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3CDD-E031-8A25-EC1C-E0B05E4A6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EA19B-1441-DD46-0511-3541E95AB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72C6-DF02-CA17-0AC3-99A69F3D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164A-6FD9-4C2C-B7BD-7753B1CB9A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3984A-1F43-A1B8-E2E9-C4BC92A4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EA74-8328-2A84-FDBD-95AF1AA4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6F6E-3F26-4F3F-8F44-D7E24DC65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20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50AB-069E-7326-EBCF-30797D73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827CC-54A4-38CC-5B62-D42D3FC97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82CB-D98D-6EC3-3E22-890D7820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164A-6FD9-4C2C-B7BD-7753B1CB9A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3D160-D4EE-FFCE-BADA-0E3252D5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4393A-3C18-F8BB-B436-BDF4E83E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6F6E-3F26-4F3F-8F44-D7E24DC65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0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81852-3CF5-8B63-697B-7958F66E5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20455-E1B5-F652-3A1A-AB5086ACA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9BB7-C811-7334-5CEC-E76FECFA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164A-6FD9-4C2C-B7BD-7753B1CB9A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31828-C0F0-CAE4-2CB2-09BEF979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9D50-CAFD-0F78-C072-24D2ED3F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6F6E-3F26-4F3F-8F44-D7E24DC65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5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5E39-4C4F-634B-967A-2F864B79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208A-FE41-AA4B-92C1-5EDA9FB9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45A9F-FBD2-B853-841C-4EFDF25E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164A-6FD9-4C2C-B7BD-7753B1CB9A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0DB83-87A4-5ED9-4A7D-016D76C4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E84C-0240-7016-2AC7-1BDB741D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6F6E-3F26-4F3F-8F44-D7E24DC65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3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FA6A-6B8E-D6C9-2FB3-708AEFCF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97F05-E973-1AC6-5CE3-B0E9520D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FA2D0-A544-88BB-84AF-01E4BE87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164A-6FD9-4C2C-B7BD-7753B1CB9A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9C7B6-8673-CA96-34FD-673B6381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11A7-3F63-38EB-C602-F787868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6F6E-3F26-4F3F-8F44-D7E24DC65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34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23B8-2790-AE81-A084-8A6DC070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C8D0-BDFC-3D32-F458-1A622458F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7B871-1FD6-B16B-9762-272B27403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23C37-EEF5-7F84-7A30-A155FB93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164A-6FD9-4C2C-B7BD-7753B1CB9A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FE254-F734-2773-2800-146FA8B3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D8B8A-7DEE-D651-DC11-7FE655EE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6F6E-3F26-4F3F-8F44-D7E24DC65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72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5D3F-2094-EF26-262C-F472EFD2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34FF7-FBF0-BCA9-60C8-2A0C658C6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C821C-A437-503C-2E52-B85A9259D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95ABE-2433-5E44-FF60-D725932AA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B4385-F74D-D35A-A731-ABA75AF51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1F611-FEA7-46D2-FD6D-F0E2975D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164A-6FD9-4C2C-B7BD-7753B1CB9A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1D895-5DAB-FB5E-C92D-24E3888C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D27D2-9FB3-099A-8434-CEB6EF47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6F6E-3F26-4F3F-8F44-D7E24DC65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44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726E-523B-6696-2F04-144403E0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A4A12-885F-2606-BADF-DF6E5726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164A-6FD9-4C2C-B7BD-7753B1CB9A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48EB0-CA15-DD94-5355-18FE523B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59577-9377-5FC1-DC68-B41B415C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6F6E-3F26-4F3F-8F44-D7E24DC65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01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EB1E4-C123-1E09-5553-8529645E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164A-6FD9-4C2C-B7BD-7753B1CB9A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CCA0E-D09C-4C7E-9BE6-9B689410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22BBE-F681-AE61-FC3C-4A7FEAAA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6F6E-3F26-4F3F-8F44-D7E24DC65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9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CE61-8C4F-7E9C-EF4A-E2C93E5A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3F37-EE9C-FB2C-7834-AB465E548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777B0-37C5-E912-30D6-427E417CB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058A-7EEA-1D53-E0A3-C68CEF50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164A-6FD9-4C2C-B7BD-7753B1CB9A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0199-10DD-0CB4-B242-07B36222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E6E3-B7B2-8FC5-980C-2CB4BEF7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6F6E-3F26-4F3F-8F44-D7E24DC65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14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47F3-0079-6593-21F8-CC3F1D20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32B38-4E31-9001-9C59-FAFE47247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75016-A58E-3062-4FB9-FBF60B091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ACA0D-5814-91B5-058C-59D7A9E5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164A-6FD9-4C2C-B7BD-7753B1CB9A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2F62F-9CA9-494D-ED1A-4FC19E0A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CE11E-DB80-54F8-DFFA-A2CA8327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6F6E-3F26-4F3F-8F44-D7E24DC65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94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56780-46BA-DB7B-36DB-76D53051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E30A2-C98C-3A41-E37A-2AABFE91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8005D-40AE-8165-C18F-66970035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164A-6FD9-4C2C-B7BD-7753B1CB9A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2A3D-083F-F770-B0C6-21F5E3005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1C5D4-19C4-4B6D-C08A-0624C3DC9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6F6E-3F26-4F3F-8F44-D7E24DC65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25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lexsql.com/query-to-find-duplicate-records-in-tabl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lexsql.com/rowid-rownu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mplexsql.com/complex-sql-queries-examples-with-answers/#5636708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D826-7FF7-0090-85E0-FA6A432A5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Sql</a:t>
            </a:r>
            <a:r>
              <a:rPr lang="en-US" dirty="0"/>
              <a:t> queries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8D2D5-F0BD-456E-3F70-8607EBC76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i="0" u="sng" dirty="0">
                <a:solidFill>
                  <a:srgbClr val="0C4C8A"/>
                </a:solidFill>
                <a:effectLst/>
                <a:latin typeface="inherit"/>
                <a:hlinkClick r:id="rId2"/>
              </a:rPr>
              <a:t>Query to find duplicate rows in table?(click here for </a:t>
            </a:r>
            <a:r>
              <a:rPr lang="en-US" b="1" i="0" u="sng" dirty="0" err="1">
                <a:solidFill>
                  <a:srgbClr val="0C4C8A"/>
                </a:solidFill>
                <a:effectLst/>
                <a:latin typeface="inherit"/>
                <a:hlinkClick r:id="rId2"/>
              </a:rPr>
              <a:t>explaination</a:t>
            </a:r>
            <a:r>
              <a:rPr lang="en-US" b="1" i="0" u="sng" dirty="0">
                <a:solidFill>
                  <a:srgbClr val="0C4C8A"/>
                </a:solidFill>
                <a:effectLst/>
                <a:latin typeface="inherit"/>
                <a:hlinkClick r:id="rId2"/>
              </a:rPr>
              <a:t> )</a:t>
            </a:r>
            <a:endParaRPr lang="en-US" b="1" i="0" u="sng" dirty="0">
              <a:solidFill>
                <a:srgbClr val="0C4C8A"/>
              </a:solidFill>
              <a:effectLst/>
              <a:latin typeface="inherit"/>
            </a:endParaRPr>
          </a:p>
          <a:p>
            <a:r>
              <a:rPr lang="en-US" b="1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Select * from Employee a where </a:t>
            </a:r>
            <a:r>
              <a:rPr lang="en-US" b="1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rowid</a:t>
            </a:r>
            <a:r>
              <a:rPr lang="en-US" b="1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 &lt;&gt;( select max(</a:t>
            </a:r>
            <a:r>
              <a:rPr lang="en-US" b="1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rowid</a:t>
            </a:r>
            <a:r>
              <a:rPr lang="en-US" b="1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) from Employee b where </a:t>
            </a:r>
            <a:r>
              <a:rPr lang="en-US" b="1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a.Employee_num</a:t>
            </a:r>
            <a:r>
              <a:rPr lang="en-US" b="1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=</a:t>
            </a:r>
            <a:r>
              <a:rPr lang="en-US" b="1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b.Employee_num</a:t>
            </a:r>
            <a:r>
              <a:rPr lang="en-US" b="1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);</a:t>
            </a:r>
          </a:p>
          <a:p>
            <a:endParaRPr lang="en-US" b="1" i="0" dirty="0">
              <a:solidFill>
                <a:srgbClr val="484848"/>
              </a:solidFill>
              <a:effectLst/>
              <a:latin typeface="Lato" panose="020F0502020204030203" pitchFamily="34" charset="0"/>
            </a:endParaRPr>
          </a:p>
          <a:p>
            <a:endParaRPr lang="en-US" b="1" i="0" dirty="0">
              <a:solidFill>
                <a:srgbClr val="484848"/>
              </a:solidFill>
              <a:effectLst/>
              <a:latin typeface="Lato" panose="020F0502020204030203" pitchFamily="34" charset="0"/>
            </a:endParaRPr>
          </a:p>
          <a:p>
            <a:endParaRPr lang="en-US" b="1" u="sng" dirty="0">
              <a:solidFill>
                <a:srgbClr val="0C4C8A"/>
              </a:solidFill>
              <a:latin typeface="inherit"/>
            </a:endParaRPr>
          </a:p>
          <a:p>
            <a:endParaRPr lang="en-US" b="1" u="sng" dirty="0">
              <a:solidFill>
                <a:srgbClr val="0C4C8A"/>
              </a:solidFill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81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2C8F-B720-C652-2E51-797AB03E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3177-E48C-E6F3-B093-3191FB51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EE483-6D5A-8565-0602-EF49DF86A3CF}"/>
              </a:ext>
            </a:extLst>
          </p:cNvPr>
          <p:cNvSpPr txBox="1"/>
          <p:nvPr/>
        </p:nvSpPr>
        <p:spPr>
          <a:xfrm>
            <a:off x="3048000" y="269033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84848"/>
                </a:solidFill>
                <a:effectLst/>
                <a:latin typeface="Lato" panose="020F0502020204030203" pitchFamily="34" charset="0"/>
              </a:rPr>
              <a:t>2.What is the Query to fetch first record from Employee table? (90% asked Complex SQL Queries Examples)</a:t>
            </a:r>
          </a:p>
          <a:p>
            <a:pPr algn="l" fontAlgn="base"/>
            <a:endParaRPr lang="en-US" b="0" i="0" dirty="0">
              <a:solidFill>
                <a:srgbClr val="888888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 Select * from Employee where </a:t>
            </a:r>
            <a:r>
              <a:rPr lang="en-US" b="0" i="0" u="sng" dirty="0" err="1">
                <a:solidFill>
                  <a:srgbClr val="0C4C8A"/>
                </a:solidFill>
                <a:effectLst/>
                <a:latin typeface="inherit"/>
                <a:hlinkClick r:id="rId2"/>
              </a:rPr>
              <a:t>Rownum</a:t>
            </a:r>
            <a:r>
              <a:rPr lang="en-US" b="0" i="0" u="sng" dirty="0">
                <a:solidFill>
                  <a:srgbClr val="0C4C8A"/>
                </a:solidFill>
                <a:effectLst/>
                <a:latin typeface="inherit"/>
                <a:hlinkClick r:id="rId2"/>
              </a:rPr>
              <a:t> </a:t>
            </a:r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=1;</a:t>
            </a:r>
          </a:p>
          <a:p>
            <a:pPr algn="l" fontAlgn="base"/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Select * from Employee where </a:t>
            </a:r>
            <a:r>
              <a:rPr lang="en-US" b="0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Rowid</a:t>
            </a:r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= select min(</a:t>
            </a:r>
            <a:r>
              <a:rPr lang="en-US" b="0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Rowid</a:t>
            </a:r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) from Employee;</a:t>
            </a:r>
          </a:p>
        </p:txBody>
      </p:sp>
    </p:spTree>
    <p:extLst>
      <p:ext uri="{BB962C8B-B14F-4D97-AF65-F5344CB8AC3E}">
        <p14:creationId xmlns:p14="http://schemas.microsoft.com/office/powerpoint/2010/main" val="271331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2C8F-B720-C652-2E51-797AB03E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3177-E48C-E6F3-B093-3191FB51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EE483-6D5A-8565-0602-EF49DF86A3CF}"/>
              </a:ext>
            </a:extLst>
          </p:cNvPr>
          <p:cNvSpPr txBox="1"/>
          <p:nvPr/>
        </p:nvSpPr>
        <p:spPr>
          <a:xfrm>
            <a:off x="3048000" y="26903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84848"/>
                </a:solidFill>
                <a:latin typeface="Lato" panose="020F0502020204030203" pitchFamily="34" charset="0"/>
              </a:rPr>
              <a:t>3.</a:t>
            </a:r>
            <a:r>
              <a:rPr lang="en-US" b="1" i="0" dirty="0">
                <a:solidFill>
                  <a:srgbClr val="484848"/>
                </a:solidFill>
                <a:effectLst/>
                <a:latin typeface="Lato" panose="020F0502020204030203" pitchFamily="34" charset="0"/>
              </a:rPr>
              <a:t>What is the Query to fetch last record from the table?</a:t>
            </a:r>
            <a:endParaRPr lang="en-US" b="0" i="0" dirty="0">
              <a:solidFill>
                <a:srgbClr val="888888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Select * from Employee where </a:t>
            </a:r>
            <a:r>
              <a:rPr lang="en-US" b="0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Rowid</a:t>
            </a:r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= select max(</a:t>
            </a:r>
            <a:r>
              <a:rPr lang="en-US" b="0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Rowid</a:t>
            </a:r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) from Employee;</a:t>
            </a:r>
          </a:p>
        </p:txBody>
      </p:sp>
    </p:spTree>
    <p:extLst>
      <p:ext uri="{BB962C8B-B14F-4D97-AF65-F5344CB8AC3E}">
        <p14:creationId xmlns:p14="http://schemas.microsoft.com/office/powerpoint/2010/main" val="211642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767B-A360-4F73-0BB7-7C30E78B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8009-A4EF-FB15-A1B6-AADD956F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Select * from Employee where </a:t>
            </a:r>
            <a:r>
              <a:rPr lang="en-US" b="0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Rowid</a:t>
            </a:r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= select max(</a:t>
            </a:r>
            <a:r>
              <a:rPr lang="en-US" b="0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Rowid</a:t>
            </a:r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) from Employee;</a:t>
            </a:r>
          </a:p>
          <a:p>
            <a:endParaRPr lang="en-US" dirty="0">
              <a:solidFill>
                <a:srgbClr val="888888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Select * from Employee e where </a:t>
            </a:r>
            <a:r>
              <a:rPr lang="en-US" b="0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rownum</a:t>
            </a:r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 &lt;=5</a:t>
            </a:r>
          </a:p>
          <a:p>
            <a:pPr algn="l" fontAlgn="base"/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union</a:t>
            </a:r>
          </a:p>
          <a:p>
            <a:pPr algn="l" fontAlgn="base"/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select * from (Select * from Employee e order by </a:t>
            </a:r>
            <a:r>
              <a:rPr lang="en-US" b="0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rowid</a:t>
            </a:r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 desc) where </a:t>
            </a:r>
            <a:r>
              <a:rPr lang="en-US" b="0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rownum</a:t>
            </a:r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 &lt;=5;</a:t>
            </a:r>
          </a:p>
          <a:p>
            <a:r>
              <a:rPr lang="en-US" b="1" i="0" dirty="0">
                <a:solidFill>
                  <a:srgbClr val="484848"/>
                </a:solidFill>
                <a:effectLst/>
                <a:latin typeface="Lato" panose="020F0502020204030203" pitchFamily="34" charset="0"/>
              </a:rPr>
              <a:t>How to get 3 Highest salaries records from Employee table?</a:t>
            </a:r>
          </a:p>
          <a:p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select distinct salary from employee a where 3 &gt;= (select count(distinct salary) from employee b where </a:t>
            </a:r>
            <a:r>
              <a:rPr lang="en-US" b="0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a.salary</a:t>
            </a:r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 &lt;= </a:t>
            </a:r>
            <a:r>
              <a:rPr lang="en-US" b="0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b.salary</a:t>
            </a:r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) order by </a:t>
            </a:r>
            <a:r>
              <a:rPr lang="en-US" b="0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a.salary</a:t>
            </a:r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 desc;</a:t>
            </a:r>
          </a:p>
          <a:p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select min(salary)from(select distinct salary from emp order by salary desc)where </a:t>
            </a:r>
            <a:r>
              <a:rPr lang="en-US" b="0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rownum</a:t>
            </a:r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&lt;=3;</a:t>
            </a:r>
          </a:p>
        </p:txBody>
      </p:sp>
    </p:spTree>
    <p:extLst>
      <p:ext uri="{BB962C8B-B14F-4D97-AF65-F5344CB8AC3E}">
        <p14:creationId xmlns:p14="http://schemas.microsoft.com/office/powerpoint/2010/main" val="197261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A9C0-9EF3-E1ED-017A-96EB5C59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1CE7A-57C5-9E28-7A2F-57AD663D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Select * from(Select </a:t>
            </a:r>
            <a:r>
              <a:rPr lang="en-US" b="0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rownum</a:t>
            </a:r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 as rno,E.* from Employee E) where Mod(rno,2)=1;</a:t>
            </a:r>
          </a:p>
          <a:p>
            <a:r>
              <a:rPr lang="en-US" b="1" i="0" dirty="0">
                <a:solidFill>
                  <a:srgbClr val="484848"/>
                </a:solidFill>
                <a:effectLst/>
                <a:latin typeface="Lato" panose="020F0502020204030203" pitchFamily="34" charset="0"/>
              </a:rPr>
              <a:t>How to Display Even rows in Employee table?</a:t>
            </a:r>
            <a:endParaRPr lang="en-US" dirty="0">
              <a:solidFill>
                <a:srgbClr val="888888"/>
              </a:solidFill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Select * from(Select </a:t>
            </a:r>
            <a:r>
              <a:rPr lang="en-US" b="0" i="0" dirty="0" err="1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rownum</a:t>
            </a:r>
            <a:r>
              <a:rPr lang="en-US" b="0" i="0" dirty="0">
                <a:solidFill>
                  <a:srgbClr val="888888"/>
                </a:solidFill>
                <a:effectLst/>
                <a:latin typeface="Lato" panose="020F0502020204030203" pitchFamily="34" charset="0"/>
              </a:rPr>
              <a:t> as rno,E.* from Employee) where Mod(rno,2)=0;</a:t>
            </a:r>
            <a:endParaRPr lang="en-IN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B041806-00DA-6F45-4D0B-9BE11F2B5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60" y="1825625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484848"/>
                </a:solidFill>
                <a:effectLst/>
                <a:latin typeface="Lato" panose="020F0502020204030203" pitchFamily="34" charset="0"/>
              </a:rPr>
              <a:t>How to Display</a:t>
            </a:r>
            <a:r>
              <a:rPr kumimoji="0" lang="en-US" altLang="en-US" sz="1100" b="1" i="0" u="sng" strike="noStrike" cap="none" normalizeH="0" baseline="0" dirty="0">
                <a:ln>
                  <a:noFill/>
                </a:ln>
                <a:solidFill>
                  <a:srgbClr val="0C4C8A"/>
                </a:solidFill>
                <a:effectLst/>
                <a:latin typeface="inherit"/>
                <a:hlinkClick r:id="rId2" tooltip="Click to Continue &gt; by Advertisement"/>
              </a:rPr>
              <a:t> Odd </a:t>
            </a:r>
            <a:r>
              <a:rPr kumimoji="0" lang="en-US" altLang="en-US" sz="1100" b="1" i="0" u="sng" strike="noStrike" cap="none" normalizeH="0" baseline="0" dirty="0">
                <a:ln>
                  <a:noFill/>
                </a:ln>
                <a:solidFill>
                  <a:srgbClr val="0C4C8A"/>
                </a:solidFill>
                <a:effectLst/>
                <a:latin typeface="inherit"/>
              </a:rPr>
              <a:t> </a:t>
            </a:r>
            <a:r>
              <a:rPr kumimoji="0" lang="en-US" altLang="en-US" sz="600" b="1" i="0" u="sng" strike="noStrike" cap="none" normalizeH="0" baseline="0" dirty="0">
                <a:ln>
                  <a:noFill/>
                </a:ln>
                <a:solidFill>
                  <a:srgbClr val="0C4C8A"/>
                </a:solidFill>
                <a:effectLst/>
                <a:latin typeface="inherit"/>
              </a:rPr>
              <a:t>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484848"/>
                </a:solidFill>
                <a:effectLst/>
                <a:latin typeface="Lato" panose="020F0502020204030203" pitchFamily="34" charset="0"/>
              </a:rPr>
              <a:t> rows in Employee table?(90% asked Complex SQL Queries Examples)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>
            <a:hlinkClick r:id="rId2" tooltip="Click to Continue &gt; by Advertisement"/>
            <a:extLst>
              <a:ext uri="{FF2B5EF4-FFF2-40B4-BE49-F238E27FC236}">
                <a16:creationId xmlns:a16="http://schemas.microsoft.com/office/drawing/2014/main" id="{60B8B2ED-AADA-ACD2-E288-094F18DA5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-84138"/>
            <a:ext cx="95250" cy="9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95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5DDA-5AB4-0B43-BEBB-67828F47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and foreign key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A110-EE15-AAB1-35E2-9E330DF4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unique key is a single or combination of fields that ensure all values stores in the column will be unique. It means a column cannot stores duplicate values. This key provides uniqueness for the column or set of columns.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primary key is a field or the combination of fields that uniquely identify each record in the table. It is one of a special kind of unique key. 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the column contains a primary key, it cannot be null or empty.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46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29220</TotalTime>
  <Words>403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inter-regular</vt:lpstr>
      <vt:lpstr>Lato</vt:lpstr>
      <vt:lpstr>Office Theme</vt:lpstr>
      <vt:lpstr>Advanced Sql queries </vt:lpstr>
      <vt:lpstr>PowerPoint Presentation</vt:lpstr>
      <vt:lpstr>PowerPoint Presentation</vt:lpstr>
      <vt:lpstr>PowerPoint Presentation</vt:lpstr>
      <vt:lpstr>PowerPoint Presentation</vt:lpstr>
      <vt:lpstr>Primary key and foreign key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 queries </dc:title>
  <dc:creator>Ambika Shyam</dc:creator>
  <cp:lastModifiedBy>Ambika Shyam</cp:lastModifiedBy>
  <cp:revision>1</cp:revision>
  <dcterms:created xsi:type="dcterms:W3CDTF">2023-09-19T05:06:56Z</dcterms:created>
  <dcterms:modified xsi:type="dcterms:W3CDTF">2023-10-09T12:06:56Z</dcterms:modified>
</cp:coreProperties>
</file>