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58" r:id="rId4"/>
    <p:sldId id="259" r:id="rId5"/>
    <p:sldId id="260" r:id="rId6"/>
    <p:sldId id="271" r:id="rId7"/>
    <p:sldId id="280" r:id="rId8"/>
    <p:sldId id="285" r:id="rId9"/>
    <p:sldId id="266" r:id="rId10"/>
    <p:sldId id="270" r:id="rId11"/>
    <p:sldId id="293" r:id="rId12"/>
    <p:sldId id="281" r:id="rId13"/>
    <p:sldId id="333" r:id="rId14"/>
    <p:sldId id="334" r:id="rId15"/>
    <p:sldId id="291" r:id="rId16"/>
    <p:sldId id="283" r:id="rId17"/>
    <p:sldId id="284" r:id="rId18"/>
    <p:sldId id="267" r:id="rId19"/>
    <p:sldId id="272" r:id="rId20"/>
    <p:sldId id="273" r:id="rId21"/>
    <p:sldId id="275" r:id="rId22"/>
    <p:sldId id="276" r:id="rId23"/>
    <p:sldId id="307" r:id="rId24"/>
    <p:sldId id="308" r:id="rId25"/>
    <p:sldId id="269" r:id="rId26"/>
    <p:sldId id="287" r:id="rId27"/>
    <p:sldId id="330" r:id="rId28"/>
    <p:sldId id="331" r:id="rId29"/>
    <p:sldId id="332" r:id="rId30"/>
    <p:sldId id="274" r:id="rId31"/>
    <p:sldId id="309" r:id="rId32"/>
    <p:sldId id="311" r:id="rId33"/>
    <p:sldId id="313" r:id="rId34"/>
    <p:sldId id="315" r:id="rId35"/>
    <p:sldId id="317" r:id="rId36"/>
    <p:sldId id="319" r:id="rId37"/>
    <p:sldId id="321" r:id="rId38"/>
    <p:sldId id="323" r:id="rId39"/>
    <p:sldId id="325" r:id="rId40"/>
    <p:sldId id="286" r:id="rId41"/>
    <p:sldId id="327" r:id="rId42"/>
    <p:sldId id="328" r:id="rId43"/>
    <p:sldId id="329" r:id="rId44"/>
    <p:sldId id="277" r:id="rId45"/>
    <p:sldId id="279" r:id="rId46"/>
    <p:sldId id="278" r:id="rId47"/>
    <p:sldId id="288" r:id="rId48"/>
    <p:sldId id="289" r:id="rId49"/>
    <p:sldId id="290" r:id="rId50"/>
    <p:sldId id="292" r:id="rId51"/>
    <p:sldId id="336" r:id="rId52"/>
    <p:sldId id="261" r:id="rId53"/>
    <p:sldId id="262" r:id="rId54"/>
    <p:sldId id="263" r:id="rId55"/>
    <p:sldId id="264" r:id="rId56"/>
    <p:sldId id="265" r:id="rId57"/>
    <p:sldId id="326" r:id="rId58"/>
    <p:sldId id="294" r:id="rId59"/>
    <p:sldId id="295" r:id="rId60"/>
    <p:sldId id="296" r:id="rId61"/>
    <p:sldId id="305" r:id="rId62"/>
    <p:sldId id="306" r:id="rId63"/>
    <p:sldId id="299" r:id="rId64"/>
    <p:sldId id="300" r:id="rId65"/>
    <p:sldId id="301" r:id="rId66"/>
    <p:sldId id="302" r:id="rId67"/>
    <p:sldId id="303" r:id="rId68"/>
    <p:sldId id="304" r:id="rId69"/>
    <p:sldId id="297" r:id="rId70"/>
    <p:sldId id="298" r:id="rId71"/>
    <p:sldId id="335" r:id="rId72"/>
    <p:sldId id="337" r:id="rId73"/>
    <p:sldId id="33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etdbt.com/terms/materializ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etdbt.com/reference/resource-configs/schema#tests" TargetMode="External"/><Relationship Id="rId2" Type="http://schemas.openxmlformats.org/officeDocument/2006/relationships/hyperlink" Target="https://docs.getdbt.com/reference/resource-configs/lim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etdbt.com/reference/artifacts/run-results-json" TargetMode="External"/><Relationship Id="rId2" Type="http://schemas.openxmlformats.org/officeDocument/2006/relationships/hyperlink" Target="https://docs.getdbt.com/reference/artifacts/manifest-json" TargetMode="External"/><Relationship Id="rId1" Type="http://schemas.openxmlformats.org/officeDocument/2006/relationships/slideLayout" Target="../slideLayouts/slideLayout2.xml"/><Relationship Id="rId4" Type="http://schemas.openxmlformats.org/officeDocument/2006/relationships/hyperlink" Target="https://docs.getdbt.com/reference/resource-configs/severit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etdbt.com/terms/table" TargetMode="External"/><Relationship Id="rId2" Type="http://schemas.openxmlformats.org/officeDocument/2006/relationships/hyperlink" Target="https://docs.getdbt.com/terms/materialization" TargetMode="External"/><Relationship Id="rId1" Type="http://schemas.openxmlformats.org/officeDocument/2006/relationships/slideLayout" Target="../slideLayouts/slideLayout2.xml"/><Relationship Id="rId4" Type="http://schemas.openxmlformats.org/officeDocument/2006/relationships/hyperlink" Target="https://docs.getdbt.com/terms/view"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cs.getdbt.com/docs/build/materializations#python-materializations" TargetMode="External"/><Relationship Id="rId2" Type="http://schemas.openxmlformats.org/officeDocument/2006/relationships/hyperlink" Target="https://docs.getdbt.com/terms/tab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etdbt.com/terms/table" TargetMode="External"/><Relationship Id="rId2" Type="http://schemas.openxmlformats.org/officeDocument/2006/relationships/hyperlink" Target="https://docs.getdbt.com/terms/data-warehou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getdbt.com/terms/dimensional-modeling#fact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getdbt.com/terms/table" TargetMode="External"/><Relationship Id="rId2" Type="http://schemas.openxmlformats.org/officeDocument/2006/relationships/hyperlink" Target="https://docs.getdbt.com/docs/build/materializations#ephemera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phdata.io/blog/how-to-identify-pii-in-text-fields-and-redact-i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Slowly_changing_dimension#Type_2:_add_new_row"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getdbt.com/reference/dbt-jinja-functions/ref" TargetMode="External"/><Relationship Id="rId2" Type="http://schemas.openxmlformats.org/officeDocument/2006/relationships/hyperlink" Target="https://docs.getdbt.com/reference/dbt-jinja-functions/env_var"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docs.getdbt.com/terms/materialization"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getdbt.com/reference/project-configs/macro-paths" TargetMode="External"/><Relationship Id="rId2" Type="http://schemas.openxmlformats.org/officeDocument/2006/relationships/hyperlink" Target="https://docs.getdbt.com/docs/build/jinja-macro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getdbt.com/reference/artifacts/manifest-json"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docs.getdbt.com/terms/view" TargetMode="External"/><Relationship Id="rId4" Type="http://schemas.openxmlformats.org/officeDocument/2006/relationships/hyperlink" Target="https://docs.getdbt.com/reference/artifacts/catalog-json"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ocs.getdbt.com/docs/deploy/job-scheduler"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getdbt.com/docs/deploy/continuous-integration"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getdbt.com/terms/data-warehou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01F5-5328-FCD6-FDDE-562DE2FC672D}"/>
              </a:ext>
            </a:extLst>
          </p:cNvPr>
          <p:cNvSpPr>
            <a:spLocks noGrp="1"/>
          </p:cNvSpPr>
          <p:nvPr>
            <p:ph type="ctrTitle"/>
          </p:nvPr>
        </p:nvSpPr>
        <p:spPr/>
        <p:txBody>
          <a:bodyPr/>
          <a:lstStyle/>
          <a:p>
            <a:r>
              <a:rPr lang="en-US" dirty="0"/>
              <a:t>DBT Fundamentals</a:t>
            </a:r>
            <a:br>
              <a:rPr lang="en-US" dirty="0"/>
            </a:br>
            <a:endParaRPr lang="en-IN" dirty="0"/>
          </a:p>
        </p:txBody>
      </p:sp>
    </p:spTree>
    <p:extLst>
      <p:ext uri="{BB962C8B-B14F-4D97-AF65-F5344CB8AC3E}">
        <p14:creationId xmlns:p14="http://schemas.microsoft.com/office/powerpoint/2010/main" val="321938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B878-86FD-A4DD-9544-657063C87220}"/>
              </a:ext>
            </a:extLst>
          </p:cNvPr>
          <p:cNvSpPr>
            <a:spLocks noGrp="1"/>
          </p:cNvSpPr>
          <p:nvPr>
            <p:ph type="title"/>
          </p:nvPr>
        </p:nvSpPr>
        <p:spPr/>
        <p:txBody>
          <a:bodyPr/>
          <a:lstStyle/>
          <a:p>
            <a:r>
              <a:rPr lang="en-US" dirty="0"/>
              <a:t>DBT RUN AND BUILD</a:t>
            </a:r>
            <a:endParaRPr lang="en-IN" dirty="0"/>
          </a:p>
        </p:txBody>
      </p:sp>
      <p:sp>
        <p:nvSpPr>
          <p:cNvPr id="5" name="Rectangle 2">
            <a:extLst>
              <a:ext uri="{FF2B5EF4-FFF2-40B4-BE49-F238E27FC236}">
                <a16:creationId xmlns:a16="http://schemas.microsoft.com/office/drawing/2014/main" id="{F4BB1D51-82F1-DFE2-BD85-83D8D1088B36}"/>
              </a:ext>
            </a:extLst>
          </p:cNvPr>
          <p:cNvSpPr>
            <a:spLocks noChangeArrowheads="1"/>
          </p:cNvSpPr>
          <p:nvPr/>
        </p:nvSpPr>
        <p:spPr bwMode="auto">
          <a:xfrm>
            <a:off x="584374" y="2398182"/>
            <a:ext cx="11607626"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 RUN : Executes compiled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sql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model files against the current target database.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connects to the target database and runs the relevant SQL required to materialize all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data models using the specified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materialization</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strategies. Models are run in the order defined by the dependency graph generated during compilation.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build command will:</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run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test tests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snapshot snapshots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seed seeds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sz="1500"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9455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DA26-F7E0-1FA9-D025-EA04F76773F5}"/>
              </a:ext>
            </a:extLst>
          </p:cNvPr>
          <p:cNvSpPr>
            <a:spLocks noGrp="1"/>
          </p:cNvSpPr>
          <p:nvPr>
            <p:ph type="title"/>
          </p:nvPr>
        </p:nvSpPr>
        <p:spPr/>
        <p:txBody>
          <a:bodyPr/>
          <a:lstStyle/>
          <a:p>
            <a:r>
              <a:rPr lang="en-US" dirty="0"/>
              <a:t>Surrogate Key</a:t>
            </a:r>
            <a:endParaRPr lang="en-IN" dirty="0"/>
          </a:p>
        </p:txBody>
      </p:sp>
      <p:sp>
        <p:nvSpPr>
          <p:cNvPr id="3" name="Content Placeholder 2">
            <a:extLst>
              <a:ext uri="{FF2B5EF4-FFF2-40B4-BE49-F238E27FC236}">
                <a16:creationId xmlns:a16="http://schemas.microsoft.com/office/drawing/2014/main" id="{CBF2D88F-1147-0B95-6D15-29EBF8D62711}"/>
              </a:ext>
            </a:extLst>
          </p:cNvPr>
          <p:cNvSpPr>
            <a:spLocks noGrp="1"/>
          </p:cNvSpPr>
          <p:nvPr>
            <p:ph idx="1"/>
          </p:nvPr>
        </p:nvSpPr>
        <p:spPr/>
        <p:txBody>
          <a:bodyPr/>
          <a:lstStyle/>
          <a:p>
            <a:r>
              <a:rPr lang="en-US" b="0" i="0" dirty="0">
                <a:solidFill>
                  <a:srgbClr val="4D5156"/>
                </a:solidFill>
                <a:effectLst/>
                <a:latin typeface="Google Sans"/>
              </a:rPr>
              <a:t>A surrogate key is </a:t>
            </a:r>
            <a:r>
              <a:rPr lang="en-US" b="0" i="0" dirty="0">
                <a:solidFill>
                  <a:srgbClr val="040C28"/>
                </a:solidFill>
                <a:effectLst/>
                <a:latin typeface="Google Sans"/>
              </a:rPr>
              <a:t>a hashed value of multiple fields in a dataset that create a uniqueness constraint on that dataset</a:t>
            </a:r>
            <a:endParaRPr lang="en-IN" dirty="0"/>
          </a:p>
        </p:txBody>
      </p:sp>
    </p:spTree>
    <p:extLst>
      <p:ext uri="{BB962C8B-B14F-4D97-AF65-F5344CB8AC3E}">
        <p14:creationId xmlns:p14="http://schemas.microsoft.com/office/powerpoint/2010/main" val="195091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1C7D-9316-F00D-6210-868EED01A5EF}"/>
              </a:ext>
            </a:extLst>
          </p:cNvPr>
          <p:cNvSpPr>
            <a:spLocks noGrp="1"/>
          </p:cNvSpPr>
          <p:nvPr>
            <p:ph type="title"/>
          </p:nvPr>
        </p:nvSpPr>
        <p:spPr/>
        <p:txBody>
          <a:bodyPr/>
          <a:lstStyle/>
          <a:p>
            <a:r>
              <a:rPr lang="en-US" dirty="0"/>
              <a:t>DBT Test</a:t>
            </a:r>
            <a:endParaRPr lang="en-IN" dirty="0"/>
          </a:p>
        </p:txBody>
      </p:sp>
      <p:sp>
        <p:nvSpPr>
          <p:cNvPr id="4" name="Rectangle 1">
            <a:extLst>
              <a:ext uri="{FF2B5EF4-FFF2-40B4-BE49-F238E27FC236}">
                <a16:creationId xmlns:a16="http://schemas.microsoft.com/office/drawing/2014/main" id="{BA6C810D-E012-2CDC-CDB3-50BB038B8062}"/>
              </a:ext>
            </a:extLst>
          </p:cNvPr>
          <p:cNvSpPr>
            <a:spLocks noGrp="1" noChangeArrowheads="1"/>
          </p:cNvSpPr>
          <p:nvPr>
            <p:ph idx="1"/>
          </p:nvPr>
        </p:nvSpPr>
        <p:spPr bwMode="auto">
          <a:xfrm>
            <a:off x="325821" y="2462789"/>
            <a:ext cx="11866179"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test runs tests defined on models, sources, snapshots, and seeds. It expects that you have already created those resources through the appropriate commands.</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fontAlgn="ctr">
              <a:buClrTx/>
              <a:buSzTx/>
              <a:buNone/>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tests to run can be selected using the --select flag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fontAlgn="ctr">
              <a:buClrTx/>
              <a:buSzTx/>
              <a:buNone/>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 test –select </a:t>
            </a: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one_model</a:t>
            </a: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test –select sa</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mple_package.* (all the models in the package)</a:t>
            </a:r>
          </a:p>
          <a:p>
            <a:pPr marL="0" indent="0" defTabSz="914400" fontAlgn="ctr">
              <a:buClrTx/>
              <a:buSzTx/>
              <a:buNone/>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test –select </a:t>
            </a: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test_type:singular</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Dbt</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 test –select </a:t>
            </a: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test_type:generic</a:t>
            </a: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test –select </a:t>
            </a: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one_model,tets_type:generic</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Dbt</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 test –select </a:t>
            </a: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one_nodel,test_type:singular</a:t>
            </a: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endParaRPr kumimoji="0" lang="en-US" altLang="en-US" sz="1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156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77C9-4270-9E6E-1E89-9A176A752CB1}"/>
              </a:ext>
            </a:extLst>
          </p:cNvPr>
          <p:cNvSpPr>
            <a:spLocks noGrp="1"/>
          </p:cNvSpPr>
          <p:nvPr>
            <p:ph type="title"/>
          </p:nvPr>
        </p:nvSpPr>
        <p:spPr/>
        <p:txBody>
          <a:bodyPr/>
          <a:lstStyle/>
          <a:p>
            <a:r>
              <a:rPr lang="en-US" dirty="0"/>
              <a:t>Test Severity</a:t>
            </a:r>
            <a:endParaRPr lang="en-IN" dirty="0"/>
          </a:p>
        </p:txBody>
      </p:sp>
      <p:sp>
        <p:nvSpPr>
          <p:cNvPr id="4" name="Rectangle 1">
            <a:extLst>
              <a:ext uri="{FF2B5EF4-FFF2-40B4-BE49-F238E27FC236}">
                <a16:creationId xmlns:a16="http://schemas.microsoft.com/office/drawing/2014/main" id="{4D2482C6-DBF1-A884-3B74-86CFDA6D7FBB}"/>
              </a:ext>
            </a:extLst>
          </p:cNvPr>
          <p:cNvSpPr>
            <a:spLocks noGrp="1" noChangeArrowheads="1"/>
          </p:cNvSpPr>
          <p:nvPr>
            <p:ph idx="1"/>
          </p:nvPr>
        </p:nvSpPr>
        <p:spPr bwMode="auto">
          <a:xfrm>
            <a:off x="711201" y="2194448"/>
            <a:ext cx="102412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If severity: error,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check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error_if</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condition first. If the error condition is met, the test returns an error. If it's not met,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then check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warn_if</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condition (defaulted to !=0). If it's not specified or the warn condition is met, the test warns; if it's not met, the test passes.</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If severity: warn,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skip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error_if</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condition entirely and jump straight to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warn_if</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condition. If the warn condition is met, the test warns; if it's not met, the test passes.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DECAC93-97E9-28CF-FE58-861652AECC09}"/>
              </a:ext>
            </a:extLst>
          </p:cNvPr>
          <p:cNvPicPr>
            <a:picLocks noChangeAspect="1"/>
          </p:cNvPicPr>
          <p:nvPr/>
        </p:nvPicPr>
        <p:blipFill>
          <a:blip r:embed="rId2"/>
          <a:stretch>
            <a:fillRect/>
          </a:stretch>
        </p:blipFill>
        <p:spPr>
          <a:xfrm>
            <a:off x="986716" y="4739590"/>
            <a:ext cx="4967044" cy="1930499"/>
          </a:xfrm>
          <a:prstGeom prst="rect">
            <a:avLst/>
          </a:prstGeom>
        </p:spPr>
      </p:pic>
    </p:spTree>
    <p:extLst>
      <p:ext uri="{BB962C8B-B14F-4D97-AF65-F5344CB8AC3E}">
        <p14:creationId xmlns:p14="http://schemas.microsoft.com/office/powerpoint/2010/main" val="106835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DF46-A173-5A4D-1AC5-33C87934FC97}"/>
              </a:ext>
            </a:extLst>
          </p:cNvPr>
          <p:cNvSpPr>
            <a:spLocks noGrp="1"/>
          </p:cNvSpPr>
          <p:nvPr>
            <p:ph type="title"/>
          </p:nvPr>
        </p:nvSpPr>
        <p:spPr/>
        <p:txBody>
          <a:bodyPr/>
          <a:lstStyle/>
          <a:p>
            <a:r>
              <a:rPr lang="en-US" dirty="0"/>
              <a:t>Test Store failures</a:t>
            </a:r>
            <a:br>
              <a:rPr lang="en-US" dirty="0"/>
            </a:br>
            <a:endParaRPr lang="en-IN" dirty="0"/>
          </a:p>
        </p:txBody>
      </p:sp>
      <p:sp>
        <p:nvSpPr>
          <p:cNvPr id="3" name="Content Placeholder 2">
            <a:extLst>
              <a:ext uri="{FF2B5EF4-FFF2-40B4-BE49-F238E27FC236}">
                <a16:creationId xmlns:a16="http://schemas.microsoft.com/office/drawing/2014/main" id="{56C05F11-8FA5-F3F4-E2E7-F142B08E4293}"/>
              </a:ext>
            </a:extLst>
          </p:cNvPr>
          <p:cNvSpPr>
            <a:spLocks noGrp="1"/>
          </p:cNvSpPr>
          <p:nvPr>
            <p:ph idx="1"/>
          </p:nvPr>
        </p:nvSpPr>
        <p:spPr/>
        <p:txBody>
          <a:bodyPr/>
          <a:lstStyle/>
          <a:p>
            <a:r>
              <a:rPr lang="en-IN"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IN"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test --store-failures</a:t>
            </a:r>
            <a:endParaRPr lang="en-IN"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When true,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store_failures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save all the record(s) that failed the test only if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limit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is not set or if there are fewer records than the limit.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store_failures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are saved in a new table with the name of the test. By default,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store_failures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use a schema named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dbt_test__audit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but, you can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configure</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 schema to a different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solidFill>
                <a:srgbClr val="262A38"/>
              </a:solidFill>
              <a:latin typeface="Source Code Pro" panose="020B0509030403020204" pitchFamily="49" charset="0"/>
            </a:endParaRPr>
          </a:p>
          <a:p>
            <a:endParaRPr lang="en-IN" dirty="0"/>
          </a:p>
        </p:txBody>
      </p:sp>
    </p:spTree>
    <p:extLst>
      <p:ext uri="{BB962C8B-B14F-4D97-AF65-F5344CB8AC3E}">
        <p14:creationId xmlns:p14="http://schemas.microsoft.com/office/powerpoint/2010/main" val="255263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7827-CB15-F98E-C502-795C136A0D11}"/>
              </a:ext>
            </a:extLst>
          </p:cNvPr>
          <p:cNvSpPr>
            <a:spLocks noGrp="1"/>
          </p:cNvSpPr>
          <p:nvPr>
            <p:ph type="title"/>
          </p:nvPr>
        </p:nvSpPr>
        <p:spPr/>
        <p:txBody>
          <a:bodyPr/>
          <a:lstStyle/>
          <a:p>
            <a:r>
              <a:rPr lang="en-US" dirty="0"/>
              <a:t>Artifacts and Skip on failures </a:t>
            </a:r>
            <a:endParaRPr lang="en-IN" dirty="0"/>
          </a:p>
        </p:txBody>
      </p:sp>
      <p:sp>
        <p:nvSpPr>
          <p:cNvPr id="4" name="Rectangle 5">
            <a:extLst>
              <a:ext uri="{FF2B5EF4-FFF2-40B4-BE49-F238E27FC236}">
                <a16:creationId xmlns:a16="http://schemas.microsoft.com/office/drawing/2014/main" id="{E882515C-6C9C-3A26-038C-24DBB45F1AFE}"/>
              </a:ext>
            </a:extLst>
          </p:cNvPr>
          <p:cNvSpPr>
            <a:spLocks noGrp="1" noChangeArrowheads="1"/>
          </p:cNvSpPr>
          <p:nvPr>
            <p:ph idx="1"/>
          </p:nvPr>
        </p:nvSpPr>
        <p:spPr bwMode="auto">
          <a:xfrm>
            <a:off x="739140" y="1680632"/>
            <a:ext cx="8824913"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Artifacts: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 build task will write a single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manifest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and a single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run results artifact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 run results will include information about all models, tests, seeds, and snapshots that were selected to build, combined into one file.</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p:txBody>
      </p:sp>
      <p:sp>
        <p:nvSpPr>
          <p:cNvPr id="5" name="Rectangle 9">
            <a:extLst>
              <a:ext uri="{FF2B5EF4-FFF2-40B4-BE49-F238E27FC236}">
                <a16:creationId xmlns:a16="http://schemas.microsoft.com/office/drawing/2014/main" id="{045B5B31-0E27-8F93-7755-8C0BB8DB4FD2}"/>
              </a:ext>
            </a:extLst>
          </p:cNvPr>
          <p:cNvSpPr>
            <a:spLocks noChangeArrowheads="1"/>
          </p:cNvSpPr>
          <p:nvPr/>
        </p:nvSpPr>
        <p:spPr bwMode="auto">
          <a:xfrm>
            <a:off x="739140" y="3952915"/>
            <a:ext cx="1160762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Skip On Failures: Tests on upstream resources will block downstream resources from running, and a test failure will cause those downstream resources to skip entirely. E.g. If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model_b</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depends on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model_a</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and a unique test on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model_a</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fails, then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model_b</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SKIP.</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Don't want a test to cause skipping? Adjust its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4"/>
              </a:rPr>
              <a:t>severity or thresholds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warn instead of error</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 the case of a test with multiple parents, where one parent depends on the other (e.g. a relationships test between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model_a</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model_b</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that test will block-and-skip children of the most-downstream parent only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model_b</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863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8719-F782-6AC9-641E-28CCD0A7592D}"/>
              </a:ext>
            </a:extLst>
          </p:cNvPr>
          <p:cNvSpPr>
            <a:spLocks noGrp="1"/>
          </p:cNvSpPr>
          <p:nvPr>
            <p:ph type="title"/>
          </p:nvPr>
        </p:nvSpPr>
        <p:spPr>
          <a:xfrm>
            <a:off x="1144794" y="719668"/>
            <a:ext cx="8761413" cy="706964"/>
          </a:xfrm>
        </p:spPr>
        <p:txBody>
          <a:bodyPr/>
          <a:lstStyle/>
          <a:p>
            <a:r>
              <a:rPr lang="en-US" dirty="0"/>
              <a:t>Docs Block</a:t>
            </a:r>
            <a:endParaRPr lang="en-IN" dirty="0"/>
          </a:p>
        </p:txBody>
      </p:sp>
      <p:sp>
        <p:nvSpPr>
          <p:cNvPr id="4" name="Rectangle 1">
            <a:extLst>
              <a:ext uri="{FF2B5EF4-FFF2-40B4-BE49-F238E27FC236}">
                <a16:creationId xmlns:a16="http://schemas.microsoft.com/office/drawing/2014/main" id="{A7FCAAF0-5E70-641E-6931-C37D3DAE2BE2}"/>
              </a:ext>
            </a:extLst>
          </p:cNvPr>
          <p:cNvSpPr>
            <a:spLocks noGrp="1" noChangeArrowheads="1"/>
          </p:cNvSpPr>
          <p:nvPr>
            <p:ph idx="1"/>
          </p:nvPr>
        </p:nvSpPr>
        <p:spPr bwMode="auto">
          <a:xfrm>
            <a:off x="246539" y="2168736"/>
            <a:ext cx="118743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doc function is used to reference docs blocks in the description field of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schema.yml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files. It is analogous to the ref function</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r>
              <a:rPr lang="en-US" b="0" dirty="0">
                <a:solidFill>
                  <a:srgbClr val="CCCCCC"/>
                </a:solidFill>
                <a:effectLst/>
                <a:latin typeface="Consolas" panose="020B0609020204030204" pitchFamily="49" charset="0"/>
              </a:rPr>
              <a:t>{% docs status %}</a:t>
            </a: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One of the following values: </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status         | definition                                       |</a:t>
            </a:r>
          </a:p>
          <a:p>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placed         | Order placed, not yet shipped                    |</a:t>
            </a:r>
          </a:p>
          <a:p>
            <a:r>
              <a:rPr lang="en-US" b="0" dirty="0">
                <a:solidFill>
                  <a:srgbClr val="CCCCCC"/>
                </a:solidFill>
                <a:effectLst/>
                <a:latin typeface="Consolas" panose="020B0609020204030204" pitchFamily="49" charset="0"/>
              </a:rPr>
              <a:t>| shipped        | Order has been shipped, not yet been delivered   |</a:t>
            </a:r>
          </a:p>
          <a:p>
            <a:r>
              <a:rPr lang="en-US" b="0" dirty="0">
                <a:solidFill>
                  <a:srgbClr val="CCCCCC"/>
                </a:solidFill>
                <a:effectLst/>
                <a:latin typeface="Consolas" panose="020B0609020204030204" pitchFamily="49" charset="0"/>
              </a:rPr>
              <a:t>| completed      | Order has been received by customers             |</a:t>
            </a:r>
          </a:p>
          <a:p>
            <a:r>
              <a:rPr lang="en-US" b="0" dirty="0">
                <a:solidFill>
                  <a:srgbClr val="CCCCCC"/>
                </a:solidFill>
                <a:effectLst/>
                <a:latin typeface="Consolas" panose="020B0609020204030204" pitchFamily="49" charset="0"/>
              </a:rPr>
              <a:t>| return pending | Customer indicated they want to return this item |</a:t>
            </a:r>
          </a:p>
          <a:p>
            <a:r>
              <a:rPr lang="en-US" b="0" dirty="0">
                <a:solidFill>
                  <a:srgbClr val="CCCCCC"/>
                </a:solidFill>
                <a:effectLst/>
                <a:latin typeface="Consolas" panose="020B0609020204030204" pitchFamily="49" charset="0"/>
              </a:rPr>
              <a:t>| returned       | Item has been returned                           |</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enddocs</a:t>
            </a:r>
            <a:r>
              <a:rPr lang="en-US" b="0" dirty="0">
                <a:solidFill>
                  <a:srgbClr val="CCCCCC"/>
                </a:solidFill>
                <a:effectLst/>
                <a:latin typeface="Consolas" panose="020B0609020204030204" pitchFamily="49" charset="0"/>
              </a:rPr>
              <a:t> %}</a:t>
            </a: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p:txBody>
      </p:sp>
      <p:pic>
        <p:nvPicPr>
          <p:cNvPr id="6" name="Picture 5">
            <a:extLst>
              <a:ext uri="{FF2B5EF4-FFF2-40B4-BE49-F238E27FC236}">
                <a16:creationId xmlns:a16="http://schemas.microsoft.com/office/drawing/2014/main" id="{4807CCD3-CDD1-E55E-8CD0-B86EF7691E05}"/>
              </a:ext>
            </a:extLst>
          </p:cNvPr>
          <p:cNvPicPr>
            <a:picLocks noChangeAspect="1"/>
          </p:cNvPicPr>
          <p:nvPr/>
        </p:nvPicPr>
        <p:blipFill>
          <a:blip r:embed="rId2"/>
          <a:stretch>
            <a:fillRect/>
          </a:stretch>
        </p:blipFill>
        <p:spPr>
          <a:xfrm>
            <a:off x="317659" y="6456659"/>
            <a:ext cx="2883048" cy="406421"/>
          </a:xfrm>
          <a:prstGeom prst="rect">
            <a:avLst/>
          </a:prstGeom>
        </p:spPr>
      </p:pic>
    </p:spTree>
    <p:extLst>
      <p:ext uri="{BB962C8B-B14F-4D97-AF65-F5344CB8AC3E}">
        <p14:creationId xmlns:p14="http://schemas.microsoft.com/office/powerpoint/2010/main" val="147357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074A-ADFB-33D4-8CF4-16732A67A2A2}"/>
              </a:ext>
            </a:extLst>
          </p:cNvPr>
          <p:cNvSpPr>
            <a:spLocks noGrp="1"/>
          </p:cNvSpPr>
          <p:nvPr>
            <p:ph type="title"/>
          </p:nvPr>
        </p:nvSpPr>
        <p:spPr/>
        <p:txBody>
          <a:bodyPr/>
          <a:lstStyle/>
          <a:p>
            <a:r>
              <a:rPr lang="en-US" dirty="0"/>
              <a:t>DBT Source Freshness</a:t>
            </a:r>
            <a:endParaRPr lang="en-IN" dirty="0"/>
          </a:p>
        </p:txBody>
      </p:sp>
      <p:sp>
        <p:nvSpPr>
          <p:cNvPr id="3" name="Content Placeholder 2">
            <a:extLst>
              <a:ext uri="{FF2B5EF4-FFF2-40B4-BE49-F238E27FC236}">
                <a16:creationId xmlns:a16="http://schemas.microsoft.com/office/drawing/2014/main" id="{EA239C3B-60F5-86B8-3B5F-074B7ECE083D}"/>
              </a:ext>
            </a:extLst>
          </p:cNvPr>
          <p:cNvSpPr>
            <a:spLocks noGrp="1"/>
          </p:cNvSpPr>
          <p:nvPr>
            <p:ph idx="1"/>
          </p:nvPr>
        </p:nvSpPr>
        <p:spPr/>
        <p:txBody>
          <a:bodyPr>
            <a:normAutofit/>
          </a:bodyPr>
          <a:lstStyle/>
          <a:p>
            <a:r>
              <a:rPr lang="en-US" b="0" i="0" dirty="0" err="1">
                <a:solidFill>
                  <a:srgbClr val="040C2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040C28"/>
                </a:solidFill>
                <a:effectLst/>
                <a:latin typeface="Calibri Light" panose="020F0302020204030204" pitchFamily="34" charset="0"/>
                <a:ea typeface="Calibri Light" panose="020F0302020204030204" pitchFamily="34" charset="0"/>
                <a:cs typeface="Calibri Light" panose="020F0302020204030204" pitchFamily="34" charset="0"/>
              </a:rPr>
              <a:t> source freshness</a:t>
            </a:r>
            <a:r>
              <a:rPr lang="en-US"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is a </a:t>
            </a:r>
            <a:r>
              <a:rPr lang="en-US" b="0" i="0" dirty="0" err="1">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command to test whether your source tables have been updated within a desired frequency. </a:t>
            </a:r>
            <a:r>
              <a:rPr lang="en-US" b="0" i="0" dirty="0" err="1">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source freshness tests work are configured using a field named '</a:t>
            </a:r>
            <a:r>
              <a:rPr lang="en-US" b="0" i="0" dirty="0" err="1">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loaded_at_field</a:t>
            </a:r>
            <a:r>
              <a:rPr lang="en-US"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This is a timestamp column you wish to use to check freshness.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44B6E26C-CDD2-03EF-1869-D842019AC52F}"/>
              </a:ext>
            </a:extLst>
          </p:cNvPr>
          <p:cNvPicPr>
            <a:picLocks noChangeAspect="1"/>
          </p:cNvPicPr>
          <p:nvPr/>
        </p:nvPicPr>
        <p:blipFill>
          <a:blip r:embed="rId2"/>
          <a:stretch>
            <a:fillRect/>
          </a:stretch>
        </p:blipFill>
        <p:spPr>
          <a:xfrm>
            <a:off x="1560720" y="3994046"/>
            <a:ext cx="4254719" cy="2025754"/>
          </a:xfrm>
          <a:prstGeom prst="rect">
            <a:avLst/>
          </a:prstGeom>
        </p:spPr>
      </p:pic>
    </p:spTree>
    <p:extLst>
      <p:ext uri="{BB962C8B-B14F-4D97-AF65-F5344CB8AC3E}">
        <p14:creationId xmlns:p14="http://schemas.microsoft.com/office/powerpoint/2010/main" val="281061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8A7D-9422-380F-14AC-FFE4822529EA}"/>
              </a:ext>
            </a:extLst>
          </p:cNvPr>
          <p:cNvSpPr>
            <a:spLocks noGrp="1"/>
          </p:cNvSpPr>
          <p:nvPr>
            <p:ph type="title"/>
          </p:nvPr>
        </p:nvSpPr>
        <p:spPr/>
        <p:txBody>
          <a:bodyPr/>
          <a:lstStyle/>
          <a:p>
            <a:r>
              <a:rPr lang="en-US" dirty="0"/>
              <a:t>Models</a:t>
            </a:r>
            <a:endParaRPr lang="en-IN" dirty="0"/>
          </a:p>
        </p:txBody>
      </p:sp>
      <p:sp>
        <p:nvSpPr>
          <p:cNvPr id="3" name="Content Placeholder 2">
            <a:extLst>
              <a:ext uri="{FF2B5EF4-FFF2-40B4-BE49-F238E27FC236}">
                <a16:creationId xmlns:a16="http://schemas.microsoft.com/office/drawing/2014/main" id="{F40E21DA-3694-B950-A782-ECF51E18EF28}"/>
              </a:ext>
            </a:extLst>
          </p:cNvPr>
          <p:cNvSpPr>
            <a:spLocks noGrp="1"/>
          </p:cNvSpPr>
          <p:nvPr>
            <p:ph idx="1"/>
          </p:nvPr>
        </p:nvSpPr>
        <p:spPr>
          <a:xfrm>
            <a:off x="1439434" y="3670300"/>
            <a:ext cx="8825659" cy="3416300"/>
          </a:xfrm>
        </p:spPr>
        <p:txBody>
          <a:bodyPr/>
          <a:lstStyle/>
          <a:p>
            <a:pPr algn="l"/>
            <a:r>
              <a:rPr lang="en-US" b="1" i="0" dirty="0">
                <a:solidFill>
                  <a:srgbClr val="36394D"/>
                </a:solidFill>
                <a:effectLst/>
                <a:latin typeface="Source Sans Pro" panose="020B0503030403020204" pitchFamily="34" charset="0"/>
              </a:rPr>
              <a:t>Models</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Models are .</a:t>
            </a:r>
            <a:r>
              <a:rPr lang="en-US" b="0" i="0" dirty="0" err="1">
                <a:solidFill>
                  <a:srgbClr val="36394D"/>
                </a:solidFill>
                <a:effectLst/>
                <a:latin typeface="Source Sans Pro" panose="020B0503030403020204" pitchFamily="34" charset="0"/>
              </a:rPr>
              <a:t>sql</a:t>
            </a:r>
            <a:r>
              <a:rPr lang="en-US" b="0" i="0" dirty="0">
                <a:solidFill>
                  <a:srgbClr val="36394D"/>
                </a:solidFill>
                <a:effectLst/>
                <a:latin typeface="Source Sans Pro" panose="020B0503030403020204" pitchFamily="34" charset="0"/>
              </a:rPr>
              <a:t> files that live in the models folder.</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Models are simply written as select statements - there is no DDL/DML that needs to be written around this. This allows the developer to focus on the logic.</a:t>
            </a:r>
          </a:p>
          <a:p>
            <a:pPr>
              <a:buFont typeface="Arial" panose="020B0604020202020204" pitchFamily="34" charset="0"/>
              <a:buChar char="•"/>
            </a:pPr>
            <a:r>
              <a:rPr kumimoji="0" lang="en-US" altLang="en-US" sz="1800" b="0" i="0" u="none" strike="noStrike" cap="none" normalizeH="0" baseline="0" dirty="0">
                <a:ln>
                  <a:noFill/>
                </a:ln>
                <a:solidFill>
                  <a:srgbClr val="36394D"/>
                </a:solidFill>
                <a:effectLst/>
                <a:latin typeface="Source Sans Pro" panose="020B0503030403020204" pitchFamily="34" charset="0"/>
              </a:rPr>
              <a:t>After constructing a model, </a:t>
            </a:r>
            <a:r>
              <a:rPr kumimoji="0" lang="en-US" altLang="en-US" sz="1200" b="0" i="0" u="none" strike="noStrike" cap="none" normalizeH="0" baseline="0" dirty="0" err="1">
                <a:ln>
                  <a:noFill/>
                </a:ln>
                <a:solidFill>
                  <a:srgbClr val="36394D"/>
                </a:solidFill>
                <a:effectLst/>
                <a:latin typeface="SF-Mono-Regular"/>
              </a:rPr>
              <a:t>dbt</a:t>
            </a:r>
            <a:r>
              <a:rPr kumimoji="0" lang="en-US" altLang="en-US" sz="1200" b="0" i="0" u="none" strike="noStrike" cap="none" normalizeH="0" baseline="0" dirty="0">
                <a:ln>
                  <a:noFill/>
                </a:ln>
                <a:solidFill>
                  <a:srgbClr val="36394D"/>
                </a:solidFill>
                <a:effectLst/>
                <a:latin typeface="SF-Mono-Regular"/>
              </a:rPr>
              <a:t> run</a:t>
            </a:r>
            <a:r>
              <a:rPr kumimoji="0" lang="en-US" altLang="en-US" sz="1800" b="0" i="0" u="none" strike="noStrike" cap="none" normalizeH="0" baseline="0" dirty="0">
                <a:ln>
                  <a:noFill/>
                </a:ln>
                <a:solidFill>
                  <a:srgbClr val="36394D"/>
                </a:solidFill>
                <a:effectLst/>
                <a:latin typeface="Source Sans Pro" panose="020B0503030403020204" pitchFamily="34" charset="0"/>
              </a:rPr>
              <a:t> in the command line will actually materialize the models into the data warehouse. The default materialization is a view</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b="0" i="0" dirty="0">
              <a:solidFill>
                <a:srgbClr val="36394D"/>
              </a:solidFill>
              <a:effectLst/>
              <a:latin typeface="Source Sans Pro" panose="020B0503030403020204" pitchFamily="34" charset="0"/>
            </a:endParaRPr>
          </a:p>
          <a:p>
            <a:endParaRPr lang="en-IN" dirty="0"/>
          </a:p>
          <a:p>
            <a:endParaRPr lang="en-IN" dirty="0"/>
          </a:p>
        </p:txBody>
      </p:sp>
      <p:sp>
        <p:nvSpPr>
          <p:cNvPr id="8" name="Rectangle 5">
            <a:extLst>
              <a:ext uri="{FF2B5EF4-FFF2-40B4-BE49-F238E27FC236}">
                <a16:creationId xmlns:a16="http://schemas.microsoft.com/office/drawing/2014/main" id="{94FF2007-F477-A6FB-57C1-80DBD6185435}"/>
              </a:ext>
            </a:extLst>
          </p:cNvPr>
          <p:cNvSpPr>
            <a:spLocks noChangeArrowheads="1"/>
          </p:cNvSpPr>
          <p:nvPr/>
        </p:nvSpPr>
        <p:spPr bwMode="auto">
          <a:xfrm>
            <a:off x="284480" y="88213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676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CC90-32AC-26DE-574A-432AAD3B422A}"/>
              </a:ext>
            </a:extLst>
          </p:cNvPr>
          <p:cNvSpPr>
            <a:spLocks noGrp="1"/>
          </p:cNvSpPr>
          <p:nvPr>
            <p:ph type="title"/>
          </p:nvPr>
        </p:nvSpPr>
        <p:spPr/>
        <p:txBody>
          <a:bodyPr/>
          <a:lstStyle/>
          <a:p>
            <a:r>
              <a:rPr lang="en-US" dirty="0"/>
              <a:t>Ref function</a:t>
            </a:r>
            <a:endParaRPr lang="en-IN" dirty="0"/>
          </a:p>
        </p:txBody>
      </p:sp>
      <p:sp>
        <p:nvSpPr>
          <p:cNvPr id="5" name="Rectangle 2">
            <a:extLst>
              <a:ext uri="{FF2B5EF4-FFF2-40B4-BE49-F238E27FC236}">
                <a16:creationId xmlns:a16="http://schemas.microsoft.com/office/drawing/2014/main" id="{19BE8D30-0288-97A1-EEAA-7F2187EF8958}"/>
              </a:ext>
            </a:extLst>
          </p:cNvPr>
          <p:cNvSpPr>
            <a:spLocks noGrp="1" noChangeArrowheads="1"/>
          </p:cNvSpPr>
          <p:nvPr>
            <p:ph idx="1"/>
          </p:nvPr>
        </p:nvSpPr>
        <p:spPr bwMode="auto">
          <a:xfrm>
            <a:off x="491117" y="2653213"/>
            <a:ext cx="11209766"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Models </a:t>
            </a:r>
            <a:r>
              <a:rPr kumimoji="0" lang="en-US" altLang="en-US" b="0" i="1"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can</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be written to reference the underlying tables and views that were building the data warehouse (e.g. </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public.stg_customers</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This hard codes the table names and makes it difficult to share code between developers.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The ref function allows us to build dependencies between models in a flexible way that can be shared in a common code base. The ref function compiles to the name of the database object as it has been created on the most recent execution of </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run </a:t>
            </a:r>
            <a:r>
              <a:rPr kumimoji="0" lang="en-US" altLang="en-US" b="0" i="1"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in the particular development environment.</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Example: {{ ref('</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stg_customers</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 compiles to </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public.stg_customers</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0" indent="0" defTabSz="914400">
              <a:buClrTx/>
              <a:buSzTx/>
              <a:buFontTx/>
              <a:buChar char="•"/>
            </a:pP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The ref function also builds a lineage graph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3639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defTabSz="914400">
              <a:buClrTx/>
              <a:buSzTx/>
              <a:buNone/>
            </a:pPr>
            <a:endParaRPr kumimoji="0" lang="en-US" altLang="en-US" sz="1600" b="0" i="0" u="none" strike="noStrike" cap="none" normalizeH="0" baseline="0" dirty="0">
              <a:ln>
                <a:noFill/>
              </a:ln>
              <a:solidFill>
                <a:srgbClr val="3639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b="0" i="0" dirty="0">
              <a:solidFill>
                <a:srgbClr val="3639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b="0" i="0" dirty="0">
              <a:solidFill>
                <a:srgbClr val="3639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Rectangle 3">
            <a:extLst>
              <a:ext uri="{FF2B5EF4-FFF2-40B4-BE49-F238E27FC236}">
                <a16:creationId xmlns:a16="http://schemas.microsoft.com/office/drawing/2014/main" id="{4A6504F8-35D5-D40B-AEE9-425DDEE205A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27DA936-9F4B-7255-6B82-85335FC8C1B6}"/>
              </a:ext>
            </a:extLst>
          </p:cNvPr>
          <p:cNvSpPr>
            <a:spLocks noChangeArrowheads="1"/>
          </p:cNvSpPr>
          <p:nvPr/>
        </p:nvSpPr>
        <p:spPr bwMode="auto">
          <a:xfrm>
            <a:off x="0" y="-380207"/>
            <a:ext cx="184731" cy="7604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4DC8D4AA-046A-230C-ACB4-F73A711E0B5D}"/>
              </a:ext>
            </a:extLst>
          </p:cNvPr>
          <p:cNvSpPr>
            <a:spLocks noChangeArrowheads="1"/>
          </p:cNvSpPr>
          <p:nvPr/>
        </p:nvSpPr>
        <p:spPr bwMode="auto">
          <a:xfrm>
            <a:off x="0" y="-241707"/>
            <a:ext cx="184731" cy="4834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323A9A44-934D-9C91-833E-0F9927DA5B8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102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7C18-507B-7B39-CBDD-FD437B1D1339}"/>
              </a:ext>
            </a:extLst>
          </p:cNvPr>
          <p:cNvSpPr>
            <a:spLocks noGrp="1"/>
          </p:cNvSpPr>
          <p:nvPr>
            <p:ph type="title"/>
          </p:nvPr>
        </p:nvSpPr>
        <p:spPr/>
        <p:txBody>
          <a:bodyPr/>
          <a:lstStyle/>
          <a:p>
            <a:r>
              <a:rPr lang="en-US" dirty="0"/>
              <a:t>DBT Fundamentals </a:t>
            </a:r>
            <a:br>
              <a:rPr lang="en-US" dirty="0"/>
            </a:br>
            <a:r>
              <a:rPr lang="en-US" dirty="0"/>
              <a:t>Structure of this Course</a:t>
            </a:r>
            <a:endParaRPr lang="en-IN" dirty="0"/>
          </a:p>
        </p:txBody>
      </p:sp>
      <p:sp>
        <p:nvSpPr>
          <p:cNvPr id="3" name="Content Placeholder 2">
            <a:extLst>
              <a:ext uri="{FF2B5EF4-FFF2-40B4-BE49-F238E27FC236}">
                <a16:creationId xmlns:a16="http://schemas.microsoft.com/office/drawing/2014/main" id="{DC627B6F-2224-BB8A-47F2-596A4B7C5803}"/>
              </a:ext>
            </a:extLst>
          </p:cNvPr>
          <p:cNvSpPr>
            <a:spLocks noGrp="1"/>
          </p:cNvSpPr>
          <p:nvPr>
            <p:ph idx="1"/>
          </p:nvPr>
        </p:nvSpPr>
        <p:spPr/>
        <p:txBody>
          <a:bodyPr>
            <a:normAutofit fontScale="25000" lnSpcReduction="20000"/>
          </a:bodyPr>
          <a:lstStyle/>
          <a:p>
            <a:r>
              <a:rPr lang="en-IN" sz="5500" dirty="0">
                <a:latin typeface="Calibri Light" panose="020F0302020204030204" pitchFamily="34" charset="0"/>
                <a:ea typeface="Calibri Light" panose="020F0302020204030204" pitchFamily="34" charset="0"/>
                <a:cs typeface="Calibri Light" panose="020F0302020204030204" pitchFamily="34" charset="0"/>
              </a:rPr>
              <a:t>Traditional Data Teams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ETL and ELT </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Role of Analytical Engineer and Modern Data Team	</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How DBT fits into modern data stack</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Version Control</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Basic Commands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What are models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Ref Function</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Naming Conventions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Materialization in DBT</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Jinja</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Macros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Set Variable</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9855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8CA9-2A0D-6232-CCA7-6684835D94DE}"/>
              </a:ext>
            </a:extLst>
          </p:cNvPr>
          <p:cNvSpPr>
            <a:spLocks noGrp="1"/>
          </p:cNvSpPr>
          <p:nvPr>
            <p:ph type="title"/>
          </p:nvPr>
        </p:nvSpPr>
        <p:spPr/>
        <p:txBody>
          <a:bodyPr/>
          <a:lstStyle/>
          <a:p>
            <a:r>
              <a:rPr lang="en-US" dirty="0"/>
              <a:t>Naming Conventions</a:t>
            </a:r>
            <a:endParaRPr lang="en-IN" dirty="0"/>
          </a:p>
        </p:txBody>
      </p:sp>
      <p:sp>
        <p:nvSpPr>
          <p:cNvPr id="4" name="Rectangle 1">
            <a:extLst>
              <a:ext uri="{FF2B5EF4-FFF2-40B4-BE49-F238E27FC236}">
                <a16:creationId xmlns:a16="http://schemas.microsoft.com/office/drawing/2014/main" id="{E4A0C146-9CEE-7086-C758-9CCF716A7ABA}"/>
              </a:ext>
            </a:extLst>
          </p:cNvPr>
          <p:cNvSpPr>
            <a:spLocks noGrp="1" noChangeArrowheads="1"/>
          </p:cNvSpPr>
          <p:nvPr>
            <p:ph idx="1"/>
          </p:nvPr>
        </p:nvSpPr>
        <p:spPr bwMode="auto">
          <a:xfrm>
            <a:off x="871413" y="3225897"/>
            <a:ext cx="904166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Sources</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src</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refer to the raw table data that have been built in the warehouse</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a:buClrTx/>
              <a:buSzTx/>
              <a:buNone/>
            </a:pPr>
            <a:r>
              <a:rPr kumimoji="0" lang="en-US" altLang="en-US" b="1"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Staging</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(stg) refers to models that are built directly on top of sources. These have a one-to-one relationship with sources tables.</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Lightweight Transformations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They are used to clean the data and standardize it before downstream</a:t>
            </a:r>
          </a:p>
          <a:p>
            <a:pPr marL="0" indent="0" defTabSz="914400">
              <a:buClrTx/>
              <a:buSzTx/>
              <a:buNone/>
            </a:pPr>
            <a:r>
              <a:rPr kumimoji="0" lang="en-US" altLang="en-US" b="1"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Intermediate</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(int) refers to any models that exist between final fact and dimension tables.</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The Fact and Dimension convention is based on previous normalized modeling techniques.</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Rectangle 3">
            <a:extLst>
              <a:ext uri="{FF2B5EF4-FFF2-40B4-BE49-F238E27FC236}">
                <a16:creationId xmlns:a16="http://schemas.microsoft.com/office/drawing/2014/main" id="{56E0FD7A-18ED-3672-185A-11FABFB7AC5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C346AE3-9F7B-0162-BB6B-CB5B8FD102F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774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295A-7421-B179-0832-5C07F1A845CA}"/>
              </a:ext>
            </a:extLst>
          </p:cNvPr>
          <p:cNvSpPr>
            <a:spLocks noGrp="1"/>
          </p:cNvSpPr>
          <p:nvPr>
            <p:ph type="title"/>
          </p:nvPr>
        </p:nvSpPr>
        <p:spPr/>
        <p:txBody>
          <a:bodyPr/>
          <a:lstStyle/>
          <a:p>
            <a:r>
              <a:rPr lang="en-US" dirty="0" err="1"/>
              <a:t>Materilaizations</a:t>
            </a:r>
            <a:r>
              <a:rPr lang="en-US" dirty="0"/>
              <a:t>	</a:t>
            </a:r>
            <a:endParaRPr lang="en-IN" dirty="0"/>
          </a:p>
        </p:txBody>
      </p:sp>
      <p:sp>
        <p:nvSpPr>
          <p:cNvPr id="3" name="Content Placeholder 2">
            <a:extLst>
              <a:ext uri="{FF2B5EF4-FFF2-40B4-BE49-F238E27FC236}">
                <a16:creationId xmlns:a16="http://schemas.microsoft.com/office/drawing/2014/main" id="{D1BB75C9-68E9-7EE1-99CD-B6B13F99A1EA}"/>
              </a:ext>
            </a:extLst>
          </p:cNvPr>
          <p:cNvSpPr>
            <a:spLocks noGrp="1"/>
          </p:cNvSpPr>
          <p:nvPr>
            <p:ph idx="1"/>
          </p:nvPr>
        </p:nvSpPr>
        <p:spPr/>
        <p:txBody>
          <a:bodyPr/>
          <a:lstStyle/>
          <a:p>
            <a:pPr algn="l">
              <a:buFont typeface="Arial" panose="020B0604020202020204" pitchFamily="34" charset="0"/>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hlinkClick r:id="rId2"/>
              </a:rPr>
              <a:t>Materializations</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are strategies for persisting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models in a warehouse. There are five types of materializations built into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They are:</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table</a:t>
            </a:r>
            <a:endPar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4"/>
              </a:rPr>
              <a:t>View</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incremental</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ephemeral</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materialized view</a:t>
            </a:r>
          </a:p>
          <a:p>
            <a:endParaRPr lang="en-IN" dirty="0"/>
          </a:p>
        </p:txBody>
      </p:sp>
    </p:spTree>
    <p:extLst>
      <p:ext uri="{BB962C8B-B14F-4D97-AF65-F5344CB8AC3E}">
        <p14:creationId xmlns:p14="http://schemas.microsoft.com/office/powerpoint/2010/main" val="294368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F97E-BD3F-1833-8417-1C44A88B6F78}"/>
              </a:ext>
            </a:extLst>
          </p:cNvPr>
          <p:cNvSpPr>
            <a:spLocks noGrp="1"/>
          </p:cNvSpPr>
          <p:nvPr>
            <p:ph type="title"/>
          </p:nvPr>
        </p:nvSpPr>
        <p:spPr>
          <a:xfrm>
            <a:off x="1033034" y="689188"/>
            <a:ext cx="8761413" cy="706964"/>
          </a:xfrm>
        </p:spPr>
        <p:txBody>
          <a:bodyPr/>
          <a:lstStyle/>
          <a:p>
            <a:r>
              <a:rPr lang="en-US" dirty="0"/>
              <a:t>Materialization in DBT</a:t>
            </a:r>
            <a:endParaRPr lang="en-IN" dirty="0"/>
          </a:p>
        </p:txBody>
      </p:sp>
      <p:sp>
        <p:nvSpPr>
          <p:cNvPr id="3" name="Content Placeholder 2">
            <a:extLst>
              <a:ext uri="{FF2B5EF4-FFF2-40B4-BE49-F238E27FC236}">
                <a16:creationId xmlns:a16="http://schemas.microsoft.com/office/drawing/2014/main" id="{5B1490F3-F847-4E7D-D6C6-A4040473957A}"/>
              </a:ext>
            </a:extLst>
          </p:cNvPr>
          <p:cNvSpPr>
            <a:spLocks noGrp="1"/>
          </p:cNvSpPr>
          <p:nvPr>
            <p:ph idx="1"/>
          </p:nvPr>
        </p:nvSpPr>
        <p:spPr>
          <a:xfrm>
            <a:off x="645980" y="2440940"/>
            <a:ext cx="8825659" cy="3416300"/>
          </a:xfrm>
        </p:spPr>
        <p:txBody>
          <a:bodyPr>
            <a:normAutofit fontScale="25000" lnSpcReduction="20000"/>
          </a:bodyPr>
          <a:lstStyle/>
          <a:p>
            <a:pPr marL="0" marR="0" lvl="0" indent="0" algn="l" defTabSz="914400" rtl="0" eaLnBrk="0" fontAlgn="ctr" latinLnBrk="0" hangingPunct="0">
              <a:lnSpc>
                <a:spcPct val="100000"/>
              </a:lnSpc>
              <a:spcBef>
                <a:spcPct val="0"/>
              </a:spcBef>
              <a:spcAft>
                <a:spcPct val="0"/>
              </a:spcAft>
              <a:buClrTx/>
              <a:buSzTx/>
              <a:buFontTx/>
              <a:buNone/>
              <a:tabLst/>
            </a:pPr>
            <a:r>
              <a:rPr lang="en-US" sz="6400" dirty="0">
                <a:latin typeface="Calibri Light" panose="020F0302020204030204" pitchFamily="34" charset="0"/>
                <a:ea typeface="Calibri Light" panose="020F0302020204030204" pitchFamily="34" charset="0"/>
                <a:cs typeface="Calibri Light" panose="020F0302020204030204" pitchFamily="34" charset="0"/>
              </a:rPr>
              <a:t>View : </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When using the view materialization, your model is rebuilt as a view on each run, via a create view as statement.</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sz="640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Table:  When using the table materialization, your model is rebuilt as a </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table</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on each run, via a create table as statement.</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eaLnBrk="0" fontAlgn="ctr" hangingPunct="0">
              <a:spcBef>
                <a:spcPct val="0"/>
              </a:spcBef>
              <a:spcAft>
                <a:spcPct val="0"/>
              </a:spcAft>
              <a:buClrTx/>
              <a:buSzTx/>
              <a:buNone/>
            </a:pPr>
            <a:endParaRPr lang="en-US" altLang="en-US" sz="6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incremental models allow </a:t>
            </a:r>
            <a:r>
              <a:rPr kumimoji="0" lang="en-US" altLang="en-US" sz="64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insert or update records into a table since the last time that model was run.</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eaLnBrk="0" fontAlgn="ctr" hangingPunct="0">
              <a:spcBef>
                <a:spcPct val="0"/>
              </a:spcBef>
              <a:spcAft>
                <a:spcPct val="0"/>
              </a:spcAft>
              <a:buClrTx/>
              <a:buSzTx/>
              <a:buNone/>
            </a:pPr>
            <a:endPar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Ephemeral:</a:t>
            </a:r>
          </a:p>
          <a:p>
            <a:pPr marL="0" indent="0" defTabSz="914400" eaLnBrk="0" fontAlgn="ctr" hangingPunct="0">
              <a:spcBef>
                <a:spcPct val="0"/>
              </a:spcBef>
              <a:spcAft>
                <a:spcPct val="0"/>
              </a:spcAft>
              <a:buClrTx/>
              <a:buSzTx/>
              <a:buNone/>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ephemeral models are not directly built into the database. Instead, </a:t>
            </a:r>
            <a:r>
              <a:rPr kumimoji="0" lang="en-US" altLang="en-US" sz="64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interpolate the code from this model into dependent models as a common </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table</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expression.</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eaLnBrk="0" fontAlgn="ctr" hangingPunct="0">
              <a:spcBef>
                <a:spcPct val="0"/>
              </a:spcBef>
              <a:spcAft>
                <a:spcPct val="0"/>
              </a:spcAft>
              <a:buClrTx/>
              <a:buSzTx/>
              <a:buNone/>
            </a:pPr>
            <a:endParaRPr lang="en-US" altLang="en-US" sz="6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r>
              <a:rPr lang="en-US" altLang="en-US" sz="640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M</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aterialized view: The materialized view materialization allows the creation and maintenance of materialized views in the target database. This materialization makes use of the </a:t>
            </a:r>
            <a:r>
              <a:rPr kumimoji="0" lang="en-US" altLang="en-US" sz="64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on_configuration_change</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config, which aligns with the incremental nature of the namesake database object.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40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40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Python materializations</a:t>
            </a:r>
            <a:r>
              <a:rPr kumimoji="0" lang="en-US" altLang="en-US" sz="640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3" tooltip="Direct link to Python materializations"/>
              </a:rPr>
              <a:t>​</a:t>
            </a:r>
            <a:endParaRPr kumimoji="0" lang="en-US" altLang="en-US" sz="640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Python models support two materializations:</a:t>
            </a:r>
            <a:endPar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table</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incremental</a:t>
            </a:r>
          </a:p>
          <a:p>
            <a:pPr marL="0" indent="0" defTabSz="914400" eaLnBrk="0" fontAlgn="ctr" hangingPunct="0">
              <a:spcBef>
                <a:spcPct val="0"/>
              </a:spcBef>
              <a:spcAft>
                <a:spcPct val="0"/>
              </a:spcAft>
              <a:buClrTx/>
              <a:buSzTx/>
              <a:buNone/>
            </a:pPr>
            <a:endParaRPr kumimoji="0" lang="en-US" altLang="en-US" sz="6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sz="6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sz="62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lang="en-US" altLang="en-US" sz="6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defTabSz="914400" eaLnBrk="0" fontAlgn="ctr"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262A38"/>
                </a:solidFill>
                <a:effectLst/>
                <a:latin typeface="Source Sans Pro" panose="020B0503030403020204" pitchFamily="34" charset="0"/>
              </a:rPr>
            </a:br>
            <a:endParaRPr kumimoji="0" lang="en-US" altLang="en-US" sz="1800" b="0" i="0" u="none" strike="noStrike" cap="none" normalizeH="0" baseline="0" dirty="0">
              <a:ln>
                <a:noFill/>
              </a:ln>
              <a:solidFill>
                <a:srgbClr val="262A38"/>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a:p>
            <a:endParaRPr lang="en-IN" dirty="0"/>
          </a:p>
        </p:txBody>
      </p:sp>
      <p:sp>
        <p:nvSpPr>
          <p:cNvPr id="5" name="Rectangle 2">
            <a:extLst>
              <a:ext uri="{FF2B5EF4-FFF2-40B4-BE49-F238E27FC236}">
                <a16:creationId xmlns:a16="http://schemas.microsoft.com/office/drawing/2014/main" id="{46609786-B6C6-1B17-34CC-4194399A6CB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0A423FD-3113-AAE0-F4BE-107417FFA4A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3911E20-84AF-33A0-F5E8-6EFC1E3E29B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489A6AD-477E-5327-A509-683F54274AE6}"/>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0564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5645-347C-802D-1FAF-F620800D440E}"/>
              </a:ext>
            </a:extLst>
          </p:cNvPr>
          <p:cNvSpPr>
            <a:spLocks noGrp="1"/>
          </p:cNvSpPr>
          <p:nvPr>
            <p:ph type="title"/>
          </p:nvPr>
        </p:nvSpPr>
        <p:spPr/>
        <p:txBody>
          <a:bodyPr/>
          <a:lstStyle/>
          <a:p>
            <a:r>
              <a:rPr lang="en-US" dirty="0"/>
              <a:t>Materialization in </a:t>
            </a:r>
            <a:r>
              <a:rPr lang="en-US" dirty="0" err="1"/>
              <a:t>dbt_project.yml</a:t>
            </a:r>
            <a:endParaRPr lang="en-IN" dirty="0"/>
          </a:p>
        </p:txBody>
      </p:sp>
      <p:pic>
        <p:nvPicPr>
          <p:cNvPr id="5" name="Content Placeholder 4">
            <a:extLst>
              <a:ext uri="{FF2B5EF4-FFF2-40B4-BE49-F238E27FC236}">
                <a16:creationId xmlns:a16="http://schemas.microsoft.com/office/drawing/2014/main" id="{63F12EEC-BF86-41AE-2B96-845550EB3571}"/>
              </a:ext>
            </a:extLst>
          </p:cNvPr>
          <p:cNvPicPr>
            <a:picLocks noGrp="1" noChangeAspect="1"/>
          </p:cNvPicPr>
          <p:nvPr>
            <p:ph idx="1"/>
          </p:nvPr>
        </p:nvPicPr>
        <p:blipFill>
          <a:blip r:embed="rId2"/>
          <a:stretch>
            <a:fillRect/>
          </a:stretch>
        </p:blipFill>
        <p:spPr>
          <a:xfrm>
            <a:off x="1449442" y="2468032"/>
            <a:ext cx="5331668" cy="3416300"/>
          </a:xfrm>
        </p:spPr>
      </p:pic>
    </p:spTree>
    <p:extLst>
      <p:ext uri="{BB962C8B-B14F-4D97-AF65-F5344CB8AC3E}">
        <p14:creationId xmlns:p14="http://schemas.microsoft.com/office/powerpoint/2010/main" val="4016718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61BD-7930-DDFB-5445-98427A259F58}"/>
              </a:ext>
            </a:extLst>
          </p:cNvPr>
          <p:cNvSpPr>
            <a:spLocks noGrp="1"/>
          </p:cNvSpPr>
          <p:nvPr>
            <p:ph type="title"/>
          </p:nvPr>
        </p:nvSpPr>
        <p:spPr/>
        <p:txBody>
          <a:bodyPr/>
          <a:lstStyle/>
          <a:p>
            <a:r>
              <a:rPr lang="en-US" dirty="0"/>
              <a:t>Materialization in model file</a:t>
            </a:r>
            <a:endParaRPr lang="en-IN" dirty="0"/>
          </a:p>
        </p:txBody>
      </p:sp>
      <p:pic>
        <p:nvPicPr>
          <p:cNvPr id="5" name="Content Placeholder 4">
            <a:extLst>
              <a:ext uri="{FF2B5EF4-FFF2-40B4-BE49-F238E27FC236}">
                <a16:creationId xmlns:a16="http://schemas.microsoft.com/office/drawing/2014/main" id="{0C5B0DA7-5F1D-3791-AD23-3399F0EA1A89}"/>
              </a:ext>
            </a:extLst>
          </p:cNvPr>
          <p:cNvPicPr>
            <a:picLocks noGrp="1" noChangeAspect="1"/>
          </p:cNvPicPr>
          <p:nvPr>
            <p:ph idx="1"/>
          </p:nvPr>
        </p:nvPicPr>
        <p:blipFill>
          <a:blip r:embed="rId2"/>
          <a:stretch>
            <a:fillRect/>
          </a:stretch>
        </p:blipFill>
        <p:spPr>
          <a:xfrm>
            <a:off x="449950" y="2674181"/>
            <a:ext cx="11133891" cy="631831"/>
          </a:xfrm>
        </p:spPr>
      </p:pic>
      <p:pic>
        <p:nvPicPr>
          <p:cNvPr id="7" name="Picture 6">
            <a:extLst>
              <a:ext uri="{FF2B5EF4-FFF2-40B4-BE49-F238E27FC236}">
                <a16:creationId xmlns:a16="http://schemas.microsoft.com/office/drawing/2014/main" id="{93E13F77-A8A9-1CA3-9B36-760F8524F15F}"/>
              </a:ext>
            </a:extLst>
          </p:cNvPr>
          <p:cNvPicPr>
            <a:picLocks noChangeAspect="1"/>
          </p:cNvPicPr>
          <p:nvPr/>
        </p:nvPicPr>
        <p:blipFill>
          <a:blip r:embed="rId3"/>
          <a:stretch>
            <a:fillRect/>
          </a:stretch>
        </p:blipFill>
        <p:spPr>
          <a:xfrm>
            <a:off x="595523" y="3747764"/>
            <a:ext cx="10988318" cy="478796"/>
          </a:xfrm>
          <a:prstGeom prst="rect">
            <a:avLst/>
          </a:prstGeom>
        </p:spPr>
      </p:pic>
    </p:spTree>
    <p:extLst>
      <p:ext uri="{BB962C8B-B14F-4D97-AF65-F5344CB8AC3E}">
        <p14:creationId xmlns:p14="http://schemas.microsoft.com/office/powerpoint/2010/main" val="845787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E8BA-E544-1A57-A04A-4E468D8D989D}"/>
              </a:ext>
            </a:extLst>
          </p:cNvPr>
          <p:cNvSpPr>
            <a:spLocks noGrp="1"/>
          </p:cNvSpPr>
          <p:nvPr>
            <p:ph type="title"/>
          </p:nvPr>
        </p:nvSpPr>
        <p:spPr/>
        <p:txBody>
          <a:bodyPr/>
          <a:lstStyle/>
          <a:p>
            <a:r>
              <a:rPr lang="en-US"/>
              <a:t>Incremental Models</a:t>
            </a:r>
            <a:endParaRPr lang="en-IN" dirty="0"/>
          </a:p>
        </p:txBody>
      </p:sp>
      <p:sp>
        <p:nvSpPr>
          <p:cNvPr id="7" name="Content Placeholder 6">
            <a:extLst>
              <a:ext uri="{FF2B5EF4-FFF2-40B4-BE49-F238E27FC236}">
                <a16:creationId xmlns:a16="http://schemas.microsoft.com/office/drawing/2014/main" id="{3AB3255C-796E-AF03-906C-265AAA2373E8}"/>
              </a:ext>
            </a:extLst>
          </p:cNvPr>
          <p:cNvSpPr>
            <a:spLocks noGrp="1"/>
          </p:cNvSpPr>
          <p:nvPr>
            <p:ph idx="1"/>
          </p:nvPr>
        </p:nvSpPr>
        <p:spPr>
          <a:xfrm>
            <a:off x="931434" y="1943100"/>
            <a:ext cx="8825659" cy="3416300"/>
          </a:xfrm>
        </p:spPr>
        <p:txBody>
          <a:bodyPr>
            <a:noAutofit/>
          </a:bodyPr>
          <a:lstStyle/>
          <a:p>
            <a:pPr marL="0" indent="0">
              <a:lnSpc>
                <a:spcPct val="107000"/>
              </a:lnSpc>
              <a:spcAft>
                <a:spcPts val="800"/>
              </a:spcAft>
              <a:buNone/>
            </a:pPr>
            <a:endParaRPr lang="en-IN" kern="100" dirty="0">
              <a:effectLst/>
              <a:latin typeface="Calibri Light" panose="020F0302020204030204" pitchFamily="34" charset="0"/>
              <a:ea typeface="Calibri Light" panose="020F0302020204030204" pitchFamily="34" charset="0"/>
              <a:cs typeface="Calibri Light" panose="020F0302020204030204" pitchFamily="34" charset="0"/>
            </a:endParaRPr>
          </a:p>
          <a:p>
            <a:pPr>
              <a:lnSpc>
                <a:spcPct val="107000"/>
              </a:lnSpc>
              <a:spcAft>
                <a:spcPts val="800"/>
              </a:spcAft>
            </a:pP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Incremental models are built as tables in your </a:t>
            </a:r>
            <a:r>
              <a:rPr lang="en-IN" u="sng" kern="0" dirty="0">
                <a:solidFill>
                  <a:srgbClr val="0000FF"/>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data warehouse</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 first time a model is run, the </a:t>
            </a:r>
            <a:r>
              <a:rPr lang="en-IN" u="sng" kern="0" dirty="0">
                <a:solidFill>
                  <a:srgbClr val="0000FF"/>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table</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is built by transforming </a:t>
            </a:r>
            <a:r>
              <a:rPr lang="en-IN" i="1"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all</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rows of source data. On subsequent runs, </a:t>
            </a:r>
            <a:r>
              <a:rPr lang="en-IN" kern="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transforms </a:t>
            </a:r>
            <a:r>
              <a:rPr lang="en-IN" i="1"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only</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 rows in your source data that you tell </a:t>
            </a:r>
            <a:r>
              <a:rPr lang="en-IN" kern="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filter for, inserting them into the target table which is the table that has already been built.</a:t>
            </a:r>
          </a:p>
          <a:p>
            <a:pPr>
              <a:lnSpc>
                <a:spcPct val="107000"/>
              </a:lnSpc>
              <a:spcAft>
                <a:spcPts val="800"/>
              </a:spcAft>
            </a:pP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Incremental Model filtering we can do on date and as well we can maintain unique key in the incremental model</a:t>
            </a:r>
          </a:p>
          <a:p>
            <a:pPr>
              <a:lnSpc>
                <a:spcPct val="107000"/>
              </a:lnSpc>
              <a:spcAft>
                <a:spcPts val="800"/>
              </a:spcAft>
            </a:pP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first time </a:t>
            </a: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we</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maintain only the filter and second time we change the value of the old record by maintaining  unique key</a:t>
            </a:r>
          </a:p>
          <a:p>
            <a:pPr>
              <a:lnSpc>
                <a:spcPct val="107000"/>
              </a:lnSpc>
              <a:spcAft>
                <a:spcPts val="800"/>
              </a:spcAft>
            </a:pP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So, here second time we change the logic of the incremental model.. We need to run the incremental in full refresh by denoting + after the model name. So that (upstream models are getting built using that logic) as well the old records are getting updated to the new logic of the incremental model</a:t>
            </a:r>
          </a:p>
          <a:p>
            <a:pPr>
              <a:lnSpc>
                <a:spcPct val="107000"/>
              </a:lnSpc>
              <a:spcAft>
                <a:spcPts val="800"/>
              </a:spcAft>
            </a:pP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(to implement increm</a:t>
            </a: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ental …with </a:t>
            </a:r>
            <a:r>
              <a:rPr lang="en-IN" kern="0" dirty="0" err="1">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scd</a:t>
            </a: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 type 2)</a:t>
            </a:r>
            <a:endParaRPr lang="en-IN" kern="100" dirty="0">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8563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B757-347F-06F8-011B-E9BC146A2DFF}"/>
              </a:ext>
            </a:extLst>
          </p:cNvPr>
          <p:cNvSpPr>
            <a:spLocks noGrp="1"/>
          </p:cNvSpPr>
          <p:nvPr>
            <p:ph type="title"/>
          </p:nvPr>
        </p:nvSpPr>
        <p:spPr/>
        <p:txBody>
          <a:bodyPr/>
          <a:lstStyle/>
          <a:p>
            <a:r>
              <a:rPr lang="en-US" dirty="0"/>
              <a:t>Incremental Model	</a:t>
            </a:r>
            <a:endParaRPr lang="en-IN" dirty="0"/>
          </a:p>
        </p:txBody>
      </p:sp>
      <p:pic>
        <p:nvPicPr>
          <p:cNvPr id="4" name="Content Placeholder 4">
            <a:extLst>
              <a:ext uri="{FF2B5EF4-FFF2-40B4-BE49-F238E27FC236}">
                <a16:creationId xmlns:a16="http://schemas.microsoft.com/office/drawing/2014/main" id="{38FAC08C-A682-8D38-23A4-80B3C11F4BCF}"/>
              </a:ext>
            </a:extLst>
          </p:cNvPr>
          <p:cNvPicPr>
            <a:picLocks noGrp="1" noChangeAspect="1"/>
          </p:cNvPicPr>
          <p:nvPr>
            <p:ph idx="1"/>
          </p:nvPr>
        </p:nvPicPr>
        <p:blipFill>
          <a:blip r:embed="rId2"/>
          <a:stretch>
            <a:fillRect/>
          </a:stretch>
        </p:blipFill>
        <p:spPr>
          <a:xfrm>
            <a:off x="2135805" y="3860777"/>
            <a:ext cx="6864703" cy="901746"/>
          </a:xfrm>
        </p:spPr>
      </p:pic>
    </p:spTree>
    <p:extLst>
      <p:ext uri="{BB962C8B-B14F-4D97-AF65-F5344CB8AC3E}">
        <p14:creationId xmlns:p14="http://schemas.microsoft.com/office/powerpoint/2010/main" val="4163001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0705-FEC7-634C-1798-4AFFBEF33EEF}"/>
              </a:ext>
            </a:extLst>
          </p:cNvPr>
          <p:cNvSpPr>
            <a:spLocks noGrp="1"/>
          </p:cNvSpPr>
          <p:nvPr>
            <p:ph type="title"/>
          </p:nvPr>
        </p:nvSpPr>
        <p:spPr/>
        <p:txBody>
          <a:bodyPr/>
          <a:lstStyle/>
          <a:p>
            <a:r>
              <a:rPr lang="en-US" dirty="0"/>
              <a:t>Facts and Dimensions</a:t>
            </a:r>
            <a:br>
              <a:rPr lang="en-US" dirty="0"/>
            </a:br>
            <a:endParaRPr lang="en-IN" dirty="0"/>
          </a:p>
        </p:txBody>
      </p:sp>
      <p:sp>
        <p:nvSpPr>
          <p:cNvPr id="3" name="Content Placeholder 2">
            <a:extLst>
              <a:ext uri="{FF2B5EF4-FFF2-40B4-BE49-F238E27FC236}">
                <a16:creationId xmlns:a16="http://schemas.microsoft.com/office/drawing/2014/main" id="{7A79E5EB-F831-0E5D-130B-3F8CB181805D}"/>
              </a:ext>
            </a:extLst>
          </p:cNvPr>
          <p:cNvSpPr>
            <a:spLocks noGrp="1"/>
          </p:cNvSpPr>
          <p:nvPr>
            <p:ph idx="1"/>
          </p:nvPr>
        </p:nvSpPr>
        <p:spPr/>
        <p:txBody>
          <a:bodyPr>
            <a:normAutofit fontScale="85000" lnSpcReduction="20000"/>
          </a:bodyPr>
          <a:lstStyle/>
          <a:p>
            <a:pPr algn="l"/>
            <a:r>
              <a:rPr lang="en-US" sz="1900" b="1" i="0" dirty="0">
                <a:solidFill>
                  <a:srgbClr val="262A38"/>
                </a:solidFill>
                <a:effectLst/>
                <a:latin typeface="Source Sans Pro" panose="020B0503030403020204" pitchFamily="34" charset="0"/>
              </a:rPr>
              <a:t>Facts</a:t>
            </a:r>
            <a:r>
              <a:rPr lang="en-US" sz="1900" b="1" i="0" dirty="0">
                <a:solidFill>
                  <a:srgbClr val="262A38"/>
                </a:solidFill>
                <a:effectLst/>
                <a:latin typeface="Source Sans Pro" panose="020B0503030403020204" pitchFamily="34" charset="0"/>
                <a:hlinkClick r:id="rId2" tooltip="Direct link to Facts"/>
              </a:rPr>
              <a:t>​</a:t>
            </a:r>
            <a:endParaRPr lang="en-US" sz="1900" b="1" i="0" dirty="0">
              <a:solidFill>
                <a:srgbClr val="262A38"/>
              </a:solidFill>
              <a:effectLst/>
              <a:latin typeface="Source Sans Pro" panose="020B0503030403020204" pitchFamily="34" charset="0"/>
            </a:endParaRPr>
          </a:p>
          <a:p>
            <a:pPr algn="l"/>
            <a:endParaRPr lang="en-US" sz="2000" b="0" i="0" dirty="0">
              <a:solidFill>
                <a:srgbClr val="040C28"/>
              </a:solidFill>
              <a:effectLst/>
              <a:latin typeface="Google Sans"/>
            </a:endParaRPr>
          </a:p>
          <a:p>
            <a:pPr algn="l"/>
            <a:r>
              <a:rPr lang="en-US" sz="2100"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A dimensional model represents the different business processes of an organization.</a:t>
            </a:r>
            <a:r>
              <a:rPr lang="en-US" sz="2100" dirty="0">
                <a:solidFill>
                  <a:srgbClr val="040C28"/>
                </a:solidFill>
                <a:latin typeface="Calibri Light" panose="020F0302020204030204" pitchFamily="34" charset="0"/>
                <a:ea typeface="Calibri Light" panose="020F0302020204030204" pitchFamily="34" charset="0"/>
                <a:cs typeface="Calibri Light" panose="020F0302020204030204" pitchFamily="34" charset="0"/>
              </a:rPr>
              <a:t> </a:t>
            </a:r>
            <a:r>
              <a:rPr lang="en-US" sz="2100" b="0" i="0" dirty="0">
                <a:solidFill>
                  <a:srgbClr val="040C28"/>
                </a:solidFill>
                <a:effectLst/>
                <a:latin typeface="Calibri Light" panose="020F0302020204030204" pitchFamily="34" charset="0"/>
                <a:ea typeface="Calibri Light" panose="020F0302020204030204" pitchFamily="34" charset="0"/>
                <a:cs typeface="Calibri Light" panose="020F0302020204030204" pitchFamily="34" charset="0"/>
              </a:rPr>
              <a:t>A fact table with its dimension table is a single business process</a:t>
            </a:r>
            <a:r>
              <a:rPr lang="en-US" sz="2100"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Each dimensional model consists of many fact tables, with each fact table joined with corresponding dimension tables.</a:t>
            </a:r>
            <a:endParaRPr lang="en-US" sz="2100" dirty="0">
              <a:solidFill>
                <a:srgbClr val="70757A"/>
              </a:solidFill>
              <a:latin typeface="Calibri Light" panose="020F0302020204030204" pitchFamily="34" charset="0"/>
              <a:ea typeface="Calibri Light" panose="020F0302020204030204" pitchFamily="34" charset="0"/>
              <a:cs typeface="Calibri Light" panose="020F0302020204030204" pitchFamily="34" charset="0"/>
            </a:endParaRPr>
          </a:p>
          <a:p>
            <a:pPr algn="l"/>
            <a:r>
              <a:rPr lang="en-US" sz="2100"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A fact table or a fact entity is </a:t>
            </a:r>
            <a:r>
              <a:rPr lang="en-US" sz="2100" b="0" i="0" dirty="0">
                <a:solidFill>
                  <a:srgbClr val="040C28"/>
                </a:solidFill>
                <a:effectLst/>
                <a:latin typeface="Calibri Light" panose="020F0302020204030204" pitchFamily="34" charset="0"/>
                <a:ea typeface="Calibri Light" panose="020F0302020204030204" pitchFamily="34" charset="0"/>
                <a:cs typeface="Calibri Light" panose="020F0302020204030204" pitchFamily="34" charset="0"/>
              </a:rPr>
              <a:t>a table or entity in a star or snowflake schema that stores measures that measure the business, such as sales, cost of goods, or profit</a:t>
            </a:r>
            <a:r>
              <a:rPr lang="en-US" sz="2100"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Fact tables and entities aggregate measures , or the numerical data of a business.</a:t>
            </a:r>
            <a:endParaRPr lang="en-US" sz="2100" b="0" i="0" dirty="0">
              <a:solidFill>
                <a:srgbClr val="202124"/>
              </a:solidFill>
              <a:effectLst/>
              <a:latin typeface="Calibri Light" panose="020F0302020204030204" pitchFamily="34" charset="0"/>
              <a:ea typeface="Calibri Light" panose="020F0302020204030204" pitchFamily="34" charset="0"/>
              <a:cs typeface="Calibri Light" panose="020F0302020204030204" pitchFamily="34" charset="0"/>
            </a:endParaRPr>
          </a:p>
          <a:p>
            <a:br>
              <a:rPr lang="en-US" sz="2100" b="0" i="0" dirty="0">
                <a:solidFill>
                  <a:srgbClr val="202124"/>
                </a:solidFill>
                <a:effectLst/>
                <a:latin typeface="Calibri Light" panose="020F0302020204030204" pitchFamily="34" charset="0"/>
                <a:ea typeface="Calibri Light" panose="020F0302020204030204" pitchFamily="34" charset="0"/>
                <a:cs typeface="Calibri Light" panose="020F0302020204030204" pitchFamily="34" charset="0"/>
              </a:rPr>
            </a:br>
            <a:r>
              <a:rPr lang="en-US" sz="2100" b="0" i="0" dirty="0">
                <a:solidFill>
                  <a:srgbClr val="040C28"/>
                </a:solidFill>
                <a:effectLst/>
                <a:latin typeface="Calibri Light" panose="020F0302020204030204" pitchFamily="34" charset="0"/>
                <a:ea typeface="Calibri Light" panose="020F0302020204030204" pitchFamily="34" charset="0"/>
                <a:cs typeface="Calibri Light" panose="020F0302020204030204" pitchFamily="34" charset="0"/>
              </a:rPr>
              <a:t>if you have a shop or supermarket, you will use the transaction fact table to record each transaction happened over the day</a:t>
            </a:r>
            <a:r>
              <a:rPr lang="en-US" sz="2100"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if you have 100 customers purchased over the day, you will have 100 records at transaction fact table</a:t>
            </a:r>
            <a:endParaRPr lang="en-US" sz="21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3116713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7F80A-BE8F-D527-54D9-1E7422497863}"/>
              </a:ext>
            </a:extLst>
          </p:cNvPr>
          <p:cNvSpPr>
            <a:spLocks noGrp="1"/>
          </p:cNvSpPr>
          <p:nvPr>
            <p:ph type="title"/>
          </p:nvPr>
        </p:nvSpPr>
        <p:spPr/>
        <p:txBody>
          <a:bodyPr/>
          <a:lstStyle/>
          <a:p>
            <a:r>
              <a:rPr lang="en-US" dirty="0"/>
              <a:t>Facts and Dimensions</a:t>
            </a:r>
            <a:br>
              <a:rPr lang="en-US" dirty="0"/>
            </a:br>
            <a:endParaRPr lang="en-IN" dirty="0"/>
          </a:p>
        </p:txBody>
      </p:sp>
      <p:sp>
        <p:nvSpPr>
          <p:cNvPr id="3" name="Content Placeholder 2">
            <a:extLst>
              <a:ext uri="{FF2B5EF4-FFF2-40B4-BE49-F238E27FC236}">
                <a16:creationId xmlns:a16="http://schemas.microsoft.com/office/drawing/2014/main" id="{A36A22C9-2408-90C9-F150-87BF718F04F8}"/>
              </a:ext>
            </a:extLst>
          </p:cNvPr>
          <p:cNvSpPr>
            <a:spLocks noGrp="1"/>
          </p:cNvSpPr>
          <p:nvPr>
            <p:ph idx="1"/>
          </p:nvPr>
        </p:nvSpPr>
        <p:spPr/>
        <p:txBody>
          <a:bodyPr>
            <a:normAutofit lnSpcReduction="10000"/>
          </a:bodyPr>
          <a:lstStyle/>
          <a:p>
            <a:pPr algn="l"/>
            <a:r>
              <a:rPr lang="en-US" b="0" i="0" dirty="0">
                <a:solidFill>
                  <a:srgbClr val="262A38"/>
                </a:solidFill>
                <a:effectLst/>
                <a:latin typeface="Source Sans Pro" panose="020B0503030403020204" pitchFamily="34" charset="0"/>
              </a:rPr>
              <a:t>Pre-cloud data warehouses, there were two dominant design options, star schemas and snowflake schemas, that were used to concretely separate out the lines between fact and dimension tables.</a:t>
            </a:r>
          </a:p>
          <a:p>
            <a:pPr algn="l">
              <a:buFont typeface="Arial" panose="020B0604020202020204" pitchFamily="34" charset="0"/>
              <a:buChar char="•"/>
            </a:pPr>
            <a:r>
              <a:rPr lang="en-US" b="0" i="0" dirty="0">
                <a:solidFill>
                  <a:srgbClr val="262A38"/>
                </a:solidFill>
                <a:effectLst/>
                <a:latin typeface="Source Sans Pro" panose="020B0503030403020204" pitchFamily="34" charset="0"/>
              </a:rPr>
              <a:t>In a star schema, there’s one central fact table that can join to relevant dimension tables.</a:t>
            </a:r>
          </a:p>
          <a:p>
            <a:pPr algn="l">
              <a:buFont typeface="Arial" panose="020B0604020202020204" pitchFamily="34" charset="0"/>
              <a:buChar char="•"/>
            </a:pPr>
            <a:r>
              <a:rPr lang="en-US" b="0" i="0" dirty="0">
                <a:solidFill>
                  <a:srgbClr val="262A38"/>
                </a:solidFill>
                <a:effectLst/>
                <a:latin typeface="Source Sans Pro" panose="020B0503030403020204" pitchFamily="34" charset="0"/>
              </a:rPr>
              <a:t>A snowflake schema is simply an extension of a star schema; dimension tables link to other dimension tables making it form a snowflake-</a:t>
            </a:r>
            <a:r>
              <a:rPr lang="en-US" b="0" i="0" dirty="0" err="1">
                <a:solidFill>
                  <a:srgbClr val="262A38"/>
                </a:solidFill>
                <a:effectLst/>
                <a:latin typeface="Source Sans Pro" panose="020B0503030403020204" pitchFamily="34" charset="0"/>
              </a:rPr>
              <a:t>esque</a:t>
            </a:r>
            <a:r>
              <a:rPr lang="en-US" b="0" i="0" dirty="0">
                <a:solidFill>
                  <a:srgbClr val="262A38"/>
                </a:solidFill>
                <a:effectLst/>
                <a:latin typeface="Source Sans Pro" panose="020B0503030403020204" pitchFamily="34" charset="0"/>
              </a:rPr>
              <a:t> shape.</a:t>
            </a:r>
          </a:p>
          <a:p>
            <a:pPr algn="l">
              <a:buFont typeface="Arial" panose="020B0604020202020204" pitchFamily="34" charset="0"/>
              <a:buChar char="•"/>
            </a:pPr>
            <a:r>
              <a:rPr lang="en-US" b="0" i="0" dirty="0">
                <a:solidFill>
                  <a:srgbClr val="040C28"/>
                </a:solidFill>
                <a:effectLst/>
                <a:latin typeface="Google Sans"/>
              </a:rPr>
              <a:t>Fact tables hold numerical data, whereas dimension tables provide descriptive context to the information stored in fact tables</a:t>
            </a:r>
            <a:r>
              <a:rPr lang="en-US" b="0" i="0" dirty="0">
                <a:solidFill>
                  <a:srgbClr val="4D5156"/>
                </a:solidFill>
                <a:effectLst/>
                <a:latin typeface="Google Sans"/>
              </a:rPr>
              <a:t>. When tackling queries related to 'what' and 'how much,' refer to the fact table. For insights into 'who,' 'where,' 'when,' and 'why,' turn to the dimension table</a:t>
            </a:r>
            <a:endParaRPr lang="en-US" b="0" i="0" dirty="0">
              <a:solidFill>
                <a:srgbClr val="262A38"/>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43876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D9D2-5733-0B66-0646-F00CE7CC7FEA}"/>
              </a:ext>
            </a:extLst>
          </p:cNvPr>
          <p:cNvSpPr>
            <a:spLocks noGrp="1"/>
          </p:cNvSpPr>
          <p:nvPr>
            <p:ph type="title"/>
          </p:nvPr>
        </p:nvSpPr>
        <p:spPr/>
        <p:txBody>
          <a:bodyPr/>
          <a:lstStyle/>
          <a:p>
            <a:r>
              <a:rPr lang="en-US" dirty="0"/>
              <a:t>Facts and Dimensions</a:t>
            </a:r>
            <a:endParaRPr lang="en-IN" dirty="0"/>
          </a:p>
        </p:txBody>
      </p:sp>
      <p:pic>
        <p:nvPicPr>
          <p:cNvPr id="5" name="Content Placeholder 4">
            <a:extLst>
              <a:ext uri="{FF2B5EF4-FFF2-40B4-BE49-F238E27FC236}">
                <a16:creationId xmlns:a16="http://schemas.microsoft.com/office/drawing/2014/main" id="{6D86408F-8EC7-1EFD-FDE6-54348EA2B76A}"/>
              </a:ext>
            </a:extLst>
          </p:cNvPr>
          <p:cNvPicPr>
            <a:picLocks noGrp="1" noChangeAspect="1"/>
          </p:cNvPicPr>
          <p:nvPr>
            <p:ph idx="1"/>
          </p:nvPr>
        </p:nvPicPr>
        <p:blipFill>
          <a:blip r:embed="rId2"/>
          <a:stretch>
            <a:fillRect/>
          </a:stretch>
        </p:blipFill>
        <p:spPr>
          <a:xfrm>
            <a:off x="855203" y="1693770"/>
            <a:ext cx="8761412" cy="2248016"/>
          </a:xfrm>
        </p:spPr>
      </p:pic>
      <p:pic>
        <p:nvPicPr>
          <p:cNvPr id="7" name="Picture 6">
            <a:extLst>
              <a:ext uri="{FF2B5EF4-FFF2-40B4-BE49-F238E27FC236}">
                <a16:creationId xmlns:a16="http://schemas.microsoft.com/office/drawing/2014/main" id="{56C8FD40-BDF4-5AEB-004F-84E6EF9C24B5}"/>
              </a:ext>
            </a:extLst>
          </p:cNvPr>
          <p:cNvPicPr>
            <a:picLocks noChangeAspect="1"/>
          </p:cNvPicPr>
          <p:nvPr/>
        </p:nvPicPr>
        <p:blipFill>
          <a:blip r:embed="rId3"/>
          <a:stretch>
            <a:fillRect/>
          </a:stretch>
        </p:blipFill>
        <p:spPr>
          <a:xfrm>
            <a:off x="1444295" y="3791493"/>
            <a:ext cx="9303410" cy="2766494"/>
          </a:xfrm>
          <a:prstGeom prst="rect">
            <a:avLst/>
          </a:prstGeom>
        </p:spPr>
      </p:pic>
    </p:spTree>
    <p:extLst>
      <p:ext uri="{BB962C8B-B14F-4D97-AF65-F5344CB8AC3E}">
        <p14:creationId xmlns:p14="http://schemas.microsoft.com/office/powerpoint/2010/main" val="92251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84EC-E45E-C42D-F6D9-C9857C35AAEF}"/>
              </a:ext>
            </a:extLst>
          </p:cNvPr>
          <p:cNvSpPr>
            <a:spLocks noGrp="1"/>
          </p:cNvSpPr>
          <p:nvPr>
            <p:ph type="title"/>
          </p:nvPr>
        </p:nvSpPr>
        <p:spPr/>
        <p:txBody>
          <a:bodyPr/>
          <a:lstStyle/>
          <a:p>
            <a:r>
              <a:rPr lang="en-US" dirty="0"/>
              <a:t>Traditional Data Teams</a:t>
            </a:r>
            <a:endParaRPr lang="en-IN" dirty="0"/>
          </a:p>
        </p:txBody>
      </p:sp>
      <p:sp>
        <p:nvSpPr>
          <p:cNvPr id="3" name="Content Placeholder 2">
            <a:extLst>
              <a:ext uri="{FF2B5EF4-FFF2-40B4-BE49-F238E27FC236}">
                <a16:creationId xmlns:a16="http://schemas.microsoft.com/office/drawing/2014/main" id="{2AF346FD-7C3C-2709-A64D-CBD78180E952}"/>
              </a:ext>
            </a:extLst>
          </p:cNvPr>
          <p:cNvSpPr>
            <a:spLocks noGrp="1"/>
          </p:cNvSpPr>
          <p:nvPr>
            <p:ph idx="1"/>
          </p:nvPr>
        </p:nvSpPr>
        <p:spPr/>
        <p:txBody>
          <a:bodyPr/>
          <a:lstStyle/>
          <a:p>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Data engineers are responsible for maintaining data infrastructure and the ETL process for creating tables and views</a:t>
            </a:r>
          </a:p>
          <a:p>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Data analysts focus on querying tables and views to drive business insights for stakeholders.</a:t>
            </a:r>
          </a:p>
          <a:p>
            <a:endParaRPr lang="en-IN" dirty="0"/>
          </a:p>
        </p:txBody>
      </p:sp>
    </p:spTree>
    <p:extLst>
      <p:ext uri="{BB962C8B-B14F-4D97-AF65-F5344CB8AC3E}">
        <p14:creationId xmlns:p14="http://schemas.microsoft.com/office/powerpoint/2010/main" val="2073403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E6B5-2E6D-9F99-D398-9E28CD3DD1A1}"/>
              </a:ext>
            </a:extLst>
          </p:cNvPr>
          <p:cNvSpPr>
            <a:spLocks noGrp="1"/>
          </p:cNvSpPr>
          <p:nvPr>
            <p:ph type="title"/>
          </p:nvPr>
        </p:nvSpPr>
        <p:spPr/>
        <p:txBody>
          <a:bodyPr/>
          <a:lstStyle/>
          <a:p>
            <a:r>
              <a:rPr lang="en-US" dirty="0"/>
              <a:t>Ephemeral Model</a:t>
            </a:r>
            <a:endParaRPr lang="en-IN" dirty="0"/>
          </a:p>
        </p:txBody>
      </p:sp>
      <p:sp>
        <p:nvSpPr>
          <p:cNvPr id="4" name="Rectangle 1">
            <a:extLst>
              <a:ext uri="{FF2B5EF4-FFF2-40B4-BE49-F238E27FC236}">
                <a16:creationId xmlns:a16="http://schemas.microsoft.com/office/drawing/2014/main" id="{48D10CB4-D335-7E6E-C2CB-231F63A4895E}"/>
              </a:ext>
            </a:extLst>
          </p:cNvPr>
          <p:cNvSpPr>
            <a:spLocks noGrp="1" noChangeArrowheads="1"/>
          </p:cNvSpPr>
          <p:nvPr>
            <p:ph idx="1"/>
          </p:nvPr>
        </p:nvSpPr>
        <p:spPr bwMode="auto">
          <a:xfrm>
            <a:off x="514874" y="2333467"/>
            <a:ext cx="105430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Ephemeral</a:t>
            </a: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2" tooltip="Direct link to Ephemeral"/>
              </a:rPr>
              <a:t>​</a:t>
            </a:r>
            <a:endPar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ephemeral models are not directly built into the database. Instead,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interpolate the code from this model into dependent models as a common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table</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expression.</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57774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077C-E3EF-1006-ECFE-6F4780EF7793}"/>
              </a:ext>
            </a:extLst>
          </p:cNvPr>
          <p:cNvSpPr>
            <a:spLocks noGrp="1"/>
          </p:cNvSpPr>
          <p:nvPr>
            <p:ph type="title"/>
          </p:nvPr>
        </p:nvSpPr>
        <p:spPr/>
        <p:txBody>
          <a:bodyPr/>
          <a:lstStyle/>
          <a:p>
            <a:r>
              <a:rPr lang="en-US" dirty="0"/>
              <a:t>SCD (SLOWLY CHANGING DIMENSION)</a:t>
            </a:r>
            <a:endParaRPr lang="en-IN" dirty="0"/>
          </a:p>
        </p:txBody>
      </p:sp>
      <p:sp>
        <p:nvSpPr>
          <p:cNvPr id="3" name="Content Placeholder 2">
            <a:extLst>
              <a:ext uri="{FF2B5EF4-FFF2-40B4-BE49-F238E27FC236}">
                <a16:creationId xmlns:a16="http://schemas.microsoft.com/office/drawing/2014/main" id="{F0DB15EB-D8E5-47C8-C0BF-C1C47FED0561}"/>
              </a:ext>
            </a:extLst>
          </p:cNvPr>
          <p:cNvSpPr>
            <a:spLocks noGrp="1"/>
          </p:cNvSpPr>
          <p:nvPr>
            <p:ph idx="1"/>
          </p:nvPr>
        </p:nvSpPr>
        <p:spPr/>
        <p:txBody>
          <a:bodyPr/>
          <a:lstStyle/>
          <a:p>
            <a:r>
              <a:rPr lang="en-US" b="0" i="0" dirty="0">
                <a:solidFill>
                  <a:srgbClr val="333333"/>
                </a:solidFill>
                <a:effectLst/>
                <a:latin typeface="Poppins" panose="00000500000000000000" pitchFamily="2" charset="0"/>
              </a:rPr>
              <a:t>SCDs are considered and implemented as one of the most critical ETL/ELT tasks in tracking the history of dimension records. For example, if we have a fact and dimension tables, the fact table is linked to the dimension tables with the help of foreign keys. If any of the dimension table data changes, we have to keep track of the data changes for reporting purposes. </a:t>
            </a:r>
            <a:endParaRPr lang="en-IN" dirty="0"/>
          </a:p>
          <a:p>
            <a:endParaRPr lang="en-IN" dirty="0"/>
          </a:p>
        </p:txBody>
      </p:sp>
    </p:spTree>
    <p:extLst>
      <p:ext uri="{BB962C8B-B14F-4D97-AF65-F5344CB8AC3E}">
        <p14:creationId xmlns:p14="http://schemas.microsoft.com/office/powerpoint/2010/main" val="68874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AEBE-B37D-E30D-5594-C23EECE89E9C}"/>
              </a:ext>
            </a:extLst>
          </p:cNvPr>
          <p:cNvSpPr>
            <a:spLocks noGrp="1"/>
          </p:cNvSpPr>
          <p:nvPr>
            <p:ph type="title"/>
          </p:nvPr>
        </p:nvSpPr>
        <p:spPr/>
        <p:txBody>
          <a:bodyPr/>
          <a:lstStyle/>
          <a:p>
            <a:r>
              <a:rPr lang="en-US" dirty="0"/>
              <a:t>SCD – TYPE 0</a:t>
            </a:r>
            <a:endParaRPr lang="en-IN" dirty="0"/>
          </a:p>
        </p:txBody>
      </p:sp>
      <p:sp>
        <p:nvSpPr>
          <p:cNvPr id="3" name="Content Placeholder 2">
            <a:extLst>
              <a:ext uri="{FF2B5EF4-FFF2-40B4-BE49-F238E27FC236}">
                <a16:creationId xmlns:a16="http://schemas.microsoft.com/office/drawing/2014/main" id="{C26D75C7-32F6-73F0-886B-A04B2F1007A1}"/>
              </a:ext>
            </a:extLst>
          </p:cNvPr>
          <p:cNvSpPr>
            <a:spLocks noGrp="1"/>
          </p:cNvSpPr>
          <p:nvPr>
            <p:ph idx="1"/>
          </p:nvPr>
        </p:nvSpPr>
        <p:spPr/>
        <p:txBody>
          <a:bodyPr/>
          <a:lstStyle/>
          <a:p>
            <a:pPr algn="l"/>
            <a:r>
              <a:rPr lang="en-US" b="0" i="0" dirty="0">
                <a:solidFill>
                  <a:srgbClr val="5B5B5B"/>
                </a:solidFill>
                <a:effectLst/>
                <a:latin typeface="Poppins" panose="00000500000000000000" pitchFamily="2" charset="0"/>
              </a:rPr>
              <a:t>Type-0</a:t>
            </a:r>
          </a:p>
          <a:p>
            <a:pPr algn="l"/>
            <a:r>
              <a:rPr lang="en-US" b="0" i="1" dirty="0">
                <a:solidFill>
                  <a:srgbClr val="333333"/>
                </a:solidFill>
                <a:effectLst/>
                <a:latin typeface="Poppins" panose="00000500000000000000" pitchFamily="2" charset="0"/>
              </a:rPr>
              <a:t>Simple and no special action is required.</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This type is pretty simple and doesn’t require any special action since type 0-dimensional table has the static data, the values remain the same forever.</a:t>
            </a:r>
          </a:p>
          <a:p>
            <a:endParaRPr lang="en-IN" dirty="0"/>
          </a:p>
        </p:txBody>
      </p:sp>
      <p:graphicFrame>
        <p:nvGraphicFramePr>
          <p:cNvPr id="8" name="Table 7">
            <a:extLst>
              <a:ext uri="{FF2B5EF4-FFF2-40B4-BE49-F238E27FC236}">
                <a16:creationId xmlns:a16="http://schemas.microsoft.com/office/drawing/2014/main" id="{1841181B-1B41-FF98-0F0C-628E9FE204D7}"/>
              </a:ext>
            </a:extLst>
          </p:cNvPr>
          <p:cNvGraphicFramePr>
            <a:graphicFrameLocks noGrp="1"/>
          </p:cNvGraphicFramePr>
          <p:nvPr>
            <p:extLst>
              <p:ext uri="{D42A27DB-BD31-4B8C-83A1-F6EECF244321}">
                <p14:modId xmlns:p14="http://schemas.microsoft.com/office/powerpoint/2010/main" val="879233491"/>
              </p:ext>
            </p:extLst>
          </p:nvPr>
        </p:nvGraphicFramePr>
        <p:xfrm>
          <a:off x="1310688" y="4577488"/>
          <a:ext cx="9082992" cy="1203960"/>
        </p:xfrm>
        <a:graphic>
          <a:graphicData uri="http://schemas.openxmlformats.org/drawingml/2006/table">
            <a:tbl>
              <a:tblPr/>
              <a:tblGrid>
                <a:gridCol w="2270748">
                  <a:extLst>
                    <a:ext uri="{9D8B030D-6E8A-4147-A177-3AD203B41FA5}">
                      <a16:colId xmlns:a16="http://schemas.microsoft.com/office/drawing/2014/main" val="3583682711"/>
                    </a:ext>
                  </a:extLst>
                </a:gridCol>
                <a:gridCol w="2270748">
                  <a:extLst>
                    <a:ext uri="{9D8B030D-6E8A-4147-A177-3AD203B41FA5}">
                      <a16:colId xmlns:a16="http://schemas.microsoft.com/office/drawing/2014/main" val="460942565"/>
                    </a:ext>
                  </a:extLst>
                </a:gridCol>
                <a:gridCol w="2270748">
                  <a:extLst>
                    <a:ext uri="{9D8B030D-6E8A-4147-A177-3AD203B41FA5}">
                      <a16:colId xmlns:a16="http://schemas.microsoft.com/office/drawing/2014/main" val="1255813026"/>
                    </a:ext>
                  </a:extLst>
                </a:gridCol>
                <a:gridCol w="2270748">
                  <a:extLst>
                    <a:ext uri="{9D8B030D-6E8A-4147-A177-3AD203B41FA5}">
                      <a16:colId xmlns:a16="http://schemas.microsoft.com/office/drawing/2014/main" val="1253670209"/>
                    </a:ext>
                  </a:extLst>
                </a:gridCol>
              </a:tblGrid>
              <a:tr h="0">
                <a:tc>
                  <a:txBody>
                    <a:bodyPr/>
                    <a:lstStyle/>
                    <a:p>
                      <a:pPr algn="l" fontAlgn="t"/>
                      <a:r>
                        <a:rPr lang="en-IN" b="1">
                          <a:solidFill>
                            <a:srgbClr val="333332"/>
                          </a:solidFill>
                          <a:effectLst/>
                        </a:rPr>
                        <a:t>Date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day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dirty="0" err="1">
                          <a:solidFill>
                            <a:srgbClr val="333332"/>
                          </a:solidFill>
                          <a:effectLst/>
                        </a:rPr>
                        <a:t>week_in_a_month</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week_in_a_year</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4091514529"/>
                  </a:ext>
                </a:extLst>
              </a:tr>
              <a:tr h="0">
                <a:tc>
                  <a:txBody>
                    <a:bodyPr/>
                    <a:lstStyle/>
                    <a:p>
                      <a:pPr algn="l" fontAlgn="t"/>
                      <a:r>
                        <a:rPr lang="en-IN">
                          <a:solidFill>
                            <a:srgbClr val="333332"/>
                          </a:solidFill>
                          <a:effectLst/>
                        </a:rPr>
                        <a:t>2021-01-18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Monday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4th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4th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971419681"/>
                  </a:ext>
                </a:extLst>
              </a:tr>
              <a:tr h="0">
                <a:tc>
                  <a:txBody>
                    <a:bodyPr/>
                    <a:lstStyle/>
                    <a:p>
                      <a:pPr algn="l" fontAlgn="t"/>
                      <a:r>
                        <a:rPr lang="en-IN">
                          <a:solidFill>
                            <a:srgbClr val="333332"/>
                          </a:solidFill>
                          <a:effectLst/>
                        </a:rPr>
                        <a:t>2021-02-18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Thursday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3rd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8th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816973704"/>
                  </a:ext>
                </a:extLst>
              </a:tr>
            </a:tbl>
          </a:graphicData>
        </a:graphic>
      </p:graphicFrame>
      <p:sp>
        <p:nvSpPr>
          <p:cNvPr id="9" name="Rectangle 3">
            <a:extLst>
              <a:ext uri="{FF2B5EF4-FFF2-40B4-BE49-F238E27FC236}">
                <a16:creationId xmlns:a16="http://schemas.microsoft.com/office/drawing/2014/main" id="{A04F7535-70BA-1F3C-C796-5E9FFC4C265B}"/>
              </a:ext>
            </a:extLst>
          </p:cNvPr>
          <p:cNvSpPr>
            <a:spLocks noChangeArrowheads="1"/>
          </p:cNvSpPr>
          <p:nvPr/>
        </p:nvSpPr>
        <p:spPr bwMode="auto">
          <a:xfrm>
            <a:off x="1310688" y="4150043"/>
            <a:ext cx="482631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Poppins" panose="00000500000000000000" pitchFamily="2" charset="0"/>
                <a:cs typeface="Poppins" panose="00000500000000000000" pitchFamily="2" charset="0"/>
              </a:rPr>
              <a:t>Example – Date dimension table (static data)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95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15EE-D7AD-F511-8E76-ED7546BF3232}"/>
              </a:ext>
            </a:extLst>
          </p:cNvPr>
          <p:cNvSpPr>
            <a:spLocks noGrp="1"/>
          </p:cNvSpPr>
          <p:nvPr>
            <p:ph type="title"/>
          </p:nvPr>
        </p:nvSpPr>
        <p:spPr/>
        <p:txBody>
          <a:bodyPr/>
          <a:lstStyle/>
          <a:p>
            <a:r>
              <a:rPr lang="en-US" dirty="0"/>
              <a:t>SCD – TYPE 1</a:t>
            </a:r>
            <a:endParaRPr lang="en-IN" dirty="0"/>
          </a:p>
        </p:txBody>
      </p:sp>
      <p:sp>
        <p:nvSpPr>
          <p:cNvPr id="3" name="Content Placeholder 2">
            <a:extLst>
              <a:ext uri="{FF2B5EF4-FFF2-40B4-BE49-F238E27FC236}">
                <a16:creationId xmlns:a16="http://schemas.microsoft.com/office/drawing/2014/main" id="{C523965C-AE5F-0078-95C7-5AF987AE6AD1}"/>
              </a:ext>
            </a:extLst>
          </p:cNvPr>
          <p:cNvSpPr>
            <a:spLocks noGrp="1"/>
          </p:cNvSpPr>
          <p:nvPr>
            <p:ph idx="1"/>
          </p:nvPr>
        </p:nvSpPr>
        <p:spPr/>
        <p:txBody>
          <a:bodyPr/>
          <a:lstStyle/>
          <a:p>
            <a:pPr algn="l"/>
            <a:r>
              <a:rPr lang="en-US" b="0" i="0" dirty="0">
                <a:solidFill>
                  <a:srgbClr val="5B5B5B"/>
                </a:solidFill>
                <a:effectLst/>
                <a:latin typeface="Poppins" panose="00000500000000000000" pitchFamily="2" charset="0"/>
              </a:rPr>
              <a:t>Type-1</a:t>
            </a:r>
          </a:p>
          <a:p>
            <a:pPr algn="l"/>
            <a:r>
              <a:rPr lang="en-US" b="0" i="1" dirty="0">
                <a:solidFill>
                  <a:srgbClr val="333333"/>
                </a:solidFill>
                <a:effectLst/>
                <a:latin typeface="Poppins" panose="00000500000000000000" pitchFamily="2" charset="0"/>
              </a:rPr>
              <a:t>Insert and overwrite (</a:t>
            </a:r>
            <a:r>
              <a:rPr lang="en-US" b="0" i="1" dirty="0" err="1">
                <a:solidFill>
                  <a:srgbClr val="333333"/>
                </a:solidFill>
                <a:effectLst/>
                <a:latin typeface="Poppins" panose="00000500000000000000" pitchFamily="2" charset="0"/>
              </a:rPr>
              <a:t>upsert</a:t>
            </a:r>
            <a:r>
              <a:rPr lang="en-US" b="0" i="1" dirty="0">
                <a:solidFill>
                  <a:srgbClr val="333333"/>
                </a:solidFill>
                <a:effectLst/>
                <a:latin typeface="Poppins" panose="00000500000000000000" pitchFamily="2" charset="0"/>
              </a:rPr>
              <a:t>).</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type, all the brand new records will get inserted and any change to the existing record will overwrite the old value with a new one. No history data is maintained in this type.</a:t>
            </a:r>
          </a:p>
          <a:p>
            <a:endParaRPr lang="en-IN" dirty="0"/>
          </a:p>
        </p:txBody>
      </p:sp>
      <p:graphicFrame>
        <p:nvGraphicFramePr>
          <p:cNvPr id="4" name="Table 3">
            <a:extLst>
              <a:ext uri="{FF2B5EF4-FFF2-40B4-BE49-F238E27FC236}">
                <a16:creationId xmlns:a16="http://schemas.microsoft.com/office/drawing/2014/main" id="{8992D828-D960-82C9-FB01-CB50EEA02808}"/>
              </a:ext>
            </a:extLst>
          </p:cNvPr>
          <p:cNvGraphicFramePr>
            <a:graphicFrameLocks noGrp="1"/>
          </p:cNvGraphicFramePr>
          <p:nvPr/>
        </p:nvGraphicFramePr>
        <p:xfrm>
          <a:off x="955086" y="4953566"/>
          <a:ext cx="6512514" cy="1203960"/>
        </p:xfrm>
        <a:graphic>
          <a:graphicData uri="http://schemas.openxmlformats.org/drawingml/2006/table">
            <a:tbl>
              <a:tblPr/>
              <a:tblGrid>
                <a:gridCol w="2170838">
                  <a:extLst>
                    <a:ext uri="{9D8B030D-6E8A-4147-A177-3AD203B41FA5}">
                      <a16:colId xmlns:a16="http://schemas.microsoft.com/office/drawing/2014/main" val="2463460490"/>
                    </a:ext>
                  </a:extLst>
                </a:gridCol>
                <a:gridCol w="2170838">
                  <a:extLst>
                    <a:ext uri="{9D8B030D-6E8A-4147-A177-3AD203B41FA5}">
                      <a16:colId xmlns:a16="http://schemas.microsoft.com/office/drawing/2014/main" val="3247289104"/>
                    </a:ext>
                  </a:extLst>
                </a:gridCol>
                <a:gridCol w="2170838">
                  <a:extLst>
                    <a:ext uri="{9D8B030D-6E8A-4147-A177-3AD203B41FA5}">
                      <a16:colId xmlns:a16="http://schemas.microsoft.com/office/drawing/2014/main" val="978413846"/>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dirty="0" err="1">
                          <a:solidFill>
                            <a:srgbClr val="333332"/>
                          </a:solidFill>
                          <a:effectLst/>
                        </a:rPr>
                        <a:t>Emp_name</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690163334"/>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762786495"/>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605785387"/>
                  </a:ext>
                </a:extLst>
              </a:tr>
            </a:tbl>
          </a:graphicData>
        </a:graphic>
      </p:graphicFrame>
      <p:sp>
        <p:nvSpPr>
          <p:cNvPr id="5" name="Rectangle 1">
            <a:extLst>
              <a:ext uri="{FF2B5EF4-FFF2-40B4-BE49-F238E27FC236}">
                <a16:creationId xmlns:a16="http://schemas.microsoft.com/office/drawing/2014/main" id="{3E99B80F-FD19-1B2B-9E6B-053A73936B16}"/>
              </a:ext>
            </a:extLst>
          </p:cNvPr>
          <p:cNvSpPr>
            <a:spLocks noChangeArrowheads="1"/>
          </p:cNvSpPr>
          <p:nvPr/>
        </p:nvSpPr>
        <p:spPr bwMode="auto">
          <a:xfrm>
            <a:off x="838200" y="4569639"/>
            <a:ext cx="436911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Poppins" panose="00000500000000000000" pitchFamily="2" charset="0"/>
                <a:cs typeface="Poppins" panose="00000500000000000000" pitchFamily="2" charset="0"/>
              </a:rPr>
              <a:t>Before the change: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5540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A710-6DE2-EF2A-5C75-2A5D3F715AAA}"/>
              </a:ext>
            </a:extLst>
          </p:cNvPr>
          <p:cNvSpPr>
            <a:spLocks noGrp="1"/>
          </p:cNvSpPr>
          <p:nvPr>
            <p:ph type="title"/>
          </p:nvPr>
        </p:nvSpPr>
        <p:spPr>
          <a:xfrm>
            <a:off x="868680" y="965200"/>
            <a:ext cx="10515600" cy="1066879"/>
          </a:xfrm>
        </p:spPr>
        <p:txBody>
          <a:bodyPr>
            <a:normAutofit fontScale="90000"/>
          </a:bodyPr>
          <a:lstStyle/>
          <a:p>
            <a:r>
              <a:rPr lang="en-US" dirty="0"/>
              <a:t>Type -1</a:t>
            </a:r>
            <a:br>
              <a:rPr lang="en-US" dirty="0"/>
            </a:br>
            <a:br>
              <a:rPr lang="en-US" dirty="0"/>
            </a:br>
            <a:endParaRPr lang="en-IN" dirty="0"/>
          </a:p>
        </p:txBody>
      </p:sp>
      <p:sp>
        <p:nvSpPr>
          <p:cNvPr id="3" name="Content Placeholder 2">
            <a:extLst>
              <a:ext uri="{FF2B5EF4-FFF2-40B4-BE49-F238E27FC236}">
                <a16:creationId xmlns:a16="http://schemas.microsoft.com/office/drawing/2014/main" id="{C617E55C-BAFE-2422-7CE4-DC94EBF72C2A}"/>
              </a:ext>
            </a:extLst>
          </p:cNvPr>
          <p:cNvSpPr>
            <a:spLocks noGrp="1"/>
          </p:cNvSpPr>
          <p:nvPr>
            <p:ph idx="1"/>
          </p:nvPr>
        </p:nvSpPr>
        <p:spPr>
          <a:xfrm>
            <a:off x="868680" y="2641759"/>
            <a:ext cx="10515600" cy="2583815"/>
          </a:xfrm>
        </p:spPr>
        <p:txBody>
          <a:bodyPr/>
          <a:lstStyle/>
          <a:p>
            <a:r>
              <a:rPr lang="en-IN" b="1" i="0" dirty="0">
                <a:solidFill>
                  <a:srgbClr val="333333"/>
                </a:solidFill>
                <a:effectLst/>
                <a:latin typeface="Poppins" panose="00000500000000000000" pitchFamily="2" charset="0"/>
              </a:rPr>
              <a:t>After the change:</a:t>
            </a:r>
          </a:p>
          <a:p>
            <a:endParaRPr lang="en-IN" dirty="0"/>
          </a:p>
        </p:txBody>
      </p:sp>
      <p:graphicFrame>
        <p:nvGraphicFramePr>
          <p:cNvPr id="4" name="Table 3">
            <a:extLst>
              <a:ext uri="{FF2B5EF4-FFF2-40B4-BE49-F238E27FC236}">
                <a16:creationId xmlns:a16="http://schemas.microsoft.com/office/drawing/2014/main" id="{F4ECBE1B-278E-C077-B099-A2E1CBFE6D3B}"/>
              </a:ext>
            </a:extLst>
          </p:cNvPr>
          <p:cNvGraphicFramePr>
            <a:graphicFrameLocks noGrp="1"/>
          </p:cNvGraphicFramePr>
          <p:nvPr>
            <p:extLst>
              <p:ext uri="{D42A27DB-BD31-4B8C-83A1-F6EECF244321}">
                <p14:modId xmlns:p14="http://schemas.microsoft.com/office/powerpoint/2010/main" val="772937802"/>
              </p:ext>
            </p:extLst>
          </p:nvPr>
        </p:nvGraphicFramePr>
        <p:xfrm>
          <a:off x="1160780" y="3305334"/>
          <a:ext cx="9931400" cy="2428240"/>
        </p:xfrm>
        <a:graphic>
          <a:graphicData uri="http://schemas.openxmlformats.org/drawingml/2006/table">
            <a:tbl>
              <a:tblPr/>
              <a:tblGrid>
                <a:gridCol w="2482850">
                  <a:extLst>
                    <a:ext uri="{9D8B030D-6E8A-4147-A177-3AD203B41FA5}">
                      <a16:colId xmlns:a16="http://schemas.microsoft.com/office/drawing/2014/main" val="3305545371"/>
                    </a:ext>
                  </a:extLst>
                </a:gridCol>
                <a:gridCol w="2482850">
                  <a:extLst>
                    <a:ext uri="{9D8B030D-6E8A-4147-A177-3AD203B41FA5}">
                      <a16:colId xmlns:a16="http://schemas.microsoft.com/office/drawing/2014/main" val="1816060414"/>
                    </a:ext>
                  </a:extLst>
                </a:gridCol>
                <a:gridCol w="2482850">
                  <a:extLst>
                    <a:ext uri="{9D8B030D-6E8A-4147-A177-3AD203B41FA5}">
                      <a16:colId xmlns:a16="http://schemas.microsoft.com/office/drawing/2014/main" val="3931354218"/>
                    </a:ext>
                  </a:extLst>
                </a:gridCol>
                <a:gridCol w="2482850">
                  <a:extLst>
                    <a:ext uri="{9D8B030D-6E8A-4147-A177-3AD203B41FA5}">
                      <a16:colId xmlns:a16="http://schemas.microsoft.com/office/drawing/2014/main" val="3330180329"/>
                    </a:ext>
                  </a:extLst>
                </a:gridCol>
              </a:tblGrid>
              <a:tr h="0">
                <a:tc>
                  <a:txBody>
                    <a:bodyPr/>
                    <a:lstStyle/>
                    <a:p>
                      <a:pPr algn="l" fontAlgn="t"/>
                      <a:r>
                        <a:rPr lang="en-IN" b="1" dirty="0" err="1">
                          <a:solidFill>
                            <a:srgbClr val="333332"/>
                          </a:solidFill>
                          <a:effectLst/>
                        </a:rPr>
                        <a:t>Emp_id</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dirty="0">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endParaRPr lang="en-IN" b="1">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272389396"/>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AZ</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a:solidFill>
                            <a:srgbClr val="333332"/>
                          </a:solidFill>
                          <a:effectLst/>
                        </a:rPr>
                        <a:t>Exisiting record, so overwritten the old value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512625053"/>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endParaRPr lang="en-IN">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30309810"/>
                  </a:ext>
                </a:extLst>
              </a:tr>
              <a:tr h="0">
                <a:tc>
                  <a:txBody>
                    <a:bodyPr/>
                    <a:lstStyle/>
                    <a:p>
                      <a:pPr algn="l" fontAlgn="t"/>
                      <a:r>
                        <a:rPr lang="en-IN">
                          <a:solidFill>
                            <a:srgbClr val="333332"/>
                          </a:solidFill>
                          <a:effectLst/>
                        </a:rPr>
                        <a:t>1818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Frank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NY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New record, so inserted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233094921"/>
                  </a:ext>
                </a:extLst>
              </a:tr>
            </a:tbl>
          </a:graphicData>
        </a:graphic>
      </p:graphicFrame>
    </p:spTree>
    <p:extLst>
      <p:ext uri="{BB962C8B-B14F-4D97-AF65-F5344CB8AC3E}">
        <p14:creationId xmlns:p14="http://schemas.microsoft.com/office/powerpoint/2010/main" val="3018049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A710-6DE2-EF2A-5C75-2A5D3F715AAA}"/>
              </a:ext>
            </a:extLst>
          </p:cNvPr>
          <p:cNvSpPr>
            <a:spLocks noGrp="1"/>
          </p:cNvSpPr>
          <p:nvPr>
            <p:ph type="title"/>
          </p:nvPr>
        </p:nvSpPr>
        <p:spPr>
          <a:xfrm>
            <a:off x="868680" y="965200"/>
            <a:ext cx="10515600" cy="1066879"/>
          </a:xfrm>
        </p:spPr>
        <p:txBody>
          <a:bodyPr>
            <a:normAutofit fontScale="90000"/>
          </a:bodyPr>
          <a:lstStyle/>
          <a:p>
            <a:r>
              <a:rPr lang="en-US" dirty="0"/>
              <a:t>Type -2</a:t>
            </a:r>
            <a:br>
              <a:rPr lang="en-US" dirty="0"/>
            </a:br>
            <a:br>
              <a:rPr lang="en-US" dirty="0"/>
            </a:br>
            <a:endParaRPr lang="en-IN" dirty="0"/>
          </a:p>
        </p:txBody>
      </p:sp>
      <p:sp>
        <p:nvSpPr>
          <p:cNvPr id="7" name="TextBox 6">
            <a:extLst>
              <a:ext uri="{FF2B5EF4-FFF2-40B4-BE49-F238E27FC236}">
                <a16:creationId xmlns:a16="http://schemas.microsoft.com/office/drawing/2014/main" id="{24629994-7162-73BD-3C33-3A689C9977C8}"/>
              </a:ext>
            </a:extLst>
          </p:cNvPr>
          <p:cNvSpPr txBox="1"/>
          <p:nvPr/>
        </p:nvSpPr>
        <p:spPr>
          <a:xfrm>
            <a:off x="611187" y="2413337"/>
            <a:ext cx="10515600" cy="2031325"/>
          </a:xfrm>
          <a:prstGeom prst="rect">
            <a:avLst/>
          </a:prstGeom>
          <a:noFill/>
        </p:spPr>
        <p:txBody>
          <a:bodyPr wrap="square">
            <a:spAutoFit/>
          </a:bodyPr>
          <a:lstStyle/>
          <a:p>
            <a:pPr algn="l"/>
            <a:r>
              <a:rPr lang="en-US" b="0" i="0" dirty="0">
                <a:solidFill>
                  <a:srgbClr val="5B5B5B"/>
                </a:solidFill>
                <a:effectLst/>
                <a:latin typeface="Poppins" panose="00000500000000000000" pitchFamily="2" charset="0"/>
              </a:rPr>
              <a:t>Type-2</a:t>
            </a:r>
          </a:p>
          <a:p>
            <a:pPr algn="l"/>
            <a:r>
              <a:rPr lang="en-US" b="0" i="1" dirty="0">
                <a:solidFill>
                  <a:srgbClr val="333333"/>
                </a:solidFill>
                <a:effectLst/>
                <a:latin typeface="Poppins" panose="00000500000000000000" pitchFamily="2" charset="0"/>
              </a:rPr>
              <a:t>Insert a changed record. </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type, insert all brand new records and all changed records will terminate with the </a:t>
            </a:r>
            <a:r>
              <a:rPr lang="en-US" b="0" i="0" dirty="0" err="1">
                <a:solidFill>
                  <a:srgbClr val="333333"/>
                </a:solidFill>
                <a:effectLst/>
                <a:latin typeface="Poppins" panose="00000500000000000000" pitchFamily="2" charset="0"/>
              </a:rPr>
              <a:t>end_date</a:t>
            </a:r>
            <a:r>
              <a:rPr lang="en-US" b="0" i="0" dirty="0">
                <a:solidFill>
                  <a:srgbClr val="333333"/>
                </a:solidFill>
                <a:effectLst/>
                <a:latin typeface="Poppins" panose="00000500000000000000" pitchFamily="2" charset="0"/>
              </a:rPr>
              <a:t> and set the </a:t>
            </a:r>
            <a:r>
              <a:rPr lang="en-US" b="0" i="0" dirty="0" err="1">
                <a:solidFill>
                  <a:srgbClr val="333333"/>
                </a:solidFill>
                <a:effectLst/>
                <a:latin typeface="Poppins" panose="00000500000000000000" pitchFamily="2" charset="0"/>
              </a:rPr>
              <a:t>current_flag_status</a:t>
            </a:r>
            <a:r>
              <a:rPr lang="en-US" b="0" i="0" dirty="0">
                <a:solidFill>
                  <a:srgbClr val="333333"/>
                </a:solidFill>
                <a:effectLst/>
                <a:latin typeface="Poppins" panose="00000500000000000000" pitchFamily="2" charset="0"/>
              </a:rPr>
              <a:t> to false. Create a new record for changed data values with open </a:t>
            </a:r>
            <a:r>
              <a:rPr lang="en-US" b="0" i="0" dirty="0" err="1">
                <a:solidFill>
                  <a:srgbClr val="333333"/>
                </a:solidFill>
                <a:effectLst/>
                <a:latin typeface="Poppins" panose="00000500000000000000" pitchFamily="2" charset="0"/>
              </a:rPr>
              <a:t>end_date</a:t>
            </a:r>
            <a:r>
              <a:rPr lang="en-US" b="0" i="0" dirty="0">
                <a:solidFill>
                  <a:srgbClr val="333333"/>
                </a:solidFill>
                <a:effectLst/>
                <a:latin typeface="Poppins" panose="00000500000000000000" pitchFamily="2" charset="0"/>
              </a:rPr>
              <a:t> and set the </a:t>
            </a:r>
            <a:r>
              <a:rPr lang="en-US" b="0" i="0" dirty="0" err="1">
                <a:solidFill>
                  <a:srgbClr val="333333"/>
                </a:solidFill>
                <a:effectLst/>
                <a:latin typeface="Poppins" panose="00000500000000000000" pitchFamily="2" charset="0"/>
              </a:rPr>
              <a:t>current_flag_status</a:t>
            </a:r>
            <a:r>
              <a:rPr lang="en-US" b="0" i="0" dirty="0">
                <a:solidFill>
                  <a:srgbClr val="333333"/>
                </a:solidFill>
                <a:effectLst/>
                <a:latin typeface="Poppins" panose="00000500000000000000" pitchFamily="2" charset="0"/>
              </a:rPr>
              <a:t> to true.</a:t>
            </a:r>
          </a:p>
          <a:p>
            <a:pPr algn="l"/>
            <a:r>
              <a:rPr lang="en-US" b="0" i="0" dirty="0">
                <a:solidFill>
                  <a:srgbClr val="333333"/>
                </a:solidFill>
                <a:effectLst/>
                <a:latin typeface="Poppins" panose="00000500000000000000" pitchFamily="2" charset="0"/>
              </a:rPr>
              <a:t>Each and every record has the effective date, end date, and flag status </a:t>
            </a:r>
            <a:r>
              <a:rPr lang="en-US" b="0" i="0" u="none" strike="noStrike" dirty="0">
                <a:solidFill>
                  <a:srgbClr val="333333"/>
                </a:solidFill>
                <a:effectLst/>
                <a:latin typeface="Poppins" panose="00000500000000000000" pitchFamily="2" charset="0"/>
                <a:hlinkClick r:id="rId2"/>
              </a:rPr>
              <a:t>fields to identify</a:t>
            </a:r>
            <a:r>
              <a:rPr lang="en-US" b="0" i="0" dirty="0">
                <a:solidFill>
                  <a:srgbClr val="333333"/>
                </a:solidFill>
                <a:effectLst/>
                <a:latin typeface="Poppins" panose="00000500000000000000" pitchFamily="2" charset="0"/>
              </a:rPr>
              <a:t> in which time period the record was active.</a:t>
            </a:r>
          </a:p>
        </p:txBody>
      </p:sp>
    </p:spTree>
    <p:extLst>
      <p:ext uri="{BB962C8B-B14F-4D97-AF65-F5344CB8AC3E}">
        <p14:creationId xmlns:p14="http://schemas.microsoft.com/office/powerpoint/2010/main" val="2156257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7680-3FEA-CDB3-9FB2-CAEEA7A3950B}"/>
              </a:ext>
            </a:extLst>
          </p:cNvPr>
          <p:cNvSpPr>
            <a:spLocks noGrp="1"/>
          </p:cNvSpPr>
          <p:nvPr>
            <p:ph type="title"/>
          </p:nvPr>
        </p:nvSpPr>
        <p:spPr/>
        <p:txBody>
          <a:bodyPr/>
          <a:lstStyle/>
          <a:p>
            <a:r>
              <a:rPr lang="en-US" dirty="0"/>
              <a:t>Before and After change</a:t>
            </a:r>
            <a:endParaRPr lang="en-IN" dirty="0"/>
          </a:p>
        </p:txBody>
      </p:sp>
      <p:graphicFrame>
        <p:nvGraphicFramePr>
          <p:cNvPr id="4" name="Content Placeholder 3">
            <a:extLst>
              <a:ext uri="{FF2B5EF4-FFF2-40B4-BE49-F238E27FC236}">
                <a16:creationId xmlns:a16="http://schemas.microsoft.com/office/drawing/2014/main" id="{8352F76A-4444-2CB7-C925-1BF4A2CF806F}"/>
              </a:ext>
            </a:extLst>
          </p:cNvPr>
          <p:cNvGraphicFramePr>
            <a:graphicFrameLocks noGrp="1"/>
          </p:cNvGraphicFramePr>
          <p:nvPr>
            <p:ph idx="1"/>
            <p:extLst>
              <p:ext uri="{D42A27DB-BD31-4B8C-83A1-F6EECF244321}">
                <p14:modId xmlns:p14="http://schemas.microsoft.com/office/powerpoint/2010/main" val="692078868"/>
              </p:ext>
            </p:extLst>
          </p:nvPr>
        </p:nvGraphicFramePr>
        <p:xfrm>
          <a:off x="492760" y="2336800"/>
          <a:ext cx="10515600" cy="1478280"/>
        </p:xfrm>
        <a:graphic>
          <a:graphicData uri="http://schemas.openxmlformats.org/drawingml/2006/table">
            <a:tbl>
              <a:tblPr/>
              <a:tblGrid>
                <a:gridCol w="1752600">
                  <a:extLst>
                    <a:ext uri="{9D8B030D-6E8A-4147-A177-3AD203B41FA5}">
                      <a16:colId xmlns:a16="http://schemas.microsoft.com/office/drawing/2014/main" val="3215632679"/>
                    </a:ext>
                  </a:extLst>
                </a:gridCol>
                <a:gridCol w="1752600">
                  <a:extLst>
                    <a:ext uri="{9D8B030D-6E8A-4147-A177-3AD203B41FA5}">
                      <a16:colId xmlns:a16="http://schemas.microsoft.com/office/drawing/2014/main" val="3874065844"/>
                    </a:ext>
                  </a:extLst>
                </a:gridCol>
                <a:gridCol w="1752600">
                  <a:extLst>
                    <a:ext uri="{9D8B030D-6E8A-4147-A177-3AD203B41FA5}">
                      <a16:colId xmlns:a16="http://schemas.microsoft.com/office/drawing/2014/main" val="641252788"/>
                    </a:ext>
                  </a:extLst>
                </a:gridCol>
                <a:gridCol w="1752600">
                  <a:extLst>
                    <a:ext uri="{9D8B030D-6E8A-4147-A177-3AD203B41FA5}">
                      <a16:colId xmlns:a16="http://schemas.microsoft.com/office/drawing/2014/main" val="2173732085"/>
                    </a:ext>
                  </a:extLst>
                </a:gridCol>
                <a:gridCol w="1752600">
                  <a:extLst>
                    <a:ext uri="{9D8B030D-6E8A-4147-A177-3AD203B41FA5}">
                      <a16:colId xmlns:a16="http://schemas.microsoft.com/office/drawing/2014/main" val="2707344171"/>
                    </a:ext>
                  </a:extLst>
                </a:gridCol>
                <a:gridCol w="1752600">
                  <a:extLst>
                    <a:ext uri="{9D8B030D-6E8A-4147-A177-3AD203B41FA5}">
                      <a16:colId xmlns:a16="http://schemas.microsoft.com/office/drawing/2014/main" val="936632377"/>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Effective_date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end_date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dirty="0" err="1">
                          <a:solidFill>
                            <a:srgbClr val="333332"/>
                          </a:solidFill>
                          <a:effectLst/>
                        </a:rPr>
                        <a:t>current_flag_status</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872188072"/>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2020-10-08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9999-12-31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True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677630585"/>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2020-10-08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9999-12-31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True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402110775"/>
                  </a:ext>
                </a:extLst>
              </a:tr>
            </a:tbl>
          </a:graphicData>
        </a:graphic>
      </p:graphicFrame>
      <p:graphicFrame>
        <p:nvGraphicFramePr>
          <p:cNvPr id="9" name="Table 8">
            <a:extLst>
              <a:ext uri="{FF2B5EF4-FFF2-40B4-BE49-F238E27FC236}">
                <a16:creationId xmlns:a16="http://schemas.microsoft.com/office/drawing/2014/main" id="{220B3032-F12C-B067-07B4-9CBF92EDDE40}"/>
              </a:ext>
            </a:extLst>
          </p:cNvPr>
          <p:cNvGraphicFramePr>
            <a:graphicFrameLocks noGrp="1"/>
          </p:cNvGraphicFramePr>
          <p:nvPr>
            <p:extLst>
              <p:ext uri="{D42A27DB-BD31-4B8C-83A1-F6EECF244321}">
                <p14:modId xmlns:p14="http://schemas.microsoft.com/office/powerpoint/2010/main" val="2048456237"/>
              </p:ext>
            </p:extLst>
          </p:nvPr>
        </p:nvGraphicFramePr>
        <p:xfrm>
          <a:off x="383540" y="3973511"/>
          <a:ext cx="10713720" cy="2519363"/>
        </p:xfrm>
        <a:graphic>
          <a:graphicData uri="http://schemas.openxmlformats.org/drawingml/2006/table">
            <a:tbl>
              <a:tblPr>
                <a:tableStyleId>{35758FB7-9AC5-4552-8A53-C91805E547FA}</a:tableStyleId>
              </a:tblPr>
              <a:tblGrid>
                <a:gridCol w="1908107">
                  <a:extLst>
                    <a:ext uri="{9D8B030D-6E8A-4147-A177-3AD203B41FA5}">
                      <a16:colId xmlns:a16="http://schemas.microsoft.com/office/drawing/2014/main" val="3509918867"/>
                    </a:ext>
                  </a:extLst>
                </a:gridCol>
                <a:gridCol w="2749094">
                  <a:extLst>
                    <a:ext uri="{9D8B030D-6E8A-4147-A177-3AD203B41FA5}">
                      <a16:colId xmlns:a16="http://schemas.microsoft.com/office/drawing/2014/main" val="3409058934"/>
                    </a:ext>
                  </a:extLst>
                </a:gridCol>
                <a:gridCol w="2749094">
                  <a:extLst>
                    <a:ext uri="{9D8B030D-6E8A-4147-A177-3AD203B41FA5}">
                      <a16:colId xmlns:a16="http://schemas.microsoft.com/office/drawing/2014/main" val="1831384660"/>
                    </a:ext>
                  </a:extLst>
                </a:gridCol>
                <a:gridCol w="475216">
                  <a:extLst>
                    <a:ext uri="{9D8B030D-6E8A-4147-A177-3AD203B41FA5}">
                      <a16:colId xmlns:a16="http://schemas.microsoft.com/office/drawing/2014/main" val="1134489317"/>
                    </a:ext>
                  </a:extLst>
                </a:gridCol>
                <a:gridCol w="688277">
                  <a:extLst>
                    <a:ext uri="{9D8B030D-6E8A-4147-A177-3AD203B41FA5}">
                      <a16:colId xmlns:a16="http://schemas.microsoft.com/office/drawing/2014/main" val="4290910688"/>
                    </a:ext>
                  </a:extLst>
                </a:gridCol>
                <a:gridCol w="1545105">
                  <a:extLst>
                    <a:ext uri="{9D8B030D-6E8A-4147-A177-3AD203B41FA5}">
                      <a16:colId xmlns:a16="http://schemas.microsoft.com/office/drawing/2014/main" val="978047975"/>
                    </a:ext>
                  </a:extLst>
                </a:gridCol>
                <a:gridCol w="598827">
                  <a:extLst>
                    <a:ext uri="{9D8B030D-6E8A-4147-A177-3AD203B41FA5}">
                      <a16:colId xmlns:a16="http://schemas.microsoft.com/office/drawing/2014/main" val="3268732004"/>
                    </a:ext>
                  </a:extLst>
                </a:gridCol>
              </a:tblGrid>
              <a:tr h="664241">
                <a:tc>
                  <a:txBody>
                    <a:bodyPr/>
                    <a:lstStyle/>
                    <a:p>
                      <a:pPr algn="l" fontAlgn="t"/>
                      <a:r>
                        <a:rPr lang="en-IN" sz="500" b="1" dirty="0" err="1">
                          <a:solidFill>
                            <a:srgbClr val="333332"/>
                          </a:solidFill>
                          <a:effectLst/>
                        </a:rPr>
                        <a:t>Emp_id</a:t>
                      </a:r>
                      <a:endParaRPr lang="en-IN" sz="500" b="1" dirty="0">
                        <a:solidFill>
                          <a:srgbClr val="333332"/>
                        </a:solidFill>
                        <a:effectLst/>
                      </a:endParaRPr>
                    </a:p>
                  </a:txBody>
                  <a:tcPr marL="18363" marR="18363" marT="18363" marB="18363"/>
                </a:tc>
                <a:tc>
                  <a:txBody>
                    <a:bodyPr/>
                    <a:lstStyle/>
                    <a:p>
                      <a:pPr algn="l" fontAlgn="t"/>
                      <a:r>
                        <a:rPr lang="en-IN" sz="500" b="1">
                          <a:solidFill>
                            <a:srgbClr val="333332"/>
                          </a:solidFill>
                          <a:effectLst/>
                        </a:rPr>
                        <a:t>Emp_name</a:t>
                      </a:r>
                    </a:p>
                  </a:txBody>
                  <a:tcPr marL="18363" marR="18363" marT="18363" marB="18363"/>
                </a:tc>
                <a:tc>
                  <a:txBody>
                    <a:bodyPr/>
                    <a:lstStyle/>
                    <a:p>
                      <a:pPr algn="l" fontAlgn="t"/>
                      <a:r>
                        <a:rPr lang="en-IN" sz="500" b="1">
                          <a:solidFill>
                            <a:srgbClr val="333332"/>
                          </a:solidFill>
                          <a:effectLst/>
                        </a:rPr>
                        <a:t>state</a:t>
                      </a:r>
                    </a:p>
                  </a:txBody>
                  <a:tcPr marL="18363" marR="18363" marT="18363" marB="18363"/>
                </a:tc>
                <a:tc>
                  <a:txBody>
                    <a:bodyPr/>
                    <a:lstStyle/>
                    <a:p>
                      <a:pPr algn="l" fontAlgn="t"/>
                      <a:r>
                        <a:rPr lang="en-IN" sz="500" b="1">
                          <a:solidFill>
                            <a:srgbClr val="333332"/>
                          </a:solidFill>
                          <a:effectLst/>
                        </a:rPr>
                        <a:t>Effective_date</a:t>
                      </a:r>
                    </a:p>
                  </a:txBody>
                  <a:tcPr marL="18363" marR="18363" marT="18363" marB="18363"/>
                </a:tc>
                <a:tc>
                  <a:txBody>
                    <a:bodyPr/>
                    <a:lstStyle/>
                    <a:p>
                      <a:pPr algn="l" fontAlgn="t"/>
                      <a:r>
                        <a:rPr lang="en-IN" sz="500" b="1">
                          <a:solidFill>
                            <a:srgbClr val="333332"/>
                          </a:solidFill>
                          <a:effectLst/>
                        </a:rPr>
                        <a:t>end_date</a:t>
                      </a:r>
                    </a:p>
                  </a:txBody>
                  <a:tcPr marL="18363" marR="18363" marT="18363" marB="18363"/>
                </a:tc>
                <a:tc>
                  <a:txBody>
                    <a:bodyPr/>
                    <a:lstStyle/>
                    <a:p>
                      <a:pPr algn="l" fontAlgn="t"/>
                      <a:r>
                        <a:rPr lang="en-IN" sz="500" b="1">
                          <a:solidFill>
                            <a:srgbClr val="333332"/>
                          </a:solidFill>
                          <a:effectLst/>
                        </a:rPr>
                        <a:t>current_flag_status</a:t>
                      </a:r>
                    </a:p>
                  </a:txBody>
                  <a:tcPr marL="18363" marR="18363" marT="18363" marB="18363"/>
                </a:tc>
                <a:tc>
                  <a:txBody>
                    <a:bodyPr/>
                    <a:lstStyle/>
                    <a:p>
                      <a:pPr algn="l" fontAlgn="t"/>
                      <a:br>
                        <a:rPr lang="en-IN" sz="500" b="1">
                          <a:solidFill>
                            <a:srgbClr val="333332"/>
                          </a:solidFill>
                          <a:effectLst/>
                        </a:rPr>
                      </a:br>
                      <a:endParaRPr lang="en-IN" sz="500" b="1">
                        <a:solidFill>
                          <a:srgbClr val="333332"/>
                        </a:solidFill>
                        <a:effectLst/>
                      </a:endParaRPr>
                    </a:p>
                  </a:txBody>
                  <a:tcPr marL="18363" marR="18363" marT="18363" marB="18363"/>
                </a:tc>
                <a:extLst>
                  <a:ext uri="{0D108BD9-81ED-4DB2-BD59-A6C34878D82A}">
                    <a16:rowId xmlns:a16="http://schemas.microsoft.com/office/drawing/2014/main" val="67894914"/>
                  </a:ext>
                </a:extLst>
              </a:tr>
              <a:tr h="893574">
                <a:tc>
                  <a:txBody>
                    <a:bodyPr/>
                    <a:lstStyle/>
                    <a:p>
                      <a:pPr algn="l" fontAlgn="t"/>
                      <a:r>
                        <a:rPr lang="en-IN" sz="500">
                          <a:solidFill>
                            <a:srgbClr val="333332"/>
                          </a:solidFill>
                          <a:effectLst/>
                        </a:rPr>
                        <a:t>1111</a:t>
                      </a:r>
                    </a:p>
                  </a:txBody>
                  <a:tcPr marL="18363" marR="18363" marT="18363" marB="18363"/>
                </a:tc>
                <a:tc>
                  <a:txBody>
                    <a:bodyPr/>
                    <a:lstStyle/>
                    <a:p>
                      <a:pPr algn="l" fontAlgn="t"/>
                      <a:r>
                        <a:rPr lang="en-IN" sz="500">
                          <a:solidFill>
                            <a:srgbClr val="333332"/>
                          </a:solidFill>
                          <a:effectLst/>
                        </a:rPr>
                        <a:t>Tom</a:t>
                      </a:r>
                    </a:p>
                  </a:txBody>
                  <a:tcPr marL="18363" marR="18363" marT="18363" marB="18363"/>
                </a:tc>
                <a:tc>
                  <a:txBody>
                    <a:bodyPr/>
                    <a:lstStyle/>
                    <a:p>
                      <a:pPr algn="l" fontAlgn="t"/>
                      <a:r>
                        <a:rPr lang="en-IN" sz="500" dirty="0">
                          <a:solidFill>
                            <a:srgbClr val="333332"/>
                          </a:solidFill>
                          <a:effectLst/>
                        </a:rPr>
                        <a:t>MI</a:t>
                      </a:r>
                    </a:p>
                  </a:txBody>
                  <a:tcPr marL="18363" marR="18363" marT="18363" marB="18363"/>
                </a:tc>
                <a:tc>
                  <a:txBody>
                    <a:bodyPr/>
                    <a:lstStyle/>
                    <a:p>
                      <a:pPr algn="l" fontAlgn="t"/>
                      <a:r>
                        <a:rPr lang="en-IN" sz="500">
                          <a:solidFill>
                            <a:srgbClr val="333332"/>
                          </a:solidFill>
                          <a:effectLst/>
                        </a:rPr>
                        <a:t>2020-10-08</a:t>
                      </a:r>
                    </a:p>
                  </a:txBody>
                  <a:tcPr marL="18363" marR="18363" marT="18363" marB="18363"/>
                </a:tc>
                <a:tc>
                  <a:txBody>
                    <a:bodyPr/>
                    <a:lstStyle/>
                    <a:p>
                      <a:pPr algn="l" fontAlgn="t"/>
                      <a:r>
                        <a:rPr lang="en-IN" sz="500">
                          <a:solidFill>
                            <a:srgbClr val="333332"/>
                          </a:solidFill>
                          <a:effectLst/>
                        </a:rPr>
                        <a:t>2021-10-09</a:t>
                      </a:r>
                    </a:p>
                  </a:txBody>
                  <a:tcPr marL="18363" marR="18363" marT="18363" marB="18363"/>
                </a:tc>
                <a:tc>
                  <a:txBody>
                    <a:bodyPr/>
                    <a:lstStyle/>
                    <a:p>
                      <a:pPr algn="l" fontAlgn="t"/>
                      <a:r>
                        <a:rPr lang="en-IN" sz="500" dirty="0">
                          <a:solidFill>
                            <a:srgbClr val="333332"/>
                          </a:solidFill>
                          <a:effectLst/>
                        </a:rPr>
                        <a:t>False</a:t>
                      </a:r>
                    </a:p>
                  </a:txBody>
                  <a:tcPr marL="18363" marR="18363" marT="18363" marB="18363"/>
                </a:tc>
                <a:tc>
                  <a:txBody>
                    <a:bodyPr/>
                    <a:lstStyle/>
                    <a:p>
                      <a:pPr algn="l" fontAlgn="t"/>
                      <a:r>
                        <a:rPr lang="en-IN" sz="500">
                          <a:solidFill>
                            <a:srgbClr val="333332"/>
                          </a:solidFill>
                          <a:effectLst/>
                        </a:rPr>
                        <a:t>Old record terminated</a:t>
                      </a:r>
                    </a:p>
                  </a:txBody>
                  <a:tcPr marL="18363" marR="18363" marT="18363" marB="18363"/>
                </a:tc>
                <a:extLst>
                  <a:ext uri="{0D108BD9-81ED-4DB2-BD59-A6C34878D82A}">
                    <a16:rowId xmlns:a16="http://schemas.microsoft.com/office/drawing/2014/main" val="1207750080"/>
                  </a:ext>
                </a:extLst>
              </a:tr>
              <a:tr h="480774">
                <a:tc>
                  <a:txBody>
                    <a:bodyPr/>
                    <a:lstStyle/>
                    <a:p>
                      <a:pPr algn="l" fontAlgn="t"/>
                      <a:r>
                        <a:rPr lang="en-IN" sz="500">
                          <a:solidFill>
                            <a:srgbClr val="333332"/>
                          </a:solidFill>
                          <a:effectLst/>
                        </a:rPr>
                        <a:t>1111</a:t>
                      </a:r>
                    </a:p>
                  </a:txBody>
                  <a:tcPr marL="18363" marR="18363" marT="18363" marB="18363"/>
                </a:tc>
                <a:tc>
                  <a:txBody>
                    <a:bodyPr/>
                    <a:lstStyle/>
                    <a:p>
                      <a:pPr algn="l" fontAlgn="t"/>
                      <a:r>
                        <a:rPr lang="en-IN" sz="500">
                          <a:solidFill>
                            <a:srgbClr val="333332"/>
                          </a:solidFill>
                          <a:effectLst/>
                        </a:rPr>
                        <a:t>Tom</a:t>
                      </a:r>
                    </a:p>
                  </a:txBody>
                  <a:tcPr marL="18363" marR="18363" marT="18363" marB="18363"/>
                </a:tc>
                <a:tc>
                  <a:txBody>
                    <a:bodyPr/>
                    <a:lstStyle/>
                    <a:p>
                      <a:pPr algn="l" fontAlgn="t"/>
                      <a:r>
                        <a:rPr lang="en-IN" sz="500">
                          <a:solidFill>
                            <a:srgbClr val="333332"/>
                          </a:solidFill>
                          <a:effectLst/>
                        </a:rPr>
                        <a:t>AZ</a:t>
                      </a:r>
                    </a:p>
                  </a:txBody>
                  <a:tcPr marL="18363" marR="18363" marT="18363" marB="18363"/>
                </a:tc>
                <a:tc>
                  <a:txBody>
                    <a:bodyPr/>
                    <a:lstStyle/>
                    <a:p>
                      <a:pPr algn="l" fontAlgn="t"/>
                      <a:r>
                        <a:rPr lang="en-IN" sz="500">
                          <a:solidFill>
                            <a:srgbClr val="333332"/>
                          </a:solidFill>
                          <a:effectLst/>
                        </a:rPr>
                        <a:t>2020-10-09</a:t>
                      </a:r>
                    </a:p>
                  </a:txBody>
                  <a:tcPr marL="18363" marR="18363" marT="18363" marB="18363"/>
                </a:tc>
                <a:tc>
                  <a:txBody>
                    <a:bodyPr/>
                    <a:lstStyle/>
                    <a:p>
                      <a:pPr algn="l" fontAlgn="t"/>
                      <a:r>
                        <a:rPr lang="en-IN" sz="500">
                          <a:solidFill>
                            <a:srgbClr val="333332"/>
                          </a:solidFill>
                          <a:effectLst/>
                        </a:rPr>
                        <a:t>9999-12-31</a:t>
                      </a:r>
                    </a:p>
                  </a:txBody>
                  <a:tcPr marL="18363" marR="18363" marT="18363" marB="18363"/>
                </a:tc>
                <a:tc>
                  <a:txBody>
                    <a:bodyPr/>
                    <a:lstStyle/>
                    <a:p>
                      <a:pPr algn="l" fontAlgn="t"/>
                      <a:r>
                        <a:rPr lang="en-IN" sz="500" dirty="0">
                          <a:solidFill>
                            <a:srgbClr val="333332"/>
                          </a:solidFill>
                          <a:effectLst/>
                        </a:rPr>
                        <a:t>True</a:t>
                      </a:r>
                    </a:p>
                  </a:txBody>
                  <a:tcPr marL="18363" marR="18363" marT="18363" marB="18363"/>
                </a:tc>
                <a:tc>
                  <a:txBody>
                    <a:bodyPr/>
                    <a:lstStyle/>
                    <a:p>
                      <a:pPr algn="l" fontAlgn="t"/>
                      <a:br>
                        <a:rPr lang="en-IN" sz="500">
                          <a:solidFill>
                            <a:srgbClr val="333332"/>
                          </a:solidFill>
                          <a:effectLst/>
                        </a:rPr>
                      </a:br>
                      <a:endParaRPr lang="en-IN" sz="500">
                        <a:solidFill>
                          <a:srgbClr val="333332"/>
                        </a:solidFill>
                        <a:effectLst/>
                      </a:endParaRPr>
                    </a:p>
                  </a:txBody>
                  <a:tcPr marL="18363" marR="18363" marT="18363" marB="18363"/>
                </a:tc>
                <a:extLst>
                  <a:ext uri="{0D108BD9-81ED-4DB2-BD59-A6C34878D82A}">
                    <a16:rowId xmlns:a16="http://schemas.microsoft.com/office/drawing/2014/main" val="962969455"/>
                  </a:ext>
                </a:extLst>
              </a:tr>
              <a:tr h="480774">
                <a:tc>
                  <a:txBody>
                    <a:bodyPr/>
                    <a:lstStyle/>
                    <a:p>
                      <a:pPr algn="l" fontAlgn="t"/>
                      <a:r>
                        <a:rPr lang="en-IN" sz="500">
                          <a:solidFill>
                            <a:srgbClr val="333332"/>
                          </a:solidFill>
                          <a:effectLst/>
                        </a:rPr>
                        <a:t>1212</a:t>
                      </a:r>
                    </a:p>
                  </a:txBody>
                  <a:tcPr marL="18363" marR="18363" marT="18363" marB="18363"/>
                </a:tc>
                <a:tc>
                  <a:txBody>
                    <a:bodyPr/>
                    <a:lstStyle/>
                    <a:p>
                      <a:pPr algn="l" fontAlgn="t"/>
                      <a:r>
                        <a:rPr lang="en-IN" sz="500">
                          <a:solidFill>
                            <a:srgbClr val="333332"/>
                          </a:solidFill>
                          <a:effectLst/>
                        </a:rPr>
                        <a:t>Adam</a:t>
                      </a:r>
                    </a:p>
                  </a:txBody>
                  <a:tcPr marL="18363" marR="18363" marT="18363" marB="18363"/>
                </a:tc>
                <a:tc>
                  <a:txBody>
                    <a:bodyPr/>
                    <a:lstStyle/>
                    <a:p>
                      <a:pPr algn="l" fontAlgn="t"/>
                      <a:r>
                        <a:rPr lang="en-IN" sz="500">
                          <a:solidFill>
                            <a:srgbClr val="333332"/>
                          </a:solidFill>
                          <a:effectLst/>
                        </a:rPr>
                        <a:t>MN</a:t>
                      </a:r>
                    </a:p>
                  </a:txBody>
                  <a:tcPr marL="18363" marR="18363" marT="18363" marB="18363"/>
                </a:tc>
                <a:tc>
                  <a:txBody>
                    <a:bodyPr/>
                    <a:lstStyle/>
                    <a:p>
                      <a:pPr algn="l" fontAlgn="t"/>
                      <a:r>
                        <a:rPr lang="en-IN" sz="500">
                          <a:solidFill>
                            <a:srgbClr val="333332"/>
                          </a:solidFill>
                          <a:effectLst/>
                        </a:rPr>
                        <a:t>2020-10-08</a:t>
                      </a:r>
                    </a:p>
                  </a:txBody>
                  <a:tcPr marL="18363" marR="18363" marT="18363" marB="18363"/>
                </a:tc>
                <a:tc>
                  <a:txBody>
                    <a:bodyPr/>
                    <a:lstStyle/>
                    <a:p>
                      <a:pPr algn="l" fontAlgn="t"/>
                      <a:r>
                        <a:rPr lang="en-IN" sz="500">
                          <a:solidFill>
                            <a:srgbClr val="333332"/>
                          </a:solidFill>
                          <a:effectLst/>
                        </a:rPr>
                        <a:t>9999-12-31</a:t>
                      </a:r>
                    </a:p>
                  </a:txBody>
                  <a:tcPr marL="18363" marR="18363" marT="18363" marB="18363"/>
                </a:tc>
                <a:tc>
                  <a:txBody>
                    <a:bodyPr/>
                    <a:lstStyle/>
                    <a:p>
                      <a:pPr algn="l" fontAlgn="t"/>
                      <a:r>
                        <a:rPr lang="en-IN" sz="500">
                          <a:solidFill>
                            <a:srgbClr val="333332"/>
                          </a:solidFill>
                          <a:effectLst/>
                        </a:rPr>
                        <a:t>True</a:t>
                      </a:r>
                    </a:p>
                  </a:txBody>
                  <a:tcPr marL="18363" marR="18363" marT="18363" marB="18363"/>
                </a:tc>
                <a:tc>
                  <a:txBody>
                    <a:bodyPr/>
                    <a:lstStyle/>
                    <a:p>
                      <a:endParaRPr lang="en-IN" sz="500" dirty="0"/>
                    </a:p>
                  </a:txBody>
                  <a:tcPr marL="26443" marR="26443" marT="13221" marB="13221"/>
                </a:tc>
                <a:extLst>
                  <a:ext uri="{0D108BD9-81ED-4DB2-BD59-A6C34878D82A}">
                    <a16:rowId xmlns:a16="http://schemas.microsoft.com/office/drawing/2014/main" val="3242794653"/>
                  </a:ext>
                </a:extLst>
              </a:tr>
            </a:tbl>
          </a:graphicData>
        </a:graphic>
      </p:graphicFrame>
    </p:spTree>
    <p:extLst>
      <p:ext uri="{BB962C8B-B14F-4D97-AF65-F5344CB8AC3E}">
        <p14:creationId xmlns:p14="http://schemas.microsoft.com/office/powerpoint/2010/main" val="2123618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5D6A-B4BA-4593-51C7-AC0680238301}"/>
              </a:ext>
            </a:extLst>
          </p:cNvPr>
          <p:cNvSpPr>
            <a:spLocks noGrp="1"/>
          </p:cNvSpPr>
          <p:nvPr>
            <p:ph type="title"/>
          </p:nvPr>
        </p:nvSpPr>
        <p:spPr/>
        <p:txBody>
          <a:bodyPr/>
          <a:lstStyle/>
          <a:p>
            <a:r>
              <a:rPr lang="en-US" dirty="0"/>
              <a:t>Type 3</a:t>
            </a:r>
            <a:endParaRPr lang="en-IN" dirty="0"/>
          </a:p>
        </p:txBody>
      </p:sp>
      <p:sp>
        <p:nvSpPr>
          <p:cNvPr id="3" name="Content Placeholder 2">
            <a:extLst>
              <a:ext uri="{FF2B5EF4-FFF2-40B4-BE49-F238E27FC236}">
                <a16:creationId xmlns:a16="http://schemas.microsoft.com/office/drawing/2014/main" id="{350F5A75-A92A-47B9-F2CF-76665E2D2413}"/>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17" name="TextBox 16">
            <a:extLst>
              <a:ext uri="{FF2B5EF4-FFF2-40B4-BE49-F238E27FC236}">
                <a16:creationId xmlns:a16="http://schemas.microsoft.com/office/drawing/2014/main" id="{3F87DAE0-3092-22BA-82F5-345C390AB216}"/>
              </a:ext>
            </a:extLst>
          </p:cNvPr>
          <p:cNvSpPr txBox="1"/>
          <p:nvPr/>
        </p:nvSpPr>
        <p:spPr>
          <a:xfrm>
            <a:off x="799561" y="2380636"/>
            <a:ext cx="9083040" cy="1200329"/>
          </a:xfrm>
          <a:prstGeom prst="rect">
            <a:avLst/>
          </a:prstGeom>
          <a:noFill/>
        </p:spPr>
        <p:txBody>
          <a:bodyPr wrap="square">
            <a:spAutoFit/>
          </a:bodyPr>
          <a:lstStyle/>
          <a:p>
            <a:pPr algn="l"/>
            <a:r>
              <a:rPr lang="en-US" b="0" i="1" dirty="0">
                <a:solidFill>
                  <a:srgbClr val="333333"/>
                </a:solidFill>
                <a:effectLst/>
                <a:latin typeface="Poppins" panose="00000500000000000000" pitchFamily="2" charset="0"/>
              </a:rPr>
              <a:t>Store the new and old values in current and previous fields. </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method, we usually have current and previous value fields. The new value is ingested into the current field and the old value is ingested into Previous field.</a:t>
            </a:r>
          </a:p>
        </p:txBody>
      </p:sp>
      <p:graphicFrame>
        <p:nvGraphicFramePr>
          <p:cNvPr id="18" name="Table 17">
            <a:extLst>
              <a:ext uri="{FF2B5EF4-FFF2-40B4-BE49-F238E27FC236}">
                <a16:creationId xmlns:a16="http://schemas.microsoft.com/office/drawing/2014/main" id="{2D57B60F-774D-DB7E-2F97-CA9DB75BEE1E}"/>
              </a:ext>
            </a:extLst>
          </p:cNvPr>
          <p:cNvGraphicFramePr>
            <a:graphicFrameLocks noGrp="1"/>
          </p:cNvGraphicFramePr>
          <p:nvPr>
            <p:extLst>
              <p:ext uri="{D42A27DB-BD31-4B8C-83A1-F6EECF244321}">
                <p14:modId xmlns:p14="http://schemas.microsoft.com/office/powerpoint/2010/main" val="1245688668"/>
              </p:ext>
            </p:extLst>
          </p:nvPr>
        </p:nvGraphicFramePr>
        <p:xfrm>
          <a:off x="934672" y="3709670"/>
          <a:ext cx="10231072" cy="1203960"/>
        </p:xfrm>
        <a:graphic>
          <a:graphicData uri="http://schemas.openxmlformats.org/drawingml/2006/table">
            <a:tbl>
              <a:tblPr/>
              <a:tblGrid>
                <a:gridCol w="2557768">
                  <a:extLst>
                    <a:ext uri="{9D8B030D-6E8A-4147-A177-3AD203B41FA5}">
                      <a16:colId xmlns:a16="http://schemas.microsoft.com/office/drawing/2014/main" val="1780691958"/>
                    </a:ext>
                  </a:extLst>
                </a:gridCol>
                <a:gridCol w="2557768">
                  <a:extLst>
                    <a:ext uri="{9D8B030D-6E8A-4147-A177-3AD203B41FA5}">
                      <a16:colId xmlns:a16="http://schemas.microsoft.com/office/drawing/2014/main" val="1293584008"/>
                    </a:ext>
                  </a:extLst>
                </a:gridCol>
                <a:gridCol w="2557768">
                  <a:extLst>
                    <a:ext uri="{9D8B030D-6E8A-4147-A177-3AD203B41FA5}">
                      <a16:colId xmlns:a16="http://schemas.microsoft.com/office/drawing/2014/main" val="2287289089"/>
                    </a:ext>
                  </a:extLst>
                </a:gridCol>
                <a:gridCol w="2557768">
                  <a:extLst>
                    <a:ext uri="{9D8B030D-6E8A-4147-A177-3AD203B41FA5}">
                      <a16:colId xmlns:a16="http://schemas.microsoft.com/office/drawing/2014/main" val="1452703289"/>
                    </a:ext>
                  </a:extLst>
                </a:gridCol>
              </a:tblGrid>
              <a:tr h="0">
                <a:tc>
                  <a:txBody>
                    <a:bodyPr/>
                    <a:lstStyle/>
                    <a:p>
                      <a:pPr algn="l" fontAlgn="t"/>
                      <a:r>
                        <a:rPr lang="en-IN" b="1" dirty="0" err="1">
                          <a:solidFill>
                            <a:srgbClr val="333332"/>
                          </a:solidFill>
                          <a:effectLst/>
                        </a:rPr>
                        <a:t>Emp_id</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current_state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Previous_state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351855462"/>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485491622"/>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4278145"/>
                  </a:ext>
                </a:extLst>
              </a:tr>
            </a:tbl>
          </a:graphicData>
        </a:graphic>
      </p:graphicFrame>
      <p:graphicFrame>
        <p:nvGraphicFramePr>
          <p:cNvPr id="20" name="Table 19">
            <a:extLst>
              <a:ext uri="{FF2B5EF4-FFF2-40B4-BE49-F238E27FC236}">
                <a16:creationId xmlns:a16="http://schemas.microsoft.com/office/drawing/2014/main" id="{8F6AE7DE-C6B5-9FCF-88E6-9C6A3235ED23}"/>
              </a:ext>
            </a:extLst>
          </p:cNvPr>
          <p:cNvGraphicFramePr>
            <a:graphicFrameLocks noGrp="1"/>
          </p:cNvGraphicFramePr>
          <p:nvPr>
            <p:extLst>
              <p:ext uri="{D42A27DB-BD31-4B8C-83A1-F6EECF244321}">
                <p14:modId xmlns:p14="http://schemas.microsoft.com/office/powerpoint/2010/main" val="2196326394"/>
              </p:ext>
            </p:extLst>
          </p:nvPr>
        </p:nvGraphicFramePr>
        <p:xfrm>
          <a:off x="934672" y="5171039"/>
          <a:ext cx="9885632" cy="1203960"/>
        </p:xfrm>
        <a:graphic>
          <a:graphicData uri="http://schemas.openxmlformats.org/drawingml/2006/table">
            <a:tbl>
              <a:tblPr/>
              <a:tblGrid>
                <a:gridCol w="2471408">
                  <a:extLst>
                    <a:ext uri="{9D8B030D-6E8A-4147-A177-3AD203B41FA5}">
                      <a16:colId xmlns:a16="http://schemas.microsoft.com/office/drawing/2014/main" val="3120266350"/>
                    </a:ext>
                  </a:extLst>
                </a:gridCol>
                <a:gridCol w="2471408">
                  <a:extLst>
                    <a:ext uri="{9D8B030D-6E8A-4147-A177-3AD203B41FA5}">
                      <a16:colId xmlns:a16="http://schemas.microsoft.com/office/drawing/2014/main" val="2895479408"/>
                    </a:ext>
                  </a:extLst>
                </a:gridCol>
                <a:gridCol w="2471408">
                  <a:extLst>
                    <a:ext uri="{9D8B030D-6E8A-4147-A177-3AD203B41FA5}">
                      <a16:colId xmlns:a16="http://schemas.microsoft.com/office/drawing/2014/main" val="1132561815"/>
                    </a:ext>
                  </a:extLst>
                </a:gridCol>
                <a:gridCol w="2471408">
                  <a:extLst>
                    <a:ext uri="{9D8B030D-6E8A-4147-A177-3AD203B41FA5}">
                      <a16:colId xmlns:a16="http://schemas.microsoft.com/office/drawing/2014/main" val="2443307583"/>
                    </a:ext>
                  </a:extLst>
                </a:gridCol>
              </a:tblGrid>
              <a:tr h="0">
                <a:tc>
                  <a:txBody>
                    <a:bodyPr/>
                    <a:lstStyle/>
                    <a:p>
                      <a:pPr algn="l" fontAlgn="t"/>
                      <a:r>
                        <a:rPr lang="en-IN" b="1" dirty="0" err="1">
                          <a:solidFill>
                            <a:srgbClr val="333332"/>
                          </a:solidFill>
                          <a:effectLst/>
                        </a:rPr>
                        <a:t>Emp_id</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dirty="0" err="1">
                          <a:solidFill>
                            <a:srgbClr val="333332"/>
                          </a:solidFill>
                          <a:effectLst/>
                        </a:rPr>
                        <a:t>Emp_name</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dirty="0" err="1">
                          <a:solidFill>
                            <a:srgbClr val="333332"/>
                          </a:solidFill>
                          <a:effectLst/>
                        </a:rPr>
                        <a:t>current_state</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a:solidFill>
                            <a:srgbClr val="333332"/>
                          </a:solidFill>
                          <a:effectLst/>
                        </a:rPr>
                        <a:t>Previous_state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48837900"/>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AZ</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83750170"/>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61494213"/>
                  </a:ext>
                </a:extLst>
              </a:tr>
            </a:tbl>
          </a:graphicData>
        </a:graphic>
      </p:graphicFrame>
    </p:spTree>
    <p:extLst>
      <p:ext uri="{BB962C8B-B14F-4D97-AF65-F5344CB8AC3E}">
        <p14:creationId xmlns:p14="http://schemas.microsoft.com/office/powerpoint/2010/main" val="2144014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3D46-13CA-7F1A-BB2B-F31B166E8327}"/>
              </a:ext>
            </a:extLst>
          </p:cNvPr>
          <p:cNvSpPr>
            <a:spLocks noGrp="1"/>
          </p:cNvSpPr>
          <p:nvPr>
            <p:ph type="title"/>
          </p:nvPr>
        </p:nvSpPr>
        <p:spPr/>
        <p:txBody>
          <a:bodyPr/>
          <a:lstStyle/>
          <a:p>
            <a:r>
              <a:rPr lang="en-US" dirty="0"/>
              <a:t>Type-4</a:t>
            </a:r>
            <a:endParaRPr lang="en-IN" dirty="0"/>
          </a:p>
        </p:txBody>
      </p:sp>
      <p:sp>
        <p:nvSpPr>
          <p:cNvPr id="6" name="TextBox 5">
            <a:extLst>
              <a:ext uri="{FF2B5EF4-FFF2-40B4-BE49-F238E27FC236}">
                <a16:creationId xmlns:a16="http://schemas.microsoft.com/office/drawing/2014/main" id="{6D9E91CC-7C84-E137-3D14-FACFC3D4F63B}"/>
              </a:ext>
            </a:extLst>
          </p:cNvPr>
          <p:cNvSpPr txBox="1"/>
          <p:nvPr/>
        </p:nvSpPr>
        <p:spPr>
          <a:xfrm>
            <a:off x="706120" y="1918252"/>
            <a:ext cx="11059160" cy="1477328"/>
          </a:xfrm>
          <a:prstGeom prst="rect">
            <a:avLst/>
          </a:prstGeom>
          <a:noFill/>
        </p:spPr>
        <p:txBody>
          <a:bodyPr wrap="square">
            <a:spAutoFit/>
          </a:bodyPr>
          <a:lstStyle/>
          <a:p>
            <a:pPr algn="l"/>
            <a:endParaRPr lang="en-US" b="0" i="0" dirty="0">
              <a:solidFill>
                <a:srgbClr val="5B5B5B"/>
              </a:solidFill>
              <a:effectLst/>
              <a:latin typeface="Poppins" panose="00000500000000000000" pitchFamily="2" charset="0"/>
            </a:endParaRPr>
          </a:p>
          <a:p>
            <a:pPr algn="l"/>
            <a:r>
              <a:rPr lang="en-US" b="0" i="1" dirty="0">
                <a:solidFill>
                  <a:srgbClr val="333333"/>
                </a:solidFill>
                <a:effectLst/>
                <a:latin typeface="Poppins" panose="00000500000000000000" pitchFamily="2" charset="0"/>
              </a:rPr>
              <a:t>Maintain data in separate tables (current table, history table). </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method, we will maintain the data in two separate tables. All the current active data will be seen in the current table and all the history data will be seen in the history table with the effective and end date fields to determine in which time period the record was active. </a:t>
            </a:r>
          </a:p>
        </p:txBody>
      </p:sp>
      <p:graphicFrame>
        <p:nvGraphicFramePr>
          <p:cNvPr id="9" name="Table 8">
            <a:extLst>
              <a:ext uri="{FF2B5EF4-FFF2-40B4-BE49-F238E27FC236}">
                <a16:creationId xmlns:a16="http://schemas.microsoft.com/office/drawing/2014/main" id="{8B903F94-C7AA-116A-01D3-8168C3F091F7}"/>
              </a:ext>
            </a:extLst>
          </p:cNvPr>
          <p:cNvGraphicFramePr>
            <a:graphicFrameLocks noGrp="1"/>
          </p:cNvGraphicFramePr>
          <p:nvPr/>
        </p:nvGraphicFramePr>
        <p:xfrm>
          <a:off x="838200" y="3640614"/>
          <a:ext cx="4409346" cy="802640"/>
        </p:xfrm>
        <a:graphic>
          <a:graphicData uri="http://schemas.openxmlformats.org/drawingml/2006/table">
            <a:tbl>
              <a:tblPr/>
              <a:tblGrid>
                <a:gridCol w="1469782">
                  <a:extLst>
                    <a:ext uri="{9D8B030D-6E8A-4147-A177-3AD203B41FA5}">
                      <a16:colId xmlns:a16="http://schemas.microsoft.com/office/drawing/2014/main" val="3731790877"/>
                    </a:ext>
                  </a:extLst>
                </a:gridCol>
                <a:gridCol w="1469782">
                  <a:extLst>
                    <a:ext uri="{9D8B030D-6E8A-4147-A177-3AD203B41FA5}">
                      <a16:colId xmlns:a16="http://schemas.microsoft.com/office/drawing/2014/main" val="388985068"/>
                    </a:ext>
                  </a:extLst>
                </a:gridCol>
                <a:gridCol w="1469782">
                  <a:extLst>
                    <a:ext uri="{9D8B030D-6E8A-4147-A177-3AD203B41FA5}">
                      <a16:colId xmlns:a16="http://schemas.microsoft.com/office/drawing/2014/main" val="822384834"/>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dirty="0">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572131124"/>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AZ</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909165270"/>
                  </a:ext>
                </a:extLst>
              </a:tr>
            </a:tbl>
          </a:graphicData>
        </a:graphic>
      </p:graphicFrame>
      <p:sp>
        <p:nvSpPr>
          <p:cNvPr id="10" name="Rectangle 1">
            <a:extLst>
              <a:ext uri="{FF2B5EF4-FFF2-40B4-BE49-F238E27FC236}">
                <a16:creationId xmlns:a16="http://schemas.microsoft.com/office/drawing/2014/main" id="{2290A16F-7332-09C2-7293-8C8400E10D60}"/>
              </a:ext>
            </a:extLst>
          </p:cNvPr>
          <p:cNvSpPr>
            <a:spLocks noChangeArrowheads="1"/>
          </p:cNvSpPr>
          <p:nvPr/>
        </p:nvSpPr>
        <p:spPr bwMode="auto">
          <a:xfrm>
            <a:off x="837836" y="364109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Poppins" panose="00000500000000000000" pitchFamily="2" charset="0"/>
                <a:cs typeface="Poppins" panose="00000500000000000000" pitchFamily="2" charset="0"/>
              </a:rPr>
              <a:t>Current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4B2252BF-2D78-9728-7646-C4FF493CAF16}"/>
              </a:ext>
            </a:extLst>
          </p:cNvPr>
          <p:cNvGraphicFramePr>
            <a:graphicFrameLocks noGrp="1"/>
          </p:cNvGraphicFramePr>
          <p:nvPr>
            <p:extLst>
              <p:ext uri="{D42A27DB-BD31-4B8C-83A1-F6EECF244321}">
                <p14:modId xmlns:p14="http://schemas.microsoft.com/office/powerpoint/2010/main" val="2032487178"/>
              </p:ext>
            </p:extLst>
          </p:nvPr>
        </p:nvGraphicFramePr>
        <p:xfrm>
          <a:off x="838185" y="4800861"/>
          <a:ext cx="10642643" cy="957891"/>
        </p:xfrm>
        <a:graphic>
          <a:graphicData uri="http://schemas.openxmlformats.org/drawingml/2006/table">
            <a:tbl>
              <a:tblPr/>
              <a:tblGrid>
                <a:gridCol w="3159271">
                  <a:extLst>
                    <a:ext uri="{9D8B030D-6E8A-4147-A177-3AD203B41FA5}">
                      <a16:colId xmlns:a16="http://schemas.microsoft.com/office/drawing/2014/main" val="609288403"/>
                    </a:ext>
                  </a:extLst>
                </a:gridCol>
                <a:gridCol w="3159271">
                  <a:extLst>
                    <a:ext uri="{9D8B030D-6E8A-4147-A177-3AD203B41FA5}">
                      <a16:colId xmlns:a16="http://schemas.microsoft.com/office/drawing/2014/main" val="1761890787"/>
                    </a:ext>
                  </a:extLst>
                </a:gridCol>
                <a:gridCol w="3159271">
                  <a:extLst>
                    <a:ext uri="{9D8B030D-6E8A-4147-A177-3AD203B41FA5}">
                      <a16:colId xmlns:a16="http://schemas.microsoft.com/office/drawing/2014/main" val="3619204568"/>
                    </a:ext>
                  </a:extLst>
                </a:gridCol>
                <a:gridCol w="413822">
                  <a:extLst>
                    <a:ext uri="{9D8B030D-6E8A-4147-A177-3AD203B41FA5}">
                      <a16:colId xmlns:a16="http://schemas.microsoft.com/office/drawing/2014/main" val="3753461477"/>
                    </a:ext>
                  </a:extLst>
                </a:gridCol>
                <a:gridCol w="751008">
                  <a:extLst>
                    <a:ext uri="{9D8B030D-6E8A-4147-A177-3AD203B41FA5}">
                      <a16:colId xmlns:a16="http://schemas.microsoft.com/office/drawing/2014/main" val="176480712"/>
                    </a:ext>
                  </a:extLst>
                </a:gridCol>
              </a:tblGrid>
              <a:tr h="517190">
                <a:tc>
                  <a:txBody>
                    <a:bodyPr/>
                    <a:lstStyle/>
                    <a:p>
                      <a:pPr algn="l" fontAlgn="t"/>
                      <a:r>
                        <a:rPr lang="en-IN" sz="1100" b="1">
                          <a:solidFill>
                            <a:srgbClr val="333332"/>
                          </a:solidFill>
                          <a:effectLst/>
                        </a:rPr>
                        <a:t>Emp_id</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Emp_name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state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Effective_date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end_date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537832948"/>
                  </a:ext>
                </a:extLst>
              </a:tr>
              <a:tr h="374151">
                <a:tc>
                  <a:txBody>
                    <a:bodyPr/>
                    <a:lstStyle/>
                    <a:p>
                      <a:pPr algn="l" fontAlgn="t"/>
                      <a:r>
                        <a:rPr lang="en-IN" sz="1100" dirty="0">
                          <a:solidFill>
                            <a:srgbClr val="333332"/>
                          </a:solidFill>
                          <a:effectLst/>
                        </a:rPr>
                        <a:t>1111</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a:solidFill>
                            <a:srgbClr val="333332"/>
                          </a:solidFill>
                          <a:effectLst/>
                        </a:rPr>
                        <a:t>Tom</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dirty="0">
                          <a:solidFill>
                            <a:srgbClr val="333332"/>
                          </a:solidFill>
                          <a:effectLst/>
                        </a:rPr>
                        <a:t>MI</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endParaRPr lang="en-IN" sz="1100" dirty="0">
                        <a:solidFill>
                          <a:srgbClr val="333332"/>
                        </a:solidFill>
                        <a:effectLst/>
                      </a:endParaRP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endParaRPr lang="en-IN" sz="1100" dirty="0">
                        <a:solidFill>
                          <a:srgbClr val="333332"/>
                        </a:solidFill>
                        <a:effectLst/>
                      </a:endParaRP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107027901"/>
                  </a:ext>
                </a:extLst>
              </a:tr>
            </a:tbl>
          </a:graphicData>
        </a:graphic>
      </p:graphicFrame>
      <p:sp>
        <p:nvSpPr>
          <p:cNvPr id="14" name="Rectangle 3">
            <a:extLst>
              <a:ext uri="{FF2B5EF4-FFF2-40B4-BE49-F238E27FC236}">
                <a16:creationId xmlns:a16="http://schemas.microsoft.com/office/drawing/2014/main" id="{A2ED9B5C-1CE3-660A-7A44-A62840FED088}"/>
              </a:ext>
            </a:extLst>
          </p:cNvPr>
          <p:cNvSpPr>
            <a:spLocks noChangeArrowheads="1"/>
          </p:cNvSpPr>
          <p:nvPr/>
        </p:nvSpPr>
        <p:spPr bwMode="auto">
          <a:xfrm>
            <a:off x="837837" y="4752462"/>
            <a:ext cx="1127288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Poppins" panose="00000500000000000000" pitchFamily="2" charset="0"/>
                <a:cs typeface="Poppins" panose="00000500000000000000" pitchFamily="2" charset="0"/>
              </a:rPr>
              <a:t>History table: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159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D509-0B53-B12A-2DEA-71273BA4F215}"/>
              </a:ext>
            </a:extLst>
          </p:cNvPr>
          <p:cNvSpPr>
            <a:spLocks noGrp="1"/>
          </p:cNvSpPr>
          <p:nvPr>
            <p:ph type="title"/>
          </p:nvPr>
        </p:nvSpPr>
        <p:spPr/>
        <p:txBody>
          <a:bodyPr/>
          <a:lstStyle/>
          <a:p>
            <a:r>
              <a:rPr lang="en-US" dirty="0"/>
              <a:t>Type-6</a:t>
            </a:r>
            <a:endParaRPr lang="en-IN" dirty="0"/>
          </a:p>
        </p:txBody>
      </p:sp>
      <p:sp>
        <p:nvSpPr>
          <p:cNvPr id="3" name="Content Placeholder 2">
            <a:extLst>
              <a:ext uri="{FF2B5EF4-FFF2-40B4-BE49-F238E27FC236}">
                <a16:creationId xmlns:a16="http://schemas.microsoft.com/office/drawing/2014/main" id="{1BEFFD44-A286-B5E3-E19A-930CD6B31A8E}"/>
              </a:ext>
            </a:extLst>
          </p:cNvPr>
          <p:cNvSpPr>
            <a:spLocks noGrp="1"/>
          </p:cNvSpPr>
          <p:nvPr>
            <p:ph idx="1"/>
          </p:nvPr>
        </p:nvSpPr>
        <p:spPr/>
        <p:txBody>
          <a:bodyPr/>
          <a:lstStyle/>
          <a:p>
            <a:pPr algn="l"/>
            <a:endParaRPr lang="en-US" b="0" i="0" dirty="0">
              <a:solidFill>
                <a:srgbClr val="5B5B5B"/>
              </a:solidFill>
              <a:effectLst/>
              <a:latin typeface="Poppins" panose="00000500000000000000" pitchFamily="2" charset="0"/>
            </a:endParaRPr>
          </a:p>
          <a:p>
            <a:pPr algn="l"/>
            <a:r>
              <a:rPr lang="en-US" b="0" i="1" dirty="0">
                <a:solidFill>
                  <a:srgbClr val="333333"/>
                </a:solidFill>
                <a:effectLst/>
                <a:latin typeface="Poppins" panose="00000500000000000000" pitchFamily="2" charset="0"/>
              </a:rPr>
              <a:t>Type 1 + Type 2 + Type 3 (Combined approach).</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This method is a combination of Type 1 (</a:t>
            </a:r>
            <a:r>
              <a:rPr lang="en-US" b="0" i="1" dirty="0">
                <a:solidFill>
                  <a:srgbClr val="333333"/>
                </a:solidFill>
                <a:effectLst/>
                <a:latin typeface="Poppins" panose="00000500000000000000" pitchFamily="2" charset="0"/>
              </a:rPr>
              <a:t>insert and overwrite),</a:t>
            </a:r>
            <a:r>
              <a:rPr lang="en-US" b="0" i="0" dirty="0">
                <a:solidFill>
                  <a:srgbClr val="333333"/>
                </a:solidFill>
                <a:effectLst/>
                <a:latin typeface="Poppins" panose="00000500000000000000" pitchFamily="2" charset="0"/>
              </a:rPr>
              <a:t> Type 2 (</a:t>
            </a:r>
            <a:r>
              <a:rPr lang="en-US" b="0" i="1" dirty="0">
                <a:solidFill>
                  <a:srgbClr val="333333"/>
                </a:solidFill>
                <a:effectLst/>
                <a:latin typeface="Poppins" panose="00000500000000000000" pitchFamily="2" charset="0"/>
              </a:rPr>
              <a:t>insert a changed record), </a:t>
            </a:r>
            <a:r>
              <a:rPr lang="en-US" b="0" i="0" dirty="0">
                <a:solidFill>
                  <a:srgbClr val="333333"/>
                </a:solidFill>
                <a:effectLst/>
                <a:latin typeface="Poppins" panose="00000500000000000000" pitchFamily="2" charset="0"/>
              </a:rPr>
              <a:t>and Type 3 (</a:t>
            </a:r>
            <a:r>
              <a:rPr lang="en-US" b="0" i="1" dirty="0">
                <a:solidFill>
                  <a:srgbClr val="333333"/>
                </a:solidFill>
                <a:effectLst/>
                <a:latin typeface="Poppins" panose="00000500000000000000" pitchFamily="2" charset="0"/>
              </a:rPr>
              <a:t>store the new and old values in current and previous fields) </a:t>
            </a:r>
            <a:r>
              <a:rPr lang="en-US" b="0" i="0" dirty="0">
                <a:solidFill>
                  <a:srgbClr val="333333"/>
                </a:solidFill>
                <a:effectLst/>
                <a:latin typeface="Poppins" panose="00000500000000000000" pitchFamily="2" charset="0"/>
              </a:rPr>
              <a:t>approaches.</a:t>
            </a:r>
          </a:p>
          <a:p>
            <a:endParaRPr lang="en-IN" dirty="0"/>
          </a:p>
        </p:txBody>
      </p:sp>
    </p:spTree>
    <p:extLst>
      <p:ext uri="{BB962C8B-B14F-4D97-AF65-F5344CB8AC3E}">
        <p14:creationId xmlns:p14="http://schemas.microsoft.com/office/powerpoint/2010/main" val="206565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5A9F-FC41-E245-C691-7232DE2A4EAE}"/>
              </a:ext>
            </a:extLst>
          </p:cNvPr>
          <p:cNvSpPr>
            <a:spLocks noGrp="1"/>
          </p:cNvSpPr>
          <p:nvPr>
            <p:ph type="title"/>
          </p:nvPr>
        </p:nvSpPr>
        <p:spPr/>
        <p:txBody>
          <a:bodyPr/>
          <a:lstStyle/>
          <a:p>
            <a:r>
              <a:rPr lang="en-US" dirty="0"/>
              <a:t>ETL AND ELT</a:t>
            </a:r>
            <a:endParaRPr lang="en-IN" dirty="0"/>
          </a:p>
        </p:txBody>
      </p:sp>
      <p:sp>
        <p:nvSpPr>
          <p:cNvPr id="3" name="Content Placeholder 2">
            <a:extLst>
              <a:ext uri="{FF2B5EF4-FFF2-40B4-BE49-F238E27FC236}">
                <a16:creationId xmlns:a16="http://schemas.microsoft.com/office/drawing/2014/main" id="{D858D962-5E59-80C4-FE8E-B20ED8C4FEE5}"/>
              </a:ext>
            </a:extLst>
          </p:cNvPr>
          <p:cNvSpPr>
            <a:spLocks noGrp="1"/>
          </p:cNvSpPr>
          <p:nvPr>
            <p:ph idx="1"/>
          </p:nvPr>
        </p:nvSpPr>
        <p:spPr/>
        <p:txBody>
          <a:bodyPr/>
          <a:lstStyle/>
          <a:p>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ETL (extract transform load) is the process of creating new database objects by </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extracting data from multiple data sources, transforming it on a local or third party machine, and loading the transformed data into a data warehouse.</a:t>
            </a:r>
          </a:p>
          <a:p>
            <a:r>
              <a:rPr lang="en-IN" dirty="0">
                <a:latin typeface="Calibri Light" panose="020F0302020204030204" pitchFamily="34" charset="0"/>
                <a:ea typeface="Calibri Light" panose="020F0302020204030204" pitchFamily="34" charset="0"/>
                <a:cs typeface="Calibri Light" panose="020F0302020204030204" pitchFamily="34" charset="0"/>
              </a:rPr>
              <a:t>DBT :</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It empowers data teams to leverage software engineering principles for transforming data.</a:t>
            </a:r>
          </a:p>
          <a:p>
            <a:r>
              <a:rPr lang="en-IN" dirty="0">
                <a:latin typeface="Calibri Light" panose="020F0302020204030204" pitchFamily="34" charset="0"/>
                <a:ea typeface="Calibri Light" panose="020F0302020204030204" pitchFamily="34" charset="0"/>
                <a:cs typeface="Calibri Light" panose="020F0302020204030204" pitchFamily="34" charset="0"/>
              </a:rPr>
              <a:t>There are two ways we can effectively use DBT</a:t>
            </a:r>
          </a:p>
          <a:p>
            <a:r>
              <a:rPr lang="en-IN" dirty="0">
                <a:latin typeface="Calibri Light" panose="020F0302020204030204" pitchFamily="34" charset="0"/>
                <a:ea typeface="Calibri Light" panose="020F0302020204030204" pitchFamily="34" charset="0"/>
                <a:cs typeface="Calibri Light" panose="020F0302020204030204" pitchFamily="34" charset="0"/>
              </a:rPr>
              <a:t>1. DBT Core : </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is a command line tool that can be run locally.</a:t>
            </a:r>
          </a:p>
          <a:p>
            <a:r>
              <a:rPr lang="en-US" dirty="0">
                <a:solidFill>
                  <a:srgbClr val="36394D"/>
                </a:solidFill>
                <a:latin typeface="Calibri Light" panose="020F0302020204030204" pitchFamily="34" charset="0"/>
                <a:ea typeface="Calibri Light" panose="020F0302020204030204" pitchFamily="34" charset="0"/>
                <a:cs typeface="Calibri Light" panose="020F0302020204030204" pitchFamily="34" charset="0"/>
              </a:rPr>
              <a:t>2. DBT Cloud CLI and IDE : </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is a hosted version that streamlines development with an online Integrated Development Environment (IDE) and an interface to run </a:t>
            </a:r>
            <a:r>
              <a:rPr lang="en-US" i="0" dirty="0" err="1">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on a schedule.</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648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C3E3-3EDA-417C-1259-B9B65213C50C}"/>
              </a:ext>
            </a:extLst>
          </p:cNvPr>
          <p:cNvSpPr>
            <a:spLocks noGrp="1"/>
          </p:cNvSpPr>
          <p:nvPr>
            <p:ph type="title"/>
          </p:nvPr>
        </p:nvSpPr>
        <p:spPr/>
        <p:txBody>
          <a:bodyPr/>
          <a:lstStyle/>
          <a:p>
            <a:r>
              <a:rPr lang="en-US" dirty="0"/>
              <a:t>DBT Snapshots</a:t>
            </a:r>
            <a:endParaRPr lang="en-IN" dirty="0"/>
          </a:p>
        </p:txBody>
      </p:sp>
      <p:sp>
        <p:nvSpPr>
          <p:cNvPr id="3" name="Content Placeholder 2">
            <a:extLst>
              <a:ext uri="{FF2B5EF4-FFF2-40B4-BE49-F238E27FC236}">
                <a16:creationId xmlns:a16="http://schemas.microsoft.com/office/drawing/2014/main" id="{7CCA792C-FF1B-6D8A-9909-B1286AFF58ED}"/>
              </a:ext>
            </a:extLst>
          </p:cNvPr>
          <p:cNvSpPr>
            <a:spLocks noGrp="1"/>
          </p:cNvSpPr>
          <p:nvPr>
            <p:ph idx="1"/>
          </p:nvPr>
        </p:nvSpPr>
        <p:spPr/>
        <p:txBody>
          <a:bodyPr>
            <a:normAutofit fontScale="25000" lnSpcReduction="20000"/>
          </a:bodyPr>
          <a:lstStyle/>
          <a:p>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Snapshots implement </a:t>
            </a:r>
            <a:r>
              <a:rPr lang="en-US" sz="7200" b="0" i="0" dirty="0">
                <a:effectLst/>
                <a:latin typeface="Calibri Light" panose="020F0302020204030204" pitchFamily="34" charset="0"/>
                <a:ea typeface="Calibri Light" panose="020F0302020204030204" pitchFamily="34" charset="0"/>
                <a:cs typeface="Calibri Light" panose="020F0302020204030204" pitchFamily="34" charset="0"/>
                <a:hlinkClick r:id="rId2"/>
              </a:rPr>
              <a:t>type-2 Slowly Changing Dimensions</a:t>
            </a:r>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over mutable source tables. These Slowly Changing Dimensions (or SCDs) identify how a row in a table changes over time.</a:t>
            </a:r>
          </a:p>
          <a:p>
            <a:endPar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r>
              <a:rPr kumimoji="0" lang="en-US" altLang="en-US" sz="7200"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On the first run:</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create the initial snapshot table — this will be the result set of your select statement, with additional columns including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dbt_valid_from</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and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dbt_valid_to</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All records will have a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dbt_valid_to</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null</a:t>
            </a:r>
            <a:r>
              <a:rPr kumimoji="0" lang="en-US" altLang="en-US" sz="72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endParaRPr kumimoji="0" lang="en-US" altLang="en-US" sz="72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r>
              <a:rPr kumimoji="0" lang="en-US" altLang="en-US" sz="7200"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On subsequent runs:</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check which records have changed or if any new records have been created:</a:t>
            </a:r>
          </a:p>
          <a:p>
            <a:pPr marL="457200" marR="0" lvl="1" indent="0" algn="l" defTabSz="914400" rtl="0" eaLnBrk="0" fontAlgn="ctr" latinLnBrk="0" hangingPunct="0">
              <a:lnSpc>
                <a:spcPct val="100000"/>
              </a:lnSpc>
              <a:spcBef>
                <a:spcPct val="0"/>
              </a:spcBef>
              <a:spcAft>
                <a:spcPct val="0"/>
              </a:spcAft>
              <a:buClrTx/>
              <a:buSzTx/>
              <a:buFontTx/>
              <a:buChar char="•"/>
              <a:tabLst/>
            </a:pP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dbt_valid_to</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column will be updated for any existing records that have changed</a:t>
            </a:r>
          </a:p>
          <a:p>
            <a:pPr marL="457200" marR="0" lvl="1" indent="0" algn="l" defTabSz="914400" rtl="0" eaLnBrk="0" fontAlgn="ctr" latinLnBrk="0" hangingPunct="0">
              <a:lnSpc>
                <a:spcPct val="100000"/>
              </a:lnSpc>
              <a:spcBef>
                <a:spcPct val="0"/>
              </a:spcBef>
              <a:spcAft>
                <a:spcPct val="0"/>
              </a:spcAft>
              <a:buClrTx/>
              <a:buSzTx/>
              <a:buFontTx/>
              <a:buChar char="•"/>
              <a:tabLst/>
            </a:pP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updated record and any new records will be inserted into the snapshot table. These records will now have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dbt_valid_to</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null</a:t>
            </a:r>
          </a:p>
          <a:p>
            <a:pPr marL="457200" marR="0" lvl="1" indent="0" algn="l" defTabSz="914400" rtl="0" eaLnBrk="0" fontAlgn="ctr" latinLnBrk="0" hangingPunct="0">
              <a:lnSpc>
                <a:spcPct val="100000"/>
              </a:lnSpc>
              <a:spcBef>
                <a:spcPct val="0"/>
              </a:spcBef>
              <a:spcAft>
                <a:spcPct val="0"/>
              </a:spcAft>
              <a:buClrTx/>
              <a:buSzTx/>
              <a:buFontTx/>
              <a:buChar char="•"/>
              <a:tabLst/>
            </a:pPr>
            <a:r>
              <a:rPr lang="en-IN" sz="7200"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dbt_scd_id</a:t>
            </a:r>
            <a:r>
              <a:rPr lang="en-IN"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a:t>
            </a:r>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 unique key generated for each snapshotted record.</a:t>
            </a:r>
          </a:p>
          <a:p>
            <a:pPr marL="457200" marR="0" lvl="1" indent="0" algn="l" defTabSz="914400" rtl="0" eaLnBrk="0" fontAlgn="ctr" latinLnBrk="0" hangingPunct="0">
              <a:lnSpc>
                <a:spcPct val="100000"/>
              </a:lnSpc>
              <a:spcBef>
                <a:spcPct val="0"/>
              </a:spcBef>
              <a:spcAft>
                <a:spcPct val="0"/>
              </a:spcAft>
              <a:buClrTx/>
              <a:buSzTx/>
              <a:buFontTx/>
              <a:buChar char="•"/>
              <a:tabLst/>
            </a:pPr>
            <a:r>
              <a:rPr lang="en-IN" sz="7200"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dbt_updated_at</a:t>
            </a:r>
            <a:r>
              <a:rPr lang="en-IN"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a:t>
            </a:r>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a:t>
            </a:r>
            <a:r>
              <a:rPr lang="en-US" sz="7200"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updated_at</a:t>
            </a:r>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timestamp of the source record when this snapshot row was inserted.</a:t>
            </a:r>
            <a:endPar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3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kumimoji="0" lang="en-US" altLang="en-US" sz="33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US" b="0" i="0" dirty="0">
              <a:solidFill>
                <a:srgbClr val="262A38"/>
              </a:solidFill>
              <a:effectLst/>
              <a:latin typeface="Source Sans Pro" panose="020B0503030403020204" pitchFamily="34" charset="0"/>
            </a:endParaRPr>
          </a:p>
          <a:p>
            <a:pPr marL="0" indent="0">
              <a:buNone/>
            </a:pPr>
            <a:endParaRPr lang="en-US" b="0" i="0" dirty="0">
              <a:solidFill>
                <a:srgbClr val="262A38"/>
              </a:solidFill>
              <a:effectLst/>
              <a:latin typeface="Source Sans Pro" panose="020B0503030403020204" pitchFamily="34" charset="0"/>
            </a:endParaRPr>
          </a:p>
          <a:p>
            <a:endParaRPr lang="en-US" dirty="0">
              <a:solidFill>
                <a:srgbClr val="262A38"/>
              </a:solidFill>
              <a:latin typeface="Source Sans Pro" panose="020B0503030403020204" pitchFamily="34" charset="0"/>
            </a:endParaRPr>
          </a:p>
          <a:p>
            <a:endParaRPr lang="en-IN" dirty="0"/>
          </a:p>
        </p:txBody>
      </p:sp>
      <p:pic>
        <p:nvPicPr>
          <p:cNvPr id="5" name="Picture 4">
            <a:extLst>
              <a:ext uri="{FF2B5EF4-FFF2-40B4-BE49-F238E27FC236}">
                <a16:creationId xmlns:a16="http://schemas.microsoft.com/office/drawing/2014/main" id="{01C9B669-3674-B2AD-C535-C827A94949DB}"/>
              </a:ext>
            </a:extLst>
          </p:cNvPr>
          <p:cNvPicPr>
            <a:picLocks noChangeAspect="1"/>
          </p:cNvPicPr>
          <p:nvPr/>
        </p:nvPicPr>
        <p:blipFill>
          <a:blip r:embed="rId3"/>
          <a:stretch>
            <a:fillRect/>
          </a:stretch>
        </p:blipFill>
        <p:spPr>
          <a:xfrm>
            <a:off x="10507899" y="2304992"/>
            <a:ext cx="3124361" cy="2248016"/>
          </a:xfrm>
          <a:prstGeom prst="rect">
            <a:avLst/>
          </a:prstGeom>
        </p:spPr>
      </p:pic>
    </p:spTree>
    <p:extLst>
      <p:ext uri="{BB962C8B-B14F-4D97-AF65-F5344CB8AC3E}">
        <p14:creationId xmlns:p14="http://schemas.microsoft.com/office/powerpoint/2010/main" val="56719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F899-932F-A737-9741-F47DF6BE78FD}"/>
              </a:ext>
            </a:extLst>
          </p:cNvPr>
          <p:cNvSpPr>
            <a:spLocks noGrp="1"/>
          </p:cNvSpPr>
          <p:nvPr>
            <p:ph type="title"/>
          </p:nvPr>
        </p:nvSpPr>
        <p:spPr/>
        <p:txBody>
          <a:bodyPr/>
          <a:lstStyle/>
          <a:p>
            <a:r>
              <a:rPr lang="en-US" dirty="0"/>
              <a:t>Variables </a:t>
            </a:r>
            <a:endParaRPr lang="en-IN" dirty="0"/>
          </a:p>
        </p:txBody>
      </p:sp>
      <p:pic>
        <p:nvPicPr>
          <p:cNvPr id="5" name="Content Placeholder 4">
            <a:extLst>
              <a:ext uri="{FF2B5EF4-FFF2-40B4-BE49-F238E27FC236}">
                <a16:creationId xmlns:a16="http://schemas.microsoft.com/office/drawing/2014/main" id="{B16FE800-0848-9C89-D0B5-D68ED84A51D3}"/>
              </a:ext>
            </a:extLst>
          </p:cNvPr>
          <p:cNvPicPr>
            <a:picLocks noGrp="1" noChangeAspect="1"/>
          </p:cNvPicPr>
          <p:nvPr>
            <p:ph idx="1"/>
          </p:nvPr>
        </p:nvPicPr>
        <p:blipFill>
          <a:blip r:embed="rId2"/>
          <a:stretch>
            <a:fillRect/>
          </a:stretch>
        </p:blipFill>
        <p:spPr>
          <a:xfrm>
            <a:off x="919154" y="2702560"/>
            <a:ext cx="7795590" cy="2698171"/>
          </a:xfrm>
        </p:spPr>
      </p:pic>
    </p:spTree>
    <p:extLst>
      <p:ext uri="{BB962C8B-B14F-4D97-AF65-F5344CB8AC3E}">
        <p14:creationId xmlns:p14="http://schemas.microsoft.com/office/powerpoint/2010/main" val="1000037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898A-F895-998F-07AB-BEFFA90FE2CC}"/>
              </a:ext>
            </a:extLst>
          </p:cNvPr>
          <p:cNvSpPr>
            <a:spLocks noGrp="1"/>
          </p:cNvSpPr>
          <p:nvPr>
            <p:ph type="title"/>
          </p:nvPr>
        </p:nvSpPr>
        <p:spPr/>
        <p:txBody>
          <a:bodyPr/>
          <a:lstStyle/>
          <a:p>
            <a:r>
              <a:rPr lang="en-US" dirty="0"/>
              <a:t>Config of variables in </a:t>
            </a:r>
            <a:r>
              <a:rPr lang="en-US" dirty="0" err="1"/>
              <a:t>dbt_project.yml</a:t>
            </a:r>
            <a:endParaRPr lang="en-IN" dirty="0"/>
          </a:p>
        </p:txBody>
      </p:sp>
      <p:pic>
        <p:nvPicPr>
          <p:cNvPr id="5" name="Content Placeholder 4">
            <a:extLst>
              <a:ext uri="{FF2B5EF4-FFF2-40B4-BE49-F238E27FC236}">
                <a16:creationId xmlns:a16="http://schemas.microsoft.com/office/drawing/2014/main" id="{42117062-A086-8254-9D68-47A5F57AF887}"/>
              </a:ext>
            </a:extLst>
          </p:cNvPr>
          <p:cNvPicPr>
            <a:picLocks noGrp="1" noChangeAspect="1"/>
          </p:cNvPicPr>
          <p:nvPr>
            <p:ph idx="1"/>
          </p:nvPr>
        </p:nvPicPr>
        <p:blipFill>
          <a:blip r:embed="rId2"/>
          <a:stretch>
            <a:fillRect/>
          </a:stretch>
        </p:blipFill>
        <p:spPr>
          <a:xfrm>
            <a:off x="1452400" y="2692337"/>
            <a:ext cx="7427440" cy="2997263"/>
          </a:xfrm>
        </p:spPr>
      </p:pic>
    </p:spTree>
    <p:extLst>
      <p:ext uri="{BB962C8B-B14F-4D97-AF65-F5344CB8AC3E}">
        <p14:creationId xmlns:p14="http://schemas.microsoft.com/office/powerpoint/2010/main" val="589116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A88F-FC82-F7BD-5FFC-1DA3B18A8DBD}"/>
              </a:ext>
            </a:extLst>
          </p:cNvPr>
          <p:cNvSpPr>
            <a:spLocks noGrp="1"/>
          </p:cNvSpPr>
          <p:nvPr>
            <p:ph type="title"/>
          </p:nvPr>
        </p:nvSpPr>
        <p:spPr/>
        <p:txBody>
          <a:bodyPr/>
          <a:lstStyle/>
          <a:p>
            <a:r>
              <a:rPr lang="en-US" dirty="0"/>
              <a:t>Config in the model</a:t>
            </a:r>
            <a:endParaRPr lang="en-IN" dirty="0"/>
          </a:p>
        </p:txBody>
      </p:sp>
      <p:pic>
        <p:nvPicPr>
          <p:cNvPr id="5" name="Content Placeholder 4">
            <a:extLst>
              <a:ext uri="{FF2B5EF4-FFF2-40B4-BE49-F238E27FC236}">
                <a16:creationId xmlns:a16="http://schemas.microsoft.com/office/drawing/2014/main" id="{BF6535B4-7F3D-8DD5-04C9-5445A3807427}"/>
              </a:ext>
            </a:extLst>
          </p:cNvPr>
          <p:cNvPicPr>
            <a:picLocks noGrp="1" noChangeAspect="1"/>
          </p:cNvPicPr>
          <p:nvPr>
            <p:ph idx="1"/>
          </p:nvPr>
        </p:nvPicPr>
        <p:blipFill>
          <a:blip r:embed="rId2"/>
          <a:stretch>
            <a:fillRect/>
          </a:stretch>
        </p:blipFill>
        <p:spPr>
          <a:xfrm>
            <a:off x="310938" y="2926081"/>
            <a:ext cx="11249836" cy="1510046"/>
          </a:xfrm>
        </p:spPr>
      </p:pic>
      <p:pic>
        <p:nvPicPr>
          <p:cNvPr id="7" name="Picture 6">
            <a:extLst>
              <a:ext uri="{FF2B5EF4-FFF2-40B4-BE49-F238E27FC236}">
                <a16:creationId xmlns:a16="http://schemas.microsoft.com/office/drawing/2014/main" id="{7A8201FD-5BBE-B4F2-B652-68405218C2E2}"/>
              </a:ext>
            </a:extLst>
          </p:cNvPr>
          <p:cNvPicPr>
            <a:picLocks noChangeAspect="1"/>
          </p:cNvPicPr>
          <p:nvPr/>
        </p:nvPicPr>
        <p:blipFill>
          <a:blip r:embed="rId3"/>
          <a:stretch>
            <a:fillRect/>
          </a:stretch>
        </p:blipFill>
        <p:spPr>
          <a:xfrm>
            <a:off x="791766" y="5124018"/>
            <a:ext cx="8829753" cy="552478"/>
          </a:xfrm>
          <a:prstGeom prst="rect">
            <a:avLst/>
          </a:prstGeom>
        </p:spPr>
      </p:pic>
      <p:sp>
        <p:nvSpPr>
          <p:cNvPr id="4" name="TextBox 3">
            <a:extLst>
              <a:ext uri="{FF2B5EF4-FFF2-40B4-BE49-F238E27FC236}">
                <a16:creationId xmlns:a16="http://schemas.microsoft.com/office/drawing/2014/main" id="{D1D5F640-B03C-44D6-53E0-E9C256535B86}"/>
              </a:ext>
            </a:extLst>
          </p:cNvPr>
          <p:cNvSpPr txBox="1"/>
          <p:nvPr/>
        </p:nvSpPr>
        <p:spPr>
          <a:xfrm>
            <a:off x="791766" y="5884332"/>
            <a:ext cx="6096000" cy="646331"/>
          </a:xfrm>
          <a:prstGeom prst="rect">
            <a:avLst/>
          </a:prstGeom>
          <a:noFill/>
        </p:spPr>
        <p:txBody>
          <a:bodyPr wrap="square">
            <a:spAutoFit/>
          </a:bodyPr>
          <a:lstStyle/>
          <a:p>
            <a:r>
              <a:rPr lang="en-IN" dirty="0"/>
              <a:t> </a:t>
            </a:r>
            <a:r>
              <a:rPr lang="en-IN" dirty="0" err="1"/>
              <a:t>dbt</a:t>
            </a:r>
            <a:r>
              <a:rPr lang="en-IN" dirty="0"/>
              <a:t> build -s </a:t>
            </a:r>
            <a:r>
              <a:rPr lang="en-IN" dirty="0" err="1"/>
              <a:t>example_variables</a:t>
            </a:r>
            <a:r>
              <a:rPr lang="en-IN" dirty="0"/>
              <a:t> --vars '{"</a:t>
            </a:r>
            <a:r>
              <a:rPr lang="en-IN" dirty="0" err="1"/>
              <a:t>first_name</a:t>
            </a:r>
            <a:r>
              <a:rPr lang="en-IN" dirty="0"/>
              <a:t>": "var('</a:t>
            </a:r>
            <a:r>
              <a:rPr lang="en-IN" dirty="0" err="1"/>
              <a:t>first_name</a:t>
            </a:r>
            <a:r>
              <a:rPr lang="en-IN" dirty="0"/>
              <a:t>')"}' </a:t>
            </a:r>
          </a:p>
        </p:txBody>
      </p:sp>
    </p:spTree>
    <p:extLst>
      <p:ext uri="{BB962C8B-B14F-4D97-AF65-F5344CB8AC3E}">
        <p14:creationId xmlns:p14="http://schemas.microsoft.com/office/powerpoint/2010/main" val="1302367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AFB0-1046-2976-A28F-7050BE374C43}"/>
              </a:ext>
            </a:extLst>
          </p:cNvPr>
          <p:cNvSpPr>
            <a:spLocks noGrp="1"/>
          </p:cNvSpPr>
          <p:nvPr>
            <p:ph type="title"/>
          </p:nvPr>
        </p:nvSpPr>
        <p:spPr/>
        <p:txBody>
          <a:bodyPr/>
          <a:lstStyle/>
          <a:p>
            <a:r>
              <a:rPr lang="en-US" dirty="0"/>
              <a:t>Jinja </a:t>
            </a:r>
            <a:endParaRPr lang="en-IN" dirty="0"/>
          </a:p>
        </p:txBody>
      </p:sp>
      <p:sp>
        <p:nvSpPr>
          <p:cNvPr id="7" name="Rectangle 2">
            <a:extLst>
              <a:ext uri="{FF2B5EF4-FFF2-40B4-BE49-F238E27FC236}">
                <a16:creationId xmlns:a16="http://schemas.microsoft.com/office/drawing/2014/main" id="{C842BCDB-597D-F50D-9261-DDC25EF04BDF}"/>
              </a:ext>
            </a:extLst>
          </p:cNvPr>
          <p:cNvSpPr>
            <a:spLocks noGrp="1" noChangeArrowheads="1"/>
          </p:cNvSpPr>
          <p:nvPr>
            <p:ph idx="1"/>
          </p:nvPr>
        </p:nvSpPr>
        <p:spPr bwMode="auto">
          <a:xfrm>
            <a:off x="616474" y="1687093"/>
            <a:ext cx="10522039" cy="803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Using Jinja turns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project into a programming environment for SQL, giving you the ability to do things that aren't normally possible in SQL. For example, with Jinja you can:</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Use control structures (e.g. if statements and for loops) in SQL</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Use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environment variables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in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project for production deployments</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Change the way your project builds based on the current target.</a:t>
            </a:r>
          </a:p>
          <a:p>
            <a:pPr marL="0" indent="0" defTabSz="914400" eaLnBrk="0" fontAlgn="ctr"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 ref() }} function</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jinja u have used</a:t>
            </a:r>
          </a:p>
          <a:p>
            <a:pPr marL="0" indent="0" defTabSz="914400" eaLnBrk="0" fontAlgn="ctr" hangingPunct="0">
              <a:spcBef>
                <a:spcPct val="0"/>
              </a:spcBef>
              <a:spcAft>
                <a:spcPct val="0"/>
              </a:spcAft>
              <a:buClrTx/>
              <a:buSzTx/>
              <a:buFontTx/>
              <a:buChar char="•"/>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Expressions {{ ...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Expressions are used when you want to output a string</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eaLnBrk="0" fontAlgn="ctr" hangingPunct="0">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Statements {% ...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Statements are used for control flow, for example, to set up for loops and if statements, or to define macros.</a:t>
            </a: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FontTx/>
              <a:buChar char="•"/>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Comments {# ...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Jinja comments are used to prevent the text within the comment from compiling.</a:t>
            </a:r>
          </a:p>
          <a:p>
            <a:pPr marL="0" indent="0" defTabSz="914400" eaLnBrk="0" fontAlgn="ctr" hangingPunct="0">
              <a:spcBef>
                <a:spcPct val="0"/>
              </a:spcBef>
              <a:spcAft>
                <a:spcPct val="0"/>
              </a:spcAft>
              <a:buClrTx/>
              <a:buSzTx/>
              <a:buFontTx/>
              <a:buChar char="•"/>
            </a:pPr>
            <a:r>
              <a:rPr lang="en-US" b="0" dirty="0">
                <a:solidFill>
                  <a:srgbClr val="CCCCCC"/>
                </a:solidFill>
                <a:effectLst/>
                <a:latin typeface="Consolas" panose="020B0609020204030204" pitchFamily="49" charset="0"/>
              </a:rPr>
              <a:t> {# {{ </a:t>
            </a:r>
            <a:r>
              <a:rPr lang="en-US" b="0" dirty="0" err="1">
                <a:solidFill>
                  <a:srgbClr val="CCCCCC"/>
                </a:solidFill>
                <a:effectLst/>
                <a:latin typeface="Consolas" panose="020B0609020204030204" pitchFamily="49" charset="0"/>
              </a:rPr>
              <a:t>cents_to_dollars</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'amount'</a:t>
            </a:r>
            <a:r>
              <a:rPr lang="en-US" b="0" dirty="0">
                <a:solidFill>
                  <a:srgbClr val="CCCCCC"/>
                </a:solidFill>
                <a:effectLst/>
                <a:latin typeface="Consolas" panose="020B0609020204030204" pitchFamily="49" charset="0"/>
              </a:rPr>
              <a:t>) }} </a:t>
            </a:r>
            <a:r>
              <a:rPr lang="en-US" b="0" dirty="0">
                <a:solidFill>
                  <a:srgbClr val="569CD6"/>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amount_usd</a:t>
            </a:r>
            <a:r>
              <a:rPr lang="en-US" b="0" dirty="0">
                <a:solidFill>
                  <a:srgbClr val="CCCCCC"/>
                </a:solidFill>
                <a:effectLst/>
                <a:latin typeface="Consolas" panose="020B0609020204030204" pitchFamily="49" charset="0"/>
              </a:rPr>
              <a:t> #}</a:t>
            </a:r>
          </a:p>
          <a:p>
            <a:pPr marL="0" indent="0" defTabSz="914400" eaLnBrk="0" fontAlgn="ctr" hangingPunct="0">
              <a:spcBef>
                <a:spcPct val="0"/>
              </a:spcBef>
              <a:spcAft>
                <a:spcPct val="0"/>
              </a:spcAft>
              <a:buClrTx/>
              <a:buSzTx/>
              <a:buFontTx/>
              <a:buChar char="•"/>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Look at the Complied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sql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view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jijna</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sql</a:t>
            </a: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lang="en-IN"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IN"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compile</a:t>
            </a:r>
            <a:r>
              <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 in </a:t>
            </a:r>
            <a:r>
              <a:rPr lang="en-US" dirty="0" err="1">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dbt</a:t>
            </a:r>
            <a:r>
              <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 core  (</a:t>
            </a:r>
            <a:r>
              <a:rPr lang="en-IN"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target/compiled/{project name}/) you can see the</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IN" altLang="en-US" u="none" strike="noStrike" cap="none" normalizeH="0" baseline="0" dirty="0">
                <a:ln>
                  <a:noFill/>
                </a:ln>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Jinja </a:t>
            </a:r>
            <a:r>
              <a:rPr kumimoji="0" lang="en-IN" altLang="en-US" u="none" strike="noStrike" cap="none" normalizeH="0" baseline="0" dirty="0" err="1">
                <a:ln>
                  <a:noFill/>
                </a:ln>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sql</a:t>
            </a:r>
            <a:r>
              <a:rPr kumimoji="0" lang="en-IN" altLang="en-US" u="none" strike="noStrike" cap="none" normalizeH="0" baseline="0" dirty="0">
                <a:ln>
                  <a:noFill/>
                </a:ln>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 in this compiled folder</a:t>
            </a: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docs blocks, snapshots, and </a:t>
            </a:r>
            <a:r>
              <a:rPr lang="en-US" b="0" i="0" dirty="0">
                <a:effectLst/>
                <a:latin typeface="Calibri Light" panose="020F0302020204030204" pitchFamily="34" charset="0"/>
                <a:ea typeface="Calibri Light" panose="020F0302020204030204" pitchFamily="34" charset="0"/>
                <a:cs typeface="Calibri Light" panose="020F0302020204030204" pitchFamily="34" charset="0"/>
                <a:hlinkClick r:id="rId4"/>
              </a:rPr>
              <a:t>materializations</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are custom Jinja </a:t>
            </a:r>
            <a:r>
              <a:rPr lang="en-US" b="0" i="1"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blocks</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that exist only in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defTabSz="914400" eaLnBrk="0" fontAlgn="ctr" hangingPunct="0">
              <a:spcBef>
                <a:spcPct val="0"/>
              </a:spcBef>
              <a:spcAft>
                <a:spcPct val="0"/>
              </a:spcAft>
              <a:buClrTx/>
              <a:buSzTx/>
              <a:buFontTx/>
              <a:buChar char="•"/>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FontTx/>
              <a:buChar char="•"/>
            </a:pPr>
            <a:endPar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FontTx/>
              <a:buChar char="•"/>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FFC1DFBB-791E-B319-0F26-10290C7F1E65}"/>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9E38F8A2-75A5-7119-CE53-6E4553CBE52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id="{03F64953-9FC4-4576-6000-8828E5FA0664}"/>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084238C-B73B-5EEB-39B5-313665B6010B}"/>
              </a:ext>
            </a:extLst>
          </p:cNvPr>
          <p:cNvPicPr>
            <a:picLocks noChangeAspect="1"/>
          </p:cNvPicPr>
          <p:nvPr/>
        </p:nvPicPr>
        <p:blipFill>
          <a:blip r:embed="rId5"/>
          <a:stretch>
            <a:fillRect/>
          </a:stretch>
        </p:blipFill>
        <p:spPr>
          <a:xfrm>
            <a:off x="827299" y="4958073"/>
            <a:ext cx="7808701" cy="484260"/>
          </a:xfrm>
          <a:prstGeom prst="rect">
            <a:avLst/>
          </a:prstGeom>
        </p:spPr>
      </p:pic>
      <p:pic>
        <p:nvPicPr>
          <p:cNvPr id="6" name="Picture 5">
            <a:extLst>
              <a:ext uri="{FF2B5EF4-FFF2-40B4-BE49-F238E27FC236}">
                <a16:creationId xmlns:a16="http://schemas.microsoft.com/office/drawing/2014/main" id="{38DC8538-CFBD-F371-EF17-2BA767CD1FBE}"/>
              </a:ext>
            </a:extLst>
          </p:cNvPr>
          <p:cNvPicPr>
            <a:picLocks noChangeAspect="1"/>
          </p:cNvPicPr>
          <p:nvPr/>
        </p:nvPicPr>
        <p:blipFill>
          <a:blip r:embed="rId6"/>
          <a:stretch>
            <a:fillRect/>
          </a:stretch>
        </p:blipFill>
        <p:spPr>
          <a:xfrm>
            <a:off x="2524018" y="3941409"/>
            <a:ext cx="3216381" cy="397084"/>
          </a:xfrm>
          <a:prstGeom prst="rect">
            <a:avLst/>
          </a:prstGeom>
        </p:spPr>
      </p:pic>
    </p:spTree>
    <p:extLst>
      <p:ext uri="{BB962C8B-B14F-4D97-AF65-F5344CB8AC3E}">
        <p14:creationId xmlns:p14="http://schemas.microsoft.com/office/powerpoint/2010/main" val="2928062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CB44-A3C2-D017-2385-8B4B2D6EF1E3}"/>
              </a:ext>
            </a:extLst>
          </p:cNvPr>
          <p:cNvSpPr>
            <a:spLocks noGrp="1"/>
          </p:cNvSpPr>
          <p:nvPr>
            <p:ph type="title"/>
          </p:nvPr>
        </p:nvSpPr>
        <p:spPr/>
        <p:txBody>
          <a:bodyPr/>
          <a:lstStyle/>
          <a:p>
            <a:r>
              <a:rPr lang="en-US" dirty="0"/>
              <a:t>Set Variable</a:t>
            </a:r>
            <a:endParaRPr lang="en-IN" dirty="0"/>
          </a:p>
        </p:txBody>
      </p:sp>
      <p:sp>
        <p:nvSpPr>
          <p:cNvPr id="4" name="Rectangle 1">
            <a:extLst>
              <a:ext uri="{FF2B5EF4-FFF2-40B4-BE49-F238E27FC236}">
                <a16:creationId xmlns:a16="http://schemas.microsoft.com/office/drawing/2014/main" id="{906E768C-54A2-304E-DDA2-90FB35BD6C04}"/>
              </a:ext>
            </a:extLst>
          </p:cNvPr>
          <p:cNvSpPr>
            <a:spLocks noGrp="1" noChangeArrowheads="1"/>
          </p:cNvSpPr>
          <p:nvPr>
            <p:ph idx="1"/>
          </p:nvPr>
        </p:nvSpPr>
        <p:spPr bwMode="auto">
          <a:xfrm>
            <a:off x="792939" y="2644170"/>
            <a:ext cx="106061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set ... %} can be used to create a new variable, or update an existing one. We recommend setting variables at the top of a model, rather than hardcoding it inline</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In this project we have used set variable in jinja code for payments method</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8A85F068-F5EB-5BFA-0826-A0344B553A94}"/>
              </a:ext>
            </a:extLst>
          </p:cNvPr>
          <p:cNvPicPr>
            <a:picLocks noChangeAspect="1"/>
          </p:cNvPicPr>
          <p:nvPr/>
        </p:nvPicPr>
        <p:blipFill>
          <a:blip r:embed="rId2"/>
          <a:stretch>
            <a:fillRect/>
          </a:stretch>
        </p:blipFill>
        <p:spPr>
          <a:xfrm>
            <a:off x="792939" y="3911593"/>
            <a:ext cx="7808701" cy="484260"/>
          </a:xfrm>
          <a:prstGeom prst="rect">
            <a:avLst/>
          </a:prstGeom>
        </p:spPr>
      </p:pic>
    </p:spTree>
    <p:extLst>
      <p:ext uri="{BB962C8B-B14F-4D97-AF65-F5344CB8AC3E}">
        <p14:creationId xmlns:p14="http://schemas.microsoft.com/office/powerpoint/2010/main" val="1230243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44F7-D8F9-E780-D58A-CBB98D55BFA0}"/>
              </a:ext>
            </a:extLst>
          </p:cNvPr>
          <p:cNvSpPr>
            <a:spLocks noGrp="1"/>
          </p:cNvSpPr>
          <p:nvPr>
            <p:ph type="title"/>
          </p:nvPr>
        </p:nvSpPr>
        <p:spPr/>
        <p:txBody>
          <a:bodyPr/>
          <a:lstStyle/>
          <a:p>
            <a:r>
              <a:rPr lang="en-US" dirty="0"/>
              <a:t>Macros</a:t>
            </a:r>
            <a:endParaRPr lang="en-IN" dirty="0"/>
          </a:p>
        </p:txBody>
      </p:sp>
      <p:sp>
        <p:nvSpPr>
          <p:cNvPr id="4" name="Rectangle 1">
            <a:extLst>
              <a:ext uri="{FF2B5EF4-FFF2-40B4-BE49-F238E27FC236}">
                <a16:creationId xmlns:a16="http://schemas.microsoft.com/office/drawing/2014/main" id="{66381ADA-A394-8124-4150-97D1A138E5D5}"/>
              </a:ext>
            </a:extLst>
          </p:cNvPr>
          <p:cNvSpPr>
            <a:spLocks noGrp="1" noChangeArrowheads="1"/>
          </p:cNvSpPr>
          <p:nvPr>
            <p:ph idx="1"/>
          </p:nvPr>
        </p:nvSpPr>
        <p:spPr bwMode="auto">
          <a:xfrm>
            <a:off x="860314" y="2828835"/>
            <a:ext cx="882565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Macros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in Jinja are pieces of code that can be reused multiple times – they are analogous to "functions" in other programming languages, and are extremely useful if you find yourself repeating code across multiple models. Macros are defined in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sql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files, typically in your macros directory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docs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175424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453B-0B1A-D5F9-D80A-577111DB8B82}"/>
              </a:ext>
            </a:extLst>
          </p:cNvPr>
          <p:cNvSpPr>
            <a:spLocks noGrp="1"/>
          </p:cNvSpPr>
          <p:nvPr>
            <p:ph type="title"/>
          </p:nvPr>
        </p:nvSpPr>
        <p:spPr/>
        <p:txBody>
          <a:bodyPr/>
          <a:lstStyle/>
          <a:p>
            <a:r>
              <a:rPr lang="en-US" dirty="0"/>
              <a:t>DBT DOCS GENERATE and DBT DOCS SERVE</a:t>
            </a:r>
            <a:endParaRPr lang="en-IN" dirty="0"/>
          </a:p>
        </p:txBody>
      </p:sp>
      <p:pic>
        <p:nvPicPr>
          <p:cNvPr id="5" name="Picture 4">
            <a:extLst>
              <a:ext uri="{FF2B5EF4-FFF2-40B4-BE49-F238E27FC236}">
                <a16:creationId xmlns:a16="http://schemas.microsoft.com/office/drawing/2014/main" id="{984DFAFC-F12C-97BC-A2D3-CE1D2DB1A098}"/>
              </a:ext>
            </a:extLst>
          </p:cNvPr>
          <p:cNvPicPr>
            <a:picLocks noChangeAspect="1"/>
          </p:cNvPicPr>
          <p:nvPr/>
        </p:nvPicPr>
        <p:blipFill>
          <a:blip r:embed="rId2"/>
          <a:stretch>
            <a:fillRect/>
          </a:stretch>
        </p:blipFill>
        <p:spPr>
          <a:xfrm>
            <a:off x="838645" y="3894141"/>
            <a:ext cx="1997747" cy="408944"/>
          </a:xfrm>
          <a:prstGeom prst="rect">
            <a:avLst/>
          </a:prstGeom>
        </p:spPr>
      </p:pic>
      <p:sp>
        <p:nvSpPr>
          <p:cNvPr id="6" name="Rectangle 1">
            <a:extLst>
              <a:ext uri="{FF2B5EF4-FFF2-40B4-BE49-F238E27FC236}">
                <a16:creationId xmlns:a16="http://schemas.microsoft.com/office/drawing/2014/main" id="{3FE84BF3-7581-D9F1-7D08-89FAA18D8E39}"/>
              </a:ext>
            </a:extLst>
          </p:cNvPr>
          <p:cNvSpPr>
            <a:spLocks noGrp="1" noChangeArrowheads="1"/>
          </p:cNvSpPr>
          <p:nvPr>
            <p:ph idx="1"/>
          </p:nvPr>
        </p:nvSpPr>
        <p:spPr bwMode="auto">
          <a:xfrm>
            <a:off x="740386" y="2344287"/>
            <a:ext cx="1117368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command is responsible for generating your project's documentation website by</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Copying the website index.html file into the target/ directory</a:t>
            </a:r>
          </a:p>
          <a:p>
            <a:pPr marL="0" marR="0" lvl="0" indent="0" algn="l" defTabSz="914400" rtl="0" eaLnBrk="0" fontAlgn="ctr"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Compiling the resources in your project, so that their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compiled_code</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be included in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manifest.json</a:t>
            </a: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Running queries against database metadata to produce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4"/>
              </a:rPr>
              <a:t>catalog.json</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file, which contains metadata about the tables and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5"/>
              </a:rPr>
              <a:t>views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produced by the models in your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2F755839-6D09-6359-043F-EA8E86619341}"/>
              </a:ext>
            </a:extLst>
          </p:cNvPr>
          <p:cNvSpPr txBox="1">
            <a:spLocks noChangeArrowheads="1"/>
          </p:cNvSpPr>
          <p:nvPr/>
        </p:nvSpPr>
        <p:spPr bwMode="auto">
          <a:xfrm>
            <a:off x="740386" y="4614923"/>
            <a:ext cx="111736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SzTx/>
              <a:buFontTx/>
              <a:buNone/>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 DOCS SERVE</a:t>
            </a:r>
          </a:p>
          <a:p>
            <a:pPr marL="0" indent="0" defTabSz="914400" eaLnBrk="0" fontAlgn="base" hangingPunct="0">
              <a:spcBef>
                <a:spcPct val="0"/>
              </a:spcBef>
              <a:spcAft>
                <a:spcPct val="0"/>
              </a:spcAft>
              <a:buClrTx/>
              <a:buSzTx/>
              <a:buFontTx/>
              <a:buNone/>
            </a:pPr>
            <a:endPar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base" hangingPunct="0">
              <a:spcBef>
                <a:spcPct val="0"/>
              </a:spcBef>
              <a:spcAft>
                <a:spcPct val="0"/>
              </a:spcAft>
              <a:buClrTx/>
              <a:buSzTx/>
              <a:buFontTx/>
              <a:buNone/>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This command starts a webserver on port 8080 to serve your documentation locally and opens the documentation site in your default browser</a:t>
            </a:r>
            <a:endPar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97411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6226-3DAD-4248-D481-70C191AFDE7D}"/>
              </a:ext>
            </a:extLst>
          </p:cNvPr>
          <p:cNvSpPr>
            <a:spLocks noGrp="1"/>
          </p:cNvSpPr>
          <p:nvPr>
            <p:ph type="title"/>
          </p:nvPr>
        </p:nvSpPr>
        <p:spPr/>
        <p:txBody>
          <a:bodyPr/>
          <a:lstStyle/>
          <a:p>
            <a:r>
              <a:rPr lang="en-US" dirty="0"/>
              <a:t>DBT DOCS SERVE DISPLAY</a:t>
            </a:r>
            <a:endParaRPr lang="en-IN" dirty="0"/>
          </a:p>
        </p:txBody>
      </p:sp>
      <p:pic>
        <p:nvPicPr>
          <p:cNvPr id="5" name="Content Placeholder 4">
            <a:extLst>
              <a:ext uri="{FF2B5EF4-FFF2-40B4-BE49-F238E27FC236}">
                <a16:creationId xmlns:a16="http://schemas.microsoft.com/office/drawing/2014/main" id="{32AECD09-3203-26C4-94F7-B8EEF5B8E6CE}"/>
              </a:ext>
            </a:extLst>
          </p:cNvPr>
          <p:cNvPicPr>
            <a:picLocks noGrp="1" noChangeAspect="1"/>
          </p:cNvPicPr>
          <p:nvPr>
            <p:ph idx="1"/>
          </p:nvPr>
        </p:nvPicPr>
        <p:blipFill>
          <a:blip r:embed="rId2"/>
          <a:stretch>
            <a:fillRect/>
          </a:stretch>
        </p:blipFill>
        <p:spPr>
          <a:xfrm>
            <a:off x="827237" y="3429000"/>
            <a:ext cx="7806861" cy="3139966"/>
          </a:xfrm>
        </p:spPr>
      </p:pic>
      <p:pic>
        <p:nvPicPr>
          <p:cNvPr id="7" name="Picture 6">
            <a:extLst>
              <a:ext uri="{FF2B5EF4-FFF2-40B4-BE49-F238E27FC236}">
                <a16:creationId xmlns:a16="http://schemas.microsoft.com/office/drawing/2014/main" id="{00721367-90DC-342E-844D-2D64911E91C8}"/>
              </a:ext>
            </a:extLst>
          </p:cNvPr>
          <p:cNvPicPr>
            <a:picLocks noChangeAspect="1"/>
          </p:cNvPicPr>
          <p:nvPr/>
        </p:nvPicPr>
        <p:blipFill>
          <a:blip r:embed="rId3"/>
          <a:stretch>
            <a:fillRect/>
          </a:stretch>
        </p:blipFill>
        <p:spPr>
          <a:xfrm>
            <a:off x="827237" y="2352526"/>
            <a:ext cx="8169618" cy="787440"/>
          </a:xfrm>
          <a:prstGeom prst="rect">
            <a:avLst/>
          </a:prstGeom>
        </p:spPr>
      </p:pic>
    </p:spTree>
    <p:extLst>
      <p:ext uri="{BB962C8B-B14F-4D97-AF65-F5344CB8AC3E}">
        <p14:creationId xmlns:p14="http://schemas.microsoft.com/office/powerpoint/2010/main" val="1263850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DF55-E8E2-7576-1148-1A29DC62A265}"/>
              </a:ext>
            </a:extLst>
          </p:cNvPr>
          <p:cNvSpPr>
            <a:spLocks noGrp="1"/>
          </p:cNvSpPr>
          <p:nvPr>
            <p:ph type="title"/>
          </p:nvPr>
        </p:nvSpPr>
        <p:spPr/>
        <p:txBody>
          <a:bodyPr/>
          <a:lstStyle/>
          <a:p>
            <a:r>
              <a:rPr lang="en-US" dirty="0"/>
              <a:t>Docs Serve with –port </a:t>
            </a:r>
            <a:endParaRPr lang="en-IN" dirty="0"/>
          </a:p>
        </p:txBody>
      </p:sp>
      <p:pic>
        <p:nvPicPr>
          <p:cNvPr id="4" name="Content Placeholder 3">
            <a:extLst>
              <a:ext uri="{FF2B5EF4-FFF2-40B4-BE49-F238E27FC236}">
                <a16:creationId xmlns:a16="http://schemas.microsoft.com/office/drawing/2014/main" id="{016EF90D-4ED6-4EC0-4D39-5A6F80B7AF8C}"/>
              </a:ext>
            </a:extLst>
          </p:cNvPr>
          <p:cNvPicPr>
            <a:picLocks noGrp="1" noChangeAspect="1"/>
          </p:cNvPicPr>
          <p:nvPr>
            <p:ph idx="1"/>
          </p:nvPr>
        </p:nvPicPr>
        <p:blipFill>
          <a:blip r:embed="rId2"/>
          <a:stretch>
            <a:fillRect/>
          </a:stretch>
        </p:blipFill>
        <p:spPr>
          <a:xfrm>
            <a:off x="406400" y="2774102"/>
            <a:ext cx="5217418" cy="3616538"/>
          </a:xfrm>
          <a:prstGeom prst="rect">
            <a:avLst/>
          </a:prstGeom>
        </p:spPr>
      </p:pic>
      <p:pic>
        <p:nvPicPr>
          <p:cNvPr id="6" name="Picture 5">
            <a:extLst>
              <a:ext uri="{FF2B5EF4-FFF2-40B4-BE49-F238E27FC236}">
                <a16:creationId xmlns:a16="http://schemas.microsoft.com/office/drawing/2014/main" id="{D9AA4ECC-4725-C456-19F1-4CAB939DD1BA}"/>
              </a:ext>
            </a:extLst>
          </p:cNvPr>
          <p:cNvPicPr>
            <a:picLocks noChangeAspect="1"/>
          </p:cNvPicPr>
          <p:nvPr/>
        </p:nvPicPr>
        <p:blipFill>
          <a:blip r:embed="rId3"/>
          <a:stretch>
            <a:fillRect/>
          </a:stretch>
        </p:blipFill>
        <p:spPr>
          <a:xfrm>
            <a:off x="5871845" y="2774102"/>
            <a:ext cx="5731510" cy="3384550"/>
          </a:xfrm>
          <a:prstGeom prst="rect">
            <a:avLst/>
          </a:prstGeom>
        </p:spPr>
      </p:pic>
    </p:spTree>
    <p:extLst>
      <p:ext uri="{BB962C8B-B14F-4D97-AF65-F5344CB8AC3E}">
        <p14:creationId xmlns:p14="http://schemas.microsoft.com/office/powerpoint/2010/main" val="291398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E695-D198-1DF9-038D-BB0A85C2509E}"/>
              </a:ext>
            </a:extLst>
          </p:cNvPr>
          <p:cNvSpPr>
            <a:spLocks noGrp="1"/>
          </p:cNvSpPr>
          <p:nvPr>
            <p:ph type="title"/>
          </p:nvPr>
        </p:nvSpPr>
        <p:spPr/>
        <p:txBody>
          <a:bodyPr/>
          <a:lstStyle/>
          <a:p>
            <a:r>
              <a:rPr lang="en-US" dirty="0"/>
              <a:t>Version Control	</a:t>
            </a:r>
            <a:endParaRPr lang="en-IN" dirty="0"/>
          </a:p>
        </p:txBody>
      </p:sp>
      <p:sp>
        <p:nvSpPr>
          <p:cNvPr id="3" name="Content Placeholder 2">
            <a:extLst>
              <a:ext uri="{FF2B5EF4-FFF2-40B4-BE49-F238E27FC236}">
                <a16:creationId xmlns:a16="http://schemas.microsoft.com/office/drawing/2014/main" id="{552C75EA-0BB2-8641-E707-CBED020FAE1B}"/>
              </a:ext>
            </a:extLst>
          </p:cNvPr>
          <p:cNvSpPr>
            <a:spLocks noGrp="1"/>
          </p:cNvSpPr>
          <p:nvPr>
            <p:ph idx="1"/>
          </p:nvPr>
        </p:nvSpPr>
        <p:spPr/>
        <p:txBody>
          <a:bodyPr/>
          <a:lstStyle/>
          <a:p>
            <a:pPr algn="l"/>
            <a:r>
              <a:rPr lang="en-US" b="0" i="0" dirty="0" err="1">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also enables developers to leverage a version control system to manage their code base. A popular version control system is git.</a:t>
            </a:r>
          </a:p>
          <a:p>
            <a:r>
              <a:rPr lang="en-US" b="0" i="0" dirty="0" err="1">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is going to be the transformation interface between the code we write (stored and managed in a git repository) and the sample data we have to work with (stored and transformed in your data platform).</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69621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4D84-273B-6975-97F5-854167466637}"/>
              </a:ext>
            </a:extLst>
          </p:cNvPr>
          <p:cNvSpPr>
            <a:spLocks noGrp="1"/>
          </p:cNvSpPr>
          <p:nvPr>
            <p:ph type="title"/>
          </p:nvPr>
        </p:nvSpPr>
        <p:spPr/>
        <p:txBody>
          <a:bodyPr/>
          <a:lstStyle/>
          <a:p>
            <a:r>
              <a:rPr lang="en-US" dirty="0"/>
              <a:t>DBT Exclude</a:t>
            </a:r>
            <a:endParaRPr lang="en-IN" dirty="0"/>
          </a:p>
        </p:txBody>
      </p:sp>
      <p:sp>
        <p:nvSpPr>
          <p:cNvPr id="4" name="Rectangle 1">
            <a:extLst>
              <a:ext uri="{FF2B5EF4-FFF2-40B4-BE49-F238E27FC236}">
                <a16:creationId xmlns:a16="http://schemas.microsoft.com/office/drawing/2014/main" id="{3BEE3BAC-E592-3328-A63A-CA6730DFAE55}"/>
              </a:ext>
            </a:extLst>
          </p:cNvPr>
          <p:cNvSpPr>
            <a:spLocks noGrp="1" noChangeArrowheads="1"/>
          </p:cNvSpPr>
          <p:nvPr>
            <p:ph idx="1"/>
          </p:nvPr>
        </p:nvSpPr>
        <p:spPr bwMode="auto">
          <a:xfrm>
            <a:off x="699747" y="2448619"/>
            <a:ext cx="10792506" cy="353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provides an --exclude flag with the same semantics as --select. Models specified with the --exclude flag will be removed from the set of models selected with --select.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exclude –select </a:t>
            </a: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model_name</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command is going to remove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stg_orders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the test</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3C38AA13-5D9F-C829-BAB2-7CF2DF5F7772}"/>
              </a:ext>
            </a:extLst>
          </p:cNvPr>
          <p:cNvPicPr>
            <a:picLocks noChangeAspect="1"/>
          </p:cNvPicPr>
          <p:nvPr/>
        </p:nvPicPr>
        <p:blipFill>
          <a:blip r:embed="rId2"/>
          <a:stretch>
            <a:fillRect/>
          </a:stretch>
        </p:blipFill>
        <p:spPr>
          <a:xfrm>
            <a:off x="699747" y="4712969"/>
            <a:ext cx="3536973" cy="330377"/>
          </a:xfrm>
          <a:prstGeom prst="rect">
            <a:avLst/>
          </a:prstGeom>
        </p:spPr>
      </p:pic>
    </p:spTree>
    <p:extLst>
      <p:ext uri="{BB962C8B-B14F-4D97-AF65-F5344CB8AC3E}">
        <p14:creationId xmlns:p14="http://schemas.microsoft.com/office/powerpoint/2010/main" val="1133871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5310-A034-39EA-4D1F-114F0B628B45}"/>
              </a:ext>
            </a:extLst>
          </p:cNvPr>
          <p:cNvSpPr>
            <a:spLocks noGrp="1"/>
          </p:cNvSpPr>
          <p:nvPr>
            <p:ph type="title"/>
          </p:nvPr>
        </p:nvSpPr>
        <p:spPr/>
        <p:txBody>
          <a:bodyPr/>
          <a:lstStyle/>
          <a:p>
            <a:r>
              <a:rPr lang="en-US" dirty="0"/>
              <a:t>Post Hook and Pre hook</a:t>
            </a:r>
            <a:endParaRPr lang="en-IN" dirty="0"/>
          </a:p>
        </p:txBody>
      </p:sp>
      <p:sp>
        <p:nvSpPr>
          <p:cNvPr id="3" name="Content Placeholder 2">
            <a:extLst>
              <a:ext uri="{FF2B5EF4-FFF2-40B4-BE49-F238E27FC236}">
                <a16:creationId xmlns:a16="http://schemas.microsoft.com/office/drawing/2014/main" id="{EE67E8E5-1014-01DE-DCBC-CE0D81474D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42857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6A5C-B2DA-89D8-403B-18776A93DF20}"/>
              </a:ext>
            </a:extLst>
          </p:cNvPr>
          <p:cNvSpPr>
            <a:spLocks noGrp="1"/>
          </p:cNvSpPr>
          <p:nvPr>
            <p:ph type="title"/>
          </p:nvPr>
        </p:nvSpPr>
        <p:spPr/>
        <p:txBody>
          <a:bodyPr/>
          <a:lstStyle/>
          <a:p>
            <a:r>
              <a:rPr lang="en-US" dirty="0"/>
              <a:t>DBT Cloud IDE</a:t>
            </a:r>
            <a:endParaRPr lang="en-IN" dirty="0"/>
          </a:p>
        </p:txBody>
      </p:sp>
      <p:sp>
        <p:nvSpPr>
          <p:cNvPr id="5" name="TextBox 4">
            <a:extLst>
              <a:ext uri="{FF2B5EF4-FFF2-40B4-BE49-F238E27FC236}">
                <a16:creationId xmlns:a16="http://schemas.microsoft.com/office/drawing/2014/main" id="{9DC0037E-54CA-E317-AAD9-9B712DBA90EA}"/>
              </a:ext>
            </a:extLst>
          </p:cNvPr>
          <p:cNvSpPr txBox="1"/>
          <p:nvPr/>
        </p:nvSpPr>
        <p:spPr>
          <a:xfrm>
            <a:off x="6045200" y="2680176"/>
            <a:ext cx="6096000" cy="1477328"/>
          </a:xfrm>
          <a:prstGeom prst="rect">
            <a:avLst/>
          </a:prstGeom>
          <a:noFill/>
        </p:spPr>
        <p:txBody>
          <a:bodyPr wrap="square">
            <a:spAutoFit/>
          </a:bodyPr>
          <a:lstStyle/>
          <a:p>
            <a:r>
              <a:rPr lang="en-US" b="0" i="0" dirty="0">
                <a:solidFill>
                  <a:srgbClr val="36394D"/>
                </a:solidFill>
                <a:effectLst/>
                <a:latin typeface="Source Sans Pro" panose="020B0503030403020204" pitchFamily="34" charset="0"/>
              </a:rPr>
              <a:t>The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Cloud integrated development environment (IDE) is a single interface for building, testing, running, and version-controlling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projects from your browser. With the Cloud IDE, you can compile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code into SQL and run it against your database directly</a:t>
            </a:r>
            <a:endParaRPr lang="en-IN" dirty="0"/>
          </a:p>
        </p:txBody>
      </p:sp>
      <p:sp>
        <p:nvSpPr>
          <p:cNvPr id="4" name="Content Placeholder 3">
            <a:extLst>
              <a:ext uri="{FF2B5EF4-FFF2-40B4-BE49-F238E27FC236}">
                <a16:creationId xmlns:a16="http://schemas.microsoft.com/office/drawing/2014/main" id="{0584DA36-EA25-CB13-389A-7C929074E40D}"/>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F305987-05CB-AFB0-9898-5928B62B923C}"/>
              </a:ext>
            </a:extLst>
          </p:cNvPr>
          <p:cNvPicPr>
            <a:picLocks noChangeAspect="1"/>
          </p:cNvPicPr>
          <p:nvPr/>
        </p:nvPicPr>
        <p:blipFill>
          <a:blip r:embed="rId2"/>
          <a:stretch>
            <a:fillRect/>
          </a:stretch>
        </p:blipFill>
        <p:spPr>
          <a:xfrm>
            <a:off x="1154954" y="2603500"/>
            <a:ext cx="4511040" cy="3416300"/>
          </a:xfrm>
          <a:prstGeom prst="rect">
            <a:avLst/>
          </a:prstGeom>
        </p:spPr>
      </p:pic>
    </p:spTree>
    <p:extLst>
      <p:ext uri="{BB962C8B-B14F-4D97-AF65-F5344CB8AC3E}">
        <p14:creationId xmlns:p14="http://schemas.microsoft.com/office/powerpoint/2010/main" val="2569514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C257-4AD0-869F-2F1E-719148BA9EB2}"/>
              </a:ext>
            </a:extLst>
          </p:cNvPr>
          <p:cNvSpPr>
            <a:spLocks noGrp="1"/>
          </p:cNvSpPr>
          <p:nvPr>
            <p:ph type="title"/>
          </p:nvPr>
        </p:nvSpPr>
        <p:spPr/>
        <p:txBody>
          <a:bodyPr/>
          <a:lstStyle/>
          <a:p>
            <a:r>
              <a:rPr lang="en-US" dirty="0"/>
              <a:t>Basic Layout of DBT</a:t>
            </a:r>
            <a:endParaRPr lang="en-IN" dirty="0"/>
          </a:p>
        </p:txBody>
      </p:sp>
      <p:sp>
        <p:nvSpPr>
          <p:cNvPr id="5" name="TextBox 4">
            <a:extLst>
              <a:ext uri="{FF2B5EF4-FFF2-40B4-BE49-F238E27FC236}">
                <a16:creationId xmlns:a16="http://schemas.microsoft.com/office/drawing/2014/main" id="{C5415D71-8C3A-0CA1-FCCE-60CC89060ACA}"/>
              </a:ext>
            </a:extLst>
          </p:cNvPr>
          <p:cNvSpPr txBox="1"/>
          <p:nvPr/>
        </p:nvSpPr>
        <p:spPr>
          <a:xfrm>
            <a:off x="4947920" y="2333972"/>
            <a:ext cx="6096000" cy="4524315"/>
          </a:xfrm>
          <a:prstGeom prst="rect">
            <a:avLst/>
          </a:prstGeom>
          <a:noFill/>
        </p:spPr>
        <p:txBody>
          <a:bodyPr wrap="square">
            <a:spAutoFit/>
          </a:bodyPr>
          <a:lstStyle/>
          <a:p>
            <a:pPr algn="l"/>
            <a:r>
              <a:rPr lang="en-US" b="0" i="0" dirty="0">
                <a:solidFill>
                  <a:srgbClr val="36394D"/>
                </a:solidFill>
                <a:effectLst/>
                <a:latin typeface="Source Sans Pro" panose="020B0503030403020204" pitchFamily="34" charset="0"/>
              </a:rPr>
              <a:t>The IDE streamlines your workflow, and features a popular user interface layout with files and folders on the left, editor on the right, and command and console information at the bottom.</a:t>
            </a:r>
          </a:p>
          <a:p>
            <a:pPr algn="l"/>
            <a:endParaRPr lang="en-US" dirty="0">
              <a:solidFill>
                <a:srgbClr val="36394D"/>
              </a:solidFill>
              <a:latin typeface="Source Sans Pro" panose="020B0503030403020204" pitchFamily="34" charset="0"/>
            </a:endParaRPr>
          </a:p>
          <a:p>
            <a:pPr marL="342900" indent="-342900" algn="l">
              <a:buAutoNum type="arabicPeriod"/>
            </a:pPr>
            <a:r>
              <a:rPr lang="en-US" b="1" i="0" dirty="0">
                <a:solidFill>
                  <a:srgbClr val="36394D"/>
                </a:solidFill>
                <a:effectLst/>
                <a:latin typeface="Source Sans Pro" panose="020B0503030403020204" pitchFamily="34" charset="0"/>
              </a:rPr>
              <a:t>Git repository link</a:t>
            </a:r>
            <a:r>
              <a:rPr lang="en-US" b="0" i="0" dirty="0">
                <a:solidFill>
                  <a:srgbClr val="36394D"/>
                </a:solidFill>
                <a:effectLst/>
                <a:latin typeface="Source Sans Pro" panose="020B0503030403020204" pitchFamily="34" charset="0"/>
              </a:rPr>
              <a:t> — Clicking the Git repository link, located on the upper left of the IDE, takes you to your repository on the same active branch.</a:t>
            </a:r>
          </a:p>
          <a:p>
            <a:pPr marL="342900" indent="-342900" algn="l">
              <a:buAutoNum type="arabicPeriod"/>
            </a:pPr>
            <a:endParaRPr lang="en-US" dirty="0">
              <a:solidFill>
                <a:srgbClr val="36394D"/>
              </a:solidFill>
              <a:latin typeface="Source Sans Pro" panose="020B0503030403020204" pitchFamily="34" charset="0"/>
            </a:endParaRPr>
          </a:p>
          <a:p>
            <a:pPr marL="342900" indent="-342900" algn="l">
              <a:buAutoNum type="arabicPeriod"/>
            </a:pPr>
            <a:r>
              <a:rPr lang="en-US" b="1" i="0" dirty="0">
                <a:solidFill>
                  <a:srgbClr val="36394D"/>
                </a:solidFill>
                <a:effectLst/>
                <a:latin typeface="Source Sans Pro" panose="020B0503030403020204" pitchFamily="34" charset="0"/>
              </a:rPr>
              <a:t>2. Documentation site button</a:t>
            </a:r>
            <a:r>
              <a:rPr lang="en-US" b="0" i="0" dirty="0">
                <a:solidFill>
                  <a:srgbClr val="36394D"/>
                </a:solidFill>
                <a:effectLst/>
                <a:latin typeface="Source Sans Pro" panose="020B0503030403020204" pitchFamily="34" charset="0"/>
              </a:rPr>
              <a:t> — Clicking the Documentation site book icon, located next to the Git repository link, leads to the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Documentation site. The site is powered by the latest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artifacts generated in the IDE using the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docs generate command from the Command bar. </a:t>
            </a:r>
          </a:p>
          <a:p>
            <a:pPr marL="342900" indent="-342900" algn="l">
              <a:buAutoNum type="arabicPeriod"/>
            </a:pPr>
            <a:endParaRPr lang="en-US" b="0" i="0" dirty="0">
              <a:solidFill>
                <a:srgbClr val="36394D"/>
              </a:solidFill>
              <a:effectLst/>
              <a:latin typeface="Source Sans Pro" panose="020B0503030403020204" pitchFamily="34" charset="0"/>
            </a:endParaRPr>
          </a:p>
        </p:txBody>
      </p:sp>
      <p:pic>
        <p:nvPicPr>
          <p:cNvPr id="4" name="Picture 3">
            <a:extLst>
              <a:ext uri="{FF2B5EF4-FFF2-40B4-BE49-F238E27FC236}">
                <a16:creationId xmlns:a16="http://schemas.microsoft.com/office/drawing/2014/main" id="{677818A8-3C86-AAC7-1690-3803E7B27FA0}"/>
              </a:ext>
            </a:extLst>
          </p:cNvPr>
          <p:cNvPicPr>
            <a:picLocks noChangeAspect="1"/>
          </p:cNvPicPr>
          <p:nvPr/>
        </p:nvPicPr>
        <p:blipFill>
          <a:blip r:embed="rId2"/>
          <a:stretch>
            <a:fillRect/>
          </a:stretch>
        </p:blipFill>
        <p:spPr>
          <a:xfrm>
            <a:off x="424754" y="2255520"/>
            <a:ext cx="4076126" cy="4389120"/>
          </a:xfrm>
          <a:prstGeom prst="rect">
            <a:avLst/>
          </a:prstGeom>
        </p:spPr>
      </p:pic>
    </p:spTree>
    <p:extLst>
      <p:ext uri="{BB962C8B-B14F-4D97-AF65-F5344CB8AC3E}">
        <p14:creationId xmlns:p14="http://schemas.microsoft.com/office/powerpoint/2010/main" val="1930103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AABE-B89A-C31C-6051-134797B0C277}"/>
              </a:ext>
            </a:extLst>
          </p:cNvPr>
          <p:cNvSpPr>
            <a:spLocks noGrp="1"/>
          </p:cNvSpPr>
          <p:nvPr>
            <p:ph type="title"/>
          </p:nvPr>
        </p:nvSpPr>
        <p:spPr/>
        <p:txBody>
          <a:bodyPr/>
          <a:lstStyle/>
          <a:p>
            <a:r>
              <a:rPr lang="en-US" dirty="0"/>
              <a:t>Basic Layout of DBT</a:t>
            </a:r>
            <a:endParaRPr lang="en-IN" dirty="0"/>
          </a:p>
        </p:txBody>
      </p:sp>
      <p:sp>
        <p:nvSpPr>
          <p:cNvPr id="3" name="Content Placeholder 2">
            <a:extLst>
              <a:ext uri="{FF2B5EF4-FFF2-40B4-BE49-F238E27FC236}">
                <a16:creationId xmlns:a16="http://schemas.microsoft.com/office/drawing/2014/main" id="{0D9AD79F-606C-2C4C-CC75-17ACB1A8E28F}"/>
              </a:ext>
            </a:extLst>
          </p:cNvPr>
          <p:cNvSpPr>
            <a:spLocks noGrp="1"/>
          </p:cNvSpPr>
          <p:nvPr>
            <p:ph idx="1"/>
          </p:nvPr>
        </p:nvSpPr>
        <p:spPr/>
        <p:txBody>
          <a:bodyPr>
            <a:normAutofit lnSpcReduction="10000"/>
          </a:bodyPr>
          <a:lstStyle/>
          <a:p>
            <a:r>
              <a:rPr lang="en-US" b="1" i="0" dirty="0">
                <a:solidFill>
                  <a:srgbClr val="36394D"/>
                </a:solidFill>
                <a:effectLst/>
                <a:latin typeface="Source Sans Pro" panose="020B0503030403020204" pitchFamily="34" charset="0"/>
              </a:rPr>
              <a:t>Version Control </a:t>
            </a:r>
            <a:r>
              <a:rPr lang="en-US" b="0" i="0" dirty="0">
                <a:solidFill>
                  <a:srgbClr val="36394D"/>
                </a:solidFill>
                <a:effectLst/>
                <a:latin typeface="Source Sans Pro" panose="020B0503030403020204" pitchFamily="34" charset="0"/>
              </a:rPr>
              <a:t>— The IDE's powerful Version Control section contains all git-related elements, including the Git actions button and the Changes section.</a:t>
            </a:r>
          </a:p>
          <a:p>
            <a:endParaRPr lang="en-IN" dirty="0"/>
          </a:p>
          <a:p>
            <a:pPr algn="l"/>
            <a:r>
              <a:rPr lang="en-US" b="1" i="0" dirty="0">
                <a:solidFill>
                  <a:srgbClr val="36394D"/>
                </a:solidFill>
                <a:effectLst/>
                <a:latin typeface="Source Sans Pro" panose="020B0503030403020204" pitchFamily="34" charset="0"/>
              </a:rPr>
              <a:t>File Explorer </a:t>
            </a:r>
            <a:r>
              <a:rPr lang="en-US" b="0" i="0" dirty="0">
                <a:solidFill>
                  <a:srgbClr val="36394D"/>
                </a:solidFill>
                <a:effectLst/>
                <a:latin typeface="Source Sans Pro" panose="020B0503030403020204" pitchFamily="34" charset="0"/>
              </a:rPr>
              <a:t>— The File Explorer shows the </a:t>
            </a:r>
            <a:r>
              <a:rPr lang="en-US" b="0" i="0" dirty="0" err="1">
                <a:solidFill>
                  <a:srgbClr val="36394D"/>
                </a:solidFill>
                <a:effectLst/>
                <a:latin typeface="Source Sans Pro" panose="020B0503030403020204" pitchFamily="34" charset="0"/>
              </a:rPr>
              <a:t>filetree</a:t>
            </a:r>
            <a:r>
              <a:rPr lang="en-US" b="0" i="0" dirty="0">
                <a:solidFill>
                  <a:srgbClr val="36394D"/>
                </a:solidFill>
                <a:effectLst/>
                <a:latin typeface="Source Sans Pro" panose="020B0503030403020204" pitchFamily="34" charset="0"/>
              </a:rPr>
              <a:t> of your repository. You can: </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Click on any file in the </a:t>
            </a:r>
            <a:r>
              <a:rPr lang="en-US" b="0" i="0" dirty="0" err="1">
                <a:solidFill>
                  <a:srgbClr val="36394D"/>
                </a:solidFill>
                <a:effectLst/>
                <a:latin typeface="Source Sans Pro" panose="020B0503030403020204" pitchFamily="34" charset="0"/>
              </a:rPr>
              <a:t>filetree</a:t>
            </a:r>
            <a:r>
              <a:rPr lang="en-US" b="0" i="0" dirty="0">
                <a:solidFill>
                  <a:srgbClr val="36394D"/>
                </a:solidFill>
                <a:effectLst/>
                <a:latin typeface="Source Sans Pro" panose="020B0503030403020204" pitchFamily="34" charset="0"/>
              </a:rPr>
              <a:t> to open the file in the File Editor. </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Click and drag files between directories to move files. </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Right click a file to access the sub-menu options like duplicate file, copy file name, copy as ref, rename, delete. </a:t>
            </a:r>
          </a:p>
          <a:p>
            <a:pPr marL="742950" lvl="1" indent="-285750" algn="l">
              <a:buFont typeface="Arial" panose="020B0604020202020204" pitchFamily="34" charset="0"/>
              <a:buChar char="•"/>
            </a:pPr>
            <a:r>
              <a:rPr lang="en-US" b="1" i="0" dirty="0">
                <a:solidFill>
                  <a:srgbClr val="36394D"/>
                </a:solidFill>
                <a:effectLst/>
                <a:latin typeface="Source Sans Pro" panose="020B0503030403020204" pitchFamily="34" charset="0"/>
              </a:rPr>
              <a:t>Note:</a:t>
            </a:r>
            <a:r>
              <a:rPr lang="en-US" b="0" i="0" dirty="0">
                <a:solidFill>
                  <a:srgbClr val="36394D"/>
                </a:solidFill>
                <a:effectLst/>
                <a:latin typeface="Source Sans Pro" panose="020B0503030403020204" pitchFamily="34" charset="0"/>
              </a:rPr>
              <a:t> To perform these actions, the user must not be in read-only mode, which generally happens when the user is viewing the default </a:t>
            </a:r>
            <a:r>
              <a:rPr lang="en-US" b="0" i="0" dirty="0" err="1">
                <a:solidFill>
                  <a:srgbClr val="36394D"/>
                </a:solidFill>
                <a:effectLst/>
                <a:latin typeface="Source Sans Pro" panose="020B0503030403020204" pitchFamily="34" charset="0"/>
              </a:rPr>
              <a:t>branc</a:t>
            </a:r>
            <a:endParaRPr lang="en-US" b="0" i="0" dirty="0">
              <a:solidFill>
                <a:srgbClr val="36394D"/>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123376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4379-1F78-2637-F062-C83B159F5F66}"/>
              </a:ext>
            </a:extLst>
          </p:cNvPr>
          <p:cNvSpPr>
            <a:spLocks noGrp="1"/>
          </p:cNvSpPr>
          <p:nvPr>
            <p:ph type="title"/>
          </p:nvPr>
        </p:nvSpPr>
        <p:spPr/>
        <p:txBody>
          <a:bodyPr/>
          <a:lstStyle/>
          <a:p>
            <a:r>
              <a:rPr lang="en-US" dirty="0"/>
              <a:t>Basic Layout of DBT</a:t>
            </a:r>
            <a:endParaRPr lang="en-IN" dirty="0"/>
          </a:p>
        </p:txBody>
      </p:sp>
      <p:sp>
        <p:nvSpPr>
          <p:cNvPr id="3" name="Content Placeholder 2">
            <a:extLst>
              <a:ext uri="{FF2B5EF4-FFF2-40B4-BE49-F238E27FC236}">
                <a16:creationId xmlns:a16="http://schemas.microsoft.com/office/drawing/2014/main" id="{32E9AD6D-E785-6804-DF44-9968FDF21D82}"/>
              </a:ext>
            </a:extLst>
          </p:cNvPr>
          <p:cNvSpPr>
            <a:spLocks noGrp="1"/>
          </p:cNvSpPr>
          <p:nvPr>
            <p:ph idx="1"/>
          </p:nvPr>
        </p:nvSpPr>
        <p:spPr/>
        <p:txBody>
          <a:bodyPr/>
          <a:lstStyle/>
          <a:p>
            <a:pPr algn="l">
              <a:buFont typeface="Arial" panose="020B0604020202020204" pitchFamily="34" charset="0"/>
              <a:buChar char="•"/>
            </a:pPr>
            <a:r>
              <a:rPr lang="en-US" b="0" i="0" dirty="0">
                <a:solidFill>
                  <a:srgbClr val="36394D"/>
                </a:solidFill>
                <a:effectLst/>
                <a:latin typeface="Source Sans Pro" panose="020B0503030403020204" pitchFamily="34" charset="0"/>
              </a:rPr>
              <a:t>Use file indicators, located to the right of your files or folder name, to see when changes or actions were made: </a:t>
            </a:r>
          </a:p>
          <a:p>
            <a:pPr marL="742950" lvl="1" indent="-285750" algn="l">
              <a:buFont typeface="Arial" panose="020B0604020202020204" pitchFamily="34" charset="0"/>
              <a:buChar char="•"/>
            </a:pPr>
            <a:r>
              <a:rPr lang="en-US" b="0" i="0" dirty="0">
                <a:solidFill>
                  <a:srgbClr val="36394D"/>
                </a:solidFill>
                <a:effectLst/>
                <a:latin typeface="Source Sans Pro" panose="020B0503030403020204" pitchFamily="34" charset="0"/>
              </a:rPr>
              <a:t>Unsaved (•) — The IDE detects unsaved changes to your file/folder </a:t>
            </a:r>
          </a:p>
          <a:p>
            <a:pPr marL="742950" lvl="1" indent="-285750" algn="l">
              <a:buFont typeface="Arial" panose="020B0604020202020204" pitchFamily="34" charset="0"/>
              <a:buChar char="•"/>
            </a:pPr>
            <a:r>
              <a:rPr lang="en-US" b="0" i="0" dirty="0">
                <a:solidFill>
                  <a:srgbClr val="36394D"/>
                </a:solidFill>
                <a:effectLst/>
                <a:latin typeface="Source Sans Pro" panose="020B0503030403020204" pitchFamily="34" charset="0"/>
              </a:rPr>
              <a:t>Modification (M) — The IDE detects a modification of existing files/folders </a:t>
            </a:r>
          </a:p>
          <a:p>
            <a:pPr marL="742950" lvl="1" indent="-285750" algn="l">
              <a:buFont typeface="Arial" panose="020B0604020202020204" pitchFamily="34" charset="0"/>
              <a:buChar char="•"/>
            </a:pPr>
            <a:r>
              <a:rPr lang="en-US" b="0" i="0" dirty="0">
                <a:solidFill>
                  <a:srgbClr val="36394D"/>
                </a:solidFill>
                <a:effectLst/>
                <a:latin typeface="Source Sans Pro" panose="020B0503030403020204" pitchFamily="34" charset="0"/>
              </a:rPr>
              <a:t>Added (A) — The IDE detects added files </a:t>
            </a:r>
          </a:p>
          <a:p>
            <a:pPr marL="742950" lvl="1" indent="-285750" algn="l">
              <a:buFont typeface="Arial" panose="020B0604020202020204" pitchFamily="34" charset="0"/>
              <a:buChar char="•"/>
            </a:pPr>
            <a:r>
              <a:rPr lang="en-US" b="0" i="0" dirty="0">
                <a:solidFill>
                  <a:srgbClr val="36394D"/>
                </a:solidFill>
                <a:effectLst/>
                <a:latin typeface="Source Sans Pro" panose="020B0503030403020204" pitchFamily="34" charset="0"/>
              </a:rPr>
              <a:t>Deleted (D) — The IDE detects deleted files</a:t>
            </a:r>
          </a:p>
          <a:p>
            <a:endParaRPr lang="en-IN" dirty="0"/>
          </a:p>
        </p:txBody>
      </p:sp>
    </p:spTree>
    <p:extLst>
      <p:ext uri="{BB962C8B-B14F-4D97-AF65-F5344CB8AC3E}">
        <p14:creationId xmlns:p14="http://schemas.microsoft.com/office/powerpoint/2010/main" val="840679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7F33-B357-0067-9158-60A06928AAAD}"/>
              </a:ext>
            </a:extLst>
          </p:cNvPr>
          <p:cNvSpPr>
            <a:spLocks noGrp="1"/>
          </p:cNvSpPr>
          <p:nvPr>
            <p:ph type="title"/>
          </p:nvPr>
        </p:nvSpPr>
        <p:spPr/>
        <p:txBody>
          <a:bodyPr/>
          <a:lstStyle/>
          <a:p>
            <a:r>
              <a:rPr lang="en-US" dirty="0"/>
              <a:t>Command Bar</a:t>
            </a:r>
            <a:endParaRPr lang="en-IN" dirty="0"/>
          </a:p>
        </p:txBody>
      </p:sp>
      <p:sp>
        <p:nvSpPr>
          <p:cNvPr id="5" name="TextBox 4">
            <a:extLst>
              <a:ext uri="{FF2B5EF4-FFF2-40B4-BE49-F238E27FC236}">
                <a16:creationId xmlns:a16="http://schemas.microsoft.com/office/drawing/2014/main" id="{82F4C199-14DA-965A-E762-F2085EC077B3}"/>
              </a:ext>
            </a:extLst>
          </p:cNvPr>
          <p:cNvSpPr txBox="1"/>
          <p:nvPr/>
        </p:nvSpPr>
        <p:spPr>
          <a:xfrm>
            <a:off x="1154954" y="4127623"/>
            <a:ext cx="9868646" cy="2031325"/>
          </a:xfrm>
          <a:prstGeom prst="rect">
            <a:avLst/>
          </a:prstGeom>
          <a:noFill/>
        </p:spPr>
        <p:txBody>
          <a:bodyPr wrap="square">
            <a:spAutoFit/>
          </a:bodyPr>
          <a:lstStyle/>
          <a:p>
            <a:r>
              <a:rPr lang="en-US" b="1" i="0" dirty="0">
                <a:solidFill>
                  <a:srgbClr val="36394D"/>
                </a:solidFill>
                <a:effectLst/>
                <a:latin typeface="Source Sans Pro" panose="020B0503030403020204" pitchFamily="34" charset="0"/>
              </a:rPr>
              <a:t>Command bar</a:t>
            </a:r>
            <a:r>
              <a:rPr lang="en-US" b="0" i="0" dirty="0">
                <a:solidFill>
                  <a:srgbClr val="36394D"/>
                </a:solidFill>
                <a:effectLst/>
                <a:latin typeface="Source Sans Pro" panose="020B0503030403020204" pitchFamily="34" charset="0"/>
              </a:rPr>
              <a:t> — The Command bar, located in the lower left of the IDE, is used to invoke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commands. When a command is invoked, the associated logs are shown in the Invocation History Drawer. </a:t>
            </a:r>
          </a:p>
          <a:p>
            <a:r>
              <a:rPr lang="en-US" b="1" i="0" dirty="0">
                <a:solidFill>
                  <a:srgbClr val="36394D"/>
                </a:solidFill>
                <a:effectLst/>
                <a:latin typeface="Source Sans Pro" panose="020B0503030403020204" pitchFamily="34" charset="0"/>
              </a:rPr>
              <a:t>IDE Status button</a:t>
            </a:r>
            <a:r>
              <a:rPr lang="en-US" b="0" i="0" dirty="0">
                <a:solidFill>
                  <a:srgbClr val="36394D"/>
                </a:solidFill>
                <a:effectLst/>
                <a:latin typeface="Source Sans Pro" panose="020B0503030403020204" pitchFamily="34" charset="0"/>
              </a:rPr>
              <a:t> — The IDE Status button, located on the lower right of the IDE, displays the current IDE status. If there is an error in the status or in the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code that stops the project from parsing, the button will turn red and display "Error". If there aren't any errors, the button will display a green "Ready" status. To access the IDE Status modal, simply click on this button.</a:t>
            </a:r>
            <a:endParaRPr lang="en-IN" dirty="0"/>
          </a:p>
        </p:txBody>
      </p:sp>
      <p:sp>
        <p:nvSpPr>
          <p:cNvPr id="3" name="Content Placeholder 2">
            <a:extLst>
              <a:ext uri="{FF2B5EF4-FFF2-40B4-BE49-F238E27FC236}">
                <a16:creationId xmlns:a16="http://schemas.microsoft.com/office/drawing/2014/main" id="{DF919FF1-E6B5-339E-4702-D0D1D0F3DC72}"/>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B5A2C016-664F-C0D7-2FB6-8D999731252F}"/>
              </a:ext>
            </a:extLst>
          </p:cNvPr>
          <p:cNvPicPr>
            <a:picLocks noChangeAspect="1"/>
          </p:cNvPicPr>
          <p:nvPr/>
        </p:nvPicPr>
        <p:blipFill>
          <a:blip r:embed="rId2"/>
          <a:stretch>
            <a:fillRect/>
          </a:stretch>
        </p:blipFill>
        <p:spPr>
          <a:xfrm>
            <a:off x="1154954" y="2603500"/>
            <a:ext cx="8825658" cy="1236980"/>
          </a:xfrm>
          <a:prstGeom prst="rect">
            <a:avLst/>
          </a:prstGeom>
        </p:spPr>
      </p:pic>
    </p:spTree>
    <p:extLst>
      <p:ext uri="{BB962C8B-B14F-4D97-AF65-F5344CB8AC3E}">
        <p14:creationId xmlns:p14="http://schemas.microsoft.com/office/powerpoint/2010/main" val="1990603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A02D-FCC6-5F27-0D3C-5043EB5EA514}"/>
              </a:ext>
            </a:extLst>
          </p:cNvPr>
          <p:cNvSpPr>
            <a:spLocks noGrp="1"/>
          </p:cNvSpPr>
          <p:nvPr>
            <p:ph type="title"/>
          </p:nvPr>
        </p:nvSpPr>
        <p:spPr/>
        <p:txBody>
          <a:bodyPr/>
          <a:lstStyle/>
          <a:p>
            <a:r>
              <a:rPr lang="en-US" dirty="0"/>
              <a:t>Data Lineage Graph </a:t>
            </a:r>
            <a:endParaRPr lang="en-IN" dirty="0"/>
          </a:p>
        </p:txBody>
      </p:sp>
      <p:pic>
        <p:nvPicPr>
          <p:cNvPr id="5" name="Content Placeholder 4">
            <a:extLst>
              <a:ext uri="{FF2B5EF4-FFF2-40B4-BE49-F238E27FC236}">
                <a16:creationId xmlns:a16="http://schemas.microsoft.com/office/drawing/2014/main" id="{75443AFC-E99A-086B-94E4-53B2FBB79E7B}"/>
              </a:ext>
            </a:extLst>
          </p:cNvPr>
          <p:cNvPicPr>
            <a:picLocks noGrp="1" noChangeAspect="1"/>
          </p:cNvPicPr>
          <p:nvPr>
            <p:ph idx="1"/>
          </p:nvPr>
        </p:nvPicPr>
        <p:blipFill>
          <a:blip r:embed="rId2"/>
          <a:stretch>
            <a:fillRect/>
          </a:stretch>
        </p:blipFill>
        <p:spPr>
          <a:xfrm>
            <a:off x="1432560" y="2875280"/>
            <a:ext cx="9001759" cy="3169920"/>
          </a:xfrm>
        </p:spPr>
      </p:pic>
    </p:spTree>
    <p:extLst>
      <p:ext uri="{BB962C8B-B14F-4D97-AF65-F5344CB8AC3E}">
        <p14:creationId xmlns:p14="http://schemas.microsoft.com/office/powerpoint/2010/main" val="7987271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CB6A-C3DE-FD5D-983C-7071C2F41E98}"/>
              </a:ext>
            </a:extLst>
          </p:cNvPr>
          <p:cNvSpPr>
            <a:spLocks noGrp="1"/>
          </p:cNvSpPr>
          <p:nvPr>
            <p:ph type="title"/>
          </p:nvPr>
        </p:nvSpPr>
        <p:spPr/>
        <p:txBody>
          <a:bodyPr/>
          <a:lstStyle/>
          <a:p>
            <a:r>
              <a:rPr lang="en-US" dirty="0"/>
              <a:t>DBT Test in cloud</a:t>
            </a:r>
            <a:endParaRPr lang="en-IN" dirty="0"/>
          </a:p>
        </p:txBody>
      </p:sp>
      <p:pic>
        <p:nvPicPr>
          <p:cNvPr id="9" name="Content Placeholder 8">
            <a:extLst>
              <a:ext uri="{FF2B5EF4-FFF2-40B4-BE49-F238E27FC236}">
                <a16:creationId xmlns:a16="http://schemas.microsoft.com/office/drawing/2014/main" id="{AB7A7ABD-6F29-1CAF-1F85-C4F08273DC8E}"/>
              </a:ext>
            </a:extLst>
          </p:cNvPr>
          <p:cNvPicPr>
            <a:picLocks noGrp="1" noChangeAspect="1"/>
          </p:cNvPicPr>
          <p:nvPr>
            <p:ph idx="1"/>
          </p:nvPr>
        </p:nvPicPr>
        <p:blipFill>
          <a:blip r:embed="rId2"/>
          <a:stretch>
            <a:fillRect/>
          </a:stretch>
        </p:blipFill>
        <p:spPr>
          <a:xfrm>
            <a:off x="657531" y="2664460"/>
            <a:ext cx="6529410" cy="3416300"/>
          </a:xfrm>
        </p:spPr>
      </p:pic>
    </p:spTree>
    <p:extLst>
      <p:ext uri="{BB962C8B-B14F-4D97-AF65-F5344CB8AC3E}">
        <p14:creationId xmlns:p14="http://schemas.microsoft.com/office/powerpoint/2010/main" val="471308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F73-56B0-6404-D8B8-050C638926D1}"/>
              </a:ext>
            </a:extLst>
          </p:cNvPr>
          <p:cNvSpPr>
            <a:spLocks noGrp="1"/>
          </p:cNvSpPr>
          <p:nvPr>
            <p:ph type="title"/>
          </p:nvPr>
        </p:nvSpPr>
        <p:spPr/>
        <p:txBody>
          <a:bodyPr/>
          <a:lstStyle/>
          <a:p>
            <a:r>
              <a:rPr lang="en-US" dirty="0"/>
              <a:t>Screen shots of Below Commands</a:t>
            </a:r>
            <a:endParaRPr lang="en-IN" dirty="0"/>
          </a:p>
        </p:txBody>
      </p:sp>
      <p:pic>
        <p:nvPicPr>
          <p:cNvPr id="5" name="Content Placeholder 4">
            <a:extLst>
              <a:ext uri="{FF2B5EF4-FFF2-40B4-BE49-F238E27FC236}">
                <a16:creationId xmlns:a16="http://schemas.microsoft.com/office/drawing/2014/main" id="{5D6D7E45-DCB5-9103-77D9-A6D8986216C3}"/>
              </a:ext>
            </a:extLst>
          </p:cNvPr>
          <p:cNvPicPr>
            <a:picLocks noGrp="1" noChangeAspect="1"/>
          </p:cNvPicPr>
          <p:nvPr>
            <p:ph idx="1"/>
          </p:nvPr>
        </p:nvPicPr>
        <p:blipFill>
          <a:blip r:embed="rId2"/>
          <a:stretch>
            <a:fillRect/>
          </a:stretch>
        </p:blipFill>
        <p:spPr>
          <a:xfrm>
            <a:off x="185541" y="2203361"/>
            <a:ext cx="3980552" cy="499200"/>
          </a:xfrm>
        </p:spPr>
      </p:pic>
      <p:pic>
        <p:nvPicPr>
          <p:cNvPr id="7" name="Picture 6">
            <a:extLst>
              <a:ext uri="{FF2B5EF4-FFF2-40B4-BE49-F238E27FC236}">
                <a16:creationId xmlns:a16="http://schemas.microsoft.com/office/drawing/2014/main" id="{19B0E47E-FCA6-AF59-C9C1-103E13608366}"/>
              </a:ext>
            </a:extLst>
          </p:cNvPr>
          <p:cNvPicPr>
            <a:picLocks noChangeAspect="1"/>
          </p:cNvPicPr>
          <p:nvPr/>
        </p:nvPicPr>
        <p:blipFill>
          <a:blip r:embed="rId3"/>
          <a:stretch>
            <a:fillRect/>
          </a:stretch>
        </p:blipFill>
        <p:spPr>
          <a:xfrm>
            <a:off x="185541" y="3092373"/>
            <a:ext cx="3980552" cy="3340272"/>
          </a:xfrm>
          <a:prstGeom prst="rect">
            <a:avLst/>
          </a:prstGeom>
        </p:spPr>
      </p:pic>
      <p:pic>
        <p:nvPicPr>
          <p:cNvPr id="9" name="Picture 8">
            <a:extLst>
              <a:ext uri="{FF2B5EF4-FFF2-40B4-BE49-F238E27FC236}">
                <a16:creationId xmlns:a16="http://schemas.microsoft.com/office/drawing/2014/main" id="{B8ECB041-2C3A-2150-345E-30E2B943C82D}"/>
              </a:ext>
            </a:extLst>
          </p:cNvPr>
          <p:cNvPicPr>
            <a:picLocks noChangeAspect="1"/>
          </p:cNvPicPr>
          <p:nvPr/>
        </p:nvPicPr>
        <p:blipFill>
          <a:blip r:embed="rId4"/>
          <a:stretch>
            <a:fillRect/>
          </a:stretch>
        </p:blipFill>
        <p:spPr>
          <a:xfrm>
            <a:off x="4648772" y="2347308"/>
            <a:ext cx="6058211" cy="2058750"/>
          </a:xfrm>
          <a:prstGeom prst="rect">
            <a:avLst/>
          </a:prstGeom>
        </p:spPr>
      </p:pic>
      <p:pic>
        <p:nvPicPr>
          <p:cNvPr id="11" name="Picture 10">
            <a:extLst>
              <a:ext uri="{FF2B5EF4-FFF2-40B4-BE49-F238E27FC236}">
                <a16:creationId xmlns:a16="http://schemas.microsoft.com/office/drawing/2014/main" id="{0217A210-7C83-273B-D4AE-1EBE7400E413}"/>
              </a:ext>
            </a:extLst>
          </p:cNvPr>
          <p:cNvPicPr>
            <a:picLocks noChangeAspect="1"/>
          </p:cNvPicPr>
          <p:nvPr/>
        </p:nvPicPr>
        <p:blipFill>
          <a:blip r:embed="rId5"/>
          <a:stretch>
            <a:fillRect/>
          </a:stretch>
        </p:blipFill>
        <p:spPr>
          <a:xfrm>
            <a:off x="4648772" y="4546270"/>
            <a:ext cx="6350326" cy="1886375"/>
          </a:xfrm>
          <a:prstGeom prst="rect">
            <a:avLst/>
          </a:prstGeom>
        </p:spPr>
      </p:pic>
    </p:spTree>
    <p:extLst>
      <p:ext uri="{BB962C8B-B14F-4D97-AF65-F5344CB8AC3E}">
        <p14:creationId xmlns:p14="http://schemas.microsoft.com/office/powerpoint/2010/main" val="419832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A84A-3340-7C8E-DDEB-9E36FBC739CD}"/>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B4D802DA-713F-1D9F-3322-A6AC75737F25}"/>
              </a:ext>
            </a:extLst>
          </p:cNvPr>
          <p:cNvSpPr>
            <a:spLocks noGrp="1"/>
          </p:cNvSpPr>
          <p:nvPr>
            <p:ph idx="1"/>
          </p:nvPr>
        </p:nvSpPr>
        <p:spPr>
          <a:xfrm>
            <a:off x="657114" y="2085340"/>
            <a:ext cx="8825659" cy="4081780"/>
          </a:xfrm>
        </p:spPr>
        <p:txBody>
          <a:bodyPr>
            <a:normAutofit fontScale="25000" lnSpcReduction="20000"/>
          </a:bodyPr>
          <a:lstStyle/>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debug</a:t>
            </a:r>
          </a:p>
          <a:p>
            <a:r>
              <a:rPr lang="en-US" sz="7200" dirty="0">
                <a:latin typeface="Calibri Light" panose="020F0302020204030204" pitchFamily="34" charset="0"/>
                <a:ea typeface="Calibri Light" panose="020F0302020204030204" pitchFamily="34" charset="0"/>
                <a:cs typeface="Calibri Light" panose="020F0302020204030204" pitchFamily="34" charset="0"/>
              </a:rPr>
              <a:t>DBT seed</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compile</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run</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build</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a:t>
            </a:r>
            <a:r>
              <a:rPr lang="en-US" sz="7200" dirty="0" err="1">
                <a:latin typeface="Calibri Light" panose="020F0302020204030204" pitchFamily="34" charset="0"/>
                <a:ea typeface="Calibri Light" panose="020F0302020204030204" pitchFamily="34" charset="0"/>
                <a:cs typeface="Calibri Light" panose="020F0302020204030204" pitchFamily="34" charset="0"/>
              </a:rPr>
              <a:t>Surrogate_key</a:t>
            </a:r>
            <a:endParaRPr lang="en-US" sz="7200" dirty="0">
              <a:latin typeface="Calibri Light" panose="020F0302020204030204" pitchFamily="34" charset="0"/>
              <a:ea typeface="Calibri Light" panose="020F0302020204030204" pitchFamily="34" charset="0"/>
              <a:cs typeface="Calibri Light" panose="020F0302020204030204" pitchFamily="34" charset="0"/>
            </a:endParaRP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Test</a:t>
            </a:r>
          </a:p>
          <a:p>
            <a:r>
              <a:rPr lang="en-US" sz="7200" dirty="0">
                <a:latin typeface="Calibri Light" panose="020F0302020204030204" pitchFamily="34" charset="0"/>
                <a:ea typeface="Calibri Light" panose="020F0302020204030204" pitchFamily="34" charset="0"/>
                <a:cs typeface="Calibri Light" panose="020F0302020204030204" pitchFamily="34" charset="0"/>
              </a:rPr>
              <a:t>Docs block</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Dbt-source_freshness</a:t>
            </a:r>
            <a:r>
              <a:rPr lang="en-US" sz="7200" dirty="0">
                <a:latin typeface="Calibri Light" panose="020F0302020204030204" pitchFamily="34" charset="0"/>
                <a:ea typeface="Calibri Light" panose="020F0302020204030204" pitchFamily="34" charset="0"/>
                <a:cs typeface="Calibri Light" panose="020F0302020204030204" pitchFamily="34" charset="0"/>
              </a:rPr>
              <a:t>	</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full-refresh</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incremental</a:t>
            </a:r>
          </a:p>
          <a:p>
            <a:r>
              <a:rPr lang="en-US" sz="7200" dirty="0">
                <a:latin typeface="Calibri Light" panose="020F0302020204030204" pitchFamily="34" charset="0"/>
                <a:ea typeface="Calibri Light" panose="020F0302020204030204" pitchFamily="34" charset="0"/>
                <a:cs typeface="Calibri Light" panose="020F0302020204030204" pitchFamily="34" charset="0"/>
              </a:rPr>
              <a:t>DBT snapshot</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docs generate</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docs serve</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Exclude</a:t>
            </a:r>
          </a:p>
          <a:p>
            <a:endParaRPr lang="en-US" sz="7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US" b="1" dirty="0"/>
          </a:p>
          <a:p>
            <a:endParaRPr lang="en-US" b="1" dirty="0"/>
          </a:p>
          <a:p>
            <a:endParaRPr lang="en-US" dirty="0"/>
          </a:p>
        </p:txBody>
      </p:sp>
    </p:spTree>
    <p:extLst>
      <p:ext uri="{BB962C8B-B14F-4D97-AF65-F5344CB8AC3E}">
        <p14:creationId xmlns:p14="http://schemas.microsoft.com/office/powerpoint/2010/main" val="35980160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2520-9D9E-AE8D-DA25-E7A1F7A12360}"/>
              </a:ext>
            </a:extLst>
          </p:cNvPr>
          <p:cNvSpPr>
            <a:spLocks noGrp="1"/>
          </p:cNvSpPr>
          <p:nvPr>
            <p:ph type="title"/>
          </p:nvPr>
        </p:nvSpPr>
        <p:spPr/>
        <p:txBody>
          <a:bodyPr/>
          <a:lstStyle/>
          <a:p>
            <a:r>
              <a:rPr lang="en-US" dirty="0"/>
              <a:t>Output of snapshot table</a:t>
            </a:r>
            <a:endParaRPr lang="en-IN" dirty="0"/>
          </a:p>
        </p:txBody>
      </p:sp>
      <p:pic>
        <p:nvPicPr>
          <p:cNvPr id="5" name="Content Placeholder 4">
            <a:extLst>
              <a:ext uri="{FF2B5EF4-FFF2-40B4-BE49-F238E27FC236}">
                <a16:creationId xmlns:a16="http://schemas.microsoft.com/office/drawing/2014/main" id="{28FAAE39-CC59-BAA1-2721-DD3B6B7687C1}"/>
              </a:ext>
            </a:extLst>
          </p:cNvPr>
          <p:cNvPicPr>
            <a:picLocks noGrp="1" noChangeAspect="1"/>
          </p:cNvPicPr>
          <p:nvPr>
            <p:ph idx="1"/>
          </p:nvPr>
        </p:nvPicPr>
        <p:blipFill>
          <a:blip r:embed="rId2"/>
          <a:stretch>
            <a:fillRect/>
          </a:stretch>
        </p:blipFill>
        <p:spPr>
          <a:xfrm>
            <a:off x="962660" y="3726050"/>
            <a:ext cx="9969500" cy="1628269"/>
          </a:xfrm>
        </p:spPr>
      </p:pic>
      <p:pic>
        <p:nvPicPr>
          <p:cNvPr id="7" name="Picture 6">
            <a:extLst>
              <a:ext uri="{FF2B5EF4-FFF2-40B4-BE49-F238E27FC236}">
                <a16:creationId xmlns:a16="http://schemas.microsoft.com/office/drawing/2014/main" id="{5F3D8E25-BB22-031B-2FE5-45C32BD38FE8}"/>
              </a:ext>
            </a:extLst>
          </p:cNvPr>
          <p:cNvPicPr>
            <a:picLocks noChangeAspect="1"/>
          </p:cNvPicPr>
          <p:nvPr/>
        </p:nvPicPr>
        <p:blipFill>
          <a:blip r:embed="rId3"/>
          <a:stretch>
            <a:fillRect/>
          </a:stretch>
        </p:blipFill>
        <p:spPr>
          <a:xfrm>
            <a:off x="962660" y="3434080"/>
            <a:ext cx="9938384" cy="220351"/>
          </a:xfrm>
          <a:prstGeom prst="rect">
            <a:avLst/>
          </a:prstGeom>
        </p:spPr>
      </p:pic>
    </p:spTree>
    <p:extLst>
      <p:ext uri="{BB962C8B-B14F-4D97-AF65-F5344CB8AC3E}">
        <p14:creationId xmlns:p14="http://schemas.microsoft.com/office/powerpoint/2010/main" val="10576253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706F-2B06-8E67-894B-90CAB0562A21}"/>
              </a:ext>
            </a:extLst>
          </p:cNvPr>
          <p:cNvSpPr>
            <a:spLocks noGrp="1"/>
          </p:cNvSpPr>
          <p:nvPr>
            <p:ph type="title"/>
          </p:nvPr>
        </p:nvSpPr>
        <p:spPr/>
        <p:txBody>
          <a:bodyPr/>
          <a:lstStyle/>
          <a:p>
            <a:r>
              <a:rPr lang="en-US" dirty="0"/>
              <a:t>What is Deployment and Slim CI jobs</a:t>
            </a:r>
            <a:endParaRPr lang="en-IN" dirty="0"/>
          </a:p>
        </p:txBody>
      </p:sp>
      <p:sp>
        <p:nvSpPr>
          <p:cNvPr id="11" name="Content Placeholder 10">
            <a:extLst>
              <a:ext uri="{FF2B5EF4-FFF2-40B4-BE49-F238E27FC236}">
                <a16:creationId xmlns:a16="http://schemas.microsoft.com/office/drawing/2014/main" id="{CF6DBEEF-8488-E7F2-638C-581B032FE16A}"/>
              </a:ext>
            </a:extLst>
          </p:cNvPr>
          <p:cNvSpPr>
            <a:spLocks noGrp="1"/>
          </p:cNvSpPr>
          <p:nvPr>
            <p:ph idx="1"/>
          </p:nvPr>
        </p:nvSpPr>
        <p:spPr/>
        <p:txBody>
          <a:bodyPr>
            <a:normAutofit/>
          </a:bodyPr>
          <a:lstStyle/>
          <a:p>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Use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Cloud's capabilities to seamlessly run a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job in production or staging environments. Rather than run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commands manually from the command line, you can leverage the </a:t>
            </a:r>
            <a:r>
              <a:rPr lang="en-US" b="0" i="0" dirty="0" err="1">
                <a:effectLst/>
                <a:latin typeface="Calibri Light" panose="020F0302020204030204" pitchFamily="34" charset="0"/>
                <a:ea typeface="Calibri Light" panose="020F0302020204030204" pitchFamily="34" charset="0"/>
                <a:cs typeface="Calibri Light" panose="020F0302020204030204" pitchFamily="34" charset="0"/>
                <a:hlinkClick r:id="rId2"/>
              </a:rPr>
              <a:t>dbt</a:t>
            </a:r>
            <a:r>
              <a:rPr lang="en-US" b="0" i="0" dirty="0">
                <a:effectLst/>
                <a:latin typeface="Calibri Light" panose="020F0302020204030204" pitchFamily="34" charset="0"/>
                <a:ea typeface="Calibri Light" panose="020F0302020204030204" pitchFamily="34" charset="0"/>
                <a:cs typeface="Calibri Light" panose="020F0302020204030204" pitchFamily="34" charset="0"/>
                <a:hlinkClick r:id="rId2"/>
              </a:rPr>
              <a:t> Cloud's in-app scheduling</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automate how and when you execute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
            </a:r>
          </a:p>
          <a:p>
            <a:pPr algn="l">
              <a:buFont typeface="Arial" panose="020B0604020202020204" pitchFamily="34" charset="0"/>
              <a:buChar char="•"/>
            </a:pPr>
            <a:r>
              <a:rPr lang="en-US" b="1"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Merits of Deployment:</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Keep production data fresh on a timely basis</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Ensure CI and production pipelines are efficient</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Identify the root cause of failures in deployment environments</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Maintain high-quality code and data in production</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Gain visibility into the health of deployment jobs, models, and tests</a:t>
            </a:r>
          </a:p>
          <a:p>
            <a:pPr algn="l">
              <a:buFont typeface="Arial" panose="020B0604020202020204" pitchFamily="34" charset="0"/>
              <a:buChar char="•"/>
            </a:pPr>
            <a:endPar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algn="l">
              <a:buFont typeface="Arial" panose="020B0604020202020204" pitchFamily="34" charset="0"/>
              <a:buChar char="•"/>
            </a:pPr>
            <a:endPar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290010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A2BB-F738-EB50-08C3-D89BB2D0EA3F}"/>
              </a:ext>
            </a:extLst>
          </p:cNvPr>
          <p:cNvSpPr>
            <a:spLocks noGrp="1"/>
          </p:cNvSpPr>
          <p:nvPr>
            <p:ph type="title"/>
          </p:nvPr>
        </p:nvSpPr>
        <p:spPr/>
        <p:txBody>
          <a:bodyPr/>
          <a:lstStyle/>
          <a:p>
            <a:r>
              <a:rPr lang="en-US" dirty="0"/>
              <a:t>Slim CI Job </a:t>
            </a:r>
            <a:endParaRPr lang="en-IN" dirty="0"/>
          </a:p>
        </p:txBody>
      </p:sp>
      <p:sp>
        <p:nvSpPr>
          <p:cNvPr id="3" name="Content Placeholder 2">
            <a:extLst>
              <a:ext uri="{FF2B5EF4-FFF2-40B4-BE49-F238E27FC236}">
                <a16:creationId xmlns:a16="http://schemas.microsoft.com/office/drawing/2014/main" id="{C11374B4-7975-43F6-F2DD-04DA70184A19}"/>
              </a:ext>
            </a:extLst>
          </p:cNvPr>
          <p:cNvSpPr>
            <a:spLocks noGrp="1"/>
          </p:cNvSpPr>
          <p:nvPr>
            <p:ph idx="1"/>
          </p:nvPr>
        </p:nvSpPr>
        <p:spPr>
          <a:xfrm>
            <a:off x="1154954" y="2603500"/>
            <a:ext cx="8825659" cy="2263140"/>
          </a:xfrm>
        </p:spPr>
        <p:txBody>
          <a:bodyPr>
            <a:normAutofit/>
          </a:bodyPr>
          <a:lstStyle/>
          <a:p>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You can set up </a:t>
            </a:r>
            <a:r>
              <a:rPr lang="en-US" b="0" i="0" dirty="0">
                <a:effectLst/>
                <a:latin typeface="Calibri Light" panose="020F0302020204030204" pitchFamily="34" charset="0"/>
                <a:ea typeface="Calibri Light" panose="020F0302020204030204" pitchFamily="34" charset="0"/>
                <a:cs typeface="Calibri Light" panose="020F0302020204030204" pitchFamily="34" charset="0"/>
                <a:hlinkClick r:id="rId2"/>
              </a:rPr>
              <a:t>continuous integration</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(CI) jobs to run when someone opens a new pull request (PR) in your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Git repository. By running and testing only </a:t>
            </a:r>
            <a:r>
              <a:rPr lang="en-US" b="0" i="1"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modified</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models,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Cloud ensures these jobs are as efficient.	</a:t>
            </a:r>
          </a:p>
          <a:p>
            <a:r>
              <a:rPr kumimoji="0" lang="en-US" altLang="en-US"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Commands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By default, it includes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build --select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state:modified</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command. This informs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Cloud to build only new or changed models and their downstream dependents. Importantly, state comparison can only happen when there is a deferred environment selected to compare state to.</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a:buNone/>
            </a:pPr>
            <a:endPar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42036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63C7-264F-1959-AC47-0EB20716C03F}"/>
              </a:ext>
            </a:extLst>
          </p:cNvPr>
          <p:cNvSpPr>
            <a:spLocks noGrp="1"/>
          </p:cNvSpPr>
          <p:nvPr>
            <p:ph type="title"/>
          </p:nvPr>
        </p:nvSpPr>
        <p:spPr/>
        <p:txBody>
          <a:bodyPr/>
          <a:lstStyle/>
          <a:p>
            <a:r>
              <a:rPr lang="en-US" dirty="0"/>
              <a:t>Deployment Environment settings</a:t>
            </a:r>
            <a:endParaRPr lang="en-IN" dirty="0"/>
          </a:p>
        </p:txBody>
      </p:sp>
      <p:pic>
        <p:nvPicPr>
          <p:cNvPr id="5" name="Content Placeholder 4">
            <a:extLst>
              <a:ext uri="{FF2B5EF4-FFF2-40B4-BE49-F238E27FC236}">
                <a16:creationId xmlns:a16="http://schemas.microsoft.com/office/drawing/2014/main" id="{D19C5C88-4A95-FB23-0C78-39F861C4BA64}"/>
              </a:ext>
            </a:extLst>
          </p:cNvPr>
          <p:cNvPicPr>
            <a:picLocks noGrp="1" noChangeAspect="1"/>
          </p:cNvPicPr>
          <p:nvPr>
            <p:ph idx="1"/>
          </p:nvPr>
        </p:nvPicPr>
        <p:blipFill>
          <a:blip r:embed="rId2"/>
          <a:stretch>
            <a:fillRect/>
          </a:stretch>
        </p:blipFill>
        <p:spPr>
          <a:xfrm>
            <a:off x="1121445" y="2359660"/>
            <a:ext cx="8794922" cy="3416300"/>
          </a:xfrm>
        </p:spPr>
      </p:pic>
    </p:spTree>
    <p:extLst>
      <p:ext uri="{BB962C8B-B14F-4D97-AF65-F5344CB8AC3E}">
        <p14:creationId xmlns:p14="http://schemas.microsoft.com/office/powerpoint/2010/main" val="37753136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4C17-47B5-9E57-C1A1-17AD15C9E3C2}"/>
              </a:ext>
            </a:extLst>
          </p:cNvPr>
          <p:cNvSpPr>
            <a:spLocks noGrp="1"/>
          </p:cNvSpPr>
          <p:nvPr>
            <p:ph type="title"/>
          </p:nvPr>
        </p:nvSpPr>
        <p:spPr/>
        <p:txBody>
          <a:bodyPr/>
          <a:lstStyle/>
          <a:p>
            <a:r>
              <a:rPr lang="en-US" dirty="0"/>
              <a:t>Deploy Job Settings</a:t>
            </a:r>
            <a:endParaRPr lang="en-IN" dirty="0"/>
          </a:p>
        </p:txBody>
      </p:sp>
      <p:pic>
        <p:nvPicPr>
          <p:cNvPr id="4" name="Content Placeholder 3">
            <a:extLst>
              <a:ext uri="{FF2B5EF4-FFF2-40B4-BE49-F238E27FC236}">
                <a16:creationId xmlns:a16="http://schemas.microsoft.com/office/drawing/2014/main" id="{B95565E2-3A42-9A84-276B-543F85045449}"/>
              </a:ext>
            </a:extLst>
          </p:cNvPr>
          <p:cNvPicPr>
            <a:picLocks noGrp="1" noChangeAspect="1"/>
          </p:cNvPicPr>
          <p:nvPr>
            <p:ph idx="1"/>
          </p:nvPr>
        </p:nvPicPr>
        <p:blipFill>
          <a:blip r:embed="rId2"/>
          <a:stretch>
            <a:fillRect/>
          </a:stretch>
        </p:blipFill>
        <p:spPr>
          <a:xfrm>
            <a:off x="1928309" y="3004087"/>
            <a:ext cx="6992171" cy="3086100"/>
          </a:xfrm>
          <a:prstGeom prst="rect">
            <a:avLst/>
          </a:prstGeom>
        </p:spPr>
      </p:pic>
    </p:spTree>
    <p:extLst>
      <p:ext uri="{BB962C8B-B14F-4D97-AF65-F5344CB8AC3E}">
        <p14:creationId xmlns:p14="http://schemas.microsoft.com/office/powerpoint/2010/main" val="2294191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B7FD-D373-9620-D4AC-CC029CE51AE0}"/>
              </a:ext>
            </a:extLst>
          </p:cNvPr>
          <p:cNvSpPr>
            <a:spLocks noGrp="1"/>
          </p:cNvSpPr>
          <p:nvPr>
            <p:ph type="title"/>
          </p:nvPr>
        </p:nvSpPr>
        <p:spPr/>
        <p:txBody>
          <a:bodyPr/>
          <a:lstStyle/>
          <a:p>
            <a:r>
              <a:rPr lang="en-US" dirty="0"/>
              <a:t>Deploy Job Settings</a:t>
            </a:r>
            <a:endParaRPr lang="en-IN" dirty="0"/>
          </a:p>
        </p:txBody>
      </p:sp>
      <p:pic>
        <p:nvPicPr>
          <p:cNvPr id="5" name="Content Placeholder 4">
            <a:extLst>
              <a:ext uri="{FF2B5EF4-FFF2-40B4-BE49-F238E27FC236}">
                <a16:creationId xmlns:a16="http://schemas.microsoft.com/office/drawing/2014/main" id="{722D0375-EBD8-7BFD-8991-AB1A03B5886B}"/>
              </a:ext>
            </a:extLst>
          </p:cNvPr>
          <p:cNvPicPr>
            <a:picLocks noGrp="1" noChangeAspect="1"/>
          </p:cNvPicPr>
          <p:nvPr>
            <p:ph idx="1"/>
          </p:nvPr>
        </p:nvPicPr>
        <p:blipFill>
          <a:blip r:embed="rId2"/>
          <a:stretch>
            <a:fillRect/>
          </a:stretch>
        </p:blipFill>
        <p:spPr>
          <a:xfrm>
            <a:off x="1154954" y="4246880"/>
            <a:ext cx="9137126" cy="2252556"/>
          </a:xfrm>
        </p:spPr>
      </p:pic>
      <p:pic>
        <p:nvPicPr>
          <p:cNvPr id="6" name="Picture 5">
            <a:extLst>
              <a:ext uri="{FF2B5EF4-FFF2-40B4-BE49-F238E27FC236}">
                <a16:creationId xmlns:a16="http://schemas.microsoft.com/office/drawing/2014/main" id="{1BBC899D-1FA2-C0F3-AABE-DD5783DFC7F4}"/>
              </a:ext>
            </a:extLst>
          </p:cNvPr>
          <p:cNvPicPr>
            <a:picLocks noChangeAspect="1"/>
          </p:cNvPicPr>
          <p:nvPr/>
        </p:nvPicPr>
        <p:blipFill>
          <a:blip r:embed="rId3"/>
          <a:stretch>
            <a:fillRect/>
          </a:stretch>
        </p:blipFill>
        <p:spPr>
          <a:xfrm>
            <a:off x="1029105" y="2150533"/>
            <a:ext cx="8887262" cy="1865207"/>
          </a:xfrm>
          <a:prstGeom prst="rect">
            <a:avLst/>
          </a:prstGeom>
        </p:spPr>
      </p:pic>
    </p:spTree>
    <p:extLst>
      <p:ext uri="{BB962C8B-B14F-4D97-AF65-F5344CB8AC3E}">
        <p14:creationId xmlns:p14="http://schemas.microsoft.com/office/powerpoint/2010/main" val="10317792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5786-A2AE-3A11-4DB0-93EAB54F7517}"/>
              </a:ext>
            </a:extLst>
          </p:cNvPr>
          <p:cNvSpPr>
            <a:spLocks noGrp="1"/>
          </p:cNvSpPr>
          <p:nvPr>
            <p:ph type="title"/>
          </p:nvPr>
        </p:nvSpPr>
        <p:spPr/>
        <p:txBody>
          <a:bodyPr/>
          <a:lstStyle/>
          <a:p>
            <a:r>
              <a:rPr lang="en-US" dirty="0"/>
              <a:t>Deployment CI Settings</a:t>
            </a:r>
            <a:endParaRPr lang="en-IN" dirty="0"/>
          </a:p>
        </p:txBody>
      </p:sp>
      <p:sp>
        <p:nvSpPr>
          <p:cNvPr id="3" name="Content Placeholder 2">
            <a:extLst>
              <a:ext uri="{FF2B5EF4-FFF2-40B4-BE49-F238E27FC236}">
                <a16:creationId xmlns:a16="http://schemas.microsoft.com/office/drawing/2014/main" id="{3E7D8199-AAAD-B594-72CC-A96CEB0FE40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EC42783-0D4F-C95F-FD05-24922F4742DA}"/>
              </a:ext>
            </a:extLst>
          </p:cNvPr>
          <p:cNvPicPr>
            <a:picLocks noChangeAspect="1"/>
          </p:cNvPicPr>
          <p:nvPr/>
        </p:nvPicPr>
        <p:blipFill>
          <a:blip r:embed="rId2"/>
          <a:stretch>
            <a:fillRect/>
          </a:stretch>
        </p:blipFill>
        <p:spPr>
          <a:xfrm>
            <a:off x="916169" y="2423692"/>
            <a:ext cx="9303228" cy="3981655"/>
          </a:xfrm>
          <a:prstGeom prst="rect">
            <a:avLst/>
          </a:prstGeom>
        </p:spPr>
      </p:pic>
    </p:spTree>
    <p:extLst>
      <p:ext uri="{BB962C8B-B14F-4D97-AF65-F5344CB8AC3E}">
        <p14:creationId xmlns:p14="http://schemas.microsoft.com/office/powerpoint/2010/main" val="1551075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4DA8-1577-EA6B-0EE3-A19CA17A029C}"/>
              </a:ext>
            </a:extLst>
          </p:cNvPr>
          <p:cNvSpPr>
            <a:spLocks noGrp="1"/>
          </p:cNvSpPr>
          <p:nvPr>
            <p:ph type="title"/>
          </p:nvPr>
        </p:nvSpPr>
        <p:spPr/>
        <p:txBody>
          <a:bodyPr/>
          <a:lstStyle/>
          <a:p>
            <a:r>
              <a:rPr lang="en-US" dirty="0"/>
              <a:t>Deployment CI Jobs Settings</a:t>
            </a:r>
            <a:endParaRPr lang="en-IN" dirty="0"/>
          </a:p>
        </p:txBody>
      </p:sp>
      <p:pic>
        <p:nvPicPr>
          <p:cNvPr id="5" name="Content Placeholder 4">
            <a:extLst>
              <a:ext uri="{FF2B5EF4-FFF2-40B4-BE49-F238E27FC236}">
                <a16:creationId xmlns:a16="http://schemas.microsoft.com/office/drawing/2014/main" id="{2CC75B68-2021-BF13-60FC-03C6B086280F}"/>
              </a:ext>
            </a:extLst>
          </p:cNvPr>
          <p:cNvPicPr>
            <a:picLocks noGrp="1" noChangeAspect="1"/>
          </p:cNvPicPr>
          <p:nvPr>
            <p:ph idx="1"/>
          </p:nvPr>
        </p:nvPicPr>
        <p:blipFill>
          <a:blip r:embed="rId2"/>
          <a:stretch>
            <a:fillRect/>
          </a:stretch>
        </p:blipFill>
        <p:spPr>
          <a:xfrm>
            <a:off x="1155700" y="2983523"/>
            <a:ext cx="8824913" cy="2656254"/>
          </a:xfrm>
        </p:spPr>
      </p:pic>
    </p:spTree>
    <p:extLst>
      <p:ext uri="{BB962C8B-B14F-4D97-AF65-F5344CB8AC3E}">
        <p14:creationId xmlns:p14="http://schemas.microsoft.com/office/powerpoint/2010/main" val="622532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303D-A5D9-FBAE-7A7A-C3BE74152BAC}"/>
              </a:ext>
            </a:extLst>
          </p:cNvPr>
          <p:cNvSpPr>
            <a:spLocks noGrp="1"/>
          </p:cNvSpPr>
          <p:nvPr>
            <p:ph type="title"/>
          </p:nvPr>
        </p:nvSpPr>
        <p:spPr/>
        <p:txBody>
          <a:bodyPr/>
          <a:lstStyle/>
          <a:p>
            <a:r>
              <a:rPr lang="en-US" dirty="0"/>
              <a:t>Deployment CI Jobs Settings</a:t>
            </a:r>
            <a:endParaRPr lang="en-IN" dirty="0"/>
          </a:p>
        </p:txBody>
      </p:sp>
      <p:pic>
        <p:nvPicPr>
          <p:cNvPr id="5" name="Content Placeholder 4">
            <a:extLst>
              <a:ext uri="{FF2B5EF4-FFF2-40B4-BE49-F238E27FC236}">
                <a16:creationId xmlns:a16="http://schemas.microsoft.com/office/drawing/2014/main" id="{D252502A-76B6-B35D-5409-B32D4E13473E}"/>
              </a:ext>
            </a:extLst>
          </p:cNvPr>
          <p:cNvPicPr>
            <a:picLocks noGrp="1" noChangeAspect="1"/>
          </p:cNvPicPr>
          <p:nvPr>
            <p:ph idx="1"/>
          </p:nvPr>
        </p:nvPicPr>
        <p:blipFill>
          <a:blip r:embed="rId2"/>
          <a:stretch>
            <a:fillRect/>
          </a:stretch>
        </p:blipFill>
        <p:spPr>
          <a:xfrm>
            <a:off x="1397779" y="2583180"/>
            <a:ext cx="8518587" cy="3416300"/>
          </a:xfrm>
        </p:spPr>
      </p:pic>
    </p:spTree>
    <p:extLst>
      <p:ext uri="{BB962C8B-B14F-4D97-AF65-F5344CB8AC3E}">
        <p14:creationId xmlns:p14="http://schemas.microsoft.com/office/powerpoint/2010/main" val="42273719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0C32-F9E0-8A20-785B-BCAA46491E00}"/>
              </a:ext>
            </a:extLst>
          </p:cNvPr>
          <p:cNvSpPr>
            <a:spLocks noGrp="1"/>
          </p:cNvSpPr>
          <p:nvPr>
            <p:ph type="title"/>
          </p:nvPr>
        </p:nvSpPr>
        <p:spPr/>
        <p:txBody>
          <a:bodyPr/>
          <a:lstStyle/>
          <a:p>
            <a:r>
              <a:rPr lang="en-US" dirty="0"/>
              <a:t>Deployment  Jobs (Runs on schedule) </a:t>
            </a:r>
            <a:endParaRPr lang="en-IN" dirty="0"/>
          </a:p>
        </p:txBody>
      </p:sp>
      <p:pic>
        <p:nvPicPr>
          <p:cNvPr id="5" name="Content Placeholder 4">
            <a:extLst>
              <a:ext uri="{FF2B5EF4-FFF2-40B4-BE49-F238E27FC236}">
                <a16:creationId xmlns:a16="http://schemas.microsoft.com/office/drawing/2014/main" id="{408E7393-90C5-AA71-AEB5-E953EF75B63B}"/>
              </a:ext>
            </a:extLst>
          </p:cNvPr>
          <p:cNvPicPr>
            <a:picLocks noGrp="1" noChangeAspect="1"/>
          </p:cNvPicPr>
          <p:nvPr>
            <p:ph idx="1"/>
          </p:nvPr>
        </p:nvPicPr>
        <p:blipFill>
          <a:blip r:embed="rId2"/>
          <a:stretch>
            <a:fillRect/>
          </a:stretch>
        </p:blipFill>
        <p:spPr>
          <a:xfrm>
            <a:off x="901700" y="2738120"/>
            <a:ext cx="9806940" cy="2767906"/>
          </a:xfrm>
        </p:spPr>
      </p:pic>
    </p:spTree>
    <p:extLst>
      <p:ext uri="{BB962C8B-B14F-4D97-AF65-F5344CB8AC3E}">
        <p14:creationId xmlns:p14="http://schemas.microsoft.com/office/powerpoint/2010/main" val="211411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8DB4-9E7E-B042-AC3A-11988A69F2ED}"/>
              </a:ext>
            </a:extLst>
          </p:cNvPr>
          <p:cNvSpPr>
            <a:spLocks noGrp="1"/>
          </p:cNvSpPr>
          <p:nvPr>
            <p:ph type="title"/>
          </p:nvPr>
        </p:nvSpPr>
        <p:spPr/>
        <p:txBody>
          <a:bodyPr/>
          <a:lstStyle/>
          <a:p>
            <a:r>
              <a:rPr lang="en-US" dirty="0"/>
              <a:t>DBT Debug	</a:t>
            </a:r>
            <a:endParaRPr lang="en-IN" dirty="0"/>
          </a:p>
        </p:txBody>
      </p:sp>
      <p:sp>
        <p:nvSpPr>
          <p:cNvPr id="4" name="Rectangle 1">
            <a:extLst>
              <a:ext uri="{FF2B5EF4-FFF2-40B4-BE49-F238E27FC236}">
                <a16:creationId xmlns:a16="http://schemas.microsoft.com/office/drawing/2014/main" id="{A6BC27B4-1641-9CFC-E837-606923B073FD}"/>
              </a:ext>
            </a:extLst>
          </p:cNvPr>
          <p:cNvSpPr>
            <a:spLocks noGrp="1" noChangeArrowheads="1"/>
          </p:cNvSpPr>
          <p:nvPr>
            <p:ph idx="1"/>
          </p:nvPr>
        </p:nvSpPr>
        <p:spPr bwMode="auto">
          <a:xfrm>
            <a:off x="356166" y="2997073"/>
            <a:ext cx="1183583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debug is a utility function to test the database connection and display information for debugging purposes, such as the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validity of your project file and your installation of any requisite dependencies (like git).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Show the configured location for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profiles.yml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file and exit: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fontAlgn="ctr">
              <a:buClrTx/>
              <a:buSzTx/>
              <a:buNone/>
            </a:pPr>
            <a:r>
              <a:rPr lang="en-US" dirty="0" err="1">
                <a:latin typeface="Calibri Light" panose="020F0302020204030204" pitchFamily="34" charset="0"/>
                <a:ea typeface="Calibri Light" panose="020F0302020204030204" pitchFamily="34" charset="0"/>
                <a:cs typeface="Calibri Light" panose="020F0302020204030204" pitchFamily="34" charset="0"/>
              </a:rPr>
              <a:t>Dbt</a:t>
            </a:r>
            <a:r>
              <a:rPr lang="en-US" dirty="0">
                <a:latin typeface="Calibri Light" panose="020F0302020204030204" pitchFamily="34" charset="0"/>
                <a:ea typeface="Calibri Light" panose="020F0302020204030204" pitchFamily="34" charset="0"/>
                <a:cs typeface="Calibri Light" panose="020F0302020204030204" pitchFamily="34" charset="0"/>
              </a:rPr>
              <a:t> debug –config-</a:t>
            </a:r>
            <a:r>
              <a:rPr lang="en-US" dirty="0" err="1">
                <a:latin typeface="Calibri Light" panose="020F0302020204030204" pitchFamily="34" charset="0"/>
                <a:ea typeface="Calibri Light" panose="020F0302020204030204" pitchFamily="34" charset="0"/>
                <a:cs typeface="Calibri Light" panose="020F0302020204030204" pitchFamily="34" charset="0"/>
              </a:rPr>
              <a:t>dir</a:t>
            </a:r>
            <a:endParaRPr lang="en-IN" b="1" i="0" dirty="0">
              <a:solidFill>
                <a:srgbClr val="D6DEEB"/>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88057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7C15-BDDE-A578-F612-F601E7108518}"/>
              </a:ext>
            </a:extLst>
          </p:cNvPr>
          <p:cNvSpPr>
            <a:spLocks noGrp="1"/>
          </p:cNvSpPr>
          <p:nvPr>
            <p:ph type="title"/>
          </p:nvPr>
        </p:nvSpPr>
        <p:spPr/>
        <p:txBody>
          <a:bodyPr/>
          <a:lstStyle/>
          <a:p>
            <a:r>
              <a:rPr lang="en-US" dirty="0"/>
              <a:t>Deployment Slim CI Jobs (Runs on GitHub PR) </a:t>
            </a:r>
            <a:endParaRPr lang="en-IN" dirty="0"/>
          </a:p>
        </p:txBody>
      </p:sp>
      <p:pic>
        <p:nvPicPr>
          <p:cNvPr id="5" name="Content Placeholder 4">
            <a:extLst>
              <a:ext uri="{FF2B5EF4-FFF2-40B4-BE49-F238E27FC236}">
                <a16:creationId xmlns:a16="http://schemas.microsoft.com/office/drawing/2014/main" id="{48379A01-6D04-14C1-4DC9-48ABCB51F119}"/>
              </a:ext>
            </a:extLst>
          </p:cNvPr>
          <p:cNvPicPr>
            <a:picLocks noGrp="1" noChangeAspect="1"/>
          </p:cNvPicPr>
          <p:nvPr>
            <p:ph idx="1"/>
          </p:nvPr>
        </p:nvPicPr>
        <p:blipFill>
          <a:blip r:embed="rId2"/>
          <a:stretch>
            <a:fillRect/>
          </a:stretch>
        </p:blipFill>
        <p:spPr>
          <a:xfrm>
            <a:off x="830580" y="2276898"/>
            <a:ext cx="10833100" cy="2304204"/>
          </a:xfrm>
        </p:spPr>
      </p:pic>
      <p:pic>
        <p:nvPicPr>
          <p:cNvPr id="7" name="Picture 6">
            <a:extLst>
              <a:ext uri="{FF2B5EF4-FFF2-40B4-BE49-F238E27FC236}">
                <a16:creationId xmlns:a16="http://schemas.microsoft.com/office/drawing/2014/main" id="{17FD2DF4-868A-48DA-D065-261CD98B3493}"/>
              </a:ext>
            </a:extLst>
          </p:cNvPr>
          <p:cNvPicPr>
            <a:picLocks noChangeAspect="1"/>
          </p:cNvPicPr>
          <p:nvPr/>
        </p:nvPicPr>
        <p:blipFill>
          <a:blip r:embed="rId3"/>
          <a:stretch>
            <a:fillRect/>
          </a:stretch>
        </p:blipFill>
        <p:spPr>
          <a:xfrm>
            <a:off x="691224" y="4735149"/>
            <a:ext cx="10972456" cy="1797142"/>
          </a:xfrm>
          <a:prstGeom prst="rect">
            <a:avLst/>
          </a:prstGeom>
        </p:spPr>
      </p:pic>
    </p:spTree>
    <p:extLst>
      <p:ext uri="{BB962C8B-B14F-4D97-AF65-F5344CB8AC3E}">
        <p14:creationId xmlns:p14="http://schemas.microsoft.com/office/powerpoint/2010/main" val="14703944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8271-A117-1B94-D377-A778213A45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BA91AD-A16B-320D-3ACD-6C1927735B02}"/>
              </a:ext>
            </a:extLst>
          </p:cNvPr>
          <p:cNvSpPr>
            <a:spLocks noGrp="1"/>
          </p:cNvSpPr>
          <p:nvPr>
            <p:ph idx="1"/>
          </p:nvPr>
        </p:nvSpPr>
        <p:spPr/>
        <p:txBody>
          <a:bodyPr>
            <a:normAutofit fontScale="40000" lnSpcReduction="20000"/>
          </a:bodyPr>
          <a:lstStyle/>
          <a:p>
            <a:r>
              <a:rPr lang="en-US" dirty="0"/>
              <a:t>New concepts to teach </a:t>
            </a:r>
          </a:p>
          <a:p>
            <a:r>
              <a:rPr lang="en-US" dirty="0" err="1"/>
              <a:t>Dbt</a:t>
            </a:r>
            <a:r>
              <a:rPr lang="en-US" dirty="0"/>
              <a:t> seed</a:t>
            </a:r>
          </a:p>
          <a:p>
            <a:r>
              <a:rPr lang="en-US" dirty="0"/>
              <a:t>Source freshness</a:t>
            </a:r>
          </a:p>
          <a:p>
            <a:r>
              <a:rPr lang="en-US" dirty="0"/>
              <a:t>Snapshot</a:t>
            </a:r>
          </a:p>
          <a:p>
            <a:r>
              <a:rPr lang="en-US" dirty="0"/>
              <a:t>Incremental</a:t>
            </a:r>
          </a:p>
          <a:p>
            <a:r>
              <a:rPr lang="en-US" dirty="0"/>
              <a:t>Update previous record to new time </a:t>
            </a:r>
            <a:r>
              <a:rPr lang="en-US" dirty="0" err="1"/>
              <a:t>stmap</a:t>
            </a:r>
            <a:r>
              <a:rPr lang="en-US" dirty="0"/>
              <a:t> and do above 3 steps</a:t>
            </a:r>
          </a:p>
          <a:p>
            <a:r>
              <a:rPr lang="en-US" dirty="0"/>
              <a:t>Change the value of </a:t>
            </a:r>
            <a:r>
              <a:rPr lang="en-US" dirty="0" err="1"/>
              <a:t>merge_id</a:t>
            </a:r>
            <a:r>
              <a:rPr lang="en-US" dirty="0"/>
              <a:t> </a:t>
            </a:r>
            <a:r>
              <a:rPr lang="en-US" dirty="0" err="1"/>
              <a:t>anf</a:t>
            </a:r>
            <a:r>
              <a:rPr lang="en-US" dirty="0"/>
              <a:t> update to new timestamp and follow above three steps</a:t>
            </a:r>
          </a:p>
          <a:p>
            <a:r>
              <a:rPr lang="en-US" dirty="0" err="1"/>
              <a:t>Dbt</a:t>
            </a:r>
            <a:r>
              <a:rPr lang="en-US" dirty="0"/>
              <a:t> test –select –</a:t>
            </a:r>
            <a:r>
              <a:rPr lang="en-US" dirty="0" err="1"/>
              <a:t>test_type:singular</a:t>
            </a:r>
            <a:r>
              <a:rPr lang="en-US" dirty="0"/>
              <a:t> (accepting mor than one files)</a:t>
            </a:r>
          </a:p>
          <a:p>
            <a:r>
              <a:rPr lang="en-US" dirty="0" err="1"/>
              <a:t>Dbt</a:t>
            </a:r>
            <a:r>
              <a:rPr lang="en-US" dirty="0"/>
              <a:t>  build –s </a:t>
            </a:r>
            <a:r>
              <a:rPr lang="en-US" dirty="0" err="1"/>
              <a:t>my_first_dbt_model</a:t>
            </a:r>
            <a:r>
              <a:rPr lang="en-US" dirty="0"/>
              <a:t>(warn for &gt;4) error/warn set in </a:t>
            </a:r>
            <a:r>
              <a:rPr lang="en-US" dirty="0" err="1"/>
              <a:t>project.yml</a:t>
            </a:r>
            <a:endParaRPr lang="en-US" dirty="0"/>
          </a:p>
          <a:p>
            <a:r>
              <a:rPr lang="en-US" dirty="0" err="1"/>
              <a:t>Dbt</a:t>
            </a:r>
            <a:r>
              <a:rPr lang="en-US" dirty="0"/>
              <a:t> test– </a:t>
            </a:r>
            <a:r>
              <a:rPr lang="en-US" dirty="0" err="1"/>
              <a:t>store_failures</a:t>
            </a:r>
            <a:r>
              <a:rPr lang="en-US" dirty="0"/>
              <a:t> (warn &gt; 4) created in </a:t>
            </a:r>
            <a:r>
              <a:rPr lang="en-US" dirty="0" err="1"/>
              <a:t>sepexrate</a:t>
            </a:r>
            <a:r>
              <a:rPr lang="en-US" dirty="0"/>
              <a:t> schema set in </a:t>
            </a:r>
            <a:r>
              <a:rPr lang="en-US" dirty="0" err="1"/>
              <a:t>dbt</a:t>
            </a:r>
            <a:r>
              <a:rPr lang="en-US" dirty="0"/>
              <a:t> </a:t>
            </a:r>
            <a:r>
              <a:rPr lang="en-US" dirty="0" err="1"/>
              <a:t>project.yml</a:t>
            </a:r>
            <a:endParaRPr lang="en-US" dirty="0"/>
          </a:p>
          <a:p>
            <a:r>
              <a:rPr lang="en-US" dirty="0"/>
              <a:t>Surrogate key in f\dimension model</a:t>
            </a:r>
          </a:p>
          <a:p>
            <a:r>
              <a:rPr lang="en-US" dirty="0"/>
              <a:t>Facts and dimension model</a:t>
            </a:r>
          </a:p>
          <a:p>
            <a:r>
              <a:rPr lang="en-US" dirty="0"/>
              <a:t>--vars </a:t>
            </a:r>
          </a:p>
          <a:p>
            <a:r>
              <a:rPr lang="en-US" dirty="0"/>
              <a:t>Tomorrow to add </a:t>
            </a:r>
            <a:r>
              <a:rPr lang="en-US" dirty="0" err="1"/>
              <a:t>pre_hook</a:t>
            </a:r>
            <a:r>
              <a:rPr lang="en-US" dirty="0"/>
              <a:t> and </a:t>
            </a:r>
            <a:r>
              <a:rPr lang="en-US" dirty="0" err="1"/>
              <a:t>post_hook</a:t>
            </a:r>
            <a:r>
              <a:rPr lang="en-US" dirty="0"/>
              <a:t>, </a:t>
            </a:r>
            <a:r>
              <a:rPr lang="en-US" dirty="0" err="1"/>
              <a:t>on_run_start</a:t>
            </a:r>
            <a:r>
              <a:rPr lang="en-US" dirty="0"/>
              <a:t> and </a:t>
            </a:r>
            <a:r>
              <a:rPr lang="en-US" dirty="0" err="1"/>
              <a:t>on_un_end</a:t>
            </a:r>
            <a:endParaRPr lang="en-US" dirty="0"/>
          </a:p>
          <a:p>
            <a:r>
              <a:rPr lang="en-US" dirty="0" err="1"/>
              <a:t>Globa</a:t>
            </a:r>
            <a:r>
              <a:rPr lang="en-US" dirty="0"/>
              <a:t>; </a:t>
            </a:r>
            <a:r>
              <a:rPr lang="en-US" dirty="0" err="1"/>
              <a:t>varaiblrs</a:t>
            </a:r>
            <a:r>
              <a:rPr lang="en-US" dirty="0"/>
              <a:t>, local ad </a:t>
            </a:r>
            <a:r>
              <a:rPr lang="en-US" dirty="0" err="1"/>
              <a:t>env_varaibles</a:t>
            </a:r>
            <a:endParaRPr lang="en-US" dirty="0"/>
          </a:p>
          <a:p>
            <a:pPr marL="0" indent="0">
              <a:buNone/>
            </a:pPr>
            <a:endParaRPr lang="en-US" dirty="0"/>
          </a:p>
        </p:txBody>
      </p:sp>
    </p:spTree>
    <p:extLst>
      <p:ext uri="{BB962C8B-B14F-4D97-AF65-F5344CB8AC3E}">
        <p14:creationId xmlns:p14="http://schemas.microsoft.com/office/powerpoint/2010/main" val="2370116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FACF-A3EE-3313-1B2A-405786BB031D}"/>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682DD487-41F1-62C6-F607-5B96408D6DB3}"/>
              </a:ext>
            </a:extLst>
          </p:cNvPr>
          <p:cNvSpPr>
            <a:spLocks noGrp="1" noChangeArrowheads="1"/>
          </p:cNvSpPr>
          <p:nvPr>
            <p:ph idx="1"/>
          </p:nvPr>
        </p:nvSpPr>
        <p:spPr bwMode="auto">
          <a:xfrm>
            <a:off x="1154954" y="3434488"/>
            <a:ext cx="7671908" cy="1754326"/>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rPr>
              <a:t>git </a:t>
            </a:r>
            <a:r>
              <a:rPr kumimoji="0" lang="en-US" altLang="en-US" b="0" i="0" u="none" strike="noStrike" cap="none" normalizeH="0" baseline="0" dirty="0" err="1">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rPr>
              <a:t>init</a:t>
            </a:r>
            <a:endParaRPr kumimoji="0" lang="en-US" altLang="en-US" b="0" i="0" u="none" strike="noStrike" cap="none" normalizeH="0" baseline="0" dirty="0">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rPr>
              <a:t> git branch -M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rPr>
              <a:t> git add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rPr>
              <a:t>git commit -m "Create a </a:t>
            </a:r>
            <a:r>
              <a:rPr kumimoji="0" lang="en-US" altLang="en-US" b="0" i="0" u="none" strike="noStrike" cap="none" normalizeH="0" baseline="0" dirty="0" err="1">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rPr>
              <a:t> project"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rPr>
              <a:t>git remote add origin https://github.com/&lt;username&gt;/dbt-sample-repository.git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Calibri Light" panose="020F0302020204030204" pitchFamily="34" charset="0"/>
                <a:ea typeface="Calibri Light" panose="020F0302020204030204" pitchFamily="34" charset="0"/>
                <a:cs typeface="Calibri Light" panose="020F0302020204030204" pitchFamily="34" charset="0"/>
              </a:rPr>
              <a:t>git push -u origin main</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346511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DE01-AD33-24E0-4BDC-9C38E9B35250}"/>
              </a:ext>
            </a:extLst>
          </p:cNvPr>
          <p:cNvSpPr>
            <a:spLocks noGrp="1"/>
          </p:cNvSpPr>
          <p:nvPr>
            <p:ph type="title"/>
          </p:nvPr>
        </p:nvSpPr>
        <p:spPr/>
        <p:txBody>
          <a:bodyPr/>
          <a:lstStyle/>
          <a:p>
            <a:r>
              <a:rPr lang="en-US" dirty="0"/>
              <a:t>Doubts on variable</a:t>
            </a:r>
            <a:endParaRPr lang="en-IN" dirty="0"/>
          </a:p>
        </p:txBody>
      </p:sp>
      <p:pic>
        <p:nvPicPr>
          <p:cNvPr id="5" name="Content Placeholder 4">
            <a:extLst>
              <a:ext uri="{FF2B5EF4-FFF2-40B4-BE49-F238E27FC236}">
                <a16:creationId xmlns:a16="http://schemas.microsoft.com/office/drawing/2014/main" id="{584E1F45-4F0B-ACE8-2F2F-3D4B86FD5D59}"/>
              </a:ext>
            </a:extLst>
          </p:cNvPr>
          <p:cNvPicPr>
            <a:picLocks noGrp="1" noChangeAspect="1"/>
          </p:cNvPicPr>
          <p:nvPr>
            <p:ph idx="1"/>
          </p:nvPr>
        </p:nvPicPr>
        <p:blipFill>
          <a:blip r:embed="rId2"/>
          <a:stretch>
            <a:fillRect/>
          </a:stretch>
        </p:blipFill>
        <p:spPr>
          <a:xfrm>
            <a:off x="1524000" y="2834567"/>
            <a:ext cx="5304696" cy="1937482"/>
          </a:xfrm>
        </p:spPr>
      </p:pic>
      <p:sp>
        <p:nvSpPr>
          <p:cNvPr id="7" name="TextBox 6">
            <a:extLst>
              <a:ext uri="{FF2B5EF4-FFF2-40B4-BE49-F238E27FC236}">
                <a16:creationId xmlns:a16="http://schemas.microsoft.com/office/drawing/2014/main" id="{A5E8CC70-5277-8FEB-DCB2-A066684B5829}"/>
              </a:ext>
            </a:extLst>
          </p:cNvPr>
          <p:cNvSpPr txBox="1"/>
          <p:nvPr/>
        </p:nvSpPr>
        <p:spPr>
          <a:xfrm>
            <a:off x="1259840" y="5073134"/>
            <a:ext cx="6096000" cy="369332"/>
          </a:xfrm>
          <a:prstGeom prst="rect">
            <a:avLst/>
          </a:prstGeom>
          <a:noFill/>
        </p:spPr>
        <p:txBody>
          <a:bodyPr wrap="square">
            <a:spAutoFit/>
          </a:bodyPr>
          <a:lstStyle/>
          <a:p>
            <a:r>
              <a:rPr lang="en-US" b="0" i="0" dirty="0">
                <a:solidFill>
                  <a:srgbClr val="D6DEEB"/>
                </a:solidFill>
                <a:effectLst/>
                <a:latin typeface="Source Code Pro" panose="020B0509030403020204" pitchFamily="49" charset="0"/>
              </a:rPr>
              <a:t>$ </a:t>
            </a:r>
            <a:r>
              <a:rPr lang="en-US" b="0" i="0" dirty="0" err="1">
                <a:solidFill>
                  <a:srgbClr val="D6DEEB"/>
                </a:solidFill>
                <a:effectLst/>
                <a:latin typeface="Source Code Pro" panose="020B0509030403020204" pitchFamily="49" charset="0"/>
              </a:rPr>
              <a:t>dbt</a:t>
            </a:r>
            <a:r>
              <a:rPr lang="en-US" b="0" i="0" dirty="0">
                <a:solidFill>
                  <a:srgbClr val="D6DEEB"/>
                </a:solidFill>
                <a:effectLst/>
                <a:latin typeface="Source Code Pro" panose="020B0509030403020204" pitchFamily="49" charset="0"/>
              </a:rPr>
              <a:t> run --vars '{"key": "value"}'</a:t>
            </a:r>
            <a:endParaRPr lang="en-IN" dirty="0"/>
          </a:p>
        </p:txBody>
      </p:sp>
    </p:spTree>
    <p:extLst>
      <p:ext uri="{BB962C8B-B14F-4D97-AF65-F5344CB8AC3E}">
        <p14:creationId xmlns:p14="http://schemas.microsoft.com/office/powerpoint/2010/main" val="140543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BCBD-7BC0-FBE6-98EA-9E1697991432}"/>
              </a:ext>
            </a:extLst>
          </p:cNvPr>
          <p:cNvSpPr>
            <a:spLocks noGrp="1"/>
          </p:cNvSpPr>
          <p:nvPr>
            <p:ph type="title"/>
          </p:nvPr>
        </p:nvSpPr>
        <p:spPr/>
        <p:txBody>
          <a:bodyPr/>
          <a:lstStyle/>
          <a:p>
            <a:r>
              <a:rPr lang="en-US" dirty="0"/>
              <a:t>DBT Seed</a:t>
            </a:r>
            <a:br>
              <a:rPr lang="en-US" dirty="0"/>
            </a:br>
            <a:endParaRPr lang="en-IN" dirty="0"/>
          </a:p>
        </p:txBody>
      </p:sp>
      <p:sp>
        <p:nvSpPr>
          <p:cNvPr id="3" name="Content Placeholder 2">
            <a:extLst>
              <a:ext uri="{FF2B5EF4-FFF2-40B4-BE49-F238E27FC236}">
                <a16:creationId xmlns:a16="http://schemas.microsoft.com/office/drawing/2014/main" id="{762BCFFA-2532-07A3-E1EA-1E0C48D93906}"/>
              </a:ext>
            </a:extLst>
          </p:cNvPr>
          <p:cNvSpPr>
            <a:spLocks noGrp="1"/>
          </p:cNvSpPr>
          <p:nvPr>
            <p:ph idx="1"/>
          </p:nvPr>
        </p:nvSpPr>
        <p:spPr/>
        <p:txBody>
          <a:bodyPr/>
          <a:lstStyle/>
          <a:p>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Seeds are CSV files in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project (typically in your seeds directory), that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can load into your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data warehouse</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using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seed command.</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r>
              <a:rPr lang="en-US"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Because these CSV files are located in your </a:t>
            </a:r>
            <a:r>
              <a:rPr lang="en-US"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repository, they are version controlled and code reviewable. Seeds are best suited to static data which changes infrequently.</a:t>
            </a:r>
            <a:endParaRPr kumimoji="0" lang="en-US" altLang="en-US"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75100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2BE1-E08F-7DFD-7DC8-6BDFA3B26A9B}"/>
              </a:ext>
            </a:extLst>
          </p:cNvPr>
          <p:cNvSpPr>
            <a:spLocks noGrp="1"/>
          </p:cNvSpPr>
          <p:nvPr>
            <p:ph type="title"/>
          </p:nvPr>
        </p:nvSpPr>
        <p:spPr/>
        <p:txBody>
          <a:bodyPr/>
          <a:lstStyle/>
          <a:p>
            <a:r>
              <a:rPr lang="en-US" dirty="0"/>
              <a:t>DBT Compile</a:t>
            </a:r>
            <a:endParaRPr lang="en-IN" dirty="0"/>
          </a:p>
        </p:txBody>
      </p:sp>
      <p:sp>
        <p:nvSpPr>
          <p:cNvPr id="3" name="Content Placeholder 2">
            <a:extLst>
              <a:ext uri="{FF2B5EF4-FFF2-40B4-BE49-F238E27FC236}">
                <a16:creationId xmlns:a16="http://schemas.microsoft.com/office/drawing/2014/main" id="{17433932-BEA7-B39E-50F5-197E0E9292CD}"/>
              </a:ext>
            </a:extLst>
          </p:cNvPr>
          <p:cNvSpPr>
            <a:spLocks noGrp="1"/>
          </p:cNvSpPr>
          <p:nvPr>
            <p:ph idx="1"/>
          </p:nvPr>
        </p:nvSpPr>
        <p:spPr>
          <a:xfrm>
            <a:off x="657114" y="2623820"/>
            <a:ext cx="8825659" cy="3416300"/>
          </a:xfrm>
        </p:spPr>
        <p:txBody>
          <a:bodyPr/>
          <a:lstStyle/>
          <a:p>
            <a:r>
              <a:rPr lang="en-IN" dirty="0"/>
              <a:t>DBT Compile: (add screen shot)</a:t>
            </a:r>
          </a:p>
          <a:p>
            <a:endParaRPr lang="en-IN" dirty="0"/>
          </a:p>
          <a:p>
            <a:endParaRPr lang="en-IN" dirty="0"/>
          </a:p>
          <a:p>
            <a:endParaRPr lang="en-IN" dirty="0"/>
          </a:p>
          <a:p>
            <a:endParaRPr lang="en-IN" dirty="0"/>
          </a:p>
          <a:p>
            <a:endParaRPr lang="en-IN" dirty="0"/>
          </a:p>
        </p:txBody>
      </p:sp>
      <p:sp>
        <p:nvSpPr>
          <p:cNvPr id="11" name="Rectangle 2">
            <a:extLst>
              <a:ext uri="{FF2B5EF4-FFF2-40B4-BE49-F238E27FC236}">
                <a16:creationId xmlns:a16="http://schemas.microsoft.com/office/drawing/2014/main" id="{B117311E-17B1-63AA-4687-353169318CD5}"/>
              </a:ext>
            </a:extLst>
          </p:cNvPr>
          <p:cNvSpPr>
            <a:spLocks noChangeArrowheads="1"/>
          </p:cNvSpPr>
          <p:nvPr/>
        </p:nvSpPr>
        <p:spPr bwMode="auto">
          <a:xfrm>
            <a:off x="546671" y="3202657"/>
            <a:ext cx="1103901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compile generates executable SQL from source model, test, and analysis files. You can find these compiled SQL files in the target/ directory of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project.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r>
              <a:rPr lang="en-US" b="0" i="0" dirty="0">
                <a:solidFill>
                  <a:srgbClr val="040C28"/>
                </a:solidFill>
                <a:effectLst/>
                <a:latin typeface="Calibri Light" panose="020F0302020204030204" pitchFamily="34" charset="0"/>
                <a:ea typeface="Calibri Light" panose="020F0302020204030204" pitchFamily="34" charset="0"/>
                <a:cs typeface="Calibri Light" panose="020F0302020204030204" pitchFamily="34" charset="0"/>
              </a:rPr>
              <a:t>It doesn't materialize the model's compiled SQL into an existing table</a:t>
            </a:r>
            <a:r>
              <a:rPr lang="en-US" sz="1600" b="0" i="0" dirty="0">
                <a:solidFill>
                  <a:srgbClr val="202124"/>
                </a:solidFill>
                <a:effectLst/>
                <a:latin typeface="Google Sans"/>
              </a:rPr>
              <a:t>.</a:t>
            </a:r>
            <a:endParaRPr kumimoji="0" lang="en-US" altLang="en-US" sz="16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96875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28744</TotalTime>
  <Words>4549</Words>
  <Application>Microsoft Office PowerPoint</Application>
  <PresentationFormat>Widescreen</PresentationFormat>
  <Paragraphs>502</Paragraphs>
  <Slides>73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73</vt:i4>
      </vt:variant>
    </vt:vector>
  </HeadingPairs>
  <TitlesOfParts>
    <vt:vector size="85" baseType="lpstr">
      <vt:lpstr>Arial</vt:lpstr>
      <vt:lpstr>Calibri</vt:lpstr>
      <vt:lpstr>Calibri Light</vt:lpstr>
      <vt:lpstr>Century Gothic</vt:lpstr>
      <vt:lpstr>Consolas</vt:lpstr>
      <vt:lpstr>Google Sans</vt:lpstr>
      <vt:lpstr>Poppins</vt:lpstr>
      <vt:lpstr>SF-Mono-Regular</vt:lpstr>
      <vt:lpstr>Source Code Pro</vt:lpstr>
      <vt:lpstr>Source Sans Pro</vt:lpstr>
      <vt:lpstr>Wingdings 3</vt:lpstr>
      <vt:lpstr>Ion Boardroom</vt:lpstr>
      <vt:lpstr>DBT Fundamentals </vt:lpstr>
      <vt:lpstr>DBT Fundamentals  Structure of this Course</vt:lpstr>
      <vt:lpstr>Traditional Data Teams</vt:lpstr>
      <vt:lpstr>ETL AND ELT</vt:lpstr>
      <vt:lpstr>Version Control </vt:lpstr>
      <vt:lpstr>Basic Commands</vt:lpstr>
      <vt:lpstr>DBT Debug </vt:lpstr>
      <vt:lpstr>DBT Seed </vt:lpstr>
      <vt:lpstr>DBT Compile</vt:lpstr>
      <vt:lpstr>DBT RUN AND BUILD</vt:lpstr>
      <vt:lpstr>Surrogate Key</vt:lpstr>
      <vt:lpstr>DBT Test</vt:lpstr>
      <vt:lpstr>Test Severity</vt:lpstr>
      <vt:lpstr>Test Store failures </vt:lpstr>
      <vt:lpstr>Artifacts and Skip on failures </vt:lpstr>
      <vt:lpstr>Docs Block</vt:lpstr>
      <vt:lpstr>DBT Source Freshness</vt:lpstr>
      <vt:lpstr>Models</vt:lpstr>
      <vt:lpstr>Ref function</vt:lpstr>
      <vt:lpstr>Naming Conventions</vt:lpstr>
      <vt:lpstr>Materilaizations </vt:lpstr>
      <vt:lpstr>Materialization in DBT</vt:lpstr>
      <vt:lpstr>Materialization in dbt_project.yml</vt:lpstr>
      <vt:lpstr>Materialization in model file</vt:lpstr>
      <vt:lpstr>Incremental Models</vt:lpstr>
      <vt:lpstr>Incremental Model </vt:lpstr>
      <vt:lpstr>Facts and Dimensions </vt:lpstr>
      <vt:lpstr>Facts and Dimensions </vt:lpstr>
      <vt:lpstr>Facts and Dimensions</vt:lpstr>
      <vt:lpstr>Ephemeral Model</vt:lpstr>
      <vt:lpstr>SCD (SLOWLY CHANGING DIMENSION)</vt:lpstr>
      <vt:lpstr>SCD – TYPE 0</vt:lpstr>
      <vt:lpstr>SCD – TYPE 1</vt:lpstr>
      <vt:lpstr>Type -1  </vt:lpstr>
      <vt:lpstr>Type -2  </vt:lpstr>
      <vt:lpstr>Before and After change</vt:lpstr>
      <vt:lpstr>Type 3</vt:lpstr>
      <vt:lpstr>Type-4</vt:lpstr>
      <vt:lpstr>Type-6</vt:lpstr>
      <vt:lpstr>DBT Snapshots</vt:lpstr>
      <vt:lpstr>Variables </vt:lpstr>
      <vt:lpstr>Config of variables in dbt_project.yml</vt:lpstr>
      <vt:lpstr>Config in the model</vt:lpstr>
      <vt:lpstr>Jinja </vt:lpstr>
      <vt:lpstr>Set Variable</vt:lpstr>
      <vt:lpstr>Macros</vt:lpstr>
      <vt:lpstr>DBT DOCS GENERATE and DBT DOCS SERVE</vt:lpstr>
      <vt:lpstr>DBT DOCS SERVE DISPLAY</vt:lpstr>
      <vt:lpstr>Docs Serve with –port </vt:lpstr>
      <vt:lpstr>DBT Exclude</vt:lpstr>
      <vt:lpstr>Post Hook and Pre hook</vt:lpstr>
      <vt:lpstr>DBT Cloud IDE</vt:lpstr>
      <vt:lpstr>Basic Layout of DBT</vt:lpstr>
      <vt:lpstr>Basic Layout of DBT</vt:lpstr>
      <vt:lpstr>Basic Layout of DBT</vt:lpstr>
      <vt:lpstr>Command Bar</vt:lpstr>
      <vt:lpstr>Data Lineage Graph </vt:lpstr>
      <vt:lpstr>DBT Test in cloud</vt:lpstr>
      <vt:lpstr>Screen shots of Below Commands</vt:lpstr>
      <vt:lpstr>Output of snapshot table</vt:lpstr>
      <vt:lpstr>What is Deployment and Slim CI jobs</vt:lpstr>
      <vt:lpstr>Slim CI Job </vt:lpstr>
      <vt:lpstr>Deployment Environment settings</vt:lpstr>
      <vt:lpstr>Deploy Job Settings</vt:lpstr>
      <vt:lpstr>Deploy Job Settings</vt:lpstr>
      <vt:lpstr>Deployment CI Settings</vt:lpstr>
      <vt:lpstr>Deployment CI Jobs Settings</vt:lpstr>
      <vt:lpstr>Deployment CI Jobs Settings</vt:lpstr>
      <vt:lpstr>Deployment  Jobs (Runs on schedule) </vt:lpstr>
      <vt:lpstr>Deployment Slim CI Jobs (Runs on GitHub PR) </vt:lpstr>
      <vt:lpstr>PowerPoint Presentation</vt:lpstr>
      <vt:lpstr>PowerPoint Presentation</vt:lpstr>
      <vt:lpstr>Doubts on variable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DBT Boot Camp training </dc:title>
  <dc:creator>Ambika Shyam</dc:creator>
  <cp:lastModifiedBy>Ambika Shyam</cp:lastModifiedBy>
  <cp:revision>216</cp:revision>
  <dcterms:created xsi:type="dcterms:W3CDTF">2023-11-16T04:37:57Z</dcterms:created>
  <dcterms:modified xsi:type="dcterms:W3CDTF">2023-12-14T04:48:21Z</dcterms:modified>
</cp:coreProperties>
</file>