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86" r:id="rId5"/>
    <p:sldId id="259" r:id="rId6"/>
    <p:sldId id="260" r:id="rId7"/>
    <p:sldId id="261" r:id="rId8"/>
    <p:sldId id="262" r:id="rId9"/>
    <p:sldId id="263" r:id="rId10"/>
    <p:sldId id="264" r:id="rId11"/>
    <p:sldId id="265" r:id="rId12"/>
    <p:sldId id="266" r:id="rId13"/>
    <p:sldId id="295" r:id="rId14"/>
    <p:sldId id="294" r:id="rId15"/>
    <p:sldId id="281" r:id="rId16"/>
    <p:sldId id="282" r:id="rId17"/>
    <p:sldId id="283" r:id="rId18"/>
    <p:sldId id="284" r:id="rId19"/>
    <p:sldId id="287" r:id="rId20"/>
    <p:sldId id="288" r:id="rId21"/>
    <p:sldId id="289" r:id="rId22"/>
    <p:sldId id="290" r:id="rId23"/>
    <p:sldId id="291" r:id="rId24"/>
    <p:sldId id="29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2" autoAdjust="0"/>
    <p:restoredTop sz="94660"/>
  </p:normalViewPr>
  <p:slideViewPr>
    <p:cSldViewPr snapToGrid="0">
      <p:cViewPr varScale="1">
        <p:scale>
          <a:sx n="86" d="100"/>
          <a:sy n="86" d="100"/>
        </p:scale>
        <p:origin x="557"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EF2D8E-BD13-4C0A-8332-3F09C6B941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343EB23-82DD-4916-AD93-33BA673FC9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9B0C4-6C34-4273-A64C-1AB312BCB56A}" type="datetimeFigureOut">
              <a:rPr lang="en-IN" smtClean="0"/>
              <a:t>21-03-2019</a:t>
            </a:fld>
            <a:endParaRPr lang="en-IN"/>
          </a:p>
        </p:txBody>
      </p:sp>
      <p:sp>
        <p:nvSpPr>
          <p:cNvPr id="4" name="Footer Placeholder 3">
            <a:extLst>
              <a:ext uri="{FF2B5EF4-FFF2-40B4-BE49-F238E27FC236}">
                <a16:creationId xmlns:a16="http://schemas.microsoft.com/office/drawing/2014/main" id="{1BA92379-491A-4924-8E36-FC12FF6A4B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4D230-68FE-4694-91A5-A2CA1A65EE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A85CC-F92B-41D0-9ED1-B7D18461E275}" type="slidenum">
              <a:rPr lang="en-IN" smtClean="0"/>
              <a:t>‹#›</a:t>
            </a:fld>
            <a:endParaRPr lang="en-IN"/>
          </a:p>
        </p:txBody>
      </p:sp>
    </p:spTree>
    <p:extLst>
      <p:ext uri="{BB962C8B-B14F-4D97-AF65-F5344CB8AC3E}">
        <p14:creationId xmlns:p14="http://schemas.microsoft.com/office/powerpoint/2010/main" val="394234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0CA29-B56F-486D-BD6B-EF8D0C30F300}" type="datetimeFigureOut">
              <a:rPr lang="en-IN" smtClean="0"/>
              <a:t>21-03-2019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C9AF8-891C-43BE-B4A6-CE6EDF508FB3}" type="slidenum">
              <a:rPr lang="en-IN" smtClean="0"/>
              <a:t>‹#›</a:t>
            </a:fld>
            <a:endParaRPr lang="en-IN"/>
          </a:p>
        </p:txBody>
      </p:sp>
    </p:spTree>
    <p:extLst>
      <p:ext uri="{BB962C8B-B14F-4D97-AF65-F5344CB8AC3E}">
        <p14:creationId xmlns:p14="http://schemas.microsoft.com/office/powerpoint/2010/main" val="328929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43D0B-AF02-4D72-AAFE-20940E2A2091}" type="slidenum">
              <a:rPr lang="en-US" smtClean="0"/>
              <a:t>1</a:t>
            </a:fld>
            <a:endParaRPr lang="en-US"/>
          </a:p>
        </p:txBody>
      </p:sp>
    </p:spTree>
    <p:extLst>
      <p:ext uri="{BB962C8B-B14F-4D97-AF65-F5344CB8AC3E}">
        <p14:creationId xmlns:p14="http://schemas.microsoft.com/office/powerpoint/2010/main" val="291505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FDC9-C0B8-4D78-889B-E02DA7D0C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375E66-A830-4F02-B7E7-DA1D33DEF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55F84A-7E41-4BA3-893D-5ABDBA0BCE22}"/>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840D57A2-5078-4A0F-98A4-81E47A29D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09FA6-CA43-499E-B7D0-6BF34019EC01}"/>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118273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EBD-3074-479A-9456-81A9CE98FC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A9BA2-26B1-4E02-AAA2-0A7B1A211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553E8-D607-4A31-A6E7-685A640756D3}"/>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28C01E61-9364-40A3-BBDD-E2146AF2D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C0E9E-E07F-4665-B6A1-B95CE44CA051}"/>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398335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59577-418B-4E83-AF7F-3D180E695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1EF29A-0DEA-4647-B32B-65A4BE460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23AC3-8DB2-4DE3-838F-F9D1240E18CC}"/>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B0861DED-8F33-437D-93F9-B82C31539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EE5D5-7C4B-4669-A0E3-B22DAFC69B8E}"/>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53348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0A6B-EC7B-45D9-BB78-DCB7ADF49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6766A-AF7B-402E-A446-1254B56B08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D081F-9F00-411E-BA1D-9F9E75BB596E}"/>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88D42DC9-2234-4099-B88D-58C726757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68DDE-1AC6-4045-83FA-3E5FA4F7209F}"/>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175976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F405-AFD6-4F6C-B5C0-CFEFA122C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6FB56-3DD3-4360-8990-C3E0F6161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29524-00BC-464F-B8D4-CF4D22D34985}"/>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B2D916F2-32CF-4018-B641-A161CCD45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32635-7E16-4046-B148-D8E4FB6F8762}"/>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160831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E56E-444B-426C-855C-9284FA41A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DBB9E8-F6EC-413A-BF03-B55250034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EF8C01-C94F-47B7-8FC2-3B310AA3E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10A78-1C58-49D5-8632-ACF4B2600C9A}"/>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6" name="Footer Placeholder 5">
            <a:extLst>
              <a:ext uri="{FF2B5EF4-FFF2-40B4-BE49-F238E27FC236}">
                <a16:creationId xmlns:a16="http://schemas.microsoft.com/office/drawing/2014/main" id="{6F1E0AAA-834A-42E6-8077-8A3343178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03C5A-DE92-4A87-9E55-ADB439F424FA}"/>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289858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8820-BC51-4405-937D-84D2E8401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E6492-E62A-4669-92D7-D12A4A82C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1EDAF-4A51-4BF4-A3EE-EEC1BB282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820C82-34F1-4F42-B033-7D52FEBD8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C0008-E401-478A-AD75-E31AE7FD1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9B8596-E5B0-429B-A4A5-C8B39AF6D0AA}"/>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8" name="Footer Placeholder 7">
            <a:extLst>
              <a:ext uri="{FF2B5EF4-FFF2-40B4-BE49-F238E27FC236}">
                <a16:creationId xmlns:a16="http://schemas.microsoft.com/office/drawing/2014/main" id="{A52C758C-A0A1-4618-8324-D8AC6B5420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231831-D21F-47D7-8B55-46FD5696A81E}"/>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142751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1C09-2A84-482D-BCE4-9A06D2F48E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C16BDA-14EE-46F0-837C-DBC386621B8E}"/>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4" name="Footer Placeholder 3">
            <a:extLst>
              <a:ext uri="{FF2B5EF4-FFF2-40B4-BE49-F238E27FC236}">
                <a16:creationId xmlns:a16="http://schemas.microsoft.com/office/drawing/2014/main" id="{4867DC8E-FA33-426F-95AB-8CBA16B935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D823F0-A087-469D-BDC2-79D9658F8A1D}"/>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389960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D3B11-4944-49A5-9A6B-EF2588A8662F}"/>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3" name="Footer Placeholder 2">
            <a:extLst>
              <a:ext uri="{FF2B5EF4-FFF2-40B4-BE49-F238E27FC236}">
                <a16:creationId xmlns:a16="http://schemas.microsoft.com/office/drawing/2014/main" id="{B971AB77-D1CD-4A90-A247-5716CF31F8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FAB493-DD90-44D3-892C-5911540C0CEF}"/>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412071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F1DC-D9F7-4D9F-BDD9-67C0B9921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CF024D-93BB-431C-819C-C08CEC6EA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278D8-1D3E-4769-BB7F-1B92B4910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E9F67-8349-4AAE-9AF1-26CE1E2FEBC1}"/>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6" name="Footer Placeholder 5">
            <a:extLst>
              <a:ext uri="{FF2B5EF4-FFF2-40B4-BE49-F238E27FC236}">
                <a16:creationId xmlns:a16="http://schemas.microsoft.com/office/drawing/2014/main" id="{767BA2A6-0015-43BC-922D-57C12B8C8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B2E42C-913D-499D-A397-F843A2944C2A}"/>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366607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277A-9251-4561-8874-E73CF09B8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395564-8C56-4528-B023-A03724F6F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BFDF0A-DDCD-404C-944E-3DF2F14D8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041C9-A3AB-4324-B46E-F72A8FEA410B}"/>
              </a:ext>
            </a:extLst>
          </p:cNvPr>
          <p:cNvSpPr>
            <a:spLocks noGrp="1"/>
          </p:cNvSpPr>
          <p:nvPr>
            <p:ph type="dt" sz="half" idx="10"/>
          </p:nvPr>
        </p:nvSpPr>
        <p:spPr/>
        <p:txBody>
          <a:bodyPr/>
          <a:lstStyle/>
          <a:p>
            <a:fld id="{02A76057-C537-42DF-8828-ECD2A1F9AE9A}" type="datetimeFigureOut">
              <a:rPr lang="en-IN" smtClean="0"/>
              <a:t>21-03-2019</a:t>
            </a:fld>
            <a:endParaRPr lang="en-IN"/>
          </a:p>
        </p:txBody>
      </p:sp>
      <p:sp>
        <p:nvSpPr>
          <p:cNvPr id="6" name="Footer Placeholder 5">
            <a:extLst>
              <a:ext uri="{FF2B5EF4-FFF2-40B4-BE49-F238E27FC236}">
                <a16:creationId xmlns:a16="http://schemas.microsoft.com/office/drawing/2014/main" id="{17EBCBE2-228C-4CDA-80EA-82787735CF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35E19-A28F-4072-91C5-DBEF969C40EB}"/>
              </a:ext>
            </a:extLst>
          </p:cNvPr>
          <p:cNvSpPr>
            <a:spLocks noGrp="1"/>
          </p:cNvSpPr>
          <p:nvPr>
            <p:ph type="sldNum" sz="quarter" idx="12"/>
          </p:nvPr>
        </p:nvSpPr>
        <p:spPr/>
        <p:txBody>
          <a:bodyPr/>
          <a:lstStyle/>
          <a:p>
            <a:fld id="{758F7032-A806-4096-8D40-BCF8F3E5304C}" type="slidenum">
              <a:rPr lang="en-IN" smtClean="0"/>
              <a:t>‹#›</a:t>
            </a:fld>
            <a:endParaRPr lang="en-IN"/>
          </a:p>
        </p:txBody>
      </p:sp>
    </p:spTree>
    <p:extLst>
      <p:ext uri="{BB962C8B-B14F-4D97-AF65-F5344CB8AC3E}">
        <p14:creationId xmlns:p14="http://schemas.microsoft.com/office/powerpoint/2010/main" val="161257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accent6">
                <a:lumMod val="8000"/>
                <a:lumOff val="92000"/>
              </a:schemeClr>
            </a:gs>
            <a:gs pos="0">
              <a:srgbClr val="00B0F0"/>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ED74F-8BB6-4E5A-95F7-5B8234B28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59ACD94-FD6E-4D00-96AB-9EB249DD7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ED0D30B-EA1B-4021-8A07-58F196DF2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76057-C537-42DF-8828-ECD2A1F9AE9A}" type="datetimeFigureOut">
              <a:rPr lang="en-IN" smtClean="0"/>
              <a:t>21-03-2019</a:t>
            </a:fld>
            <a:endParaRPr lang="en-IN"/>
          </a:p>
        </p:txBody>
      </p:sp>
      <p:sp>
        <p:nvSpPr>
          <p:cNvPr id="5" name="Footer Placeholder 4">
            <a:extLst>
              <a:ext uri="{FF2B5EF4-FFF2-40B4-BE49-F238E27FC236}">
                <a16:creationId xmlns:a16="http://schemas.microsoft.com/office/drawing/2014/main" id="{084027AC-049C-4A27-BB52-239BC92B7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374A6-AA20-4197-A1F5-732C4FF3B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F7032-A806-4096-8D40-BCF8F3E5304C}" type="slidenum">
              <a:rPr lang="en-IN" smtClean="0"/>
              <a:t>‹#›</a:t>
            </a:fld>
            <a:endParaRPr lang="en-IN"/>
          </a:p>
        </p:txBody>
      </p:sp>
    </p:spTree>
    <p:extLst>
      <p:ext uri="{BB962C8B-B14F-4D97-AF65-F5344CB8AC3E}">
        <p14:creationId xmlns:p14="http://schemas.microsoft.com/office/powerpoint/2010/main" val="238012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Bell mt" panose="020205030603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ell mt" panose="020205030603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ell mt" panose="020205030603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ell mt" panose="020205030603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ell mt" panose="020205030603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Session IV</a:t>
            </a:r>
            <a:br>
              <a:rPr lang="en-US" dirty="0"/>
            </a:br>
            <a:r>
              <a:rPr lang="en-US" dirty="0"/>
              <a:t>Classification and Clustering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501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3464814"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26635" y="83820"/>
            <a:ext cx="916686" cy="111937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690872" y="83820"/>
            <a:ext cx="4936998" cy="1119377"/>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32305" y="219583"/>
            <a:ext cx="7659370" cy="635000"/>
          </a:xfrm>
          <a:prstGeom prst="rect">
            <a:avLst/>
          </a:prstGeom>
        </p:spPr>
        <p:txBody>
          <a:bodyPr vert="horz" wrap="square" lIns="0" tIns="12065" rIns="0" bIns="0" rtlCol="0" anchor="ctr">
            <a:spAutoFit/>
          </a:bodyPr>
          <a:lstStyle/>
          <a:p>
            <a:pPr marL="12700">
              <a:lnSpc>
                <a:spcPct val="100000"/>
              </a:lnSpc>
              <a:spcBef>
                <a:spcPts val="95"/>
              </a:spcBef>
            </a:pPr>
            <a:r>
              <a:rPr sz="4000" spc="-75" dirty="0">
                <a:latin typeface="Georgia"/>
                <a:cs typeface="Georgia"/>
              </a:rPr>
              <a:t>Classification </a:t>
            </a:r>
            <a:r>
              <a:rPr sz="4000" spc="-575" dirty="0">
                <a:latin typeface="Georgia"/>
                <a:cs typeface="Georgia"/>
              </a:rPr>
              <a:t>– </a:t>
            </a:r>
            <a:r>
              <a:rPr sz="4000" spc="-130" dirty="0">
                <a:latin typeface="Georgia"/>
                <a:cs typeface="Georgia"/>
              </a:rPr>
              <a:t>Model</a:t>
            </a:r>
            <a:r>
              <a:rPr sz="4000" spc="-20" dirty="0">
                <a:latin typeface="Georgia"/>
                <a:cs typeface="Georgia"/>
              </a:rPr>
              <a:t> </a:t>
            </a:r>
            <a:r>
              <a:rPr sz="4000" spc="-80" dirty="0">
                <a:latin typeface="Georgia"/>
                <a:cs typeface="Georgia"/>
              </a:rPr>
              <a:t>Construction</a:t>
            </a:r>
            <a:endParaRPr sz="4000">
              <a:latin typeface="Georgia"/>
              <a:cs typeface="Georgia"/>
            </a:endParaRPr>
          </a:p>
        </p:txBody>
      </p:sp>
      <p:sp>
        <p:nvSpPr>
          <p:cNvPr id="6" name="object 6"/>
          <p:cNvSpPr/>
          <p:nvPr/>
        </p:nvSpPr>
        <p:spPr>
          <a:xfrm>
            <a:off x="3566793" y="1762043"/>
            <a:ext cx="1674495" cy="1482090"/>
          </a:xfrm>
          <a:custGeom>
            <a:avLst/>
            <a:gdLst/>
            <a:ahLst/>
            <a:cxnLst/>
            <a:rect l="l" t="t" r="r" b="b"/>
            <a:pathLst>
              <a:path w="1674495" h="1482089">
                <a:moveTo>
                  <a:pt x="837118" y="0"/>
                </a:moveTo>
                <a:lnTo>
                  <a:pt x="751509" y="1523"/>
                </a:lnTo>
                <a:lnTo>
                  <a:pt x="669063" y="4696"/>
                </a:lnTo>
                <a:lnTo>
                  <a:pt x="588206" y="11043"/>
                </a:lnTo>
                <a:lnTo>
                  <a:pt x="510513" y="19041"/>
                </a:lnTo>
                <a:lnTo>
                  <a:pt x="437585" y="28562"/>
                </a:lnTo>
                <a:lnTo>
                  <a:pt x="369410" y="39605"/>
                </a:lnTo>
                <a:lnTo>
                  <a:pt x="304411" y="53823"/>
                </a:lnTo>
                <a:lnTo>
                  <a:pt x="245741" y="68168"/>
                </a:lnTo>
                <a:lnTo>
                  <a:pt x="190248" y="85559"/>
                </a:lnTo>
                <a:lnTo>
                  <a:pt x="142684" y="102950"/>
                </a:lnTo>
                <a:lnTo>
                  <a:pt x="82443" y="131512"/>
                </a:lnTo>
                <a:lnTo>
                  <a:pt x="50733" y="153727"/>
                </a:lnTo>
                <a:lnTo>
                  <a:pt x="38050" y="163247"/>
                </a:lnTo>
                <a:lnTo>
                  <a:pt x="9512" y="198156"/>
                </a:lnTo>
                <a:lnTo>
                  <a:pt x="0" y="232989"/>
                </a:lnTo>
                <a:lnTo>
                  <a:pt x="0" y="1249036"/>
                </a:lnTo>
                <a:lnTo>
                  <a:pt x="17440" y="1296588"/>
                </a:lnTo>
                <a:lnTo>
                  <a:pt x="50734" y="1329885"/>
                </a:lnTo>
                <a:lnTo>
                  <a:pt x="120497" y="1369504"/>
                </a:lnTo>
                <a:lnTo>
                  <a:pt x="190248" y="1396456"/>
                </a:lnTo>
                <a:lnTo>
                  <a:pt x="245741" y="1413892"/>
                </a:lnTo>
                <a:lnTo>
                  <a:pt x="304411" y="1428157"/>
                </a:lnTo>
                <a:lnTo>
                  <a:pt x="369410" y="1442424"/>
                </a:lnTo>
                <a:lnTo>
                  <a:pt x="437585" y="1453519"/>
                </a:lnTo>
                <a:lnTo>
                  <a:pt x="510513" y="1463030"/>
                </a:lnTo>
                <a:lnTo>
                  <a:pt x="588206" y="1470956"/>
                </a:lnTo>
                <a:lnTo>
                  <a:pt x="669063" y="1477296"/>
                </a:lnTo>
                <a:lnTo>
                  <a:pt x="751509" y="1480467"/>
                </a:lnTo>
                <a:lnTo>
                  <a:pt x="837119" y="1482051"/>
                </a:lnTo>
                <a:lnTo>
                  <a:pt x="922741" y="1480467"/>
                </a:lnTo>
                <a:lnTo>
                  <a:pt x="1006762" y="1477296"/>
                </a:lnTo>
                <a:lnTo>
                  <a:pt x="1086031" y="1470956"/>
                </a:lnTo>
                <a:lnTo>
                  <a:pt x="1163724" y="1463030"/>
                </a:lnTo>
                <a:lnTo>
                  <a:pt x="1236652" y="1453519"/>
                </a:lnTo>
                <a:lnTo>
                  <a:pt x="1304802" y="1442424"/>
                </a:lnTo>
                <a:lnTo>
                  <a:pt x="1369864" y="1428157"/>
                </a:lnTo>
                <a:lnTo>
                  <a:pt x="1430097" y="1413892"/>
                </a:lnTo>
                <a:lnTo>
                  <a:pt x="1483976" y="1396456"/>
                </a:lnTo>
                <a:lnTo>
                  <a:pt x="1531502" y="1379019"/>
                </a:lnTo>
                <a:lnTo>
                  <a:pt x="1591735" y="1350488"/>
                </a:lnTo>
                <a:lnTo>
                  <a:pt x="1636211" y="1318790"/>
                </a:lnTo>
                <a:lnTo>
                  <a:pt x="1664676" y="1283919"/>
                </a:lnTo>
                <a:lnTo>
                  <a:pt x="1674206" y="1249036"/>
                </a:lnTo>
                <a:lnTo>
                  <a:pt x="1674206" y="232989"/>
                </a:lnTo>
                <a:lnTo>
                  <a:pt x="1656797" y="185462"/>
                </a:lnTo>
                <a:lnTo>
                  <a:pt x="1623503" y="153727"/>
                </a:lnTo>
                <a:lnTo>
                  <a:pt x="1609271" y="142683"/>
                </a:lnTo>
                <a:lnTo>
                  <a:pt x="1553740" y="112470"/>
                </a:lnTo>
                <a:lnTo>
                  <a:pt x="1483976" y="85559"/>
                </a:lnTo>
                <a:lnTo>
                  <a:pt x="1430097" y="68168"/>
                </a:lnTo>
                <a:lnTo>
                  <a:pt x="1369864" y="53823"/>
                </a:lnTo>
                <a:lnTo>
                  <a:pt x="1304802" y="39605"/>
                </a:lnTo>
                <a:lnTo>
                  <a:pt x="1236652" y="28562"/>
                </a:lnTo>
                <a:lnTo>
                  <a:pt x="1163724" y="19041"/>
                </a:lnTo>
                <a:lnTo>
                  <a:pt x="1086031" y="11043"/>
                </a:lnTo>
                <a:lnTo>
                  <a:pt x="1006762" y="4696"/>
                </a:lnTo>
                <a:lnTo>
                  <a:pt x="922741" y="1523"/>
                </a:lnTo>
                <a:lnTo>
                  <a:pt x="837118" y="0"/>
                </a:lnTo>
                <a:close/>
              </a:path>
            </a:pathLst>
          </a:custGeom>
          <a:solidFill>
            <a:srgbClr val="9EF6F1"/>
          </a:solidFill>
        </p:spPr>
        <p:txBody>
          <a:bodyPr wrap="square" lIns="0" tIns="0" rIns="0" bIns="0" rtlCol="0"/>
          <a:lstStyle/>
          <a:p>
            <a:endParaRPr/>
          </a:p>
        </p:txBody>
      </p:sp>
      <p:sp>
        <p:nvSpPr>
          <p:cNvPr id="7" name="object 7"/>
          <p:cNvSpPr/>
          <p:nvPr/>
        </p:nvSpPr>
        <p:spPr>
          <a:xfrm>
            <a:off x="3566793" y="1762043"/>
            <a:ext cx="1674495" cy="1482090"/>
          </a:xfrm>
          <a:custGeom>
            <a:avLst/>
            <a:gdLst/>
            <a:ahLst/>
            <a:cxnLst/>
            <a:rect l="l" t="t" r="r" b="b"/>
            <a:pathLst>
              <a:path w="1674495" h="1482089">
                <a:moveTo>
                  <a:pt x="837118" y="0"/>
                </a:moveTo>
                <a:lnTo>
                  <a:pt x="751509" y="1523"/>
                </a:lnTo>
                <a:lnTo>
                  <a:pt x="669063" y="4696"/>
                </a:lnTo>
                <a:lnTo>
                  <a:pt x="588206" y="11043"/>
                </a:lnTo>
                <a:lnTo>
                  <a:pt x="510513" y="19041"/>
                </a:lnTo>
                <a:lnTo>
                  <a:pt x="437585" y="28562"/>
                </a:lnTo>
                <a:lnTo>
                  <a:pt x="369410" y="39605"/>
                </a:lnTo>
                <a:lnTo>
                  <a:pt x="304411" y="53823"/>
                </a:lnTo>
                <a:lnTo>
                  <a:pt x="245741" y="68168"/>
                </a:lnTo>
                <a:lnTo>
                  <a:pt x="190248" y="85559"/>
                </a:lnTo>
                <a:lnTo>
                  <a:pt x="142684" y="102950"/>
                </a:lnTo>
                <a:lnTo>
                  <a:pt x="101469" y="121991"/>
                </a:lnTo>
                <a:lnTo>
                  <a:pt x="65003" y="142683"/>
                </a:lnTo>
                <a:lnTo>
                  <a:pt x="50733" y="153727"/>
                </a:lnTo>
                <a:lnTo>
                  <a:pt x="38050" y="163247"/>
                </a:lnTo>
                <a:lnTo>
                  <a:pt x="9512" y="198156"/>
                </a:lnTo>
                <a:lnTo>
                  <a:pt x="0" y="232989"/>
                </a:lnTo>
                <a:lnTo>
                  <a:pt x="0" y="1249036"/>
                </a:lnTo>
                <a:lnTo>
                  <a:pt x="17440" y="1296588"/>
                </a:lnTo>
                <a:lnTo>
                  <a:pt x="50734" y="1329885"/>
                </a:lnTo>
                <a:lnTo>
                  <a:pt x="101469" y="1359996"/>
                </a:lnTo>
                <a:lnTo>
                  <a:pt x="142684" y="1379019"/>
                </a:lnTo>
                <a:lnTo>
                  <a:pt x="190248" y="1396456"/>
                </a:lnTo>
                <a:lnTo>
                  <a:pt x="245741" y="1413892"/>
                </a:lnTo>
                <a:lnTo>
                  <a:pt x="304411" y="1428157"/>
                </a:lnTo>
                <a:lnTo>
                  <a:pt x="369410" y="1442424"/>
                </a:lnTo>
                <a:lnTo>
                  <a:pt x="437585" y="1453519"/>
                </a:lnTo>
                <a:lnTo>
                  <a:pt x="510513" y="1463030"/>
                </a:lnTo>
                <a:lnTo>
                  <a:pt x="588206" y="1470956"/>
                </a:lnTo>
                <a:lnTo>
                  <a:pt x="669063" y="1477296"/>
                </a:lnTo>
                <a:lnTo>
                  <a:pt x="751509" y="1480467"/>
                </a:lnTo>
                <a:lnTo>
                  <a:pt x="837119" y="1482051"/>
                </a:lnTo>
                <a:lnTo>
                  <a:pt x="922741" y="1480467"/>
                </a:lnTo>
                <a:lnTo>
                  <a:pt x="1006762" y="1477296"/>
                </a:lnTo>
                <a:lnTo>
                  <a:pt x="1086031" y="1470956"/>
                </a:lnTo>
                <a:lnTo>
                  <a:pt x="1163724" y="1463030"/>
                </a:lnTo>
                <a:lnTo>
                  <a:pt x="1236652" y="1453519"/>
                </a:lnTo>
                <a:lnTo>
                  <a:pt x="1304802" y="1442424"/>
                </a:lnTo>
                <a:lnTo>
                  <a:pt x="1369864" y="1428157"/>
                </a:lnTo>
                <a:lnTo>
                  <a:pt x="1430097" y="1413892"/>
                </a:lnTo>
                <a:lnTo>
                  <a:pt x="1483976" y="1396456"/>
                </a:lnTo>
                <a:lnTo>
                  <a:pt x="1531502" y="1379019"/>
                </a:lnTo>
                <a:lnTo>
                  <a:pt x="1572801" y="1359996"/>
                </a:lnTo>
                <a:lnTo>
                  <a:pt x="1609271" y="1339393"/>
                </a:lnTo>
                <a:lnTo>
                  <a:pt x="1647266" y="1307696"/>
                </a:lnTo>
                <a:lnTo>
                  <a:pt x="1669504" y="1272812"/>
                </a:lnTo>
                <a:lnTo>
                  <a:pt x="1674206" y="1249036"/>
                </a:lnTo>
                <a:lnTo>
                  <a:pt x="1674206" y="232989"/>
                </a:lnTo>
                <a:lnTo>
                  <a:pt x="1656797" y="185462"/>
                </a:lnTo>
                <a:lnTo>
                  <a:pt x="1623503" y="153727"/>
                </a:lnTo>
                <a:lnTo>
                  <a:pt x="1609271" y="142683"/>
                </a:lnTo>
                <a:lnTo>
                  <a:pt x="1572801" y="121991"/>
                </a:lnTo>
                <a:lnTo>
                  <a:pt x="1531502" y="102950"/>
                </a:lnTo>
                <a:lnTo>
                  <a:pt x="1483976" y="85559"/>
                </a:lnTo>
                <a:lnTo>
                  <a:pt x="1430097" y="68168"/>
                </a:lnTo>
                <a:lnTo>
                  <a:pt x="1369864" y="53823"/>
                </a:lnTo>
                <a:lnTo>
                  <a:pt x="1304802" y="39605"/>
                </a:lnTo>
                <a:lnTo>
                  <a:pt x="1236652" y="28562"/>
                </a:lnTo>
                <a:lnTo>
                  <a:pt x="1163724" y="19041"/>
                </a:lnTo>
                <a:lnTo>
                  <a:pt x="1086031" y="11043"/>
                </a:lnTo>
                <a:lnTo>
                  <a:pt x="1006762" y="4696"/>
                </a:lnTo>
                <a:lnTo>
                  <a:pt x="922741" y="1523"/>
                </a:lnTo>
                <a:lnTo>
                  <a:pt x="837118" y="0"/>
                </a:lnTo>
                <a:close/>
              </a:path>
            </a:pathLst>
          </a:custGeom>
          <a:ln w="9514">
            <a:solidFill>
              <a:srgbClr val="000000"/>
            </a:solidFill>
          </a:ln>
        </p:spPr>
        <p:txBody>
          <a:bodyPr wrap="square" lIns="0" tIns="0" rIns="0" bIns="0" rtlCol="0"/>
          <a:lstStyle/>
          <a:p>
            <a:endParaRPr/>
          </a:p>
        </p:txBody>
      </p:sp>
      <p:sp>
        <p:nvSpPr>
          <p:cNvPr id="8" name="object 8"/>
          <p:cNvSpPr/>
          <p:nvPr/>
        </p:nvSpPr>
        <p:spPr>
          <a:xfrm>
            <a:off x="3566793" y="1995034"/>
            <a:ext cx="1674495" cy="233045"/>
          </a:xfrm>
          <a:custGeom>
            <a:avLst/>
            <a:gdLst/>
            <a:ahLst/>
            <a:cxnLst/>
            <a:rect l="l" t="t" r="r" b="b"/>
            <a:pathLst>
              <a:path w="1674495" h="233044">
                <a:moveTo>
                  <a:pt x="0" y="0"/>
                </a:moveTo>
                <a:lnTo>
                  <a:pt x="17440" y="47552"/>
                </a:lnTo>
                <a:lnTo>
                  <a:pt x="50733" y="80836"/>
                </a:lnTo>
                <a:lnTo>
                  <a:pt x="101469" y="110960"/>
                </a:lnTo>
                <a:lnTo>
                  <a:pt x="142684" y="129976"/>
                </a:lnTo>
                <a:lnTo>
                  <a:pt x="190248" y="147418"/>
                </a:lnTo>
                <a:lnTo>
                  <a:pt x="245741" y="164847"/>
                </a:lnTo>
                <a:lnTo>
                  <a:pt x="304411" y="179115"/>
                </a:lnTo>
                <a:lnTo>
                  <a:pt x="369410" y="193383"/>
                </a:lnTo>
                <a:lnTo>
                  <a:pt x="437585" y="204478"/>
                </a:lnTo>
                <a:lnTo>
                  <a:pt x="510513" y="213986"/>
                </a:lnTo>
                <a:lnTo>
                  <a:pt x="588206" y="221907"/>
                </a:lnTo>
                <a:lnTo>
                  <a:pt x="669063" y="228254"/>
                </a:lnTo>
                <a:lnTo>
                  <a:pt x="751509" y="231428"/>
                </a:lnTo>
                <a:lnTo>
                  <a:pt x="837118" y="233015"/>
                </a:lnTo>
                <a:lnTo>
                  <a:pt x="922741" y="231428"/>
                </a:lnTo>
                <a:lnTo>
                  <a:pt x="1006762" y="228254"/>
                </a:lnTo>
                <a:lnTo>
                  <a:pt x="1086031" y="221907"/>
                </a:lnTo>
                <a:lnTo>
                  <a:pt x="1163724" y="213986"/>
                </a:lnTo>
                <a:lnTo>
                  <a:pt x="1236652" y="204478"/>
                </a:lnTo>
                <a:lnTo>
                  <a:pt x="1304802" y="193383"/>
                </a:lnTo>
                <a:lnTo>
                  <a:pt x="1369864" y="179115"/>
                </a:lnTo>
                <a:lnTo>
                  <a:pt x="1430097" y="164847"/>
                </a:lnTo>
                <a:lnTo>
                  <a:pt x="1483976" y="147418"/>
                </a:lnTo>
                <a:lnTo>
                  <a:pt x="1531502" y="129976"/>
                </a:lnTo>
                <a:lnTo>
                  <a:pt x="1572801" y="110960"/>
                </a:lnTo>
                <a:lnTo>
                  <a:pt x="1609271" y="90344"/>
                </a:lnTo>
                <a:lnTo>
                  <a:pt x="1647266" y="58647"/>
                </a:lnTo>
                <a:lnTo>
                  <a:pt x="1669504" y="23776"/>
                </a:lnTo>
                <a:lnTo>
                  <a:pt x="1672681" y="12681"/>
                </a:lnTo>
                <a:lnTo>
                  <a:pt x="1674206" y="0"/>
                </a:lnTo>
              </a:path>
            </a:pathLst>
          </a:custGeom>
          <a:ln w="9510">
            <a:solidFill>
              <a:srgbClr val="000000"/>
            </a:solidFill>
          </a:ln>
        </p:spPr>
        <p:txBody>
          <a:bodyPr wrap="square" lIns="0" tIns="0" rIns="0" bIns="0" rtlCol="0"/>
          <a:lstStyle/>
          <a:p>
            <a:endParaRPr/>
          </a:p>
        </p:txBody>
      </p:sp>
      <p:sp>
        <p:nvSpPr>
          <p:cNvPr id="9" name="object 9"/>
          <p:cNvSpPr txBox="1"/>
          <p:nvPr/>
        </p:nvSpPr>
        <p:spPr>
          <a:xfrm>
            <a:off x="3839717" y="2222754"/>
            <a:ext cx="1127760" cy="757555"/>
          </a:xfrm>
          <a:prstGeom prst="rect">
            <a:avLst/>
          </a:prstGeom>
        </p:spPr>
        <p:txBody>
          <a:bodyPr vert="horz" wrap="square" lIns="0" tIns="12700" rIns="0" bIns="0" rtlCol="0">
            <a:spAutoFit/>
          </a:bodyPr>
          <a:lstStyle/>
          <a:p>
            <a:pPr marL="262255" marR="5080" indent="-250190">
              <a:spcBef>
                <a:spcPts val="100"/>
              </a:spcBef>
            </a:pPr>
            <a:r>
              <a:rPr sz="2400" spc="-145" dirty="0">
                <a:latin typeface="Georgia"/>
                <a:cs typeface="Georgia"/>
              </a:rPr>
              <a:t>T</a:t>
            </a:r>
            <a:r>
              <a:rPr sz="2400" spc="-30" dirty="0">
                <a:latin typeface="Georgia"/>
                <a:cs typeface="Georgia"/>
              </a:rPr>
              <a:t>r</a:t>
            </a:r>
            <a:r>
              <a:rPr sz="2400" spc="-55" dirty="0">
                <a:latin typeface="Georgia"/>
                <a:cs typeface="Georgia"/>
              </a:rPr>
              <a:t>a</a:t>
            </a:r>
            <a:r>
              <a:rPr sz="2400" spc="-25" dirty="0">
                <a:latin typeface="Georgia"/>
                <a:cs typeface="Georgia"/>
              </a:rPr>
              <a:t>i</a:t>
            </a:r>
            <a:r>
              <a:rPr sz="2400" spc="-85" dirty="0">
                <a:latin typeface="Georgia"/>
                <a:cs typeface="Georgia"/>
              </a:rPr>
              <a:t>n</a:t>
            </a:r>
            <a:r>
              <a:rPr sz="2400" spc="-35" dirty="0">
                <a:latin typeface="Georgia"/>
                <a:cs typeface="Georgia"/>
              </a:rPr>
              <a:t>i</a:t>
            </a:r>
            <a:r>
              <a:rPr sz="2400" spc="-90" dirty="0">
                <a:latin typeface="Georgia"/>
                <a:cs typeface="Georgia"/>
              </a:rPr>
              <a:t>n</a:t>
            </a:r>
            <a:r>
              <a:rPr sz="2400" spc="-25" dirty="0">
                <a:latin typeface="Georgia"/>
                <a:cs typeface="Georgia"/>
              </a:rPr>
              <a:t>g  </a:t>
            </a:r>
            <a:r>
              <a:rPr sz="2400" spc="-75" dirty="0">
                <a:latin typeface="Georgia"/>
                <a:cs typeface="Georgia"/>
              </a:rPr>
              <a:t>Data</a:t>
            </a:r>
            <a:endParaRPr sz="2400">
              <a:latin typeface="Georgia"/>
              <a:cs typeface="Georgia"/>
            </a:endParaRPr>
          </a:p>
        </p:txBody>
      </p:sp>
      <p:sp>
        <p:nvSpPr>
          <p:cNvPr id="10" name="object 10"/>
          <p:cNvSpPr/>
          <p:nvPr/>
        </p:nvSpPr>
        <p:spPr>
          <a:xfrm>
            <a:off x="1830324" y="3089148"/>
            <a:ext cx="1644650" cy="699770"/>
          </a:xfrm>
          <a:custGeom>
            <a:avLst/>
            <a:gdLst/>
            <a:ahLst/>
            <a:cxnLst/>
            <a:rect l="l" t="t" r="r" b="b"/>
            <a:pathLst>
              <a:path w="1644650" h="699770">
                <a:moveTo>
                  <a:pt x="1644395" y="0"/>
                </a:moveTo>
                <a:lnTo>
                  <a:pt x="0" y="699515"/>
                </a:lnTo>
              </a:path>
            </a:pathLst>
          </a:custGeom>
          <a:ln w="12192">
            <a:solidFill>
              <a:srgbClr val="000000"/>
            </a:solidFill>
          </a:ln>
        </p:spPr>
        <p:txBody>
          <a:bodyPr wrap="square" lIns="0" tIns="0" rIns="0" bIns="0" rtlCol="0"/>
          <a:lstStyle/>
          <a:p>
            <a:endParaRPr/>
          </a:p>
        </p:txBody>
      </p:sp>
      <p:sp>
        <p:nvSpPr>
          <p:cNvPr id="11" name="object 11"/>
          <p:cNvSpPr/>
          <p:nvPr/>
        </p:nvSpPr>
        <p:spPr>
          <a:xfrm>
            <a:off x="5260847" y="3089148"/>
            <a:ext cx="2025650" cy="699770"/>
          </a:xfrm>
          <a:custGeom>
            <a:avLst/>
            <a:gdLst/>
            <a:ahLst/>
            <a:cxnLst/>
            <a:rect l="l" t="t" r="r" b="b"/>
            <a:pathLst>
              <a:path w="2025650" h="699770">
                <a:moveTo>
                  <a:pt x="0" y="0"/>
                </a:moveTo>
                <a:lnTo>
                  <a:pt x="2025396" y="699515"/>
                </a:lnTo>
              </a:path>
            </a:pathLst>
          </a:custGeom>
          <a:ln w="12192">
            <a:solidFill>
              <a:srgbClr val="000000"/>
            </a:solidFill>
          </a:ln>
        </p:spPr>
        <p:txBody>
          <a:bodyPr wrap="square" lIns="0" tIns="0" rIns="0" bIns="0" rtlCol="0"/>
          <a:lstStyle/>
          <a:p>
            <a:endParaRPr/>
          </a:p>
        </p:txBody>
      </p:sp>
      <p:sp>
        <p:nvSpPr>
          <p:cNvPr id="12" name="object 12"/>
          <p:cNvSpPr txBox="1"/>
          <p:nvPr/>
        </p:nvSpPr>
        <p:spPr>
          <a:xfrm>
            <a:off x="8005572" y="1600200"/>
            <a:ext cx="1870075" cy="783548"/>
          </a:xfrm>
          <a:prstGeom prst="rect">
            <a:avLst/>
          </a:prstGeom>
          <a:solidFill>
            <a:srgbClr val="CCFFFF"/>
          </a:solidFill>
          <a:ln w="12192">
            <a:solidFill>
              <a:srgbClr val="000000"/>
            </a:solidFill>
          </a:ln>
        </p:spPr>
        <p:txBody>
          <a:bodyPr vert="horz" wrap="square" lIns="0" tIns="44450" rIns="0" bIns="0" rtlCol="0">
            <a:spAutoFit/>
          </a:bodyPr>
          <a:lstStyle/>
          <a:p>
            <a:pPr marL="208915" marR="59055" indent="-140335">
              <a:spcBef>
                <a:spcPts val="350"/>
              </a:spcBef>
            </a:pPr>
            <a:r>
              <a:rPr sz="2400" spc="-90" dirty="0">
                <a:latin typeface="Georgia"/>
                <a:cs typeface="Georgia"/>
              </a:rPr>
              <a:t>Cla</a:t>
            </a:r>
            <a:r>
              <a:rPr sz="2400" spc="-30" dirty="0">
                <a:latin typeface="Georgia"/>
                <a:cs typeface="Georgia"/>
              </a:rPr>
              <a:t>ssi</a:t>
            </a:r>
            <a:r>
              <a:rPr sz="2400" spc="-20" dirty="0">
                <a:latin typeface="Georgia"/>
                <a:cs typeface="Georgia"/>
              </a:rPr>
              <a:t>f</a:t>
            </a:r>
            <a:r>
              <a:rPr sz="2400" spc="-35" dirty="0">
                <a:latin typeface="Georgia"/>
                <a:cs typeface="Georgia"/>
              </a:rPr>
              <a:t>ica</a:t>
            </a:r>
            <a:r>
              <a:rPr sz="2400" spc="-20" dirty="0">
                <a:latin typeface="Georgia"/>
                <a:cs typeface="Georgia"/>
              </a:rPr>
              <a:t>t</a:t>
            </a:r>
            <a:r>
              <a:rPr sz="2400" spc="-40" dirty="0">
                <a:latin typeface="Georgia"/>
                <a:cs typeface="Georgia"/>
              </a:rPr>
              <a:t>ion  </a:t>
            </a:r>
            <a:r>
              <a:rPr sz="2400" spc="-50" dirty="0">
                <a:latin typeface="Georgia"/>
                <a:cs typeface="Georgia"/>
              </a:rPr>
              <a:t>Algorithms</a:t>
            </a:r>
            <a:endParaRPr sz="2400">
              <a:latin typeface="Georgia"/>
              <a:cs typeface="Georgia"/>
            </a:endParaRPr>
          </a:p>
        </p:txBody>
      </p:sp>
      <p:sp>
        <p:nvSpPr>
          <p:cNvPr id="13" name="object 13"/>
          <p:cNvSpPr/>
          <p:nvPr/>
        </p:nvSpPr>
        <p:spPr>
          <a:xfrm>
            <a:off x="5765165" y="1931035"/>
            <a:ext cx="1606550" cy="748030"/>
          </a:xfrm>
          <a:custGeom>
            <a:avLst/>
            <a:gdLst/>
            <a:ahLst/>
            <a:cxnLst/>
            <a:rect l="l" t="t" r="r" b="b"/>
            <a:pathLst>
              <a:path w="1606550" h="748030">
                <a:moveTo>
                  <a:pt x="1135761" y="0"/>
                </a:moveTo>
                <a:lnTo>
                  <a:pt x="1175131" y="114426"/>
                </a:lnTo>
                <a:lnTo>
                  <a:pt x="0" y="519049"/>
                </a:lnTo>
                <a:lnTo>
                  <a:pt x="78867" y="747902"/>
                </a:lnTo>
                <a:lnTo>
                  <a:pt x="1253998" y="343280"/>
                </a:lnTo>
                <a:lnTo>
                  <a:pt x="1391859" y="343280"/>
                </a:lnTo>
                <a:lnTo>
                  <a:pt x="1606550" y="93852"/>
                </a:lnTo>
                <a:lnTo>
                  <a:pt x="1135761" y="0"/>
                </a:lnTo>
                <a:close/>
              </a:path>
              <a:path w="1606550" h="748030">
                <a:moveTo>
                  <a:pt x="1391859" y="343280"/>
                </a:moveTo>
                <a:lnTo>
                  <a:pt x="1253998" y="343280"/>
                </a:lnTo>
                <a:lnTo>
                  <a:pt x="1293368" y="457707"/>
                </a:lnTo>
                <a:lnTo>
                  <a:pt x="1391859" y="343280"/>
                </a:lnTo>
                <a:close/>
              </a:path>
            </a:pathLst>
          </a:custGeom>
          <a:solidFill>
            <a:srgbClr val="2496B8"/>
          </a:solidFill>
        </p:spPr>
        <p:txBody>
          <a:bodyPr wrap="square" lIns="0" tIns="0" rIns="0" bIns="0" rtlCol="0"/>
          <a:lstStyle/>
          <a:p>
            <a:endParaRPr/>
          </a:p>
        </p:txBody>
      </p:sp>
      <p:sp>
        <p:nvSpPr>
          <p:cNvPr id="14" name="object 14"/>
          <p:cNvSpPr/>
          <p:nvPr/>
        </p:nvSpPr>
        <p:spPr>
          <a:xfrm>
            <a:off x="5765165" y="1931035"/>
            <a:ext cx="1606550" cy="748030"/>
          </a:xfrm>
          <a:custGeom>
            <a:avLst/>
            <a:gdLst/>
            <a:ahLst/>
            <a:cxnLst/>
            <a:rect l="l" t="t" r="r" b="b"/>
            <a:pathLst>
              <a:path w="1606550" h="748030">
                <a:moveTo>
                  <a:pt x="0" y="519049"/>
                </a:moveTo>
                <a:lnTo>
                  <a:pt x="1175131" y="114426"/>
                </a:lnTo>
                <a:lnTo>
                  <a:pt x="1135761" y="0"/>
                </a:lnTo>
                <a:lnTo>
                  <a:pt x="1606550" y="93852"/>
                </a:lnTo>
                <a:lnTo>
                  <a:pt x="1293368" y="457707"/>
                </a:lnTo>
                <a:lnTo>
                  <a:pt x="1253998" y="343280"/>
                </a:lnTo>
                <a:lnTo>
                  <a:pt x="78867" y="747902"/>
                </a:lnTo>
                <a:lnTo>
                  <a:pt x="0" y="519049"/>
                </a:lnTo>
                <a:close/>
              </a:path>
            </a:pathLst>
          </a:custGeom>
          <a:ln w="12700">
            <a:solidFill>
              <a:srgbClr val="000000"/>
            </a:solidFill>
          </a:ln>
        </p:spPr>
        <p:txBody>
          <a:bodyPr wrap="square" lIns="0" tIns="0" rIns="0" bIns="0" rtlCol="0"/>
          <a:lstStyle/>
          <a:p>
            <a:endParaRPr/>
          </a:p>
        </p:txBody>
      </p:sp>
      <p:sp>
        <p:nvSpPr>
          <p:cNvPr id="15" name="object 15"/>
          <p:cNvSpPr txBox="1"/>
          <p:nvPr/>
        </p:nvSpPr>
        <p:spPr>
          <a:xfrm>
            <a:off x="7472172" y="5289803"/>
            <a:ext cx="3043555" cy="968214"/>
          </a:xfrm>
          <a:prstGeom prst="rect">
            <a:avLst/>
          </a:prstGeom>
          <a:solidFill>
            <a:srgbClr val="CCFFCC"/>
          </a:solidFill>
          <a:ln w="12192">
            <a:solidFill>
              <a:srgbClr val="000000"/>
            </a:solidFill>
          </a:ln>
        </p:spPr>
        <p:txBody>
          <a:bodyPr vert="horz" wrap="square" lIns="0" tIns="44450" rIns="0" bIns="0" rtlCol="0">
            <a:spAutoFit/>
          </a:bodyPr>
          <a:lstStyle/>
          <a:p>
            <a:pPr marL="2540" algn="ctr">
              <a:spcBef>
                <a:spcPts val="350"/>
              </a:spcBef>
            </a:pPr>
            <a:r>
              <a:rPr sz="2000" spc="-130" dirty="0">
                <a:latin typeface="Georgia"/>
                <a:cs typeface="Georgia"/>
              </a:rPr>
              <a:t>IF </a:t>
            </a:r>
            <a:r>
              <a:rPr sz="2000" spc="-75" dirty="0">
                <a:latin typeface="Georgia"/>
                <a:cs typeface="Georgia"/>
              </a:rPr>
              <a:t>Rank </a:t>
            </a:r>
            <a:r>
              <a:rPr sz="2000" spc="-180" dirty="0">
                <a:latin typeface="Georgia"/>
                <a:cs typeface="Georgia"/>
              </a:rPr>
              <a:t>=</a:t>
            </a:r>
            <a:r>
              <a:rPr sz="2000" spc="15" dirty="0">
                <a:latin typeface="Georgia"/>
                <a:cs typeface="Georgia"/>
              </a:rPr>
              <a:t> </a:t>
            </a:r>
            <a:r>
              <a:rPr sz="2000" spc="-20" dirty="0">
                <a:latin typeface="Georgia"/>
                <a:cs typeface="Georgia"/>
              </a:rPr>
              <a:t>‘Professor’</a:t>
            </a:r>
            <a:endParaRPr sz="2000">
              <a:latin typeface="Georgia"/>
              <a:cs typeface="Georgia"/>
            </a:endParaRPr>
          </a:p>
          <a:p>
            <a:pPr marL="1270" algn="ctr"/>
            <a:r>
              <a:rPr sz="2000" spc="-170" dirty="0">
                <a:latin typeface="Georgia"/>
                <a:cs typeface="Georgia"/>
              </a:rPr>
              <a:t>OR </a:t>
            </a:r>
            <a:r>
              <a:rPr sz="2000" spc="-60" dirty="0">
                <a:latin typeface="Georgia"/>
                <a:cs typeface="Georgia"/>
              </a:rPr>
              <a:t>Years </a:t>
            </a:r>
            <a:r>
              <a:rPr sz="2000" spc="-180" dirty="0">
                <a:latin typeface="Georgia"/>
                <a:cs typeface="Georgia"/>
              </a:rPr>
              <a:t>&gt;</a:t>
            </a:r>
            <a:r>
              <a:rPr sz="2000" spc="-260" dirty="0">
                <a:latin typeface="Georgia"/>
                <a:cs typeface="Georgia"/>
              </a:rPr>
              <a:t> </a:t>
            </a:r>
            <a:r>
              <a:rPr sz="2000" spc="-25" dirty="0">
                <a:latin typeface="Georgia"/>
                <a:cs typeface="Georgia"/>
              </a:rPr>
              <a:t>6</a:t>
            </a:r>
            <a:endParaRPr sz="2000">
              <a:latin typeface="Georgia"/>
              <a:cs typeface="Georgia"/>
            </a:endParaRPr>
          </a:p>
          <a:p>
            <a:pPr marL="635" algn="ctr">
              <a:spcBef>
                <a:spcPts val="5"/>
              </a:spcBef>
            </a:pPr>
            <a:r>
              <a:rPr sz="2000" spc="-160" dirty="0">
                <a:latin typeface="Georgia"/>
                <a:cs typeface="Georgia"/>
              </a:rPr>
              <a:t>THEN </a:t>
            </a:r>
            <a:r>
              <a:rPr sz="2000" spc="-45" dirty="0">
                <a:latin typeface="Georgia"/>
                <a:cs typeface="Georgia"/>
              </a:rPr>
              <a:t>Permanent </a:t>
            </a:r>
            <a:r>
              <a:rPr sz="2000" spc="-180" dirty="0">
                <a:latin typeface="Georgia"/>
                <a:cs typeface="Georgia"/>
              </a:rPr>
              <a:t>=</a:t>
            </a:r>
            <a:r>
              <a:rPr sz="2000" spc="5" dirty="0">
                <a:latin typeface="Georgia"/>
                <a:cs typeface="Georgia"/>
              </a:rPr>
              <a:t> </a:t>
            </a:r>
            <a:r>
              <a:rPr sz="2000" spc="-60" dirty="0">
                <a:latin typeface="Georgia"/>
                <a:cs typeface="Georgia"/>
              </a:rPr>
              <a:t>‘Yes’</a:t>
            </a:r>
            <a:endParaRPr sz="2000">
              <a:latin typeface="Georgia"/>
              <a:cs typeface="Georgia"/>
            </a:endParaRPr>
          </a:p>
        </p:txBody>
      </p:sp>
      <p:sp>
        <p:nvSpPr>
          <p:cNvPr id="16" name="object 16"/>
          <p:cNvSpPr/>
          <p:nvPr/>
        </p:nvSpPr>
        <p:spPr>
          <a:xfrm>
            <a:off x="8007317" y="3199112"/>
            <a:ext cx="1864995" cy="1480820"/>
          </a:xfrm>
          <a:custGeom>
            <a:avLst/>
            <a:gdLst/>
            <a:ahLst/>
            <a:cxnLst/>
            <a:rect l="l" t="t" r="r" b="b"/>
            <a:pathLst>
              <a:path w="1864995" h="1480820">
                <a:moveTo>
                  <a:pt x="932457" y="0"/>
                </a:moveTo>
                <a:lnTo>
                  <a:pt x="837301" y="1521"/>
                </a:lnTo>
                <a:lnTo>
                  <a:pt x="743746" y="4692"/>
                </a:lnTo>
                <a:lnTo>
                  <a:pt x="654931" y="11033"/>
                </a:lnTo>
                <a:lnTo>
                  <a:pt x="569306" y="19022"/>
                </a:lnTo>
                <a:lnTo>
                  <a:pt x="488421" y="28407"/>
                </a:lnTo>
                <a:lnTo>
                  <a:pt x="410726" y="39567"/>
                </a:lnTo>
                <a:lnTo>
                  <a:pt x="339359" y="53771"/>
                </a:lnTo>
                <a:lnTo>
                  <a:pt x="272757" y="68101"/>
                </a:lnTo>
                <a:lnTo>
                  <a:pt x="212497" y="85476"/>
                </a:lnTo>
                <a:lnTo>
                  <a:pt x="185544" y="93338"/>
                </a:lnTo>
                <a:lnTo>
                  <a:pt x="134789" y="112361"/>
                </a:lnTo>
                <a:lnTo>
                  <a:pt x="91976" y="131384"/>
                </a:lnTo>
                <a:lnTo>
                  <a:pt x="57088" y="153577"/>
                </a:lnTo>
                <a:lnTo>
                  <a:pt x="41230" y="163089"/>
                </a:lnTo>
                <a:lnTo>
                  <a:pt x="11100" y="197964"/>
                </a:lnTo>
                <a:lnTo>
                  <a:pt x="0" y="232751"/>
                </a:lnTo>
                <a:lnTo>
                  <a:pt x="0" y="1247810"/>
                </a:lnTo>
                <a:lnTo>
                  <a:pt x="19029" y="1295317"/>
                </a:lnTo>
                <a:lnTo>
                  <a:pt x="57089" y="1328581"/>
                </a:lnTo>
                <a:lnTo>
                  <a:pt x="91977" y="1349164"/>
                </a:lnTo>
                <a:lnTo>
                  <a:pt x="134789" y="1368162"/>
                </a:lnTo>
                <a:lnTo>
                  <a:pt x="185544" y="1387169"/>
                </a:lnTo>
                <a:lnTo>
                  <a:pt x="212498" y="1395088"/>
                </a:lnTo>
                <a:lnTo>
                  <a:pt x="242628" y="1404589"/>
                </a:lnTo>
                <a:lnTo>
                  <a:pt x="339359" y="1426758"/>
                </a:lnTo>
                <a:lnTo>
                  <a:pt x="410726" y="1441010"/>
                </a:lnTo>
                <a:lnTo>
                  <a:pt x="488422" y="1452096"/>
                </a:lnTo>
                <a:lnTo>
                  <a:pt x="569307" y="1461597"/>
                </a:lnTo>
                <a:lnTo>
                  <a:pt x="654932" y="1469516"/>
                </a:lnTo>
                <a:lnTo>
                  <a:pt x="743747" y="1475849"/>
                </a:lnTo>
                <a:lnTo>
                  <a:pt x="837302" y="1479017"/>
                </a:lnTo>
                <a:lnTo>
                  <a:pt x="932457" y="1480600"/>
                </a:lnTo>
                <a:lnTo>
                  <a:pt x="1027601" y="1479017"/>
                </a:lnTo>
                <a:lnTo>
                  <a:pt x="1121168" y="1475849"/>
                </a:lnTo>
                <a:lnTo>
                  <a:pt x="1209970" y="1469516"/>
                </a:lnTo>
                <a:lnTo>
                  <a:pt x="1295595" y="1461597"/>
                </a:lnTo>
                <a:lnTo>
                  <a:pt x="1376417" y="1452096"/>
                </a:lnTo>
                <a:lnTo>
                  <a:pt x="1454189" y="1441010"/>
                </a:lnTo>
                <a:lnTo>
                  <a:pt x="1525606" y="1426758"/>
                </a:lnTo>
                <a:lnTo>
                  <a:pt x="1592195" y="1412507"/>
                </a:lnTo>
                <a:lnTo>
                  <a:pt x="1652430" y="1395088"/>
                </a:lnTo>
                <a:lnTo>
                  <a:pt x="1679371" y="1387169"/>
                </a:lnTo>
                <a:lnTo>
                  <a:pt x="1730075" y="1368162"/>
                </a:lnTo>
                <a:lnTo>
                  <a:pt x="1772900" y="1349164"/>
                </a:lnTo>
                <a:lnTo>
                  <a:pt x="1807846" y="1328581"/>
                </a:lnTo>
                <a:lnTo>
                  <a:pt x="1845843" y="1295317"/>
                </a:lnTo>
                <a:lnTo>
                  <a:pt x="1863379" y="1260480"/>
                </a:lnTo>
                <a:lnTo>
                  <a:pt x="1864904" y="1247810"/>
                </a:lnTo>
                <a:lnTo>
                  <a:pt x="1864904" y="232751"/>
                </a:lnTo>
                <a:lnTo>
                  <a:pt x="1845842" y="185282"/>
                </a:lnTo>
                <a:lnTo>
                  <a:pt x="1807846" y="153577"/>
                </a:lnTo>
                <a:lnTo>
                  <a:pt x="1791961" y="142544"/>
                </a:lnTo>
                <a:lnTo>
                  <a:pt x="1752313" y="121873"/>
                </a:lnTo>
                <a:lnTo>
                  <a:pt x="1706310" y="102850"/>
                </a:lnTo>
                <a:lnTo>
                  <a:pt x="1652429" y="85476"/>
                </a:lnTo>
                <a:lnTo>
                  <a:pt x="1622312" y="75964"/>
                </a:lnTo>
                <a:lnTo>
                  <a:pt x="1525606" y="53771"/>
                </a:lnTo>
                <a:lnTo>
                  <a:pt x="1454188" y="39567"/>
                </a:lnTo>
                <a:lnTo>
                  <a:pt x="1376416" y="28407"/>
                </a:lnTo>
                <a:lnTo>
                  <a:pt x="1295595" y="19022"/>
                </a:lnTo>
                <a:lnTo>
                  <a:pt x="1209970" y="11033"/>
                </a:lnTo>
                <a:lnTo>
                  <a:pt x="1121167" y="4692"/>
                </a:lnTo>
                <a:lnTo>
                  <a:pt x="1027600" y="1521"/>
                </a:lnTo>
                <a:lnTo>
                  <a:pt x="932457" y="0"/>
                </a:lnTo>
                <a:close/>
              </a:path>
            </a:pathLst>
          </a:custGeom>
          <a:solidFill>
            <a:srgbClr val="F9FC00"/>
          </a:solidFill>
        </p:spPr>
        <p:txBody>
          <a:bodyPr wrap="square" lIns="0" tIns="0" rIns="0" bIns="0" rtlCol="0"/>
          <a:lstStyle/>
          <a:p>
            <a:endParaRPr/>
          </a:p>
        </p:txBody>
      </p:sp>
      <p:sp>
        <p:nvSpPr>
          <p:cNvPr id="17" name="object 17"/>
          <p:cNvSpPr/>
          <p:nvPr/>
        </p:nvSpPr>
        <p:spPr>
          <a:xfrm>
            <a:off x="8007317" y="3199112"/>
            <a:ext cx="1864995" cy="1480820"/>
          </a:xfrm>
          <a:custGeom>
            <a:avLst/>
            <a:gdLst/>
            <a:ahLst/>
            <a:cxnLst/>
            <a:rect l="l" t="t" r="r" b="b"/>
            <a:pathLst>
              <a:path w="1864995" h="1480820">
                <a:moveTo>
                  <a:pt x="932457" y="0"/>
                </a:moveTo>
                <a:lnTo>
                  <a:pt x="837301" y="1521"/>
                </a:lnTo>
                <a:lnTo>
                  <a:pt x="743746" y="4692"/>
                </a:lnTo>
                <a:lnTo>
                  <a:pt x="654931" y="11033"/>
                </a:lnTo>
                <a:lnTo>
                  <a:pt x="569306" y="19022"/>
                </a:lnTo>
                <a:lnTo>
                  <a:pt x="488421" y="28407"/>
                </a:lnTo>
                <a:lnTo>
                  <a:pt x="410726" y="39567"/>
                </a:lnTo>
                <a:lnTo>
                  <a:pt x="339359" y="53771"/>
                </a:lnTo>
                <a:lnTo>
                  <a:pt x="272757" y="68101"/>
                </a:lnTo>
                <a:lnTo>
                  <a:pt x="212497" y="85476"/>
                </a:lnTo>
                <a:lnTo>
                  <a:pt x="185544" y="93338"/>
                </a:lnTo>
                <a:lnTo>
                  <a:pt x="134789" y="112361"/>
                </a:lnTo>
                <a:lnTo>
                  <a:pt x="91976" y="131384"/>
                </a:lnTo>
                <a:lnTo>
                  <a:pt x="57088" y="153577"/>
                </a:lnTo>
                <a:lnTo>
                  <a:pt x="41230" y="163089"/>
                </a:lnTo>
                <a:lnTo>
                  <a:pt x="11100" y="197964"/>
                </a:lnTo>
                <a:lnTo>
                  <a:pt x="0" y="232751"/>
                </a:lnTo>
                <a:lnTo>
                  <a:pt x="0" y="1247810"/>
                </a:lnTo>
                <a:lnTo>
                  <a:pt x="19029" y="1295317"/>
                </a:lnTo>
                <a:lnTo>
                  <a:pt x="57089" y="1328581"/>
                </a:lnTo>
                <a:lnTo>
                  <a:pt x="91977" y="1349164"/>
                </a:lnTo>
                <a:lnTo>
                  <a:pt x="134789" y="1368162"/>
                </a:lnTo>
                <a:lnTo>
                  <a:pt x="185544" y="1387169"/>
                </a:lnTo>
                <a:lnTo>
                  <a:pt x="212498" y="1395088"/>
                </a:lnTo>
                <a:lnTo>
                  <a:pt x="242628" y="1404589"/>
                </a:lnTo>
                <a:lnTo>
                  <a:pt x="339359" y="1426758"/>
                </a:lnTo>
                <a:lnTo>
                  <a:pt x="410726" y="1441010"/>
                </a:lnTo>
                <a:lnTo>
                  <a:pt x="488422" y="1452096"/>
                </a:lnTo>
                <a:lnTo>
                  <a:pt x="569307" y="1461597"/>
                </a:lnTo>
                <a:lnTo>
                  <a:pt x="654932" y="1469516"/>
                </a:lnTo>
                <a:lnTo>
                  <a:pt x="743747" y="1475849"/>
                </a:lnTo>
                <a:lnTo>
                  <a:pt x="837302" y="1479017"/>
                </a:lnTo>
                <a:lnTo>
                  <a:pt x="932457" y="1480600"/>
                </a:lnTo>
                <a:lnTo>
                  <a:pt x="1027601" y="1479017"/>
                </a:lnTo>
                <a:lnTo>
                  <a:pt x="1121168" y="1475849"/>
                </a:lnTo>
                <a:lnTo>
                  <a:pt x="1209970" y="1469516"/>
                </a:lnTo>
                <a:lnTo>
                  <a:pt x="1295595" y="1461597"/>
                </a:lnTo>
                <a:lnTo>
                  <a:pt x="1376417" y="1452096"/>
                </a:lnTo>
                <a:lnTo>
                  <a:pt x="1454189" y="1441010"/>
                </a:lnTo>
                <a:lnTo>
                  <a:pt x="1525606" y="1426758"/>
                </a:lnTo>
                <a:lnTo>
                  <a:pt x="1592195" y="1412507"/>
                </a:lnTo>
                <a:lnTo>
                  <a:pt x="1652430" y="1395088"/>
                </a:lnTo>
                <a:lnTo>
                  <a:pt x="1679371" y="1387169"/>
                </a:lnTo>
                <a:lnTo>
                  <a:pt x="1730075" y="1368162"/>
                </a:lnTo>
                <a:lnTo>
                  <a:pt x="1772900" y="1349164"/>
                </a:lnTo>
                <a:lnTo>
                  <a:pt x="1807846" y="1328581"/>
                </a:lnTo>
                <a:lnTo>
                  <a:pt x="1845843" y="1295317"/>
                </a:lnTo>
                <a:lnTo>
                  <a:pt x="1863379" y="1260480"/>
                </a:lnTo>
                <a:lnTo>
                  <a:pt x="1864904" y="1247810"/>
                </a:lnTo>
                <a:lnTo>
                  <a:pt x="1864904" y="232751"/>
                </a:lnTo>
                <a:lnTo>
                  <a:pt x="1845842" y="185282"/>
                </a:lnTo>
                <a:lnTo>
                  <a:pt x="1807846" y="153577"/>
                </a:lnTo>
                <a:lnTo>
                  <a:pt x="1791961" y="142544"/>
                </a:lnTo>
                <a:lnTo>
                  <a:pt x="1752313" y="121873"/>
                </a:lnTo>
                <a:lnTo>
                  <a:pt x="1706310" y="102850"/>
                </a:lnTo>
                <a:lnTo>
                  <a:pt x="1652429" y="85476"/>
                </a:lnTo>
                <a:lnTo>
                  <a:pt x="1622312" y="75964"/>
                </a:lnTo>
                <a:lnTo>
                  <a:pt x="1525606" y="53771"/>
                </a:lnTo>
                <a:lnTo>
                  <a:pt x="1454188" y="39567"/>
                </a:lnTo>
                <a:lnTo>
                  <a:pt x="1376416" y="28407"/>
                </a:lnTo>
                <a:lnTo>
                  <a:pt x="1295595" y="19022"/>
                </a:lnTo>
                <a:lnTo>
                  <a:pt x="1209970" y="11033"/>
                </a:lnTo>
                <a:lnTo>
                  <a:pt x="1121167" y="4692"/>
                </a:lnTo>
                <a:lnTo>
                  <a:pt x="1027600" y="1521"/>
                </a:lnTo>
                <a:lnTo>
                  <a:pt x="932457" y="0"/>
                </a:lnTo>
                <a:close/>
              </a:path>
            </a:pathLst>
          </a:custGeom>
          <a:ln w="9508">
            <a:solidFill>
              <a:srgbClr val="000000"/>
            </a:solidFill>
          </a:ln>
        </p:spPr>
        <p:txBody>
          <a:bodyPr wrap="square" lIns="0" tIns="0" rIns="0" bIns="0" rtlCol="0"/>
          <a:lstStyle/>
          <a:p>
            <a:endParaRPr/>
          </a:p>
        </p:txBody>
      </p:sp>
      <p:sp>
        <p:nvSpPr>
          <p:cNvPr id="18" name="object 18"/>
          <p:cNvSpPr/>
          <p:nvPr/>
        </p:nvSpPr>
        <p:spPr>
          <a:xfrm>
            <a:off x="8007317" y="3431864"/>
            <a:ext cx="1864995" cy="233045"/>
          </a:xfrm>
          <a:custGeom>
            <a:avLst/>
            <a:gdLst/>
            <a:ahLst/>
            <a:cxnLst/>
            <a:rect l="l" t="t" r="r" b="b"/>
            <a:pathLst>
              <a:path w="1864995" h="233045">
                <a:moveTo>
                  <a:pt x="0" y="0"/>
                </a:moveTo>
                <a:lnTo>
                  <a:pt x="19029" y="47506"/>
                </a:lnTo>
                <a:lnTo>
                  <a:pt x="30130" y="58590"/>
                </a:lnTo>
                <a:lnTo>
                  <a:pt x="41230" y="69674"/>
                </a:lnTo>
                <a:lnTo>
                  <a:pt x="91976" y="101341"/>
                </a:lnTo>
                <a:lnTo>
                  <a:pt x="134789" y="120351"/>
                </a:lnTo>
                <a:lnTo>
                  <a:pt x="185544" y="139348"/>
                </a:lnTo>
                <a:lnTo>
                  <a:pt x="212497" y="147274"/>
                </a:lnTo>
                <a:lnTo>
                  <a:pt x="242627" y="156773"/>
                </a:lnTo>
                <a:lnTo>
                  <a:pt x="339359" y="178941"/>
                </a:lnTo>
                <a:lnTo>
                  <a:pt x="410726" y="193196"/>
                </a:lnTo>
                <a:lnTo>
                  <a:pt x="488421" y="204280"/>
                </a:lnTo>
                <a:lnTo>
                  <a:pt x="569306" y="213778"/>
                </a:lnTo>
                <a:lnTo>
                  <a:pt x="654932" y="221692"/>
                </a:lnTo>
                <a:lnTo>
                  <a:pt x="743746" y="228033"/>
                </a:lnTo>
                <a:lnTo>
                  <a:pt x="837301" y="231203"/>
                </a:lnTo>
                <a:lnTo>
                  <a:pt x="932457" y="232776"/>
                </a:lnTo>
                <a:lnTo>
                  <a:pt x="1027600" y="231203"/>
                </a:lnTo>
                <a:lnTo>
                  <a:pt x="1121168" y="228033"/>
                </a:lnTo>
                <a:lnTo>
                  <a:pt x="1209970" y="221692"/>
                </a:lnTo>
                <a:lnTo>
                  <a:pt x="1295595" y="213778"/>
                </a:lnTo>
                <a:lnTo>
                  <a:pt x="1376416" y="204280"/>
                </a:lnTo>
                <a:lnTo>
                  <a:pt x="1454188" y="193196"/>
                </a:lnTo>
                <a:lnTo>
                  <a:pt x="1525606" y="178941"/>
                </a:lnTo>
                <a:lnTo>
                  <a:pt x="1592195" y="164687"/>
                </a:lnTo>
                <a:lnTo>
                  <a:pt x="1652430" y="147274"/>
                </a:lnTo>
                <a:lnTo>
                  <a:pt x="1679370" y="139348"/>
                </a:lnTo>
                <a:lnTo>
                  <a:pt x="1730074" y="120351"/>
                </a:lnTo>
                <a:lnTo>
                  <a:pt x="1772899" y="101341"/>
                </a:lnTo>
                <a:lnTo>
                  <a:pt x="1807846" y="80758"/>
                </a:lnTo>
                <a:lnTo>
                  <a:pt x="1845842" y="47506"/>
                </a:lnTo>
                <a:lnTo>
                  <a:pt x="1863379" y="12669"/>
                </a:lnTo>
                <a:lnTo>
                  <a:pt x="1864904" y="0"/>
                </a:lnTo>
              </a:path>
            </a:pathLst>
          </a:custGeom>
          <a:ln w="9501">
            <a:solidFill>
              <a:srgbClr val="000000"/>
            </a:solidFill>
          </a:ln>
        </p:spPr>
        <p:txBody>
          <a:bodyPr wrap="square" lIns="0" tIns="0" rIns="0" bIns="0" rtlCol="0"/>
          <a:lstStyle/>
          <a:p>
            <a:endParaRPr/>
          </a:p>
        </p:txBody>
      </p:sp>
      <p:sp>
        <p:nvSpPr>
          <p:cNvPr id="19" name="object 19"/>
          <p:cNvSpPr txBox="1"/>
          <p:nvPr/>
        </p:nvSpPr>
        <p:spPr>
          <a:xfrm>
            <a:off x="8325104" y="3664458"/>
            <a:ext cx="1230630" cy="757555"/>
          </a:xfrm>
          <a:prstGeom prst="rect">
            <a:avLst/>
          </a:prstGeom>
        </p:spPr>
        <p:txBody>
          <a:bodyPr vert="horz" wrap="square" lIns="0" tIns="12700" rIns="0" bIns="0" rtlCol="0">
            <a:spAutoFit/>
          </a:bodyPr>
          <a:lstStyle/>
          <a:p>
            <a:pPr marL="93345" marR="5080" indent="-81280">
              <a:spcBef>
                <a:spcPts val="100"/>
              </a:spcBef>
            </a:pPr>
            <a:r>
              <a:rPr sz="2400" spc="-90" dirty="0">
                <a:latin typeface="Georgia"/>
                <a:cs typeface="Georgia"/>
              </a:rPr>
              <a:t>Cla</a:t>
            </a:r>
            <a:r>
              <a:rPr sz="2400" spc="-30" dirty="0">
                <a:latin typeface="Georgia"/>
                <a:cs typeface="Georgia"/>
              </a:rPr>
              <a:t>ssi</a:t>
            </a:r>
            <a:r>
              <a:rPr sz="2400" spc="-20" dirty="0">
                <a:latin typeface="Georgia"/>
                <a:cs typeface="Georgia"/>
              </a:rPr>
              <a:t>f</a:t>
            </a:r>
            <a:r>
              <a:rPr sz="2400" spc="-10" dirty="0">
                <a:latin typeface="Georgia"/>
                <a:cs typeface="Georgia"/>
              </a:rPr>
              <a:t>i</a:t>
            </a:r>
            <a:r>
              <a:rPr sz="2400" spc="-15" dirty="0">
                <a:latin typeface="Georgia"/>
                <a:cs typeface="Georgia"/>
              </a:rPr>
              <a:t>e</a:t>
            </a:r>
            <a:r>
              <a:rPr sz="2400" spc="5" dirty="0">
                <a:latin typeface="Georgia"/>
                <a:cs typeface="Georgia"/>
              </a:rPr>
              <a:t>r  </a:t>
            </a:r>
            <a:r>
              <a:rPr sz="2400" spc="-50" dirty="0">
                <a:latin typeface="Georgia"/>
                <a:cs typeface="Georgia"/>
              </a:rPr>
              <a:t>(Model)</a:t>
            </a:r>
            <a:endParaRPr sz="2400">
              <a:latin typeface="Georgia"/>
              <a:cs typeface="Georgia"/>
            </a:endParaRPr>
          </a:p>
        </p:txBody>
      </p:sp>
      <p:sp>
        <p:nvSpPr>
          <p:cNvPr id="20" name="object 20"/>
          <p:cNvSpPr/>
          <p:nvPr/>
        </p:nvSpPr>
        <p:spPr>
          <a:xfrm>
            <a:off x="7470647" y="4599432"/>
            <a:ext cx="532130" cy="713740"/>
          </a:xfrm>
          <a:custGeom>
            <a:avLst/>
            <a:gdLst/>
            <a:ahLst/>
            <a:cxnLst/>
            <a:rect l="l" t="t" r="r" b="b"/>
            <a:pathLst>
              <a:path w="532129" h="713739">
                <a:moveTo>
                  <a:pt x="531876" y="0"/>
                </a:moveTo>
                <a:lnTo>
                  <a:pt x="0" y="713232"/>
                </a:lnTo>
              </a:path>
            </a:pathLst>
          </a:custGeom>
          <a:ln w="12192">
            <a:solidFill>
              <a:srgbClr val="000000"/>
            </a:solidFill>
          </a:ln>
        </p:spPr>
        <p:txBody>
          <a:bodyPr wrap="square" lIns="0" tIns="0" rIns="0" bIns="0" rtlCol="0"/>
          <a:lstStyle/>
          <a:p>
            <a:endParaRPr/>
          </a:p>
        </p:txBody>
      </p:sp>
      <p:sp>
        <p:nvSpPr>
          <p:cNvPr id="21" name="object 21"/>
          <p:cNvSpPr/>
          <p:nvPr/>
        </p:nvSpPr>
        <p:spPr>
          <a:xfrm>
            <a:off x="9893807" y="4521708"/>
            <a:ext cx="577850" cy="789940"/>
          </a:xfrm>
          <a:custGeom>
            <a:avLst/>
            <a:gdLst/>
            <a:ahLst/>
            <a:cxnLst/>
            <a:rect l="l" t="t" r="r" b="b"/>
            <a:pathLst>
              <a:path w="577850" h="789939">
                <a:moveTo>
                  <a:pt x="0" y="0"/>
                </a:moveTo>
                <a:lnTo>
                  <a:pt x="577596" y="789432"/>
                </a:lnTo>
              </a:path>
            </a:pathLst>
          </a:custGeom>
          <a:ln w="12192">
            <a:solidFill>
              <a:srgbClr val="000000"/>
            </a:solidFill>
          </a:ln>
        </p:spPr>
        <p:txBody>
          <a:bodyPr wrap="square" lIns="0" tIns="0" rIns="0" bIns="0" rtlCol="0"/>
          <a:lstStyle/>
          <a:p>
            <a:endParaRPr/>
          </a:p>
        </p:txBody>
      </p:sp>
      <p:sp>
        <p:nvSpPr>
          <p:cNvPr id="22" name="object 22"/>
          <p:cNvSpPr/>
          <p:nvPr/>
        </p:nvSpPr>
        <p:spPr>
          <a:xfrm>
            <a:off x="8668511" y="2554223"/>
            <a:ext cx="546100" cy="593090"/>
          </a:xfrm>
          <a:custGeom>
            <a:avLst/>
            <a:gdLst/>
            <a:ahLst/>
            <a:cxnLst/>
            <a:rect l="l" t="t" r="r" b="b"/>
            <a:pathLst>
              <a:path w="546100" h="593089">
                <a:moveTo>
                  <a:pt x="545592" y="444880"/>
                </a:moveTo>
                <a:lnTo>
                  <a:pt x="0" y="444880"/>
                </a:lnTo>
                <a:lnTo>
                  <a:pt x="272796" y="592836"/>
                </a:lnTo>
                <a:lnTo>
                  <a:pt x="545592" y="444880"/>
                </a:lnTo>
                <a:close/>
              </a:path>
              <a:path w="546100" h="593089">
                <a:moveTo>
                  <a:pt x="409194" y="0"/>
                </a:moveTo>
                <a:lnTo>
                  <a:pt x="136398" y="0"/>
                </a:lnTo>
                <a:lnTo>
                  <a:pt x="136398" y="444880"/>
                </a:lnTo>
                <a:lnTo>
                  <a:pt x="409194" y="444880"/>
                </a:lnTo>
                <a:lnTo>
                  <a:pt x="409194" y="0"/>
                </a:lnTo>
                <a:close/>
              </a:path>
            </a:pathLst>
          </a:custGeom>
          <a:solidFill>
            <a:srgbClr val="2496B8"/>
          </a:solidFill>
        </p:spPr>
        <p:txBody>
          <a:bodyPr wrap="square" lIns="0" tIns="0" rIns="0" bIns="0" rtlCol="0"/>
          <a:lstStyle/>
          <a:p>
            <a:endParaRPr/>
          </a:p>
        </p:txBody>
      </p:sp>
      <p:sp>
        <p:nvSpPr>
          <p:cNvPr id="23" name="object 23"/>
          <p:cNvSpPr/>
          <p:nvPr/>
        </p:nvSpPr>
        <p:spPr>
          <a:xfrm>
            <a:off x="8668511" y="2554223"/>
            <a:ext cx="546100" cy="593090"/>
          </a:xfrm>
          <a:custGeom>
            <a:avLst/>
            <a:gdLst/>
            <a:ahLst/>
            <a:cxnLst/>
            <a:rect l="l" t="t" r="r" b="b"/>
            <a:pathLst>
              <a:path w="546100" h="593089">
                <a:moveTo>
                  <a:pt x="0" y="444880"/>
                </a:moveTo>
                <a:lnTo>
                  <a:pt x="136398" y="444880"/>
                </a:lnTo>
                <a:lnTo>
                  <a:pt x="136398" y="0"/>
                </a:lnTo>
                <a:lnTo>
                  <a:pt x="409194" y="0"/>
                </a:lnTo>
                <a:lnTo>
                  <a:pt x="409194" y="444880"/>
                </a:lnTo>
                <a:lnTo>
                  <a:pt x="545592" y="444880"/>
                </a:lnTo>
                <a:lnTo>
                  <a:pt x="272796" y="592836"/>
                </a:lnTo>
                <a:lnTo>
                  <a:pt x="0" y="444880"/>
                </a:lnTo>
                <a:close/>
              </a:path>
            </a:pathLst>
          </a:custGeom>
          <a:ln w="12192">
            <a:solidFill>
              <a:srgbClr val="000000"/>
            </a:solidFill>
          </a:ln>
        </p:spPr>
        <p:txBody>
          <a:bodyPr wrap="square" lIns="0" tIns="0" rIns="0" bIns="0" rtlCol="0"/>
          <a:lstStyle/>
          <a:p>
            <a:endParaRPr/>
          </a:p>
        </p:txBody>
      </p:sp>
      <p:graphicFrame>
        <p:nvGraphicFramePr>
          <p:cNvPr id="24" name="object 24"/>
          <p:cNvGraphicFramePr>
            <a:graphicFrameLocks noGrp="1"/>
          </p:cNvGraphicFramePr>
          <p:nvPr/>
        </p:nvGraphicFramePr>
        <p:xfrm>
          <a:off x="1746250" y="3956051"/>
          <a:ext cx="5565140" cy="2511425"/>
        </p:xfrm>
        <a:graphic>
          <a:graphicData uri="http://schemas.openxmlformats.org/drawingml/2006/table">
            <a:tbl>
              <a:tblPr firstRow="1" bandRow="1">
                <a:tableStyleId>{2D5ABB26-0587-4C30-8999-92F81FD0307C}</a:tableStyleId>
              </a:tblPr>
              <a:tblGrid>
                <a:gridCol w="1040765">
                  <a:extLst>
                    <a:ext uri="{9D8B030D-6E8A-4147-A177-3AD203B41FA5}">
                      <a16:colId xmlns:a16="http://schemas.microsoft.com/office/drawing/2014/main" val="20000"/>
                    </a:ext>
                  </a:extLst>
                </a:gridCol>
                <a:gridCol w="2161540">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1501775">
                  <a:extLst>
                    <a:ext uri="{9D8B030D-6E8A-4147-A177-3AD203B41FA5}">
                      <a16:colId xmlns:a16="http://schemas.microsoft.com/office/drawing/2014/main" val="20003"/>
                    </a:ext>
                  </a:extLst>
                </a:gridCol>
              </a:tblGrid>
              <a:tr h="358775">
                <a:tc>
                  <a:txBody>
                    <a:bodyPr/>
                    <a:lstStyle/>
                    <a:p>
                      <a:pPr marR="205740" algn="r">
                        <a:lnSpc>
                          <a:spcPct val="100000"/>
                        </a:lnSpc>
                        <a:spcBef>
                          <a:spcPts val="305"/>
                        </a:spcBef>
                      </a:pPr>
                      <a:r>
                        <a:rPr sz="1800" b="1" spc="-5" dirty="0">
                          <a:latin typeface="Georgia"/>
                          <a:cs typeface="Georgia"/>
                        </a:rPr>
                        <a:t>Name</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0160" algn="ctr">
                        <a:lnSpc>
                          <a:spcPct val="100000"/>
                        </a:lnSpc>
                        <a:spcBef>
                          <a:spcPts val="305"/>
                        </a:spcBef>
                      </a:pPr>
                      <a:r>
                        <a:rPr sz="1800" b="1" spc="-150" dirty="0">
                          <a:latin typeface="Georgia"/>
                          <a:cs typeface="Georgia"/>
                        </a:rPr>
                        <a:t>Rank</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12065" algn="ctr">
                        <a:lnSpc>
                          <a:spcPct val="100000"/>
                        </a:lnSpc>
                        <a:spcBef>
                          <a:spcPts val="305"/>
                        </a:spcBef>
                      </a:pPr>
                      <a:r>
                        <a:rPr sz="1800" b="1" spc="-155" dirty="0">
                          <a:latin typeface="Georgia"/>
                          <a:cs typeface="Georgia"/>
                        </a:rPr>
                        <a:t>Years</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tc>
                  <a:txBody>
                    <a:bodyPr/>
                    <a:lstStyle/>
                    <a:p>
                      <a:pPr marL="8255" algn="ctr">
                        <a:lnSpc>
                          <a:spcPct val="100000"/>
                        </a:lnSpc>
                        <a:spcBef>
                          <a:spcPts val="305"/>
                        </a:spcBef>
                      </a:pPr>
                      <a:r>
                        <a:rPr sz="1800" b="1" spc="-130" dirty="0">
                          <a:latin typeface="Georgia"/>
                          <a:cs typeface="Georgia"/>
                        </a:rPr>
                        <a:t>Permanent</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C090"/>
                    </a:solidFill>
                  </a:tcPr>
                </a:tc>
                <a:extLst>
                  <a:ext uri="{0D108BD9-81ED-4DB2-BD59-A6C34878D82A}">
                    <a16:rowId xmlns:a16="http://schemas.microsoft.com/office/drawing/2014/main" val="10000"/>
                  </a:ext>
                </a:extLst>
              </a:tr>
              <a:tr h="358775">
                <a:tc>
                  <a:txBody>
                    <a:bodyPr/>
                    <a:lstStyle/>
                    <a:p>
                      <a:pPr marL="280670">
                        <a:lnSpc>
                          <a:spcPct val="100000"/>
                        </a:lnSpc>
                        <a:spcBef>
                          <a:spcPts val="305"/>
                        </a:spcBef>
                      </a:pPr>
                      <a:r>
                        <a:rPr sz="1800" spc="-50" dirty="0">
                          <a:latin typeface="Georgia"/>
                          <a:cs typeface="Georgia"/>
                        </a:rPr>
                        <a:t>Arun</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05"/>
                        </a:spcBef>
                      </a:pPr>
                      <a:r>
                        <a:rPr sz="1800" spc="-30" dirty="0">
                          <a:latin typeface="Georgia"/>
                          <a:cs typeface="Georgia"/>
                        </a:rPr>
                        <a:t>Assistant</a:t>
                      </a:r>
                      <a:r>
                        <a:rPr sz="1800" spc="-25" dirty="0">
                          <a:latin typeface="Georgia"/>
                          <a:cs typeface="Georgia"/>
                        </a:rPr>
                        <a:t> </a:t>
                      </a:r>
                      <a:r>
                        <a:rPr sz="1800" spc="-40" dirty="0">
                          <a:latin typeface="Georgia"/>
                          <a:cs typeface="Georgia"/>
                        </a:rPr>
                        <a:t>Prof</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305"/>
                        </a:spcBef>
                      </a:pPr>
                      <a:r>
                        <a:rPr sz="1800" dirty="0">
                          <a:latin typeface="Georgia"/>
                          <a:cs typeface="Georgia"/>
                        </a:rPr>
                        <a:t>3</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spcBef>
                          <a:spcPts val="305"/>
                        </a:spcBef>
                      </a:pPr>
                      <a:r>
                        <a:rPr sz="1800" spc="-95" dirty="0">
                          <a:latin typeface="Georgia"/>
                          <a:cs typeface="Georgia"/>
                        </a:rPr>
                        <a:t>No</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8775">
                <a:tc>
                  <a:txBody>
                    <a:bodyPr/>
                    <a:lstStyle/>
                    <a:p>
                      <a:pPr marL="282575">
                        <a:lnSpc>
                          <a:spcPct val="100000"/>
                        </a:lnSpc>
                        <a:spcBef>
                          <a:spcPts val="305"/>
                        </a:spcBef>
                      </a:pPr>
                      <a:r>
                        <a:rPr sz="1800" spc="-50" dirty="0">
                          <a:latin typeface="Georgia"/>
                          <a:cs typeface="Georgia"/>
                        </a:rPr>
                        <a:t>Vijay</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05"/>
                        </a:spcBef>
                      </a:pPr>
                      <a:r>
                        <a:rPr sz="1800" spc="-30" dirty="0">
                          <a:latin typeface="Georgia"/>
                          <a:cs typeface="Georgia"/>
                        </a:rPr>
                        <a:t>Assistant</a:t>
                      </a:r>
                      <a:r>
                        <a:rPr sz="1800" spc="-25" dirty="0">
                          <a:latin typeface="Georgia"/>
                          <a:cs typeface="Georgia"/>
                        </a:rPr>
                        <a:t> </a:t>
                      </a:r>
                      <a:r>
                        <a:rPr sz="1800" spc="-40" dirty="0">
                          <a:latin typeface="Georgia"/>
                          <a:cs typeface="Georgia"/>
                        </a:rPr>
                        <a:t>Prof</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305"/>
                        </a:spcBef>
                      </a:pPr>
                      <a:r>
                        <a:rPr sz="1800" dirty="0">
                          <a:latin typeface="Georgia"/>
                          <a:cs typeface="Georgia"/>
                        </a:rPr>
                        <a:t>7</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795" algn="ctr">
                        <a:lnSpc>
                          <a:spcPct val="100000"/>
                        </a:lnSpc>
                        <a:spcBef>
                          <a:spcPts val="305"/>
                        </a:spcBef>
                      </a:pPr>
                      <a:r>
                        <a:rPr sz="1800" spc="-80" dirty="0">
                          <a:latin typeface="Georgia"/>
                          <a:cs typeface="Georgia"/>
                        </a:rPr>
                        <a:t>Yes</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2"/>
                  </a:ext>
                </a:extLst>
              </a:tr>
              <a:tr h="358775">
                <a:tc>
                  <a:txBody>
                    <a:bodyPr/>
                    <a:lstStyle/>
                    <a:p>
                      <a:pPr marL="273050">
                        <a:lnSpc>
                          <a:spcPct val="100000"/>
                        </a:lnSpc>
                        <a:spcBef>
                          <a:spcPts val="305"/>
                        </a:spcBef>
                      </a:pPr>
                      <a:r>
                        <a:rPr sz="1800" spc="-50" dirty="0">
                          <a:latin typeface="Georgia"/>
                          <a:cs typeface="Georgia"/>
                        </a:rPr>
                        <a:t>Selva</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305"/>
                        </a:spcBef>
                      </a:pPr>
                      <a:r>
                        <a:rPr sz="1800" spc="-25" dirty="0">
                          <a:latin typeface="Georgia"/>
                          <a:cs typeface="Georgia"/>
                        </a:rPr>
                        <a:t>Professor</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160" algn="ctr">
                        <a:lnSpc>
                          <a:spcPct val="100000"/>
                        </a:lnSpc>
                        <a:spcBef>
                          <a:spcPts val="305"/>
                        </a:spcBef>
                      </a:pPr>
                      <a:r>
                        <a:rPr sz="1800" dirty="0">
                          <a:latin typeface="Georgia"/>
                          <a:cs typeface="Georgia"/>
                        </a:rPr>
                        <a:t>2</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05"/>
                        </a:spcBef>
                      </a:pPr>
                      <a:r>
                        <a:rPr sz="1800" spc="-80" dirty="0">
                          <a:latin typeface="Georgia"/>
                          <a:cs typeface="Georgia"/>
                        </a:rPr>
                        <a:t>Yes</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358775">
                <a:tc>
                  <a:txBody>
                    <a:bodyPr/>
                    <a:lstStyle/>
                    <a:p>
                      <a:pPr marR="175895" algn="r">
                        <a:lnSpc>
                          <a:spcPct val="100000"/>
                        </a:lnSpc>
                        <a:spcBef>
                          <a:spcPts val="305"/>
                        </a:spcBef>
                      </a:pPr>
                      <a:r>
                        <a:rPr sz="1800" spc="-55" dirty="0">
                          <a:latin typeface="Georgia"/>
                          <a:cs typeface="Georgia"/>
                        </a:rPr>
                        <a:t>K</a:t>
                      </a:r>
                      <a:r>
                        <a:rPr sz="1800" spc="-5" dirty="0">
                          <a:latin typeface="Georgia"/>
                          <a:cs typeface="Georgia"/>
                        </a:rPr>
                        <a:t>u</a:t>
                      </a:r>
                      <a:r>
                        <a:rPr sz="1800" dirty="0">
                          <a:latin typeface="Georgia"/>
                          <a:cs typeface="Georgia"/>
                        </a:rPr>
                        <a:t>m</a:t>
                      </a:r>
                      <a:r>
                        <a:rPr sz="1800" spc="-5" dirty="0">
                          <a:latin typeface="Georgia"/>
                          <a:cs typeface="Georgia"/>
                        </a:rPr>
                        <a:t>ar</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0" algn="ctr">
                        <a:lnSpc>
                          <a:spcPct val="100000"/>
                        </a:lnSpc>
                        <a:spcBef>
                          <a:spcPts val="305"/>
                        </a:spcBef>
                      </a:pPr>
                      <a:r>
                        <a:rPr sz="1800" spc="-25" dirty="0">
                          <a:latin typeface="Georgia"/>
                          <a:cs typeface="Georgia"/>
                        </a:rPr>
                        <a:t>Associate</a:t>
                      </a:r>
                      <a:r>
                        <a:rPr sz="1800" spc="-55" dirty="0">
                          <a:latin typeface="Georgia"/>
                          <a:cs typeface="Georgia"/>
                        </a:rPr>
                        <a:t> </a:t>
                      </a:r>
                      <a:r>
                        <a:rPr sz="1800" spc="-40" dirty="0">
                          <a:latin typeface="Georgia"/>
                          <a:cs typeface="Georgia"/>
                        </a:rPr>
                        <a:t>Prof</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05"/>
                        </a:spcBef>
                      </a:pPr>
                      <a:r>
                        <a:rPr sz="1800" dirty="0">
                          <a:latin typeface="Georgia"/>
                          <a:cs typeface="Georgia"/>
                        </a:rPr>
                        <a:t>7</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795" algn="ctr">
                        <a:lnSpc>
                          <a:spcPct val="100000"/>
                        </a:lnSpc>
                        <a:spcBef>
                          <a:spcPts val="305"/>
                        </a:spcBef>
                      </a:pPr>
                      <a:r>
                        <a:rPr sz="1800" spc="-80" dirty="0">
                          <a:latin typeface="Georgia"/>
                          <a:cs typeface="Georgia"/>
                        </a:rPr>
                        <a:t>Yes</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358775">
                <a:tc>
                  <a:txBody>
                    <a:bodyPr/>
                    <a:lstStyle/>
                    <a:p>
                      <a:pPr marL="242570">
                        <a:lnSpc>
                          <a:spcPct val="100000"/>
                        </a:lnSpc>
                        <a:spcBef>
                          <a:spcPts val="305"/>
                        </a:spcBef>
                      </a:pPr>
                      <a:r>
                        <a:rPr sz="1800" spc="-70" dirty="0">
                          <a:latin typeface="Georgia"/>
                          <a:cs typeface="Georgia"/>
                        </a:rPr>
                        <a:t>Rahul</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305"/>
                        </a:spcBef>
                      </a:pPr>
                      <a:r>
                        <a:rPr sz="1800" spc="-30" dirty="0">
                          <a:latin typeface="Georgia"/>
                          <a:cs typeface="Georgia"/>
                        </a:rPr>
                        <a:t>Assistant</a:t>
                      </a:r>
                      <a:r>
                        <a:rPr sz="1800" spc="-25" dirty="0">
                          <a:latin typeface="Georgia"/>
                          <a:cs typeface="Georgia"/>
                        </a:rPr>
                        <a:t> </a:t>
                      </a:r>
                      <a:r>
                        <a:rPr sz="1800" spc="-40" dirty="0">
                          <a:latin typeface="Georgia"/>
                          <a:cs typeface="Georgia"/>
                        </a:rPr>
                        <a:t>Prof</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305"/>
                        </a:spcBef>
                      </a:pPr>
                      <a:r>
                        <a:rPr sz="1800" dirty="0">
                          <a:latin typeface="Georgia"/>
                          <a:cs typeface="Georgia"/>
                        </a:rPr>
                        <a:t>6</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spcBef>
                          <a:spcPts val="305"/>
                        </a:spcBef>
                      </a:pPr>
                      <a:r>
                        <a:rPr sz="1800" spc="-95" dirty="0">
                          <a:latin typeface="Georgia"/>
                          <a:cs typeface="Georgia"/>
                        </a:rPr>
                        <a:t>No</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58775">
                <a:tc>
                  <a:txBody>
                    <a:bodyPr/>
                    <a:lstStyle/>
                    <a:p>
                      <a:pPr marL="10795" algn="ctr">
                        <a:lnSpc>
                          <a:spcPct val="100000"/>
                        </a:lnSpc>
                        <a:spcBef>
                          <a:spcPts val="305"/>
                        </a:spcBef>
                      </a:pPr>
                      <a:r>
                        <a:rPr sz="1800" spc="-85" dirty="0">
                          <a:latin typeface="Georgia"/>
                          <a:cs typeface="Georgia"/>
                        </a:rPr>
                        <a:t>Raj</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305"/>
                        </a:spcBef>
                      </a:pPr>
                      <a:r>
                        <a:rPr sz="1800" spc="-30" dirty="0">
                          <a:latin typeface="Georgia"/>
                          <a:cs typeface="Georgia"/>
                        </a:rPr>
                        <a:t>Associate</a:t>
                      </a:r>
                      <a:r>
                        <a:rPr sz="1800" spc="-50" dirty="0">
                          <a:latin typeface="Georgia"/>
                          <a:cs typeface="Georgia"/>
                        </a:rPr>
                        <a:t> </a:t>
                      </a:r>
                      <a:r>
                        <a:rPr sz="1800" spc="-40" dirty="0">
                          <a:latin typeface="Georgia"/>
                          <a:cs typeface="Georgia"/>
                        </a:rPr>
                        <a:t>Prof</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305"/>
                        </a:spcBef>
                      </a:pPr>
                      <a:r>
                        <a:rPr sz="1800" dirty="0">
                          <a:latin typeface="Georgia"/>
                          <a:cs typeface="Georgia"/>
                        </a:rPr>
                        <a:t>3</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spcBef>
                          <a:spcPts val="305"/>
                        </a:spcBef>
                      </a:pPr>
                      <a:r>
                        <a:rPr sz="1800" spc="-95" dirty="0">
                          <a:latin typeface="Georgia"/>
                          <a:cs typeface="Georgia"/>
                        </a:rPr>
                        <a:t>No</a:t>
                      </a:r>
                      <a:endParaRPr sz="1800">
                        <a:latin typeface="Georgia"/>
                        <a:cs typeface="Georgia"/>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3464814"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26635" y="83820"/>
            <a:ext cx="916686" cy="111937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690872" y="83820"/>
            <a:ext cx="4915662" cy="1119377"/>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32306" y="219583"/>
            <a:ext cx="7637145" cy="635000"/>
          </a:xfrm>
          <a:prstGeom prst="rect">
            <a:avLst/>
          </a:prstGeom>
        </p:spPr>
        <p:txBody>
          <a:bodyPr vert="horz" wrap="square" lIns="0" tIns="12065" rIns="0" bIns="0" rtlCol="0" anchor="ctr">
            <a:spAutoFit/>
          </a:bodyPr>
          <a:lstStyle/>
          <a:p>
            <a:pPr marL="12700">
              <a:lnSpc>
                <a:spcPct val="100000"/>
              </a:lnSpc>
              <a:spcBef>
                <a:spcPts val="95"/>
              </a:spcBef>
            </a:pPr>
            <a:r>
              <a:rPr sz="4000" spc="-75" dirty="0">
                <a:latin typeface="Georgia"/>
                <a:cs typeface="Georgia"/>
              </a:rPr>
              <a:t>Classification </a:t>
            </a:r>
            <a:r>
              <a:rPr sz="4000" spc="-575" dirty="0">
                <a:latin typeface="Georgia"/>
                <a:cs typeface="Georgia"/>
              </a:rPr>
              <a:t>– </a:t>
            </a:r>
            <a:r>
              <a:rPr sz="4000" spc="-130" dirty="0">
                <a:latin typeface="Georgia"/>
                <a:cs typeface="Georgia"/>
              </a:rPr>
              <a:t>Model </a:t>
            </a:r>
            <a:r>
              <a:rPr sz="4000" spc="-100" dirty="0">
                <a:latin typeface="Georgia"/>
                <a:cs typeface="Georgia"/>
              </a:rPr>
              <a:t>in</a:t>
            </a:r>
            <a:r>
              <a:rPr sz="4000" spc="35" dirty="0">
                <a:latin typeface="Georgia"/>
                <a:cs typeface="Georgia"/>
              </a:rPr>
              <a:t> </a:t>
            </a:r>
            <a:r>
              <a:rPr sz="4000" spc="-70" dirty="0">
                <a:latin typeface="Georgia"/>
                <a:cs typeface="Georgia"/>
              </a:rPr>
              <a:t>Prediction</a:t>
            </a:r>
            <a:endParaRPr sz="4000">
              <a:latin typeface="Georgia"/>
              <a:cs typeface="Georgia"/>
            </a:endParaRPr>
          </a:p>
        </p:txBody>
      </p:sp>
      <p:sp>
        <p:nvSpPr>
          <p:cNvPr id="6" name="object 6"/>
          <p:cNvSpPr/>
          <p:nvPr/>
        </p:nvSpPr>
        <p:spPr>
          <a:xfrm>
            <a:off x="5978610" y="1376440"/>
            <a:ext cx="1863725" cy="1482090"/>
          </a:xfrm>
          <a:custGeom>
            <a:avLst/>
            <a:gdLst/>
            <a:ahLst/>
            <a:cxnLst/>
            <a:rect l="l" t="t" r="r" b="b"/>
            <a:pathLst>
              <a:path w="1863725" h="1482089">
                <a:moveTo>
                  <a:pt x="931682" y="0"/>
                </a:moveTo>
                <a:lnTo>
                  <a:pt x="836617" y="1649"/>
                </a:lnTo>
                <a:lnTo>
                  <a:pt x="743126" y="4822"/>
                </a:lnTo>
                <a:lnTo>
                  <a:pt x="654397" y="11168"/>
                </a:lnTo>
                <a:lnTo>
                  <a:pt x="568830" y="19036"/>
                </a:lnTo>
                <a:lnTo>
                  <a:pt x="488024" y="28555"/>
                </a:lnTo>
                <a:lnTo>
                  <a:pt x="410380" y="39723"/>
                </a:lnTo>
                <a:lnTo>
                  <a:pt x="339084" y="53938"/>
                </a:lnTo>
                <a:lnTo>
                  <a:pt x="272538" y="68152"/>
                </a:lnTo>
                <a:lnTo>
                  <a:pt x="212327" y="85666"/>
                </a:lnTo>
                <a:lnTo>
                  <a:pt x="185383" y="93534"/>
                </a:lnTo>
                <a:lnTo>
                  <a:pt x="134683" y="112571"/>
                </a:lnTo>
                <a:lnTo>
                  <a:pt x="91900" y="131608"/>
                </a:lnTo>
                <a:lnTo>
                  <a:pt x="57042" y="153818"/>
                </a:lnTo>
                <a:lnTo>
                  <a:pt x="41196" y="163337"/>
                </a:lnTo>
                <a:lnTo>
                  <a:pt x="11091" y="198111"/>
                </a:lnTo>
                <a:lnTo>
                  <a:pt x="0" y="233012"/>
                </a:lnTo>
                <a:lnTo>
                  <a:pt x="0" y="1248836"/>
                </a:lnTo>
                <a:lnTo>
                  <a:pt x="19014" y="1296378"/>
                </a:lnTo>
                <a:lnTo>
                  <a:pt x="57043" y="1329654"/>
                </a:lnTo>
                <a:lnTo>
                  <a:pt x="91901" y="1350265"/>
                </a:lnTo>
                <a:lnTo>
                  <a:pt x="134683" y="1369276"/>
                </a:lnTo>
                <a:lnTo>
                  <a:pt x="185383" y="1388294"/>
                </a:lnTo>
                <a:lnTo>
                  <a:pt x="212327" y="1396219"/>
                </a:lnTo>
                <a:lnTo>
                  <a:pt x="242433" y="1405727"/>
                </a:lnTo>
                <a:lnTo>
                  <a:pt x="339085" y="1427913"/>
                </a:lnTo>
                <a:lnTo>
                  <a:pt x="410380" y="1442175"/>
                </a:lnTo>
                <a:lnTo>
                  <a:pt x="488025" y="1453269"/>
                </a:lnTo>
                <a:lnTo>
                  <a:pt x="568830" y="1462777"/>
                </a:lnTo>
                <a:lnTo>
                  <a:pt x="654398" y="1470701"/>
                </a:lnTo>
                <a:lnTo>
                  <a:pt x="743127" y="1477039"/>
                </a:lnTo>
                <a:lnTo>
                  <a:pt x="836617" y="1480210"/>
                </a:lnTo>
                <a:lnTo>
                  <a:pt x="931682" y="1481795"/>
                </a:lnTo>
                <a:lnTo>
                  <a:pt x="1026760" y="1480210"/>
                </a:lnTo>
                <a:lnTo>
                  <a:pt x="1120238" y="1477039"/>
                </a:lnTo>
                <a:lnTo>
                  <a:pt x="1208979" y="1470701"/>
                </a:lnTo>
                <a:lnTo>
                  <a:pt x="1294534" y="1462777"/>
                </a:lnTo>
                <a:lnTo>
                  <a:pt x="1375289" y="1453269"/>
                </a:lnTo>
                <a:lnTo>
                  <a:pt x="1452997" y="1442175"/>
                </a:lnTo>
                <a:lnTo>
                  <a:pt x="1524229" y="1427913"/>
                </a:lnTo>
                <a:lnTo>
                  <a:pt x="1590890" y="1413650"/>
                </a:lnTo>
                <a:lnTo>
                  <a:pt x="1651075" y="1396219"/>
                </a:lnTo>
                <a:lnTo>
                  <a:pt x="1677994" y="1388294"/>
                </a:lnTo>
                <a:lnTo>
                  <a:pt x="1728656" y="1369276"/>
                </a:lnTo>
                <a:lnTo>
                  <a:pt x="1771446" y="1350265"/>
                </a:lnTo>
                <a:lnTo>
                  <a:pt x="1806364" y="1329654"/>
                </a:lnTo>
                <a:lnTo>
                  <a:pt x="1844329" y="1296378"/>
                </a:lnTo>
                <a:lnTo>
                  <a:pt x="1861724" y="1261515"/>
                </a:lnTo>
                <a:lnTo>
                  <a:pt x="1863375" y="1248836"/>
                </a:lnTo>
                <a:lnTo>
                  <a:pt x="1863375" y="233012"/>
                </a:lnTo>
                <a:lnTo>
                  <a:pt x="1844329" y="185419"/>
                </a:lnTo>
                <a:lnTo>
                  <a:pt x="1806363" y="153818"/>
                </a:lnTo>
                <a:lnTo>
                  <a:pt x="1790492" y="142650"/>
                </a:lnTo>
                <a:lnTo>
                  <a:pt x="1750876" y="122090"/>
                </a:lnTo>
                <a:lnTo>
                  <a:pt x="1704912" y="103053"/>
                </a:lnTo>
                <a:lnTo>
                  <a:pt x="1651075" y="85666"/>
                </a:lnTo>
                <a:lnTo>
                  <a:pt x="1620982" y="76147"/>
                </a:lnTo>
                <a:lnTo>
                  <a:pt x="1524229" y="53938"/>
                </a:lnTo>
                <a:lnTo>
                  <a:pt x="1452997" y="39723"/>
                </a:lnTo>
                <a:lnTo>
                  <a:pt x="1375289" y="28555"/>
                </a:lnTo>
                <a:lnTo>
                  <a:pt x="1294534" y="19036"/>
                </a:lnTo>
                <a:lnTo>
                  <a:pt x="1208979" y="11168"/>
                </a:lnTo>
                <a:lnTo>
                  <a:pt x="1120237" y="4822"/>
                </a:lnTo>
                <a:lnTo>
                  <a:pt x="1026760" y="1649"/>
                </a:lnTo>
                <a:lnTo>
                  <a:pt x="931682" y="0"/>
                </a:lnTo>
                <a:close/>
              </a:path>
            </a:pathLst>
          </a:custGeom>
          <a:solidFill>
            <a:srgbClr val="F9FC00"/>
          </a:solidFill>
        </p:spPr>
        <p:txBody>
          <a:bodyPr wrap="square" lIns="0" tIns="0" rIns="0" bIns="0" rtlCol="0"/>
          <a:lstStyle/>
          <a:p>
            <a:endParaRPr/>
          </a:p>
        </p:txBody>
      </p:sp>
      <p:sp>
        <p:nvSpPr>
          <p:cNvPr id="7" name="object 7"/>
          <p:cNvSpPr/>
          <p:nvPr/>
        </p:nvSpPr>
        <p:spPr>
          <a:xfrm>
            <a:off x="5978610" y="1376440"/>
            <a:ext cx="1863725" cy="1482090"/>
          </a:xfrm>
          <a:custGeom>
            <a:avLst/>
            <a:gdLst/>
            <a:ahLst/>
            <a:cxnLst/>
            <a:rect l="l" t="t" r="r" b="b"/>
            <a:pathLst>
              <a:path w="1863725" h="1482089">
                <a:moveTo>
                  <a:pt x="931682" y="0"/>
                </a:moveTo>
                <a:lnTo>
                  <a:pt x="836617" y="1649"/>
                </a:lnTo>
                <a:lnTo>
                  <a:pt x="743126" y="4822"/>
                </a:lnTo>
                <a:lnTo>
                  <a:pt x="654397" y="11168"/>
                </a:lnTo>
                <a:lnTo>
                  <a:pt x="568830" y="19036"/>
                </a:lnTo>
                <a:lnTo>
                  <a:pt x="488024" y="28555"/>
                </a:lnTo>
                <a:lnTo>
                  <a:pt x="410380" y="39723"/>
                </a:lnTo>
                <a:lnTo>
                  <a:pt x="339084" y="53938"/>
                </a:lnTo>
                <a:lnTo>
                  <a:pt x="272538" y="68152"/>
                </a:lnTo>
                <a:lnTo>
                  <a:pt x="212327" y="85666"/>
                </a:lnTo>
                <a:lnTo>
                  <a:pt x="185383" y="93534"/>
                </a:lnTo>
                <a:lnTo>
                  <a:pt x="134683" y="112571"/>
                </a:lnTo>
                <a:lnTo>
                  <a:pt x="91900" y="131608"/>
                </a:lnTo>
                <a:lnTo>
                  <a:pt x="57042" y="153818"/>
                </a:lnTo>
                <a:lnTo>
                  <a:pt x="41196" y="163337"/>
                </a:lnTo>
                <a:lnTo>
                  <a:pt x="11091" y="198111"/>
                </a:lnTo>
                <a:lnTo>
                  <a:pt x="0" y="233012"/>
                </a:lnTo>
                <a:lnTo>
                  <a:pt x="0" y="1248836"/>
                </a:lnTo>
                <a:lnTo>
                  <a:pt x="19014" y="1296378"/>
                </a:lnTo>
                <a:lnTo>
                  <a:pt x="57043" y="1329654"/>
                </a:lnTo>
                <a:lnTo>
                  <a:pt x="91901" y="1350265"/>
                </a:lnTo>
                <a:lnTo>
                  <a:pt x="134683" y="1369276"/>
                </a:lnTo>
                <a:lnTo>
                  <a:pt x="185383" y="1388294"/>
                </a:lnTo>
                <a:lnTo>
                  <a:pt x="212327" y="1396219"/>
                </a:lnTo>
                <a:lnTo>
                  <a:pt x="242433" y="1405727"/>
                </a:lnTo>
                <a:lnTo>
                  <a:pt x="339085" y="1427913"/>
                </a:lnTo>
                <a:lnTo>
                  <a:pt x="410380" y="1442175"/>
                </a:lnTo>
                <a:lnTo>
                  <a:pt x="488025" y="1453269"/>
                </a:lnTo>
                <a:lnTo>
                  <a:pt x="568830" y="1462777"/>
                </a:lnTo>
                <a:lnTo>
                  <a:pt x="654398" y="1470701"/>
                </a:lnTo>
                <a:lnTo>
                  <a:pt x="743127" y="1477039"/>
                </a:lnTo>
                <a:lnTo>
                  <a:pt x="836617" y="1480210"/>
                </a:lnTo>
                <a:lnTo>
                  <a:pt x="931682" y="1481795"/>
                </a:lnTo>
                <a:lnTo>
                  <a:pt x="1026760" y="1480210"/>
                </a:lnTo>
                <a:lnTo>
                  <a:pt x="1120238" y="1477039"/>
                </a:lnTo>
                <a:lnTo>
                  <a:pt x="1208979" y="1470701"/>
                </a:lnTo>
                <a:lnTo>
                  <a:pt x="1294534" y="1462777"/>
                </a:lnTo>
                <a:lnTo>
                  <a:pt x="1375289" y="1453269"/>
                </a:lnTo>
                <a:lnTo>
                  <a:pt x="1452997" y="1442175"/>
                </a:lnTo>
                <a:lnTo>
                  <a:pt x="1524229" y="1427913"/>
                </a:lnTo>
                <a:lnTo>
                  <a:pt x="1590890" y="1413650"/>
                </a:lnTo>
                <a:lnTo>
                  <a:pt x="1651075" y="1396219"/>
                </a:lnTo>
                <a:lnTo>
                  <a:pt x="1677994" y="1388294"/>
                </a:lnTo>
                <a:lnTo>
                  <a:pt x="1728656" y="1369276"/>
                </a:lnTo>
                <a:lnTo>
                  <a:pt x="1771446" y="1350265"/>
                </a:lnTo>
                <a:lnTo>
                  <a:pt x="1806364" y="1329654"/>
                </a:lnTo>
                <a:lnTo>
                  <a:pt x="1844329" y="1296378"/>
                </a:lnTo>
                <a:lnTo>
                  <a:pt x="1861724" y="1261515"/>
                </a:lnTo>
                <a:lnTo>
                  <a:pt x="1863375" y="1248836"/>
                </a:lnTo>
                <a:lnTo>
                  <a:pt x="1863375" y="233012"/>
                </a:lnTo>
                <a:lnTo>
                  <a:pt x="1844329" y="185419"/>
                </a:lnTo>
                <a:lnTo>
                  <a:pt x="1806363" y="153818"/>
                </a:lnTo>
                <a:lnTo>
                  <a:pt x="1790492" y="142650"/>
                </a:lnTo>
                <a:lnTo>
                  <a:pt x="1750876" y="122090"/>
                </a:lnTo>
                <a:lnTo>
                  <a:pt x="1704912" y="103053"/>
                </a:lnTo>
                <a:lnTo>
                  <a:pt x="1651075" y="85666"/>
                </a:lnTo>
                <a:lnTo>
                  <a:pt x="1620982" y="76147"/>
                </a:lnTo>
                <a:lnTo>
                  <a:pt x="1524229" y="53938"/>
                </a:lnTo>
                <a:lnTo>
                  <a:pt x="1452997" y="39723"/>
                </a:lnTo>
                <a:lnTo>
                  <a:pt x="1375289" y="28555"/>
                </a:lnTo>
                <a:lnTo>
                  <a:pt x="1294534" y="19036"/>
                </a:lnTo>
                <a:lnTo>
                  <a:pt x="1208979" y="11168"/>
                </a:lnTo>
                <a:lnTo>
                  <a:pt x="1120237" y="4822"/>
                </a:lnTo>
                <a:lnTo>
                  <a:pt x="1026760" y="1649"/>
                </a:lnTo>
                <a:lnTo>
                  <a:pt x="931682" y="0"/>
                </a:lnTo>
                <a:close/>
              </a:path>
            </a:pathLst>
          </a:custGeom>
          <a:ln w="9510">
            <a:solidFill>
              <a:srgbClr val="000000"/>
            </a:solidFill>
          </a:ln>
        </p:spPr>
        <p:txBody>
          <a:bodyPr wrap="square" lIns="0" tIns="0" rIns="0" bIns="0" rtlCol="0"/>
          <a:lstStyle/>
          <a:p>
            <a:endParaRPr/>
          </a:p>
        </p:txBody>
      </p:sp>
      <p:sp>
        <p:nvSpPr>
          <p:cNvPr id="8" name="object 8"/>
          <p:cNvSpPr/>
          <p:nvPr/>
        </p:nvSpPr>
        <p:spPr>
          <a:xfrm>
            <a:off x="5978610" y="1609453"/>
            <a:ext cx="1863725" cy="233045"/>
          </a:xfrm>
          <a:custGeom>
            <a:avLst/>
            <a:gdLst/>
            <a:ahLst/>
            <a:cxnLst/>
            <a:rect l="l" t="t" r="r" b="b"/>
            <a:pathLst>
              <a:path w="1863725" h="233044">
                <a:moveTo>
                  <a:pt x="0" y="0"/>
                </a:moveTo>
                <a:lnTo>
                  <a:pt x="19014" y="47554"/>
                </a:lnTo>
                <a:lnTo>
                  <a:pt x="57042" y="80830"/>
                </a:lnTo>
                <a:lnTo>
                  <a:pt x="91900" y="101428"/>
                </a:lnTo>
                <a:lnTo>
                  <a:pt x="134683" y="120453"/>
                </a:lnTo>
                <a:lnTo>
                  <a:pt x="185383" y="139464"/>
                </a:lnTo>
                <a:lnTo>
                  <a:pt x="212327" y="147384"/>
                </a:lnTo>
                <a:lnTo>
                  <a:pt x="242432" y="156902"/>
                </a:lnTo>
                <a:lnTo>
                  <a:pt x="339085" y="179086"/>
                </a:lnTo>
                <a:lnTo>
                  <a:pt x="410380" y="193339"/>
                </a:lnTo>
                <a:lnTo>
                  <a:pt x="488024" y="204444"/>
                </a:lnTo>
                <a:lnTo>
                  <a:pt x="568830" y="213949"/>
                </a:lnTo>
                <a:lnTo>
                  <a:pt x="654398" y="221869"/>
                </a:lnTo>
                <a:lnTo>
                  <a:pt x="743127" y="228214"/>
                </a:lnTo>
                <a:lnTo>
                  <a:pt x="836617" y="231375"/>
                </a:lnTo>
                <a:lnTo>
                  <a:pt x="931682" y="232961"/>
                </a:lnTo>
                <a:lnTo>
                  <a:pt x="1026760" y="231375"/>
                </a:lnTo>
                <a:lnTo>
                  <a:pt x="1120237" y="228214"/>
                </a:lnTo>
                <a:lnTo>
                  <a:pt x="1208979" y="221869"/>
                </a:lnTo>
                <a:lnTo>
                  <a:pt x="1294534" y="213949"/>
                </a:lnTo>
                <a:lnTo>
                  <a:pt x="1375289" y="204444"/>
                </a:lnTo>
                <a:lnTo>
                  <a:pt x="1452997" y="193339"/>
                </a:lnTo>
                <a:lnTo>
                  <a:pt x="1524229" y="179086"/>
                </a:lnTo>
                <a:lnTo>
                  <a:pt x="1590890" y="164821"/>
                </a:lnTo>
                <a:lnTo>
                  <a:pt x="1651075" y="147384"/>
                </a:lnTo>
                <a:lnTo>
                  <a:pt x="1677993" y="139464"/>
                </a:lnTo>
                <a:lnTo>
                  <a:pt x="1728656" y="120453"/>
                </a:lnTo>
                <a:lnTo>
                  <a:pt x="1771446" y="101428"/>
                </a:lnTo>
                <a:lnTo>
                  <a:pt x="1806364" y="80830"/>
                </a:lnTo>
                <a:lnTo>
                  <a:pt x="1844329" y="47554"/>
                </a:lnTo>
                <a:lnTo>
                  <a:pt x="1861724" y="12678"/>
                </a:lnTo>
                <a:lnTo>
                  <a:pt x="1863375" y="0"/>
                </a:lnTo>
              </a:path>
            </a:pathLst>
          </a:custGeom>
          <a:ln w="9508">
            <a:solidFill>
              <a:srgbClr val="000000"/>
            </a:solidFill>
          </a:ln>
        </p:spPr>
        <p:txBody>
          <a:bodyPr wrap="square" lIns="0" tIns="0" rIns="0" bIns="0" rtlCol="0"/>
          <a:lstStyle/>
          <a:p>
            <a:endParaRPr/>
          </a:p>
        </p:txBody>
      </p:sp>
      <p:sp>
        <p:nvSpPr>
          <p:cNvPr id="9" name="object 9"/>
          <p:cNvSpPr txBox="1"/>
          <p:nvPr/>
        </p:nvSpPr>
        <p:spPr>
          <a:xfrm>
            <a:off x="6291198" y="2024634"/>
            <a:ext cx="1230630" cy="391160"/>
          </a:xfrm>
          <a:prstGeom prst="rect">
            <a:avLst/>
          </a:prstGeom>
        </p:spPr>
        <p:txBody>
          <a:bodyPr vert="horz" wrap="square" lIns="0" tIns="12700" rIns="0" bIns="0" rtlCol="0">
            <a:spAutoFit/>
          </a:bodyPr>
          <a:lstStyle/>
          <a:p>
            <a:pPr marL="12700">
              <a:spcBef>
                <a:spcPts val="100"/>
              </a:spcBef>
            </a:pPr>
            <a:r>
              <a:rPr sz="2400" spc="-40" dirty="0">
                <a:latin typeface="Georgia"/>
                <a:cs typeface="Georgia"/>
              </a:rPr>
              <a:t>Classifier</a:t>
            </a:r>
            <a:endParaRPr sz="2400">
              <a:latin typeface="Georgia"/>
              <a:cs typeface="Georgia"/>
            </a:endParaRPr>
          </a:p>
        </p:txBody>
      </p:sp>
      <p:sp>
        <p:nvSpPr>
          <p:cNvPr id="10" name="object 10"/>
          <p:cNvSpPr/>
          <p:nvPr/>
        </p:nvSpPr>
        <p:spPr>
          <a:xfrm>
            <a:off x="3682439" y="2537956"/>
            <a:ext cx="1673225" cy="1480820"/>
          </a:xfrm>
          <a:custGeom>
            <a:avLst/>
            <a:gdLst/>
            <a:ahLst/>
            <a:cxnLst/>
            <a:rect l="l" t="t" r="r" b="b"/>
            <a:pathLst>
              <a:path w="1673225" h="1480820">
                <a:moveTo>
                  <a:pt x="836394" y="0"/>
                </a:moveTo>
                <a:lnTo>
                  <a:pt x="750858" y="1521"/>
                </a:lnTo>
                <a:lnTo>
                  <a:pt x="668484" y="4692"/>
                </a:lnTo>
                <a:lnTo>
                  <a:pt x="587696" y="11033"/>
                </a:lnTo>
                <a:lnTo>
                  <a:pt x="510082" y="18896"/>
                </a:lnTo>
                <a:lnTo>
                  <a:pt x="437205" y="28407"/>
                </a:lnTo>
                <a:lnTo>
                  <a:pt x="369088" y="39567"/>
                </a:lnTo>
                <a:lnTo>
                  <a:pt x="304146" y="53771"/>
                </a:lnTo>
                <a:lnTo>
                  <a:pt x="245539" y="67974"/>
                </a:lnTo>
                <a:lnTo>
                  <a:pt x="190094" y="85475"/>
                </a:lnTo>
                <a:lnTo>
                  <a:pt x="142571" y="102850"/>
                </a:lnTo>
                <a:lnTo>
                  <a:pt x="82373" y="131384"/>
                </a:lnTo>
                <a:lnTo>
                  <a:pt x="50690" y="153577"/>
                </a:lnTo>
                <a:lnTo>
                  <a:pt x="38018" y="163089"/>
                </a:lnTo>
                <a:lnTo>
                  <a:pt x="9504" y="197837"/>
                </a:lnTo>
                <a:lnTo>
                  <a:pt x="0" y="232712"/>
                </a:lnTo>
                <a:lnTo>
                  <a:pt x="0" y="1247798"/>
                </a:lnTo>
                <a:lnTo>
                  <a:pt x="17424" y="1295304"/>
                </a:lnTo>
                <a:lnTo>
                  <a:pt x="50690" y="1328556"/>
                </a:lnTo>
                <a:lnTo>
                  <a:pt x="120391" y="1368149"/>
                </a:lnTo>
                <a:lnTo>
                  <a:pt x="190094" y="1395064"/>
                </a:lnTo>
                <a:lnTo>
                  <a:pt x="245539" y="1412484"/>
                </a:lnTo>
                <a:lnTo>
                  <a:pt x="304146" y="1426736"/>
                </a:lnTo>
                <a:lnTo>
                  <a:pt x="369088" y="1440988"/>
                </a:lnTo>
                <a:lnTo>
                  <a:pt x="437205" y="1452073"/>
                </a:lnTo>
                <a:lnTo>
                  <a:pt x="510083" y="1461574"/>
                </a:lnTo>
                <a:lnTo>
                  <a:pt x="587696" y="1469491"/>
                </a:lnTo>
                <a:lnTo>
                  <a:pt x="668484" y="1475826"/>
                </a:lnTo>
                <a:lnTo>
                  <a:pt x="750858" y="1478994"/>
                </a:lnTo>
                <a:lnTo>
                  <a:pt x="836394" y="1480577"/>
                </a:lnTo>
                <a:lnTo>
                  <a:pt x="921943" y="1478994"/>
                </a:lnTo>
                <a:lnTo>
                  <a:pt x="1005892" y="1475826"/>
                </a:lnTo>
                <a:lnTo>
                  <a:pt x="1085105" y="1469491"/>
                </a:lnTo>
                <a:lnTo>
                  <a:pt x="1162719" y="1461574"/>
                </a:lnTo>
                <a:lnTo>
                  <a:pt x="1235597" y="1452073"/>
                </a:lnTo>
                <a:lnTo>
                  <a:pt x="1303726" y="1440988"/>
                </a:lnTo>
                <a:lnTo>
                  <a:pt x="1368605" y="1426736"/>
                </a:lnTo>
                <a:lnTo>
                  <a:pt x="1428913" y="1412484"/>
                </a:lnTo>
                <a:lnTo>
                  <a:pt x="1482746" y="1395064"/>
                </a:lnTo>
                <a:lnTo>
                  <a:pt x="1530231" y="1377648"/>
                </a:lnTo>
                <a:lnTo>
                  <a:pt x="1590412" y="1349139"/>
                </a:lnTo>
                <a:lnTo>
                  <a:pt x="1634723" y="1317472"/>
                </a:lnTo>
                <a:lnTo>
                  <a:pt x="1663290" y="1282635"/>
                </a:lnTo>
                <a:lnTo>
                  <a:pt x="1672812" y="1247798"/>
                </a:lnTo>
                <a:lnTo>
                  <a:pt x="1672812" y="232713"/>
                </a:lnTo>
                <a:lnTo>
                  <a:pt x="1655418" y="185155"/>
                </a:lnTo>
                <a:lnTo>
                  <a:pt x="1622153" y="153577"/>
                </a:lnTo>
                <a:lnTo>
                  <a:pt x="1607806" y="142417"/>
                </a:lnTo>
                <a:lnTo>
                  <a:pt x="1552449" y="112361"/>
                </a:lnTo>
                <a:lnTo>
                  <a:pt x="1482746" y="85476"/>
                </a:lnTo>
                <a:lnTo>
                  <a:pt x="1428913" y="67975"/>
                </a:lnTo>
                <a:lnTo>
                  <a:pt x="1368605" y="53771"/>
                </a:lnTo>
                <a:lnTo>
                  <a:pt x="1303726" y="39567"/>
                </a:lnTo>
                <a:lnTo>
                  <a:pt x="1235596" y="28407"/>
                </a:lnTo>
                <a:lnTo>
                  <a:pt x="1162719" y="18896"/>
                </a:lnTo>
                <a:lnTo>
                  <a:pt x="1085105" y="11033"/>
                </a:lnTo>
                <a:lnTo>
                  <a:pt x="1005892" y="4692"/>
                </a:lnTo>
                <a:lnTo>
                  <a:pt x="921943" y="1521"/>
                </a:lnTo>
                <a:lnTo>
                  <a:pt x="836394" y="0"/>
                </a:lnTo>
                <a:close/>
              </a:path>
            </a:pathLst>
          </a:custGeom>
          <a:solidFill>
            <a:srgbClr val="00FF99"/>
          </a:solidFill>
        </p:spPr>
        <p:txBody>
          <a:bodyPr wrap="square" lIns="0" tIns="0" rIns="0" bIns="0" rtlCol="0"/>
          <a:lstStyle/>
          <a:p>
            <a:endParaRPr/>
          </a:p>
        </p:txBody>
      </p:sp>
      <p:sp>
        <p:nvSpPr>
          <p:cNvPr id="11" name="object 11"/>
          <p:cNvSpPr/>
          <p:nvPr/>
        </p:nvSpPr>
        <p:spPr>
          <a:xfrm>
            <a:off x="3682439" y="2537956"/>
            <a:ext cx="1673225" cy="1480820"/>
          </a:xfrm>
          <a:custGeom>
            <a:avLst/>
            <a:gdLst/>
            <a:ahLst/>
            <a:cxnLst/>
            <a:rect l="l" t="t" r="r" b="b"/>
            <a:pathLst>
              <a:path w="1673225" h="1480820">
                <a:moveTo>
                  <a:pt x="836394" y="0"/>
                </a:moveTo>
                <a:lnTo>
                  <a:pt x="750858" y="1521"/>
                </a:lnTo>
                <a:lnTo>
                  <a:pt x="668484" y="4692"/>
                </a:lnTo>
                <a:lnTo>
                  <a:pt x="587696" y="11033"/>
                </a:lnTo>
                <a:lnTo>
                  <a:pt x="510082" y="18896"/>
                </a:lnTo>
                <a:lnTo>
                  <a:pt x="437205" y="28407"/>
                </a:lnTo>
                <a:lnTo>
                  <a:pt x="369088" y="39567"/>
                </a:lnTo>
                <a:lnTo>
                  <a:pt x="304146" y="53771"/>
                </a:lnTo>
                <a:lnTo>
                  <a:pt x="245539" y="67974"/>
                </a:lnTo>
                <a:lnTo>
                  <a:pt x="190094" y="85475"/>
                </a:lnTo>
                <a:lnTo>
                  <a:pt x="142571" y="102850"/>
                </a:lnTo>
                <a:lnTo>
                  <a:pt x="101381" y="121873"/>
                </a:lnTo>
                <a:lnTo>
                  <a:pt x="64947" y="142417"/>
                </a:lnTo>
                <a:lnTo>
                  <a:pt x="50690" y="153577"/>
                </a:lnTo>
                <a:lnTo>
                  <a:pt x="38018" y="163089"/>
                </a:lnTo>
                <a:lnTo>
                  <a:pt x="9504" y="197837"/>
                </a:lnTo>
                <a:lnTo>
                  <a:pt x="0" y="232712"/>
                </a:lnTo>
                <a:lnTo>
                  <a:pt x="0" y="1247798"/>
                </a:lnTo>
                <a:lnTo>
                  <a:pt x="17424" y="1295304"/>
                </a:lnTo>
                <a:lnTo>
                  <a:pt x="50690" y="1328556"/>
                </a:lnTo>
                <a:lnTo>
                  <a:pt x="101381" y="1358638"/>
                </a:lnTo>
                <a:lnTo>
                  <a:pt x="120391" y="1368149"/>
                </a:lnTo>
                <a:lnTo>
                  <a:pt x="190094" y="1395064"/>
                </a:lnTo>
                <a:lnTo>
                  <a:pt x="245539" y="1412484"/>
                </a:lnTo>
                <a:lnTo>
                  <a:pt x="304146" y="1426736"/>
                </a:lnTo>
                <a:lnTo>
                  <a:pt x="369088" y="1440988"/>
                </a:lnTo>
                <a:lnTo>
                  <a:pt x="437205" y="1452073"/>
                </a:lnTo>
                <a:lnTo>
                  <a:pt x="510083" y="1461574"/>
                </a:lnTo>
                <a:lnTo>
                  <a:pt x="587696" y="1469491"/>
                </a:lnTo>
                <a:lnTo>
                  <a:pt x="668484" y="1475826"/>
                </a:lnTo>
                <a:lnTo>
                  <a:pt x="750858" y="1478994"/>
                </a:lnTo>
                <a:lnTo>
                  <a:pt x="836394" y="1480577"/>
                </a:lnTo>
                <a:lnTo>
                  <a:pt x="921943" y="1478994"/>
                </a:lnTo>
                <a:lnTo>
                  <a:pt x="1005892" y="1475826"/>
                </a:lnTo>
                <a:lnTo>
                  <a:pt x="1085105" y="1469491"/>
                </a:lnTo>
                <a:lnTo>
                  <a:pt x="1162719" y="1461574"/>
                </a:lnTo>
                <a:lnTo>
                  <a:pt x="1235597" y="1452073"/>
                </a:lnTo>
                <a:lnTo>
                  <a:pt x="1303726" y="1440988"/>
                </a:lnTo>
                <a:lnTo>
                  <a:pt x="1368605" y="1426736"/>
                </a:lnTo>
                <a:lnTo>
                  <a:pt x="1428913" y="1412484"/>
                </a:lnTo>
                <a:lnTo>
                  <a:pt x="1482746" y="1395064"/>
                </a:lnTo>
                <a:lnTo>
                  <a:pt x="1530231" y="1377648"/>
                </a:lnTo>
                <a:lnTo>
                  <a:pt x="1571367" y="1358638"/>
                </a:lnTo>
                <a:lnTo>
                  <a:pt x="1590412" y="1349139"/>
                </a:lnTo>
                <a:lnTo>
                  <a:pt x="1634723" y="1317472"/>
                </a:lnTo>
                <a:lnTo>
                  <a:pt x="1663290" y="1282635"/>
                </a:lnTo>
                <a:lnTo>
                  <a:pt x="1672812" y="1247798"/>
                </a:lnTo>
                <a:lnTo>
                  <a:pt x="1672812" y="232713"/>
                </a:lnTo>
                <a:lnTo>
                  <a:pt x="1655418" y="185155"/>
                </a:lnTo>
                <a:lnTo>
                  <a:pt x="1622153" y="153577"/>
                </a:lnTo>
                <a:lnTo>
                  <a:pt x="1607806" y="142417"/>
                </a:lnTo>
                <a:lnTo>
                  <a:pt x="1590412" y="131384"/>
                </a:lnTo>
                <a:lnTo>
                  <a:pt x="1571367" y="121873"/>
                </a:lnTo>
                <a:lnTo>
                  <a:pt x="1552449" y="112361"/>
                </a:lnTo>
                <a:lnTo>
                  <a:pt x="1482746" y="85476"/>
                </a:lnTo>
                <a:lnTo>
                  <a:pt x="1428913" y="67975"/>
                </a:lnTo>
                <a:lnTo>
                  <a:pt x="1368605" y="53771"/>
                </a:lnTo>
                <a:lnTo>
                  <a:pt x="1303726" y="39567"/>
                </a:lnTo>
                <a:lnTo>
                  <a:pt x="1235596" y="28407"/>
                </a:lnTo>
                <a:lnTo>
                  <a:pt x="1162719" y="18896"/>
                </a:lnTo>
                <a:lnTo>
                  <a:pt x="1085105" y="11033"/>
                </a:lnTo>
                <a:lnTo>
                  <a:pt x="1005892" y="4692"/>
                </a:lnTo>
                <a:lnTo>
                  <a:pt x="921943" y="1521"/>
                </a:lnTo>
                <a:lnTo>
                  <a:pt x="836394" y="0"/>
                </a:lnTo>
                <a:close/>
              </a:path>
            </a:pathLst>
          </a:custGeom>
          <a:ln w="9506">
            <a:solidFill>
              <a:srgbClr val="000000"/>
            </a:solidFill>
          </a:ln>
        </p:spPr>
        <p:txBody>
          <a:bodyPr wrap="square" lIns="0" tIns="0" rIns="0" bIns="0" rtlCol="0"/>
          <a:lstStyle/>
          <a:p>
            <a:endParaRPr/>
          </a:p>
        </p:txBody>
      </p:sp>
      <p:sp>
        <p:nvSpPr>
          <p:cNvPr id="12" name="object 12"/>
          <p:cNvSpPr/>
          <p:nvPr/>
        </p:nvSpPr>
        <p:spPr>
          <a:xfrm>
            <a:off x="3682439" y="2770670"/>
            <a:ext cx="1673225" cy="233045"/>
          </a:xfrm>
          <a:custGeom>
            <a:avLst/>
            <a:gdLst/>
            <a:ahLst/>
            <a:cxnLst/>
            <a:rect l="l" t="t" r="r" b="b"/>
            <a:pathLst>
              <a:path w="1673225" h="233044">
                <a:moveTo>
                  <a:pt x="0" y="0"/>
                </a:moveTo>
                <a:lnTo>
                  <a:pt x="17424" y="47519"/>
                </a:lnTo>
                <a:lnTo>
                  <a:pt x="50690" y="80771"/>
                </a:lnTo>
                <a:lnTo>
                  <a:pt x="101381" y="110865"/>
                </a:lnTo>
                <a:lnTo>
                  <a:pt x="142571" y="129862"/>
                </a:lnTo>
                <a:lnTo>
                  <a:pt x="190094" y="147287"/>
                </a:lnTo>
                <a:lnTo>
                  <a:pt x="245539" y="164699"/>
                </a:lnTo>
                <a:lnTo>
                  <a:pt x="304146" y="178954"/>
                </a:lnTo>
                <a:lnTo>
                  <a:pt x="369088" y="193208"/>
                </a:lnTo>
                <a:lnTo>
                  <a:pt x="437205" y="204292"/>
                </a:lnTo>
                <a:lnTo>
                  <a:pt x="510083" y="213791"/>
                </a:lnTo>
                <a:lnTo>
                  <a:pt x="587696" y="221717"/>
                </a:lnTo>
                <a:lnTo>
                  <a:pt x="668484" y="228046"/>
                </a:lnTo>
                <a:lnTo>
                  <a:pt x="750858" y="231216"/>
                </a:lnTo>
                <a:lnTo>
                  <a:pt x="836394" y="232801"/>
                </a:lnTo>
                <a:lnTo>
                  <a:pt x="921943" y="231216"/>
                </a:lnTo>
                <a:lnTo>
                  <a:pt x="1005892" y="228046"/>
                </a:lnTo>
                <a:lnTo>
                  <a:pt x="1085105" y="221717"/>
                </a:lnTo>
                <a:lnTo>
                  <a:pt x="1162719" y="213791"/>
                </a:lnTo>
                <a:lnTo>
                  <a:pt x="1235597" y="204292"/>
                </a:lnTo>
                <a:lnTo>
                  <a:pt x="1303726" y="193208"/>
                </a:lnTo>
                <a:lnTo>
                  <a:pt x="1368605" y="178954"/>
                </a:lnTo>
                <a:lnTo>
                  <a:pt x="1428913" y="164700"/>
                </a:lnTo>
                <a:lnTo>
                  <a:pt x="1482746" y="147287"/>
                </a:lnTo>
                <a:lnTo>
                  <a:pt x="1530231" y="129862"/>
                </a:lnTo>
                <a:lnTo>
                  <a:pt x="1571367" y="110865"/>
                </a:lnTo>
                <a:lnTo>
                  <a:pt x="1590412" y="101366"/>
                </a:lnTo>
                <a:lnTo>
                  <a:pt x="1634723" y="69687"/>
                </a:lnTo>
                <a:lnTo>
                  <a:pt x="1663290" y="34850"/>
                </a:lnTo>
                <a:lnTo>
                  <a:pt x="1671161" y="12682"/>
                </a:lnTo>
                <a:lnTo>
                  <a:pt x="1672812" y="0"/>
                </a:lnTo>
              </a:path>
            </a:pathLst>
          </a:custGeom>
          <a:ln w="9501">
            <a:solidFill>
              <a:srgbClr val="000000"/>
            </a:solidFill>
          </a:ln>
        </p:spPr>
        <p:txBody>
          <a:bodyPr wrap="square" lIns="0" tIns="0" rIns="0" bIns="0" rtlCol="0"/>
          <a:lstStyle/>
          <a:p>
            <a:endParaRPr/>
          </a:p>
        </p:txBody>
      </p:sp>
      <p:sp>
        <p:nvSpPr>
          <p:cNvPr id="13" name="object 13"/>
          <p:cNvSpPr txBox="1"/>
          <p:nvPr/>
        </p:nvSpPr>
        <p:spPr>
          <a:xfrm>
            <a:off x="4038093" y="3007233"/>
            <a:ext cx="972819" cy="756920"/>
          </a:xfrm>
          <a:prstGeom prst="rect">
            <a:avLst/>
          </a:prstGeom>
        </p:spPr>
        <p:txBody>
          <a:bodyPr vert="horz" wrap="square" lIns="0" tIns="12700" rIns="0" bIns="0" rtlCol="0">
            <a:spAutoFit/>
          </a:bodyPr>
          <a:lstStyle/>
          <a:p>
            <a:pPr marL="184785" marR="5080" indent="-172720">
              <a:spcBef>
                <a:spcPts val="100"/>
              </a:spcBef>
            </a:pPr>
            <a:r>
              <a:rPr sz="2400" spc="-254" dirty="0">
                <a:latin typeface="Georgia"/>
                <a:cs typeface="Georgia"/>
              </a:rPr>
              <a:t>T</a:t>
            </a:r>
            <a:r>
              <a:rPr sz="2400" spc="-5" dirty="0">
                <a:latin typeface="Georgia"/>
                <a:cs typeface="Georgia"/>
              </a:rPr>
              <a:t>es</a:t>
            </a:r>
            <a:r>
              <a:rPr sz="2400" dirty="0">
                <a:latin typeface="Georgia"/>
                <a:cs typeface="Georgia"/>
              </a:rPr>
              <a:t>t</a:t>
            </a:r>
            <a:r>
              <a:rPr sz="2400" spc="-40" dirty="0">
                <a:latin typeface="Georgia"/>
                <a:cs typeface="Georgia"/>
              </a:rPr>
              <a:t>i</a:t>
            </a:r>
            <a:r>
              <a:rPr sz="2400" spc="-75" dirty="0">
                <a:latin typeface="Georgia"/>
                <a:cs typeface="Georgia"/>
              </a:rPr>
              <a:t>n</a:t>
            </a:r>
            <a:r>
              <a:rPr sz="2400" spc="-25" dirty="0">
                <a:latin typeface="Georgia"/>
                <a:cs typeface="Georgia"/>
              </a:rPr>
              <a:t>g  </a:t>
            </a:r>
            <a:r>
              <a:rPr sz="2400" spc="-80" dirty="0">
                <a:latin typeface="Georgia"/>
                <a:cs typeface="Georgia"/>
              </a:rPr>
              <a:t>Data</a:t>
            </a:r>
            <a:endParaRPr sz="2400">
              <a:latin typeface="Georgia"/>
              <a:cs typeface="Georgia"/>
            </a:endParaRPr>
          </a:p>
        </p:txBody>
      </p:sp>
      <p:sp>
        <p:nvSpPr>
          <p:cNvPr id="14" name="object 14"/>
          <p:cNvSpPr/>
          <p:nvPr/>
        </p:nvSpPr>
        <p:spPr>
          <a:xfrm>
            <a:off x="1950719" y="3874008"/>
            <a:ext cx="1644650" cy="699770"/>
          </a:xfrm>
          <a:custGeom>
            <a:avLst/>
            <a:gdLst/>
            <a:ahLst/>
            <a:cxnLst/>
            <a:rect l="l" t="t" r="r" b="b"/>
            <a:pathLst>
              <a:path w="1644650" h="699770">
                <a:moveTo>
                  <a:pt x="1644396" y="0"/>
                </a:moveTo>
                <a:lnTo>
                  <a:pt x="0" y="699516"/>
                </a:lnTo>
              </a:path>
            </a:pathLst>
          </a:custGeom>
          <a:ln w="12192">
            <a:solidFill>
              <a:srgbClr val="000000"/>
            </a:solidFill>
          </a:ln>
        </p:spPr>
        <p:txBody>
          <a:bodyPr wrap="square" lIns="0" tIns="0" rIns="0" bIns="0" rtlCol="0"/>
          <a:lstStyle/>
          <a:p>
            <a:endParaRPr/>
          </a:p>
        </p:txBody>
      </p:sp>
      <p:sp>
        <p:nvSpPr>
          <p:cNvPr id="15" name="object 15"/>
          <p:cNvSpPr/>
          <p:nvPr/>
        </p:nvSpPr>
        <p:spPr>
          <a:xfrm>
            <a:off x="5381244" y="3874008"/>
            <a:ext cx="2025650" cy="699770"/>
          </a:xfrm>
          <a:custGeom>
            <a:avLst/>
            <a:gdLst/>
            <a:ahLst/>
            <a:cxnLst/>
            <a:rect l="l" t="t" r="r" b="b"/>
            <a:pathLst>
              <a:path w="2025650" h="699770">
                <a:moveTo>
                  <a:pt x="0" y="0"/>
                </a:moveTo>
                <a:lnTo>
                  <a:pt x="2025395" y="699516"/>
                </a:lnTo>
              </a:path>
            </a:pathLst>
          </a:custGeom>
          <a:ln w="12192">
            <a:solidFill>
              <a:srgbClr val="000000"/>
            </a:solidFill>
          </a:ln>
        </p:spPr>
        <p:txBody>
          <a:bodyPr wrap="square" lIns="0" tIns="0" rIns="0" bIns="0" rtlCol="0"/>
          <a:lstStyle/>
          <a:p>
            <a:endParaRPr/>
          </a:p>
        </p:txBody>
      </p:sp>
      <p:sp>
        <p:nvSpPr>
          <p:cNvPr id="16" name="object 16"/>
          <p:cNvSpPr/>
          <p:nvPr/>
        </p:nvSpPr>
        <p:spPr>
          <a:xfrm>
            <a:off x="8839200" y="5105400"/>
            <a:ext cx="546100" cy="593090"/>
          </a:xfrm>
          <a:custGeom>
            <a:avLst/>
            <a:gdLst/>
            <a:ahLst/>
            <a:cxnLst/>
            <a:rect l="l" t="t" r="r" b="b"/>
            <a:pathLst>
              <a:path w="546100" h="593089">
                <a:moveTo>
                  <a:pt x="545592" y="444881"/>
                </a:moveTo>
                <a:lnTo>
                  <a:pt x="0" y="444881"/>
                </a:lnTo>
                <a:lnTo>
                  <a:pt x="272796" y="592836"/>
                </a:lnTo>
                <a:lnTo>
                  <a:pt x="545592" y="444881"/>
                </a:lnTo>
                <a:close/>
              </a:path>
              <a:path w="546100" h="593089">
                <a:moveTo>
                  <a:pt x="409194" y="0"/>
                </a:moveTo>
                <a:lnTo>
                  <a:pt x="136398" y="0"/>
                </a:lnTo>
                <a:lnTo>
                  <a:pt x="136398" y="444881"/>
                </a:lnTo>
                <a:lnTo>
                  <a:pt x="409194" y="444881"/>
                </a:lnTo>
                <a:lnTo>
                  <a:pt x="409194" y="0"/>
                </a:lnTo>
                <a:close/>
              </a:path>
            </a:pathLst>
          </a:custGeom>
          <a:solidFill>
            <a:srgbClr val="2496B8"/>
          </a:solidFill>
        </p:spPr>
        <p:txBody>
          <a:bodyPr wrap="square" lIns="0" tIns="0" rIns="0" bIns="0" rtlCol="0"/>
          <a:lstStyle/>
          <a:p>
            <a:endParaRPr/>
          </a:p>
        </p:txBody>
      </p:sp>
      <p:sp>
        <p:nvSpPr>
          <p:cNvPr id="17" name="object 17"/>
          <p:cNvSpPr/>
          <p:nvPr/>
        </p:nvSpPr>
        <p:spPr>
          <a:xfrm>
            <a:off x="8839200" y="5105400"/>
            <a:ext cx="546100" cy="593090"/>
          </a:xfrm>
          <a:custGeom>
            <a:avLst/>
            <a:gdLst/>
            <a:ahLst/>
            <a:cxnLst/>
            <a:rect l="l" t="t" r="r" b="b"/>
            <a:pathLst>
              <a:path w="546100" h="593089">
                <a:moveTo>
                  <a:pt x="0" y="444881"/>
                </a:moveTo>
                <a:lnTo>
                  <a:pt x="136398" y="444881"/>
                </a:lnTo>
                <a:lnTo>
                  <a:pt x="136398" y="0"/>
                </a:lnTo>
                <a:lnTo>
                  <a:pt x="409194" y="0"/>
                </a:lnTo>
                <a:lnTo>
                  <a:pt x="409194" y="444881"/>
                </a:lnTo>
                <a:lnTo>
                  <a:pt x="545592" y="444881"/>
                </a:lnTo>
                <a:lnTo>
                  <a:pt x="272796" y="592836"/>
                </a:lnTo>
                <a:lnTo>
                  <a:pt x="0" y="444881"/>
                </a:lnTo>
                <a:close/>
              </a:path>
            </a:pathLst>
          </a:custGeom>
          <a:ln w="12192">
            <a:solidFill>
              <a:srgbClr val="000000"/>
            </a:solidFill>
          </a:ln>
        </p:spPr>
        <p:txBody>
          <a:bodyPr wrap="square" lIns="0" tIns="0" rIns="0" bIns="0" rtlCol="0"/>
          <a:lstStyle/>
          <a:p>
            <a:endParaRPr/>
          </a:p>
        </p:txBody>
      </p:sp>
      <p:sp>
        <p:nvSpPr>
          <p:cNvPr id="18" name="object 18"/>
          <p:cNvSpPr/>
          <p:nvPr/>
        </p:nvSpPr>
        <p:spPr>
          <a:xfrm>
            <a:off x="8046720" y="1975105"/>
            <a:ext cx="940435" cy="765175"/>
          </a:xfrm>
          <a:custGeom>
            <a:avLst/>
            <a:gdLst/>
            <a:ahLst/>
            <a:cxnLst/>
            <a:rect l="l" t="t" r="r" b="b"/>
            <a:pathLst>
              <a:path w="940434" h="765175">
                <a:moveTo>
                  <a:pt x="521463" y="279273"/>
                </a:moveTo>
                <a:lnTo>
                  <a:pt x="122300" y="279273"/>
                </a:lnTo>
                <a:lnTo>
                  <a:pt x="687704" y="672973"/>
                </a:lnTo>
                <a:lnTo>
                  <a:pt x="622553" y="764921"/>
                </a:lnTo>
                <a:lnTo>
                  <a:pt x="940180" y="711073"/>
                </a:lnTo>
                <a:lnTo>
                  <a:pt x="898522" y="485648"/>
                </a:lnTo>
                <a:lnTo>
                  <a:pt x="818006" y="485648"/>
                </a:lnTo>
                <a:lnTo>
                  <a:pt x="521463" y="279273"/>
                </a:lnTo>
                <a:close/>
              </a:path>
              <a:path w="940434" h="765175">
                <a:moveTo>
                  <a:pt x="881506" y="393573"/>
                </a:moveTo>
                <a:lnTo>
                  <a:pt x="818006" y="485648"/>
                </a:lnTo>
                <a:lnTo>
                  <a:pt x="898522" y="485648"/>
                </a:lnTo>
                <a:lnTo>
                  <a:pt x="881506" y="393573"/>
                </a:lnTo>
                <a:close/>
              </a:path>
              <a:path w="940434" h="765175">
                <a:moveTo>
                  <a:pt x="317626" y="0"/>
                </a:moveTo>
                <a:lnTo>
                  <a:pt x="0" y="53975"/>
                </a:lnTo>
                <a:lnTo>
                  <a:pt x="58800" y="371348"/>
                </a:lnTo>
                <a:lnTo>
                  <a:pt x="122300" y="279273"/>
                </a:lnTo>
                <a:lnTo>
                  <a:pt x="521463" y="279273"/>
                </a:lnTo>
                <a:lnTo>
                  <a:pt x="252475" y="92075"/>
                </a:lnTo>
                <a:lnTo>
                  <a:pt x="317626" y="0"/>
                </a:lnTo>
                <a:close/>
              </a:path>
            </a:pathLst>
          </a:custGeom>
          <a:solidFill>
            <a:srgbClr val="2496B8"/>
          </a:solidFill>
        </p:spPr>
        <p:txBody>
          <a:bodyPr wrap="square" lIns="0" tIns="0" rIns="0" bIns="0" rtlCol="0"/>
          <a:lstStyle/>
          <a:p>
            <a:endParaRPr/>
          </a:p>
        </p:txBody>
      </p:sp>
      <p:sp>
        <p:nvSpPr>
          <p:cNvPr id="19" name="object 19"/>
          <p:cNvSpPr/>
          <p:nvPr/>
        </p:nvSpPr>
        <p:spPr>
          <a:xfrm>
            <a:off x="8046720" y="1975105"/>
            <a:ext cx="940435" cy="765175"/>
          </a:xfrm>
          <a:custGeom>
            <a:avLst/>
            <a:gdLst/>
            <a:ahLst/>
            <a:cxnLst/>
            <a:rect l="l" t="t" r="r" b="b"/>
            <a:pathLst>
              <a:path w="940434" h="765175">
                <a:moveTo>
                  <a:pt x="0" y="53975"/>
                </a:moveTo>
                <a:lnTo>
                  <a:pt x="317626" y="0"/>
                </a:lnTo>
                <a:lnTo>
                  <a:pt x="252475" y="92075"/>
                </a:lnTo>
                <a:lnTo>
                  <a:pt x="818006" y="485648"/>
                </a:lnTo>
                <a:lnTo>
                  <a:pt x="881506" y="393573"/>
                </a:lnTo>
                <a:lnTo>
                  <a:pt x="940180" y="711073"/>
                </a:lnTo>
                <a:lnTo>
                  <a:pt x="622553" y="764921"/>
                </a:lnTo>
                <a:lnTo>
                  <a:pt x="687704" y="672973"/>
                </a:lnTo>
                <a:lnTo>
                  <a:pt x="122300" y="279273"/>
                </a:lnTo>
                <a:lnTo>
                  <a:pt x="58800" y="371348"/>
                </a:lnTo>
                <a:lnTo>
                  <a:pt x="0" y="53975"/>
                </a:lnTo>
              </a:path>
            </a:pathLst>
          </a:custGeom>
          <a:ln w="12192">
            <a:solidFill>
              <a:srgbClr val="000000"/>
            </a:solidFill>
          </a:ln>
        </p:spPr>
        <p:txBody>
          <a:bodyPr wrap="square" lIns="0" tIns="0" rIns="0" bIns="0" rtlCol="0"/>
          <a:lstStyle/>
          <a:p>
            <a:endParaRPr/>
          </a:p>
        </p:txBody>
      </p:sp>
      <p:sp>
        <p:nvSpPr>
          <p:cNvPr id="20" name="object 20"/>
          <p:cNvSpPr/>
          <p:nvPr/>
        </p:nvSpPr>
        <p:spPr>
          <a:xfrm>
            <a:off x="8177975" y="2993288"/>
            <a:ext cx="1760220" cy="797560"/>
          </a:xfrm>
          <a:custGeom>
            <a:avLst/>
            <a:gdLst/>
            <a:ahLst/>
            <a:cxnLst/>
            <a:rect l="l" t="t" r="r" b="b"/>
            <a:pathLst>
              <a:path w="1760220" h="797560">
                <a:moveTo>
                  <a:pt x="970441" y="0"/>
                </a:moveTo>
                <a:lnTo>
                  <a:pt x="789377" y="0"/>
                </a:lnTo>
                <a:lnTo>
                  <a:pt x="536840" y="9564"/>
                </a:lnTo>
                <a:lnTo>
                  <a:pt x="460603" y="14340"/>
                </a:lnTo>
                <a:lnTo>
                  <a:pt x="387542" y="20717"/>
                </a:lnTo>
                <a:lnTo>
                  <a:pt x="257303" y="36658"/>
                </a:lnTo>
                <a:lnTo>
                  <a:pt x="201713" y="44622"/>
                </a:lnTo>
                <a:lnTo>
                  <a:pt x="150888" y="54187"/>
                </a:lnTo>
                <a:lnTo>
                  <a:pt x="127064" y="60563"/>
                </a:lnTo>
                <a:lnTo>
                  <a:pt x="106414" y="65352"/>
                </a:lnTo>
                <a:lnTo>
                  <a:pt x="87355" y="70128"/>
                </a:lnTo>
                <a:lnTo>
                  <a:pt x="69884" y="76505"/>
                </a:lnTo>
                <a:lnTo>
                  <a:pt x="54001" y="81293"/>
                </a:lnTo>
                <a:lnTo>
                  <a:pt x="17470" y="98822"/>
                </a:lnTo>
                <a:lnTo>
                  <a:pt x="0" y="124328"/>
                </a:lnTo>
                <a:lnTo>
                  <a:pt x="0" y="672644"/>
                </a:lnTo>
                <a:lnTo>
                  <a:pt x="39707" y="709304"/>
                </a:lnTo>
                <a:lnTo>
                  <a:pt x="69884" y="720461"/>
                </a:lnTo>
                <a:lnTo>
                  <a:pt x="87355" y="726838"/>
                </a:lnTo>
                <a:lnTo>
                  <a:pt x="106415" y="731620"/>
                </a:lnTo>
                <a:lnTo>
                  <a:pt x="127065" y="736401"/>
                </a:lnTo>
                <a:lnTo>
                  <a:pt x="150889" y="742778"/>
                </a:lnTo>
                <a:lnTo>
                  <a:pt x="201714" y="752341"/>
                </a:lnTo>
                <a:lnTo>
                  <a:pt x="257304" y="760311"/>
                </a:lnTo>
                <a:lnTo>
                  <a:pt x="387543" y="776251"/>
                </a:lnTo>
                <a:lnTo>
                  <a:pt x="460604" y="782626"/>
                </a:lnTo>
                <a:lnTo>
                  <a:pt x="617843" y="792189"/>
                </a:lnTo>
                <a:lnTo>
                  <a:pt x="702022" y="793783"/>
                </a:lnTo>
                <a:lnTo>
                  <a:pt x="789377" y="796972"/>
                </a:lnTo>
                <a:lnTo>
                  <a:pt x="970441" y="796972"/>
                </a:lnTo>
                <a:lnTo>
                  <a:pt x="1057797" y="793783"/>
                </a:lnTo>
                <a:lnTo>
                  <a:pt x="1141975" y="792189"/>
                </a:lnTo>
                <a:lnTo>
                  <a:pt x="1299152" y="782626"/>
                </a:lnTo>
                <a:lnTo>
                  <a:pt x="1372212" y="776251"/>
                </a:lnTo>
                <a:lnTo>
                  <a:pt x="1502451" y="760311"/>
                </a:lnTo>
                <a:lnTo>
                  <a:pt x="1559629" y="752341"/>
                </a:lnTo>
                <a:lnTo>
                  <a:pt x="1608930" y="742778"/>
                </a:lnTo>
                <a:lnTo>
                  <a:pt x="1632690" y="736401"/>
                </a:lnTo>
                <a:lnTo>
                  <a:pt x="1653401" y="731620"/>
                </a:lnTo>
                <a:lnTo>
                  <a:pt x="1705751" y="715680"/>
                </a:lnTo>
                <a:lnTo>
                  <a:pt x="1742345" y="698146"/>
                </a:lnTo>
                <a:lnTo>
                  <a:pt x="1759753" y="672644"/>
                </a:lnTo>
                <a:lnTo>
                  <a:pt x="1759752" y="124329"/>
                </a:lnTo>
                <a:lnTo>
                  <a:pt x="1720109" y="87657"/>
                </a:lnTo>
                <a:lnTo>
                  <a:pt x="1672460" y="70128"/>
                </a:lnTo>
                <a:lnTo>
                  <a:pt x="1632690" y="60564"/>
                </a:lnTo>
                <a:lnTo>
                  <a:pt x="1608929" y="54187"/>
                </a:lnTo>
                <a:lnTo>
                  <a:pt x="1559629" y="44622"/>
                </a:lnTo>
                <a:lnTo>
                  <a:pt x="1502451" y="36658"/>
                </a:lnTo>
                <a:lnTo>
                  <a:pt x="1372212" y="20717"/>
                </a:lnTo>
                <a:lnTo>
                  <a:pt x="1299151" y="14340"/>
                </a:lnTo>
                <a:lnTo>
                  <a:pt x="1222977" y="9564"/>
                </a:lnTo>
                <a:lnTo>
                  <a:pt x="970441" y="0"/>
                </a:lnTo>
                <a:close/>
              </a:path>
            </a:pathLst>
          </a:custGeom>
          <a:solidFill>
            <a:srgbClr val="FFCC99"/>
          </a:solidFill>
        </p:spPr>
        <p:txBody>
          <a:bodyPr wrap="square" lIns="0" tIns="0" rIns="0" bIns="0" rtlCol="0"/>
          <a:lstStyle/>
          <a:p>
            <a:endParaRPr/>
          </a:p>
        </p:txBody>
      </p:sp>
      <p:sp>
        <p:nvSpPr>
          <p:cNvPr id="21" name="object 21"/>
          <p:cNvSpPr/>
          <p:nvPr/>
        </p:nvSpPr>
        <p:spPr>
          <a:xfrm>
            <a:off x="8177975" y="2993288"/>
            <a:ext cx="1760220" cy="797560"/>
          </a:xfrm>
          <a:custGeom>
            <a:avLst/>
            <a:gdLst/>
            <a:ahLst/>
            <a:cxnLst/>
            <a:rect l="l" t="t" r="r" b="b"/>
            <a:pathLst>
              <a:path w="1760220" h="797560">
                <a:moveTo>
                  <a:pt x="879909" y="0"/>
                </a:moveTo>
                <a:lnTo>
                  <a:pt x="789377" y="0"/>
                </a:lnTo>
                <a:lnTo>
                  <a:pt x="702021" y="3188"/>
                </a:lnTo>
                <a:lnTo>
                  <a:pt x="617843" y="6376"/>
                </a:lnTo>
                <a:lnTo>
                  <a:pt x="536840" y="9564"/>
                </a:lnTo>
                <a:lnTo>
                  <a:pt x="460603" y="14340"/>
                </a:lnTo>
                <a:lnTo>
                  <a:pt x="387542" y="20717"/>
                </a:lnTo>
                <a:lnTo>
                  <a:pt x="320834" y="28681"/>
                </a:lnTo>
                <a:lnTo>
                  <a:pt x="257303" y="36658"/>
                </a:lnTo>
                <a:lnTo>
                  <a:pt x="201713" y="44622"/>
                </a:lnTo>
                <a:lnTo>
                  <a:pt x="150888" y="54187"/>
                </a:lnTo>
                <a:lnTo>
                  <a:pt x="127064" y="60563"/>
                </a:lnTo>
                <a:lnTo>
                  <a:pt x="106414" y="65352"/>
                </a:lnTo>
                <a:lnTo>
                  <a:pt x="87355" y="70128"/>
                </a:lnTo>
                <a:lnTo>
                  <a:pt x="69884" y="76505"/>
                </a:lnTo>
                <a:lnTo>
                  <a:pt x="54001" y="81293"/>
                </a:lnTo>
                <a:lnTo>
                  <a:pt x="17470" y="98822"/>
                </a:lnTo>
                <a:lnTo>
                  <a:pt x="0" y="124328"/>
                </a:lnTo>
                <a:lnTo>
                  <a:pt x="0" y="672644"/>
                </a:lnTo>
                <a:lnTo>
                  <a:pt x="27001" y="702928"/>
                </a:lnTo>
                <a:lnTo>
                  <a:pt x="69884" y="720461"/>
                </a:lnTo>
                <a:lnTo>
                  <a:pt x="87355" y="726838"/>
                </a:lnTo>
                <a:lnTo>
                  <a:pt x="106415" y="731620"/>
                </a:lnTo>
                <a:lnTo>
                  <a:pt x="127065" y="736401"/>
                </a:lnTo>
                <a:lnTo>
                  <a:pt x="150889" y="742778"/>
                </a:lnTo>
                <a:lnTo>
                  <a:pt x="201714" y="752341"/>
                </a:lnTo>
                <a:lnTo>
                  <a:pt x="257304" y="760311"/>
                </a:lnTo>
                <a:lnTo>
                  <a:pt x="320835" y="768280"/>
                </a:lnTo>
                <a:lnTo>
                  <a:pt x="387543" y="776251"/>
                </a:lnTo>
                <a:lnTo>
                  <a:pt x="460604" y="782626"/>
                </a:lnTo>
                <a:lnTo>
                  <a:pt x="536841" y="787408"/>
                </a:lnTo>
                <a:lnTo>
                  <a:pt x="617843" y="792189"/>
                </a:lnTo>
                <a:lnTo>
                  <a:pt x="702022" y="793783"/>
                </a:lnTo>
                <a:lnTo>
                  <a:pt x="789377" y="796972"/>
                </a:lnTo>
                <a:lnTo>
                  <a:pt x="879909" y="796972"/>
                </a:lnTo>
                <a:lnTo>
                  <a:pt x="970441" y="796972"/>
                </a:lnTo>
                <a:lnTo>
                  <a:pt x="1057797" y="793783"/>
                </a:lnTo>
                <a:lnTo>
                  <a:pt x="1141975" y="792189"/>
                </a:lnTo>
                <a:lnTo>
                  <a:pt x="1222978" y="787408"/>
                </a:lnTo>
                <a:lnTo>
                  <a:pt x="1299152" y="782626"/>
                </a:lnTo>
                <a:lnTo>
                  <a:pt x="1372212" y="776251"/>
                </a:lnTo>
                <a:lnTo>
                  <a:pt x="1438920" y="768280"/>
                </a:lnTo>
                <a:lnTo>
                  <a:pt x="1502451" y="760311"/>
                </a:lnTo>
                <a:lnTo>
                  <a:pt x="1559629" y="752341"/>
                </a:lnTo>
                <a:lnTo>
                  <a:pt x="1608930" y="742778"/>
                </a:lnTo>
                <a:lnTo>
                  <a:pt x="1632690" y="736401"/>
                </a:lnTo>
                <a:lnTo>
                  <a:pt x="1653401" y="731620"/>
                </a:lnTo>
                <a:lnTo>
                  <a:pt x="1691520" y="720461"/>
                </a:lnTo>
                <a:lnTo>
                  <a:pt x="1732815" y="702929"/>
                </a:lnTo>
                <a:lnTo>
                  <a:pt x="1759753" y="672644"/>
                </a:lnTo>
                <a:lnTo>
                  <a:pt x="1759752" y="124329"/>
                </a:lnTo>
                <a:lnTo>
                  <a:pt x="1732815" y="94034"/>
                </a:lnTo>
                <a:lnTo>
                  <a:pt x="1691520" y="76505"/>
                </a:lnTo>
                <a:lnTo>
                  <a:pt x="1653401" y="65352"/>
                </a:lnTo>
                <a:lnTo>
                  <a:pt x="1632690" y="60564"/>
                </a:lnTo>
                <a:lnTo>
                  <a:pt x="1608929" y="54187"/>
                </a:lnTo>
                <a:lnTo>
                  <a:pt x="1559629" y="44622"/>
                </a:lnTo>
                <a:lnTo>
                  <a:pt x="1502451" y="36658"/>
                </a:lnTo>
                <a:lnTo>
                  <a:pt x="1438920" y="28681"/>
                </a:lnTo>
                <a:lnTo>
                  <a:pt x="1372212" y="20717"/>
                </a:lnTo>
                <a:lnTo>
                  <a:pt x="1299151" y="14340"/>
                </a:lnTo>
                <a:lnTo>
                  <a:pt x="1222977" y="9564"/>
                </a:lnTo>
                <a:lnTo>
                  <a:pt x="1141975" y="6376"/>
                </a:lnTo>
                <a:lnTo>
                  <a:pt x="1057796" y="3188"/>
                </a:lnTo>
                <a:lnTo>
                  <a:pt x="970441" y="0"/>
                </a:lnTo>
                <a:lnTo>
                  <a:pt x="879909" y="0"/>
                </a:lnTo>
                <a:close/>
              </a:path>
            </a:pathLst>
          </a:custGeom>
          <a:ln w="9564">
            <a:solidFill>
              <a:srgbClr val="000000"/>
            </a:solidFill>
          </a:ln>
        </p:spPr>
        <p:txBody>
          <a:bodyPr wrap="square" lIns="0" tIns="0" rIns="0" bIns="0" rtlCol="0"/>
          <a:lstStyle/>
          <a:p>
            <a:endParaRPr/>
          </a:p>
        </p:txBody>
      </p:sp>
      <p:sp>
        <p:nvSpPr>
          <p:cNvPr id="22" name="object 22"/>
          <p:cNvSpPr/>
          <p:nvPr/>
        </p:nvSpPr>
        <p:spPr>
          <a:xfrm>
            <a:off x="8177975" y="3117617"/>
            <a:ext cx="1760220" cy="126364"/>
          </a:xfrm>
          <a:custGeom>
            <a:avLst/>
            <a:gdLst/>
            <a:ahLst/>
            <a:cxnLst/>
            <a:rect l="l" t="t" r="r" b="b"/>
            <a:pathLst>
              <a:path w="1760220" h="126364">
                <a:moveTo>
                  <a:pt x="0" y="0"/>
                </a:moveTo>
                <a:lnTo>
                  <a:pt x="27000" y="31869"/>
                </a:lnTo>
                <a:lnTo>
                  <a:pt x="54001" y="43035"/>
                </a:lnTo>
                <a:lnTo>
                  <a:pt x="69884" y="49411"/>
                </a:lnTo>
                <a:lnTo>
                  <a:pt x="87355" y="54187"/>
                </a:lnTo>
                <a:lnTo>
                  <a:pt x="106414" y="60564"/>
                </a:lnTo>
                <a:lnTo>
                  <a:pt x="127064" y="65352"/>
                </a:lnTo>
                <a:lnTo>
                  <a:pt x="150889" y="70128"/>
                </a:lnTo>
                <a:lnTo>
                  <a:pt x="174713" y="74904"/>
                </a:lnTo>
                <a:lnTo>
                  <a:pt x="201713" y="79693"/>
                </a:lnTo>
                <a:lnTo>
                  <a:pt x="257303" y="89258"/>
                </a:lnTo>
                <a:lnTo>
                  <a:pt x="320834" y="97222"/>
                </a:lnTo>
                <a:lnTo>
                  <a:pt x="387542" y="105199"/>
                </a:lnTo>
                <a:lnTo>
                  <a:pt x="460603" y="111576"/>
                </a:lnTo>
                <a:lnTo>
                  <a:pt x="536840" y="116352"/>
                </a:lnTo>
                <a:lnTo>
                  <a:pt x="617843" y="121140"/>
                </a:lnTo>
                <a:lnTo>
                  <a:pt x="702022" y="122728"/>
                </a:lnTo>
                <a:lnTo>
                  <a:pt x="789377" y="125916"/>
                </a:lnTo>
                <a:lnTo>
                  <a:pt x="879909" y="125916"/>
                </a:lnTo>
                <a:lnTo>
                  <a:pt x="970441" y="125916"/>
                </a:lnTo>
                <a:lnTo>
                  <a:pt x="1057796" y="122728"/>
                </a:lnTo>
                <a:lnTo>
                  <a:pt x="1141975" y="121140"/>
                </a:lnTo>
                <a:lnTo>
                  <a:pt x="1222977" y="116352"/>
                </a:lnTo>
                <a:lnTo>
                  <a:pt x="1299151" y="111576"/>
                </a:lnTo>
                <a:lnTo>
                  <a:pt x="1372212" y="105199"/>
                </a:lnTo>
                <a:lnTo>
                  <a:pt x="1438920" y="97222"/>
                </a:lnTo>
                <a:lnTo>
                  <a:pt x="1502451" y="89258"/>
                </a:lnTo>
                <a:lnTo>
                  <a:pt x="1559629" y="79693"/>
                </a:lnTo>
                <a:lnTo>
                  <a:pt x="1608929" y="70129"/>
                </a:lnTo>
                <a:lnTo>
                  <a:pt x="1653401" y="60564"/>
                </a:lnTo>
                <a:lnTo>
                  <a:pt x="1672460" y="54187"/>
                </a:lnTo>
                <a:lnTo>
                  <a:pt x="1691520" y="49411"/>
                </a:lnTo>
                <a:lnTo>
                  <a:pt x="1705751" y="43035"/>
                </a:lnTo>
                <a:lnTo>
                  <a:pt x="1720109" y="38246"/>
                </a:lnTo>
                <a:lnTo>
                  <a:pt x="1732815" y="31870"/>
                </a:lnTo>
                <a:lnTo>
                  <a:pt x="1742345" y="25493"/>
                </a:lnTo>
                <a:lnTo>
                  <a:pt x="1750222" y="19117"/>
                </a:lnTo>
                <a:lnTo>
                  <a:pt x="1755051" y="12753"/>
                </a:lnTo>
                <a:lnTo>
                  <a:pt x="1758227" y="6376"/>
                </a:lnTo>
                <a:lnTo>
                  <a:pt x="1759752" y="0"/>
                </a:lnTo>
              </a:path>
            </a:pathLst>
          </a:custGeom>
          <a:ln w="9563">
            <a:solidFill>
              <a:srgbClr val="000000"/>
            </a:solidFill>
          </a:ln>
        </p:spPr>
        <p:txBody>
          <a:bodyPr wrap="square" lIns="0" tIns="0" rIns="0" bIns="0" rtlCol="0"/>
          <a:lstStyle/>
          <a:p>
            <a:endParaRPr/>
          </a:p>
        </p:txBody>
      </p:sp>
      <p:sp>
        <p:nvSpPr>
          <p:cNvPr id="23" name="object 23"/>
          <p:cNvSpPr txBox="1"/>
          <p:nvPr/>
        </p:nvSpPr>
        <p:spPr>
          <a:xfrm>
            <a:off x="8225155" y="3242564"/>
            <a:ext cx="1661160" cy="391160"/>
          </a:xfrm>
          <a:prstGeom prst="rect">
            <a:avLst/>
          </a:prstGeom>
        </p:spPr>
        <p:txBody>
          <a:bodyPr vert="horz" wrap="square" lIns="0" tIns="12700" rIns="0" bIns="0" rtlCol="0">
            <a:spAutoFit/>
          </a:bodyPr>
          <a:lstStyle/>
          <a:p>
            <a:pPr marL="12700">
              <a:spcBef>
                <a:spcPts val="100"/>
              </a:spcBef>
            </a:pPr>
            <a:r>
              <a:rPr sz="2400" spc="-70" dirty="0">
                <a:latin typeface="Georgia"/>
                <a:cs typeface="Georgia"/>
              </a:rPr>
              <a:t>Unseen</a:t>
            </a:r>
            <a:r>
              <a:rPr sz="2400" spc="-120" dirty="0">
                <a:latin typeface="Georgia"/>
                <a:cs typeface="Georgia"/>
              </a:rPr>
              <a:t> </a:t>
            </a:r>
            <a:r>
              <a:rPr sz="2400" spc="-80" dirty="0">
                <a:latin typeface="Georgia"/>
                <a:cs typeface="Georgia"/>
              </a:rPr>
              <a:t>Data</a:t>
            </a:r>
            <a:endParaRPr sz="2400">
              <a:latin typeface="Georgia"/>
              <a:cs typeface="Georgia"/>
            </a:endParaRPr>
          </a:p>
        </p:txBody>
      </p:sp>
      <p:sp>
        <p:nvSpPr>
          <p:cNvPr id="24" name="object 24"/>
          <p:cNvSpPr/>
          <p:nvPr/>
        </p:nvSpPr>
        <p:spPr>
          <a:xfrm>
            <a:off x="7620000" y="4110228"/>
            <a:ext cx="2923540" cy="462280"/>
          </a:xfrm>
          <a:custGeom>
            <a:avLst/>
            <a:gdLst/>
            <a:ahLst/>
            <a:cxnLst/>
            <a:rect l="l" t="t" r="r" b="b"/>
            <a:pathLst>
              <a:path w="2923540" h="462279">
                <a:moveTo>
                  <a:pt x="0" y="461772"/>
                </a:moveTo>
                <a:lnTo>
                  <a:pt x="2923031" y="461772"/>
                </a:lnTo>
                <a:lnTo>
                  <a:pt x="2923031" y="0"/>
                </a:lnTo>
                <a:lnTo>
                  <a:pt x="0" y="0"/>
                </a:lnTo>
                <a:lnTo>
                  <a:pt x="0" y="461772"/>
                </a:lnTo>
                <a:close/>
              </a:path>
            </a:pathLst>
          </a:custGeom>
          <a:solidFill>
            <a:srgbClr val="FFCC99"/>
          </a:solidFill>
        </p:spPr>
        <p:txBody>
          <a:bodyPr wrap="square" lIns="0" tIns="0" rIns="0" bIns="0" rtlCol="0"/>
          <a:lstStyle/>
          <a:p>
            <a:endParaRPr/>
          </a:p>
        </p:txBody>
      </p:sp>
      <p:sp>
        <p:nvSpPr>
          <p:cNvPr id="25" name="object 25"/>
          <p:cNvSpPr/>
          <p:nvPr/>
        </p:nvSpPr>
        <p:spPr>
          <a:xfrm>
            <a:off x="7691628" y="3704844"/>
            <a:ext cx="471170" cy="394970"/>
          </a:xfrm>
          <a:custGeom>
            <a:avLst/>
            <a:gdLst/>
            <a:ahLst/>
            <a:cxnLst/>
            <a:rect l="l" t="t" r="r" b="b"/>
            <a:pathLst>
              <a:path w="471170" h="394970">
                <a:moveTo>
                  <a:pt x="470916" y="0"/>
                </a:moveTo>
                <a:lnTo>
                  <a:pt x="0" y="394715"/>
                </a:lnTo>
              </a:path>
            </a:pathLst>
          </a:custGeom>
          <a:ln w="12192">
            <a:solidFill>
              <a:srgbClr val="000000"/>
            </a:solidFill>
          </a:ln>
        </p:spPr>
        <p:txBody>
          <a:bodyPr wrap="square" lIns="0" tIns="0" rIns="0" bIns="0" rtlCol="0"/>
          <a:lstStyle/>
          <a:p>
            <a:endParaRPr/>
          </a:p>
        </p:txBody>
      </p:sp>
      <p:sp>
        <p:nvSpPr>
          <p:cNvPr id="26" name="object 26"/>
          <p:cNvSpPr/>
          <p:nvPr/>
        </p:nvSpPr>
        <p:spPr>
          <a:xfrm>
            <a:off x="9973056" y="3704844"/>
            <a:ext cx="363220" cy="349250"/>
          </a:xfrm>
          <a:custGeom>
            <a:avLst/>
            <a:gdLst/>
            <a:ahLst/>
            <a:cxnLst/>
            <a:rect l="l" t="t" r="r" b="b"/>
            <a:pathLst>
              <a:path w="363220" h="349250">
                <a:moveTo>
                  <a:pt x="0" y="0"/>
                </a:moveTo>
                <a:lnTo>
                  <a:pt x="362712" y="348995"/>
                </a:lnTo>
              </a:path>
            </a:pathLst>
          </a:custGeom>
          <a:ln w="12192">
            <a:solidFill>
              <a:srgbClr val="000000"/>
            </a:solidFill>
          </a:ln>
        </p:spPr>
        <p:txBody>
          <a:bodyPr wrap="square" lIns="0" tIns="0" rIns="0" bIns="0" rtlCol="0"/>
          <a:lstStyle/>
          <a:p>
            <a:endParaRPr/>
          </a:p>
        </p:txBody>
      </p:sp>
      <p:sp>
        <p:nvSpPr>
          <p:cNvPr id="27" name="object 27"/>
          <p:cNvSpPr/>
          <p:nvPr/>
        </p:nvSpPr>
        <p:spPr>
          <a:xfrm>
            <a:off x="4884421" y="1833372"/>
            <a:ext cx="901065" cy="593090"/>
          </a:xfrm>
          <a:custGeom>
            <a:avLst/>
            <a:gdLst/>
            <a:ahLst/>
            <a:cxnLst/>
            <a:rect l="l" t="t" r="r" b="b"/>
            <a:pathLst>
              <a:path w="901064" h="593089">
                <a:moveTo>
                  <a:pt x="101600" y="243204"/>
                </a:moveTo>
                <a:lnTo>
                  <a:pt x="0" y="498982"/>
                </a:lnTo>
                <a:lnTo>
                  <a:pt x="258952" y="592708"/>
                </a:lnTo>
                <a:lnTo>
                  <a:pt x="219201" y="505332"/>
                </a:lnTo>
                <a:lnTo>
                  <a:pt x="607418" y="330580"/>
                </a:lnTo>
                <a:lnTo>
                  <a:pt x="141350" y="330580"/>
                </a:lnTo>
                <a:lnTo>
                  <a:pt x="101600" y="243204"/>
                </a:lnTo>
                <a:close/>
              </a:path>
              <a:path w="901064" h="593089">
                <a:moveTo>
                  <a:pt x="833647" y="262254"/>
                </a:moveTo>
                <a:lnTo>
                  <a:pt x="759205" y="262254"/>
                </a:lnTo>
                <a:lnTo>
                  <a:pt x="798956" y="349630"/>
                </a:lnTo>
                <a:lnTo>
                  <a:pt x="833647" y="262254"/>
                </a:lnTo>
                <a:close/>
              </a:path>
              <a:path w="901064" h="593089">
                <a:moveTo>
                  <a:pt x="641730" y="0"/>
                </a:moveTo>
                <a:lnTo>
                  <a:pt x="681481" y="87375"/>
                </a:lnTo>
                <a:lnTo>
                  <a:pt x="141350" y="330580"/>
                </a:lnTo>
                <a:lnTo>
                  <a:pt x="607418" y="330580"/>
                </a:lnTo>
                <a:lnTo>
                  <a:pt x="759205" y="262254"/>
                </a:lnTo>
                <a:lnTo>
                  <a:pt x="833647" y="262254"/>
                </a:lnTo>
                <a:lnTo>
                  <a:pt x="900556" y="93725"/>
                </a:lnTo>
                <a:lnTo>
                  <a:pt x="641730" y="0"/>
                </a:lnTo>
                <a:close/>
              </a:path>
            </a:pathLst>
          </a:custGeom>
          <a:solidFill>
            <a:srgbClr val="2496B8"/>
          </a:solidFill>
        </p:spPr>
        <p:txBody>
          <a:bodyPr wrap="square" lIns="0" tIns="0" rIns="0" bIns="0" rtlCol="0"/>
          <a:lstStyle/>
          <a:p>
            <a:endParaRPr/>
          </a:p>
        </p:txBody>
      </p:sp>
      <p:sp>
        <p:nvSpPr>
          <p:cNvPr id="28" name="object 28"/>
          <p:cNvSpPr/>
          <p:nvPr/>
        </p:nvSpPr>
        <p:spPr>
          <a:xfrm>
            <a:off x="4884421" y="1833372"/>
            <a:ext cx="901065" cy="593090"/>
          </a:xfrm>
          <a:custGeom>
            <a:avLst/>
            <a:gdLst/>
            <a:ahLst/>
            <a:cxnLst/>
            <a:rect l="l" t="t" r="r" b="b"/>
            <a:pathLst>
              <a:path w="901064" h="593089">
                <a:moveTo>
                  <a:pt x="900556" y="93725"/>
                </a:moveTo>
                <a:lnTo>
                  <a:pt x="798956" y="349630"/>
                </a:lnTo>
                <a:lnTo>
                  <a:pt x="759205" y="262254"/>
                </a:lnTo>
                <a:lnTo>
                  <a:pt x="219201" y="505332"/>
                </a:lnTo>
                <a:lnTo>
                  <a:pt x="258952" y="592708"/>
                </a:lnTo>
                <a:lnTo>
                  <a:pt x="0" y="498982"/>
                </a:lnTo>
                <a:lnTo>
                  <a:pt x="101600" y="243204"/>
                </a:lnTo>
                <a:lnTo>
                  <a:pt x="141350" y="330580"/>
                </a:lnTo>
                <a:lnTo>
                  <a:pt x="681481" y="87375"/>
                </a:lnTo>
                <a:lnTo>
                  <a:pt x="641730" y="0"/>
                </a:lnTo>
                <a:lnTo>
                  <a:pt x="900556" y="93725"/>
                </a:lnTo>
              </a:path>
            </a:pathLst>
          </a:custGeom>
          <a:ln w="12192">
            <a:solidFill>
              <a:srgbClr val="000000"/>
            </a:solidFill>
          </a:ln>
        </p:spPr>
        <p:txBody>
          <a:bodyPr wrap="square" lIns="0" tIns="0" rIns="0" bIns="0" rtlCol="0"/>
          <a:lstStyle/>
          <a:p>
            <a:endParaRPr/>
          </a:p>
        </p:txBody>
      </p:sp>
      <p:sp>
        <p:nvSpPr>
          <p:cNvPr id="29" name="object 29"/>
          <p:cNvSpPr/>
          <p:nvPr/>
        </p:nvSpPr>
        <p:spPr>
          <a:xfrm>
            <a:off x="8762999" y="5791187"/>
            <a:ext cx="708566" cy="615257"/>
          </a:xfrm>
          <a:prstGeom prst="rect">
            <a:avLst/>
          </a:prstGeom>
          <a:blipFill>
            <a:blip r:embed="rId5" cstate="print"/>
            <a:stretch>
              <a:fillRect/>
            </a:stretch>
          </a:blipFill>
        </p:spPr>
        <p:txBody>
          <a:bodyPr wrap="square" lIns="0" tIns="0" rIns="0" bIns="0" rtlCol="0"/>
          <a:lstStyle/>
          <a:p>
            <a:endParaRPr/>
          </a:p>
        </p:txBody>
      </p:sp>
      <p:sp>
        <p:nvSpPr>
          <p:cNvPr id="30" name="object 30"/>
          <p:cNvSpPr txBox="1"/>
          <p:nvPr/>
        </p:nvSpPr>
        <p:spPr>
          <a:xfrm>
            <a:off x="7713346" y="3929435"/>
            <a:ext cx="2737485" cy="1076325"/>
          </a:xfrm>
          <a:prstGeom prst="rect">
            <a:avLst/>
          </a:prstGeom>
        </p:spPr>
        <p:txBody>
          <a:bodyPr vert="horz" wrap="square" lIns="0" tIns="219075" rIns="0" bIns="0" rtlCol="0">
            <a:spAutoFit/>
          </a:bodyPr>
          <a:lstStyle/>
          <a:p>
            <a:pPr algn="ctr">
              <a:spcBef>
                <a:spcPts val="1725"/>
              </a:spcBef>
            </a:pPr>
            <a:r>
              <a:rPr sz="2400" spc="-85" dirty="0">
                <a:latin typeface="Georgia"/>
                <a:cs typeface="Georgia"/>
              </a:rPr>
              <a:t>(Dhana, </a:t>
            </a:r>
            <a:r>
              <a:rPr sz="2400" spc="-65" dirty="0">
                <a:latin typeface="Georgia"/>
                <a:cs typeface="Georgia"/>
              </a:rPr>
              <a:t>Professor,</a:t>
            </a:r>
            <a:r>
              <a:rPr sz="2400" spc="-105" dirty="0">
                <a:latin typeface="Georgia"/>
                <a:cs typeface="Georgia"/>
              </a:rPr>
              <a:t> </a:t>
            </a:r>
            <a:r>
              <a:rPr sz="2400" spc="-5" dirty="0">
                <a:latin typeface="Georgia"/>
                <a:cs typeface="Georgia"/>
              </a:rPr>
              <a:t>4)</a:t>
            </a:r>
            <a:endParaRPr sz="2400">
              <a:latin typeface="Georgia"/>
              <a:cs typeface="Georgia"/>
            </a:endParaRPr>
          </a:p>
          <a:p>
            <a:pPr marR="41275" algn="ctr">
              <a:spcBef>
                <a:spcPts val="1365"/>
              </a:spcBef>
            </a:pPr>
            <a:r>
              <a:rPr sz="2000" spc="-50" dirty="0">
                <a:latin typeface="Georgia"/>
                <a:cs typeface="Georgia"/>
              </a:rPr>
              <a:t>Permanent?</a:t>
            </a:r>
            <a:endParaRPr sz="2000">
              <a:latin typeface="Georgia"/>
              <a:cs typeface="Georgia"/>
            </a:endParaRPr>
          </a:p>
        </p:txBody>
      </p:sp>
      <p:graphicFrame>
        <p:nvGraphicFramePr>
          <p:cNvPr id="31" name="object 31"/>
          <p:cNvGraphicFramePr>
            <a:graphicFrameLocks noGrp="1"/>
          </p:cNvGraphicFramePr>
          <p:nvPr/>
        </p:nvGraphicFramePr>
        <p:xfrm>
          <a:off x="1822450" y="4641850"/>
          <a:ext cx="5942964" cy="1905000"/>
        </p:xfrm>
        <a:graphic>
          <a:graphicData uri="http://schemas.openxmlformats.org/drawingml/2006/table">
            <a:tbl>
              <a:tblPr firstRow="1" bandRow="1">
                <a:tableStyleId>{2D5ABB26-0587-4C30-8999-92F81FD0307C}</a:tableStyleId>
              </a:tblPr>
              <a:tblGrid>
                <a:gridCol w="1456055">
                  <a:extLst>
                    <a:ext uri="{9D8B030D-6E8A-4147-A177-3AD203B41FA5}">
                      <a16:colId xmlns:a16="http://schemas.microsoft.com/office/drawing/2014/main" val="20000"/>
                    </a:ext>
                  </a:extLst>
                </a:gridCol>
                <a:gridCol w="2144395">
                  <a:extLst>
                    <a:ext uri="{9D8B030D-6E8A-4147-A177-3AD203B41FA5}">
                      <a16:colId xmlns:a16="http://schemas.microsoft.com/office/drawing/2014/main" val="20001"/>
                    </a:ext>
                  </a:extLst>
                </a:gridCol>
                <a:gridCol w="853439">
                  <a:extLst>
                    <a:ext uri="{9D8B030D-6E8A-4147-A177-3AD203B41FA5}">
                      <a16:colId xmlns:a16="http://schemas.microsoft.com/office/drawing/2014/main" val="20002"/>
                    </a:ext>
                  </a:extLst>
                </a:gridCol>
                <a:gridCol w="1489075">
                  <a:extLst>
                    <a:ext uri="{9D8B030D-6E8A-4147-A177-3AD203B41FA5}">
                      <a16:colId xmlns:a16="http://schemas.microsoft.com/office/drawing/2014/main" val="20003"/>
                    </a:ext>
                  </a:extLst>
                </a:gridCol>
              </a:tblGrid>
              <a:tr h="381000">
                <a:tc>
                  <a:txBody>
                    <a:bodyPr/>
                    <a:lstStyle/>
                    <a:p>
                      <a:pPr marL="11430" algn="ctr">
                        <a:lnSpc>
                          <a:spcPts val="2835"/>
                        </a:lnSpc>
                        <a:spcBef>
                          <a:spcPts val="65"/>
                        </a:spcBef>
                      </a:pPr>
                      <a:r>
                        <a:rPr sz="2400" spc="-90" dirty="0">
                          <a:latin typeface="Georgia"/>
                          <a:cs typeface="Georgia"/>
                        </a:rPr>
                        <a:t>Name</a:t>
                      </a:r>
                      <a:endParaRPr sz="2400">
                        <a:latin typeface="Georgia"/>
                        <a:cs typeface="Georgia"/>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0160" algn="ctr">
                        <a:lnSpc>
                          <a:spcPts val="2835"/>
                        </a:lnSpc>
                        <a:spcBef>
                          <a:spcPts val="65"/>
                        </a:spcBef>
                      </a:pPr>
                      <a:r>
                        <a:rPr sz="2400" spc="-95" dirty="0">
                          <a:latin typeface="Georgia"/>
                          <a:cs typeface="Georgia"/>
                        </a:rPr>
                        <a:t>Rank</a:t>
                      </a:r>
                      <a:endParaRPr sz="2400">
                        <a:latin typeface="Georgia"/>
                        <a:cs typeface="Georgia"/>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3970" algn="ctr">
                        <a:lnSpc>
                          <a:spcPts val="2835"/>
                        </a:lnSpc>
                        <a:spcBef>
                          <a:spcPts val="65"/>
                        </a:spcBef>
                      </a:pPr>
                      <a:r>
                        <a:rPr sz="2400" spc="-70" dirty="0">
                          <a:latin typeface="Georgia"/>
                          <a:cs typeface="Georgia"/>
                        </a:rPr>
                        <a:t>Years</a:t>
                      </a:r>
                      <a:endParaRPr sz="2400">
                        <a:latin typeface="Georgia"/>
                        <a:cs typeface="Georgia"/>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3970" algn="ctr">
                        <a:lnSpc>
                          <a:spcPts val="2835"/>
                        </a:lnSpc>
                        <a:spcBef>
                          <a:spcPts val="65"/>
                        </a:spcBef>
                      </a:pPr>
                      <a:r>
                        <a:rPr sz="2400" spc="-50" dirty="0">
                          <a:latin typeface="Georgia"/>
                          <a:cs typeface="Georgia"/>
                        </a:rPr>
                        <a:t>Permanent</a:t>
                      </a:r>
                      <a:endParaRPr sz="2400">
                        <a:latin typeface="Georgia"/>
                        <a:cs typeface="Georgia"/>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381000">
                <a:tc>
                  <a:txBody>
                    <a:bodyPr/>
                    <a:lstStyle/>
                    <a:p>
                      <a:pPr marL="10160" algn="ctr">
                        <a:lnSpc>
                          <a:spcPts val="2830"/>
                        </a:lnSpc>
                        <a:spcBef>
                          <a:spcPts val="70"/>
                        </a:spcBef>
                      </a:pPr>
                      <a:r>
                        <a:rPr sz="2400" spc="-55" dirty="0">
                          <a:latin typeface="Georgia"/>
                          <a:cs typeface="Georgia"/>
                        </a:rPr>
                        <a:t>Vignesh</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ts val="2830"/>
                        </a:lnSpc>
                        <a:spcBef>
                          <a:spcPts val="70"/>
                        </a:spcBef>
                      </a:pPr>
                      <a:r>
                        <a:rPr sz="2400" spc="-40" dirty="0">
                          <a:latin typeface="Georgia"/>
                          <a:cs typeface="Georgia"/>
                        </a:rPr>
                        <a:t>Assistant</a:t>
                      </a:r>
                      <a:r>
                        <a:rPr sz="2400" spc="-80" dirty="0">
                          <a:latin typeface="Georgia"/>
                          <a:cs typeface="Georgia"/>
                        </a:rPr>
                        <a:t> </a:t>
                      </a:r>
                      <a:r>
                        <a:rPr sz="2400" spc="-50" dirty="0">
                          <a:latin typeface="Georgia"/>
                          <a:cs typeface="Georgia"/>
                        </a:rPr>
                        <a:t>Prof</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830"/>
                        </a:lnSpc>
                        <a:spcBef>
                          <a:spcPts val="70"/>
                        </a:spcBef>
                      </a:pPr>
                      <a:r>
                        <a:rPr sz="2400" dirty="0">
                          <a:latin typeface="Georgia"/>
                          <a:cs typeface="Georgia"/>
                        </a:rPr>
                        <a:t>2</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830"/>
                        </a:lnSpc>
                        <a:spcBef>
                          <a:spcPts val="70"/>
                        </a:spcBef>
                      </a:pPr>
                      <a:r>
                        <a:rPr sz="2400" spc="-120" dirty="0">
                          <a:latin typeface="Georgia"/>
                          <a:cs typeface="Georgia"/>
                        </a:rPr>
                        <a:t>No</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1000">
                <a:tc>
                  <a:txBody>
                    <a:bodyPr/>
                    <a:lstStyle/>
                    <a:p>
                      <a:pPr marL="11430" algn="ctr">
                        <a:lnSpc>
                          <a:spcPts val="2830"/>
                        </a:lnSpc>
                        <a:spcBef>
                          <a:spcPts val="70"/>
                        </a:spcBef>
                      </a:pPr>
                      <a:r>
                        <a:rPr sz="2400" spc="-75" dirty="0">
                          <a:latin typeface="Georgia"/>
                          <a:cs typeface="Georgia"/>
                        </a:rPr>
                        <a:t>Anand</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9593"/>
                    </a:solidFill>
                  </a:tcPr>
                </a:tc>
                <a:tc>
                  <a:txBody>
                    <a:bodyPr/>
                    <a:lstStyle/>
                    <a:p>
                      <a:pPr marL="12065" algn="ctr">
                        <a:lnSpc>
                          <a:spcPts val="2830"/>
                        </a:lnSpc>
                        <a:spcBef>
                          <a:spcPts val="70"/>
                        </a:spcBef>
                      </a:pPr>
                      <a:r>
                        <a:rPr sz="2400" spc="-35" dirty="0">
                          <a:latin typeface="Georgia"/>
                          <a:cs typeface="Georgia"/>
                        </a:rPr>
                        <a:t>Associate</a:t>
                      </a:r>
                      <a:r>
                        <a:rPr sz="2400" spc="-80" dirty="0">
                          <a:latin typeface="Georgia"/>
                          <a:cs typeface="Georgia"/>
                        </a:rPr>
                        <a:t> </a:t>
                      </a:r>
                      <a:r>
                        <a:rPr sz="2400" spc="-50" dirty="0">
                          <a:latin typeface="Georgia"/>
                          <a:cs typeface="Georgia"/>
                        </a:rPr>
                        <a:t>Prof</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9593"/>
                    </a:solidFill>
                  </a:tcPr>
                </a:tc>
                <a:tc>
                  <a:txBody>
                    <a:bodyPr/>
                    <a:lstStyle/>
                    <a:p>
                      <a:pPr marL="13970" algn="ctr">
                        <a:lnSpc>
                          <a:spcPts val="2830"/>
                        </a:lnSpc>
                        <a:spcBef>
                          <a:spcPts val="70"/>
                        </a:spcBef>
                      </a:pPr>
                      <a:r>
                        <a:rPr sz="2400" dirty="0">
                          <a:latin typeface="Georgia"/>
                          <a:cs typeface="Georgia"/>
                        </a:rPr>
                        <a:t>7</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9593"/>
                    </a:solidFill>
                  </a:tcPr>
                </a:tc>
                <a:tc>
                  <a:txBody>
                    <a:bodyPr/>
                    <a:lstStyle/>
                    <a:p>
                      <a:pPr marL="13970" algn="ctr">
                        <a:lnSpc>
                          <a:spcPts val="2830"/>
                        </a:lnSpc>
                        <a:spcBef>
                          <a:spcPts val="70"/>
                        </a:spcBef>
                      </a:pPr>
                      <a:r>
                        <a:rPr sz="2400" spc="-120" dirty="0">
                          <a:latin typeface="Georgia"/>
                          <a:cs typeface="Georgia"/>
                        </a:rPr>
                        <a:t>No</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9593"/>
                    </a:solidFill>
                  </a:tcPr>
                </a:tc>
                <a:extLst>
                  <a:ext uri="{0D108BD9-81ED-4DB2-BD59-A6C34878D82A}">
                    <a16:rowId xmlns:a16="http://schemas.microsoft.com/office/drawing/2014/main" val="10002"/>
                  </a:ext>
                </a:extLst>
              </a:tr>
              <a:tr h="381000">
                <a:tc>
                  <a:txBody>
                    <a:bodyPr/>
                    <a:lstStyle/>
                    <a:p>
                      <a:pPr marL="10795" algn="ctr">
                        <a:lnSpc>
                          <a:spcPts val="2830"/>
                        </a:lnSpc>
                        <a:spcBef>
                          <a:spcPts val="70"/>
                        </a:spcBef>
                      </a:pPr>
                      <a:r>
                        <a:rPr sz="2400" spc="-70" dirty="0">
                          <a:latin typeface="Georgia"/>
                          <a:cs typeface="Georgia"/>
                        </a:rPr>
                        <a:t>Kavin</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ts val="2830"/>
                        </a:lnSpc>
                        <a:spcBef>
                          <a:spcPts val="70"/>
                        </a:spcBef>
                      </a:pPr>
                      <a:r>
                        <a:rPr sz="2400" spc="-30" dirty="0">
                          <a:latin typeface="Georgia"/>
                          <a:cs typeface="Georgia"/>
                        </a:rPr>
                        <a:t>Professor</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830"/>
                        </a:lnSpc>
                        <a:spcBef>
                          <a:spcPts val="70"/>
                        </a:spcBef>
                      </a:pPr>
                      <a:r>
                        <a:rPr sz="2400" dirty="0">
                          <a:latin typeface="Georgia"/>
                          <a:cs typeface="Georgia"/>
                        </a:rPr>
                        <a:t>5</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ts val="2830"/>
                        </a:lnSpc>
                        <a:spcBef>
                          <a:spcPts val="70"/>
                        </a:spcBef>
                      </a:pPr>
                      <a:r>
                        <a:rPr sz="2400" spc="-110" dirty="0">
                          <a:latin typeface="Georgia"/>
                          <a:cs typeface="Georgia"/>
                        </a:rPr>
                        <a:t>Yes</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1000">
                <a:tc>
                  <a:txBody>
                    <a:bodyPr/>
                    <a:lstStyle/>
                    <a:p>
                      <a:pPr marL="12065" algn="ctr">
                        <a:lnSpc>
                          <a:spcPts val="2830"/>
                        </a:lnSpc>
                        <a:spcBef>
                          <a:spcPts val="70"/>
                        </a:spcBef>
                      </a:pPr>
                      <a:r>
                        <a:rPr sz="2400" spc="-105" dirty="0">
                          <a:latin typeface="Georgia"/>
                          <a:cs typeface="Georgia"/>
                        </a:rPr>
                        <a:t>Mano</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ts val="2830"/>
                        </a:lnSpc>
                        <a:spcBef>
                          <a:spcPts val="70"/>
                        </a:spcBef>
                      </a:pPr>
                      <a:r>
                        <a:rPr sz="2400" spc="-40" dirty="0">
                          <a:latin typeface="Georgia"/>
                          <a:cs typeface="Georgia"/>
                        </a:rPr>
                        <a:t>Assistant</a:t>
                      </a:r>
                      <a:r>
                        <a:rPr sz="2400" spc="-80" dirty="0">
                          <a:latin typeface="Georgia"/>
                          <a:cs typeface="Georgia"/>
                        </a:rPr>
                        <a:t> </a:t>
                      </a:r>
                      <a:r>
                        <a:rPr sz="2400" spc="-50" dirty="0">
                          <a:latin typeface="Georgia"/>
                          <a:cs typeface="Georgia"/>
                        </a:rPr>
                        <a:t>Prof</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830"/>
                        </a:lnSpc>
                        <a:spcBef>
                          <a:spcPts val="70"/>
                        </a:spcBef>
                      </a:pPr>
                      <a:r>
                        <a:rPr sz="2400" dirty="0">
                          <a:latin typeface="Georgia"/>
                          <a:cs typeface="Georgia"/>
                        </a:rPr>
                        <a:t>7</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ts val="2830"/>
                        </a:lnSpc>
                        <a:spcBef>
                          <a:spcPts val="70"/>
                        </a:spcBef>
                      </a:pPr>
                      <a:r>
                        <a:rPr sz="2400" spc="-110" dirty="0">
                          <a:latin typeface="Georgia"/>
                          <a:cs typeface="Georgia"/>
                        </a:rPr>
                        <a:t>Yes</a:t>
                      </a:r>
                      <a:endParaRPr sz="2400">
                        <a:latin typeface="Georgia"/>
                        <a:cs typeface="Georgia"/>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8335-5E85-4591-9B43-A09E2C38D72F}"/>
              </a:ext>
            </a:extLst>
          </p:cNvPr>
          <p:cNvSpPr>
            <a:spLocks noGrp="1"/>
          </p:cNvSpPr>
          <p:nvPr>
            <p:ph type="title"/>
          </p:nvPr>
        </p:nvSpPr>
        <p:spPr/>
        <p:txBody>
          <a:bodyPr/>
          <a:lstStyle/>
          <a:p>
            <a:r>
              <a:rPr lang="en-IN" dirty="0"/>
              <a:t>KNN</a:t>
            </a:r>
          </a:p>
        </p:txBody>
      </p:sp>
      <p:sp>
        <p:nvSpPr>
          <p:cNvPr id="3" name="Content Placeholder 2">
            <a:extLst>
              <a:ext uri="{FF2B5EF4-FFF2-40B4-BE49-F238E27FC236}">
                <a16:creationId xmlns:a16="http://schemas.microsoft.com/office/drawing/2014/main" id="{EC406A96-4640-413D-8030-909A1AF6E723}"/>
              </a:ext>
            </a:extLst>
          </p:cNvPr>
          <p:cNvSpPr>
            <a:spLocks noGrp="1"/>
          </p:cNvSpPr>
          <p:nvPr>
            <p:ph idx="1"/>
          </p:nvPr>
        </p:nvSpPr>
        <p:spPr/>
        <p:txBody>
          <a:bodyPr/>
          <a:lstStyle/>
          <a:p>
            <a:r>
              <a:rPr lang="en-US" dirty="0"/>
              <a:t>KNN can be used for both classification and regression predictive problems. </a:t>
            </a:r>
          </a:p>
          <a:p>
            <a:r>
              <a:rPr lang="en-US" dirty="0"/>
              <a:t>However, it is more widely used in classification problems in the industry.</a:t>
            </a:r>
            <a:endParaRPr lang="en-IN" dirty="0"/>
          </a:p>
        </p:txBody>
      </p:sp>
    </p:spTree>
    <p:extLst>
      <p:ext uri="{BB962C8B-B14F-4D97-AF65-F5344CB8AC3E}">
        <p14:creationId xmlns:p14="http://schemas.microsoft.com/office/powerpoint/2010/main" val="721292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8C05-D9F5-47AB-92AC-0615D8C84F38}"/>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37465CB4-5975-4C30-AF0E-1976DC604B19}"/>
              </a:ext>
            </a:extLst>
          </p:cNvPr>
          <p:cNvSpPr>
            <a:spLocks noGrp="1"/>
          </p:cNvSpPr>
          <p:nvPr>
            <p:ph idx="1"/>
          </p:nvPr>
        </p:nvSpPr>
        <p:spPr/>
        <p:txBody>
          <a:bodyPr>
            <a:normAutofit fontScale="92500"/>
          </a:bodyPr>
          <a:lstStyle/>
          <a:p>
            <a:r>
              <a:rPr lang="en-US" dirty="0"/>
              <a:t>Load the data</a:t>
            </a:r>
          </a:p>
          <a:p>
            <a:r>
              <a:rPr lang="en-US" dirty="0" err="1"/>
              <a:t>Initialise</a:t>
            </a:r>
            <a:r>
              <a:rPr lang="en-US" dirty="0"/>
              <a:t> the value of k</a:t>
            </a:r>
          </a:p>
          <a:p>
            <a:r>
              <a:rPr lang="en-US" dirty="0"/>
              <a:t>For getting the predicted class, iterate from 1 to total number of training data points</a:t>
            </a:r>
          </a:p>
          <a:p>
            <a:pPr lvl="1"/>
            <a:r>
              <a:rPr lang="en-US" dirty="0"/>
              <a:t>Calculate the distance between test data and each row of training data. Here we will use Euclidean distance as our distance metric since it’s the most popular method. The other metrics that can be used are Chebyshev, cosine, etc.</a:t>
            </a:r>
          </a:p>
          <a:p>
            <a:pPr lvl="1"/>
            <a:r>
              <a:rPr lang="en-US" dirty="0"/>
              <a:t>Sort the calculated distances in ascending order based on distance values</a:t>
            </a:r>
          </a:p>
          <a:p>
            <a:pPr lvl="1"/>
            <a:r>
              <a:rPr lang="en-US" dirty="0"/>
              <a:t>Get top k rows from the sorted array</a:t>
            </a:r>
          </a:p>
          <a:p>
            <a:pPr lvl="1"/>
            <a:r>
              <a:rPr lang="en-US" dirty="0"/>
              <a:t>Get the most frequent class of these rows</a:t>
            </a:r>
          </a:p>
          <a:p>
            <a:pPr lvl="1"/>
            <a:r>
              <a:rPr lang="en-US" dirty="0"/>
              <a:t>Return the predicted class</a:t>
            </a:r>
          </a:p>
          <a:p>
            <a:endParaRPr lang="en-IN" dirty="0"/>
          </a:p>
        </p:txBody>
      </p:sp>
    </p:spTree>
    <p:extLst>
      <p:ext uri="{BB962C8B-B14F-4D97-AF65-F5344CB8AC3E}">
        <p14:creationId xmlns:p14="http://schemas.microsoft.com/office/powerpoint/2010/main" val="87657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C8E75F-423A-42BB-AAF2-AF829E21F88F}"/>
              </a:ext>
            </a:extLst>
          </p:cNvPr>
          <p:cNvSpPr>
            <a:spLocks noGrp="1"/>
          </p:cNvSpPr>
          <p:nvPr>
            <p:ph type="title"/>
          </p:nvPr>
        </p:nvSpPr>
        <p:spPr/>
        <p:txBody>
          <a:bodyPr/>
          <a:lstStyle/>
          <a:p>
            <a:r>
              <a:rPr lang="en-IN" dirty="0"/>
              <a:t>At K=3</a:t>
            </a:r>
          </a:p>
        </p:txBody>
      </p:sp>
      <p:pic>
        <p:nvPicPr>
          <p:cNvPr id="7" name="Content Placeholder 6">
            <a:extLst>
              <a:ext uri="{FF2B5EF4-FFF2-40B4-BE49-F238E27FC236}">
                <a16:creationId xmlns:a16="http://schemas.microsoft.com/office/drawing/2014/main" id="{D1DF3C6F-CC8C-456D-B935-44D3B1361A5F}"/>
              </a:ext>
            </a:extLst>
          </p:cNvPr>
          <p:cNvPicPr>
            <a:picLocks noGrp="1" noChangeAspect="1"/>
          </p:cNvPicPr>
          <p:nvPr>
            <p:ph sz="half" idx="1"/>
          </p:nvPr>
        </p:nvPicPr>
        <p:blipFill>
          <a:blip r:embed="rId2"/>
          <a:stretch>
            <a:fillRect/>
          </a:stretch>
        </p:blipFill>
        <p:spPr>
          <a:xfrm>
            <a:off x="838200" y="1979720"/>
            <a:ext cx="5181600" cy="3090193"/>
          </a:xfrm>
          <a:prstGeom prst="rect">
            <a:avLst/>
          </a:prstGeom>
        </p:spPr>
      </p:pic>
      <p:pic>
        <p:nvPicPr>
          <p:cNvPr id="8" name="Content Placeholder 7">
            <a:extLst>
              <a:ext uri="{FF2B5EF4-FFF2-40B4-BE49-F238E27FC236}">
                <a16:creationId xmlns:a16="http://schemas.microsoft.com/office/drawing/2014/main" id="{B3188C96-181C-488C-9915-E299AAA56F66}"/>
              </a:ext>
            </a:extLst>
          </p:cNvPr>
          <p:cNvPicPr>
            <a:picLocks noGrp="1" noChangeAspect="1"/>
          </p:cNvPicPr>
          <p:nvPr>
            <p:ph sz="half" idx="2"/>
          </p:nvPr>
        </p:nvPicPr>
        <p:blipFill>
          <a:blip r:embed="rId3"/>
          <a:stretch>
            <a:fillRect/>
          </a:stretch>
        </p:blipFill>
        <p:spPr>
          <a:xfrm>
            <a:off x="6172202" y="1905205"/>
            <a:ext cx="5181600" cy="2434400"/>
          </a:xfrm>
          <a:prstGeom prst="rect">
            <a:avLst/>
          </a:prstGeom>
        </p:spPr>
      </p:pic>
    </p:spTree>
    <p:extLst>
      <p:ext uri="{BB962C8B-B14F-4D97-AF65-F5344CB8AC3E}">
        <p14:creationId xmlns:p14="http://schemas.microsoft.com/office/powerpoint/2010/main" val="407726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2690622"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5" y="219583"/>
            <a:ext cx="2247900" cy="635000"/>
          </a:xfrm>
          <a:prstGeom prst="rect">
            <a:avLst/>
          </a:prstGeom>
        </p:spPr>
        <p:txBody>
          <a:bodyPr vert="horz" wrap="square" lIns="0" tIns="12065" rIns="0" bIns="0" rtlCol="0" anchor="ctr">
            <a:spAutoFit/>
          </a:bodyPr>
          <a:lstStyle/>
          <a:p>
            <a:pPr marL="12700">
              <a:lnSpc>
                <a:spcPct val="100000"/>
              </a:lnSpc>
              <a:spcBef>
                <a:spcPts val="95"/>
              </a:spcBef>
            </a:pPr>
            <a:r>
              <a:rPr sz="4000" spc="-110" dirty="0">
                <a:latin typeface="Georgia"/>
                <a:cs typeface="Georgia"/>
              </a:rPr>
              <a:t>Clus</a:t>
            </a:r>
            <a:r>
              <a:rPr sz="4000" spc="-120" dirty="0">
                <a:latin typeface="Georgia"/>
                <a:cs typeface="Georgia"/>
              </a:rPr>
              <a:t>t</a:t>
            </a:r>
            <a:r>
              <a:rPr sz="4000" spc="-50" dirty="0">
                <a:latin typeface="Georgia"/>
                <a:cs typeface="Georgia"/>
              </a:rPr>
              <a:t>ering</a:t>
            </a:r>
            <a:endParaRPr sz="4000">
              <a:latin typeface="Georgia"/>
              <a:cs typeface="Georgia"/>
            </a:endParaRPr>
          </a:p>
        </p:txBody>
      </p:sp>
      <p:sp>
        <p:nvSpPr>
          <p:cNvPr id="4" name="object 4"/>
          <p:cNvSpPr txBox="1"/>
          <p:nvPr/>
        </p:nvSpPr>
        <p:spPr>
          <a:xfrm>
            <a:off x="1758492" y="1142975"/>
            <a:ext cx="6343650" cy="4787207"/>
          </a:xfrm>
          <a:prstGeom prst="rect">
            <a:avLst/>
          </a:prstGeom>
        </p:spPr>
        <p:txBody>
          <a:bodyPr vert="horz" wrap="square" lIns="0" tIns="110489" rIns="0" bIns="0" rtlCol="0">
            <a:spAutoFit/>
          </a:bodyPr>
          <a:lstStyle/>
          <a:p>
            <a:pPr marL="355600" indent="-342900">
              <a:spcBef>
                <a:spcPts val="869"/>
              </a:spcBef>
              <a:buFont typeface="Arial"/>
              <a:buChar char="•"/>
              <a:tabLst>
                <a:tab pos="354965" algn="l"/>
                <a:tab pos="355600" algn="l"/>
              </a:tabLst>
            </a:pPr>
            <a:r>
              <a:rPr sz="3200" spc="-114" dirty="0">
                <a:latin typeface="Georgia"/>
                <a:cs typeface="Georgia"/>
              </a:rPr>
              <a:t>Group </a:t>
            </a:r>
            <a:r>
              <a:rPr sz="3200" spc="-40" dirty="0">
                <a:latin typeface="Georgia"/>
                <a:cs typeface="Georgia"/>
              </a:rPr>
              <a:t>the </a:t>
            </a:r>
            <a:r>
              <a:rPr sz="3200" spc="-45" dirty="0">
                <a:latin typeface="Georgia"/>
                <a:cs typeface="Georgia"/>
              </a:rPr>
              <a:t>data </a:t>
            </a:r>
            <a:r>
              <a:rPr sz="3200" spc="-35" dirty="0">
                <a:latin typeface="Georgia"/>
                <a:cs typeface="Georgia"/>
              </a:rPr>
              <a:t>based </a:t>
            </a:r>
            <a:r>
              <a:rPr sz="3200" spc="-65" dirty="0">
                <a:latin typeface="Georgia"/>
                <a:cs typeface="Georgia"/>
              </a:rPr>
              <a:t>on</a:t>
            </a:r>
            <a:r>
              <a:rPr sz="3200" spc="-185" dirty="0">
                <a:latin typeface="Georgia"/>
                <a:cs typeface="Georgia"/>
              </a:rPr>
              <a:t> </a:t>
            </a:r>
            <a:r>
              <a:rPr sz="3200" spc="-40" dirty="0">
                <a:latin typeface="Georgia"/>
                <a:cs typeface="Georgia"/>
              </a:rPr>
              <a:t>similarity</a:t>
            </a:r>
            <a:endParaRPr sz="3200">
              <a:latin typeface="Georgia"/>
              <a:cs typeface="Georgia"/>
            </a:endParaRPr>
          </a:p>
          <a:p>
            <a:pPr marL="355600" indent="-342900">
              <a:spcBef>
                <a:spcPts val="770"/>
              </a:spcBef>
              <a:buFont typeface="Arial"/>
              <a:buChar char="•"/>
              <a:tabLst>
                <a:tab pos="354965" algn="l"/>
                <a:tab pos="355600" algn="l"/>
              </a:tabLst>
            </a:pPr>
            <a:r>
              <a:rPr sz="3200" spc="-55" dirty="0">
                <a:latin typeface="Georgia"/>
                <a:cs typeface="Georgia"/>
              </a:rPr>
              <a:t>Based </a:t>
            </a:r>
            <a:r>
              <a:rPr sz="3200" spc="-65" dirty="0">
                <a:latin typeface="Georgia"/>
                <a:cs typeface="Georgia"/>
              </a:rPr>
              <a:t>on</a:t>
            </a:r>
            <a:r>
              <a:rPr sz="3200" spc="-100" dirty="0">
                <a:latin typeface="Georgia"/>
                <a:cs typeface="Georgia"/>
              </a:rPr>
              <a:t> </a:t>
            </a:r>
            <a:r>
              <a:rPr sz="3200" spc="-40" dirty="0">
                <a:latin typeface="Georgia"/>
                <a:cs typeface="Georgia"/>
              </a:rPr>
              <a:t>distance</a:t>
            </a:r>
            <a:endParaRPr sz="3200">
              <a:latin typeface="Georgia"/>
              <a:cs typeface="Georgia"/>
            </a:endParaRPr>
          </a:p>
          <a:p>
            <a:pPr marL="355600" indent="-342900">
              <a:spcBef>
                <a:spcPts val="770"/>
              </a:spcBef>
              <a:buFont typeface="Arial"/>
              <a:buChar char="•"/>
              <a:tabLst>
                <a:tab pos="354965" algn="l"/>
                <a:tab pos="355600" algn="l"/>
              </a:tabLst>
            </a:pPr>
            <a:r>
              <a:rPr sz="3200" spc="-85" dirty="0">
                <a:latin typeface="Georgia"/>
                <a:cs typeface="Georgia"/>
              </a:rPr>
              <a:t>Compute</a:t>
            </a:r>
            <a:r>
              <a:rPr sz="3200" spc="-100" dirty="0">
                <a:latin typeface="Georgia"/>
                <a:cs typeface="Georgia"/>
              </a:rPr>
              <a:t> </a:t>
            </a:r>
            <a:r>
              <a:rPr sz="3200" spc="-65" dirty="0">
                <a:latin typeface="Georgia"/>
                <a:cs typeface="Georgia"/>
              </a:rPr>
              <a:t>Similarity</a:t>
            </a:r>
            <a:endParaRPr sz="3200">
              <a:latin typeface="Georgia"/>
              <a:cs typeface="Georgia"/>
            </a:endParaRPr>
          </a:p>
          <a:p>
            <a:pPr>
              <a:spcBef>
                <a:spcPts val="30"/>
              </a:spcBef>
              <a:buFont typeface="Arial"/>
              <a:buChar char="•"/>
            </a:pPr>
            <a:endParaRPr sz="4650">
              <a:latin typeface="Times New Roman"/>
              <a:cs typeface="Times New Roman"/>
            </a:endParaRPr>
          </a:p>
          <a:p>
            <a:pPr marL="355600" indent="-342900">
              <a:buFont typeface="Arial"/>
              <a:buChar char="•"/>
              <a:tabLst>
                <a:tab pos="354965" algn="l"/>
                <a:tab pos="355600" algn="l"/>
              </a:tabLst>
            </a:pPr>
            <a:r>
              <a:rPr sz="3200" spc="-60" dirty="0">
                <a:latin typeface="Georgia"/>
                <a:cs typeface="Georgia"/>
              </a:rPr>
              <a:t>Partition</a:t>
            </a:r>
            <a:r>
              <a:rPr sz="3200" spc="-75" dirty="0">
                <a:latin typeface="Georgia"/>
                <a:cs typeface="Georgia"/>
              </a:rPr>
              <a:t> </a:t>
            </a:r>
            <a:r>
              <a:rPr sz="3200" spc="-65" dirty="0">
                <a:latin typeface="Georgia"/>
                <a:cs typeface="Georgia"/>
              </a:rPr>
              <a:t>Clustering</a:t>
            </a:r>
            <a:endParaRPr sz="3200">
              <a:latin typeface="Georgia"/>
              <a:cs typeface="Georgia"/>
            </a:endParaRPr>
          </a:p>
          <a:p>
            <a:pPr marL="355600" indent="-342900">
              <a:spcBef>
                <a:spcPts val="765"/>
              </a:spcBef>
              <a:buFont typeface="Arial"/>
              <a:buChar char="•"/>
              <a:tabLst>
                <a:tab pos="354965" algn="l"/>
                <a:tab pos="355600" algn="l"/>
              </a:tabLst>
            </a:pPr>
            <a:r>
              <a:rPr sz="3200" spc="-80" dirty="0">
                <a:latin typeface="Georgia"/>
                <a:cs typeface="Georgia"/>
              </a:rPr>
              <a:t>Hierarchical</a:t>
            </a:r>
            <a:r>
              <a:rPr sz="3200" spc="-60" dirty="0">
                <a:latin typeface="Georgia"/>
                <a:cs typeface="Georgia"/>
              </a:rPr>
              <a:t> </a:t>
            </a:r>
            <a:r>
              <a:rPr sz="3200" spc="-65" dirty="0">
                <a:latin typeface="Georgia"/>
                <a:cs typeface="Georgia"/>
              </a:rPr>
              <a:t>Clustering</a:t>
            </a:r>
            <a:endParaRPr sz="3200">
              <a:latin typeface="Georgia"/>
              <a:cs typeface="Georgia"/>
            </a:endParaRPr>
          </a:p>
          <a:p>
            <a:pPr marL="355600" indent="-342900">
              <a:spcBef>
                <a:spcPts val="775"/>
              </a:spcBef>
              <a:buFont typeface="Arial"/>
              <a:buChar char="•"/>
              <a:tabLst>
                <a:tab pos="354965" algn="l"/>
                <a:tab pos="355600" algn="l"/>
              </a:tabLst>
            </a:pPr>
            <a:r>
              <a:rPr sz="3200" spc="-120" dirty="0">
                <a:latin typeface="Georgia"/>
                <a:cs typeface="Georgia"/>
              </a:rPr>
              <a:t>Grid</a:t>
            </a:r>
            <a:r>
              <a:rPr sz="3200" spc="-80" dirty="0">
                <a:latin typeface="Georgia"/>
                <a:cs typeface="Georgia"/>
              </a:rPr>
              <a:t> </a:t>
            </a:r>
            <a:r>
              <a:rPr sz="3200" spc="-65" dirty="0">
                <a:latin typeface="Georgia"/>
                <a:cs typeface="Georgia"/>
              </a:rPr>
              <a:t>Clustering</a:t>
            </a:r>
            <a:endParaRPr sz="3200">
              <a:latin typeface="Georgia"/>
              <a:cs typeface="Georgia"/>
            </a:endParaRPr>
          </a:p>
          <a:p>
            <a:pPr marL="355600" indent="-342900">
              <a:spcBef>
                <a:spcPts val="765"/>
              </a:spcBef>
              <a:buFont typeface="Arial"/>
              <a:buChar char="•"/>
              <a:tabLst>
                <a:tab pos="354965" algn="l"/>
                <a:tab pos="355600" algn="l"/>
              </a:tabLst>
            </a:pPr>
            <a:r>
              <a:rPr sz="3200" spc="-60" dirty="0">
                <a:latin typeface="Georgia"/>
                <a:cs typeface="Georgia"/>
              </a:rPr>
              <a:t>Density </a:t>
            </a:r>
            <a:r>
              <a:rPr sz="3200" spc="-55" dirty="0">
                <a:latin typeface="Georgia"/>
                <a:cs typeface="Georgia"/>
              </a:rPr>
              <a:t>Based</a:t>
            </a:r>
            <a:r>
              <a:rPr sz="3200" spc="-100" dirty="0">
                <a:latin typeface="Georgia"/>
                <a:cs typeface="Georgia"/>
              </a:rPr>
              <a:t> </a:t>
            </a:r>
            <a:r>
              <a:rPr sz="3200" spc="-65" dirty="0">
                <a:latin typeface="Georgia"/>
                <a:cs typeface="Georgia"/>
              </a:rPr>
              <a:t>Clustering</a:t>
            </a:r>
            <a:endParaRPr sz="32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788670"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50493" y="83820"/>
            <a:ext cx="831341" cy="111937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29384" y="83820"/>
            <a:ext cx="4415790" cy="1119377"/>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32306" y="219583"/>
            <a:ext cx="4378325" cy="635000"/>
          </a:xfrm>
          <a:prstGeom prst="rect">
            <a:avLst/>
          </a:prstGeom>
        </p:spPr>
        <p:txBody>
          <a:bodyPr vert="horz" wrap="square" lIns="0" tIns="12065" rIns="0" bIns="0" rtlCol="0" anchor="ctr">
            <a:spAutoFit/>
          </a:bodyPr>
          <a:lstStyle/>
          <a:p>
            <a:pPr marL="12700">
              <a:lnSpc>
                <a:spcPct val="100000"/>
              </a:lnSpc>
              <a:spcBef>
                <a:spcPts val="95"/>
              </a:spcBef>
            </a:pPr>
            <a:r>
              <a:rPr sz="4000" spc="-220" dirty="0">
                <a:latin typeface="Georgia"/>
                <a:cs typeface="Georgia"/>
              </a:rPr>
              <a:t>K- </a:t>
            </a:r>
            <a:r>
              <a:rPr sz="4000" spc="-85" dirty="0">
                <a:latin typeface="Georgia"/>
                <a:cs typeface="Georgia"/>
              </a:rPr>
              <a:t>means</a:t>
            </a:r>
            <a:r>
              <a:rPr sz="4000" spc="-20" dirty="0">
                <a:latin typeface="Georgia"/>
                <a:cs typeface="Georgia"/>
              </a:rPr>
              <a:t> </a:t>
            </a:r>
            <a:r>
              <a:rPr sz="4000" spc="-80" dirty="0">
                <a:latin typeface="Georgia"/>
                <a:cs typeface="Georgia"/>
              </a:rPr>
              <a:t>Clustering</a:t>
            </a:r>
            <a:endParaRPr sz="4000">
              <a:latin typeface="Georgia"/>
              <a:cs typeface="Georgia"/>
            </a:endParaRPr>
          </a:p>
        </p:txBody>
      </p:sp>
      <p:sp>
        <p:nvSpPr>
          <p:cNvPr id="6" name="object 6"/>
          <p:cNvSpPr txBox="1"/>
          <p:nvPr/>
        </p:nvSpPr>
        <p:spPr>
          <a:xfrm>
            <a:off x="1758493" y="1142974"/>
            <a:ext cx="7096759" cy="1781810"/>
          </a:xfrm>
          <a:prstGeom prst="rect">
            <a:avLst/>
          </a:prstGeom>
        </p:spPr>
        <p:txBody>
          <a:bodyPr vert="horz" wrap="square" lIns="0" tIns="110489" rIns="0" bIns="0" rtlCol="0">
            <a:spAutoFit/>
          </a:bodyPr>
          <a:lstStyle/>
          <a:p>
            <a:pPr marL="355600" indent="-342900">
              <a:spcBef>
                <a:spcPts val="869"/>
              </a:spcBef>
              <a:buFont typeface="Arial"/>
              <a:buChar char="•"/>
              <a:tabLst>
                <a:tab pos="354965" algn="l"/>
                <a:tab pos="355600" algn="l"/>
              </a:tabLst>
            </a:pPr>
            <a:r>
              <a:rPr sz="3200" spc="-210" dirty="0">
                <a:latin typeface="Georgia"/>
                <a:cs typeface="Georgia"/>
              </a:rPr>
              <a:t>K </a:t>
            </a:r>
            <a:r>
              <a:rPr sz="3200" spc="-459" dirty="0">
                <a:latin typeface="Georgia"/>
                <a:cs typeface="Georgia"/>
              </a:rPr>
              <a:t>– </a:t>
            </a:r>
            <a:r>
              <a:rPr sz="3200" spc="-170" dirty="0">
                <a:latin typeface="Georgia"/>
                <a:cs typeface="Georgia"/>
              </a:rPr>
              <a:t>No. </a:t>
            </a:r>
            <a:r>
              <a:rPr sz="3200" spc="-50" dirty="0">
                <a:latin typeface="Georgia"/>
                <a:cs typeface="Georgia"/>
              </a:rPr>
              <a:t>of</a:t>
            </a:r>
            <a:r>
              <a:rPr sz="3200" spc="220" dirty="0">
                <a:latin typeface="Georgia"/>
                <a:cs typeface="Georgia"/>
              </a:rPr>
              <a:t> </a:t>
            </a:r>
            <a:r>
              <a:rPr sz="3200" spc="-55" dirty="0">
                <a:latin typeface="Georgia"/>
                <a:cs typeface="Georgia"/>
              </a:rPr>
              <a:t>Clusters</a:t>
            </a:r>
            <a:endParaRPr sz="3200">
              <a:latin typeface="Georgia"/>
              <a:cs typeface="Georgia"/>
            </a:endParaRPr>
          </a:p>
          <a:p>
            <a:pPr marL="355600" indent="-342900">
              <a:spcBef>
                <a:spcPts val="770"/>
              </a:spcBef>
              <a:buFont typeface="Arial"/>
              <a:buChar char="•"/>
              <a:tabLst>
                <a:tab pos="354965" algn="l"/>
                <a:tab pos="355600" algn="l"/>
              </a:tabLst>
            </a:pPr>
            <a:r>
              <a:rPr sz="3200" spc="-210" dirty="0">
                <a:latin typeface="Georgia"/>
                <a:cs typeface="Georgia"/>
              </a:rPr>
              <a:t>K </a:t>
            </a:r>
            <a:r>
              <a:rPr sz="3200" spc="-65" dirty="0">
                <a:latin typeface="Georgia"/>
                <a:cs typeface="Georgia"/>
              </a:rPr>
              <a:t>can </a:t>
            </a:r>
            <a:r>
              <a:rPr sz="3200" spc="-15" dirty="0">
                <a:latin typeface="Georgia"/>
                <a:cs typeface="Georgia"/>
              </a:rPr>
              <a:t>be </a:t>
            </a:r>
            <a:r>
              <a:rPr sz="3200" spc="-35" dirty="0">
                <a:latin typeface="Georgia"/>
                <a:cs typeface="Georgia"/>
              </a:rPr>
              <a:t>specified </a:t>
            </a:r>
            <a:r>
              <a:rPr sz="3200" spc="-30" dirty="0">
                <a:latin typeface="Georgia"/>
                <a:cs typeface="Georgia"/>
              </a:rPr>
              <a:t>as </a:t>
            </a:r>
            <a:r>
              <a:rPr sz="3200" spc="-65" dirty="0">
                <a:latin typeface="Georgia"/>
                <a:cs typeface="Georgia"/>
              </a:rPr>
              <a:t>any</a:t>
            </a:r>
            <a:r>
              <a:rPr sz="3200" spc="-135" dirty="0">
                <a:latin typeface="Georgia"/>
                <a:cs typeface="Georgia"/>
              </a:rPr>
              <a:t> </a:t>
            </a:r>
            <a:r>
              <a:rPr sz="3200" spc="-65" dirty="0">
                <a:latin typeface="Georgia"/>
                <a:cs typeface="Georgia"/>
              </a:rPr>
              <a:t>number</a:t>
            </a:r>
            <a:endParaRPr sz="3200">
              <a:latin typeface="Georgia"/>
              <a:cs typeface="Georgia"/>
            </a:endParaRPr>
          </a:p>
          <a:p>
            <a:pPr marL="355600" indent="-342900">
              <a:spcBef>
                <a:spcPts val="770"/>
              </a:spcBef>
              <a:buFont typeface="Arial"/>
              <a:buChar char="•"/>
              <a:tabLst>
                <a:tab pos="354965" algn="l"/>
                <a:tab pos="355600" algn="l"/>
                <a:tab pos="5216525" algn="l"/>
              </a:tabLst>
            </a:pPr>
            <a:r>
              <a:rPr sz="3200" spc="-100" dirty="0">
                <a:latin typeface="Georgia"/>
                <a:cs typeface="Georgia"/>
              </a:rPr>
              <a:t>Data </a:t>
            </a:r>
            <a:r>
              <a:rPr sz="3200" spc="-90" dirty="0">
                <a:latin typeface="Georgia"/>
                <a:cs typeface="Georgia"/>
              </a:rPr>
              <a:t>Should</a:t>
            </a:r>
            <a:r>
              <a:rPr sz="3200" spc="-40" dirty="0">
                <a:latin typeface="Georgia"/>
                <a:cs typeface="Georgia"/>
              </a:rPr>
              <a:t> </a:t>
            </a:r>
            <a:r>
              <a:rPr sz="3200" spc="-15" dirty="0">
                <a:latin typeface="Georgia"/>
                <a:cs typeface="Georgia"/>
              </a:rPr>
              <a:t>be</a:t>
            </a:r>
            <a:r>
              <a:rPr sz="3200" spc="-60" dirty="0">
                <a:latin typeface="Georgia"/>
                <a:cs typeface="Georgia"/>
              </a:rPr>
              <a:t> </a:t>
            </a:r>
            <a:r>
              <a:rPr sz="3200" spc="-75" dirty="0">
                <a:latin typeface="Georgia"/>
                <a:cs typeface="Georgia"/>
              </a:rPr>
              <a:t>Continuous	&amp;</a:t>
            </a:r>
            <a:r>
              <a:rPr sz="3200" spc="-140" dirty="0">
                <a:latin typeface="Georgia"/>
                <a:cs typeface="Georgia"/>
              </a:rPr>
              <a:t> </a:t>
            </a:r>
            <a:r>
              <a:rPr sz="3200" spc="-85" dirty="0">
                <a:latin typeface="Georgia"/>
                <a:cs typeface="Georgia"/>
              </a:rPr>
              <a:t>Numeric</a:t>
            </a:r>
            <a:endParaRPr sz="3200">
              <a:latin typeface="Georgia"/>
              <a:cs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5535930"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6" y="219583"/>
            <a:ext cx="5094605" cy="635000"/>
          </a:xfrm>
          <a:prstGeom prst="rect">
            <a:avLst/>
          </a:prstGeom>
        </p:spPr>
        <p:txBody>
          <a:bodyPr vert="horz" wrap="square" lIns="0" tIns="12065" rIns="0" bIns="0" rtlCol="0" anchor="ctr">
            <a:spAutoFit/>
          </a:bodyPr>
          <a:lstStyle/>
          <a:p>
            <a:pPr marL="12700">
              <a:lnSpc>
                <a:spcPct val="100000"/>
              </a:lnSpc>
              <a:spcBef>
                <a:spcPts val="95"/>
              </a:spcBef>
            </a:pPr>
            <a:r>
              <a:rPr sz="4000" spc="-145" dirty="0">
                <a:latin typeface="Georgia"/>
                <a:cs typeface="Georgia"/>
              </a:rPr>
              <a:t>How </a:t>
            </a:r>
            <a:r>
              <a:rPr sz="4000" spc="-80" dirty="0">
                <a:latin typeface="Georgia"/>
                <a:cs typeface="Georgia"/>
              </a:rPr>
              <a:t>Clustering </a:t>
            </a:r>
            <a:r>
              <a:rPr sz="4000" spc="-135" dirty="0">
                <a:latin typeface="Georgia"/>
                <a:cs typeface="Georgia"/>
              </a:rPr>
              <a:t>Works?</a:t>
            </a:r>
            <a:endParaRPr sz="4000">
              <a:latin typeface="Georgia"/>
              <a:cs typeface="Georgia"/>
            </a:endParaRPr>
          </a:p>
        </p:txBody>
      </p:sp>
      <p:sp>
        <p:nvSpPr>
          <p:cNvPr id="4" name="object 4"/>
          <p:cNvSpPr txBox="1"/>
          <p:nvPr/>
        </p:nvSpPr>
        <p:spPr>
          <a:xfrm>
            <a:off x="1758492" y="1139253"/>
            <a:ext cx="8717280" cy="2811780"/>
          </a:xfrm>
          <a:prstGeom prst="rect">
            <a:avLst/>
          </a:prstGeom>
        </p:spPr>
        <p:txBody>
          <a:bodyPr vert="horz" wrap="square" lIns="0" tIns="114300" rIns="0" bIns="0" rtlCol="0">
            <a:spAutoFit/>
          </a:bodyPr>
          <a:lstStyle/>
          <a:p>
            <a:pPr marL="355600" indent="-342900">
              <a:spcBef>
                <a:spcPts val="900"/>
              </a:spcBef>
              <a:buFont typeface="Arial"/>
              <a:buChar char="•"/>
              <a:tabLst>
                <a:tab pos="354965" algn="l"/>
                <a:tab pos="355600" algn="l"/>
              </a:tabLst>
            </a:pPr>
            <a:r>
              <a:rPr sz="3200" spc="-95" dirty="0">
                <a:latin typeface="Georgia"/>
                <a:cs typeface="Georgia"/>
              </a:rPr>
              <a:t>Input </a:t>
            </a:r>
            <a:r>
              <a:rPr sz="3200" spc="-85" dirty="0">
                <a:latin typeface="Georgia"/>
                <a:cs typeface="Georgia"/>
              </a:rPr>
              <a:t>Elements:</a:t>
            </a:r>
            <a:r>
              <a:rPr sz="3200" spc="-70" dirty="0">
                <a:latin typeface="Georgia"/>
                <a:cs typeface="Georgia"/>
              </a:rPr>
              <a:t> </a:t>
            </a:r>
            <a:r>
              <a:rPr sz="3200" spc="-75" dirty="0">
                <a:latin typeface="Georgia"/>
                <a:cs typeface="Georgia"/>
              </a:rPr>
              <a:t>Objects</a:t>
            </a:r>
            <a:endParaRPr sz="3200">
              <a:latin typeface="Georgia"/>
              <a:cs typeface="Georgia"/>
            </a:endParaRPr>
          </a:p>
          <a:p>
            <a:pPr marL="469900">
              <a:spcBef>
                <a:spcPts val="690"/>
              </a:spcBef>
              <a:tabLst>
                <a:tab pos="1841500" algn="l"/>
                <a:tab pos="2755900" algn="l"/>
                <a:tab pos="3670300" algn="l"/>
              </a:tabLst>
            </a:pPr>
            <a:r>
              <a:rPr sz="2800" spc="-5" dirty="0">
                <a:latin typeface="Arial"/>
                <a:cs typeface="Arial"/>
              </a:rPr>
              <a:t>–</a:t>
            </a:r>
            <a:r>
              <a:rPr sz="2800" spc="-80" dirty="0">
                <a:latin typeface="Arial"/>
                <a:cs typeface="Arial"/>
              </a:rPr>
              <a:t> </a:t>
            </a:r>
            <a:r>
              <a:rPr sz="2800" spc="-80" dirty="0">
                <a:latin typeface="Georgia"/>
                <a:cs typeface="Georgia"/>
              </a:rPr>
              <a:t>X1,	</a:t>
            </a:r>
            <a:r>
              <a:rPr sz="2800" spc="-200" dirty="0">
                <a:latin typeface="Georgia"/>
                <a:cs typeface="Georgia"/>
              </a:rPr>
              <a:t>X2,	</a:t>
            </a:r>
            <a:r>
              <a:rPr sz="2800" spc="-195" dirty="0">
                <a:latin typeface="Georgia"/>
                <a:cs typeface="Georgia"/>
              </a:rPr>
              <a:t>X3,	</a:t>
            </a:r>
            <a:r>
              <a:rPr sz="2800" spc="-220" dirty="0">
                <a:latin typeface="Georgia"/>
                <a:cs typeface="Georgia"/>
              </a:rPr>
              <a:t>X4</a:t>
            </a:r>
            <a:endParaRPr sz="2800">
              <a:latin typeface="Georgia"/>
              <a:cs typeface="Georgia"/>
            </a:endParaRPr>
          </a:p>
          <a:p>
            <a:pPr marL="355600" indent="-342900">
              <a:spcBef>
                <a:spcPts val="750"/>
              </a:spcBef>
              <a:buFont typeface="Arial"/>
              <a:buChar char="•"/>
              <a:tabLst>
                <a:tab pos="354965" algn="l"/>
                <a:tab pos="355600" algn="l"/>
              </a:tabLst>
            </a:pPr>
            <a:r>
              <a:rPr sz="3200" spc="-65" dirty="0">
                <a:latin typeface="Georgia"/>
                <a:cs typeface="Georgia"/>
              </a:rPr>
              <a:t>Choose </a:t>
            </a:r>
            <a:r>
              <a:rPr sz="3200" spc="-114" dirty="0">
                <a:latin typeface="Georgia"/>
                <a:cs typeface="Georgia"/>
              </a:rPr>
              <a:t>no. </a:t>
            </a:r>
            <a:r>
              <a:rPr sz="3200" spc="-45" dirty="0">
                <a:latin typeface="Georgia"/>
                <a:cs typeface="Georgia"/>
              </a:rPr>
              <a:t>of </a:t>
            </a:r>
            <a:r>
              <a:rPr sz="3200" spc="-30" dirty="0">
                <a:latin typeface="Georgia"/>
                <a:cs typeface="Georgia"/>
              </a:rPr>
              <a:t>clusters </a:t>
            </a:r>
            <a:r>
              <a:rPr sz="3200" spc="-55" dirty="0">
                <a:latin typeface="Georgia"/>
                <a:cs typeface="Georgia"/>
              </a:rPr>
              <a:t>(K) </a:t>
            </a:r>
            <a:r>
              <a:rPr sz="3200" spc="-285" dirty="0">
                <a:latin typeface="Georgia"/>
                <a:cs typeface="Georgia"/>
              </a:rPr>
              <a:t>=</a:t>
            </a:r>
            <a:r>
              <a:rPr sz="3200" spc="-140" dirty="0">
                <a:latin typeface="Georgia"/>
                <a:cs typeface="Georgia"/>
              </a:rPr>
              <a:t> </a:t>
            </a:r>
            <a:r>
              <a:rPr sz="3200" spc="-15" dirty="0">
                <a:latin typeface="Georgia"/>
                <a:cs typeface="Georgia"/>
              </a:rPr>
              <a:t>2</a:t>
            </a:r>
            <a:endParaRPr sz="3200">
              <a:latin typeface="Georgia"/>
              <a:cs typeface="Georgia"/>
            </a:endParaRPr>
          </a:p>
          <a:p>
            <a:pPr marL="355600" indent="-342900">
              <a:spcBef>
                <a:spcPts val="770"/>
              </a:spcBef>
              <a:buFont typeface="Arial"/>
              <a:buChar char="•"/>
              <a:tabLst>
                <a:tab pos="354965" algn="l"/>
                <a:tab pos="355600" algn="l"/>
              </a:tabLst>
            </a:pPr>
            <a:r>
              <a:rPr sz="3200" spc="-100" dirty="0">
                <a:latin typeface="Georgia"/>
                <a:cs typeface="Georgia"/>
              </a:rPr>
              <a:t>Randomly </a:t>
            </a:r>
            <a:r>
              <a:rPr sz="3200" spc="-50" dirty="0">
                <a:latin typeface="Georgia"/>
                <a:cs typeface="Georgia"/>
              </a:rPr>
              <a:t>assign </a:t>
            </a:r>
            <a:r>
              <a:rPr sz="3200" spc="-30" dirty="0">
                <a:latin typeface="Georgia"/>
                <a:cs typeface="Georgia"/>
              </a:rPr>
              <a:t>objects </a:t>
            </a:r>
            <a:r>
              <a:rPr sz="3200" spc="-40" dirty="0">
                <a:latin typeface="Georgia"/>
                <a:cs typeface="Georgia"/>
              </a:rPr>
              <a:t>to </a:t>
            </a:r>
            <a:r>
              <a:rPr sz="3200" spc="-30" dirty="0">
                <a:latin typeface="Georgia"/>
                <a:cs typeface="Georgia"/>
              </a:rPr>
              <a:t>cluster as</a:t>
            </a:r>
            <a:r>
              <a:rPr sz="3200" spc="-204" dirty="0">
                <a:latin typeface="Georgia"/>
                <a:cs typeface="Georgia"/>
              </a:rPr>
              <a:t> </a:t>
            </a:r>
            <a:r>
              <a:rPr sz="3200" spc="-80" dirty="0">
                <a:latin typeface="Georgia"/>
                <a:cs typeface="Georgia"/>
              </a:rPr>
              <a:t>“Centroid”</a:t>
            </a:r>
            <a:endParaRPr sz="3200">
              <a:latin typeface="Georgia"/>
              <a:cs typeface="Georgia"/>
            </a:endParaRPr>
          </a:p>
          <a:p>
            <a:pPr marL="469900">
              <a:spcBef>
                <a:spcPts val="690"/>
              </a:spcBef>
              <a:tabLst>
                <a:tab pos="1841500" algn="l"/>
              </a:tabLst>
            </a:pPr>
            <a:r>
              <a:rPr sz="2800" spc="-5" dirty="0">
                <a:latin typeface="Arial"/>
                <a:cs typeface="Arial"/>
              </a:rPr>
              <a:t>–</a:t>
            </a:r>
            <a:r>
              <a:rPr sz="2800" spc="-80" dirty="0">
                <a:latin typeface="Arial"/>
                <a:cs typeface="Arial"/>
              </a:rPr>
              <a:t> </a:t>
            </a:r>
            <a:r>
              <a:rPr sz="2800" spc="-200" dirty="0">
                <a:latin typeface="Georgia"/>
                <a:cs typeface="Georgia"/>
              </a:rPr>
              <a:t>X2,	</a:t>
            </a:r>
            <a:r>
              <a:rPr sz="2800" spc="-220" dirty="0">
                <a:latin typeface="Georgia"/>
                <a:cs typeface="Georgia"/>
              </a:rPr>
              <a:t>X4</a:t>
            </a:r>
            <a:endParaRPr sz="2800">
              <a:latin typeface="Georgia"/>
              <a:cs typeface="Georgia"/>
            </a:endParaRPr>
          </a:p>
        </p:txBody>
      </p:sp>
      <p:sp>
        <p:nvSpPr>
          <p:cNvPr id="5" name="object 5"/>
          <p:cNvSpPr txBox="1"/>
          <p:nvPr/>
        </p:nvSpPr>
        <p:spPr>
          <a:xfrm>
            <a:off x="3587624" y="6059830"/>
            <a:ext cx="1386205" cy="452120"/>
          </a:xfrm>
          <a:prstGeom prst="rect">
            <a:avLst/>
          </a:prstGeom>
        </p:spPr>
        <p:txBody>
          <a:bodyPr vert="horz" wrap="square" lIns="0" tIns="12065" rIns="0" bIns="0" rtlCol="0">
            <a:spAutoFit/>
          </a:bodyPr>
          <a:lstStyle/>
          <a:p>
            <a:pPr marL="12700">
              <a:spcBef>
                <a:spcPts val="95"/>
              </a:spcBef>
            </a:pPr>
            <a:r>
              <a:rPr sz="2800" spc="-55" dirty="0">
                <a:latin typeface="Georgia"/>
                <a:cs typeface="Georgia"/>
              </a:rPr>
              <a:t>Cluster</a:t>
            </a:r>
            <a:r>
              <a:rPr sz="2800" spc="-114" dirty="0">
                <a:latin typeface="Georgia"/>
                <a:cs typeface="Georgia"/>
              </a:rPr>
              <a:t> </a:t>
            </a:r>
            <a:r>
              <a:rPr sz="2800" spc="345" dirty="0">
                <a:latin typeface="Georgia"/>
                <a:cs typeface="Georgia"/>
              </a:rPr>
              <a:t>1</a:t>
            </a:r>
            <a:endParaRPr sz="2800">
              <a:latin typeface="Georgia"/>
              <a:cs typeface="Georgia"/>
            </a:endParaRPr>
          </a:p>
        </p:txBody>
      </p:sp>
      <p:sp>
        <p:nvSpPr>
          <p:cNvPr id="6" name="object 6"/>
          <p:cNvSpPr txBox="1"/>
          <p:nvPr/>
        </p:nvSpPr>
        <p:spPr>
          <a:xfrm>
            <a:off x="6331078" y="6059830"/>
            <a:ext cx="1386205" cy="452120"/>
          </a:xfrm>
          <a:prstGeom prst="rect">
            <a:avLst/>
          </a:prstGeom>
        </p:spPr>
        <p:txBody>
          <a:bodyPr vert="horz" wrap="square" lIns="0" tIns="12065" rIns="0" bIns="0" rtlCol="0">
            <a:spAutoFit/>
          </a:bodyPr>
          <a:lstStyle/>
          <a:p>
            <a:pPr marL="12700">
              <a:spcBef>
                <a:spcPts val="95"/>
              </a:spcBef>
            </a:pPr>
            <a:r>
              <a:rPr sz="2800" spc="-55" dirty="0">
                <a:latin typeface="Georgia"/>
                <a:cs typeface="Georgia"/>
              </a:rPr>
              <a:t>Cluster</a:t>
            </a:r>
            <a:r>
              <a:rPr sz="2800" spc="-114" dirty="0">
                <a:latin typeface="Georgia"/>
                <a:cs typeface="Georgia"/>
              </a:rPr>
              <a:t> </a:t>
            </a:r>
            <a:r>
              <a:rPr sz="2800" spc="-15" dirty="0">
                <a:latin typeface="Georgia"/>
                <a:cs typeface="Georgia"/>
              </a:rPr>
              <a:t>2</a:t>
            </a:r>
            <a:endParaRPr sz="2800">
              <a:latin typeface="Georgia"/>
              <a:cs typeface="Georgia"/>
            </a:endParaRPr>
          </a:p>
        </p:txBody>
      </p:sp>
      <p:sp>
        <p:nvSpPr>
          <p:cNvPr id="8" name="object 8"/>
          <p:cNvSpPr/>
          <p:nvPr/>
        </p:nvSpPr>
        <p:spPr>
          <a:xfrm>
            <a:off x="3461004" y="4169664"/>
            <a:ext cx="1914906" cy="183870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4129785" y="4616958"/>
            <a:ext cx="580390" cy="884555"/>
          </a:xfrm>
          <a:prstGeom prst="rect">
            <a:avLst/>
          </a:prstGeom>
        </p:spPr>
        <p:txBody>
          <a:bodyPr vert="horz" wrap="square" lIns="0" tIns="12700" rIns="0" bIns="0" rtlCol="0">
            <a:spAutoFit/>
          </a:bodyPr>
          <a:lstStyle/>
          <a:p>
            <a:pPr algn="ctr">
              <a:spcBef>
                <a:spcPts val="100"/>
              </a:spcBef>
            </a:pPr>
            <a:r>
              <a:rPr sz="3600" b="1" spc="-405" dirty="0">
                <a:solidFill>
                  <a:srgbClr val="FFFFFF"/>
                </a:solidFill>
                <a:latin typeface="Georgia"/>
                <a:cs typeface="Georgia"/>
              </a:rPr>
              <a:t>X2</a:t>
            </a:r>
            <a:endParaRPr sz="3600">
              <a:latin typeface="Georgia"/>
              <a:cs typeface="Georgia"/>
            </a:endParaRPr>
          </a:p>
          <a:p>
            <a:pPr algn="ctr">
              <a:spcBef>
                <a:spcPts val="40"/>
              </a:spcBef>
            </a:pPr>
            <a:r>
              <a:rPr sz="2000" b="1" spc="-90" dirty="0">
                <a:solidFill>
                  <a:srgbClr val="FFFF00"/>
                </a:solidFill>
                <a:latin typeface="Georgia"/>
                <a:cs typeface="Georgia"/>
              </a:rPr>
              <a:t>X1</a:t>
            </a:r>
            <a:endParaRPr sz="2000">
              <a:latin typeface="Georgia"/>
              <a:cs typeface="Georgia"/>
            </a:endParaRPr>
          </a:p>
        </p:txBody>
      </p:sp>
      <p:sp>
        <p:nvSpPr>
          <p:cNvPr id="10" name="object 10"/>
          <p:cNvSpPr/>
          <p:nvPr/>
        </p:nvSpPr>
        <p:spPr>
          <a:xfrm>
            <a:off x="6204204" y="4245876"/>
            <a:ext cx="1914905" cy="18387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6873621" y="4693158"/>
            <a:ext cx="580390" cy="884555"/>
          </a:xfrm>
          <a:prstGeom prst="rect">
            <a:avLst/>
          </a:prstGeom>
        </p:spPr>
        <p:txBody>
          <a:bodyPr vert="horz" wrap="square" lIns="0" tIns="12700" rIns="0" bIns="0" rtlCol="0">
            <a:spAutoFit/>
          </a:bodyPr>
          <a:lstStyle/>
          <a:p>
            <a:pPr algn="ctr">
              <a:spcBef>
                <a:spcPts val="100"/>
              </a:spcBef>
            </a:pPr>
            <a:r>
              <a:rPr sz="3600" b="1" spc="-445" dirty="0">
                <a:solidFill>
                  <a:srgbClr val="FFFFFF"/>
                </a:solidFill>
                <a:latin typeface="Georgia"/>
                <a:cs typeface="Georgia"/>
              </a:rPr>
              <a:t>X4</a:t>
            </a:r>
            <a:endParaRPr sz="3600">
              <a:latin typeface="Georgia"/>
              <a:cs typeface="Georgia"/>
            </a:endParaRPr>
          </a:p>
          <a:p>
            <a:pPr algn="ctr">
              <a:spcBef>
                <a:spcPts val="40"/>
              </a:spcBef>
            </a:pPr>
            <a:r>
              <a:rPr sz="2000" b="1" spc="-225" dirty="0">
                <a:solidFill>
                  <a:srgbClr val="FFFF00"/>
                </a:solidFill>
                <a:latin typeface="Georgia"/>
                <a:cs typeface="Georgia"/>
              </a:rPr>
              <a:t>X3</a:t>
            </a:r>
            <a:endParaRPr sz="20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5535930"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6" y="219583"/>
            <a:ext cx="5094605" cy="635000"/>
          </a:xfrm>
          <a:prstGeom prst="rect">
            <a:avLst/>
          </a:prstGeom>
        </p:spPr>
        <p:txBody>
          <a:bodyPr vert="horz" wrap="square" lIns="0" tIns="12065" rIns="0" bIns="0" rtlCol="0" anchor="ctr">
            <a:spAutoFit/>
          </a:bodyPr>
          <a:lstStyle/>
          <a:p>
            <a:pPr marL="12700">
              <a:lnSpc>
                <a:spcPct val="100000"/>
              </a:lnSpc>
              <a:spcBef>
                <a:spcPts val="95"/>
              </a:spcBef>
            </a:pPr>
            <a:r>
              <a:rPr sz="4000" spc="-145" dirty="0">
                <a:latin typeface="Georgia"/>
                <a:cs typeface="Georgia"/>
              </a:rPr>
              <a:t>How </a:t>
            </a:r>
            <a:r>
              <a:rPr sz="4000" spc="-80" dirty="0">
                <a:latin typeface="Georgia"/>
                <a:cs typeface="Georgia"/>
              </a:rPr>
              <a:t>Clustering </a:t>
            </a:r>
            <a:r>
              <a:rPr sz="4000" spc="-135" dirty="0">
                <a:latin typeface="Georgia"/>
                <a:cs typeface="Georgia"/>
              </a:rPr>
              <a:t>Works?</a:t>
            </a:r>
            <a:endParaRPr sz="4000">
              <a:latin typeface="Georgia"/>
              <a:cs typeface="Georgia"/>
            </a:endParaRPr>
          </a:p>
        </p:txBody>
      </p:sp>
      <p:sp>
        <p:nvSpPr>
          <p:cNvPr id="4" name="object 4"/>
          <p:cNvSpPr txBox="1"/>
          <p:nvPr/>
        </p:nvSpPr>
        <p:spPr>
          <a:xfrm>
            <a:off x="1758493" y="1240283"/>
            <a:ext cx="3695065" cy="513715"/>
          </a:xfrm>
          <a:prstGeom prst="rect">
            <a:avLst/>
          </a:prstGeom>
        </p:spPr>
        <p:txBody>
          <a:bodyPr vert="horz" wrap="square" lIns="0" tIns="13335" rIns="0" bIns="0" rtlCol="0">
            <a:spAutoFit/>
          </a:bodyPr>
          <a:lstStyle/>
          <a:p>
            <a:pPr marL="12700">
              <a:spcBef>
                <a:spcPts val="105"/>
              </a:spcBef>
              <a:tabLst>
                <a:tab pos="527685" algn="l"/>
              </a:tabLst>
            </a:pPr>
            <a:r>
              <a:rPr sz="3200" spc="95" dirty="0">
                <a:latin typeface="Georgia"/>
                <a:cs typeface="Georgia"/>
              </a:rPr>
              <a:t>1.	</a:t>
            </a:r>
            <a:r>
              <a:rPr sz="3200" spc="-85" dirty="0">
                <a:latin typeface="Georgia"/>
                <a:cs typeface="Georgia"/>
              </a:rPr>
              <a:t>Compute</a:t>
            </a:r>
            <a:r>
              <a:rPr sz="3200" spc="-140" dirty="0">
                <a:latin typeface="Georgia"/>
                <a:cs typeface="Georgia"/>
              </a:rPr>
              <a:t> </a:t>
            </a:r>
            <a:r>
              <a:rPr sz="3200" spc="-70" dirty="0">
                <a:latin typeface="Georgia"/>
                <a:cs typeface="Georgia"/>
              </a:rPr>
              <a:t>Distance</a:t>
            </a:r>
            <a:endParaRPr sz="3200">
              <a:latin typeface="Georgia"/>
              <a:cs typeface="Georgia"/>
            </a:endParaRPr>
          </a:p>
        </p:txBody>
      </p:sp>
      <p:sp>
        <p:nvSpPr>
          <p:cNvPr id="5" name="object 5"/>
          <p:cNvSpPr txBox="1"/>
          <p:nvPr/>
        </p:nvSpPr>
        <p:spPr>
          <a:xfrm>
            <a:off x="5805297" y="1816735"/>
            <a:ext cx="4650105" cy="452120"/>
          </a:xfrm>
          <a:prstGeom prst="rect">
            <a:avLst/>
          </a:prstGeom>
        </p:spPr>
        <p:txBody>
          <a:bodyPr vert="horz" wrap="square" lIns="0" tIns="12065" rIns="0" bIns="0" rtlCol="0">
            <a:spAutoFit/>
          </a:bodyPr>
          <a:lstStyle/>
          <a:p>
            <a:pPr marL="12700">
              <a:spcBef>
                <a:spcPts val="95"/>
              </a:spcBef>
            </a:pPr>
            <a:r>
              <a:rPr sz="2800" spc="-50" dirty="0">
                <a:latin typeface="Georgia"/>
                <a:cs typeface="Georgia"/>
              </a:rPr>
              <a:t>Less distance; </a:t>
            </a:r>
            <a:r>
              <a:rPr sz="2800" spc="-30" dirty="0">
                <a:latin typeface="Georgia"/>
                <a:cs typeface="Georgia"/>
              </a:rPr>
              <a:t>X1 is </a:t>
            </a:r>
            <a:r>
              <a:rPr sz="2800" spc="-25" dirty="0">
                <a:latin typeface="Georgia"/>
                <a:cs typeface="Georgia"/>
              </a:rPr>
              <a:t>close </a:t>
            </a:r>
            <a:r>
              <a:rPr sz="2800" spc="-40" dirty="0">
                <a:latin typeface="Georgia"/>
                <a:cs typeface="Georgia"/>
              </a:rPr>
              <a:t>to</a:t>
            </a:r>
            <a:r>
              <a:rPr sz="2800" spc="-229" dirty="0">
                <a:latin typeface="Georgia"/>
                <a:cs typeface="Georgia"/>
              </a:rPr>
              <a:t> </a:t>
            </a:r>
            <a:r>
              <a:rPr sz="2800" spc="-210" dirty="0">
                <a:latin typeface="Georgia"/>
                <a:cs typeface="Georgia"/>
              </a:rPr>
              <a:t>X2</a:t>
            </a:r>
            <a:endParaRPr sz="2800">
              <a:latin typeface="Georgia"/>
              <a:cs typeface="Georgia"/>
            </a:endParaRPr>
          </a:p>
        </p:txBody>
      </p:sp>
      <p:sp>
        <p:nvSpPr>
          <p:cNvPr id="6" name="object 6"/>
          <p:cNvSpPr txBox="1"/>
          <p:nvPr/>
        </p:nvSpPr>
        <p:spPr>
          <a:xfrm>
            <a:off x="5805297" y="2840862"/>
            <a:ext cx="4650105" cy="452120"/>
          </a:xfrm>
          <a:prstGeom prst="rect">
            <a:avLst/>
          </a:prstGeom>
        </p:spPr>
        <p:txBody>
          <a:bodyPr vert="horz" wrap="square" lIns="0" tIns="12065" rIns="0" bIns="0" rtlCol="0">
            <a:spAutoFit/>
          </a:bodyPr>
          <a:lstStyle/>
          <a:p>
            <a:pPr marL="12700">
              <a:spcBef>
                <a:spcPts val="95"/>
              </a:spcBef>
            </a:pPr>
            <a:r>
              <a:rPr sz="2800" spc="-50" dirty="0">
                <a:latin typeface="Georgia"/>
                <a:cs typeface="Georgia"/>
              </a:rPr>
              <a:t>Less distance; </a:t>
            </a:r>
            <a:r>
              <a:rPr sz="2800" spc="-200" dirty="0">
                <a:latin typeface="Georgia"/>
                <a:cs typeface="Georgia"/>
              </a:rPr>
              <a:t>X3 </a:t>
            </a:r>
            <a:r>
              <a:rPr sz="2800" spc="-30" dirty="0">
                <a:latin typeface="Georgia"/>
                <a:cs typeface="Georgia"/>
              </a:rPr>
              <a:t>is </a:t>
            </a:r>
            <a:r>
              <a:rPr sz="2800" spc="-25" dirty="0">
                <a:latin typeface="Georgia"/>
                <a:cs typeface="Georgia"/>
              </a:rPr>
              <a:t>close </a:t>
            </a:r>
            <a:r>
              <a:rPr sz="2800" spc="-40" dirty="0">
                <a:latin typeface="Georgia"/>
                <a:cs typeface="Georgia"/>
              </a:rPr>
              <a:t>to</a:t>
            </a:r>
            <a:r>
              <a:rPr sz="2800" spc="-60" dirty="0">
                <a:latin typeface="Georgia"/>
                <a:cs typeface="Georgia"/>
              </a:rPr>
              <a:t> </a:t>
            </a:r>
            <a:r>
              <a:rPr sz="2800" spc="-220" dirty="0">
                <a:latin typeface="Georgia"/>
                <a:cs typeface="Georgia"/>
              </a:rPr>
              <a:t>X4</a:t>
            </a:r>
            <a:endParaRPr sz="2800">
              <a:latin typeface="Georgia"/>
              <a:cs typeface="Georgia"/>
            </a:endParaRPr>
          </a:p>
        </p:txBody>
      </p:sp>
      <p:sp>
        <p:nvSpPr>
          <p:cNvPr id="7" name="object 7"/>
          <p:cNvSpPr txBox="1"/>
          <p:nvPr/>
        </p:nvSpPr>
        <p:spPr>
          <a:xfrm>
            <a:off x="2215692" y="1730781"/>
            <a:ext cx="2951480" cy="2073910"/>
          </a:xfrm>
          <a:prstGeom prst="rect">
            <a:avLst/>
          </a:prstGeom>
        </p:spPr>
        <p:txBody>
          <a:bodyPr vert="horz" wrap="square" lIns="0" tIns="97790" rIns="0" bIns="0" rtlCol="0">
            <a:spAutoFit/>
          </a:bodyPr>
          <a:lstStyle/>
          <a:p>
            <a:pPr marL="527685" indent="-514984">
              <a:spcBef>
                <a:spcPts val="770"/>
              </a:spcBef>
              <a:buFont typeface="Wingdings"/>
              <a:buChar char=""/>
              <a:tabLst>
                <a:tab pos="527685" algn="l"/>
                <a:tab pos="528320" algn="l"/>
                <a:tab pos="2103755" algn="l"/>
              </a:tabLst>
            </a:pPr>
            <a:r>
              <a:rPr sz="2800" spc="-130" dirty="0">
                <a:latin typeface="Georgia"/>
                <a:cs typeface="Georgia"/>
              </a:rPr>
              <a:t>d(X2,</a:t>
            </a:r>
            <a:r>
              <a:rPr sz="2800" spc="-40" dirty="0">
                <a:latin typeface="Georgia"/>
                <a:cs typeface="Georgia"/>
              </a:rPr>
              <a:t> </a:t>
            </a:r>
            <a:r>
              <a:rPr sz="2800" spc="-15" dirty="0">
                <a:latin typeface="Georgia"/>
                <a:cs typeface="Georgia"/>
              </a:rPr>
              <a:t>X1)	</a:t>
            </a:r>
            <a:r>
              <a:rPr sz="2800" spc="-140" dirty="0">
                <a:latin typeface="Georgia"/>
                <a:cs typeface="Georgia"/>
              </a:rPr>
              <a:t>:</a:t>
            </a:r>
            <a:r>
              <a:rPr sz="2800" spc="-155" dirty="0">
                <a:latin typeface="Georgia"/>
                <a:cs typeface="Georgia"/>
              </a:rPr>
              <a:t> </a:t>
            </a:r>
            <a:r>
              <a:rPr sz="2800" spc="-125" dirty="0">
                <a:latin typeface="Georgia"/>
                <a:cs typeface="Georgia"/>
              </a:rPr>
              <a:t>0.2</a:t>
            </a:r>
            <a:endParaRPr sz="2800">
              <a:latin typeface="Georgia"/>
              <a:cs typeface="Georgia"/>
            </a:endParaRPr>
          </a:p>
          <a:p>
            <a:pPr marL="527685" indent="-514984">
              <a:spcBef>
                <a:spcPts val="675"/>
              </a:spcBef>
              <a:buFont typeface="Wingdings"/>
              <a:buChar char=""/>
              <a:tabLst>
                <a:tab pos="527685" algn="l"/>
                <a:tab pos="528320" algn="l"/>
                <a:tab pos="2103755" algn="l"/>
              </a:tabLst>
            </a:pPr>
            <a:r>
              <a:rPr sz="2800" spc="-130" dirty="0">
                <a:latin typeface="Georgia"/>
                <a:cs typeface="Georgia"/>
              </a:rPr>
              <a:t>d(X4,</a:t>
            </a:r>
            <a:r>
              <a:rPr sz="2800" spc="-55" dirty="0">
                <a:latin typeface="Georgia"/>
                <a:cs typeface="Georgia"/>
              </a:rPr>
              <a:t> </a:t>
            </a:r>
            <a:r>
              <a:rPr sz="2800" spc="-15" dirty="0">
                <a:latin typeface="Georgia"/>
                <a:cs typeface="Georgia"/>
              </a:rPr>
              <a:t>X1)	</a:t>
            </a:r>
            <a:r>
              <a:rPr sz="2800" spc="-140" dirty="0">
                <a:latin typeface="Georgia"/>
                <a:cs typeface="Georgia"/>
              </a:rPr>
              <a:t>:</a:t>
            </a:r>
            <a:r>
              <a:rPr sz="2800" spc="-160" dirty="0">
                <a:latin typeface="Georgia"/>
                <a:cs typeface="Georgia"/>
              </a:rPr>
              <a:t> </a:t>
            </a:r>
            <a:r>
              <a:rPr sz="2800" spc="-130" dirty="0">
                <a:latin typeface="Georgia"/>
                <a:cs typeface="Georgia"/>
              </a:rPr>
              <a:t>0.4</a:t>
            </a:r>
            <a:endParaRPr sz="2800">
              <a:latin typeface="Georgia"/>
              <a:cs typeface="Georgia"/>
            </a:endParaRPr>
          </a:p>
          <a:p>
            <a:pPr marL="527685" indent="-514984">
              <a:spcBef>
                <a:spcPts val="670"/>
              </a:spcBef>
              <a:buFont typeface="Wingdings"/>
              <a:buChar char=""/>
              <a:tabLst>
                <a:tab pos="527685" algn="l"/>
                <a:tab pos="528320" algn="l"/>
                <a:tab pos="2103755" algn="l"/>
              </a:tabLst>
            </a:pPr>
            <a:r>
              <a:rPr sz="2800" spc="-130" dirty="0">
                <a:latin typeface="Georgia"/>
                <a:cs typeface="Georgia"/>
              </a:rPr>
              <a:t>d(X2,</a:t>
            </a:r>
            <a:r>
              <a:rPr sz="2800" spc="-35" dirty="0">
                <a:latin typeface="Georgia"/>
                <a:cs typeface="Georgia"/>
              </a:rPr>
              <a:t> </a:t>
            </a:r>
            <a:r>
              <a:rPr sz="2800" spc="-130" dirty="0">
                <a:latin typeface="Georgia"/>
                <a:cs typeface="Georgia"/>
              </a:rPr>
              <a:t>X3)	</a:t>
            </a:r>
            <a:r>
              <a:rPr sz="2800" spc="-140" dirty="0">
                <a:latin typeface="Georgia"/>
                <a:cs typeface="Georgia"/>
              </a:rPr>
              <a:t>:</a:t>
            </a:r>
            <a:r>
              <a:rPr sz="2800" spc="-150" dirty="0">
                <a:latin typeface="Georgia"/>
                <a:cs typeface="Georgia"/>
              </a:rPr>
              <a:t> </a:t>
            </a:r>
            <a:r>
              <a:rPr sz="2800" spc="-120" dirty="0">
                <a:latin typeface="Georgia"/>
                <a:cs typeface="Georgia"/>
              </a:rPr>
              <a:t>0.3</a:t>
            </a:r>
            <a:endParaRPr sz="2800">
              <a:latin typeface="Georgia"/>
              <a:cs typeface="Georgia"/>
            </a:endParaRPr>
          </a:p>
          <a:p>
            <a:pPr marL="527685" indent="-514984">
              <a:spcBef>
                <a:spcPts val="675"/>
              </a:spcBef>
              <a:buFont typeface="Wingdings"/>
              <a:buChar char=""/>
              <a:tabLst>
                <a:tab pos="527685" algn="l"/>
                <a:tab pos="528320" algn="l"/>
                <a:tab pos="2103755" algn="l"/>
              </a:tabLst>
            </a:pPr>
            <a:r>
              <a:rPr sz="2800" spc="-130" dirty="0">
                <a:latin typeface="Georgia"/>
                <a:cs typeface="Georgia"/>
              </a:rPr>
              <a:t>d(X4,</a:t>
            </a:r>
            <a:r>
              <a:rPr sz="2800" spc="-55" dirty="0">
                <a:latin typeface="Georgia"/>
                <a:cs typeface="Georgia"/>
              </a:rPr>
              <a:t> </a:t>
            </a:r>
            <a:r>
              <a:rPr sz="2800" spc="-130" dirty="0">
                <a:latin typeface="Georgia"/>
                <a:cs typeface="Georgia"/>
              </a:rPr>
              <a:t>X3)	</a:t>
            </a:r>
            <a:r>
              <a:rPr sz="2800" spc="-140" dirty="0">
                <a:latin typeface="Georgia"/>
                <a:cs typeface="Georgia"/>
              </a:rPr>
              <a:t>:</a:t>
            </a:r>
            <a:r>
              <a:rPr sz="2800" spc="-145" dirty="0">
                <a:latin typeface="Georgia"/>
                <a:cs typeface="Georgia"/>
              </a:rPr>
              <a:t> </a:t>
            </a:r>
            <a:r>
              <a:rPr sz="2800" spc="-75" dirty="0">
                <a:latin typeface="Georgia"/>
                <a:cs typeface="Georgia"/>
              </a:rPr>
              <a:t>0.25</a:t>
            </a:r>
            <a:endParaRPr sz="2800">
              <a:latin typeface="Georgia"/>
              <a:cs typeface="Georgia"/>
            </a:endParaRPr>
          </a:p>
        </p:txBody>
      </p:sp>
      <p:sp>
        <p:nvSpPr>
          <p:cNvPr id="8" name="object 8"/>
          <p:cNvSpPr txBox="1"/>
          <p:nvPr/>
        </p:nvSpPr>
        <p:spPr>
          <a:xfrm>
            <a:off x="1758492" y="3874389"/>
            <a:ext cx="8399780" cy="2075180"/>
          </a:xfrm>
          <a:prstGeom prst="rect">
            <a:avLst/>
          </a:prstGeom>
        </p:spPr>
        <p:txBody>
          <a:bodyPr vert="horz" wrap="square" lIns="0" tIns="12700" rIns="0" bIns="0" rtlCol="0">
            <a:spAutoFit/>
          </a:bodyPr>
          <a:lstStyle/>
          <a:p>
            <a:pPr marL="527685" marR="5080" indent="-514984">
              <a:spcBef>
                <a:spcPts val="100"/>
              </a:spcBef>
              <a:buAutoNum type="arabicPeriod" startAt="2"/>
              <a:tabLst>
                <a:tab pos="527685" algn="l"/>
                <a:tab pos="528320" algn="l"/>
              </a:tabLst>
            </a:pPr>
            <a:r>
              <a:rPr sz="3200" spc="-85" dirty="0">
                <a:latin typeface="Georgia"/>
                <a:cs typeface="Georgia"/>
              </a:rPr>
              <a:t>Compute </a:t>
            </a:r>
            <a:r>
              <a:rPr sz="3200" spc="-50" dirty="0">
                <a:latin typeface="Georgia"/>
                <a:cs typeface="Georgia"/>
              </a:rPr>
              <a:t>New </a:t>
            </a:r>
            <a:r>
              <a:rPr sz="3200" spc="-70" dirty="0">
                <a:latin typeface="Georgia"/>
                <a:cs typeface="Georgia"/>
              </a:rPr>
              <a:t>Centroid </a:t>
            </a:r>
            <a:r>
              <a:rPr sz="3200" spc="-25" dirty="0">
                <a:latin typeface="Georgia"/>
                <a:cs typeface="Georgia"/>
              </a:rPr>
              <a:t>by </a:t>
            </a:r>
            <a:r>
              <a:rPr sz="3200" spc="-60" dirty="0">
                <a:latin typeface="Georgia"/>
                <a:cs typeface="Georgia"/>
              </a:rPr>
              <a:t>taking </a:t>
            </a:r>
            <a:r>
              <a:rPr sz="3200" spc="-80" dirty="0">
                <a:latin typeface="Georgia"/>
                <a:cs typeface="Georgia"/>
              </a:rPr>
              <a:t>mean </a:t>
            </a:r>
            <a:r>
              <a:rPr sz="3200" spc="-50" dirty="0">
                <a:latin typeface="Georgia"/>
                <a:cs typeface="Georgia"/>
              </a:rPr>
              <a:t>of</a:t>
            </a:r>
            <a:r>
              <a:rPr sz="3200" spc="-170" dirty="0">
                <a:latin typeface="Georgia"/>
                <a:cs typeface="Georgia"/>
              </a:rPr>
              <a:t> </a:t>
            </a:r>
            <a:r>
              <a:rPr sz="3200" spc="-40" dirty="0">
                <a:latin typeface="Georgia"/>
                <a:cs typeface="Georgia"/>
              </a:rPr>
              <a:t>the  </a:t>
            </a:r>
            <a:r>
              <a:rPr sz="3200" spc="-30" dirty="0">
                <a:latin typeface="Georgia"/>
                <a:cs typeface="Georgia"/>
              </a:rPr>
              <a:t>objects </a:t>
            </a:r>
            <a:r>
              <a:rPr sz="3200" spc="-75" dirty="0">
                <a:latin typeface="Georgia"/>
                <a:cs typeface="Georgia"/>
              </a:rPr>
              <a:t>in </a:t>
            </a:r>
            <a:r>
              <a:rPr sz="3200" spc="-40" dirty="0">
                <a:latin typeface="Georgia"/>
                <a:cs typeface="Georgia"/>
              </a:rPr>
              <a:t>the</a:t>
            </a:r>
            <a:r>
              <a:rPr sz="3200" spc="-135" dirty="0">
                <a:latin typeface="Georgia"/>
                <a:cs typeface="Georgia"/>
              </a:rPr>
              <a:t> </a:t>
            </a:r>
            <a:r>
              <a:rPr sz="3200" spc="-90" dirty="0">
                <a:latin typeface="Georgia"/>
                <a:cs typeface="Georgia"/>
              </a:rPr>
              <a:t>cluster.</a:t>
            </a:r>
            <a:endParaRPr sz="3200">
              <a:latin typeface="Georgia"/>
              <a:cs typeface="Georgia"/>
            </a:endParaRPr>
          </a:p>
          <a:p>
            <a:pPr marL="527685" marR="341630" indent="-514984">
              <a:spcBef>
                <a:spcPts val="775"/>
              </a:spcBef>
              <a:buAutoNum type="arabicPeriod" startAt="2"/>
              <a:tabLst>
                <a:tab pos="527685" algn="l"/>
                <a:tab pos="528320" algn="l"/>
                <a:tab pos="1990089" algn="l"/>
                <a:tab pos="2755900" algn="l"/>
              </a:tabLst>
            </a:pPr>
            <a:r>
              <a:rPr sz="3200" spc="-120" dirty="0">
                <a:latin typeface="Georgia"/>
                <a:cs typeface="Georgia"/>
              </a:rPr>
              <a:t>Goto</a:t>
            </a:r>
            <a:r>
              <a:rPr sz="3200" spc="-80" dirty="0">
                <a:latin typeface="Georgia"/>
                <a:cs typeface="Georgia"/>
              </a:rPr>
              <a:t> </a:t>
            </a:r>
            <a:r>
              <a:rPr sz="3200" spc="-25" dirty="0">
                <a:latin typeface="Georgia"/>
                <a:cs typeface="Georgia"/>
              </a:rPr>
              <a:t>step</a:t>
            </a:r>
            <a:r>
              <a:rPr sz="3200" spc="-55" dirty="0">
                <a:latin typeface="Georgia"/>
                <a:cs typeface="Georgia"/>
              </a:rPr>
              <a:t> </a:t>
            </a:r>
            <a:r>
              <a:rPr sz="3200" spc="120" dirty="0">
                <a:latin typeface="Georgia"/>
                <a:cs typeface="Georgia"/>
              </a:rPr>
              <a:t>1;	</a:t>
            </a:r>
            <a:r>
              <a:rPr sz="3200" spc="-60" dirty="0">
                <a:latin typeface="Georgia"/>
                <a:cs typeface="Georgia"/>
              </a:rPr>
              <a:t>Iterate </a:t>
            </a:r>
            <a:r>
              <a:rPr sz="3200" spc="-35" dirty="0">
                <a:latin typeface="Georgia"/>
                <a:cs typeface="Georgia"/>
              </a:rPr>
              <a:t>it </a:t>
            </a:r>
            <a:r>
              <a:rPr sz="3200" spc="-65" dirty="0">
                <a:latin typeface="Georgia"/>
                <a:cs typeface="Georgia"/>
              </a:rPr>
              <a:t>until </a:t>
            </a:r>
            <a:r>
              <a:rPr sz="3200" spc="-70" dirty="0">
                <a:latin typeface="Georgia"/>
                <a:cs typeface="Georgia"/>
              </a:rPr>
              <a:t>no </a:t>
            </a:r>
            <a:r>
              <a:rPr sz="3200" spc="-65" dirty="0">
                <a:latin typeface="Georgia"/>
                <a:cs typeface="Georgia"/>
              </a:rPr>
              <a:t>movement</a:t>
            </a:r>
            <a:r>
              <a:rPr sz="3200" spc="-160" dirty="0">
                <a:latin typeface="Georgia"/>
                <a:cs typeface="Georgia"/>
              </a:rPr>
              <a:t> </a:t>
            </a:r>
            <a:r>
              <a:rPr sz="3200" spc="-50" dirty="0">
                <a:latin typeface="Georgia"/>
                <a:cs typeface="Georgia"/>
              </a:rPr>
              <a:t>of  </a:t>
            </a:r>
            <a:r>
              <a:rPr sz="3200" spc="-70" dirty="0">
                <a:latin typeface="Georgia"/>
                <a:cs typeface="Georgia"/>
              </a:rPr>
              <a:t>Objects	</a:t>
            </a:r>
            <a:r>
              <a:rPr sz="3200" spc="-60" dirty="0">
                <a:latin typeface="Georgia"/>
                <a:cs typeface="Georgia"/>
              </a:rPr>
              <a:t>around</a:t>
            </a:r>
            <a:r>
              <a:rPr sz="3200" spc="-85" dirty="0">
                <a:latin typeface="Georgia"/>
                <a:cs typeface="Georgia"/>
              </a:rPr>
              <a:t> </a:t>
            </a:r>
            <a:r>
              <a:rPr sz="3200" spc="-120" dirty="0">
                <a:latin typeface="Georgia"/>
                <a:cs typeface="Georgia"/>
              </a:rPr>
              <a:t>Cluster.</a:t>
            </a:r>
            <a:endParaRPr sz="3200">
              <a:latin typeface="Georgia"/>
              <a:cs typeface="Georgia"/>
            </a:endParaRPr>
          </a:p>
        </p:txBody>
      </p:sp>
      <p:sp>
        <p:nvSpPr>
          <p:cNvPr id="9" name="object 9"/>
          <p:cNvSpPr/>
          <p:nvPr/>
        </p:nvSpPr>
        <p:spPr>
          <a:xfrm>
            <a:off x="5140452" y="1869935"/>
            <a:ext cx="473938" cy="9448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182361" y="1905761"/>
            <a:ext cx="381000" cy="838200"/>
          </a:xfrm>
          <a:custGeom>
            <a:avLst/>
            <a:gdLst/>
            <a:ahLst/>
            <a:cxnLst/>
            <a:rect l="l" t="t" r="r" b="b"/>
            <a:pathLst>
              <a:path w="381000" h="838200">
                <a:moveTo>
                  <a:pt x="0" y="0"/>
                </a:moveTo>
                <a:lnTo>
                  <a:pt x="74128" y="2496"/>
                </a:lnTo>
                <a:lnTo>
                  <a:pt x="134683" y="9302"/>
                </a:lnTo>
                <a:lnTo>
                  <a:pt x="175521" y="19395"/>
                </a:lnTo>
                <a:lnTo>
                  <a:pt x="190500" y="31750"/>
                </a:lnTo>
                <a:lnTo>
                  <a:pt x="190500" y="387350"/>
                </a:lnTo>
                <a:lnTo>
                  <a:pt x="205478" y="399704"/>
                </a:lnTo>
                <a:lnTo>
                  <a:pt x="246316" y="409797"/>
                </a:lnTo>
                <a:lnTo>
                  <a:pt x="306871" y="416603"/>
                </a:lnTo>
                <a:lnTo>
                  <a:pt x="381000" y="419100"/>
                </a:lnTo>
                <a:lnTo>
                  <a:pt x="306871" y="421596"/>
                </a:lnTo>
                <a:lnTo>
                  <a:pt x="246316" y="428402"/>
                </a:lnTo>
                <a:lnTo>
                  <a:pt x="205478" y="438495"/>
                </a:lnTo>
                <a:lnTo>
                  <a:pt x="190500" y="450850"/>
                </a:lnTo>
                <a:lnTo>
                  <a:pt x="190500" y="806450"/>
                </a:lnTo>
                <a:lnTo>
                  <a:pt x="175521" y="818804"/>
                </a:lnTo>
                <a:lnTo>
                  <a:pt x="134683" y="828897"/>
                </a:lnTo>
                <a:lnTo>
                  <a:pt x="74128" y="835703"/>
                </a:lnTo>
                <a:lnTo>
                  <a:pt x="0" y="838200"/>
                </a:lnTo>
              </a:path>
            </a:pathLst>
          </a:custGeom>
          <a:ln w="25908">
            <a:solidFill>
              <a:srgbClr val="000000"/>
            </a:solidFill>
          </a:ln>
        </p:spPr>
        <p:txBody>
          <a:bodyPr wrap="square" lIns="0" tIns="0" rIns="0" bIns="0" rtlCol="0"/>
          <a:lstStyle/>
          <a:p>
            <a:endParaRPr/>
          </a:p>
        </p:txBody>
      </p:sp>
      <p:sp>
        <p:nvSpPr>
          <p:cNvPr id="11" name="object 11"/>
          <p:cNvSpPr/>
          <p:nvPr/>
        </p:nvSpPr>
        <p:spPr>
          <a:xfrm>
            <a:off x="5140452" y="2860535"/>
            <a:ext cx="473938" cy="94489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182361" y="2896361"/>
            <a:ext cx="381000" cy="838200"/>
          </a:xfrm>
          <a:custGeom>
            <a:avLst/>
            <a:gdLst/>
            <a:ahLst/>
            <a:cxnLst/>
            <a:rect l="l" t="t" r="r" b="b"/>
            <a:pathLst>
              <a:path w="381000" h="838200">
                <a:moveTo>
                  <a:pt x="0" y="0"/>
                </a:moveTo>
                <a:lnTo>
                  <a:pt x="74128" y="2496"/>
                </a:lnTo>
                <a:lnTo>
                  <a:pt x="134683" y="9302"/>
                </a:lnTo>
                <a:lnTo>
                  <a:pt x="175521" y="19395"/>
                </a:lnTo>
                <a:lnTo>
                  <a:pt x="190500" y="31750"/>
                </a:lnTo>
                <a:lnTo>
                  <a:pt x="190500" y="387350"/>
                </a:lnTo>
                <a:lnTo>
                  <a:pt x="205478" y="399704"/>
                </a:lnTo>
                <a:lnTo>
                  <a:pt x="246316" y="409797"/>
                </a:lnTo>
                <a:lnTo>
                  <a:pt x="306871" y="416603"/>
                </a:lnTo>
                <a:lnTo>
                  <a:pt x="381000" y="419100"/>
                </a:lnTo>
                <a:lnTo>
                  <a:pt x="306871" y="421596"/>
                </a:lnTo>
                <a:lnTo>
                  <a:pt x="246316" y="428402"/>
                </a:lnTo>
                <a:lnTo>
                  <a:pt x="205478" y="438495"/>
                </a:lnTo>
                <a:lnTo>
                  <a:pt x="190500" y="450850"/>
                </a:lnTo>
                <a:lnTo>
                  <a:pt x="190500" y="806450"/>
                </a:lnTo>
                <a:lnTo>
                  <a:pt x="175521" y="818804"/>
                </a:lnTo>
                <a:lnTo>
                  <a:pt x="134683" y="828897"/>
                </a:lnTo>
                <a:lnTo>
                  <a:pt x="74128" y="835703"/>
                </a:lnTo>
                <a:lnTo>
                  <a:pt x="0" y="838200"/>
                </a:lnTo>
              </a:path>
            </a:pathLst>
          </a:custGeom>
          <a:ln w="25908">
            <a:solidFill>
              <a:srgbClr val="0000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0FDC-5762-4FD8-BC54-9AB1D31106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8AEAC-C610-479B-9096-D38562BFA9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661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8F22-B75F-4210-A684-F61482C380C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25419BA5-6A8A-4F18-B4A5-8A92276F3900}"/>
              </a:ext>
            </a:extLst>
          </p:cNvPr>
          <p:cNvSpPr>
            <a:spLocks noGrp="1"/>
          </p:cNvSpPr>
          <p:nvPr>
            <p:ph idx="1"/>
          </p:nvPr>
        </p:nvSpPr>
        <p:spPr/>
        <p:txBody>
          <a:bodyPr/>
          <a:lstStyle/>
          <a:p>
            <a:r>
              <a:rPr lang="en-IN" dirty="0"/>
              <a:t>Classification – KNN</a:t>
            </a:r>
          </a:p>
          <a:p>
            <a:r>
              <a:rPr lang="en-IN" dirty="0"/>
              <a:t>Clustering- K-Means</a:t>
            </a:r>
          </a:p>
        </p:txBody>
      </p:sp>
    </p:spTree>
    <p:extLst>
      <p:ext uri="{BB962C8B-B14F-4D97-AF65-F5344CB8AC3E}">
        <p14:creationId xmlns:p14="http://schemas.microsoft.com/office/powerpoint/2010/main" val="70732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36847" y="308757"/>
            <a:ext cx="9754961" cy="5791200"/>
          </a:xfrm>
          <a:prstGeom prst="rect">
            <a:avLst/>
          </a:prstGeom>
        </p:spPr>
      </p:pic>
    </p:spTree>
    <p:extLst>
      <p:ext uri="{BB962C8B-B14F-4D97-AF65-F5344CB8AC3E}">
        <p14:creationId xmlns:p14="http://schemas.microsoft.com/office/powerpoint/2010/main" val="326894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9697" y="274638"/>
            <a:ext cx="11549849" cy="6600296"/>
          </a:xfrm>
          <a:prstGeom prst="rect">
            <a:avLst/>
          </a:prstGeom>
        </p:spPr>
      </p:pic>
    </p:spTree>
    <p:extLst>
      <p:ext uri="{BB962C8B-B14F-4D97-AF65-F5344CB8AC3E}">
        <p14:creationId xmlns:p14="http://schemas.microsoft.com/office/powerpoint/2010/main" val="182586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85927" y="365124"/>
            <a:ext cx="10937290" cy="6195473"/>
          </a:xfrm>
          <a:prstGeom prst="rect">
            <a:avLst/>
          </a:prstGeom>
        </p:spPr>
      </p:pic>
    </p:spTree>
    <p:extLst>
      <p:ext uri="{BB962C8B-B14F-4D97-AF65-F5344CB8AC3E}">
        <p14:creationId xmlns:p14="http://schemas.microsoft.com/office/powerpoint/2010/main" val="2588701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4005" y="365125"/>
            <a:ext cx="10292745" cy="6596248"/>
          </a:xfrm>
          <a:prstGeom prst="rect">
            <a:avLst/>
          </a:prstGeom>
        </p:spPr>
      </p:pic>
    </p:spTree>
    <p:extLst>
      <p:ext uri="{BB962C8B-B14F-4D97-AF65-F5344CB8AC3E}">
        <p14:creationId xmlns:p14="http://schemas.microsoft.com/office/powerpoint/2010/main" val="115091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a:t>
            </a:r>
          </a:p>
        </p:txBody>
      </p:sp>
      <p:sp>
        <p:nvSpPr>
          <p:cNvPr id="3" name="Content Placeholder 2"/>
          <p:cNvSpPr>
            <a:spLocks noGrp="1"/>
          </p:cNvSpPr>
          <p:nvPr>
            <p:ph idx="1"/>
          </p:nvPr>
        </p:nvSpPr>
        <p:spPr/>
        <p:txBody>
          <a:bodyPr/>
          <a:lstStyle/>
          <a:p>
            <a:r>
              <a:rPr lang="en-US" dirty="0">
                <a:latin typeface="Bell MT" panose="02020503060305020303" pitchFamily="18" charset="0"/>
              </a:rPr>
              <a:t>Given </a:t>
            </a:r>
            <a:r>
              <a:rPr lang="en-US" i="1" dirty="0">
                <a:latin typeface="Bell MT" panose="02020503060305020303" pitchFamily="18" charset="0"/>
              </a:rPr>
              <a:t>k</a:t>
            </a:r>
            <a:r>
              <a:rPr lang="en-US" dirty="0">
                <a:latin typeface="Bell MT" panose="02020503060305020303" pitchFamily="18" charset="0"/>
              </a:rPr>
              <a:t>, the </a:t>
            </a:r>
            <a:r>
              <a:rPr lang="en-US" i="1" dirty="0">
                <a:latin typeface="Bell MT" panose="02020503060305020303" pitchFamily="18" charset="0"/>
              </a:rPr>
              <a:t>k-means</a:t>
            </a:r>
            <a:r>
              <a:rPr lang="en-US" dirty="0">
                <a:latin typeface="Bell MT" panose="02020503060305020303" pitchFamily="18" charset="0"/>
              </a:rPr>
              <a:t> algorithm consists of four steps:</a:t>
            </a:r>
          </a:p>
          <a:p>
            <a:pPr lvl="1"/>
            <a:r>
              <a:rPr lang="en-US" dirty="0">
                <a:solidFill>
                  <a:srgbClr val="000000"/>
                </a:solidFill>
                <a:latin typeface="Bell MT" panose="02020503060305020303" pitchFamily="18" charset="0"/>
              </a:rPr>
              <a:t>Select initial centroids at random.</a:t>
            </a:r>
          </a:p>
          <a:p>
            <a:pPr lvl="1"/>
            <a:r>
              <a:rPr lang="en-US" dirty="0">
                <a:solidFill>
                  <a:srgbClr val="000000"/>
                </a:solidFill>
                <a:latin typeface="Bell MT" panose="02020503060305020303" pitchFamily="18" charset="0"/>
              </a:rPr>
              <a:t>Assign each object to the cluster with the nearest centroid.</a:t>
            </a:r>
          </a:p>
          <a:p>
            <a:pPr lvl="1"/>
            <a:r>
              <a:rPr lang="en-US" dirty="0">
                <a:solidFill>
                  <a:srgbClr val="000000"/>
                </a:solidFill>
                <a:latin typeface="Bell MT" panose="02020503060305020303" pitchFamily="18" charset="0"/>
              </a:rPr>
              <a:t>Compute each centroid as the mean of the objects assigned to it.</a:t>
            </a:r>
          </a:p>
          <a:p>
            <a:pPr lvl="1"/>
            <a:r>
              <a:rPr lang="en-US" dirty="0">
                <a:solidFill>
                  <a:srgbClr val="000000"/>
                </a:solidFill>
                <a:latin typeface="Bell MT" panose="02020503060305020303" pitchFamily="18" charset="0"/>
              </a:rPr>
              <a:t>Repeat previous 2 steps until no change.</a:t>
            </a:r>
          </a:p>
        </p:txBody>
      </p:sp>
    </p:spTree>
    <p:extLst>
      <p:ext uri="{BB962C8B-B14F-4D97-AF65-F5344CB8AC3E}">
        <p14:creationId xmlns:p14="http://schemas.microsoft.com/office/powerpoint/2010/main" val="404990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 means algorithm</a:t>
            </a:r>
          </a:p>
        </p:txBody>
      </p:sp>
      <p:sp>
        <p:nvSpPr>
          <p:cNvPr id="3" name="Content Placeholder 2"/>
          <p:cNvSpPr>
            <a:spLocks noGrp="1"/>
          </p:cNvSpPr>
          <p:nvPr>
            <p:ph idx="1"/>
          </p:nvPr>
        </p:nvSpPr>
        <p:spPr/>
        <p:txBody>
          <a:bodyPr>
            <a:normAutofit/>
          </a:bodyPr>
          <a:lstStyle/>
          <a:p>
            <a:pPr>
              <a:lnSpc>
                <a:spcPct val="90000"/>
              </a:lnSpc>
            </a:pPr>
            <a:r>
              <a:rPr lang="en-US" sz="2400" u="sng" dirty="0">
                <a:latin typeface="Bell MT" panose="02020503060305020303" pitchFamily="18" charset="0"/>
              </a:rPr>
              <a:t>Strengths</a:t>
            </a:r>
            <a:r>
              <a:rPr lang="en-US" sz="2400" dirty="0">
                <a:latin typeface="Bell MT" panose="02020503060305020303" pitchFamily="18" charset="0"/>
              </a:rPr>
              <a:t> </a:t>
            </a:r>
          </a:p>
          <a:p>
            <a:pPr lvl="1">
              <a:lnSpc>
                <a:spcPct val="90000"/>
              </a:lnSpc>
            </a:pPr>
            <a:r>
              <a:rPr lang="en-US" i="1" dirty="0">
                <a:latin typeface="Bell MT" panose="02020503060305020303" pitchFamily="18" charset="0"/>
              </a:rPr>
              <a:t>Relatively efficient</a:t>
            </a:r>
            <a:r>
              <a:rPr lang="en-US" dirty="0">
                <a:latin typeface="Bell MT" panose="02020503060305020303" pitchFamily="18" charset="0"/>
              </a:rPr>
              <a:t>: </a:t>
            </a:r>
            <a:r>
              <a:rPr lang="en-US" i="1" dirty="0">
                <a:latin typeface="Bell MT" panose="02020503060305020303" pitchFamily="18" charset="0"/>
              </a:rPr>
              <a:t>O</a:t>
            </a:r>
            <a:r>
              <a:rPr lang="en-US" dirty="0">
                <a:latin typeface="Bell MT" panose="02020503060305020303" pitchFamily="18" charset="0"/>
              </a:rPr>
              <a:t>(</a:t>
            </a:r>
            <a:r>
              <a:rPr lang="en-US" i="1" dirty="0" err="1">
                <a:latin typeface="Bell MT" panose="02020503060305020303" pitchFamily="18" charset="0"/>
              </a:rPr>
              <a:t>tkn</a:t>
            </a:r>
            <a:r>
              <a:rPr lang="en-US" dirty="0">
                <a:latin typeface="Bell MT" panose="02020503060305020303" pitchFamily="18" charset="0"/>
              </a:rPr>
              <a:t>), where </a:t>
            </a:r>
            <a:r>
              <a:rPr lang="en-US" i="1" dirty="0">
                <a:latin typeface="Bell MT" panose="02020503060305020303" pitchFamily="18" charset="0"/>
              </a:rPr>
              <a:t>n</a:t>
            </a:r>
            <a:r>
              <a:rPr lang="en-US" dirty="0">
                <a:latin typeface="Bell MT" panose="02020503060305020303" pitchFamily="18" charset="0"/>
              </a:rPr>
              <a:t> is # objects, </a:t>
            </a:r>
            <a:r>
              <a:rPr lang="en-US" i="1" dirty="0">
                <a:latin typeface="Bell MT" panose="02020503060305020303" pitchFamily="18" charset="0"/>
              </a:rPr>
              <a:t>k</a:t>
            </a:r>
            <a:r>
              <a:rPr lang="en-US" dirty="0">
                <a:latin typeface="Bell MT" panose="02020503060305020303" pitchFamily="18" charset="0"/>
              </a:rPr>
              <a:t> is     # clusters, and </a:t>
            </a:r>
            <a:r>
              <a:rPr lang="en-US" i="1" dirty="0">
                <a:latin typeface="Bell MT" panose="02020503060305020303" pitchFamily="18" charset="0"/>
              </a:rPr>
              <a:t>t  </a:t>
            </a:r>
            <a:r>
              <a:rPr lang="en-US" dirty="0">
                <a:latin typeface="Bell MT" panose="02020503060305020303" pitchFamily="18" charset="0"/>
              </a:rPr>
              <a:t>is # iterations. Normally, </a:t>
            </a:r>
            <a:r>
              <a:rPr lang="en-US" i="1" dirty="0">
                <a:latin typeface="Bell MT" panose="02020503060305020303" pitchFamily="18" charset="0"/>
              </a:rPr>
              <a:t>k</a:t>
            </a:r>
            <a:r>
              <a:rPr lang="en-US" dirty="0">
                <a:latin typeface="Bell MT" panose="02020503060305020303" pitchFamily="18" charset="0"/>
              </a:rPr>
              <a:t>, </a:t>
            </a:r>
            <a:r>
              <a:rPr lang="en-US" i="1" dirty="0">
                <a:latin typeface="Bell MT" panose="02020503060305020303" pitchFamily="18" charset="0"/>
              </a:rPr>
              <a:t>t</a:t>
            </a:r>
            <a:r>
              <a:rPr lang="en-US" dirty="0">
                <a:latin typeface="Bell MT" panose="02020503060305020303" pitchFamily="18" charset="0"/>
              </a:rPr>
              <a:t> &lt;&lt; </a:t>
            </a:r>
            <a:r>
              <a:rPr lang="en-US" i="1" dirty="0">
                <a:latin typeface="Bell MT" panose="02020503060305020303" pitchFamily="18" charset="0"/>
              </a:rPr>
              <a:t>n</a:t>
            </a:r>
            <a:r>
              <a:rPr lang="en-US" dirty="0">
                <a:latin typeface="Bell MT" panose="02020503060305020303" pitchFamily="18" charset="0"/>
              </a:rPr>
              <a:t>.</a:t>
            </a:r>
          </a:p>
          <a:p>
            <a:pPr lvl="1">
              <a:lnSpc>
                <a:spcPct val="90000"/>
              </a:lnSpc>
            </a:pPr>
            <a:r>
              <a:rPr lang="en-US" dirty="0">
                <a:latin typeface="Bell MT" panose="02020503060305020303" pitchFamily="18" charset="0"/>
              </a:rPr>
              <a:t>Often terminates at a </a:t>
            </a:r>
            <a:r>
              <a:rPr lang="en-US" i="1" dirty="0">
                <a:latin typeface="Bell MT" panose="02020503060305020303" pitchFamily="18" charset="0"/>
              </a:rPr>
              <a:t>local optimum</a:t>
            </a:r>
            <a:r>
              <a:rPr lang="en-US" dirty="0">
                <a:latin typeface="Bell MT" panose="02020503060305020303" pitchFamily="18" charset="0"/>
              </a:rPr>
              <a:t>. The </a:t>
            </a:r>
            <a:r>
              <a:rPr lang="en-US" i="1" dirty="0">
                <a:latin typeface="Bell MT" panose="02020503060305020303" pitchFamily="18" charset="0"/>
              </a:rPr>
              <a:t>global optimum</a:t>
            </a:r>
            <a:r>
              <a:rPr lang="en-US" dirty="0">
                <a:latin typeface="Bell MT" panose="02020503060305020303" pitchFamily="18" charset="0"/>
              </a:rPr>
              <a:t> may be found using techniques such as </a:t>
            </a:r>
            <a:r>
              <a:rPr lang="en-US" i="1" dirty="0">
                <a:latin typeface="Bell MT" panose="02020503060305020303" pitchFamily="18" charset="0"/>
              </a:rPr>
              <a:t>simulated annealing</a:t>
            </a:r>
            <a:r>
              <a:rPr lang="en-US" dirty="0">
                <a:latin typeface="Bell MT" panose="02020503060305020303" pitchFamily="18" charset="0"/>
              </a:rPr>
              <a:t> and </a:t>
            </a:r>
            <a:r>
              <a:rPr lang="en-US" i="1" dirty="0">
                <a:latin typeface="Bell MT" panose="02020503060305020303" pitchFamily="18" charset="0"/>
              </a:rPr>
              <a:t>genetic algorithms</a:t>
            </a:r>
            <a:endParaRPr lang="en-US" dirty="0">
              <a:latin typeface="Bell MT" panose="02020503060305020303" pitchFamily="18" charset="0"/>
            </a:endParaRPr>
          </a:p>
          <a:p>
            <a:pPr>
              <a:lnSpc>
                <a:spcPct val="90000"/>
              </a:lnSpc>
            </a:pPr>
            <a:r>
              <a:rPr lang="en-US" sz="2400" u="sng" dirty="0">
                <a:latin typeface="Bell MT" panose="02020503060305020303" pitchFamily="18" charset="0"/>
              </a:rPr>
              <a:t>Weaknesses</a:t>
            </a:r>
            <a:endParaRPr lang="en-US" sz="2400" dirty="0">
              <a:latin typeface="Bell MT" panose="02020503060305020303" pitchFamily="18" charset="0"/>
            </a:endParaRPr>
          </a:p>
          <a:p>
            <a:pPr lvl="1">
              <a:lnSpc>
                <a:spcPct val="90000"/>
              </a:lnSpc>
            </a:pPr>
            <a:r>
              <a:rPr lang="en-US" dirty="0">
                <a:latin typeface="Bell MT" panose="02020503060305020303" pitchFamily="18" charset="0"/>
              </a:rPr>
              <a:t>Applicable only when </a:t>
            </a:r>
            <a:r>
              <a:rPr lang="en-US" i="1" dirty="0">
                <a:latin typeface="Bell MT" panose="02020503060305020303" pitchFamily="18" charset="0"/>
              </a:rPr>
              <a:t>mean</a:t>
            </a:r>
            <a:r>
              <a:rPr lang="en-US" dirty="0">
                <a:latin typeface="Bell MT" panose="02020503060305020303" pitchFamily="18" charset="0"/>
              </a:rPr>
              <a:t> is defined (what about categorical data?)</a:t>
            </a:r>
          </a:p>
          <a:p>
            <a:pPr lvl="1">
              <a:lnSpc>
                <a:spcPct val="90000"/>
              </a:lnSpc>
            </a:pPr>
            <a:r>
              <a:rPr lang="en-US" dirty="0">
                <a:latin typeface="Bell MT" panose="02020503060305020303" pitchFamily="18" charset="0"/>
              </a:rPr>
              <a:t>Need to specify </a:t>
            </a:r>
            <a:r>
              <a:rPr lang="en-US" i="1" dirty="0">
                <a:latin typeface="Bell MT" panose="02020503060305020303" pitchFamily="18" charset="0"/>
              </a:rPr>
              <a:t>k, </a:t>
            </a:r>
            <a:r>
              <a:rPr lang="en-US" dirty="0">
                <a:latin typeface="Bell MT" panose="02020503060305020303" pitchFamily="18" charset="0"/>
              </a:rPr>
              <a:t>the </a:t>
            </a:r>
            <a:r>
              <a:rPr lang="en-US" i="1" dirty="0">
                <a:latin typeface="Bell MT" panose="02020503060305020303" pitchFamily="18" charset="0"/>
              </a:rPr>
              <a:t>number</a:t>
            </a:r>
            <a:r>
              <a:rPr lang="en-US" dirty="0">
                <a:latin typeface="Bell MT" panose="02020503060305020303" pitchFamily="18" charset="0"/>
              </a:rPr>
              <a:t> of clusters, in advance</a:t>
            </a:r>
          </a:p>
          <a:p>
            <a:pPr lvl="1">
              <a:lnSpc>
                <a:spcPct val="90000"/>
              </a:lnSpc>
            </a:pPr>
            <a:r>
              <a:rPr lang="en-US" dirty="0">
                <a:latin typeface="Bell MT" panose="02020503060305020303" pitchFamily="18" charset="0"/>
              </a:rPr>
              <a:t>Trouble with noisy data and </a:t>
            </a:r>
            <a:r>
              <a:rPr lang="en-US" i="1" dirty="0">
                <a:latin typeface="Bell MT" panose="02020503060305020303" pitchFamily="18" charset="0"/>
              </a:rPr>
              <a:t>outliers</a:t>
            </a:r>
            <a:endParaRPr lang="en-US" dirty="0">
              <a:latin typeface="Bell MT" panose="02020503060305020303" pitchFamily="18" charset="0"/>
            </a:endParaRPr>
          </a:p>
          <a:p>
            <a:pPr lvl="1">
              <a:lnSpc>
                <a:spcPct val="90000"/>
              </a:lnSpc>
            </a:pPr>
            <a:r>
              <a:rPr lang="en-US" dirty="0">
                <a:latin typeface="Bell MT" panose="02020503060305020303" pitchFamily="18" charset="0"/>
              </a:rPr>
              <a:t>Not suitable to discover clusters with </a:t>
            </a:r>
            <a:r>
              <a:rPr lang="en-US" i="1" dirty="0">
                <a:latin typeface="Bell MT" panose="02020503060305020303" pitchFamily="18" charset="0"/>
              </a:rPr>
              <a:t>non-convex shapes</a:t>
            </a:r>
          </a:p>
          <a:p>
            <a:endParaRPr lang="en-US" dirty="0"/>
          </a:p>
        </p:txBody>
      </p:sp>
    </p:spTree>
    <p:extLst>
      <p:ext uri="{BB962C8B-B14F-4D97-AF65-F5344CB8AC3E}">
        <p14:creationId xmlns:p14="http://schemas.microsoft.com/office/powerpoint/2010/main" val="186906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105D-0563-49F6-9BC7-99CF323D994E}"/>
              </a:ext>
            </a:extLst>
          </p:cNvPr>
          <p:cNvSpPr>
            <a:spLocks noGrp="1"/>
          </p:cNvSpPr>
          <p:nvPr>
            <p:ph type="title"/>
          </p:nvPr>
        </p:nvSpPr>
        <p:spPr/>
        <p:txBody>
          <a:bodyPr/>
          <a:lstStyle/>
          <a:p>
            <a:r>
              <a:rPr lang="en-IN" dirty="0"/>
              <a:t>Types of learning</a:t>
            </a:r>
          </a:p>
        </p:txBody>
      </p:sp>
      <p:sp>
        <p:nvSpPr>
          <p:cNvPr id="3" name="Content Placeholder 2">
            <a:extLst>
              <a:ext uri="{FF2B5EF4-FFF2-40B4-BE49-F238E27FC236}">
                <a16:creationId xmlns:a16="http://schemas.microsoft.com/office/drawing/2014/main" id="{73E19D1D-E202-4485-B166-F97866B7E4D2}"/>
              </a:ext>
            </a:extLst>
          </p:cNvPr>
          <p:cNvSpPr>
            <a:spLocks noGrp="1"/>
          </p:cNvSpPr>
          <p:nvPr>
            <p:ph idx="1"/>
          </p:nvPr>
        </p:nvSpPr>
        <p:spPr/>
        <p:txBody>
          <a:bodyPr/>
          <a:lstStyle/>
          <a:p>
            <a:r>
              <a:rPr lang="en-IN" dirty="0"/>
              <a:t>Supervised - Classification</a:t>
            </a:r>
          </a:p>
          <a:p>
            <a:r>
              <a:rPr lang="en-IN" dirty="0"/>
              <a:t>Unsupervised - Clustering</a:t>
            </a:r>
          </a:p>
          <a:p>
            <a:r>
              <a:rPr lang="en-IN" dirty="0"/>
              <a:t>Reinforcement </a:t>
            </a:r>
          </a:p>
        </p:txBody>
      </p:sp>
    </p:spTree>
    <p:extLst>
      <p:ext uri="{BB962C8B-B14F-4D97-AF65-F5344CB8AC3E}">
        <p14:creationId xmlns:p14="http://schemas.microsoft.com/office/powerpoint/2010/main" val="87420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ll MT" panose="02020503060305020303" pitchFamily="18" charset="0"/>
              </a:rPr>
              <a:t>Supervised Vs Unsupervised</a:t>
            </a:r>
          </a:p>
        </p:txBody>
      </p:sp>
      <p:sp>
        <p:nvSpPr>
          <p:cNvPr id="3" name="Content Placeholder 2"/>
          <p:cNvSpPr>
            <a:spLocks noGrp="1"/>
          </p:cNvSpPr>
          <p:nvPr>
            <p:ph idx="1"/>
          </p:nvPr>
        </p:nvSpPr>
        <p:spPr>
          <a:xfrm>
            <a:off x="917745" y="1267288"/>
            <a:ext cx="7498080" cy="5105400"/>
          </a:xfrm>
        </p:spPr>
        <p:txBody>
          <a:bodyPr>
            <a:normAutofit lnSpcReduction="10000"/>
          </a:bodyPr>
          <a:lstStyle/>
          <a:p>
            <a:pPr>
              <a:lnSpc>
                <a:spcPct val="130000"/>
              </a:lnSpc>
            </a:pPr>
            <a:r>
              <a:rPr lang="en-US" altLang="en-US" sz="2400" dirty="0">
                <a:solidFill>
                  <a:srgbClr val="F83F24"/>
                </a:solidFill>
                <a:latin typeface="Bell MT" panose="02020503060305020303" pitchFamily="18" charset="0"/>
              </a:rPr>
              <a:t>Supervised learning (classification)</a:t>
            </a:r>
            <a:endParaRPr lang="en-US" altLang="en-US" sz="2400" dirty="0">
              <a:latin typeface="Bell MT" panose="02020503060305020303" pitchFamily="18" charset="0"/>
            </a:endParaRPr>
          </a:p>
          <a:p>
            <a:pPr lvl="1">
              <a:lnSpc>
                <a:spcPct val="130000"/>
              </a:lnSpc>
            </a:pPr>
            <a:r>
              <a:rPr lang="en-US" altLang="en-US" dirty="0">
                <a:latin typeface="Bell MT" panose="02020503060305020303" pitchFamily="18" charset="0"/>
              </a:rPr>
              <a:t>Supervision: The training data (observations, measurements, etc.) are accompanied by </a:t>
            </a:r>
            <a:r>
              <a:rPr lang="en-US" altLang="en-US" b="1" dirty="0">
                <a:latin typeface="Bell MT" panose="02020503060305020303" pitchFamily="18" charset="0"/>
              </a:rPr>
              <a:t>labels</a:t>
            </a:r>
            <a:r>
              <a:rPr lang="en-US" altLang="en-US" dirty="0">
                <a:latin typeface="Bell MT" panose="02020503060305020303" pitchFamily="18" charset="0"/>
              </a:rPr>
              <a:t> indicating the class of the observations</a:t>
            </a:r>
          </a:p>
          <a:p>
            <a:pPr lvl="1">
              <a:lnSpc>
                <a:spcPct val="130000"/>
              </a:lnSpc>
            </a:pPr>
            <a:r>
              <a:rPr lang="en-US" altLang="en-US" dirty="0">
                <a:latin typeface="Bell MT" panose="02020503060305020303" pitchFamily="18" charset="0"/>
              </a:rPr>
              <a:t>New data is classified based on the training set</a:t>
            </a:r>
          </a:p>
          <a:p>
            <a:pPr>
              <a:lnSpc>
                <a:spcPct val="130000"/>
              </a:lnSpc>
            </a:pPr>
            <a:r>
              <a:rPr lang="en-US" altLang="en-US" sz="2400" dirty="0">
                <a:solidFill>
                  <a:srgbClr val="F83F24"/>
                </a:solidFill>
                <a:latin typeface="Bell MT" panose="02020503060305020303" pitchFamily="18" charset="0"/>
              </a:rPr>
              <a:t>Unsupervised learning</a:t>
            </a:r>
            <a:r>
              <a:rPr lang="en-US" altLang="en-US" sz="2400" dirty="0">
                <a:latin typeface="Bell MT" panose="02020503060305020303" pitchFamily="18" charset="0"/>
              </a:rPr>
              <a:t> </a:t>
            </a:r>
            <a:r>
              <a:rPr lang="en-US" altLang="en-US" sz="2400" dirty="0">
                <a:solidFill>
                  <a:srgbClr val="FF3300"/>
                </a:solidFill>
                <a:latin typeface="Bell MT" panose="02020503060305020303" pitchFamily="18" charset="0"/>
              </a:rPr>
              <a:t>(clustering)</a:t>
            </a:r>
          </a:p>
          <a:p>
            <a:pPr lvl="1">
              <a:lnSpc>
                <a:spcPct val="130000"/>
              </a:lnSpc>
            </a:pPr>
            <a:r>
              <a:rPr lang="en-US" altLang="en-US" dirty="0">
                <a:latin typeface="Bell MT" panose="02020503060305020303" pitchFamily="18" charset="0"/>
              </a:rPr>
              <a:t>The class labels of training data is unknown</a:t>
            </a:r>
          </a:p>
          <a:p>
            <a:pPr lvl="1">
              <a:lnSpc>
                <a:spcPct val="130000"/>
              </a:lnSpc>
            </a:pPr>
            <a:r>
              <a:rPr lang="en-US" altLang="en-US" dirty="0">
                <a:latin typeface="Bell MT" panose="02020503060305020303" pitchFamily="18" charset="0"/>
              </a:rPr>
              <a:t>Given a set of measurements, observations, etc. with the aim of establishing the existence of classes or clusters in the data</a:t>
            </a:r>
            <a:endParaRPr lang="en-US" dirty="0">
              <a:latin typeface="Bell MT" panose="02020503060305020303" pitchFamily="18" charset="0"/>
            </a:endParaRPr>
          </a:p>
        </p:txBody>
      </p:sp>
    </p:spTree>
    <p:extLst>
      <p:ext uri="{BB962C8B-B14F-4D97-AF65-F5344CB8AC3E}">
        <p14:creationId xmlns:p14="http://schemas.microsoft.com/office/powerpoint/2010/main" val="368774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4153662"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5" y="219583"/>
            <a:ext cx="3710304" cy="635000"/>
          </a:xfrm>
          <a:prstGeom prst="rect">
            <a:avLst/>
          </a:prstGeom>
        </p:spPr>
        <p:txBody>
          <a:bodyPr vert="horz" wrap="square" lIns="0" tIns="12065" rIns="0" bIns="0" rtlCol="0" anchor="ctr">
            <a:spAutoFit/>
          </a:bodyPr>
          <a:lstStyle/>
          <a:p>
            <a:pPr marL="12700">
              <a:lnSpc>
                <a:spcPct val="100000"/>
              </a:lnSpc>
              <a:spcBef>
                <a:spcPts val="95"/>
              </a:spcBef>
            </a:pPr>
            <a:r>
              <a:rPr sz="4000" spc="-290" dirty="0">
                <a:latin typeface="Georgia"/>
                <a:cs typeface="Georgia"/>
              </a:rPr>
              <a:t>CLASSIFICATION</a:t>
            </a:r>
            <a:endParaRPr sz="4000">
              <a:latin typeface="Georgia"/>
              <a:cs typeface="Georgia"/>
            </a:endParaRPr>
          </a:p>
        </p:txBody>
      </p:sp>
      <p:sp>
        <p:nvSpPr>
          <p:cNvPr id="4" name="object 4"/>
          <p:cNvSpPr txBox="1"/>
          <p:nvPr/>
        </p:nvSpPr>
        <p:spPr>
          <a:xfrm>
            <a:off x="1758493" y="1067496"/>
            <a:ext cx="7183755" cy="3514725"/>
          </a:xfrm>
          <a:prstGeom prst="rect">
            <a:avLst/>
          </a:prstGeom>
        </p:spPr>
        <p:txBody>
          <a:bodyPr vert="horz" wrap="square" lIns="0" tIns="60960" rIns="0" bIns="0" rtlCol="0">
            <a:spAutoFit/>
          </a:bodyPr>
          <a:lstStyle/>
          <a:p>
            <a:pPr marL="355600" indent="-342900">
              <a:spcBef>
                <a:spcPts val="480"/>
              </a:spcBef>
              <a:buFont typeface="Arial"/>
              <a:buChar char="•"/>
              <a:tabLst>
                <a:tab pos="354965" algn="l"/>
                <a:tab pos="355600" algn="l"/>
              </a:tabLst>
            </a:pPr>
            <a:r>
              <a:rPr sz="3200" spc="-45" dirty="0">
                <a:latin typeface="Georgia"/>
                <a:cs typeface="Georgia"/>
              </a:rPr>
              <a:t>Predicts </a:t>
            </a:r>
            <a:r>
              <a:rPr sz="3200" spc="-55" dirty="0">
                <a:latin typeface="Georgia"/>
                <a:cs typeface="Georgia"/>
              </a:rPr>
              <a:t>unknown </a:t>
            </a:r>
            <a:r>
              <a:rPr sz="3200" spc="-30" dirty="0">
                <a:latin typeface="Georgia"/>
                <a:cs typeface="Georgia"/>
              </a:rPr>
              <a:t>class</a:t>
            </a:r>
            <a:r>
              <a:rPr sz="3200" spc="-160" dirty="0">
                <a:latin typeface="Georgia"/>
                <a:cs typeface="Georgia"/>
              </a:rPr>
              <a:t> </a:t>
            </a:r>
            <a:r>
              <a:rPr sz="3200" spc="-40" dirty="0">
                <a:latin typeface="Georgia"/>
                <a:cs typeface="Georgia"/>
              </a:rPr>
              <a:t>label</a:t>
            </a:r>
            <a:endParaRPr sz="3200" dirty="0">
              <a:latin typeface="Georgia"/>
              <a:cs typeface="Georgia"/>
            </a:endParaRPr>
          </a:p>
          <a:p>
            <a:pPr marL="355600" indent="-342900">
              <a:spcBef>
                <a:spcPts val="384"/>
              </a:spcBef>
              <a:buFont typeface="Arial"/>
              <a:buChar char="•"/>
              <a:tabLst>
                <a:tab pos="354965" algn="l"/>
                <a:tab pos="355600" algn="l"/>
              </a:tabLst>
            </a:pPr>
            <a:r>
              <a:rPr sz="3200" spc="-60" dirty="0">
                <a:latin typeface="Georgia"/>
                <a:cs typeface="Georgia"/>
              </a:rPr>
              <a:t>Classifies </a:t>
            </a:r>
            <a:r>
              <a:rPr sz="3200" spc="-40" dirty="0">
                <a:latin typeface="Georgia"/>
                <a:cs typeface="Georgia"/>
              </a:rPr>
              <a:t>the </a:t>
            </a:r>
            <a:r>
              <a:rPr sz="3200" spc="-45" dirty="0">
                <a:latin typeface="Georgia"/>
                <a:cs typeface="Georgia"/>
              </a:rPr>
              <a:t>data </a:t>
            </a:r>
            <a:r>
              <a:rPr sz="3200" spc="-35" dirty="0">
                <a:latin typeface="Georgia"/>
                <a:cs typeface="Georgia"/>
              </a:rPr>
              <a:t>based </a:t>
            </a:r>
            <a:r>
              <a:rPr sz="3200" spc="-65" dirty="0">
                <a:latin typeface="Georgia"/>
                <a:cs typeface="Georgia"/>
              </a:rPr>
              <a:t>on training</a:t>
            </a:r>
            <a:r>
              <a:rPr sz="3200" spc="-195" dirty="0">
                <a:latin typeface="Georgia"/>
                <a:cs typeface="Georgia"/>
              </a:rPr>
              <a:t> </a:t>
            </a:r>
            <a:r>
              <a:rPr sz="3200" spc="-5" dirty="0">
                <a:latin typeface="Georgia"/>
                <a:cs typeface="Georgia"/>
              </a:rPr>
              <a:t>set</a:t>
            </a:r>
            <a:endParaRPr sz="3200" dirty="0">
              <a:latin typeface="Georgia"/>
              <a:cs typeface="Georgia"/>
            </a:endParaRPr>
          </a:p>
          <a:p>
            <a:pPr marL="355600" indent="-342900">
              <a:spcBef>
                <a:spcPts val="385"/>
              </a:spcBef>
              <a:buFont typeface="Arial"/>
              <a:buChar char="•"/>
              <a:tabLst>
                <a:tab pos="354965" algn="l"/>
                <a:tab pos="355600" algn="l"/>
              </a:tabLst>
            </a:pPr>
            <a:r>
              <a:rPr sz="3200" u="heavy" spc="-70" dirty="0">
                <a:uFill>
                  <a:solidFill>
                    <a:srgbClr val="000000"/>
                  </a:solidFill>
                </a:uFill>
                <a:latin typeface="Georgia"/>
                <a:cs typeface="Georgia"/>
              </a:rPr>
              <a:t>Applications:</a:t>
            </a:r>
            <a:endParaRPr sz="3200" dirty="0">
              <a:latin typeface="Georgia"/>
              <a:cs typeface="Georgia"/>
            </a:endParaRPr>
          </a:p>
          <a:p>
            <a:pPr marL="756285" lvl="1" indent="-286385">
              <a:spcBef>
                <a:spcPts val="350"/>
              </a:spcBef>
              <a:buFont typeface="Arial"/>
              <a:buChar char="–"/>
              <a:tabLst>
                <a:tab pos="756920" algn="l"/>
              </a:tabLst>
            </a:pPr>
            <a:r>
              <a:rPr sz="2800" spc="-65" dirty="0">
                <a:latin typeface="Georgia"/>
                <a:cs typeface="Georgia"/>
              </a:rPr>
              <a:t>Credit </a:t>
            </a:r>
            <a:r>
              <a:rPr sz="2800" spc="-90" dirty="0">
                <a:latin typeface="Georgia"/>
                <a:cs typeface="Georgia"/>
              </a:rPr>
              <a:t>Card</a:t>
            </a:r>
            <a:r>
              <a:rPr sz="2800" spc="-60" dirty="0">
                <a:latin typeface="Georgia"/>
                <a:cs typeface="Georgia"/>
              </a:rPr>
              <a:t> Approval</a:t>
            </a:r>
            <a:endParaRPr sz="2800" dirty="0">
              <a:latin typeface="Georgia"/>
              <a:cs typeface="Georgia"/>
            </a:endParaRPr>
          </a:p>
          <a:p>
            <a:pPr marL="756285" lvl="1" indent="-286385">
              <a:spcBef>
                <a:spcPts val="340"/>
              </a:spcBef>
              <a:buFont typeface="Arial"/>
              <a:buChar char="–"/>
              <a:tabLst>
                <a:tab pos="756920" algn="l"/>
              </a:tabLst>
            </a:pPr>
            <a:r>
              <a:rPr sz="2800" spc="-80" dirty="0">
                <a:latin typeface="Georgia"/>
                <a:cs typeface="Georgia"/>
              </a:rPr>
              <a:t>Medical</a:t>
            </a:r>
            <a:r>
              <a:rPr sz="2800" spc="-70" dirty="0">
                <a:latin typeface="Georgia"/>
                <a:cs typeface="Georgia"/>
              </a:rPr>
              <a:t> </a:t>
            </a:r>
            <a:r>
              <a:rPr sz="2800" spc="-65" dirty="0">
                <a:latin typeface="Georgia"/>
                <a:cs typeface="Georgia"/>
              </a:rPr>
              <a:t>Diagnosis</a:t>
            </a:r>
            <a:endParaRPr sz="2800" dirty="0">
              <a:latin typeface="Georgia"/>
              <a:cs typeface="Georgia"/>
            </a:endParaRPr>
          </a:p>
          <a:p>
            <a:pPr marL="756285" lvl="1" indent="-286385">
              <a:spcBef>
                <a:spcPts val="335"/>
              </a:spcBef>
              <a:buFont typeface="Arial"/>
              <a:buChar char="–"/>
              <a:tabLst>
                <a:tab pos="756920" algn="l"/>
              </a:tabLst>
            </a:pPr>
            <a:r>
              <a:rPr sz="2800" spc="-75" dirty="0">
                <a:latin typeface="Georgia"/>
                <a:cs typeface="Georgia"/>
              </a:rPr>
              <a:t>Target</a:t>
            </a:r>
            <a:r>
              <a:rPr sz="2800" spc="-55" dirty="0">
                <a:latin typeface="Georgia"/>
                <a:cs typeface="Georgia"/>
              </a:rPr>
              <a:t> </a:t>
            </a:r>
            <a:r>
              <a:rPr sz="2800" spc="-75" dirty="0">
                <a:latin typeface="Georgia"/>
                <a:cs typeface="Georgia"/>
              </a:rPr>
              <a:t>Marketing</a:t>
            </a:r>
            <a:endParaRPr sz="2800" dirty="0">
              <a:latin typeface="Georgia"/>
              <a:cs typeface="Georgia"/>
            </a:endParaRPr>
          </a:p>
          <a:p>
            <a:pPr marL="756285" lvl="1" indent="-286385">
              <a:spcBef>
                <a:spcPts val="335"/>
              </a:spcBef>
              <a:buFont typeface="Arial"/>
              <a:buChar char="–"/>
              <a:tabLst>
                <a:tab pos="756920" algn="l"/>
              </a:tabLst>
            </a:pPr>
            <a:r>
              <a:rPr sz="2800" spc="-95" dirty="0">
                <a:latin typeface="Georgia"/>
                <a:cs typeface="Georgia"/>
              </a:rPr>
              <a:t>Fraud</a:t>
            </a:r>
            <a:r>
              <a:rPr sz="2800" spc="-60" dirty="0">
                <a:latin typeface="Georgia"/>
                <a:cs typeface="Georgia"/>
              </a:rPr>
              <a:t> </a:t>
            </a:r>
            <a:r>
              <a:rPr sz="2800" spc="-55" dirty="0">
                <a:latin typeface="Georgia"/>
                <a:cs typeface="Georgia"/>
              </a:rPr>
              <a:t>Detection</a:t>
            </a:r>
            <a:endParaRPr sz="2800" dirty="0">
              <a:latin typeface="Georgia"/>
              <a:cs typeface="Georgia"/>
            </a:endParaRPr>
          </a:p>
        </p:txBody>
      </p:sp>
      <p:sp>
        <p:nvSpPr>
          <p:cNvPr id="6" name="object 6"/>
          <p:cNvSpPr/>
          <p:nvPr/>
        </p:nvSpPr>
        <p:spPr>
          <a:xfrm>
            <a:off x="2682239" y="4911852"/>
            <a:ext cx="2709672" cy="141427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743961" y="4953761"/>
            <a:ext cx="2590800" cy="1295400"/>
          </a:xfrm>
          <a:custGeom>
            <a:avLst/>
            <a:gdLst/>
            <a:ahLst/>
            <a:cxnLst/>
            <a:rect l="l" t="t" r="r" b="b"/>
            <a:pathLst>
              <a:path w="2590800" h="1295400">
                <a:moveTo>
                  <a:pt x="0" y="1295400"/>
                </a:moveTo>
                <a:lnTo>
                  <a:pt x="2590800" y="1295400"/>
                </a:lnTo>
                <a:lnTo>
                  <a:pt x="2590800" y="0"/>
                </a:lnTo>
                <a:lnTo>
                  <a:pt x="0" y="0"/>
                </a:lnTo>
                <a:lnTo>
                  <a:pt x="0" y="1295400"/>
                </a:lnTo>
                <a:close/>
              </a:path>
            </a:pathLst>
          </a:custGeom>
          <a:solidFill>
            <a:srgbClr val="9BBA58"/>
          </a:solidFill>
        </p:spPr>
        <p:txBody>
          <a:bodyPr wrap="square" lIns="0" tIns="0" rIns="0" bIns="0" rtlCol="0"/>
          <a:lstStyle/>
          <a:p>
            <a:endParaRPr/>
          </a:p>
        </p:txBody>
      </p:sp>
      <p:sp>
        <p:nvSpPr>
          <p:cNvPr id="8" name="object 8"/>
          <p:cNvSpPr/>
          <p:nvPr/>
        </p:nvSpPr>
        <p:spPr>
          <a:xfrm>
            <a:off x="2743961" y="4953761"/>
            <a:ext cx="2590800" cy="1295400"/>
          </a:xfrm>
          <a:custGeom>
            <a:avLst/>
            <a:gdLst/>
            <a:ahLst/>
            <a:cxnLst/>
            <a:rect l="l" t="t" r="r" b="b"/>
            <a:pathLst>
              <a:path w="2590800" h="1295400">
                <a:moveTo>
                  <a:pt x="0" y="1295400"/>
                </a:moveTo>
                <a:lnTo>
                  <a:pt x="2590800" y="1295400"/>
                </a:lnTo>
                <a:lnTo>
                  <a:pt x="2590800" y="0"/>
                </a:lnTo>
                <a:lnTo>
                  <a:pt x="0" y="0"/>
                </a:lnTo>
                <a:lnTo>
                  <a:pt x="0" y="1295400"/>
                </a:lnTo>
                <a:close/>
              </a:path>
            </a:pathLst>
          </a:custGeom>
          <a:ln w="38100">
            <a:solidFill>
              <a:srgbClr val="FFFFFF"/>
            </a:solidFill>
          </a:ln>
        </p:spPr>
        <p:txBody>
          <a:bodyPr wrap="square" lIns="0" tIns="0" rIns="0" bIns="0" rtlCol="0"/>
          <a:lstStyle/>
          <a:p>
            <a:endParaRPr/>
          </a:p>
        </p:txBody>
      </p:sp>
      <p:sp>
        <p:nvSpPr>
          <p:cNvPr id="9" name="object 9"/>
          <p:cNvSpPr/>
          <p:nvPr/>
        </p:nvSpPr>
        <p:spPr>
          <a:xfrm>
            <a:off x="3413760" y="5135879"/>
            <a:ext cx="1338834" cy="67741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941319" y="5501640"/>
            <a:ext cx="2216658" cy="67741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743961" y="5215890"/>
            <a:ext cx="2590800" cy="756920"/>
          </a:xfrm>
          <a:prstGeom prst="rect">
            <a:avLst/>
          </a:prstGeom>
        </p:spPr>
        <p:txBody>
          <a:bodyPr vert="horz" wrap="square" lIns="0" tIns="12700" rIns="0" bIns="0" rtlCol="0">
            <a:spAutoFit/>
          </a:bodyPr>
          <a:lstStyle/>
          <a:p>
            <a:pPr marL="386715" marR="383540" indent="472440">
              <a:spcBef>
                <a:spcPts val="100"/>
              </a:spcBef>
            </a:pPr>
            <a:r>
              <a:rPr sz="2400" b="1" spc="-195" dirty="0">
                <a:latin typeface="Georgia"/>
                <a:cs typeface="Georgia"/>
              </a:rPr>
              <a:t>Model  </a:t>
            </a:r>
            <a:r>
              <a:rPr sz="2400" b="1" spc="-355" dirty="0">
                <a:latin typeface="Georgia"/>
                <a:cs typeface="Georgia"/>
              </a:rPr>
              <a:t>C</a:t>
            </a:r>
            <a:r>
              <a:rPr sz="2400" b="1" spc="-185" dirty="0">
                <a:latin typeface="Georgia"/>
                <a:cs typeface="Georgia"/>
              </a:rPr>
              <a:t>on</a:t>
            </a:r>
            <a:r>
              <a:rPr sz="2400" b="1" spc="-140" dirty="0">
                <a:latin typeface="Georgia"/>
                <a:cs typeface="Georgia"/>
              </a:rPr>
              <a:t>s</a:t>
            </a:r>
            <a:r>
              <a:rPr sz="2400" b="1" spc="-145" dirty="0">
                <a:latin typeface="Georgia"/>
                <a:cs typeface="Georgia"/>
              </a:rPr>
              <a:t>truction</a:t>
            </a:r>
            <a:endParaRPr sz="2400">
              <a:latin typeface="Georgia"/>
              <a:cs typeface="Georgia"/>
            </a:endParaRPr>
          </a:p>
        </p:txBody>
      </p:sp>
      <p:sp>
        <p:nvSpPr>
          <p:cNvPr id="12" name="object 12"/>
          <p:cNvSpPr/>
          <p:nvPr/>
        </p:nvSpPr>
        <p:spPr>
          <a:xfrm>
            <a:off x="6339841" y="4835652"/>
            <a:ext cx="2709671" cy="141427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401561" y="4877561"/>
            <a:ext cx="2590800" cy="1295400"/>
          </a:xfrm>
          <a:custGeom>
            <a:avLst/>
            <a:gdLst/>
            <a:ahLst/>
            <a:cxnLst/>
            <a:rect l="l" t="t" r="r" b="b"/>
            <a:pathLst>
              <a:path w="2590800" h="1295400">
                <a:moveTo>
                  <a:pt x="0" y="1295400"/>
                </a:moveTo>
                <a:lnTo>
                  <a:pt x="2590799" y="1295400"/>
                </a:lnTo>
                <a:lnTo>
                  <a:pt x="2590799" y="0"/>
                </a:lnTo>
                <a:lnTo>
                  <a:pt x="0" y="0"/>
                </a:lnTo>
                <a:lnTo>
                  <a:pt x="0" y="1295400"/>
                </a:lnTo>
                <a:close/>
              </a:path>
            </a:pathLst>
          </a:custGeom>
          <a:solidFill>
            <a:srgbClr val="9BBA58"/>
          </a:solidFill>
        </p:spPr>
        <p:txBody>
          <a:bodyPr wrap="square" lIns="0" tIns="0" rIns="0" bIns="0" rtlCol="0"/>
          <a:lstStyle/>
          <a:p>
            <a:endParaRPr/>
          </a:p>
        </p:txBody>
      </p:sp>
      <p:sp>
        <p:nvSpPr>
          <p:cNvPr id="14" name="object 14"/>
          <p:cNvSpPr/>
          <p:nvPr/>
        </p:nvSpPr>
        <p:spPr>
          <a:xfrm>
            <a:off x="6401561" y="4877561"/>
            <a:ext cx="2590800" cy="1295400"/>
          </a:xfrm>
          <a:custGeom>
            <a:avLst/>
            <a:gdLst/>
            <a:ahLst/>
            <a:cxnLst/>
            <a:rect l="l" t="t" r="r" b="b"/>
            <a:pathLst>
              <a:path w="2590800" h="1295400">
                <a:moveTo>
                  <a:pt x="0" y="1295400"/>
                </a:moveTo>
                <a:lnTo>
                  <a:pt x="2590799" y="1295400"/>
                </a:lnTo>
                <a:lnTo>
                  <a:pt x="2590799" y="0"/>
                </a:lnTo>
                <a:lnTo>
                  <a:pt x="0" y="0"/>
                </a:lnTo>
                <a:lnTo>
                  <a:pt x="0" y="1295400"/>
                </a:lnTo>
                <a:close/>
              </a:path>
            </a:pathLst>
          </a:custGeom>
          <a:ln w="38100">
            <a:solidFill>
              <a:srgbClr val="FFFFFF"/>
            </a:solidFill>
          </a:ln>
        </p:spPr>
        <p:txBody>
          <a:bodyPr wrap="square" lIns="0" tIns="0" rIns="0" bIns="0" rtlCol="0"/>
          <a:lstStyle/>
          <a:p>
            <a:endParaRPr/>
          </a:p>
        </p:txBody>
      </p:sp>
      <p:sp>
        <p:nvSpPr>
          <p:cNvPr id="15" name="object 15"/>
          <p:cNvSpPr/>
          <p:nvPr/>
        </p:nvSpPr>
        <p:spPr>
          <a:xfrm>
            <a:off x="6544055" y="5059679"/>
            <a:ext cx="2393442" cy="677418"/>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771132" y="5425440"/>
            <a:ext cx="1873758" cy="677418"/>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6401561" y="5139690"/>
            <a:ext cx="2590800" cy="756920"/>
          </a:xfrm>
          <a:prstGeom prst="rect">
            <a:avLst/>
          </a:prstGeom>
        </p:spPr>
        <p:txBody>
          <a:bodyPr vert="horz" wrap="square" lIns="0" tIns="12700" rIns="0" bIns="0" rtlCol="0">
            <a:spAutoFit/>
          </a:bodyPr>
          <a:lstStyle/>
          <a:p>
            <a:pPr marL="560070" marR="327025" indent="-227329">
              <a:spcBef>
                <a:spcPts val="100"/>
              </a:spcBef>
            </a:pPr>
            <a:r>
              <a:rPr sz="2400" b="1" spc="-204" dirty="0">
                <a:latin typeface="Georgia"/>
                <a:cs typeface="Georgia"/>
              </a:rPr>
              <a:t>Use </a:t>
            </a:r>
            <a:r>
              <a:rPr sz="2400" b="1" spc="-190" dirty="0">
                <a:latin typeface="Georgia"/>
                <a:cs typeface="Georgia"/>
              </a:rPr>
              <a:t>Model </a:t>
            </a:r>
            <a:r>
              <a:rPr sz="2400" b="1" spc="-160" dirty="0">
                <a:latin typeface="Georgia"/>
                <a:cs typeface="Georgia"/>
              </a:rPr>
              <a:t>for  </a:t>
            </a:r>
            <a:r>
              <a:rPr sz="2400" b="1" spc="-150" dirty="0">
                <a:latin typeface="Georgia"/>
                <a:cs typeface="Georgia"/>
              </a:rPr>
              <a:t>Prediction</a:t>
            </a:r>
            <a:endParaRPr sz="2400">
              <a:latin typeface="Georgia"/>
              <a:cs typeface="Georgia"/>
            </a:endParaRPr>
          </a:p>
        </p:txBody>
      </p:sp>
      <p:sp>
        <p:nvSpPr>
          <p:cNvPr id="18" name="object 18"/>
          <p:cNvSpPr/>
          <p:nvPr/>
        </p:nvSpPr>
        <p:spPr>
          <a:xfrm>
            <a:off x="1920241" y="5265420"/>
            <a:ext cx="812279" cy="630974"/>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1981962" y="5334761"/>
            <a:ext cx="685800" cy="457200"/>
          </a:xfrm>
          <a:custGeom>
            <a:avLst/>
            <a:gdLst/>
            <a:ahLst/>
            <a:cxnLst/>
            <a:rect l="l" t="t" r="r" b="b"/>
            <a:pathLst>
              <a:path w="685800" h="457200">
                <a:moveTo>
                  <a:pt x="457200" y="0"/>
                </a:moveTo>
                <a:lnTo>
                  <a:pt x="457200" y="114300"/>
                </a:lnTo>
                <a:lnTo>
                  <a:pt x="0" y="114300"/>
                </a:lnTo>
                <a:lnTo>
                  <a:pt x="0" y="342900"/>
                </a:lnTo>
                <a:lnTo>
                  <a:pt x="457200" y="342900"/>
                </a:lnTo>
                <a:lnTo>
                  <a:pt x="457200" y="457200"/>
                </a:lnTo>
                <a:lnTo>
                  <a:pt x="685800" y="228600"/>
                </a:lnTo>
                <a:lnTo>
                  <a:pt x="457200" y="0"/>
                </a:lnTo>
                <a:close/>
              </a:path>
            </a:pathLst>
          </a:custGeom>
          <a:solidFill>
            <a:srgbClr val="F79546"/>
          </a:solidFill>
        </p:spPr>
        <p:txBody>
          <a:bodyPr wrap="square" lIns="0" tIns="0" rIns="0" bIns="0" rtlCol="0"/>
          <a:lstStyle/>
          <a:p>
            <a:endParaRPr/>
          </a:p>
        </p:txBody>
      </p:sp>
      <p:sp>
        <p:nvSpPr>
          <p:cNvPr id="20" name="object 20"/>
          <p:cNvSpPr/>
          <p:nvPr/>
        </p:nvSpPr>
        <p:spPr>
          <a:xfrm>
            <a:off x="1981962" y="5334761"/>
            <a:ext cx="685800" cy="457200"/>
          </a:xfrm>
          <a:custGeom>
            <a:avLst/>
            <a:gdLst/>
            <a:ahLst/>
            <a:cxnLst/>
            <a:rect l="l" t="t" r="r" b="b"/>
            <a:pathLst>
              <a:path w="685800" h="457200">
                <a:moveTo>
                  <a:pt x="0" y="114300"/>
                </a:moveTo>
                <a:lnTo>
                  <a:pt x="457200" y="114300"/>
                </a:lnTo>
                <a:lnTo>
                  <a:pt x="457200" y="0"/>
                </a:lnTo>
                <a:lnTo>
                  <a:pt x="685800" y="228600"/>
                </a:lnTo>
                <a:lnTo>
                  <a:pt x="457200" y="457200"/>
                </a:lnTo>
                <a:lnTo>
                  <a:pt x="457200" y="342900"/>
                </a:lnTo>
                <a:lnTo>
                  <a:pt x="0" y="342900"/>
                </a:lnTo>
                <a:lnTo>
                  <a:pt x="0" y="114300"/>
                </a:lnTo>
                <a:close/>
              </a:path>
            </a:pathLst>
          </a:custGeom>
          <a:ln w="38100">
            <a:solidFill>
              <a:srgbClr val="FFFFFF"/>
            </a:solidFill>
          </a:ln>
        </p:spPr>
        <p:txBody>
          <a:bodyPr wrap="square" lIns="0" tIns="0" rIns="0" bIns="0" rtlCol="0"/>
          <a:lstStyle/>
          <a:p>
            <a:endParaRPr/>
          </a:p>
        </p:txBody>
      </p:sp>
      <p:sp>
        <p:nvSpPr>
          <p:cNvPr id="21" name="object 21"/>
          <p:cNvSpPr/>
          <p:nvPr/>
        </p:nvSpPr>
        <p:spPr>
          <a:xfrm>
            <a:off x="5501641" y="5265420"/>
            <a:ext cx="812279" cy="6309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563361" y="5334761"/>
            <a:ext cx="685800" cy="457200"/>
          </a:xfrm>
          <a:custGeom>
            <a:avLst/>
            <a:gdLst/>
            <a:ahLst/>
            <a:cxnLst/>
            <a:rect l="l" t="t" r="r" b="b"/>
            <a:pathLst>
              <a:path w="685800" h="457200">
                <a:moveTo>
                  <a:pt x="457200" y="0"/>
                </a:moveTo>
                <a:lnTo>
                  <a:pt x="457200" y="114300"/>
                </a:lnTo>
                <a:lnTo>
                  <a:pt x="0" y="114300"/>
                </a:lnTo>
                <a:lnTo>
                  <a:pt x="0" y="342900"/>
                </a:lnTo>
                <a:lnTo>
                  <a:pt x="457200" y="342900"/>
                </a:lnTo>
                <a:lnTo>
                  <a:pt x="457200" y="457200"/>
                </a:lnTo>
                <a:lnTo>
                  <a:pt x="685800" y="228600"/>
                </a:lnTo>
                <a:lnTo>
                  <a:pt x="457200" y="0"/>
                </a:lnTo>
                <a:close/>
              </a:path>
            </a:pathLst>
          </a:custGeom>
          <a:solidFill>
            <a:srgbClr val="F79546"/>
          </a:solidFill>
        </p:spPr>
        <p:txBody>
          <a:bodyPr wrap="square" lIns="0" tIns="0" rIns="0" bIns="0" rtlCol="0"/>
          <a:lstStyle/>
          <a:p>
            <a:endParaRPr/>
          </a:p>
        </p:txBody>
      </p:sp>
      <p:sp>
        <p:nvSpPr>
          <p:cNvPr id="23" name="object 23"/>
          <p:cNvSpPr/>
          <p:nvPr/>
        </p:nvSpPr>
        <p:spPr>
          <a:xfrm>
            <a:off x="5563361" y="5334761"/>
            <a:ext cx="685800" cy="457200"/>
          </a:xfrm>
          <a:custGeom>
            <a:avLst/>
            <a:gdLst/>
            <a:ahLst/>
            <a:cxnLst/>
            <a:rect l="l" t="t" r="r" b="b"/>
            <a:pathLst>
              <a:path w="685800" h="457200">
                <a:moveTo>
                  <a:pt x="0" y="114300"/>
                </a:moveTo>
                <a:lnTo>
                  <a:pt x="457200" y="114300"/>
                </a:lnTo>
                <a:lnTo>
                  <a:pt x="457200" y="0"/>
                </a:lnTo>
                <a:lnTo>
                  <a:pt x="685800" y="228600"/>
                </a:lnTo>
                <a:lnTo>
                  <a:pt x="457200" y="457200"/>
                </a:lnTo>
                <a:lnTo>
                  <a:pt x="457200" y="342900"/>
                </a:lnTo>
                <a:lnTo>
                  <a:pt x="0" y="342900"/>
                </a:lnTo>
                <a:lnTo>
                  <a:pt x="0" y="114300"/>
                </a:lnTo>
                <a:close/>
              </a:path>
            </a:pathLst>
          </a:custGeom>
          <a:ln w="38100">
            <a:solidFill>
              <a:srgbClr val="FFFFFF"/>
            </a:solidFill>
          </a:ln>
        </p:spPr>
        <p:txBody>
          <a:bodyPr wrap="square" lIns="0" tIns="0" rIns="0" bIns="0" rtlCol="0"/>
          <a:lstStyle/>
          <a:p>
            <a:endParaRPr/>
          </a:p>
        </p:txBody>
      </p:sp>
      <p:sp>
        <p:nvSpPr>
          <p:cNvPr id="24" name="object 24"/>
          <p:cNvSpPr/>
          <p:nvPr/>
        </p:nvSpPr>
        <p:spPr>
          <a:xfrm>
            <a:off x="9083041" y="5265420"/>
            <a:ext cx="812279" cy="630974"/>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9144761" y="5334761"/>
            <a:ext cx="685800" cy="457200"/>
          </a:xfrm>
          <a:custGeom>
            <a:avLst/>
            <a:gdLst/>
            <a:ahLst/>
            <a:cxnLst/>
            <a:rect l="l" t="t" r="r" b="b"/>
            <a:pathLst>
              <a:path w="685800" h="457200">
                <a:moveTo>
                  <a:pt x="457200" y="0"/>
                </a:moveTo>
                <a:lnTo>
                  <a:pt x="457200" y="114300"/>
                </a:lnTo>
                <a:lnTo>
                  <a:pt x="0" y="114300"/>
                </a:lnTo>
                <a:lnTo>
                  <a:pt x="0" y="342900"/>
                </a:lnTo>
                <a:lnTo>
                  <a:pt x="457200" y="342900"/>
                </a:lnTo>
                <a:lnTo>
                  <a:pt x="457200" y="457200"/>
                </a:lnTo>
                <a:lnTo>
                  <a:pt x="685800" y="228600"/>
                </a:lnTo>
                <a:lnTo>
                  <a:pt x="457200" y="0"/>
                </a:lnTo>
                <a:close/>
              </a:path>
            </a:pathLst>
          </a:custGeom>
          <a:solidFill>
            <a:srgbClr val="F79546"/>
          </a:solidFill>
        </p:spPr>
        <p:txBody>
          <a:bodyPr wrap="square" lIns="0" tIns="0" rIns="0" bIns="0" rtlCol="0"/>
          <a:lstStyle/>
          <a:p>
            <a:endParaRPr/>
          </a:p>
        </p:txBody>
      </p:sp>
      <p:sp>
        <p:nvSpPr>
          <p:cNvPr id="26" name="object 26"/>
          <p:cNvSpPr/>
          <p:nvPr/>
        </p:nvSpPr>
        <p:spPr>
          <a:xfrm>
            <a:off x="9144761" y="5334761"/>
            <a:ext cx="685800" cy="457200"/>
          </a:xfrm>
          <a:custGeom>
            <a:avLst/>
            <a:gdLst/>
            <a:ahLst/>
            <a:cxnLst/>
            <a:rect l="l" t="t" r="r" b="b"/>
            <a:pathLst>
              <a:path w="685800" h="457200">
                <a:moveTo>
                  <a:pt x="0" y="114300"/>
                </a:moveTo>
                <a:lnTo>
                  <a:pt x="457200" y="114300"/>
                </a:lnTo>
                <a:lnTo>
                  <a:pt x="457200" y="0"/>
                </a:lnTo>
                <a:lnTo>
                  <a:pt x="685800" y="228600"/>
                </a:lnTo>
                <a:lnTo>
                  <a:pt x="457200" y="457200"/>
                </a:lnTo>
                <a:lnTo>
                  <a:pt x="457200" y="342900"/>
                </a:lnTo>
                <a:lnTo>
                  <a:pt x="0" y="342900"/>
                </a:lnTo>
                <a:lnTo>
                  <a:pt x="0" y="114300"/>
                </a:lnTo>
                <a:close/>
              </a:path>
            </a:pathLst>
          </a:custGeom>
          <a:ln w="38100">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378701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4153662"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5" y="219583"/>
            <a:ext cx="3710304" cy="635000"/>
          </a:xfrm>
          <a:prstGeom prst="rect">
            <a:avLst/>
          </a:prstGeom>
        </p:spPr>
        <p:txBody>
          <a:bodyPr vert="horz" wrap="square" lIns="0" tIns="12065" rIns="0" bIns="0" rtlCol="0" anchor="ctr">
            <a:spAutoFit/>
          </a:bodyPr>
          <a:lstStyle/>
          <a:p>
            <a:pPr marL="12700">
              <a:lnSpc>
                <a:spcPct val="100000"/>
              </a:lnSpc>
              <a:spcBef>
                <a:spcPts val="95"/>
              </a:spcBef>
            </a:pPr>
            <a:r>
              <a:rPr sz="4000" spc="-290" dirty="0">
                <a:latin typeface="Georgia"/>
                <a:cs typeface="Georgia"/>
              </a:rPr>
              <a:t>CLASSIFICATION</a:t>
            </a:r>
            <a:endParaRPr sz="4000">
              <a:latin typeface="Georgia"/>
              <a:cs typeface="Georgia"/>
            </a:endParaRPr>
          </a:p>
        </p:txBody>
      </p:sp>
      <p:sp>
        <p:nvSpPr>
          <p:cNvPr id="4" name="object 4"/>
          <p:cNvSpPr txBox="1"/>
          <p:nvPr/>
        </p:nvSpPr>
        <p:spPr>
          <a:xfrm>
            <a:off x="1678940" y="1074165"/>
            <a:ext cx="8909685" cy="5162952"/>
          </a:xfrm>
          <a:prstGeom prst="rect">
            <a:avLst/>
          </a:prstGeom>
        </p:spPr>
        <p:txBody>
          <a:bodyPr vert="horz" wrap="square" lIns="0" tIns="12700" rIns="0" bIns="0" rtlCol="0">
            <a:spAutoFit/>
          </a:bodyPr>
          <a:lstStyle/>
          <a:p>
            <a:pPr marL="527685" indent="-514984">
              <a:spcBef>
                <a:spcPts val="100"/>
              </a:spcBef>
              <a:buAutoNum type="arabicPeriod"/>
              <a:tabLst>
                <a:tab pos="527685" algn="l"/>
                <a:tab pos="528320" algn="l"/>
              </a:tabLst>
            </a:pPr>
            <a:r>
              <a:rPr sz="3000" spc="-114" dirty="0">
                <a:latin typeface="Georgia"/>
                <a:cs typeface="Georgia"/>
              </a:rPr>
              <a:t>Given </a:t>
            </a:r>
            <a:r>
              <a:rPr sz="3000" spc="-50" dirty="0">
                <a:latin typeface="Georgia"/>
                <a:cs typeface="Georgia"/>
              </a:rPr>
              <a:t>a </a:t>
            </a:r>
            <a:r>
              <a:rPr sz="3000" spc="-40" dirty="0">
                <a:latin typeface="Georgia"/>
                <a:cs typeface="Georgia"/>
              </a:rPr>
              <a:t>collection </a:t>
            </a:r>
            <a:r>
              <a:rPr sz="3000" spc="-50" dirty="0">
                <a:latin typeface="Georgia"/>
                <a:cs typeface="Georgia"/>
              </a:rPr>
              <a:t>of </a:t>
            </a:r>
            <a:r>
              <a:rPr sz="3000" spc="-30" dirty="0">
                <a:latin typeface="Georgia"/>
                <a:cs typeface="Georgia"/>
              </a:rPr>
              <a:t>records </a:t>
            </a:r>
            <a:r>
              <a:rPr sz="3000" spc="-70" dirty="0">
                <a:latin typeface="Georgia"/>
                <a:cs typeface="Georgia"/>
              </a:rPr>
              <a:t>(Training </a:t>
            </a:r>
            <a:r>
              <a:rPr sz="3000" spc="-5" dirty="0">
                <a:latin typeface="Georgia"/>
                <a:cs typeface="Georgia"/>
              </a:rPr>
              <a:t>set</a:t>
            </a:r>
            <a:r>
              <a:rPr sz="3000" spc="-80" dirty="0">
                <a:latin typeface="Georgia"/>
                <a:cs typeface="Georgia"/>
              </a:rPr>
              <a:t> </a:t>
            </a:r>
            <a:r>
              <a:rPr sz="3000" spc="20" dirty="0">
                <a:latin typeface="Georgia"/>
                <a:cs typeface="Georgia"/>
              </a:rPr>
              <a:t>)</a:t>
            </a:r>
            <a:endParaRPr sz="3000">
              <a:latin typeface="Georgia"/>
              <a:cs typeface="Georgia"/>
            </a:endParaRPr>
          </a:p>
          <a:p>
            <a:pPr marL="927100" lvl="1" indent="-513715">
              <a:spcBef>
                <a:spcPts val="15"/>
              </a:spcBef>
              <a:buFont typeface="Arial"/>
              <a:buChar char="•"/>
              <a:tabLst>
                <a:tab pos="927100" algn="l"/>
                <a:tab pos="927735" algn="l"/>
              </a:tabLst>
            </a:pPr>
            <a:r>
              <a:rPr sz="2600" spc="-90" dirty="0">
                <a:latin typeface="Georgia"/>
                <a:cs typeface="Georgia"/>
              </a:rPr>
              <a:t>Each </a:t>
            </a:r>
            <a:r>
              <a:rPr sz="2600" spc="-65" dirty="0">
                <a:latin typeface="Georgia"/>
                <a:cs typeface="Georgia"/>
              </a:rPr>
              <a:t>Record </a:t>
            </a:r>
            <a:r>
              <a:rPr sz="2600" spc="-45" dirty="0">
                <a:latin typeface="Georgia"/>
                <a:cs typeface="Georgia"/>
              </a:rPr>
              <a:t>contains </a:t>
            </a:r>
            <a:r>
              <a:rPr sz="2600" spc="-40" dirty="0">
                <a:latin typeface="Georgia"/>
                <a:cs typeface="Georgia"/>
              </a:rPr>
              <a:t>a </a:t>
            </a:r>
            <a:r>
              <a:rPr sz="2600" b="1" spc="-175" dirty="0">
                <a:latin typeface="Georgia"/>
                <a:cs typeface="Georgia"/>
              </a:rPr>
              <a:t>Set of</a:t>
            </a:r>
            <a:r>
              <a:rPr sz="2600" b="1" spc="-40" dirty="0">
                <a:latin typeface="Georgia"/>
                <a:cs typeface="Georgia"/>
              </a:rPr>
              <a:t> </a:t>
            </a:r>
            <a:r>
              <a:rPr sz="2600" b="1" spc="-150" dirty="0">
                <a:latin typeface="Georgia"/>
                <a:cs typeface="Georgia"/>
              </a:rPr>
              <a:t>Attributes</a:t>
            </a:r>
            <a:endParaRPr sz="2600">
              <a:latin typeface="Georgia"/>
              <a:cs typeface="Georgia"/>
            </a:endParaRPr>
          </a:p>
          <a:p>
            <a:pPr marL="927100" lvl="1" indent="-513715">
              <a:spcBef>
                <a:spcPts val="5"/>
              </a:spcBef>
              <a:buFont typeface="Arial"/>
              <a:buChar char="•"/>
              <a:tabLst>
                <a:tab pos="927100" algn="l"/>
                <a:tab pos="927735" algn="l"/>
              </a:tabLst>
            </a:pPr>
            <a:r>
              <a:rPr sz="2600" spc="-105" dirty="0">
                <a:latin typeface="Georgia"/>
                <a:cs typeface="Georgia"/>
              </a:rPr>
              <a:t>One </a:t>
            </a:r>
            <a:r>
              <a:rPr sz="2600" spc="-45" dirty="0">
                <a:latin typeface="Georgia"/>
                <a:cs typeface="Georgia"/>
              </a:rPr>
              <a:t>of </a:t>
            </a:r>
            <a:r>
              <a:rPr sz="2600" spc="-30" dirty="0">
                <a:latin typeface="Georgia"/>
                <a:cs typeface="Georgia"/>
              </a:rPr>
              <a:t>the attributes </a:t>
            </a:r>
            <a:r>
              <a:rPr sz="2600" spc="-25" dirty="0">
                <a:latin typeface="Georgia"/>
                <a:cs typeface="Georgia"/>
              </a:rPr>
              <a:t>is </a:t>
            </a:r>
            <a:r>
              <a:rPr sz="2600" spc="-30" dirty="0">
                <a:latin typeface="Georgia"/>
                <a:cs typeface="Georgia"/>
              </a:rPr>
              <a:t>the </a:t>
            </a:r>
            <a:r>
              <a:rPr sz="2600" b="1" spc="-185" dirty="0">
                <a:latin typeface="Georgia"/>
                <a:cs typeface="Georgia"/>
              </a:rPr>
              <a:t>Class</a:t>
            </a:r>
            <a:r>
              <a:rPr sz="2600" b="1" spc="-235" dirty="0">
                <a:latin typeface="Georgia"/>
                <a:cs typeface="Georgia"/>
              </a:rPr>
              <a:t> </a:t>
            </a:r>
            <a:r>
              <a:rPr sz="2600" b="1" spc="-155" dirty="0">
                <a:latin typeface="Georgia"/>
                <a:cs typeface="Georgia"/>
              </a:rPr>
              <a:t>(Label)</a:t>
            </a:r>
            <a:endParaRPr sz="2600">
              <a:latin typeface="Georgia"/>
              <a:cs typeface="Georgia"/>
            </a:endParaRPr>
          </a:p>
          <a:p>
            <a:pPr lvl="1">
              <a:lnSpc>
                <a:spcPct val="100000"/>
              </a:lnSpc>
              <a:buFont typeface="Arial"/>
              <a:buChar char="•"/>
            </a:pPr>
            <a:endParaRPr sz="3300">
              <a:latin typeface="Times New Roman"/>
              <a:cs typeface="Times New Roman"/>
            </a:endParaRPr>
          </a:p>
          <a:p>
            <a:pPr marL="527685" marR="6350" indent="-514984">
              <a:lnSpc>
                <a:spcPts val="2880"/>
              </a:lnSpc>
              <a:spcBef>
                <a:spcPts val="5"/>
              </a:spcBef>
              <a:buAutoNum type="arabicPeriod"/>
              <a:tabLst>
                <a:tab pos="527685" algn="l"/>
                <a:tab pos="528320" algn="l"/>
                <a:tab pos="1402715" algn="l"/>
                <a:tab pos="1730375" algn="l"/>
                <a:tab pos="3097530" algn="l"/>
                <a:tab pos="3710304" algn="l"/>
                <a:tab pos="4681220" algn="l"/>
                <a:tab pos="6260465" algn="l"/>
                <a:tab pos="6751320" algn="l"/>
                <a:tab pos="7077075" algn="l"/>
                <a:tab pos="8578850" algn="l"/>
              </a:tabLst>
            </a:pPr>
            <a:r>
              <a:rPr sz="3000" spc="-100" dirty="0">
                <a:latin typeface="Georgia"/>
                <a:cs typeface="Georgia"/>
              </a:rPr>
              <a:t>Find	</a:t>
            </a:r>
            <a:r>
              <a:rPr sz="3000" spc="-50" dirty="0">
                <a:latin typeface="Georgia"/>
                <a:cs typeface="Georgia"/>
              </a:rPr>
              <a:t>a	</a:t>
            </a:r>
            <a:r>
              <a:rPr sz="3000" b="1" spc="-265" dirty="0">
                <a:latin typeface="Georgia"/>
                <a:cs typeface="Georgia"/>
              </a:rPr>
              <a:t>Mode</a:t>
            </a:r>
            <a:r>
              <a:rPr sz="3000" b="1" spc="-125" dirty="0">
                <a:latin typeface="Georgia"/>
                <a:cs typeface="Georgia"/>
              </a:rPr>
              <a:t>l</a:t>
            </a:r>
            <a:r>
              <a:rPr sz="3000" b="1" dirty="0">
                <a:latin typeface="Georgia"/>
                <a:cs typeface="Georgia"/>
              </a:rPr>
              <a:t>	</a:t>
            </a:r>
            <a:r>
              <a:rPr sz="3000" spc="-105" dirty="0">
                <a:latin typeface="Georgia"/>
                <a:cs typeface="Georgia"/>
              </a:rPr>
              <a:t>f</a:t>
            </a:r>
            <a:r>
              <a:rPr sz="3000" spc="-10" dirty="0">
                <a:latin typeface="Georgia"/>
                <a:cs typeface="Georgia"/>
              </a:rPr>
              <a:t>or</a:t>
            </a:r>
            <a:r>
              <a:rPr sz="3000" dirty="0">
                <a:latin typeface="Georgia"/>
                <a:cs typeface="Georgia"/>
              </a:rPr>
              <a:t>	</a:t>
            </a:r>
            <a:r>
              <a:rPr sz="3000" spc="-70" dirty="0">
                <a:latin typeface="Georgia"/>
                <a:cs typeface="Georgia"/>
              </a:rPr>
              <a:t>Class</a:t>
            </a:r>
            <a:r>
              <a:rPr sz="3000" dirty="0">
                <a:latin typeface="Georgia"/>
                <a:cs typeface="Georgia"/>
              </a:rPr>
              <a:t>	</a:t>
            </a:r>
            <a:r>
              <a:rPr sz="3000" spc="-40" dirty="0">
                <a:latin typeface="Georgia"/>
                <a:cs typeface="Georgia"/>
              </a:rPr>
              <a:t>at</a:t>
            </a:r>
            <a:r>
              <a:rPr sz="3000" spc="-25" dirty="0">
                <a:latin typeface="Georgia"/>
                <a:cs typeface="Georgia"/>
              </a:rPr>
              <a:t>t</a:t>
            </a:r>
            <a:r>
              <a:rPr sz="3000" spc="-20" dirty="0">
                <a:latin typeface="Georgia"/>
                <a:cs typeface="Georgia"/>
              </a:rPr>
              <a:t>r</a:t>
            </a:r>
            <a:r>
              <a:rPr sz="3000" spc="-30" dirty="0">
                <a:latin typeface="Georgia"/>
                <a:cs typeface="Georgia"/>
              </a:rPr>
              <a:t>i</a:t>
            </a:r>
            <a:r>
              <a:rPr sz="3000" spc="-55" dirty="0">
                <a:latin typeface="Georgia"/>
                <a:cs typeface="Georgia"/>
              </a:rPr>
              <a:t>bu</a:t>
            </a:r>
            <a:r>
              <a:rPr sz="3000" spc="-50" dirty="0">
                <a:latin typeface="Georgia"/>
                <a:cs typeface="Georgia"/>
              </a:rPr>
              <a:t>t</a:t>
            </a:r>
            <a:r>
              <a:rPr sz="3000" spc="10" dirty="0">
                <a:latin typeface="Georgia"/>
                <a:cs typeface="Georgia"/>
              </a:rPr>
              <a:t>e</a:t>
            </a:r>
            <a:r>
              <a:rPr sz="3000" dirty="0">
                <a:latin typeface="Georgia"/>
                <a:cs typeface="Georgia"/>
              </a:rPr>
              <a:t>	</a:t>
            </a:r>
            <a:r>
              <a:rPr sz="3000" spc="-35" dirty="0">
                <a:latin typeface="Georgia"/>
                <a:cs typeface="Georgia"/>
              </a:rPr>
              <a:t>a</a:t>
            </a:r>
            <a:r>
              <a:rPr sz="3000" spc="-25" dirty="0">
                <a:latin typeface="Georgia"/>
                <a:cs typeface="Georgia"/>
              </a:rPr>
              <a:t>s</a:t>
            </a:r>
            <a:r>
              <a:rPr sz="3000" dirty="0">
                <a:latin typeface="Georgia"/>
                <a:cs typeface="Georgia"/>
              </a:rPr>
              <a:t>	</a:t>
            </a:r>
            <a:r>
              <a:rPr sz="3000" spc="-50" dirty="0">
                <a:latin typeface="Georgia"/>
                <a:cs typeface="Georgia"/>
              </a:rPr>
              <a:t>a</a:t>
            </a:r>
            <a:r>
              <a:rPr sz="3000" dirty="0">
                <a:latin typeface="Georgia"/>
                <a:cs typeface="Georgia"/>
              </a:rPr>
              <a:t>	</a:t>
            </a:r>
            <a:r>
              <a:rPr sz="3000" spc="-60" dirty="0">
                <a:latin typeface="Georgia"/>
                <a:cs typeface="Georgia"/>
              </a:rPr>
              <a:t>f</a:t>
            </a:r>
            <a:r>
              <a:rPr sz="3000" spc="-70" dirty="0">
                <a:latin typeface="Georgia"/>
                <a:cs typeface="Georgia"/>
              </a:rPr>
              <a:t>unc</a:t>
            </a:r>
            <a:r>
              <a:rPr sz="3000" spc="-35" dirty="0">
                <a:latin typeface="Georgia"/>
                <a:cs typeface="Georgia"/>
              </a:rPr>
              <a:t>t</a:t>
            </a:r>
            <a:r>
              <a:rPr sz="3000" spc="-25" dirty="0">
                <a:latin typeface="Georgia"/>
                <a:cs typeface="Georgia"/>
              </a:rPr>
              <a:t>i</a:t>
            </a:r>
            <a:r>
              <a:rPr sz="3000" spc="-45" dirty="0">
                <a:latin typeface="Georgia"/>
                <a:cs typeface="Georgia"/>
              </a:rPr>
              <a:t>o</a:t>
            </a:r>
            <a:r>
              <a:rPr sz="3000" spc="-100" dirty="0">
                <a:latin typeface="Georgia"/>
                <a:cs typeface="Georgia"/>
              </a:rPr>
              <a:t>n</a:t>
            </a:r>
            <a:r>
              <a:rPr sz="3000" dirty="0">
                <a:latin typeface="Georgia"/>
                <a:cs typeface="Georgia"/>
              </a:rPr>
              <a:t>	</a:t>
            </a:r>
            <a:r>
              <a:rPr sz="3000" spc="-50" dirty="0">
                <a:latin typeface="Georgia"/>
                <a:cs typeface="Georgia"/>
              </a:rPr>
              <a:t>of  </a:t>
            </a:r>
            <a:r>
              <a:rPr sz="3000" spc="-35" dirty="0">
                <a:latin typeface="Georgia"/>
                <a:cs typeface="Georgia"/>
              </a:rPr>
              <a:t>the values </a:t>
            </a:r>
            <a:r>
              <a:rPr sz="3000" spc="-50" dirty="0">
                <a:latin typeface="Georgia"/>
                <a:cs typeface="Georgia"/>
              </a:rPr>
              <a:t>of </a:t>
            </a:r>
            <a:r>
              <a:rPr sz="3000" spc="-25" dirty="0">
                <a:latin typeface="Georgia"/>
                <a:cs typeface="Georgia"/>
              </a:rPr>
              <a:t>other</a:t>
            </a:r>
            <a:r>
              <a:rPr sz="3000" spc="-185" dirty="0">
                <a:latin typeface="Georgia"/>
                <a:cs typeface="Georgia"/>
              </a:rPr>
              <a:t> </a:t>
            </a:r>
            <a:r>
              <a:rPr sz="3000" spc="-45" dirty="0">
                <a:latin typeface="Georgia"/>
                <a:cs typeface="Georgia"/>
              </a:rPr>
              <a:t>attributes.</a:t>
            </a:r>
            <a:endParaRPr sz="3000">
              <a:latin typeface="Georgia"/>
              <a:cs typeface="Georgia"/>
            </a:endParaRPr>
          </a:p>
          <a:p>
            <a:pPr>
              <a:spcBef>
                <a:spcPts val="5"/>
              </a:spcBef>
              <a:buAutoNum type="arabicPeriod"/>
            </a:pPr>
            <a:endParaRPr sz="3750">
              <a:latin typeface="Times New Roman"/>
              <a:cs typeface="Times New Roman"/>
            </a:endParaRPr>
          </a:p>
          <a:p>
            <a:pPr marL="527685" marR="5080" indent="-514984">
              <a:lnSpc>
                <a:spcPts val="2880"/>
              </a:lnSpc>
              <a:spcBef>
                <a:spcPts val="5"/>
              </a:spcBef>
              <a:buAutoNum type="arabicPeriod"/>
              <a:tabLst>
                <a:tab pos="527685" algn="l"/>
                <a:tab pos="528320" algn="l"/>
                <a:tab pos="1792605" algn="l"/>
                <a:tab pos="3877945" algn="l"/>
                <a:tab pos="5421630" algn="l"/>
                <a:tab pos="7026909" algn="l"/>
                <a:tab pos="8500745" algn="l"/>
              </a:tabLst>
            </a:pPr>
            <a:r>
              <a:rPr sz="3000" b="1" spc="-315" dirty="0">
                <a:latin typeface="Georgia"/>
                <a:cs typeface="Georgia"/>
              </a:rPr>
              <a:t>Go</a:t>
            </a:r>
            <a:r>
              <a:rPr sz="3000" b="1" spc="-250" dirty="0">
                <a:latin typeface="Georgia"/>
                <a:cs typeface="Georgia"/>
              </a:rPr>
              <a:t>a</a:t>
            </a:r>
            <a:r>
              <a:rPr sz="3000" b="1" spc="-110" dirty="0">
                <a:latin typeface="Georgia"/>
                <a:cs typeface="Georgia"/>
              </a:rPr>
              <a:t>l</a:t>
            </a:r>
            <a:r>
              <a:rPr sz="3000" b="1" spc="-265" dirty="0">
                <a:latin typeface="Georgia"/>
                <a:cs typeface="Georgia"/>
              </a:rPr>
              <a:t>:</a:t>
            </a:r>
            <a:r>
              <a:rPr sz="3000" b="1" dirty="0">
                <a:latin typeface="Georgia"/>
                <a:cs typeface="Georgia"/>
              </a:rPr>
              <a:t>	</a:t>
            </a:r>
            <a:r>
              <a:rPr sz="3000" spc="-145" dirty="0">
                <a:latin typeface="Georgia"/>
                <a:cs typeface="Georgia"/>
              </a:rPr>
              <a:t>P</a:t>
            </a:r>
            <a:r>
              <a:rPr sz="3000" spc="-45" dirty="0">
                <a:latin typeface="Georgia"/>
                <a:cs typeface="Georgia"/>
              </a:rPr>
              <a:t>r</a:t>
            </a:r>
            <a:r>
              <a:rPr sz="3000" spc="-15" dirty="0">
                <a:latin typeface="Georgia"/>
                <a:cs typeface="Georgia"/>
              </a:rPr>
              <a:t>e</a:t>
            </a:r>
            <a:r>
              <a:rPr sz="3000" spc="-30" dirty="0">
                <a:latin typeface="Georgia"/>
                <a:cs typeface="Georgia"/>
              </a:rPr>
              <a:t>viou</a:t>
            </a:r>
            <a:r>
              <a:rPr sz="3000" spc="-35" dirty="0">
                <a:latin typeface="Georgia"/>
                <a:cs typeface="Georgia"/>
              </a:rPr>
              <a:t>s</a:t>
            </a:r>
            <a:r>
              <a:rPr sz="3000" spc="-105" dirty="0">
                <a:latin typeface="Georgia"/>
                <a:cs typeface="Georgia"/>
              </a:rPr>
              <a:t>l</a:t>
            </a:r>
            <a:r>
              <a:rPr sz="3000" spc="35" dirty="0">
                <a:latin typeface="Georgia"/>
                <a:cs typeface="Georgia"/>
              </a:rPr>
              <a:t>y</a:t>
            </a:r>
            <a:r>
              <a:rPr sz="3000" dirty="0">
                <a:latin typeface="Georgia"/>
                <a:cs typeface="Georgia"/>
              </a:rPr>
              <a:t>	</a:t>
            </a:r>
            <a:r>
              <a:rPr sz="3000" spc="-45" dirty="0">
                <a:latin typeface="Georgia"/>
                <a:cs typeface="Georgia"/>
              </a:rPr>
              <a:t>unsee</a:t>
            </a:r>
            <a:r>
              <a:rPr sz="3000" spc="-50" dirty="0">
                <a:latin typeface="Georgia"/>
                <a:cs typeface="Georgia"/>
              </a:rPr>
              <a:t>n</a:t>
            </a:r>
            <a:r>
              <a:rPr sz="3000" dirty="0">
                <a:latin typeface="Georgia"/>
                <a:cs typeface="Georgia"/>
              </a:rPr>
              <a:t>	</a:t>
            </a:r>
            <a:r>
              <a:rPr sz="3000" spc="-45" dirty="0">
                <a:latin typeface="Georgia"/>
                <a:cs typeface="Georgia"/>
              </a:rPr>
              <a:t>r</a:t>
            </a:r>
            <a:r>
              <a:rPr sz="3000" spc="-15" dirty="0">
                <a:latin typeface="Georgia"/>
                <a:cs typeface="Georgia"/>
              </a:rPr>
              <a:t>eco</a:t>
            </a:r>
            <a:r>
              <a:rPr sz="3000" spc="-65" dirty="0">
                <a:latin typeface="Georgia"/>
                <a:cs typeface="Georgia"/>
              </a:rPr>
              <a:t>r</a:t>
            </a:r>
            <a:r>
              <a:rPr sz="3000" spc="-35" dirty="0">
                <a:latin typeface="Georgia"/>
                <a:cs typeface="Georgia"/>
              </a:rPr>
              <a:t>ds</a:t>
            </a:r>
            <a:r>
              <a:rPr sz="3000" dirty="0">
                <a:latin typeface="Georgia"/>
                <a:cs typeface="Georgia"/>
              </a:rPr>
              <a:t>	</a:t>
            </a:r>
            <a:r>
              <a:rPr sz="3000" spc="-50" dirty="0">
                <a:latin typeface="Georgia"/>
                <a:cs typeface="Georgia"/>
              </a:rPr>
              <a:t>should</a:t>
            </a:r>
            <a:r>
              <a:rPr sz="3000" dirty="0">
                <a:latin typeface="Georgia"/>
                <a:cs typeface="Georgia"/>
              </a:rPr>
              <a:t>	</a:t>
            </a:r>
            <a:r>
              <a:rPr sz="3000" spc="-10" dirty="0">
                <a:latin typeface="Georgia"/>
                <a:cs typeface="Georgia"/>
              </a:rPr>
              <a:t>be  </a:t>
            </a:r>
            <a:r>
              <a:rPr sz="3000" spc="-40" dirty="0">
                <a:latin typeface="Georgia"/>
                <a:cs typeface="Georgia"/>
              </a:rPr>
              <a:t>assigned </a:t>
            </a:r>
            <a:r>
              <a:rPr sz="3000" spc="-50" dirty="0">
                <a:latin typeface="Georgia"/>
                <a:cs typeface="Georgia"/>
              </a:rPr>
              <a:t>a </a:t>
            </a:r>
            <a:r>
              <a:rPr sz="3000" spc="-30" dirty="0">
                <a:latin typeface="Georgia"/>
                <a:cs typeface="Georgia"/>
              </a:rPr>
              <a:t>class as </a:t>
            </a:r>
            <a:r>
              <a:rPr sz="3000" spc="-45" dirty="0">
                <a:latin typeface="Georgia"/>
                <a:cs typeface="Georgia"/>
              </a:rPr>
              <a:t>accurately </a:t>
            </a:r>
            <a:r>
              <a:rPr sz="3000" spc="-30" dirty="0">
                <a:latin typeface="Georgia"/>
                <a:cs typeface="Georgia"/>
              </a:rPr>
              <a:t>as</a:t>
            </a:r>
            <a:r>
              <a:rPr sz="3000" spc="-195" dirty="0">
                <a:latin typeface="Georgia"/>
                <a:cs typeface="Georgia"/>
              </a:rPr>
              <a:t> </a:t>
            </a:r>
            <a:r>
              <a:rPr sz="3000" spc="-50" dirty="0">
                <a:latin typeface="Georgia"/>
                <a:cs typeface="Georgia"/>
              </a:rPr>
              <a:t>possible.</a:t>
            </a:r>
            <a:endParaRPr sz="3000">
              <a:latin typeface="Georgia"/>
              <a:cs typeface="Georgia"/>
            </a:endParaRPr>
          </a:p>
          <a:p>
            <a:pPr>
              <a:spcBef>
                <a:spcPts val="30"/>
              </a:spcBef>
              <a:buAutoNum type="arabicPeriod"/>
            </a:pPr>
            <a:endParaRPr sz="3750">
              <a:latin typeface="Times New Roman"/>
              <a:cs typeface="Times New Roman"/>
            </a:endParaRPr>
          </a:p>
          <a:p>
            <a:pPr marL="527685" marR="5080" indent="-514984">
              <a:lnSpc>
                <a:spcPct val="80000"/>
              </a:lnSpc>
              <a:buAutoNum type="arabicPeriod"/>
              <a:tabLst>
                <a:tab pos="527685" algn="l"/>
                <a:tab pos="528320" algn="l"/>
              </a:tabLst>
            </a:pPr>
            <a:r>
              <a:rPr sz="3000" spc="-145" dirty="0">
                <a:latin typeface="Georgia"/>
                <a:cs typeface="Georgia"/>
              </a:rPr>
              <a:t>A </a:t>
            </a:r>
            <a:r>
              <a:rPr sz="3000" spc="-15" dirty="0">
                <a:latin typeface="Georgia"/>
                <a:cs typeface="Georgia"/>
              </a:rPr>
              <a:t>test </a:t>
            </a:r>
            <a:r>
              <a:rPr sz="3000" spc="-5" dirty="0">
                <a:latin typeface="Georgia"/>
                <a:cs typeface="Georgia"/>
              </a:rPr>
              <a:t>set </a:t>
            </a:r>
            <a:r>
              <a:rPr sz="3000" spc="-25" dirty="0">
                <a:latin typeface="Georgia"/>
                <a:cs typeface="Georgia"/>
              </a:rPr>
              <a:t>is </a:t>
            </a:r>
            <a:r>
              <a:rPr sz="3000" spc="-35" dirty="0">
                <a:latin typeface="Georgia"/>
                <a:cs typeface="Georgia"/>
              </a:rPr>
              <a:t>used to </a:t>
            </a:r>
            <a:r>
              <a:rPr sz="3000" spc="-45" dirty="0">
                <a:latin typeface="Georgia"/>
                <a:cs typeface="Georgia"/>
              </a:rPr>
              <a:t>determine </a:t>
            </a:r>
            <a:r>
              <a:rPr sz="3000" spc="-35" dirty="0">
                <a:latin typeface="Georgia"/>
                <a:cs typeface="Georgia"/>
              </a:rPr>
              <a:t>the </a:t>
            </a:r>
            <a:r>
              <a:rPr sz="3000" spc="-45" dirty="0">
                <a:latin typeface="Georgia"/>
                <a:cs typeface="Georgia"/>
              </a:rPr>
              <a:t>accuracy </a:t>
            </a:r>
            <a:r>
              <a:rPr sz="3000" spc="-50" dirty="0">
                <a:latin typeface="Georgia"/>
                <a:cs typeface="Georgia"/>
              </a:rPr>
              <a:t>of </a:t>
            </a:r>
            <a:r>
              <a:rPr sz="3000" spc="-40" dirty="0">
                <a:latin typeface="Georgia"/>
                <a:cs typeface="Georgia"/>
              </a:rPr>
              <a:t>the  </a:t>
            </a:r>
            <a:r>
              <a:rPr sz="3000" spc="-80" dirty="0">
                <a:latin typeface="Georgia"/>
                <a:cs typeface="Georgia"/>
              </a:rPr>
              <a:t>model.</a:t>
            </a:r>
            <a:endParaRPr sz="30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4153662"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5" y="219583"/>
            <a:ext cx="3710304" cy="635000"/>
          </a:xfrm>
          <a:prstGeom prst="rect">
            <a:avLst/>
          </a:prstGeom>
        </p:spPr>
        <p:txBody>
          <a:bodyPr vert="horz" wrap="square" lIns="0" tIns="12065" rIns="0" bIns="0" rtlCol="0" anchor="ctr">
            <a:spAutoFit/>
          </a:bodyPr>
          <a:lstStyle/>
          <a:p>
            <a:pPr marL="12700">
              <a:lnSpc>
                <a:spcPct val="100000"/>
              </a:lnSpc>
              <a:spcBef>
                <a:spcPts val="95"/>
              </a:spcBef>
            </a:pPr>
            <a:r>
              <a:rPr sz="4000" spc="-290" dirty="0">
                <a:latin typeface="Georgia"/>
                <a:cs typeface="Georgia"/>
              </a:rPr>
              <a:t>CLASSIFICATION</a:t>
            </a:r>
            <a:endParaRPr sz="4000">
              <a:latin typeface="Georgia"/>
              <a:cs typeface="Georgia"/>
            </a:endParaRPr>
          </a:p>
        </p:txBody>
      </p:sp>
      <p:sp>
        <p:nvSpPr>
          <p:cNvPr id="5" name="object 5"/>
          <p:cNvSpPr/>
          <p:nvPr/>
        </p:nvSpPr>
        <p:spPr>
          <a:xfrm>
            <a:off x="3613404" y="4623828"/>
            <a:ext cx="4886706" cy="138303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643883" y="5306567"/>
            <a:ext cx="4825746" cy="621042"/>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311776" y="4625368"/>
            <a:ext cx="3495040" cy="1211580"/>
          </a:xfrm>
          <a:prstGeom prst="rect">
            <a:avLst/>
          </a:prstGeom>
        </p:spPr>
        <p:txBody>
          <a:bodyPr vert="horz" wrap="square" lIns="0" tIns="150495" rIns="0" bIns="0" rtlCol="0">
            <a:spAutoFit/>
          </a:bodyPr>
          <a:lstStyle/>
          <a:p>
            <a:pPr algn="ctr">
              <a:spcBef>
                <a:spcPts val="1185"/>
              </a:spcBef>
            </a:pPr>
            <a:r>
              <a:rPr sz="2500" b="1" spc="-165" dirty="0">
                <a:solidFill>
                  <a:srgbClr val="FFFFFF"/>
                </a:solidFill>
                <a:latin typeface="Georgia"/>
                <a:cs typeface="Georgia"/>
              </a:rPr>
              <a:t>Testing </a:t>
            </a:r>
            <a:r>
              <a:rPr sz="2500" b="1" spc="-180" dirty="0">
                <a:solidFill>
                  <a:srgbClr val="FFFFFF"/>
                </a:solidFill>
                <a:latin typeface="Georgia"/>
                <a:cs typeface="Georgia"/>
              </a:rPr>
              <a:t>Data</a:t>
            </a:r>
            <a:r>
              <a:rPr sz="2500" b="1" dirty="0">
                <a:solidFill>
                  <a:srgbClr val="FFFFFF"/>
                </a:solidFill>
                <a:latin typeface="Georgia"/>
                <a:cs typeface="Georgia"/>
              </a:rPr>
              <a:t> </a:t>
            </a:r>
            <a:r>
              <a:rPr sz="2500" b="1" spc="-114" dirty="0">
                <a:solidFill>
                  <a:srgbClr val="FFFFFF"/>
                </a:solidFill>
                <a:latin typeface="Georgia"/>
                <a:cs typeface="Georgia"/>
              </a:rPr>
              <a:t>set</a:t>
            </a:r>
            <a:endParaRPr sz="2500">
              <a:latin typeface="Georgia"/>
              <a:cs typeface="Georgia"/>
            </a:endParaRPr>
          </a:p>
          <a:p>
            <a:pPr algn="ctr">
              <a:spcBef>
                <a:spcPts val="1410"/>
              </a:spcBef>
            </a:pPr>
            <a:r>
              <a:rPr sz="3200" b="1" spc="-220" dirty="0">
                <a:latin typeface="Georgia"/>
                <a:cs typeface="Georgia"/>
              </a:rPr>
              <a:t>Validate </a:t>
            </a:r>
            <a:r>
              <a:rPr sz="3200" b="1" spc="-170" dirty="0">
                <a:latin typeface="Georgia"/>
                <a:cs typeface="Georgia"/>
              </a:rPr>
              <a:t>the</a:t>
            </a:r>
            <a:r>
              <a:rPr sz="3200" b="1" spc="-75" dirty="0">
                <a:latin typeface="Georgia"/>
                <a:cs typeface="Georgia"/>
              </a:rPr>
              <a:t> </a:t>
            </a:r>
            <a:r>
              <a:rPr sz="3200" b="1" spc="-250" dirty="0">
                <a:latin typeface="Georgia"/>
                <a:cs typeface="Georgia"/>
              </a:rPr>
              <a:t>Model</a:t>
            </a:r>
            <a:endParaRPr sz="3200">
              <a:latin typeface="Georgia"/>
              <a:cs typeface="Georgia"/>
            </a:endParaRPr>
          </a:p>
        </p:txBody>
      </p:sp>
      <p:sp>
        <p:nvSpPr>
          <p:cNvPr id="8" name="object 8"/>
          <p:cNvSpPr/>
          <p:nvPr/>
        </p:nvSpPr>
        <p:spPr>
          <a:xfrm>
            <a:off x="3613404" y="2645664"/>
            <a:ext cx="4886706" cy="208102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643883" y="3355835"/>
            <a:ext cx="4825746" cy="621042"/>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1910892" y="1066775"/>
            <a:ext cx="7098030" cy="2853473"/>
          </a:xfrm>
          <a:prstGeom prst="rect">
            <a:avLst/>
          </a:prstGeom>
        </p:spPr>
        <p:txBody>
          <a:bodyPr vert="horz" wrap="square" lIns="0" tIns="12065" rIns="0" bIns="0" rtlCol="0">
            <a:spAutoFit/>
          </a:bodyPr>
          <a:lstStyle/>
          <a:p>
            <a:pPr marL="1995170" marR="5080" indent="-1983105">
              <a:lnSpc>
                <a:spcPct val="120100"/>
              </a:lnSpc>
              <a:spcBef>
                <a:spcPts val="95"/>
              </a:spcBef>
            </a:pPr>
            <a:r>
              <a:rPr sz="3200" spc="-135" dirty="0">
                <a:latin typeface="Georgia"/>
                <a:cs typeface="Georgia"/>
              </a:rPr>
              <a:t>Usually, </a:t>
            </a:r>
            <a:r>
              <a:rPr sz="3200" spc="-40" dirty="0">
                <a:latin typeface="Georgia"/>
                <a:cs typeface="Georgia"/>
              </a:rPr>
              <a:t>the </a:t>
            </a:r>
            <a:r>
              <a:rPr sz="3200" spc="-60" dirty="0">
                <a:latin typeface="Georgia"/>
                <a:cs typeface="Georgia"/>
              </a:rPr>
              <a:t>given </a:t>
            </a:r>
            <a:r>
              <a:rPr sz="3200" spc="-45" dirty="0">
                <a:latin typeface="Georgia"/>
                <a:cs typeface="Georgia"/>
              </a:rPr>
              <a:t>data </a:t>
            </a:r>
            <a:r>
              <a:rPr sz="3200" spc="-5" dirty="0">
                <a:latin typeface="Georgia"/>
                <a:cs typeface="Georgia"/>
              </a:rPr>
              <a:t>set </a:t>
            </a:r>
            <a:r>
              <a:rPr sz="3200" spc="-30" dirty="0">
                <a:latin typeface="Georgia"/>
                <a:cs typeface="Georgia"/>
              </a:rPr>
              <a:t>is </a:t>
            </a:r>
            <a:r>
              <a:rPr sz="3200" spc="-45" dirty="0">
                <a:latin typeface="Georgia"/>
                <a:cs typeface="Georgia"/>
              </a:rPr>
              <a:t>divided</a:t>
            </a:r>
            <a:r>
              <a:rPr sz="3200" spc="-240" dirty="0">
                <a:latin typeface="Georgia"/>
                <a:cs typeface="Georgia"/>
              </a:rPr>
              <a:t> </a:t>
            </a:r>
            <a:r>
              <a:rPr sz="3200" spc="-90" dirty="0">
                <a:latin typeface="Georgia"/>
                <a:cs typeface="Georgia"/>
              </a:rPr>
              <a:t>into,  </a:t>
            </a:r>
            <a:r>
              <a:rPr sz="3200" spc="-85" dirty="0">
                <a:latin typeface="Georgia"/>
                <a:cs typeface="Georgia"/>
              </a:rPr>
              <a:t>Training </a:t>
            </a:r>
            <a:r>
              <a:rPr sz="3200" spc="-75" dirty="0">
                <a:latin typeface="Georgia"/>
                <a:cs typeface="Georgia"/>
              </a:rPr>
              <a:t>and </a:t>
            </a:r>
            <a:r>
              <a:rPr sz="3200" spc="-95" dirty="0">
                <a:latin typeface="Georgia"/>
                <a:cs typeface="Georgia"/>
              </a:rPr>
              <a:t>Test</a:t>
            </a:r>
            <a:r>
              <a:rPr sz="3200" spc="-55" dirty="0">
                <a:latin typeface="Georgia"/>
                <a:cs typeface="Georgia"/>
              </a:rPr>
              <a:t> </a:t>
            </a:r>
            <a:r>
              <a:rPr sz="3200" spc="-5" dirty="0">
                <a:latin typeface="Georgia"/>
                <a:cs typeface="Georgia"/>
              </a:rPr>
              <a:t>sets</a:t>
            </a:r>
            <a:endParaRPr sz="3200">
              <a:latin typeface="Georgia"/>
              <a:cs typeface="Georgia"/>
            </a:endParaRPr>
          </a:p>
          <a:p>
            <a:pPr>
              <a:lnSpc>
                <a:spcPct val="100000"/>
              </a:lnSpc>
            </a:pPr>
            <a:endParaRPr sz="3750">
              <a:latin typeface="Times New Roman"/>
              <a:cs typeface="Times New Roman"/>
            </a:endParaRPr>
          </a:p>
          <a:p>
            <a:pPr marL="1195705" algn="ctr"/>
            <a:r>
              <a:rPr sz="2500" b="1" spc="-170" dirty="0">
                <a:solidFill>
                  <a:srgbClr val="FFFFFF"/>
                </a:solidFill>
                <a:latin typeface="Georgia"/>
                <a:cs typeface="Georgia"/>
              </a:rPr>
              <a:t>Training </a:t>
            </a:r>
            <a:r>
              <a:rPr sz="2500" b="1" spc="-180" dirty="0">
                <a:solidFill>
                  <a:srgbClr val="FFFFFF"/>
                </a:solidFill>
                <a:latin typeface="Georgia"/>
                <a:cs typeface="Georgia"/>
              </a:rPr>
              <a:t>Data</a:t>
            </a:r>
            <a:r>
              <a:rPr sz="2500" b="1" spc="15" dirty="0">
                <a:solidFill>
                  <a:srgbClr val="FFFFFF"/>
                </a:solidFill>
                <a:latin typeface="Georgia"/>
                <a:cs typeface="Georgia"/>
              </a:rPr>
              <a:t> </a:t>
            </a:r>
            <a:r>
              <a:rPr sz="2500" b="1" spc="-114" dirty="0">
                <a:solidFill>
                  <a:srgbClr val="FFFFFF"/>
                </a:solidFill>
                <a:latin typeface="Georgia"/>
                <a:cs typeface="Georgia"/>
              </a:rPr>
              <a:t>set</a:t>
            </a:r>
            <a:endParaRPr sz="2500">
              <a:latin typeface="Georgia"/>
              <a:cs typeface="Georgia"/>
            </a:endParaRPr>
          </a:p>
          <a:p>
            <a:pPr marL="1195705" algn="ctr">
              <a:spcBef>
                <a:spcPts val="1625"/>
              </a:spcBef>
            </a:pPr>
            <a:r>
              <a:rPr sz="3200" b="1" spc="-215" dirty="0">
                <a:latin typeface="Georgia"/>
                <a:cs typeface="Georgia"/>
              </a:rPr>
              <a:t>Build </a:t>
            </a:r>
            <a:r>
              <a:rPr sz="3200" b="1" spc="-170" dirty="0">
                <a:latin typeface="Georgia"/>
                <a:cs typeface="Georgia"/>
              </a:rPr>
              <a:t>the</a:t>
            </a:r>
            <a:r>
              <a:rPr sz="3200" b="1" spc="-15" dirty="0">
                <a:latin typeface="Georgia"/>
                <a:cs typeface="Georgia"/>
              </a:rPr>
              <a:t> </a:t>
            </a:r>
            <a:r>
              <a:rPr sz="3200" b="1" spc="-254" dirty="0">
                <a:latin typeface="Georgia"/>
                <a:cs typeface="Georgia"/>
              </a:rPr>
              <a:t>Model</a:t>
            </a:r>
            <a:endParaRPr sz="32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6086094"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5" y="219583"/>
            <a:ext cx="5641340" cy="635000"/>
          </a:xfrm>
          <a:prstGeom prst="rect">
            <a:avLst/>
          </a:prstGeom>
        </p:spPr>
        <p:txBody>
          <a:bodyPr vert="horz" wrap="square" lIns="0" tIns="12065" rIns="0" bIns="0" rtlCol="0" anchor="ctr">
            <a:spAutoFit/>
          </a:bodyPr>
          <a:lstStyle/>
          <a:p>
            <a:pPr marL="12700">
              <a:lnSpc>
                <a:spcPct val="100000"/>
              </a:lnSpc>
              <a:spcBef>
                <a:spcPts val="95"/>
              </a:spcBef>
            </a:pPr>
            <a:r>
              <a:rPr sz="4000" spc="-110" dirty="0">
                <a:latin typeface="Georgia"/>
                <a:cs typeface="Georgia"/>
              </a:rPr>
              <a:t>Examples </a:t>
            </a:r>
            <a:r>
              <a:rPr sz="4000" spc="-65" dirty="0">
                <a:latin typeface="Georgia"/>
                <a:cs typeface="Georgia"/>
              </a:rPr>
              <a:t>of</a:t>
            </a:r>
            <a:r>
              <a:rPr sz="4000" spc="-75" dirty="0">
                <a:latin typeface="Georgia"/>
                <a:cs typeface="Georgia"/>
              </a:rPr>
              <a:t> </a:t>
            </a:r>
            <a:r>
              <a:rPr sz="4000" spc="-80" dirty="0">
                <a:latin typeface="Georgia"/>
                <a:cs typeface="Georgia"/>
              </a:rPr>
              <a:t>Classification</a:t>
            </a:r>
            <a:endParaRPr sz="4000">
              <a:latin typeface="Georgia"/>
              <a:cs typeface="Georgia"/>
            </a:endParaRPr>
          </a:p>
        </p:txBody>
      </p:sp>
      <p:sp>
        <p:nvSpPr>
          <p:cNvPr id="5" name="object 5"/>
          <p:cNvSpPr txBox="1"/>
          <p:nvPr/>
        </p:nvSpPr>
        <p:spPr>
          <a:xfrm>
            <a:off x="1758492" y="1624025"/>
            <a:ext cx="8291830" cy="4333879"/>
          </a:xfrm>
          <a:prstGeom prst="rect">
            <a:avLst/>
          </a:prstGeom>
        </p:spPr>
        <p:txBody>
          <a:bodyPr vert="horz" wrap="square" lIns="0" tIns="12065" rIns="0" bIns="0" rtlCol="0">
            <a:spAutoFit/>
          </a:bodyPr>
          <a:lstStyle/>
          <a:p>
            <a:pPr marL="355600" indent="-342900">
              <a:spcBef>
                <a:spcPts val="95"/>
              </a:spcBef>
              <a:buFont typeface="Arial"/>
              <a:buChar char="•"/>
              <a:tabLst>
                <a:tab pos="354965" algn="l"/>
                <a:tab pos="355600" algn="l"/>
              </a:tabLst>
            </a:pPr>
            <a:r>
              <a:rPr sz="2800" spc="-50" dirty="0">
                <a:latin typeface="Georgia"/>
                <a:cs typeface="Georgia"/>
              </a:rPr>
              <a:t>Predicting </a:t>
            </a:r>
            <a:r>
              <a:rPr sz="2800" spc="-55" dirty="0">
                <a:latin typeface="Georgia"/>
                <a:cs typeface="Georgia"/>
              </a:rPr>
              <a:t>tumor </a:t>
            </a:r>
            <a:r>
              <a:rPr sz="2800" spc="-25" dirty="0">
                <a:latin typeface="Georgia"/>
                <a:cs typeface="Georgia"/>
              </a:rPr>
              <a:t>cells </a:t>
            </a:r>
            <a:r>
              <a:rPr sz="2800" spc="-30" dirty="0">
                <a:latin typeface="Georgia"/>
                <a:cs typeface="Georgia"/>
              </a:rPr>
              <a:t>as </a:t>
            </a:r>
            <a:r>
              <a:rPr sz="2800" spc="-55" dirty="0">
                <a:latin typeface="Georgia"/>
                <a:cs typeface="Georgia"/>
              </a:rPr>
              <a:t>benign </a:t>
            </a:r>
            <a:r>
              <a:rPr sz="2800" spc="-10" dirty="0">
                <a:latin typeface="Georgia"/>
                <a:cs typeface="Georgia"/>
              </a:rPr>
              <a:t>or</a:t>
            </a:r>
            <a:r>
              <a:rPr sz="2800" spc="-165" dirty="0">
                <a:latin typeface="Georgia"/>
                <a:cs typeface="Georgia"/>
              </a:rPr>
              <a:t> </a:t>
            </a:r>
            <a:r>
              <a:rPr sz="2800" spc="-70" dirty="0">
                <a:latin typeface="Georgia"/>
                <a:cs typeface="Georgia"/>
              </a:rPr>
              <a:t>malignant</a:t>
            </a:r>
            <a:endParaRPr sz="2800" dirty="0">
              <a:latin typeface="Georgia"/>
              <a:cs typeface="Georgia"/>
            </a:endParaRPr>
          </a:p>
          <a:p>
            <a:pPr>
              <a:spcBef>
                <a:spcPts val="50"/>
              </a:spcBef>
              <a:buFont typeface="Arial"/>
              <a:buChar char="•"/>
            </a:pPr>
            <a:endParaRPr sz="2800" dirty="0">
              <a:latin typeface="Times New Roman"/>
              <a:cs typeface="Times New Roman"/>
            </a:endParaRPr>
          </a:p>
          <a:p>
            <a:pPr marL="355600" marR="212090" indent="-342900">
              <a:buFont typeface="Arial"/>
              <a:buChar char="•"/>
              <a:tabLst>
                <a:tab pos="354965" algn="l"/>
                <a:tab pos="355600" algn="l"/>
              </a:tabLst>
            </a:pPr>
            <a:r>
              <a:rPr sz="2800" spc="-55" dirty="0">
                <a:latin typeface="Georgia"/>
                <a:cs typeface="Georgia"/>
              </a:rPr>
              <a:t>Classifying </a:t>
            </a:r>
            <a:r>
              <a:rPr sz="2800" spc="-30" dirty="0">
                <a:latin typeface="Georgia"/>
                <a:cs typeface="Georgia"/>
              </a:rPr>
              <a:t>credit </a:t>
            </a:r>
            <a:r>
              <a:rPr sz="2800" spc="-45" dirty="0">
                <a:latin typeface="Georgia"/>
                <a:cs typeface="Georgia"/>
              </a:rPr>
              <a:t>card transactions </a:t>
            </a:r>
            <a:r>
              <a:rPr sz="2800" spc="-30" dirty="0">
                <a:latin typeface="Georgia"/>
                <a:cs typeface="Georgia"/>
              </a:rPr>
              <a:t>as </a:t>
            </a:r>
            <a:r>
              <a:rPr sz="2800" spc="-45" dirty="0">
                <a:latin typeface="Georgia"/>
                <a:cs typeface="Georgia"/>
              </a:rPr>
              <a:t>legitimate</a:t>
            </a:r>
            <a:r>
              <a:rPr sz="2800" spc="-229" dirty="0">
                <a:latin typeface="Georgia"/>
                <a:cs typeface="Georgia"/>
              </a:rPr>
              <a:t> </a:t>
            </a:r>
            <a:r>
              <a:rPr sz="2800" spc="-10" dirty="0">
                <a:latin typeface="Georgia"/>
                <a:cs typeface="Georgia"/>
              </a:rPr>
              <a:t>or  </a:t>
            </a:r>
            <a:r>
              <a:rPr sz="2800" spc="-55" dirty="0">
                <a:latin typeface="Georgia"/>
                <a:cs typeface="Georgia"/>
              </a:rPr>
              <a:t>fraudulent</a:t>
            </a:r>
            <a:endParaRPr sz="2800" dirty="0">
              <a:latin typeface="Georgia"/>
              <a:cs typeface="Georgia"/>
            </a:endParaRPr>
          </a:p>
          <a:p>
            <a:pPr>
              <a:spcBef>
                <a:spcPts val="45"/>
              </a:spcBef>
              <a:buFont typeface="Arial"/>
              <a:buChar char="•"/>
            </a:pPr>
            <a:endParaRPr sz="2800" dirty="0">
              <a:latin typeface="Times New Roman"/>
              <a:cs typeface="Times New Roman"/>
            </a:endParaRPr>
          </a:p>
          <a:p>
            <a:pPr marL="355600" marR="5080" indent="-342900">
              <a:buFont typeface="Arial"/>
              <a:buChar char="•"/>
              <a:tabLst>
                <a:tab pos="354965" algn="l"/>
                <a:tab pos="355600" algn="l"/>
              </a:tabLst>
            </a:pPr>
            <a:r>
              <a:rPr sz="2800" spc="-55" dirty="0">
                <a:latin typeface="Georgia"/>
                <a:cs typeface="Georgia"/>
              </a:rPr>
              <a:t>Classifying </a:t>
            </a:r>
            <a:r>
              <a:rPr sz="2800" spc="-25" dirty="0">
                <a:latin typeface="Georgia"/>
                <a:cs typeface="Georgia"/>
              </a:rPr>
              <a:t>secondary structures </a:t>
            </a:r>
            <a:r>
              <a:rPr sz="2800" spc="-45" dirty="0">
                <a:latin typeface="Georgia"/>
                <a:cs typeface="Georgia"/>
              </a:rPr>
              <a:t>of </a:t>
            </a:r>
            <a:r>
              <a:rPr sz="2800" spc="-40" dirty="0">
                <a:latin typeface="Georgia"/>
                <a:cs typeface="Georgia"/>
              </a:rPr>
              <a:t>protein </a:t>
            </a:r>
            <a:r>
              <a:rPr sz="2800" spc="-30" dirty="0">
                <a:latin typeface="Georgia"/>
                <a:cs typeface="Georgia"/>
              </a:rPr>
              <a:t>as</a:t>
            </a:r>
            <a:r>
              <a:rPr sz="2800" spc="-235" dirty="0">
                <a:latin typeface="Georgia"/>
                <a:cs typeface="Georgia"/>
              </a:rPr>
              <a:t> </a:t>
            </a:r>
            <a:r>
              <a:rPr sz="2800" spc="-65" dirty="0">
                <a:latin typeface="Georgia"/>
                <a:cs typeface="Georgia"/>
              </a:rPr>
              <a:t>alpha-  </a:t>
            </a:r>
            <a:r>
              <a:rPr sz="2800" spc="-70" dirty="0">
                <a:latin typeface="Georgia"/>
                <a:cs typeface="Georgia"/>
              </a:rPr>
              <a:t>helix, </a:t>
            </a:r>
            <a:r>
              <a:rPr sz="2800" spc="-45" dirty="0">
                <a:latin typeface="Georgia"/>
                <a:cs typeface="Georgia"/>
              </a:rPr>
              <a:t>beta-sheet, </a:t>
            </a:r>
            <a:r>
              <a:rPr sz="2800" spc="-10" dirty="0">
                <a:latin typeface="Georgia"/>
                <a:cs typeface="Georgia"/>
              </a:rPr>
              <a:t>or </a:t>
            </a:r>
            <a:r>
              <a:rPr sz="2800" spc="-75" dirty="0">
                <a:latin typeface="Georgia"/>
                <a:cs typeface="Georgia"/>
              </a:rPr>
              <a:t>random</a:t>
            </a:r>
            <a:r>
              <a:rPr sz="2800" spc="-125" dirty="0">
                <a:latin typeface="Georgia"/>
                <a:cs typeface="Georgia"/>
              </a:rPr>
              <a:t> </a:t>
            </a:r>
            <a:r>
              <a:rPr sz="2800" spc="-40" dirty="0">
                <a:latin typeface="Georgia"/>
                <a:cs typeface="Georgia"/>
              </a:rPr>
              <a:t>coil</a:t>
            </a:r>
            <a:endParaRPr sz="2800" dirty="0">
              <a:latin typeface="Georgia"/>
              <a:cs typeface="Georgia"/>
            </a:endParaRPr>
          </a:p>
          <a:p>
            <a:pPr>
              <a:spcBef>
                <a:spcPts val="45"/>
              </a:spcBef>
              <a:buFont typeface="Arial"/>
              <a:buChar char="•"/>
            </a:pPr>
            <a:endParaRPr sz="2800" dirty="0">
              <a:latin typeface="Times New Roman"/>
              <a:cs typeface="Times New Roman"/>
            </a:endParaRPr>
          </a:p>
          <a:p>
            <a:pPr marL="355600" marR="1005205" indent="-342900">
              <a:spcBef>
                <a:spcPts val="5"/>
              </a:spcBef>
              <a:buFont typeface="Arial"/>
              <a:buChar char="•"/>
              <a:tabLst>
                <a:tab pos="354965" algn="l"/>
                <a:tab pos="355600" algn="l"/>
              </a:tabLst>
            </a:pPr>
            <a:r>
              <a:rPr sz="2800" spc="-50" dirty="0">
                <a:latin typeface="Georgia"/>
                <a:cs typeface="Georgia"/>
              </a:rPr>
              <a:t>Categorizing </a:t>
            </a:r>
            <a:r>
              <a:rPr sz="2800" spc="-10" dirty="0">
                <a:latin typeface="Georgia"/>
                <a:cs typeface="Georgia"/>
              </a:rPr>
              <a:t>news </a:t>
            </a:r>
            <a:r>
              <a:rPr sz="2800" spc="-20" dirty="0">
                <a:latin typeface="Georgia"/>
                <a:cs typeface="Georgia"/>
              </a:rPr>
              <a:t>stories </a:t>
            </a:r>
            <a:r>
              <a:rPr sz="2800" spc="-30" dirty="0">
                <a:latin typeface="Georgia"/>
                <a:cs typeface="Georgia"/>
              </a:rPr>
              <a:t>as </a:t>
            </a:r>
            <a:r>
              <a:rPr sz="2800" spc="-70" dirty="0">
                <a:latin typeface="Georgia"/>
                <a:cs typeface="Georgia"/>
              </a:rPr>
              <a:t>finance,</a:t>
            </a:r>
            <a:r>
              <a:rPr sz="2800" spc="-215" dirty="0">
                <a:latin typeface="Georgia"/>
                <a:cs typeface="Georgia"/>
              </a:rPr>
              <a:t> </a:t>
            </a:r>
            <a:r>
              <a:rPr sz="2800" spc="-65" dirty="0">
                <a:latin typeface="Georgia"/>
                <a:cs typeface="Georgia"/>
              </a:rPr>
              <a:t>weather,  </a:t>
            </a:r>
            <a:r>
              <a:rPr sz="2800" spc="-50" dirty="0">
                <a:latin typeface="Georgia"/>
                <a:cs typeface="Georgia"/>
              </a:rPr>
              <a:t>entertainment, </a:t>
            </a:r>
            <a:r>
              <a:rPr sz="2800" spc="-40" dirty="0">
                <a:latin typeface="Georgia"/>
                <a:cs typeface="Georgia"/>
              </a:rPr>
              <a:t>sports,</a:t>
            </a:r>
            <a:r>
              <a:rPr sz="2800" spc="-75" dirty="0">
                <a:latin typeface="Georgia"/>
                <a:cs typeface="Georgia"/>
              </a:rPr>
              <a:t> </a:t>
            </a:r>
            <a:r>
              <a:rPr sz="2800" spc="-25" dirty="0">
                <a:latin typeface="Georgia"/>
                <a:cs typeface="Georgia"/>
              </a:rPr>
              <a:t>etc</a:t>
            </a:r>
            <a:endParaRPr sz="2800" dirty="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3820"/>
            <a:ext cx="5923026" cy="111937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32306" y="219583"/>
            <a:ext cx="5483225" cy="635000"/>
          </a:xfrm>
          <a:prstGeom prst="rect">
            <a:avLst/>
          </a:prstGeom>
        </p:spPr>
        <p:txBody>
          <a:bodyPr vert="horz" wrap="square" lIns="0" tIns="12065" rIns="0" bIns="0" rtlCol="0" anchor="ctr">
            <a:spAutoFit/>
          </a:bodyPr>
          <a:lstStyle/>
          <a:p>
            <a:pPr marL="12700">
              <a:lnSpc>
                <a:spcPct val="100000"/>
              </a:lnSpc>
              <a:spcBef>
                <a:spcPts val="95"/>
              </a:spcBef>
            </a:pPr>
            <a:r>
              <a:rPr sz="4000" spc="-75" dirty="0">
                <a:latin typeface="Georgia"/>
                <a:cs typeface="Georgia"/>
              </a:rPr>
              <a:t>Classification</a:t>
            </a:r>
            <a:r>
              <a:rPr sz="4000" spc="-145" dirty="0">
                <a:latin typeface="Georgia"/>
                <a:cs typeface="Georgia"/>
              </a:rPr>
              <a:t> </a:t>
            </a:r>
            <a:r>
              <a:rPr sz="4000" spc="-95" dirty="0">
                <a:latin typeface="Georgia"/>
                <a:cs typeface="Georgia"/>
              </a:rPr>
              <a:t>Techniques</a:t>
            </a:r>
            <a:endParaRPr sz="4000">
              <a:latin typeface="Georgia"/>
              <a:cs typeface="Georgia"/>
            </a:endParaRPr>
          </a:p>
        </p:txBody>
      </p:sp>
      <p:sp>
        <p:nvSpPr>
          <p:cNvPr id="5" name="object 5"/>
          <p:cNvSpPr txBox="1"/>
          <p:nvPr/>
        </p:nvSpPr>
        <p:spPr>
          <a:xfrm>
            <a:off x="1758493" y="1537677"/>
            <a:ext cx="7193915" cy="3133550"/>
          </a:xfrm>
          <a:prstGeom prst="rect">
            <a:avLst/>
          </a:prstGeom>
        </p:spPr>
        <p:txBody>
          <a:bodyPr vert="horz" wrap="square" lIns="0" tIns="98425" rIns="0" bIns="0" rtlCol="0">
            <a:spAutoFit/>
          </a:bodyPr>
          <a:lstStyle/>
          <a:p>
            <a:pPr marL="355600" indent="-342900">
              <a:spcBef>
                <a:spcPts val="775"/>
              </a:spcBef>
              <a:buFont typeface="Arial"/>
              <a:buChar char="•"/>
              <a:tabLst>
                <a:tab pos="354965" algn="l"/>
                <a:tab pos="355600" algn="l"/>
              </a:tabLst>
            </a:pPr>
            <a:r>
              <a:rPr sz="2800" b="1" spc="-185" dirty="0">
                <a:latin typeface="Georgia"/>
                <a:cs typeface="Georgia"/>
              </a:rPr>
              <a:t>Decision </a:t>
            </a:r>
            <a:r>
              <a:rPr sz="2800" b="1" spc="-165" dirty="0">
                <a:latin typeface="Georgia"/>
                <a:cs typeface="Georgia"/>
              </a:rPr>
              <a:t>Tree </a:t>
            </a:r>
            <a:r>
              <a:rPr sz="2800" b="1" spc="-160" dirty="0">
                <a:latin typeface="Georgia"/>
                <a:cs typeface="Georgia"/>
              </a:rPr>
              <a:t>based</a:t>
            </a:r>
            <a:r>
              <a:rPr sz="2800" b="1" spc="40" dirty="0">
                <a:latin typeface="Georgia"/>
                <a:cs typeface="Georgia"/>
              </a:rPr>
              <a:t> </a:t>
            </a:r>
            <a:r>
              <a:rPr sz="2800" b="1" spc="-215" dirty="0">
                <a:latin typeface="Georgia"/>
                <a:cs typeface="Georgia"/>
              </a:rPr>
              <a:t>Methods</a:t>
            </a:r>
            <a:endParaRPr sz="2800">
              <a:latin typeface="Georgia"/>
              <a:cs typeface="Georgia"/>
            </a:endParaRPr>
          </a:p>
          <a:p>
            <a:pPr marL="355600" indent="-342900">
              <a:spcBef>
                <a:spcPts val="675"/>
              </a:spcBef>
              <a:buFont typeface="Arial"/>
              <a:buChar char="•"/>
              <a:tabLst>
                <a:tab pos="354965" algn="l"/>
                <a:tab pos="355600" algn="l"/>
              </a:tabLst>
            </a:pPr>
            <a:r>
              <a:rPr sz="2800" b="1" spc="-225" dirty="0">
                <a:latin typeface="Georgia"/>
                <a:cs typeface="Georgia"/>
              </a:rPr>
              <a:t>Naïve </a:t>
            </a:r>
            <a:r>
              <a:rPr sz="2800" b="1" spc="-200" dirty="0">
                <a:latin typeface="Georgia"/>
                <a:cs typeface="Georgia"/>
              </a:rPr>
              <a:t>Bayes </a:t>
            </a:r>
            <a:r>
              <a:rPr sz="2800" b="1" spc="-204" dirty="0">
                <a:latin typeface="Georgia"/>
                <a:cs typeface="Georgia"/>
              </a:rPr>
              <a:t>and </a:t>
            </a:r>
            <a:r>
              <a:rPr sz="2800" b="1" spc="-195" dirty="0">
                <a:latin typeface="Georgia"/>
                <a:cs typeface="Georgia"/>
              </a:rPr>
              <a:t>Bayesian </a:t>
            </a:r>
            <a:r>
              <a:rPr sz="2800" b="1" spc="-160" dirty="0">
                <a:latin typeface="Georgia"/>
                <a:cs typeface="Georgia"/>
              </a:rPr>
              <a:t>Belief</a:t>
            </a:r>
            <a:r>
              <a:rPr sz="2800" b="1" spc="325" dirty="0">
                <a:latin typeface="Georgia"/>
                <a:cs typeface="Georgia"/>
              </a:rPr>
              <a:t> </a:t>
            </a:r>
            <a:r>
              <a:rPr sz="2800" b="1" spc="-200" dirty="0">
                <a:latin typeface="Georgia"/>
                <a:cs typeface="Georgia"/>
              </a:rPr>
              <a:t>Networks</a:t>
            </a:r>
            <a:endParaRPr sz="2800">
              <a:latin typeface="Georgia"/>
              <a:cs typeface="Georgia"/>
            </a:endParaRPr>
          </a:p>
          <a:p>
            <a:pPr marL="355600" indent="-342900">
              <a:spcBef>
                <a:spcPts val="675"/>
              </a:spcBef>
              <a:buFont typeface="Arial"/>
              <a:buChar char="•"/>
              <a:tabLst>
                <a:tab pos="354965" algn="l"/>
                <a:tab pos="355600" algn="l"/>
              </a:tabLst>
            </a:pPr>
            <a:r>
              <a:rPr sz="2800" spc="-75" dirty="0">
                <a:latin typeface="Georgia"/>
                <a:cs typeface="Georgia"/>
              </a:rPr>
              <a:t>Neural</a:t>
            </a:r>
            <a:r>
              <a:rPr sz="2800" spc="-70" dirty="0">
                <a:latin typeface="Georgia"/>
                <a:cs typeface="Georgia"/>
              </a:rPr>
              <a:t> </a:t>
            </a:r>
            <a:r>
              <a:rPr sz="2800" spc="-40" dirty="0">
                <a:latin typeface="Georgia"/>
                <a:cs typeface="Georgia"/>
              </a:rPr>
              <a:t>Networks</a:t>
            </a:r>
            <a:endParaRPr sz="2800">
              <a:latin typeface="Georgia"/>
              <a:cs typeface="Georgia"/>
            </a:endParaRPr>
          </a:p>
          <a:p>
            <a:pPr marL="355600" indent="-342900">
              <a:spcBef>
                <a:spcPts val="670"/>
              </a:spcBef>
              <a:buFont typeface="Arial"/>
              <a:buChar char="•"/>
              <a:tabLst>
                <a:tab pos="354965" algn="l"/>
                <a:tab pos="355600" algn="l"/>
              </a:tabLst>
            </a:pPr>
            <a:r>
              <a:rPr sz="2800" spc="-60" dirty="0">
                <a:latin typeface="Georgia"/>
                <a:cs typeface="Georgia"/>
              </a:rPr>
              <a:t>Support </a:t>
            </a:r>
            <a:r>
              <a:rPr sz="2800" spc="-75" dirty="0">
                <a:latin typeface="Georgia"/>
                <a:cs typeface="Georgia"/>
              </a:rPr>
              <a:t>Vector</a:t>
            </a:r>
            <a:r>
              <a:rPr sz="2800" spc="-60" dirty="0">
                <a:latin typeface="Georgia"/>
                <a:cs typeface="Georgia"/>
              </a:rPr>
              <a:t> </a:t>
            </a:r>
            <a:r>
              <a:rPr sz="2800" spc="-80" dirty="0">
                <a:latin typeface="Georgia"/>
                <a:cs typeface="Georgia"/>
              </a:rPr>
              <a:t>Machines</a:t>
            </a:r>
            <a:endParaRPr sz="2800">
              <a:latin typeface="Georgia"/>
              <a:cs typeface="Georgia"/>
            </a:endParaRPr>
          </a:p>
          <a:p>
            <a:pPr marL="355600" indent="-342900">
              <a:spcBef>
                <a:spcPts val="675"/>
              </a:spcBef>
              <a:buFont typeface="Arial"/>
              <a:buChar char="•"/>
              <a:tabLst>
                <a:tab pos="354965" algn="l"/>
                <a:tab pos="355600" algn="l"/>
              </a:tabLst>
            </a:pPr>
            <a:r>
              <a:rPr sz="2800" spc="-70" dirty="0">
                <a:latin typeface="Georgia"/>
                <a:cs typeface="Georgia"/>
              </a:rPr>
              <a:t>Rule-based </a:t>
            </a:r>
            <a:r>
              <a:rPr sz="2800" spc="-75" dirty="0">
                <a:latin typeface="Georgia"/>
                <a:cs typeface="Georgia"/>
              </a:rPr>
              <a:t>Methods</a:t>
            </a:r>
            <a:endParaRPr sz="2800">
              <a:latin typeface="Georgia"/>
              <a:cs typeface="Georgia"/>
            </a:endParaRPr>
          </a:p>
          <a:p>
            <a:pPr marL="355600" indent="-342900">
              <a:spcBef>
                <a:spcPts val="670"/>
              </a:spcBef>
              <a:buFont typeface="Arial"/>
              <a:buChar char="•"/>
              <a:tabLst>
                <a:tab pos="354965" algn="l"/>
                <a:tab pos="355600" algn="l"/>
              </a:tabLst>
            </a:pPr>
            <a:r>
              <a:rPr sz="2800" spc="-75" dirty="0">
                <a:latin typeface="Georgia"/>
                <a:cs typeface="Georgia"/>
              </a:rPr>
              <a:t>Memory </a:t>
            </a:r>
            <a:r>
              <a:rPr sz="2800" spc="-30" dirty="0">
                <a:latin typeface="Georgia"/>
                <a:cs typeface="Georgia"/>
              </a:rPr>
              <a:t>based</a:t>
            </a:r>
            <a:r>
              <a:rPr sz="2800" spc="-50" dirty="0">
                <a:latin typeface="Georgia"/>
                <a:cs typeface="Georgia"/>
              </a:rPr>
              <a:t> </a:t>
            </a:r>
            <a:r>
              <a:rPr sz="2800" spc="-45" dirty="0">
                <a:latin typeface="Georgia"/>
                <a:cs typeface="Georgia"/>
              </a:rPr>
              <a:t>reasoning</a:t>
            </a:r>
            <a:endParaRPr sz="28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182</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Bell MT</vt:lpstr>
      <vt:lpstr>Bell MT</vt:lpstr>
      <vt:lpstr>Calibri</vt:lpstr>
      <vt:lpstr>Georgia</vt:lpstr>
      <vt:lpstr>Times New Roman</vt:lpstr>
      <vt:lpstr>Wingdings</vt:lpstr>
      <vt:lpstr>Office Theme</vt:lpstr>
      <vt:lpstr>Technical Session IV Classification and Clustering</vt:lpstr>
      <vt:lpstr>Agenda</vt:lpstr>
      <vt:lpstr>Types of learning</vt:lpstr>
      <vt:lpstr>Supervised Vs Unsupervised</vt:lpstr>
      <vt:lpstr>CLASSIFICATION</vt:lpstr>
      <vt:lpstr>CLASSIFICATION</vt:lpstr>
      <vt:lpstr>CLASSIFICATION</vt:lpstr>
      <vt:lpstr>Examples of Classification</vt:lpstr>
      <vt:lpstr>Classification Techniques</vt:lpstr>
      <vt:lpstr>Classification – Model Construction</vt:lpstr>
      <vt:lpstr>Classification – Model in Prediction</vt:lpstr>
      <vt:lpstr>KNN</vt:lpstr>
      <vt:lpstr>Steps</vt:lpstr>
      <vt:lpstr>At K=3</vt:lpstr>
      <vt:lpstr>Clustering</vt:lpstr>
      <vt:lpstr>K- means Clustering</vt:lpstr>
      <vt:lpstr>How Clustering Works?</vt:lpstr>
      <vt:lpstr>How Clustering Works?</vt:lpstr>
      <vt:lpstr>PowerPoint Presentation</vt:lpstr>
      <vt:lpstr>PowerPoint Presentation</vt:lpstr>
      <vt:lpstr>PowerPoint Presentation</vt:lpstr>
      <vt:lpstr>PowerPoint Presentation</vt:lpstr>
      <vt:lpstr>PowerPoint Presentation</vt:lpstr>
      <vt:lpstr>K-means</vt:lpstr>
      <vt:lpstr>k – means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ram kumar</cp:lastModifiedBy>
  <cp:revision>146</cp:revision>
  <dcterms:created xsi:type="dcterms:W3CDTF">2019-03-17T17:31:06Z</dcterms:created>
  <dcterms:modified xsi:type="dcterms:W3CDTF">2019-03-21T19:42:46Z</dcterms:modified>
</cp:coreProperties>
</file>