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52"/>
  </p:handoutMasterIdLst>
  <p:sldIdLst>
    <p:sldId id="260" r:id="rId2"/>
    <p:sldId id="262" r:id="rId3"/>
    <p:sldId id="263" r:id="rId4"/>
    <p:sldId id="256" r:id="rId5"/>
    <p:sldId id="257" r:id="rId6"/>
    <p:sldId id="258" r:id="rId7"/>
    <p:sldId id="293" r:id="rId8"/>
    <p:sldId id="294" r:id="rId9"/>
    <p:sldId id="295" r:id="rId10"/>
    <p:sldId id="296" r:id="rId11"/>
    <p:sldId id="288" r:id="rId12"/>
    <p:sldId id="289" r:id="rId13"/>
    <p:sldId id="290" r:id="rId14"/>
    <p:sldId id="291" r:id="rId15"/>
    <p:sldId id="292" r:id="rId16"/>
    <p:sldId id="297" r:id="rId17"/>
    <p:sldId id="265" r:id="rId18"/>
    <p:sldId id="267" r:id="rId19"/>
    <p:sldId id="266" r:id="rId20"/>
    <p:sldId id="272" r:id="rId21"/>
    <p:sldId id="273" r:id="rId22"/>
    <p:sldId id="274" r:id="rId23"/>
    <p:sldId id="275" r:id="rId24"/>
    <p:sldId id="276" r:id="rId25"/>
    <p:sldId id="277" r:id="rId26"/>
    <p:sldId id="298" r:id="rId27"/>
    <p:sldId id="278" r:id="rId28"/>
    <p:sldId id="279" r:id="rId29"/>
    <p:sldId id="280" r:id="rId30"/>
    <p:sldId id="299" r:id="rId31"/>
    <p:sldId id="281" r:id="rId32"/>
    <p:sldId id="283" r:id="rId33"/>
    <p:sldId id="284" r:id="rId34"/>
    <p:sldId id="282" r:id="rId35"/>
    <p:sldId id="285" r:id="rId36"/>
    <p:sldId id="286" r:id="rId37"/>
    <p:sldId id="300" r:id="rId38"/>
    <p:sldId id="287" r:id="rId39"/>
    <p:sldId id="301" r:id="rId40"/>
    <p:sldId id="302" r:id="rId41"/>
    <p:sldId id="303" r:id="rId42"/>
    <p:sldId id="304" r:id="rId43"/>
    <p:sldId id="305" r:id="rId44"/>
    <p:sldId id="307" r:id="rId45"/>
    <p:sldId id="308" r:id="rId46"/>
    <p:sldId id="261" r:id="rId47"/>
    <p:sldId id="309" r:id="rId48"/>
    <p:sldId id="310" r:id="rId49"/>
    <p:sldId id="311" r:id="rId50"/>
    <p:sldId id="259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EF2D8E-BD13-4C0A-8332-3F09C6B941D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43EB23-82DD-4916-AD93-33BA673FC9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9B0C4-6C34-4273-A64C-1AB312BCB56A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92379-491A-4924-8E36-FC12FF6A4B7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34D230-68FE-4694-91A5-A2CA1A65EE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A85CC-F92B-41D0-9ED1-B7D18461E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344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6FDC9-C0B8-4D78-889B-E02DA7D0C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75E66-A830-4F02-B7E7-DA1D33DEFC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5F84A-7E41-4BA3-893D-5ABDBA0BC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6057-C537-42DF-8828-ECD2A1F9AE9A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D57A2-5078-4A0F-98A4-81E47A29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09FA6-CA43-499E-B7D0-6BF34019E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7032-A806-4096-8D40-BCF8F3E53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732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9EBD-3074-479A-9456-81A9CE98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BA9BA2-26B1-4E02-AAA2-0A7B1A211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553E8-D607-4A31-A6E7-685A64075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6057-C537-42DF-8828-ECD2A1F9AE9A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01E61-9364-40A3-BBDD-E2146AF2D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C0E9E-E07F-4665-B6A1-B95CE44CA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7032-A806-4096-8D40-BCF8F3E53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350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159577-418B-4E83-AF7F-3D180E695F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1EF29A-0DEA-4647-B32B-65A4BE460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23AC3-8DB2-4DE3-838F-F9D1240E1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6057-C537-42DF-8828-ECD2A1F9AE9A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61DED-8F33-437D-93F9-B82C31539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EE5D5-7C4B-4669-A0E3-B22DAFC69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7032-A806-4096-8D40-BCF8F3E53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484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D0A6B-EC7B-45D9-BB78-DCB7ADF49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6766A-AF7B-402E-A446-1254B56B0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D081F-9F00-411E-BA1D-9F9E75BB5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6057-C537-42DF-8828-ECD2A1F9AE9A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42DC9-2234-4099-B88D-58C72675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68DDE-1AC6-4045-83FA-3E5FA4F72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7032-A806-4096-8D40-BCF8F3E53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76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5F405-AFD6-4F6C-B5C0-CFEFA122C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6FB56-3DD3-4360-8990-C3E0F6161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29524-00BC-464F-B8D4-CF4D22D34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6057-C537-42DF-8828-ECD2A1F9AE9A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916F2-32CF-4018-B641-A161CCD45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32635-7E16-4046-B148-D8E4FB6F8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7032-A806-4096-8D40-BCF8F3E53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31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BE56E-444B-426C-855C-9284FA41A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BB9E8-F6EC-413A-BF03-B552500341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F8C01-C94F-47B7-8FC2-3B310AA3E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10A78-1C58-49D5-8632-ACF4B2600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6057-C537-42DF-8828-ECD2A1F9AE9A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E0AAA-834A-42E6-8077-8A3343178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03C5A-DE92-4A87-9E55-ADB439F42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7032-A806-4096-8D40-BCF8F3E53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580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B8820-BC51-4405-937D-84D2E8401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E6492-E62A-4669-92D7-D12A4A82C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1EDAF-4A51-4BF4-A3EE-EEC1BB282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820C82-34F1-4F42-B033-7D52FEBD8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BC0008-E401-478A-AD75-E31AE7FD1C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9B8596-E5B0-429B-A4A5-C8B39AF6D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6057-C537-42DF-8828-ECD2A1F9AE9A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2C758C-A0A1-4618-8324-D8AC6B542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231831-D21F-47D7-8B55-46FD5696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7032-A806-4096-8D40-BCF8F3E53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51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A1C09-2A84-482D-BCE4-9A06D2F48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C16BDA-14EE-46F0-837C-DBC386621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6057-C537-42DF-8828-ECD2A1F9AE9A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67DC8E-FA33-426F-95AB-8CBA16B93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D823F0-A087-469D-BDC2-79D9658F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7032-A806-4096-8D40-BCF8F3E53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60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1D3B11-4944-49A5-9A6B-EF2588A86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6057-C537-42DF-8828-ECD2A1F9AE9A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71AB77-D1CD-4A90-A247-5716CF31F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AB493-DD90-44D3-892C-5911540C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7032-A806-4096-8D40-BCF8F3E53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719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9F1DC-D9F7-4D9F-BDD9-67C0B9921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F024D-93BB-431C-819C-C08CEC6EA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3278D8-1D3E-4769-BB7F-1B92B4910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E9F67-8349-4AAE-9AF1-26CE1E2FE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6057-C537-42DF-8828-ECD2A1F9AE9A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BA2A6-0015-43BC-922D-57C12B8C8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2E42C-913D-499D-A397-F843A294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7032-A806-4096-8D40-BCF8F3E53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075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D277A-9251-4561-8874-E73CF09B8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395564-8C56-4528-B023-A03724F6FD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BFDF0A-DDCD-404C-944E-3DF2F14D8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041C9-A3AB-4324-B46E-F72A8FEA4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76057-C537-42DF-8828-ECD2A1F9AE9A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BCBE2-228C-4CDA-80EA-82787735C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35E19-A28F-4072-91C5-DBEF969C4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F7032-A806-4096-8D40-BCF8F3E53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578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7000">
              <a:schemeClr val="accent6">
                <a:lumMod val="8000"/>
                <a:lumOff val="92000"/>
              </a:schemeClr>
            </a:gs>
            <a:gs pos="0">
              <a:srgbClr val="00B0F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3ED74F-8BB6-4E5A-95F7-5B8234B28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ACD94-FD6E-4D00-96AB-9EB249DD7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0D30B-EA1B-4021-8A07-58F196DF2A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76057-C537-42DF-8828-ECD2A1F9AE9A}" type="datetimeFigureOut">
              <a:rPr lang="en-IN" smtClean="0"/>
              <a:t>19-05-2020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027AC-049C-4A27-BB52-239BC92B7B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374A6-AA20-4197-A1F5-732C4FF3B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F7032-A806-4096-8D40-BCF8F3E530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12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ell mt" panose="020205030603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ell mt" panose="020205030603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ell mt" panose="020205030603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ell mt" panose="020205030603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ell mt" panose="020205030603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ell mt" panose="020205030603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drambika" TargetMode="External"/><Relationship Id="rId2" Type="http://schemas.openxmlformats.org/officeDocument/2006/relationships/hyperlink" Target="mailto:ambika2202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tuple" TargetMode="External"/><Relationship Id="rId2" Type="http://schemas.openxmlformats.org/officeDocument/2006/relationships/hyperlink" Target="https://www.programiz.com/python-programming/st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string" TargetMode="External"/><Relationship Id="rId2" Type="http://schemas.openxmlformats.org/officeDocument/2006/relationships/hyperlink" Target="https://www.programiz.com/python-programming/tuple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D8D47-E4DE-4A84-8857-7D48A0E3CB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Technical </a:t>
            </a:r>
            <a:r>
              <a:rPr lang="en-IN" b="1"/>
              <a:t>Session I</a:t>
            </a:r>
            <a:br>
              <a:rPr lang="en-IN" b="1"/>
            </a:br>
            <a:r>
              <a:rPr lang="en-IN" b="1"/>
              <a:t>Basics </a:t>
            </a:r>
            <a:r>
              <a:rPr lang="en-IN" b="1" dirty="0"/>
              <a:t>of Python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2CAAAA3-4587-494E-966F-046705155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89902" y="4616387"/>
            <a:ext cx="2678097" cy="2015231"/>
          </a:xfrm>
        </p:spPr>
        <p:txBody>
          <a:bodyPr>
            <a:normAutofit fontScale="92500"/>
          </a:bodyPr>
          <a:lstStyle/>
          <a:p>
            <a:r>
              <a:rPr lang="en-IN" sz="1600" b="1" dirty="0" err="1"/>
              <a:t>Dr.</a:t>
            </a:r>
            <a:r>
              <a:rPr lang="en-IN" sz="1600" b="1"/>
              <a:t> Ambika </a:t>
            </a:r>
            <a:r>
              <a:rPr lang="en-IN" sz="1600" b="1" dirty="0"/>
              <a:t>P</a:t>
            </a:r>
          </a:p>
          <a:p>
            <a:r>
              <a:rPr lang="en-IN" sz="1600" b="1" dirty="0"/>
              <a:t>Expert Data Scientist</a:t>
            </a:r>
          </a:p>
          <a:p>
            <a:r>
              <a:rPr lang="en-IN" sz="1600" b="1" dirty="0"/>
              <a:t>Impact Analytics, Bangalore</a:t>
            </a:r>
          </a:p>
          <a:p>
            <a:r>
              <a:rPr lang="en-IN" sz="1600" b="1" dirty="0"/>
              <a:t>9590399036</a:t>
            </a:r>
          </a:p>
          <a:p>
            <a:r>
              <a:rPr lang="en-IN" sz="1600" b="1" dirty="0">
                <a:hlinkClick r:id="rId2"/>
              </a:rPr>
              <a:t>ambika2202@gmail.com</a:t>
            </a:r>
            <a:endParaRPr lang="en-IN" sz="1600" b="1" dirty="0"/>
          </a:p>
          <a:p>
            <a:r>
              <a:rPr lang="en-IN" sz="1600" b="1" u="sng" dirty="0">
                <a:hlinkClick r:id="rId3"/>
              </a:rPr>
              <a:t>linkedin.com/in/</a:t>
            </a:r>
            <a:r>
              <a:rPr lang="en-IN" sz="1600" b="1" u="sng" dirty="0" err="1">
                <a:hlinkClick r:id="rId3"/>
              </a:rPr>
              <a:t>drambika</a:t>
            </a:r>
            <a:endParaRPr lang="en-IN" sz="1600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8099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4213"/>
          </a:xfrm>
        </p:spPr>
        <p:txBody>
          <a:bodyPr>
            <a:normAutofit fontScale="90000"/>
          </a:bodyPr>
          <a:lstStyle/>
          <a:p>
            <a:r>
              <a:rPr lang="en-US" dirty="0"/>
              <a:t>SPYDER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185863"/>
            <a:ext cx="11049000" cy="547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9155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- Basic Operators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Operators are the constructs which can manipulate the value of operands.</a:t>
            </a:r>
          </a:p>
          <a:p>
            <a:endParaRPr lang="en-US" dirty="0"/>
          </a:p>
          <a:p>
            <a:r>
              <a:rPr lang="en-US" dirty="0"/>
              <a:t>python language supports the following types of operators.</a:t>
            </a:r>
          </a:p>
          <a:p>
            <a:r>
              <a:rPr lang="en-US" b="1" dirty="0">
                <a:solidFill>
                  <a:srgbClr val="FF0000"/>
                </a:solidFill>
              </a:rPr>
              <a:t>Arithmetic Operators</a:t>
            </a:r>
          </a:p>
          <a:p>
            <a:r>
              <a:rPr lang="en-US" b="1" dirty="0">
                <a:solidFill>
                  <a:srgbClr val="FF0000"/>
                </a:solidFill>
              </a:rPr>
              <a:t>Comparison (Relational) Operators</a:t>
            </a:r>
          </a:p>
          <a:p>
            <a:r>
              <a:rPr lang="en-US" b="1" dirty="0">
                <a:solidFill>
                  <a:srgbClr val="FF0000"/>
                </a:solidFill>
              </a:rPr>
              <a:t>Assignment Operators</a:t>
            </a:r>
          </a:p>
          <a:p>
            <a:r>
              <a:rPr lang="en-US" b="1" dirty="0">
                <a:solidFill>
                  <a:srgbClr val="FF0000"/>
                </a:solidFill>
              </a:rPr>
              <a:t>Logical Operators</a:t>
            </a:r>
          </a:p>
          <a:p>
            <a:r>
              <a:rPr lang="en-US" b="1" dirty="0">
                <a:solidFill>
                  <a:srgbClr val="FF0000"/>
                </a:solidFill>
              </a:rPr>
              <a:t>Bitwise Operators</a:t>
            </a:r>
          </a:p>
          <a:p>
            <a:r>
              <a:rPr lang="en-US" b="1" dirty="0">
                <a:solidFill>
                  <a:srgbClr val="FF0000"/>
                </a:solidFill>
              </a:rPr>
              <a:t>Membership Operators</a:t>
            </a:r>
          </a:p>
          <a:p>
            <a:r>
              <a:rPr lang="en-US" b="1" dirty="0">
                <a:solidFill>
                  <a:srgbClr val="FF0000"/>
                </a:solidFill>
              </a:rPr>
              <a:t>Identity Operators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932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Membership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Python’s membership operators test for membership in a sequence, such as strings, lists, or tuples.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38" t="15476" r="47186" b="59722"/>
          <a:stretch/>
        </p:blipFill>
        <p:spPr bwMode="auto">
          <a:xfrm>
            <a:off x="2362200" y="2971800"/>
            <a:ext cx="4495800" cy="2493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5918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1690688"/>
            <a:ext cx="11144250" cy="503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5788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It used to determine whether a value is of a certain class or type. </a:t>
            </a:r>
          </a:p>
          <a:p>
            <a:r>
              <a:rPr lang="en-US" dirty="0"/>
              <a:t>They are usually used to determine the type of data a certain variable contains.</a:t>
            </a:r>
          </a:p>
          <a:p>
            <a:endParaRPr lang="en-US" dirty="0"/>
          </a:p>
          <a:p>
            <a:r>
              <a:rPr lang="en-US" dirty="0"/>
              <a:t>1.</a:t>
            </a:r>
            <a:r>
              <a:rPr lang="en-US" b="1" dirty="0"/>
              <a:t> ‘is’ operator –</a:t>
            </a:r>
            <a:r>
              <a:rPr lang="en-US" dirty="0"/>
              <a:t> Evaluates to true if the variables on either side of the operator point to the same object</a:t>
            </a:r>
          </a:p>
          <a:p>
            <a:endParaRPr lang="en-US" dirty="0"/>
          </a:p>
          <a:p>
            <a:r>
              <a:rPr lang="en-US" dirty="0"/>
              <a:t> a = 20</a:t>
            </a:r>
          </a:p>
          <a:p>
            <a:r>
              <a:rPr lang="en-US" dirty="0"/>
              <a:t>b = 20</a:t>
            </a:r>
          </a:p>
          <a:p>
            <a:endParaRPr lang="en-US" dirty="0"/>
          </a:p>
          <a:p>
            <a:r>
              <a:rPr lang="en-US" dirty="0"/>
              <a:t>if ( a is b ):</a:t>
            </a:r>
          </a:p>
          <a:p>
            <a:r>
              <a:rPr lang="en-US" dirty="0"/>
              <a:t>   print ("a and b have same identity")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print ("a and b do not have same identity")</a:t>
            </a:r>
          </a:p>
        </p:txBody>
      </p:sp>
    </p:spTree>
    <p:extLst>
      <p:ext uri="{BB962C8B-B14F-4D97-AF65-F5344CB8AC3E}">
        <p14:creationId xmlns:p14="http://schemas.microsoft.com/office/powerpoint/2010/main" val="2185658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is not’ operator –</a:t>
            </a:r>
            <a:r>
              <a:rPr lang="en-US" dirty="0"/>
              <a:t> Evaluates to false if the variables on either side of the operator point to the same object and true otherwise.</a:t>
            </a:r>
          </a:p>
          <a:p>
            <a:endParaRPr lang="en-US" dirty="0"/>
          </a:p>
          <a:p>
            <a:r>
              <a:rPr lang="en-US" dirty="0"/>
              <a:t>if ( a is not b ): </a:t>
            </a:r>
          </a:p>
          <a:p>
            <a:r>
              <a:rPr lang="en-US" dirty="0"/>
              <a:t>print "a and b do not have same identity" </a:t>
            </a:r>
          </a:p>
          <a:p>
            <a:r>
              <a:rPr lang="en-US" dirty="0"/>
              <a:t>else: </a:t>
            </a:r>
          </a:p>
          <a:p>
            <a:r>
              <a:rPr lang="en-US" dirty="0"/>
              <a:t>print "a and b have same identity"</a:t>
            </a:r>
          </a:p>
        </p:txBody>
      </p:sp>
    </p:spTree>
    <p:extLst>
      <p:ext uri="{BB962C8B-B14F-4D97-AF65-F5344CB8AC3E}">
        <p14:creationId xmlns:p14="http://schemas.microsoft.com/office/powerpoint/2010/main" val="1390050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49" y="1339850"/>
            <a:ext cx="11477625" cy="5337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1689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Python has various standard data types that are used to define the operations on them.</a:t>
            </a:r>
          </a:p>
          <a:p>
            <a:endParaRPr lang="en-US" dirty="0"/>
          </a:p>
          <a:p>
            <a:r>
              <a:rPr lang="en-US" dirty="0"/>
              <a:t>Python has five standard data types −</a:t>
            </a:r>
          </a:p>
          <a:p>
            <a:r>
              <a:rPr lang="en-US" b="1" dirty="0">
                <a:solidFill>
                  <a:srgbClr val="FF0000"/>
                </a:solidFill>
              </a:rPr>
              <a:t>Numbers</a:t>
            </a:r>
          </a:p>
          <a:p>
            <a:r>
              <a:rPr lang="en-US" b="1" dirty="0">
                <a:solidFill>
                  <a:srgbClr val="FF0000"/>
                </a:solidFill>
              </a:rPr>
              <a:t>String</a:t>
            </a:r>
          </a:p>
          <a:p>
            <a:r>
              <a:rPr lang="en-US" b="1" dirty="0">
                <a:solidFill>
                  <a:srgbClr val="FF0000"/>
                </a:solidFill>
              </a:rPr>
              <a:t>List</a:t>
            </a:r>
          </a:p>
          <a:p>
            <a:r>
              <a:rPr lang="en-US" b="1" dirty="0">
                <a:solidFill>
                  <a:srgbClr val="FF0000"/>
                </a:solidFill>
              </a:rPr>
              <a:t>Tuple</a:t>
            </a:r>
          </a:p>
          <a:p>
            <a:r>
              <a:rPr lang="en-US" b="1" dirty="0">
                <a:solidFill>
                  <a:srgbClr val="FF0000"/>
                </a:solidFill>
              </a:rPr>
              <a:t>Dictionary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009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Number data types store numeric values. Number objects are created when you assign a value to them. </a:t>
            </a:r>
          </a:p>
          <a:p>
            <a:endParaRPr lang="en-US" dirty="0"/>
          </a:p>
          <a:p>
            <a:r>
              <a:rPr lang="en-US" dirty="0"/>
              <a:t>For example −</a:t>
            </a:r>
          </a:p>
          <a:p>
            <a:r>
              <a:rPr lang="en-US" dirty="0"/>
              <a:t>var1 = 1 var2 = 10</a:t>
            </a:r>
          </a:p>
          <a:p>
            <a:endParaRPr lang="en-US" dirty="0"/>
          </a:p>
          <a:p>
            <a:r>
              <a:rPr lang="en-US" dirty="0"/>
              <a:t>You can also delete the reference to a number object by using the del statement. </a:t>
            </a:r>
          </a:p>
          <a:p>
            <a:endParaRPr lang="en-US" dirty="0"/>
          </a:p>
          <a:p>
            <a:r>
              <a:rPr lang="en-US"/>
              <a:t>Del var1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321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721" b="6250"/>
          <a:stretch/>
        </p:blipFill>
        <p:spPr bwMode="auto">
          <a:xfrm>
            <a:off x="466725" y="1533525"/>
            <a:ext cx="11296650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8150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Python is a high-level, interpreted, interactive and object-oriented scripting language. </a:t>
            </a:r>
          </a:p>
          <a:p>
            <a:endParaRPr lang="en-US" dirty="0"/>
          </a:p>
          <a:p>
            <a:r>
              <a:rPr lang="en-US" dirty="0"/>
              <a:t>Python was developed by Guido van </a:t>
            </a:r>
            <a:r>
              <a:rPr lang="en-US" dirty="0" err="1"/>
              <a:t>Rossum</a:t>
            </a:r>
            <a:r>
              <a:rPr lang="en-US" dirty="0"/>
              <a:t> in the late eighties and early nineties .</a:t>
            </a:r>
          </a:p>
        </p:txBody>
      </p:sp>
    </p:spTree>
    <p:extLst>
      <p:ext uri="{BB962C8B-B14F-4D97-AF65-F5344CB8AC3E}">
        <p14:creationId xmlns:p14="http://schemas.microsoft.com/office/powerpoint/2010/main" val="1328032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Strings are amongst the most popular types in Python. We can create them simply by enclosing characters in quotes. Python treats single quotes the same as double quotes. </a:t>
            </a:r>
          </a:p>
        </p:txBody>
      </p:sp>
    </p:spTree>
    <p:extLst>
      <p:ext uri="{BB962C8B-B14F-4D97-AF65-F5344CB8AC3E}">
        <p14:creationId xmlns:p14="http://schemas.microsoft.com/office/powerpoint/2010/main" val="1851895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832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219200"/>
            <a:ext cx="100965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9978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83127"/>
            <a:ext cx="9296400" cy="678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3764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0678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94854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The list is a most versatile datatype available in Python which can be written as a list of comma-separated values (items) between square brackets.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Important thing about a list is that items in a list need not be of the same type.</a:t>
            </a:r>
          </a:p>
        </p:txBody>
      </p:sp>
    </p:spTree>
    <p:extLst>
      <p:ext uri="{BB962C8B-B14F-4D97-AF65-F5344CB8AC3E}">
        <p14:creationId xmlns:p14="http://schemas.microsoft.com/office/powerpoint/2010/main" val="282329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list1 = [‘</a:t>
            </a:r>
            <a:r>
              <a:rPr lang="en-US" dirty="0" err="1"/>
              <a:t>bca</a:t>
            </a:r>
            <a:r>
              <a:rPr lang="en-US" dirty="0"/>
              <a:t>', ‘</a:t>
            </a:r>
            <a:r>
              <a:rPr lang="en-US" dirty="0" err="1"/>
              <a:t>bsc</a:t>
            </a:r>
            <a:r>
              <a:rPr lang="en-US" dirty="0"/>
              <a:t>', 1999]; </a:t>
            </a:r>
          </a:p>
          <a:p>
            <a:endParaRPr lang="en-US" dirty="0"/>
          </a:p>
          <a:p>
            <a:r>
              <a:rPr lang="en-US" dirty="0"/>
              <a:t>list2 = [1, 2, 3, 4, 5 ]; </a:t>
            </a:r>
          </a:p>
          <a:p>
            <a:endParaRPr lang="en-US" dirty="0"/>
          </a:p>
          <a:p>
            <a:r>
              <a:rPr lang="en-US" dirty="0"/>
              <a:t>list3 = ["a", "b", "c", "d"]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5025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564" y="-166255"/>
            <a:ext cx="9144000" cy="708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485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Values in Lists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971550"/>
            <a:ext cx="10515600" cy="52054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List are mutable, meaning, their elements can be changed unlike </a:t>
            </a:r>
            <a:r>
              <a:rPr lang="en-US" dirty="0">
                <a:hlinkClick r:id="rId2" tooltip="Python Strings"/>
              </a:rPr>
              <a:t>string</a:t>
            </a:r>
            <a:r>
              <a:rPr lang="en-US" dirty="0"/>
              <a:t> or </a:t>
            </a:r>
            <a:r>
              <a:rPr lang="en-US" dirty="0">
                <a:hlinkClick r:id="rId3" tooltip="Python Tuple"/>
              </a:rPr>
              <a:t>tuple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39" t="42262" r="43220" b="25794"/>
          <a:stretch/>
        </p:blipFill>
        <p:spPr bwMode="auto">
          <a:xfrm>
            <a:off x="2400300" y="1924050"/>
            <a:ext cx="57912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04448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rgbClr val="FF0000"/>
                </a:solidFill>
              </a:rPr>
              <a:t>Append</a:t>
            </a:r>
            <a:r>
              <a:rPr lang="en-US" dirty="0"/>
              <a:t>-The method </a:t>
            </a:r>
            <a:r>
              <a:rPr lang="en-US" b="1" dirty="0">
                <a:solidFill>
                  <a:srgbClr val="FF0000"/>
                </a:solidFill>
              </a:rPr>
              <a:t>append()</a:t>
            </a:r>
            <a:r>
              <a:rPr lang="en-US" dirty="0"/>
              <a:t> appends a passed </a:t>
            </a:r>
            <a:r>
              <a:rPr lang="en-US" i="1" dirty="0" err="1"/>
              <a:t>obj</a:t>
            </a:r>
            <a:r>
              <a:rPr lang="en-US" dirty="0"/>
              <a:t> into the existing 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Insert</a:t>
            </a:r>
            <a:r>
              <a:rPr lang="en-US" dirty="0"/>
              <a:t>- The method </a:t>
            </a:r>
            <a:r>
              <a:rPr lang="en-US" b="1" dirty="0"/>
              <a:t>insert()</a:t>
            </a:r>
            <a:r>
              <a:rPr lang="en-US" dirty="0"/>
              <a:t> inserts object </a:t>
            </a:r>
            <a:r>
              <a:rPr lang="en-US" i="1" dirty="0" err="1"/>
              <a:t>obj</a:t>
            </a:r>
            <a:r>
              <a:rPr lang="en-US" dirty="0"/>
              <a:t> into list at offset </a:t>
            </a:r>
            <a:r>
              <a:rPr lang="en-US" i="1" dirty="0"/>
              <a:t>index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Remove</a:t>
            </a:r>
            <a:r>
              <a:rPr lang="en-US" dirty="0"/>
              <a:t>-This method does not return any value but removes the given object from the list.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Reverse-</a:t>
            </a:r>
            <a:r>
              <a:rPr lang="en-US" dirty="0"/>
              <a:t>The method </a:t>
            </a:r>
            <a:r>
              <a:rPr lang="en-US" b="1" dirty="0"/>
              <a:t>reverse()</a:t>
            </a:r>
            <a:r>
              <a:rPr lang="en-US" dirty="0"/>
              <a:t> reverses objects of list in place.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773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7908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Environment Setup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Python is available on a wide variety of platforms including Windows, Linux and Mac OS X.</a:t>
            </a:r>
          </a:p>
          <a:p>
            <a:r>
              <a:rPr lang="en-US" dirty="0"/>
              <a:t>Open a terminal window and type "</a:t>
            </a:r>
            <a:r>
              <a:rPr lang="en-US" b="1" dirty="0">
                <a:solidFill>
                  <a:srgbClr val="FF0000"/>
                </a:solidFill>
              </a:rPr>
              <a:t>python</a:t>
            </a:r>
            <a:r>
              <a:rPr lang="en-US" dirty="0"/>
              <a:t>" to find out if it is already installed and which version is installed.</a:t>
            </a:r>
          </a:p>
        </p:txBody>
      </p:sp>
    </p:spTree>
    <p:extLst>
      <p:ext uri="{BB962C8B-B14F-4D97-AF65-F5344CB8AC3E}">
        <p14:creationId xmlns:p14="http://schemas.microsoft.com/office/powerpoint/2010/main" val="5810815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701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45029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tuple is a sequence of immutable Python objects. </a:t>
            </a:r>
          </a:p>
          <a:p>
            <a:r>
              <a:rPr lang="en-US" dirty="0"/>
              <a:t>Tuples are sequences, just like lists. </a:t>
            </a:r>
          </a:p>
          <a:p>
            <a:r>
              <a:rPr lang="en-US" dirty="0"/>
              <a:t>The differences between tuples and lists are, the tuples cannot be changed unlike lists .</a:t>
            </a:r>
          </a:p>
          <a:p>
            <a:endParaRPr lang="en-US" dirty="0"/>
          </a:p>
          <a:p>
            <a:r>
              <a:rPr lang="en-US" dirty="0"/>
              <a:t>Eg1: </a:t>
            </a:r>
            <a:r>
              <a:rPr lang="en-US" dirty="0" err="1"/>
              <a:t>tup</a:t>
            </a:r>
            <a:r>
              <a:rPr lang="en-US" dirty="0"/>
              <a:t> = ('</a:t>
            </a:r>
            <a:r>
              <a:rPr lang="en-US" dirty="0" err="1"/>
              <a:t>bca</a:t>
            </a:r>
            <a:r>
              <a:rPr lang="en-US" dirty="0"/>
              <a:t>', '</a:t>
            </a:r>
            <a:r>
              <a:rPr lang="en-US" dirty="0" err="1"/>
              <a:t>bsc</a:t>
            </a:r>
            <a:r>
              <a:rPr lang="en-US" dirty="0"/>
              <a:t>', 1999, 2000);</a:t>
            </a:r>
          </a:p>
          <a:p>
            <a:r>
              <a:rPr lang="en-US" dirty="0"/>
              <a:t>print (</a:t>
            </a:r>
            <a:r>
              <a:rPr lang="en-US" dirty="0" err="1"/>
              <a:t>tup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840520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Python dictionary</a:t>
            </a:r>
            <a:r>
              <a:rPr lang="en-US" dirty="0"/>
              <a:t> is a mapping of unique keys to values. </a:t>
            </a:r>
            <a:r>
              <a:rPr lang="en-US" b="1" dirty="0"/>
              <a:t>Dictionaries</a:t>
            </a:r>
            <a:r>
              <a:rPr lang="en-US" dirty="0"/>
              <a:t> are mutable, which means they can be changed.</a:t>
            </a:r>
          </a:p>
          <a:p>
            <a:endParaRPr lang="en-US" dirty="0"/>
          </a:p>
          <a:p>
            <a:r>
              <a:rPr lang="en-US" dirty="0" err="1"/>
              <a:t>dict</a:t>
            </a:r>
            <a:r>
              <a:rPr lang="en-US" dirty="0"/>
              <a:t> = {'Name': 'Zara', 'Age': 7, 'Class': 'First'} </a:t>
            </a:r>
          </a:p>
          <a:p>
            <a:r>
              <a:rPr lang="en-US" dirty="0"/>
              <a:t>Print( "</a:t>
            </a:r>
            <a:r>
              <a:rPr lang="en-US" dirty="0" err="1"/>
              <a:t>dict</a:t>
            </a:r>
            <a:r>
              <a:rPr lang="en-US" dirty="0"/>
              <a:t>['Name']: ", </a:t>
            </a:r>
            <a:r>
              <a:rPr lang="en-US" dirty="0" err="1"/>
              <a:t>dict</a:t>
            </a:r>
            <a:r>
              <a:rPr lang="en-US" dirty="0"/>
              <a:t>['Name']) </a:t>
            </a:r>
          </a:p>
          <a:p>
            <a:r>
              <a:rPr lang="en-US" dirty="0"/>
              <a:t>print ("</a:t>
            </a:r>
            <a:r>
              <a:rPr lang="en-US" dirty="0" err="1"/>
              <a:t>dict</a:t>
            </a:r>
            <a:r>
              <a:rPr lang="en-US" dirty="0"/>
              <a:t>['Age']: ", </a:t>
            </a:r>
            <a:r>
              <a:rPr lang="en-US" dirty="0" err="1"/>
              <a:t>dict</a:t>
            </a:r>
            <a:r>
              <a:rPr lang="en-US" dirty="0"/>
              <a:t>['Age'])</a:t>
            </a:r>
          </a:p>
        </p:txBody>
      </p:sp>
    </p:spTree>
    <p:extLst>
      <p:ext uri="{BB962C8B-B14F-4D97-AF65-F5344CB8AC3E}">
        <p14:creationId xmlns:p14="http://schemas.microsoft.com/office/powerpoint/2010/main" val="40689446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dict</a:t>
            </a:r>
            <a:r>
              <a:rPr lang="en-US" dirty="0"/>
              <a:t> = {'Name': 'Zara', 'Age': 7, 'Class': 'First'} del </a:t>
            </a:r>
            <a:r>
              <a:rPr lang="en-US" dirty="0" err="1"/>
              <a:t>dict</a:t>
            </a:r>
            <a:r>
              <a:rPr lang="en-US" dirty="0"/>
              <a:t>['Name']; # remove entry with key 'Name' </a:t>
            </a:r>
            <a:r>
              <a:rPr lang="en-US" dirty="0" err="1"/>
              <a:t>dict.clear</a:t>
            </a:r>
            <a:r>
              <a:rPr lang="en-US" dirty="0"/>
              <a:t>(); # remove all entries in </a:t>
            </a:r>
            <a:r>
              <a:rPr lang="en-US" dirty="0" err="1"/>
              <a:t>dict</a:t>
            </a:r>
            <a:r>
              <a:rPr lang="en-US" dirty="0"/>
              <a:t> del </a:t>
            </a:r>
            <a:r>
              <a:rPr lang="en-US" dirty="0" err="1"/>
              <a:t>dict</a:t>
            </a:r>
            <a:r>
              <a:rPr lang="en-US" dirty="0"/>
              <a:t> ; # delete entire dictionary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7976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Python dictionary is an unordered collection of items. </a:t>
            </a:r>
          </a:p>
          <a:p>
            <a:endParaRPr lang="en-US" dirty="0"/>
          </a:p>
          <a:p>
            <a:r>
              <a:rPr lang="en-US" dirty="0"/>
              <a:t>While other compound data types have only value as an element, a dictionary has a </a:t>
            </a:r>
            <a:r>
              <a:rPr lang="en-US" b="1" dirty="0">
                <a:solidFill>
                  <a:srgbClr val="FF0000"/>
                </a:solidFill>
              </a:rPr>
              <a:t>key: value</a:t>
            </a:r>
            <a:r>
              <a:rPr lang="en-US" dirty="0"/>
              <a:t> pair.</a:t>
            </a:r>
          </a:p>
        </p:txBody>
      </p:sp>
    </p:spTree>
    <p:extLst>
      <p:ext uri="{BB962C8B-B14F-4D97-AF65-F5344CB8AC3E}">
        <p14:creationId xmlns:p14="http://schemas.microsoft.com/office/powerpoint/2010/main" val="32591983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my_dict</a:t>
            </a:r>
            <a:r>
              <a:rPr lang="en-US" dirty="0"/>
              <a:t> = {'</a:t>
            </a:r>
            <a:r>
              <a:rPr lang="en-US" dirty="0" err="1"/>
              <a:t>name':'Jack</a:t>
            </a:r>
            <a:r>
              <a:rPr lang="en-US" dirty="0"/>
              <a:t>', 'age': 26}</a:t>
            </a:r>
          </a:p>
          <a:p>
            <a:endParaRPr lang="en-US" dirty="0"/>
          </a:p>
          <a:p>
            <a:r>
              <a:rPr lang="en-US" dirty="0"/>
              <a:t># Output: Jack</a:t>
            </a:r>
          </a:p>
          <a:p>
            <a:r>
              <a:rPr lang="en-US" dirty="0"/>
              <a:t>print(</a:t>
            </a:r>
            <a:r>
              <a:rPr lang="en-US" dirty="0" err="1"/>
              <a:t>my_dict</a:t>
            </a:r>
            <a:r>
              <a:rPr lang="en-US" dirty="0"/>
              <a:t>['name'])</a:t>
            </a:r>
          </a:p>
          <a:p>
            <a:endParaRPr lang="en-US" dirty="0"/>
          </a:p>
          <a:p>
            <a:r>
              <a:rPr lang="en-US" dirty="0"/>
              <a:t># Output: 26</a:t>
            </a:r>
          </a:p>
          <a:p>
            <a:r>
              <a:rPr lang="en-US" dirty="0"/>
              <a:t>print(</a:t>
            </a:r>
            <a:r>
              <a:rPr lang="en-US" dirty="0" err="1"/>
              <a:t>my_dict.get</a:t>
            </a:r>
            <a:r>
              <a:rPr lang="en-US" dirty="0"/>
              <a:t>('age'))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4155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Functions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Len</a:t>
            </a:r>
            <a:r>
              <a:rPr lang="en-US" dirty="0"/>
              <a:t>-The method </a:t>
            </a:r>
            <a:r>
              <a:rPr lang="en-US" b="1" dirty="0" err="1"/>
              <a:t>len</a:t>
            </a:r>
            <a:r>
              <a:rPr lang="en-US" b="1" dirty="0"/>
              <a:t>()</a:t>
            </a:r>
            <a:r>
              <a:rPr lang="en-US" dirty="0"/>
              <a:t> gives the total length of the dictionary.</a:t>
            </a:r>
          </a:p>
          <a:p>
            <a:endParaRPr lang="en-US" dirty="0"/>
          </a:p>
          <a:p>
            <a:r>
              <a:rPr lang="en-US" dirty="0" err="1"/>
              <a:t>dict</a:t>
            </a:r>
            <a:r>
              <a:rPr lang="en-US" dirty="0"/>
              <a:t> = {'Name': 'Zara', 'Age': 7};</a:t>
            </a:r>
          </a:p>
          <a:p>
            <a:r>
              <a:rPr lang="en-US" dirty="0"/>
              <a:t>print (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dict</a:t>
            </a:r>
            <a:r>
              <a:rPr lang="en-US" dirty="0"/>
              <a:t>))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Copy</a:t>
            </a:r>
            <a:r>
              <a:rPr lang="en-US" dirty="0"/>
              <a:t>-The method </a:t>
            </a:r>
            <a:r>
              <a:rPr lang="en-US" b="1" dirty="0"/>
              <a:t>copy()</a:t>
            </a:r>
            <a:r>
              <a:rPr lang="en-US" dirty="0"/>
              <a:t> returns a shallow copy of the dictionary.</a:t>
            </a:r>
          </a:p>
          <a:p>
            <a:endParaRPr lang="en-US" dirty="0"/>
          </a:p>
          <a:p>
            <a:r>
              <a:rPr lang="en-US" dirty="0"/>
              <a:t>dict1 = {'Name': 'Zara', 'Age': 7}; </a:t>
            </a:r>
          </a:p>
          <a:p>
            <a:r>
              <a:rPr lang="en-US" dirty="0"/>
              <a:t>dict2 = dict1.copy() </a:t>
            </a:r>
          </a:p>
          <a:p>
            <a:r>
              <a:rPr lang="en-US" dirty="0"/>
              <a:t>print "New Dictionary : %s" % </a:t>
            </a:r>
            <a:r>
              <a:rPr lang="en-US" dirty="0" err="1"/>
              <a:t>str</a:t>
            </a:r>
            <a:r>
              <a:rPr lang="en-US" dirty="0"/>
              <a:t>(dict2)</a:t>
            </a:r>
          </a:p>
        </p:txBody>
      </p:sp>
    </p:spTree>
    <p:extLst>
      <p:ext uri="{BB962C8B-B14F-4D97-AF65-F5344CB8AC3E}">
        <p14:creationId xmlns:p14="http://schemas.microsoft.com/office/powerpoint/2010/main" val="17632848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47724"/>
            <a:ext cx="9144000" cy="601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90606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Keys-</a:t>
            </a:r>
            <a:r>
              <a:rPr lang="en-US" dirty="0"/>
              <a:t>The method </a:t>
            </a:r>
            <a:r>
              <a:rPr lang="en-US" b="1" dirty="0"/>
              <a:t>keys()</a:t>
            </a:r>
            <a:r>
              <a:rPr lang="en-US" dirty="0"/>
              <a:t> returns a list of all the available keys in the dictionary.</a:t>
            </a:r>
          </a:p>
          <a:p>
            <a:r>
              <a:rPr lang="en-US" dirty="0" err="1"/>
              <a:t>my_dict</a:t>
            </a:r>
            <a:r>
              <a:rPr lang="en-US" dirty="0"/>
              <a:t> = {'</a:t>
            </a:r>
            <a:r>
              <a:rPr lang="en-US" dirty="0" err="1"/>
              <a:t>name':'Jack</a:t>
            </a:r>
            <a:r>
              <a:rPr lang="en-US" dirty="0"/>
              <a:t>', 'age': 26}</a:t>
            </a:r>
          </a:p>
          <a:p>
            <a:r>
              <a:rPr lang="en-US" dirty="0"/>
              <a:t>print "Value : %s" % </a:t>
            </a:r>
            <a:r>
              <a:rPr lang="en-US" dirty="0" err="1"/>
              <a:t>dict.keys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Values-</a:t>
            </a:r>
            <a:r>
              <a:rPr lang="en-US" dirty="0"/>
              <a:t>The method </a:t>
            </a:r>
            <a:r>
              <a:rPr lang="en-US" b="1" dirty="0"/>
              <a:t>values()</a:t>
            </a:r>
            <a:r>
              <a:rPr lang="en-US" dirty="0"/>
              <a:t> returns a list of all the values available in a given dictionary.</a:t>
            </a:r>
          </a:p>
          <a:p>
            <a:endParaRPr lang="en-US" dirty="0"/>
          </a:p>
          <a:p>
            <a:r>
              <a:rPr lang="en-US" dirty="0"/>
              <a:t>print "Value : %s" % </a:t>
            </a:r>
            <a:r>
              <a:rPr lang="en-US" dirty="0" err="1"/>
              <a:t>dict.values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161522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0480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2" r="30614" b="11553"/>
          <a:stretch/>
        </p:blipFill>
        <p:spPr bwMode="auto">
          <a:xfrm>
            <a:off x="1524000" y="0"/>
            <a:ext cx="90678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83388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 in Python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set is an unordered collection of items.</a:t>
            </a:r>
          </a:p>
          <a:p>
            <a:endParaRPr lang="en-US" dirty="0"/>
          </a:p>
          <a:p>
            <a:r>
              <a:rPr lang="en-US" dirty="0"/>
              <a:t> Every element is unique (no duplicates) and must be immutable (which cannot be changed).</a:t>
            </a:r>
          </a:p>
          <a:p>
            <a:endParaRPr lang="en-US" dirty="0"/>
          </a:p>
          <a:p>
            <a:r>
              <a:rPr lang="en-US" dirty="0" err="1"/>
              <a:t>my_set</a:t>
            </a:r>
            <a:r>
              <a:rPr lang="en-US" dirty="0"/>
              <a:t> = {1, 2, 3}</a:t>
            </a:r>
          </a:p>
          <a:p>
            <a:r>
              <a:rPr lang="en-US" dirty="0"/>
              <a:t>print(</a:t>
            </a:r>
            <a:r>
              <a:rPr lang="en-US" dirty="0" err="1"/>
              <a:t>my_set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512764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</a:t>
            </a:r>
            <a:r>
              <a:rPr lang="en-US" b="1"/>
              <a:t>hange </a:t>
            </a:r>
            <a:r>
              <a:rPr lang="en-US" b="1" dirty="0"/>
              <a:t>a set in Python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Sets are mutable. But since they are unordered, indexing have no meaning.</a:t>
            </a:r>
          </a:p>
          <a:p>
            <a:endParaRPr lang="en-US" dirty="0"/>
          </a:p>
          <a:p>
            <a:pPr algn="just"/>
            <a:r>
              <a:rPr lang="en-US" dirty="0"/>
              <a:t>We can add single element using the add() method and multiple elements using the update() method. </a:t>
            </a:r>
          </a:p>
          <a:p>
            <a:endParaRPr lang="en-US" dirty="0"/>
          </a:p>
          <a:p>
            <a:pPr algn="just"/>
            <a:r>
              <a:rPr lang="en-US" dirty="0"/>
              <a:t>The update() method can take </a:t>
            </a:r>
            <a:r>
              <a:rPr lang="en-US" dirty="0">
                <a:hlinkClick r:id="rId2" tooltip="Python tuple"/>
              </a:rPr>
              <a:t>tuples</a:t>
            </a:r>
            <a:r>
              <a:rPr lang="en-US" dirty="0"/>
              <a:t>, lists, </a:t>
            </a:r>
            <a:r>
              <a:rPr lang="en-US" dirty="0">
                <a:hlinkClick r:id="rId3" tooltip="Python strings"/>
              </a:rPr>
              <a:t>strings</a:t>
            </a:r>
            <a:r>
              <a:rPr lang="en-US" dirty="0"/>
              <a:t> or other sets as its argument. In all cases, duplicates are avoided.</a:t>
            </a:r>
          </a:p>
        </p:txBody>
      </p:sp>
    </p:spTree>
    <p:extLst>
      <p:ext uri="{BB962C8B-B14F-4D97-AF65-F5344CB8AC3E}">
        <p14:creationId xmlns:p14="http://schemas.microsoft.com/office/powerpoint/2010/main" val="10834902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2964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76644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Remove elements from a set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particular item can be removed from set using methods, discard() and remove().</a:t>
            </a:r>
          </a:p>
          <a:p>
            <a:r>
              <a:rPr lang="en-US" dirty="0"/>
              <a:t>The only difference between the two is that, while using </a:t>
            </a:r>
            <a:r>
              <a:rPr lang="en-US" dirty="0">
                <a:solidFill>
                  <a:srgbClr val="FF0000"/>
                </a:solidFill>
              </a:rPr>
              <a:t>discard()</a:t>
            </a:r>
            <a:r>
              <a:rPr lang="en-US" dirty="0"/>
              <a:t> if the item does not exist in the set, it remains unchanged. </a:t>
            </a:r>
          </a:p>
          <a:p>
            <a:endParaRPr lang="en-US" dirty="0"/>
          </a:p>
          <a:p>
            <a:r>
              <a:rPr lang="en-US" dirty="0"/>
              <a:t>But </a:t>
            </a:r>
            <a:r>
              <a:rPr lang="en-US" dirty="0">
                <a:solidFill>
                  <a:srgbClr val="FF0000"/>
                </a:solidFill>
              </a:rPr>
              <a:t>remove()</a:t>
            </a:r>
            <a:r>
              <a:rPr lang="en-US" dirty="0"/>
              <a:t> will raise an </a:t>
            </a:r>
            <a:r>
              <a:rPr lang="en-US" dirty="0">
                <a:solidFill>
                  <a:srgbClr val="FF0000"/>
                </a:solidFill>
              </a:rPr>
              <a:t>error</a:t>
            </a:r>
            <a:r>
              <a:rPr lang="en-US" dirty="0"/>
              <a:t> in such condition.</a:t>
            </a:r>
          </a:p>
          <a:p>
            <a:r>
              <a:rPr lang="en-US" dirty="0" err="1"/>
              <a:t>my_set.discard</a:t>
            </a:r>
            <a:r>
              <a:rPr lang="en-US" dirty="0"/>
              <a:t>(4)</a:t>
            </a:r>
          </a:p>
          <a:p>
            <a:r>
              <a:rPr lang="en-US" dirty="0"/>
              <a:t>print(</a:t>
            </a:r>
            <a:r>
              <a:rPr lang="en-US" dirty="0" err="1"/>
              <a:t>my_set</a:t>
            </a:r>
            <a:r>
              <a:rPr lang="en-US" dirty="0"/>
              <a:t>)</a:t>
            </a:r>
          </a:p>
          <a:p>
            <a:r>
              <a:rPr lang="en-US" dirty="0" err="1"/>
              <a:t>my_set.remove</a:t>
            </a:r>
            <a:r>
              <a:rPr lang="en-US" dirty="0"/>
              <a:t>(4)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557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36EE0-1A36-43DB-A056-655FAAC3E0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Modules and Packages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C9D42E-1FCC-402D-9111-F8BB9B92A2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8144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D8D47-E4DE-4A84-8857-7D48A0E3C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 and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BA2F-4828-4218-8C80-FD57031FF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Facilitate modular programming</a:t>
            </a:r>
          </a:p>
          <a:p>
            <a:r>
              <a:rPr lang="en-IN" dirty="0"/>
              <a:t>To manage multiple subtasks</a:t>
            </a:r>
          </a:p>
          <a:p>
            <a:r>
              <a:rPr lang="en-US" altLang="nl-NL" dirty="0"/>
              <a:t>Smaller Python scripts can be a module. But larger programs are split into several modules. </a:t>
            </a:r>
          </a:p>
          <a:p>
            <a:r>
              <a:rPr lang="en-US" altLang="nl-NL" dirty="0"/>
              <a:t>Modules are grouped together to form packages.</a:t>
            </a:r>
          </a:p>
          <a:p>
            <a:r>
              <a:rPr lang="en-US" altLang="nl-NL" dirty="0"/>
              <a:t>The main difference between a module and a package is that a package is a collection of modules AND it has an __init__.py file.</a:t>
            </a:r>
            <a:endParaRPr lang="nl-NL" altLang="nl-NL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99476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CA6E8-D7EA-4AAF-AEC7-5FD3A10BA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 can be identified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AA5A4-DB15-409A-896E-44325B0F1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nl-NL" dirty="0"/>
              <a:t>Modules are searched for in the following places:</a:t>
            </a:r>
          </a:p>
          <a:p>
            <a:r>
              <a:rPr lang="en-US" altLang="nl-NL" dirty="0"/>
              <a:t>the current working directory (for interactive sessions)</a:t>
            </a:r>
          </a:p>
          <a:p>
            <a:r>
              <a:rPr lang="en-US" altLang="nl-NL" dirty="0"/>
              <a:t>the directory of the top-level script ﬁle (for script ﬁles)</a:t>
            </a:r>
          </a:p>
          <a:p>
            <a:r>
              <a:rPr lang="en-US" altLang="nl-NL" dirty="0"/>
              <a:t>the directories deﬁned in PYTHONPATH</a:t>
            </a:r>
          </a:p>
          <a:p>
            <a:r>
              <a:rPr lang="en-US" altLang="nl-NL" dirty="0"/>
              <a:t>Standard library directories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71278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72684-4A95-4D51-BA6B-7CC2E0CCE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Frequently used modules</a:t>
            </a:r>
            <a:br>
              <a:rPr lang="en-US" altLang="nl-NL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F29F4-F5E9-49E6-A2C8-181F8EFE2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nl-NL" b="1" dirty="0"/>
              <a:t>sys</a:t>
            </a:r>
            <a:r>
              <a:rPr lang="en-US" altLang="nl-NL" dirty="0"/>
              <a:t> Information about Python itself (path, etc.)</a:t>
            </a:r>
          </a:p>
          <a:p>
            <a:r>
              <a:rPr lang="en-US" altLang="nl-NL" b="1" dirty="0" err="1"/>
              <a:t>os</a:t>
            </a:r>
            <a:r>
              <a:rPr lang="en-US" altLang="nl-NL" dirty="0"/>
              <a:t> Operating system functions</a:t>
            </a:r>
          </a:p>
          <a:p>
            <a:r>
              <a:rPr lang="en-US" altLang="nl-NL" b="1" dirty="0" err="1"/>
              <a:t>os.path</a:t>
            </a:r>
            <a:r>
              <a:rPr lang="en-US" altLang="nl-NL" dirty="0"/>
              <a:t> Portable pathname tools</a:t>
            </a:r>
          </a:p>
          <a:p>
            <a:r>
              <a:rPr lang="en-US" altLang="nl-NL" b="1" dirty="0" err="1"/>
              <a:t>shutil</a:t>
            </a:r>
            <a:r>
              <a:rPr lang="en-US" altLang="nl-NL" dirty="0"/>
              <a:t> Utilities for copying ﬁles and directory trees</a:t>
            </a:r>
          </a:p>
          <a:p>
            <a:r>
              <a:rPr lang="en-US" altLang="nl-NL" b="1" dirty="0" err="1"/>
              <a:t>cmp</a:t>
            </a:r>
            <a:r>
              <a:rPr lang="en-US" altLang="nl-NL" dirty="0"/>
              <a:t> Utilities for comparing ﬁles and directories</a:t>
            </a:r>
          </a:p>
          <a:p>
            <a:r>
              <a:rPr lang="en-US" altLang="nl-NL" b="1" dirty="0"/>
              <a:t>glob</a:t>
            </a:r>
            <a:r>
              <a:rPr lang="en-US" altLang="nl-NL" dirty="0"/>
              <a:t> Finds ﬁles matching wildcard pattern</a:t>
            </a:r>
          </a:p>
          <a:p>
            <a:r>
              <a:rPr lang="en-US" altLang="nl-NL" b="1" dirty="0"/>
              <a:t>re</a:t>
            </a:r>
            <a:r>
              <a:rPr lang="en-US" altLang="nl-NL" dirty="0"/>
              <a:t> Regular expression string matching</a:t>
            </a:r>
          </a:p>
          <a:p>
            <a:r>
              <a:rPr lang="en-US" altLang="nl-NL" b="1" dirty="0"/>
              <a:t>time</a:t>
            </a:r>
            <a:r>
              <a:rPr lang="en-US" altLang="nl-NL" dirty="0"/>
              <a:t> </a:t>
            </a:r>
            <a:r>
              <a:rPr lang="en-US" altLang="nl-NL" dirty="0" err="1"/>
              <a:t>Time</a:t>
            </a:r>
            <a:r>
              <a:rPr lang="en-US" altLang="nl-NL" dirty="0"/>
              <a:t> and date handling</a:t>
            </a:r>
          </a:p>
          <a:p>
            <a:r>
              <a:rPr lang="en-US" altLang="nl-NL" b="1" dirty="0"/>
              <a:t>datetime</a:t>
            </a:r>
            <a:r>
              <a:rPr lang="en-US" altLang="nl-NL" dirty="0"/>
              <a:t> Fast implementation of date and time handling</a:t>
            </a:r>
          </a:p>
          <a:p>
            <a:r>
              <a:rPr lang="en-US" altLang="nl-NL" b="1" dirty="0" err="1"/>
              <a:t>doctest</a:t>
            </a:r>
            <a:r>
              <a:rPr lang="en-US" altLang="nl-NL" b="1" dirty="0"/>
              <a:t>, </a:t>
            </a:r>
            <a:r>
              <a:rPr lang="en-US" altLang="nl-NL" b="1" dirty="0" err="1"/>
              <a:t>unittest</a:t>
            </a:r>
            <a:r>
              <a:rPr lang="en-US" altLang="nl-NL" dirty="0"/>
              <a:t> Modules that facilitate unit test</a:t>
            </a:r>
            <a:endParaRPr lang="nl-NL" altLang="nl-NL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16584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E55D2-6BD9-4D8C-B426-94B306E2A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1217"/>
          </a:xfrm>
        </p:spPr>
        <p:txBody>
          <a:bodyPr>
            <a:normAutofit fontScale="90000"/>
          </a:bodyPr>
          <a:lstStyle/>
          <a:p>
            <a:r>
              <a:rPr lang="en-US" altLang="nl-NL" dirty="0"/>
              <a:t>More frequently used modules</a:t>
            </a:r>
            <a:br>
              <a:rPr lang="en-US" altLang="nl-NL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93A59-60A8-4EAA-A269-95193C3AF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6342"/>
            <a:ext cx="10515600" cy="5040621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nl-NL" b="1" dirty="0" err="1"/>
              <a:t>pdb</a:t>
            </a:r>
            <a:r>
              <a:rPr lang="en-US" altLang="nl-NL" dirty="0"/>
              <a:t> Debugger</a:t>
            </a:r>
          </a:p>
          <a:p>
            <a:pPr>
              <a:lnSpc>
                <a:spcPct val="80000"/>
              </a:lnSpc>
            </a:pPr>
            <a:r>
              <a:rPr lang="en-US" altLang="nl-NL" b="1" dirty="0"/>
              <a:t>hotshot</a:t>
            </a:r>
            <a:r>
              <a:rPr lang="en-US" altLang="nl-NL" dirty="0"/>
              <a:t> Code proﬁling</a:t>
            </a:r>
          </a:p>
          <a:p>
            <a:pPr>
              <a:lnSpc>
                <a:spcPct val="80000"/>
              </a:lnSpc>
            </a:pPr>
            <a:r>
              <a:rPr lang="en-US" altLang="nl-NL" b="1" dirty="0"/>
              <a:t>pickle, </a:t>
            </a:r>
            <a:r>
              <a:rPr lang="en-US" altLang="nl-NL" b="1" dirty="0" err="1"/>
              <a:t>cpickle</a:t>
            </a:r>
            <a:r>
              <a:rPr lang="en-US" altLang="nl-NL" b="1" dirty="0"/>
              <a:t>, marshal, shelve</a:t>
            </a:r>
            <a:r>
              <a:rPr lang="en-US" altLang="nl-NL" dirty="0"/>
              <a:t> Used to save objects and code to ﬁles</a:t>
            </a:r>
          </a:p>
          <a:p>
            <a:pPr>
              <a:lnSpc>
                <a:spcPct val="80000"/>
              </a:lnSpc>
            </a:pPr>
            <a:r>
              <a:rPr lang="en-US" altLang="nl-NL" b="1" dirty="0" err="1"/>
              <a:t>getopt</a:t>
            </a:r>
            <a:r>
              <a:rPr lang="en-US" altLang="nl-NL" b="1" dirty="0"/>
              <a:t>, </a:t>
            </a:r>
            <a:r>
              <a:rPr lang="en-US" altLang="nl-NL" b="1" dirty="0" err="1"/>
              <a:t>optparse</a:t>
            </a:r>
            <a:r>
              <a:rPr lang="en-US" altLang="nl-NL" dirty="0"/>
              <a:t> Utilities to handle shell-level argument parsing</a:t>
            </a:r>
          </a:p>
          <a:p>
            <a:pPr>
              <a:lnSpc>
                <a:spcPct val="80000"/>
              </a:lnSpc>
            </a:pPr>
            <a:r>
              <a:rPr lang="en-US" altLang="nl-NL" b="1" dirty="0"/>
              <a:t>math, </a:t>
            </a:r>
            <a:r>
              <a:rPr lang="en-US" altLang="nl-NL" b="1" dirty="0" err="1"/>
              <a:t>cmath</a:t>
            </a:r>
            <a:r>
              <a:rPr lang="en-US" altLang="nl-NL" dirty="0"/>
              <a:t> Math functions (real and complex) faster for scalars</a:t>
            </a:r>
          </a:p>
          <a:p>
            <a:pPr>
              <a:lnSpc>
                <a:spcPct val="80000"/>
              </a:lnSpc>
            </a:pPr>
            <a:r>
              <a:rPr lang="en-US" altLang="nl-NL" b="1" dirty="0"/>
              <a:t>random</a:t>
            </a:r>
            <a:r>
              <a:rPr lang="en-US" altLang="nl-NL" dirty="0"/>
              <a:t> </a:t>
            </a:r>
            <a:r>
              <a:rPr lang="en-US" altLang="nl-NL" dirty="0" err="1"/>
              <a:t>Random</a:t>
            </a:r>
            <a:r>
              <a:rPr lang="en-US" altLang="nl-NL" dirty="0"/>
              <a:t> generators (likewise)</a:t>
            </a:r>
          </a:p>
          <a:p>
            <a:pPr>
              <a:lnSpc>
                <a:spcPct val="80000"/>
              </a:lnSpc>
            </a:pPr>
            <a:r>
              <a:rPr lang="en-US" altLang="nl-NL" b="1" dirty="0" err="1"/>
              <a:t>gzip</a:t>
            </a:r>
            <a:r>
              <a:rPr lang="en-US" altLang="nl-NL" dirty="0"/>
              <a:t> read and write </a:t>
            </a:r>
            <a:r>
              <a:rPr lang="en-US" altLang="nl-NL" dirty="0" err="1"/>
              <a:t>gzipped</a:t>
            </a:r>
            <a:r>
              <a:rPr lang="en-US" altLang="nl-NL" dirty="0"/>
              <a:t> ﬁles</a:t>
            </a:r>
          </a:p>
          <a:p>
            <a:pPr>
              <a:lnSpc>
                <a:spcPct val="80000"/>
              </a:lnSpc>
            </a:pPr>
            <a:r>
              <a:rPr lang="en-US" altLang="nl-NL" b="1" dirty="0"/>
              <a:t>struct</a:t>
            </a:r>
            <a:r>
              <a:rPr lang="en-US" altLang="nl-NL" dirty="0"/>
              <a:t> Functions to pack and unpack binary data structures</a:t>
            </a:r>
          </a:p>
          <a:p>
            <a:pPr>
              <a:lnSpc>
                <a:spcPct val="80000"/>
              </a:lnSpc>
            </a:pPr>
            <a:r>
              <a:rPr lang="en-US" altLang="nl-NL" b="1" dirty="0" err="1"/>
              <a:t>StringIO</a:t>
            </a:r>
            <a:r>
              <a:rPr lang="en-US" altLang="nl-NL" b="1" dirty="0"/>
              <a:t>, </a:t>
            </a:r>
            <a:r>
              <a:rPr lang="en-US" altLang="nl-NL" b="1" dirty="0" err="1"/>
              <a:t>cStringIO</a:t>
            </a:r>
            <a:r>
              <a:rPr lang="en-US" altLang="nl-NL" dirty="0"/>
              <a:t> String-like objects that can be read and written as ﬁles (e.g., in-memory ﬁles)</a:t>
            </a:r>
          </a:p>
          <a:p>
            <a:pPr>
              <a:lnSpc>
                <a:spcPct val="80000"/>
              </a:lnSpc>
            </a:pPr>
            <a:r>
              <a:rPr lang="en-US" altLang="nl-NL" b="1" dirty="0"/>
              <a:t>types</a:t>
            </a:r>
            <a:r>
              <a:rPr lang="en-US" altLang="nl-NL" dirty="0"/>
              <a:t> Names for all the standard Python type</a:t>
            </a:r>
            <a:endParaRPr lang="nl-NL" altLang="nl-NL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94922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87B75-7B90-42D1-B0CC-3AC1A2B89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Packages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46BE2-DFC9-4346-9A77-2AA6B8684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427"/>
            <a:ext cx="10515600" cy="4756536"/>
          </a:xfrm>
        </p:spPr>
        <p:txBody>
          <a:bodyPr/>
          <a:lstStyle/>
          <a:p>
            <a:r>
              <a:rPr lang="en-IN" dirty="0"/>
              <a:t>Directory of Python Scripts</a:t>
            </a:r>
          </a:p>
          <a:p>
            <a:r>
              <a:rPr lang="en-IN" dirty="0"/>
              <a:t>Each script = module</a:t>
            </a:r>
          </a:p>
          <a:p>
            <a:r>
              <a:rPr lang="en-IN" dirty="0"/>
              <a:t>Specify functions, methods, types</a:t>
            </a:r>
          </a:p>
          <a:p>
            <a:r>
              <a:rPr lang="en-IN" dirty="0"/>
              <a:t>Thousands of packages available</a:t>
            </a:r>
          </a:p>
          <a:p>
            <a:r>
              <a:rPr lang="en-IN" dirty="0"/>
              <a:t>Important packages:</a:t>
            </a:r>
          </a:p>
          <a:p>
            <a:pPr lvl="1"/>
            <a:r>
              <a:rPr lang="en-IN" dirty="0" err="1"/>
              <a:t>Numpy</a:t>
            </a:r>
            <a:endParaRPr lang="en-IN" dirty="0"/>
          </a:p>
          <a:p>
            <a:pPr lvl="1"/>
            <a:r>
              <a:rPr lang="en-IN" dirty="0"/>
              <a:t>Matplotlib</a:t>
            </a:r>
          </a:p>
          <a:p>
            <a:pPr lvl="1"/>
            <a:r>
              <a:rPr lang="en-IN" dirty="0" err="1"/>
              <a:t>Scikit</a:t>
            </a:r>
            <a:r>
              <a:rPr lang="en-IN" dirty="0"/>
              <a:t>-learn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Install package : Anaconda prompt – </a:t>
            </a:r>
            <a:r>
              <a:rPr lang="en-IN" dirty="0" err="1"/>
              <a:t>conda</a:t>
            </a:r>
            <a:r>
              <a:rPr lang="en-IN" dirty="0"/>
              <a:t> install </a:t>
            </a:r>
            <a:r>
              <a:rPr lang="en-IN" dirty="0" err="1"/>
              <a:t>numpy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5821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3" t="2034" r="20128" b="23959"/>
          <a:stretch/>
        </p:blipFill>
        <p:spPr bwMode="auto">
          <a:xfrm>
            <a:off x="1524001" y="1"/>
            <a:ext cx="8915400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0395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8172F-7750-49D1-8222-98403C3BA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1A3CA-FC69-46FF-8DFD-AD6A3930B3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fam = [1.73, 1.68, 1.71, 1.89] </a:t>
            </a:r>
          </a:p>
          <a:p>
            <a:r>
              <a:rPr lang="en-US" dirty="0"/>
              <a:t> fam </a:t>
            </a:r>
          </a:p>
          <a:p>
            <a:r>
              <a:rPr lang="en-US" dirty="0"/>
              <a:t>Out[2]: [1.73, 1.68, 1.71, 1.89] </a:t>
            </a:r>
          </a:p>
          <a:p>
            <a:r>
              <a:rPr lang="en-US" dirty="0"/>
              <a:t> max(fam) </a:t>
            </a:r>
          </a:p>
          <a:p>
            <a:r>
              <a:rPr lang="en-US" dirty="0"/>
              <a:t>Out[3]: 1.89</a:t>
            </a:r>
          </a:p>
          <a:p>
            <a:r>
              <a:rPr lang="en-US" b="1" dirty="0"/>
              <a:t>Tallest = max(fam)</a:t>
            </a:r>
          </a:p>
          <a:p>
            <a:r>
              <a:rPr lang="en-US" b="1" dirty="0"/>
              <a:t>Tallest </a:t>
            </a:r>
          </a:p>
          <a:p>
            <a:r>
              <a:rPr lang="en-US" b="1" dirty="0"/>
              <a:t>1.89</a:t>
            </a:r>
            <a:endParaRPr lang="en-IN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6B3E7-8DB2-489A-AE63-C8237D656E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Max()</a:t>
            </a:r>
          </a:p>
          <a:p>
            <a:r>
              <a:rPr lang="en-IN" dirty="0"/>
              <a:t>Round() – round(</a:t>
            </a:r>
            <a:r>
              <a:rPr lang="en-IN" dirty="0" err="1"/>
              <a:t>num,digits</a:t>
            </a:r>
            <a:r>
              <a:rPr lang="en-IN" dirty="0"/>
              <a:t>)</a:t>
            </a:r>
          </a:p>
          <a:p>
            <a:r>
              <a:rPr lang="en-US" dirty="0"/>
              <a:t>Maximum of list: max() </a:t>
            </a:r>
          </a:p>
          <a:p>
            <a:r>
              <a:rPr lang="en-US" dirty="0"/>
              <a:t>Length of list or string: </a:t>
            </a:r>
            <a:r>
              <a:rPr lang="en-US" dirty="0" err="1"/>
              <a:t>len</a:t>
            </a:r>
            <a:r>
              <a:rPr lang="en-US" dirty="0"/>
              <a:t>() </a:t>
            </a:r>
          </a:p>
          <a:p>
            <a:r>
              <a:rPr lang="en-US" dirty="0"/>
              <a:t>Get index in list: </a:t>
            </a:r>
          </a:p>
          <a:p>
            <a:r>
              <a:rPr lang="en-US" dirty="0"/>
              <a:t>Reversing a list: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604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799"/>
          </a:xfrm>
        </p:spPr>
        <p:txBody>
          <a:bodyPr>
            <a:normAutofit fontScale="90000"/>
          </a:bodyPr>
          <a:lstStyle/>
          <a:p>
            <a:r>
              <a:rPr lang="en-US" dirty="0"/>
              <a:t>Anaconda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722" b="9281"/>
          <a:stretch/>
        </p:blipFill>
        <p:spPr bwMode="auto">
          <a:xfrm>
            <a:off x="285750" y="1276350"/>
            <a:ext cx="10382250" cy="558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6525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dirty="0"/>
              <a:t>Anaconda Navigator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781050"/>
            <a:ext cx="10782300" cy="607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0499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SPYDER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1825625"/>
            <a:ext cx="11687175" cy="476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4864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Values to Variables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Python variables do not need explicit declaration to reserve memory space.</a:t>
            </a:r>
          </a:p>
          <a:p>
            <a:pPr algn="just"/>
            <a:r>
              <a:rPr lang="en-US" dirty="0"/>
              <a:t> The declaration happens automatically when you assign a value to a variable. </a:t>
            </a:r>
          </a:p>
          <a:p>
            <a:pPr algn="just"/>
            <a:r>
              <a:rPr lang="en-US" dirty="0"/>
              <a:t>The equal sign (=) is used to assign values to variables.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30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1599</Words>
  <Application>Microsoft Office PowerPoint</Application>
  <PresentationFormat>Widescreen</PresentationFormat>
  <Paragraphs>225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Bell mt</vt:lpstr>
      <vt:lpstr>Calibri</vt:lpstr>
      <vt:lpstr>Office Theme</vt:lpstr>
      <vt:lpstr>Technical Session I Basics of Python </vt:lpstr>
      <vt:lpstr>Introduction </vt:lpstr>
      <vt:lpstr>Local Environment Setup </vt:lpstr>
      <vt:lpstr>PowerPoint Presentation</vt:lpstr>
      <vt:lpstr>PowerPoint Presentation</vt:lpstr>
      <vt:lpstr>Anaconda</vt:lpstr>
      <vt:lpstr>Anaconda Navigator</vt:lpstr>
      <vt:lpstr>SPYDER</vt:lpstr>
      <vt:lpstr>Assigning Values to Variables </vt:lpstr>
      <vt:lpstr>SPYDER</vt:lpstr>
      <vt:lpstr>Python - Basic Operators </vt:lpstr>
      <vt:lpstr>Membership operators</vt:lpstr>
      <vt:lpstr>PowerPoint Presentation</vt:lpstr>
      <vt:lpstr>Identity operators</vt:lpstr>
      <vt:lpstr>PowerPoint Presentation</vt:lpstr>
      <vt:lpstr>PowerPoint Presentation</vt:lpstr>
      <vt:lpstr>Data Types </vt:lpstr>
      <vt:lpstr>Numbers</vt:lpstr>
      <vt:lpstr>Example</vt:lpstr>
      <vt:lpstr>Strings</vt:lpstr>
      <vt:lpstr>Example</vt:lpstr>
      <vt:lpstr>PowerPoint Presentation</vt:lpstr>
      <vt:lpstr>String operations</vt:lpstr>
      <vt:lpstr>Lists</vt:lpstr>
      <vt:lpstr>PowerPoint Presentation</vt:lpstr>
      <vt:lpstr>PowerPoint Presentation</vt:lpstr>
      <vt:lpstr>Accessing Values in Lists </vt:lpstr>
      <vt:lpstr>List functions</vt:lpstr>
      <vt:lpstr>PowerPoint Presentation</vt:lpstr>
      <vt:lpstr>PowerPoint Presentation</vt:lpstr>
      <vt:lpstr>Tuples</vt:lpstr>
      <vt:lpstr>Dictionary</vt:lpstr>
      <vt:lpstr>PowerPoint Presentation</vt:lpstr>
      <vt:lpstr>Dictionary</vt:lpstr>
      <vt:lpstr>PowerPoint Presentation</vt:lpstr>
      <vt:lpstr>Dictionary Functions </vt:lpstr>
      <vt:lpstr>PowerPoint Presentation</vt:lpstr>
      <vt:lpstr>PowerPoint Presentation</vt:lpstr>
      <vt:lpstr>PowerPoint Presentation</vt:lpstr>
      <vt:lpstr>Set in Python </vt:lpstr>
      <vt:lpstr>Change a set in Python </vt:lpstr>
      <vt:lpstr>PowerPoint Presentation</vt:lpstr>
      <vt:lpstr>Remove elements from a set </vt:lpstr>
      <vt:lpstr>Modules and Packages</vt:lpstr>
      <vt:lpstr>Modules and packages</vt:lpstr>
      <vt:lpstr>Modules can be identified</vt:lpstr>
      <vt:lpstr>Frequently used modules </vt:lpstr>
      <vt:lpstr>More frequently used modules </vt:lpstr>
      <vt:lpstr>Packages</vt:lpstr>
      <vt:lpstr>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 kumar</dc:creator>
  <cp:lastModifiedBy>ram kumar</cp:lastModifiedBy>
  <cp:revision>49</cp:revision>
  <dcterms:created xsi:type="dcterms:W3CDTF">2019-03-17T17:31:06Z</dcterms:created>
  <dcterms:modified xsi:type="dcterms:W3CDTF">2020-05-19T06:20:01Z</dcterms:modified>
</cp:coreProperties>
</file>