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9" r:id="rId10"/>
    <p:sldId id="270" r:id="rId11"/>
    <p:sldId id="298" r:id="rId12"/>
    <p:sldId id="299" r:id="rId13"/>
    <p:sldId id="300" r:id="rId14"/>
    <p:sldId id="301" r:id="rId15"/>
    <p:sldId id="29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2" r:id="rId49"/>
    <p:sldId id="314" r:id="rId50"/>
    <p:sldId id="316" r:id="rId51"/>
    <p:sldId id="318" r:id="rId52"/>
    <p:sldId id="319" r:id="rId53"/>
    <p:sldId id="320" r:id="rId54"/>
    <p:sldId id="321" r:id="rId55"/>
    <p:sldId id="279" r:id="rId56"/>
    <p:sldId id="280" r:id="rId57"/>
    <p:sldId id="323" r:id="rId58"/>
    <p:sldId id="324" r:id="rId59"/>
    <p:sldId id="345" r:id="rId60"/>
    <p:sldId id="258" r:id="rId61"/>
    <p:sldId id="326" r:id="rId62"/>
    <p:sldId id="327" r:id="rId63"/>
    <p:sldId id="261" r:id="rId64"/>
    <p:sldId id="262" r:id="rId65"/>
    <p:sldId id="328" r:id="rId66"/>
    <p:sldId id="330" r:id="rId67"/>
    <p:sldId id="267" r:id="rId68"/>
    <p:sldId id="268" r:id="rId69"/>
    <p:sldId id="331" r:id="rId70"/>
    <p:sldId id="333" r:id="rId71"/>
    <p:sldId id="334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EF2D8E-BD13-4C0A-8332-3F09C6B941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3EB23-82DD-4916-AD93-33BA673FC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9B0C4-6C34-4273-A64C-1AB312BCB56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379-491A-4924-8E36-FC12FF6A4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4D230-68FE-4694-91A5-A2CA1A65E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A85CC-F92B-41D0-9ED1-B7D18461E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4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9D3F-27B8-4D54-A8E9-77B38505CB1C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FDFC9-3413-407B-A483-D31CDB1F7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7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FDC9-C0B8-4D78-889B-E02DA7D0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5E66-A830-4F02-B7E7-DA1D33DE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F84A-7E41-4BA3-893D-5ABDBA0B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57A2-5078-4A0F-98A4-81E47A29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9FA6-CA43-499E-B7D0-6BF3401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9EBD-3074-479A-9456-81A9CE9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A9BA2-26B1-4E02-AAA2-0A7B1A21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53E8-D607-4A31-A6E7-685A6407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1E61-9364-40A3-BBDD-E2146AF2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0E9E-E07F-4665-B6A1-B95CE44C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9577-418B-4E83-AF7F-3D180E695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F29A-0DEA-4647-B32B-65A4BE46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3AC3-8DB2-4DE3-838F-F9D1240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1DED-8F33-437D-93F9-B82C315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E5D5-7C4B-4669-A0E3-B22DAFC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73145" y="323065"/>
            <a:ext cx="3120012" cy="6534546"/>
          </a:xfrm>
          <a:custGeom>
            <a:avLst/>
            <a:gdLst/>
            <a:ahLst/>
            <a:cxnLst/>
            <a:rect l="l" t="t" r="r" b="b"/>
            <a:pathLst>
              <a:path w="5144770" h="10775950">
                <a:moveTo>
                  <a:pt x="5144696" y="0"/>
                </a:moveTo>
                <a:lnTo>
                  <a:pt x="0" y="1808693"/>
                </a:lnTo>
                <a:lnTo>
                  <a:pt x="726992" y="8687366"/>
                </a:lnTo>
                <a:lnTo>
                  <a:pt x="4523286" y="10775797"/>
                </a:lnTo>
              </a:path>
            </a:pathLst>
          </a:custGeom>
          <a:ln w="37337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bk object 17"/>
          <p:cNvSpPr/>
          <p:nvPr/>
        </p:nvSpPr>
        <p:spPr>
          <a:xfrm>
            <a:off x="6093113" y="323065"/>
            <a:ext cx="3187788" cy="6534546"/>
          </a:xfrm>
          <a:custGeom>
            <a:avLst/>
            <a:gdLst/>
            <a:ahLst/>
            <a:cxnLst/>
            <a:rect l="l" t="t" r="r" b="b"/>
            <a:pathLst>
              <a:path w="5256530" h="10775950">
                <a:moveTo>
                  <a:pt x="716370" y="10775797"/>
                </a:moveTo>
                <a:lnTo>
                  <a:pt x="4417760" y="8687366"/>
                </a:lnTo>
                <a:lnTo>
                  <a:pt x="5256503" y="1808693"/>
                </a:lnTo>
                <a:lnTo>
                  <a:pt x="0" y="0"/>
                </a:lnTo>
              </a:path>
            </a:pathLst>
          </a:custGeom>
          <a:ln w="373379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0953" y="1512271"/>
            <a:ext cx="3970094" cy="239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8" b="0" i="0">
                <a:solidFill>
                  <a:srgbClr val="666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4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85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0A6B-EC7B-45D9-BB78-DCB7ADF4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66A-AF7B-402E-A446-1254B56B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081F-9F00-411E-BA1D-9F9E75BB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2DC9-2234-4099-B88D-58C7267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8DDE-1AC6-4045-83FA-3E5FA4F7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6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05-AFD6-4F6C-B5C0-CFEFA122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FB56-3DD3-4360-8990-C3E0F61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524-00BC-464F-B8D4-CF4D22D3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16F2-32CF-4018-B641-A161CCD4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2635-7E16-4046-B148-D8E4FB6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E56E-444B-426C-855C-9284FA41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B9E8-F6EC-413A-BF03-B5525003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8C01-C94F-47B7-8FC2-3B310AA3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10A78-1C58-49D5-8632-ACF4B260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E0AAA-834A-42E6-8077-8A334317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3C5A-DE92-4A87-9E55-ADB439F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8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820-BC51-4405-937D-84D2E84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6492-E62A-4669-92D7-D12A4A82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EDAF-4A51-4BF4-A3EE-EEC1BB28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20C82-34F1-4F42-B033-7D52FEBD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C0008-E401-478A-AD75-E31AE7FD1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8596-E5B0-429B-A4A5-C8B39AF6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C758C-A0A1-4618-8324-D8AC6B5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31831-D21F-47D7-8B55-46FD569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C09-2A84-482D-BCE4-9A06D2F4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16BDA-14EE-46F0-837C-DBC38662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7DC8E-FA33-426F-95AB-8CBA16B9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823F0-A087-469D-BDC2-79D9658F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3B11-4944-49A5-9A6B-EF2588A8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AB77-D1CD-4A90-A247-5716CF3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AB493-DD90-44D3-892C-5911540C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F1DC-D9F7-4D9F-BDD9-67C0B992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024D-93BB-431C-819C-C08CEC6E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78D8-1D3E-4769-BB7F-1B92B491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E9F67-8349-4AAE-9AF1-26CE1E2F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BA2A6-0015-43BC-922D-57C12B8C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E42C-913D-499D-A397-F843A294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7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77A-9251-4561-8874-E73CF09B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95564-8C56-4528-B023-A03724F6F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DF0A-DDCD-404C-944E-3DF2F14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41C9-A3AB-4324-B46E-F72A8FEA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BCBE2-228C-4CDA-80EA-82787735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5E19-A28F-4072-91C5-DBEF969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6">
                <a:lumMod val="7000"/>
                <a:lumOff val="93000"/>
              </a:schemeClr>
            </a:gs>
            <a:gs pos="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D74F-8BB6-4E5A-95F7-5B8234B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CD94-FD6E-4D00-96AB-9EB249DD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D30B-EA1B-4021-8A07-58F196DF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6057-C537-42DF-8828-ECD2A1F9AE9A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27AC-049C-4A27-BB52-239BC92B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74A6-AA20-4197-A1F5-732C4FF3B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CFB5D43-A23B-4DD6-BF14-5233675BC123}"/>
              </a:ext>
            </a:extLst>
          </p:cNvPr>
          <p:cNvSpPr txBox="1"/>
          <p:nvPr userDrawn="1"/>
        </p:nvSpPr>
        <p:spPr>
          <a:xfrm>
            <a:off x="6973539" y="70666"/>
            <a:ext cx="4548770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algn="r">
              <a:spcBef>
                <a:spcPts val="82"/>
              </a:spcBef>
            </a:pPr>
            <a:r>
              <a:rPr sz="1728" spc="-21" dirty="0">
                <a:latin typeface="Bell mt" panose="02020503060305020303" pitchFamily="18" charset="0"/>
                <a:cs typeface="Calibri"/>
              </a:rPr>
              <a:t>Intermediate </a:t>
            </a:r>
            <a:r>
              <a:rPr sz="1728" dirty="0">
                <a:latin typeface="Bell mt" panose="02020503060305020303" pitchFamily="18" charset="0"/>
                <a:cs typeface="Calibri"/>
              </a:rPr>
              <a:t>Python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7E9B707-1E93-4929-B584-B22122CCBF0C}"/>
              </a:ext>
            </a:extLst>
          </p:cNvPr>
          <p:cNvSpPr/>
          <p:nvPr userDrawn="1"/>
        </p:nvSpPr>
        <p:spPr>
          <a:xfrm>
            <a:off x="11651860" y="-3530"/>
            <a:ext cx="463517" cy="4645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380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6EE0-1A36-43DB-A056-655FAAC3E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Intermediate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9D42E-1FCC-402D-9111-F8BB9B92A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1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58438"/>
            <a:ext cx="5021062" cy="611052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3900" b="1" spc="6" dirty="0">
                <a:solidFill>
                  <a:srgbClr val="3A3A3A"/>
                </a:solidFill>
                <a:cs typeface="Calibri"/>
              </a:rPr>
              <a:t>Datasets </a:t>
            </a:r>
            <a:r>
              <a:rPr sz="3900" b="1" spc="-33" dirty="0">
                <a:solidFill>
                  <a:srgbClr val="3A3A3A"/>
                </a:solidFill>
                <a:cs typeface="Calibri"/>
              </a:rPr>
              <a:t>in</a:t>
            </a:r>
            <a:r>
              <a:rPr sz="3900" b="1" spc="-676" dirty="0">
                <a:solidFill>
                  <a:srgbClr val="3A3A3A"/>
                </a:solidFill>
                <a:cs typeface="Calibri"/>
              </a:rPr>
              <a:t> </a:t>
            </a:r>
            <a:r>
              <a:rPr sz="3900" b="1" spc="3" dirty="0">
                <a:solidFill>
                  <a:srgbClr val="3A3A3A"/>
                </a:solidFill>
                <a:cs typeface="Calibri"/>
              </a:rPr>
              <a:t>Python</a:t>
            </a:r>
            <a:endParaRPr sz="390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446" y="1754123"/>
            <a:ext cx="170584" cy="31801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001" spc="9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0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38" y="1032120"/>
            <a:ext cx="4046268" cy="42217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269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2D </a:t>
            </a:r>
            <a:r>
              <a:rPr sz="2698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</a:t>
            </a:r>
            <a:r>
              <a:rPr sz="2698" spc="-20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698" spc="-9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array?</a:t>
            </a:r>
            <a:endParaRPr sz="2698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446" y="3357258"/>
            <a:ext cx="170584" cy="31801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001" spc="9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0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14" y="3999579"/>
            <a:ext cx="170584" cy="31801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001" spc="9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0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2314" y="4641900"/>
            <a:ext cx="170584" cy="31801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001" spc="9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0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314" y="5284221"/>
            <a:ext cx="170584" cy="31801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001" spc="9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0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2314" y="5951940"/>
            <a:ext cx="170584" cy="31801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001" spc="9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01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35132"/>
              </p:ext>
            </p:extLst>
          </p:nvPr>
        </p:nvGraphicFramePr>
        <p:xfrm>
          <a:off x="6465352" y="820733"/>
          <a:ext cx="5210692" cy="207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7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country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capital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95" dirty="0">
                          <a:latin typeface="Bell mt" panose="02020503060305020303" pitchFamily="18" charset="0"/>
                          <a:cs typeface="Calibri"/>
                        </a:rPr>
                        <a:t>area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population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54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Brazil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Brasilia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40" dirty="0">
                          <a:latin typeface="Bell mt" panose="02020503060305020303" pitchFamily="18" charset="0"/>
                          <a:cs typeface="Calibri"/>
                        </a:rPr>
                        <a:t>8.516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20" dirty="0">
                          <a:latin typeface="Bell mt" panose="02020503060305020303" pitchFamily="18" charset="0"/>
                          <a:cs typeface="Calibri"/>
                        </a:rPr>
                        <a:t>200.4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R="1270" algn="ctr">
                        <a:lnSpc>
                          <a:spcPts val="3475"/>
                        </a:lnSpc>
                      </a:pPr>
                      <a:r>
                        <a:rPr sz="1800" spc="-20" dirty="0">
                          <a:latin typeface="Bell mt" panose="02020503060305020303" pitchFamily="18" charset="0"/>
                          <a:cs typeface="Calibri"/>
                        </a:rPr>
                        <a:t>Russia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75"/>
                        </a:lnSpc>
                      </a:pP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Moscow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75"/>
                        </a:lnSpc>
                      </a:pPr>
                      <a:r>
                        <a:rPr sz="1800" spc="-295" dirty="0">
                          <a:latin typeface="Bell mt" panose="02020503060305020303" pitchFamily="18" charset="0"/>
                          <a:cs typeface="Calibri"/>
                        </a:rPr>
                        <a:t>17.10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475"/>
                        </a:lnSpc>
                      </a:pPr>
                      <a:r>
                        <a:rPr sz="1800" spc="-175" dirty="0">
                          <a:latin typeface="Bell mt" panose="02020503060305020303" pitchFamily="18" charset="0"/>
                          <a:cs typeface="Calibri"/>
                        </a:rPr>
                        <a:t>143.5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India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New</a:t>
                      </a:r>
                      <a:r>
                        <a:rPr sz="1800" spc="-10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Bell mt" panose="02020503060305020303" pitchFamily="18" charset="0"/>
                          <a:cs typeface="Calibri"/>
                        </a:rPr>
                        <a:t>Delhi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85" dirty="0">
                          <a:latin typeface="Bell mt" panose="02020503060305020303" pitchFamily="18" charset="0"/>
                          <a:cs typeface="Calibri"/>
                        </a:rPr>
                        <a:t>3.286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04" dirty="0">
                          <a:latin typeface="Bell mt" panose="02020503060305020303" pitchFamily="18" charset="0"/>
                          <a:cs typeface="Calibri"/>
                        </a:rPr>
                        <a:t>1252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10" dirty="0">
                          <a:latin typeface="Bell mt" panose="02020503060305020303" pitchFamily="18" charset="0"/>
                          <a:cs typeface="Calibri"/>
                        </a:rPr>
                        <a:t>China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Bell mt" panose="02020503060305020303" pitchFamily="18" charset="0"/>
                          <a:cs typeface="Calibri"/>
                        </a:rPr>
                        <a:t>Beijing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80" dirty="0">
                          <a:latin typeface="Bell mt" panose="02020503060305020303" pitchFamily="18" charset="0"/>
                          <a:cs typeface="Calibri"/>
                        </a:rPr>
                        <a:t>9.597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65" dirty="0">
                          <a:latin typeface="Bell mt" panose="02020503060305020303" pitchFamily="18" charset="0"/>
                          <a:cs typeface="Calibri"/>
                        </a:rPr>
                        <a:t>1357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25"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15" dirty="0">
                          <a:latin typeface="Bell mt" panose="02020503060305020303" pitchFamily="18" charset="0"/>
                          <a:cs typeface="Calibri"/>
                        </a:rPr>
                        <a:t>South</a:t>
                      </a:r>
                      <a:r>
                        <a:rPr sz="1800" spc="-114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Africa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3515"/>
                        </a:lnSpc>
                      </a:pPr>
                      <a:r>
                        <a:rPr sz="1800" spc="-55" dirty="0">
                          <a:latin typeface="Bell mt" panose="02020503060305020303" pitchFamily="18" charset="0"/>
                          <a:cs typeface="Calibri"/>
                        </a:rPr>
                        <a:t>Pretoria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-235" dirty="0">
                          <a:latin typeface="Bell mt" panose="02020503060305020303" pitchFamily="18" charset="0"/>
                          <a:cs typeface="Calibri"/>
                        </a:rPr>
                        <a:t>1.221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-65" dirty="0">
                          <a:latin typeface="Bell mt" panose="02020503060305020303" pitchFamily="18" charset="0"/>
                          <a:cs typeface="Calibri"/>
                        </a:rPr>
                        <a:t>52.98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970887" y="2881345"/>
            <a:ext cx="427037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6" dirty="0">
                <a:solidFill>
                  <a:srgbClr val="2685A2"/>
                </a:solidFill>
                <a:latin typeface="Courier New"/>
                <a:cs typeface="Courier New"/>
              </a:rPr>
              <a:t>str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72545" y="2881345"/>
            <a:ext cx="427037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6" dirty="0">
                <a:solidFill>
                  <a:srgbClr val="2685A2"/>
                </a:solidFill>
                <a:latin typeface="Courier New"/>
                <a:cs typeface="Courier New"/>
              </a:rPr>
              <a:t>str</a:t>
            </a:r>
            <a:endParaRPr sz="1789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34514" y="2881345"/>
            <a:ext cx="70120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6" dirty="0">
                <a:solidFill>
                  <a:srgbClr val="2685A2"/>
                </a:solidFill>
                <a:latin typeface="Courier New"/>
                <a:cs typeface="Courier New"/>
              </a:rPr>
              <a:t>float</a:t>
            </a:r>
            <a:endParaRPr sz="1789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172" y="2881345"/>
            <a:ext cx="70120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6" dirty="0">
                <a:solidFill>
                  <a:srgbClr val="2685A2"/>
                </a:solidFill>
                <a:latin typeface="Courier New"/>
                <a:cs typeface="Courier New"/>
              </a:rPr>
              <a:t>float</a:t>
            </a:r>
            <a:endParaRPr sz="1789">
              <a:latin typeface="Courier New"/>
              <a:cs typeface="Courier New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47F4F84-7BE6-447B-A570-06D55D4E1EF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29369" y="1457820"/>
            <a:ext cx="4658593" cy="25455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</a:rPr>
              <a:t>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</a:rPr>
              <a:t>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</a:rPr>
              <a:t>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</a:rPr>
              <a:t>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6666"/>
                </a:solidFill>
              </a:rPr>
              <a:t>The above can be represented as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13131"/>
                </a:solidFill>
              </a:rPr>
              <a:t>T </a:t>
            </a:r>
            <a:r>
              <a:rPr lang="en-US" altLang="en-US" sz="2000" dirty="0">
                <a:solidFill>
                  <a:srgbClr val="666600"/>
                </a:solidFill>
              </a:rPr>
              <a:t>=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[[</a:t>
            </a:r>
            <a:r>
              <a:rPr lang="en-US" altLang="en-US" sz="2000" dirty="0">
                <a:solidFill>
                  <a:srgbClr val="006666"/>
                </a:solidFill>
              </a:rPr>
              <a:t>11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12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5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2</a:t>
            </a:r>
            <a:r>
              <a:rPr lang="en-US" altLang="en-US" sz="2000" dirty="0">
                <a:solidFill>
                  <a:srgbClr val="666600"/>
                </a:solidFill>
              </a:rPr>
              <a:t>],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[</a:t>
            </a:r>
            <a:r>
              <a:rPr lang="en-US" altLang="en-US" sz="2000" dirty="0">
                <a:solidFill>
                  <a:srgbClr val="006666"/>
                </a:solidFill>
              </a:rPr>
              <a:t>15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6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006666"/>
                </a:solidFill>
              </a:rPr>
              <a:t>10</a:t>
            </a:r>
            <a:r>
              <a:rPr lang="en-US" altLang="en-US" sz="2000" dirty="0">
                <a:solidFill>
                  <a:srgbClr val="666600"/>
                </a:solidFill>
              </a:rPr>
              <a:t>],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[</a:t>
            </a:r>
            <a:r>
              <a:rPr lang="en-US" altLang="en-US" sz="2000" dirty="0">
                <a:solidFill>
                  <a:srgbClr val="006666"/>
                </a:solidFill>
              </a:rPr>
              <a:t>10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8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12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5</a:t>
            </a:r>
            <a:r>
              <a:rPr lang="en-US" altLang="en-US" sz="2000" dirty="0">
                <a:solidFill>
                  <a:srgbClr val="666600"/>
                </a:solidFill>
              </a:rPr>
              <a:t>],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[</a:t>
            </a:r>
            <a:r>
              <a:rPr lang="en-US" altLang="en-US" sz="2000" dirty="0">
                <a:solidFill>
                  <a:srgbClr val="006666"/>
                </a:solidFill>
              </a:rPr>
              <a:t>12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006666"/>
                </a:solidFill>
              </a:rPr>
              <a:t>15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006666"/>
                </a:solidFill>
              </a:rPr>
              <a:t>8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006666"/>
                </a:solidFill>
              </a:rPr>
              <a:t>6</a:t>
            </a:r>
            <a:r>
              <a:rPr lang="en-US" altLang="en-US" sz="2000" dirty="0">
                <a:solidFill>
                  <a:srgbClr val="666600"/>
                </a:solidFill>
              </a:rPr>
              <a:t>]]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666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71063C5-1B03-454F-8C36-60E60643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69" y="3964844"/>
            <a:ext cx="6217569" cy="28532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ell mt" panose="02020503060305020303" pitchFamily="18" charset="0"/>
              </a:rPr>
              <a:t>from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array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ell mt" panose="02020503060305020303" pitchFamily="18" charset="0"/>
              </a:rPr>
              <a:t>import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*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=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[[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11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12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5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2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15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6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10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10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8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12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5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12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15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8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,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6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ell mt" panose="02020503060305020303" pitchFamily="18" charset="0"/>
              </a:rPr>
              <a:t>print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(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0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])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ell mt" panose="02020503060305020303" pitchFamily="18" charset="0"/>
              </a:rPr>
              <a:t>print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(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1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][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Bell mt" panose="02020503060305020303" pitchFamily="18" charset="0"/>
              </a:rPr>
              <a:t>2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ell mt" panose="02020503060305020303" pitchFamily="18" charset="0"/>
              </a:rPr>
              <a:t>])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E79A28-BA48-42B9-960A-8A530A02D187}"/>
              </a:ext>
            </a:extLst>
          </p:cNvPr>
          <p:cNvSpPr/>
          <p:nvPr/>
        </p:nvSpPr>
        <p:spPr>
          <a:xfrm>
            <a:off x="6936576" y="3964844"/>
            <a:ext cx="42682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Index referring to the main or parent array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another index referring to the position of the data element in the inner array.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40D-B734-47E5-BB3B-46F1EF2C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7" y="285226"/>
            <a:ext cx="3414204" cy="132556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0D00-AC71-4A1B-9BBB-F5193A582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58" y="1253331"/>
            <a:ext cx="5181600" cy="4351338"/>
          </a:xfrm>
        </p:spPr>
        <p:txBody>
          <a:bodyPr/>
          <a:lstStyle/>
          <a:p>
            <a:r>
              <a:rPr lang="en-IN" dirty="0"/>
              <a:t>11 12 5 2 </a:t>
            </a:r>
          </a:p>
          <a:p>
            <a:r>
              <a:rPr lang="en-IN" dirty="0"/>
              <a:t>15 6 10 </a:t>
            </a:r>
          </a:p>
          <a:p>
            <a:r>
              <a:rPr lang="en-IN" dirty="0"/>
              <a:t>10 8 12 5 </a:t>
            </a:r>
          </a:p>
          <a:p>
            <a:r>
              <a:rPr lang="en-IN" dirty="0"/>
              <a:t>12 15 8 6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16EEDF-3BB4-4DBE-B533-6CD923CE5F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0749" y="1253331"/>
            <a:ext cx="5535967" cy="36073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from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array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8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15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8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]]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c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</a:rPr>
              <a:t>c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</a:rPr>
              <a:t>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"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AF5E06-2E85-48AC-9972-CE148B3D1EF4}"/>
              </a:ext>
            </a:extLst>
          </p:cNvPr>
          <p:cNvSpPr txBox="1">
            <a:spLocks/>
          </p:cNvSpPr>
          <p:nvPr/>
        </p:nvSpPr>
        <p:spPr>
          <a:xfrm>
            <a:off x="5794530" y="118030"/>
            <a:ext cx="341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132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885D06-1D5F-42D9-A6A5-5F35A382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213" y="256381"/>
            <a:ext cx="5157787" cy="823912"/>
          </a:xfrm>
        </p:spPr>
        <p:txBody>
          <a:bodyPr/>
          <a:lstStyle/>
          <a:p>
            <a:r>
              <a:rPr lang="en-IN" dirty="0"/>
              <a:t>Inserting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BCAE8-809D-4D63-93F2-6FF4D5C03E4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6612" y="1685086"/>
            <a:ext cx="5157787" cy="439217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# insert element in the array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from array import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T = [[11, 12, 5, 2], [15, 6,10], [10, 8, 12, 5], [12,15,8,6]]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000088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 err="1">
                <a:solidFill>
                  <a:srgbClr val="000088"/>
                </a:solidFill>
              </a:rPr>
              <a:t>T.insert</a:t>
            </a:r>
            <a:r>
              <a:rPr lang="en-US" altLang="en-US" sz="2500" dirty="0">
                <a:solidFill>
                  <a:srgbClr val="000088"/>
                </a:solidFill>
              </a:rPr>
              <a:t>(2, [0,5,11,13,6])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000088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for r in 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    for c in r: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        print(</a:t>
            </a:r>
            <a:r>
              <a:rPr lang="en-US" altLang="en-US" sz="2500" dirty="0" err="1">
                <a:solidFill>
                  <a:srgbClr val="000088"/>
                </a:solidFill>
              </a:rPr>
              <a:t>c,end</a:t>
            </a:r>
            <a:r>
              <a:rPr lang="en-US" altLang="en-US" sz="2500" dirty="0">
                <a:solidFill>
                  <a:srgbClr val="000088"/>
                </a:solidFill>
              </a:rPr>
              <a:t> = " ")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0088"/>
                </a:solidFill>
              </a:rPr>
              <a:t>    print()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E46716-8729-49F1-BDDF-6B3483D8C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310252"/>
            <a:ext cx="5183188" cy="823912"/>
          </a:xfrm>
        </p:spPr>
        <p:txBody>
          <a:bodyPr/>
          <a:lstStyle/>
          <a:p>
            <a:r>
              <a:rPr lang="en-IN" dirty="0"/>
              <a:t>Deleting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9FB5CC-B15A-4AA5-A2E5-CA2FB8EBD2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4FA6AC-3654-464C-940F-2DE2C60B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43024"/>
            <a:ext cx="6086383" cy="44342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#delete</a:t>
            </a:r>
          </a:p>
          <a:p>
            <a:pPr marL="0" indent="0">
              <a:buNone/>
            </a:pPr>
            <a:r>
              <a:rPr lang="en-US" sz="2400" dirty="0"/>
              <a:t>from array import *</a:t>
            </a:r>
          </a:p>
          <a:p>
            <a:pPr marL="0" indent="0">
              <a:buNone/>
            </a:pPr>
            <a:r>
              <a:rPr lang="en-US" sz="2400" dirty="0"/>
              <a:t>T = [[11, 12, 5, 2], [15, 6,10], [10, 8, 12, 5], [12,15,8,6]]</a:t>
            </a:r>
          </a:p>
          <a:p>
            <a:pPr marL="0" indent="0">
              <a:buNone/>
            </a:pPr>
            <a:r>
              <a:rPr lang="en-US" sz="2400" dirty="0"/>
              <a:t>del T[3]</a:t>
            </a:r>
          </a:p>
          <a:p>
            <a:pPr marL="0" indent="0">
              <a:buNone/>
            </a:pPr>
            <a:r>
              <a:rPr lang="en-US" sz="2400" dirty="0"/>
              <a:t>for r in T:</a:t>
            </a:r>
          </a:p>
          <a:p>
            <a:pPr marL="0" indent="0">
              <a:buNone/>
            </a:pPr>
            <a:r>
              <a:rPr lang="en-US" sz="2400" dirty="0"/>
              <a:t>    for c in r:</a:t>
            </a:r>
          </a:p>
          <a:p>
            <a:pPr marL="0" indent="0">
              <a:buNone/>
            </a:pPr>
            <a:r>
              <a:rPr lang="en-US" sz="2400" dirty="0"/>
              <a:t>        print(</a:t>
            </a:r>
            <a:r>
              <a:rPr lang="en-US" sz="2400" dirty="0" err="1"/>
              <a:t>c,end</a:t>
            </a:r>
            <a:r>
              <a:rPr lang="en-US" sz="2400" dirty="0"/>
              <a:t> = " ")</a:t>
            </a:r>
          </a:p>
          <a:p>
            <a:pPr marL="0" indent="0">
              <a:buNone/>
            </a:pPr>
            <a:r>
              <a:rPr lang="en-US" sz="2400" dirty="0"/>
              <a:t>    print()</a:t>
            </a:r>
            <a:endParaRPr lang="en-IN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179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ED97F7-F1D7-4600-AB2C-CD1B4176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IN" dirty="0"/>
              <a:t>Matrix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915ECD-5C5F-4CE7-AC7E-49C7C5C7A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2156"/>
            <a:ext cx="5181600" cy="5244807"/>
          </a:xfrm>
        </p:spPr>
        <p:txBody>
          <a:bodyPr/>
          <a:lstStyle/>
          <a:p>
            <a:r>
              <a:rPr lang="en-US" dirty="0"/>
              <a:t>Special case of 2D array</a:t>
            </a:r>
          </a:p>
          <a:p>
            <a:r>
              <a:rPr lang="en-US" dirty="0"/>
              <a:t>Each data element is of strictly same size.</a:t>
            </a:r>
          </a:p>
          <a:p>
            <a:endParaRPr lang="en-IN" dirty="0"/>
          </a:p>
          <a:p>
            <a:r>
              <a:rPr lang="en-IN" dirty="0"/>
              <a:t>Accessing Values </a:t>
            </a:r>
          </a:p>
          <a:p>
            <a:pPr lvl="1"/>
            <a:r>
              <a:rPr lang="en-IN" dirty="0"/>
              <a:t>using the indexes.</a:t>
            </a:r>
          </a:p>
          <a:p>
            <a:pPr lvl="1"/>
            <a:r>
              <a:rPr lang="en-IN" dirty="0"/>
              <a:t>Same as 2d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32CD4-4109-4ECD-832B-71D1AA45C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8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B1FD-2031-4DE8-A52F-1F41C33C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0065-90CC-41C9-A549-B84A8B18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82572"/>
            <a:ext cx="5157787" cy="4707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Mathematically a set is a collection of items not in any particular order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The elements in the set cannot be duplicates.</a:t>
            </a:r>
          </a:p>
          <a:p>
            <a:pPr lvl="1"/>
            <a:r>
              <a:rPr lang="en-US" dirty="0"/>
              <a:t>The elements in the set are immutable(cannot be modified) but the set as a whole is mutable.</a:t>
            </a:r>
          </a:p>
          <a:p>
            <a:pPr lvl="1"/>
            <a:r>
              <a:rPr lang="en-US" dirty="0"/>
              <a:t>There is no index attached to any element in a python set. So they do not support any indexing or slicing operation.</a:t>
            </a:r>
          </a:p>
          <a:p>
            <a:pPr lvl="1"/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0AA0B8-EDC7-4F4B-B4A5-D4F00C63D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29680"/>
            <a:ext cx="5183188" cy="823912"/>
          </a:xfrm>
        </p:spPr>
        <p:txBody>
          <a:bodyPr/>
          <a:lstStyle/>
          <a:p>
            <a:r>
              <a:rPr lang="en-IN" dirty="0"/>
              <a:t>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99DDD2-36B0-4128-9E6C-CAE97EB0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3592"/>
            <a:ext cx="5183188" cy="46360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Creating</a:t>
            </a:r>
          </a:p>
          <a:p>
            <a:r>
              <a:rPr lang="en-US" dirty="0"/>
              <a:t>Accessing Values in a Set</a:t>
            </a:r>
          </a:p>
          <a:p>
            <a:r>
              <a:rPr lang="en-US" dirty="0"/>
              <a:t>Adding Items </a:t>
            </a:r>
          </a:p>
          <a:p>
            <a:r>
              <a:rPr lang="en-US" dirty="0"/>
              <a:t>Removing Item </a:t>
            </a:r>
          </a:p>
          <a:p>
            <a:r>
              <a:rPr lang="en-IN" dirty="0"/>
              <a:t>Union </a:t>
            </a:r>
          </a:p>
          <a:p>
            <a:r>
              <a:rPr lang="en-IN" dirty="0"/>
              <a:t>Intersection </a:t>
            </a:r>
          </a:p>
          <a:p>
            <a:r>
              <a:rPr lang="en-IN" dirty="0"/>
              <a:t>Difference </a:t>
            </a:r>
          </a:p>
          <a:p>
            <a:r>
              <a:rPr lang="en-IN" dirty="0"/>
              <a:t>Compare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96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423-F527-44E9-8E49-FDC6433C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3278"/>
            <a:ext cx="5181600" cy="57527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Fast and efficient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  <a:p>
            <a:r>
              <a:rPr lang="en-US" dirty="0"/>
              <a:t>Tools for loading data into in-memory data objects from different file formats.</a:t>
            </a:r>
          </a:p>
          <a:p>
            <a:r>
              <a:rPr lang="en-US" dirty="0"/>
              <a:t>Data alignment and integrated handling of missing data.</a:t>
            </a:r>
          </a:p>
          <a:p>
            <a:r>
              <a:rPr lang="en-US" dirty="0"/>
              <a:t>Reshaping and pivoting of date sets.</a:t>
            </a:r>
          </a:p>
          <a:p>
            <a:r>
              <a:rPr lang="en-US" dirty="0"/>
              <a:t>Label-based slicing, indexing and </a:t>
            </a:r>
            <a:r>
              <a:rPr lang="en-US" dirty="0" err="1"/>
              <a:t>subsetting</a:t>
            </a:r>
            <a:r>
              <a:rPr lang="en-US" dirty="0"/>
              <a:t> of large data sets.</a:t>
            </a:r>
          </a:p>
          <a:p>
            <a:r>
              <a:rPr lang="en-US" dirty="0"/>
              <a:t>Columns from a data structure can be deleted or inserted.</a:t>
            </a:r>
          </a:p>
          <a:p>
            <a:r>
              <a:rPr lang="en-US" dirty="0"/>
              <a:t>Group by data for aggregation and transformations.</a:t>
            </a:r>
          </a:p>
          <a:p>
            <a:r>
              <a:rPr lang="en-US" dirty="0"/>
              <a:t>High performance merging and joining of data.</a:t>
            </a:r>
          </a:p>
          <a:p>
            <a:r>
              <a:rPr lang="en-US" dirty="0"/>
              <a:t>Time Series functionality.</a:t>
            </a:r>
          </a:p>
          <a:p>
            <a:endParaRPr lang="en-IN" dirty="0"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A4C72DDC-9D58-4268-BB49-63E4AD82F834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554115" y="923278"/>
            <a:ext cx="5181600" cy="359305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55900"/>
              </a:lnSpc>
              <a:spcBef>
                <a:spcPts val="61"/>
              </a:spcBef>
            </a:pPr>
            <a:r>
              <a:rPr sz="2698" spc="33" dirty="0">
                <a:solidFill>
                  <a:srgbClr val="3A3A3A"/>
                </a:solidFill>
                <a:cs typeface="Calibri"/>
              </a:rPr>
              <a:t>High </a:t>
            </a:r>
            <a:r>
              <a:rPr sz="2698" spc="-36" dirty="0">
                <a:solidFill>
                  <a:srgbClr val="3A3A3A"/>
                </a:solidFill>
                <a:cs typeface="Calibri"/>
              </a:rPr>
              <a:t>level </a:t>
            </a:r>
            <a:r>
              <a:rPr sz="2698" spc="-42" dirty="0">
                <a:solidFill>
                  <a:srgbClr val="3A3A3A"/>
                </a:solidFill>
                <a:cs typeface="Calibri"/>
              </a:rPr>
              <a:t>data </a:t>
            </a:r>
            <a:r>
              <a:rPr sz="2698" spc="-30" dirty="0">
                <a:solidFill>
                  <a:srgbClr val="3A3A3A"/>
                </a:solidFill>
                <a:cs typeface="Calibri"/>
              </a:rPr>
              <a:t>manipulation</a:t>
            </a:r>
            <a:r>
              <a:rPr sz="2698" spc="-303" dirty="0">
                <a:solidFill>
                  <a:srgbClr val="3A3A3A"/>
                </a:solidFill>
                <a:cs typeface="Calibri"/>
              </a:rPr>
              <a:t> </a:t>
            </a:r>
            <a:r>
              <a:rPr sz="2698" spc="-15" dirty="0">
                <a:solidFill>
                  <a:srgbClr val="3A3A3A"/>
                </a:solidFill>
                <a:cs typeface="Calibri"/>
              </a:rPr>
              <a:t>tool</a:t>
            </a:r>
            <a:endParaRPr lang="en-IN" sz="2698" spc="-15" dirty="0">
              <a:solidFill>
                <a:srgbClr val="3A3A3A"/>
              </a:solidFill>
              <a:cs typeface="Calibri"/>
            </a:endParaRPr>
          </a:p>
          <a:p>
            <a:pPr marL="7701" marR="3081">
              <a:lnSpc>
                <a:spcPct val="155900"/>
              </a:lnSpc>
              <a:spcBef>
                <a:spcPts val="61"/>
              </a:spcBef>
            </a:pPr>
            <a:r>
              <a:rPr sz="2698" spc="-97" dirty="0">
                <a:solidFill>
                  <a:srgbClr val="3A3A3A"/>
                </a:solidFill>
                <a:cs typeface="Calibri"/>
              </a:rPr>
              <a:t>Wes</a:t>
            </a:r>
            <a:r>
              <a:rPr sz="2698" spc="-88" dirty="0">
                <a:solidFill>
                  <a:srgbClr val="3A3A3A"/>
                </a:solidFill>
                <a:cs typeface="Calibri"/>
              </a:rPr>
              <a:t> </a:t>
            </a:r>
            <a:r>
              <a:rPr sz="2698" spc="-21" dirty="0">
                <a:solidFill>
                  <a:srgbClr val="3A3A3A"/>
                </a:solidFill>
                <a:cs typeface="Calibri"/>
              </a:rPr>
              <a:t>McKinney</a:t>
            </a:r>
            <a:endParaRPr sz="2698" dirty="0">
              <a:cs typeface="Calibri"/>
            </a:endParaRPr>
          </a:p>
          <a:p>
            <a:pPr marL="7701">
              <a:spcBef>
                <a:spcPts val="1813"/>
              </a:spcBef>
            </a:pPr>
            <a:r>
              <a:rPr sz="2698" spc="-15" dirty="0">
                <a:solidFill>
                  <a:srgbClr val="3A3A3A"/>
                </a:solidFill>
                <a:cs typeface="Calibri"/>
              </a:rPr>
              <a:t>Built </a:t>
            </a:r>
            <a:r>
              <a:rPr sz="2698" spc="-27" dirty="0">
                <a:solidFill>
                  <a:srgbClr val="3A3A3A"/>
                </a:solidFill>
                <a:cs typeface="Calibri"/>
              </a:rPr>
              <a:t>on</a:t>
            </a:r>
            <a:r>
              <a:rPr sz="2698" spc="-158" dirty="0">
                <a:solidFill>
                  <a:srgbClr val="3A3A3A"/>
                </a:solidFill>
                <a:cs typeface="Calibri"/>
              </a:rPr>
              <a:t> </a:t>
            </a:r>
            <a:r>
              <a:rPr sz="2698" spc="-24" dirty="0" err="1">
                <a:solidFill>
                  <a:srgbClr val="3A3A3A"/>
                </a:solidFill>
                <a:cs typeface="Calibri"/>
              </a:rPr>
              <a:t>Numpy</a:t>
            </a:r>
            <a:endParaRPr lang="en-IN" sz="2698" spc="-24" dirty="0">
              <a:solidFill>
                <a:srgbClr val="3A3A3A"/>
              </a:solidFill>
              <a:cs typeface="Calibri"/>
            </a:endParaRPr>
          </a:p>
          <a:p>
            <a:pPr marL="7701">
              <a:spcBef>
                <a:spcPts val="1813"/>
              </a:spcBef>
            </a:pPr>
            <a:r>
              <a:rPr lang="en-US" dirty="0"/>
              <a:t>data structures and data analysis  tools for the </a:t>
            </a:r>
            <a:r>
              <a:rPr lang="en-US" u="sng" dirty="0">
                <a:hlinkClick r:id="rId2"/>
              </a:rPr>
              <a:t>Python</a:t>
            </a:r>
            <a:r>
              <a:rPr lang="en-US" dirty="0"/>
              <a:t> </a:t>
            </a:r>
            <a:endParaRPr sz="2698" dirty="0">
              <a:cs typeface="Calibri"/>
            </a:endParaRPr>
          </a:p>
          <a:p>
            <a:pPr marL="7701">
              <a:spcBef>
                <a:spcPts val="2162"/>
              </a:spcBef>
            </a:pPr>
            <a:r>
              <a:rPr sz="2698" spc="-3" dirty="0">
                <a:solidFill>
                  <a:srgbClr val="3A3A3A"/>
                </a:solidFill>
                <a:cs typeface="Courier New"/>
              </a:rPr>
              <a:t>DataFrame</a:t>
            </a:r>
            <a:endParaRPr sz="2698" dirty="0"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72FA1C21-A635-401B-93EF-CE6E722BD2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73902"/>
            <a:ext cx="2970320" cy="38748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2698" spc="-143" dirty="0">
                <a:solidFill>
                  <a:srgbClr val="3A3A3A"/>
                </a:solidFill>
                <a:cs typeface="Calibri"/>
              </a:rPr>
              <a:t>P</a:t>
            </a:r>
            <a:r>
              <a:rPr sz="2698" spc="-55" dirty="0">
                <a:solidFill>
                  <a:srgbClr val="3A3A3A"/>
                </a:solidFill>
                <a:cs typeface="Calibri"/>
              </a:rPr>
              <a:t>and</a:t>
            </a:r>
            <a:r>
              <a:rPr sz="2698" spc="-76" dirty="0">
                <a:solidFill>
                  <a:srgbClr val="3A3A3A"/>
                </a:solidFill>
                <a:cs typeface="Calibri"/>
              </a:rPr>
              <a:t>a</a:t>
            </a:r>
            <a:r>
              <a:rPr sz="2698" spc="-73" dirty="0">
                <a:solidFill>
                  <a:srgbClr val="3A3A3A"/>
                </a:solidFill>
                <a:cs typeface="Calibri"/>
              </a:rPr>
              <a:t>s</a:t>
            </a:r>
            <a:endParaRPr sz="2698" dirty="0">
              <a:cs typeface="Calibri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4A7EAD50-F328-4840-9864-C7D7BAFADF7A}"/>
              </a:ext>
            </a:extLst>
          </p:cNvPr>
          <p:cNvSpPr txBox="1">
            <a:spLocks/>
          </p:cNvSpPr>
          <p:nvPr/>
        </p:nvSpPr>
        <p:spPr>
          <a:xfrm>
            <a:off x="6291309" y="309668"/>
            <a:ext cx="2970320" cy="387487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pPr marL="7701">
              <a:spcBef>
                <a:spcPts val="55"/>
              </a:spcBef>
            </a:pPr>
            <a:r>
              <a:rPr lang="en-IN" sz="2698" dirty="0">
                <a:cs typeface="Calibri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1758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684828" y="684400"/>
            <a:ext cx="298579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</a:t>
            </a:r>
            <a:endParaRPr sz="5276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2369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800472" y="1928913"/>
            <a:ext cx="1958438" cy="7630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68506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  Out[1]:</a:t>
            </a:r>
            <a:endParaRPr sz="1577">
              <a:latin typeface="Courier New"/>
              <a:cs typeface="Courier New"/>
            </a:endParaRPr>
          </a:p>
          <a:p>
            <a:pPr marL="1097047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72" y="2690859"/>
            <a:ext cx="1958438" cy="127526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  <a:tabLst>
                <a:tab pos="1218728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218728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487491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4877" y="2436877"/>
            <a:ext cx="1105135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5903" y="2436877"/>
            <a:ext cx="739324" cy="15295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1680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1.221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1195" y="2436877"/>
            <a:ext cx="1226816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985791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236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928913"/>
            <a:ext cx="1966140" cy="7630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68506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  Out[1]:</a:t>
            </a:r>
            <a:endParaRPr sz="1577">
              <a:latin typeface="Courier New"/>
              <a:cs typeface="Courier New"/>
            </a:endParaRPr>
          </a:p>
          <a:p>
            <a:pPr marL="1104748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0999" y="2436877"/>
            <a:ext cx="86909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capital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25" y="2436877"/>
            <a:ext cx="50327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area</a:t>
            </a:r>
            <a:endParaRPr sz="1577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41904" y="2710069"/>
          <a:ext cx="5892642" cy="274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720">
                <a:tc>
                  <a:txBody>
                    <a:bodyPr/>
                    <a:lstStyle/>
                    <a:p>
                      <a:pPr marL="96520">
                        <a:lnSpc>
                          <a:spcPts val="301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BR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3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Brazil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3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Brasilia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94665" algn="r">
                        <a:lnSpc>
                          <a:spcPts val="3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8.516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3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200.40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66">
                <a:tc>
                  <a:txBody>
                    <a:bodyPr/>
                    <a:lstStyle/>
                    <a:p>
                      <a:pPr marL="96520">
                        <a:lnSpc>
                          <a:spcPts val="291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RU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Russia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Moscow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94665" algn="r">
                        <a:lnSpc>
                          <a:spcPts val="2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17.100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2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143.50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6">
                <a:tc>
                  <a:txBody>
                    <a:bodyPr/>
                    <a:lstStyle/>
                    <a:p>
                      <a:pPr marL="96520">
                        <a:lnSpc>
                          <a:spcPts val="272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7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India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72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Delhi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94665" algn="r">
                        <a:lnSpc>
                          <a:spcPts val="27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3.286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27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1252.00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marL="96520">
                        <a:lnSpc>
                          <a:spcPts val="285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CH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8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China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8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Beijing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94665" algn="r">
                        <a:lnSpc>
                          <a:spcPts val="28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9.597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285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1357.00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marL="96520">
                        <a:lnSpc>
                          <a:spcPts val="266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SA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266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South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66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Africa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266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Pretoria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94665" algn="r">
                        <a:lnSpc>
                          <a:spcPts val="266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1.221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266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52.98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88092" y="2379731"/>
            <a:ext cx="2626140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23104">
              <a:spcBef>
                <a:spcPts val="69"/>
              </a:spcBef>
            </a:pPr>
            <a:r>
              <a:rPr sz="2365" spc="18" baseline="-8547" dirty="0">
                <a:latin typeface="Courier New"/>
                <a:cs typeface="Courier New"/>
              </a:rPr>
              <a:t>population</a:t>
            </a:r>
            <a:r>
              <a:rPr sz="2365" spc="141" baseline="-8547" dirty="0">
                <a:latin typeface="Courier New"/>
                <a:cs typeface="Courier New"/>
              </a:rPr>
              <a:t> </a:t>
            </a:r>
            <a:r>
              <a:rPr sz="1789" b="1" spc="3" dirty="0">
                <a:solidFill>
                  <a:srgbClr val="2685A2"/>
                </a:solidFill>
                <a:latin typeface="Calibri"/>
                <a:cs typeface="Calibri"/>
              </a:rPr>
              <a:t>observations</a:t>
            </a:r>
            <a:endParaRPr sz="178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236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792770" y="1928913"/>
            <a:ext cx="160032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  Out[1]:</a:t>
            </a:r>
            <a:endParaRPr sz="1577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56014" y="2493589"/>
          <a:ext cx="5429411" cy="2032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114">
                <a:tc>
                  <a:txBody>
                    <a:bodyPr/>
                    <a:lstStyle/>
                    <a:p>
                      <a:pPr marR="142240" algn="r">
                        <a:lnSpc>
                          <a:spcPts val="25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country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25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capital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5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area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5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population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R="14224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Brazil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Brasilia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8.516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200.40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R="14224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Russia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Moscow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17.100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143.50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R="14224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India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04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Delhi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3.286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1252.00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R="14224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China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Beijing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9.597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1357.00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pPr marR="142240" algn="r">
                        <a:lnSpc>
                          <a:spcPts val="304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South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Africa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Pretoria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1.221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52.98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BDE4">
                        <a:alpha val="21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2770" y="2690859"/>
            <a:ext cx="259534" cy="128979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BR  RU  IN  CH  SA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985791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5312" y="2163846"/>
            <a:ext cx="860234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21" dirty="0">
                <a:solidFill>
                  <a:srgbClr val="2685A2"/>
                </a:solidFill>
                <a:latin typeface="Calibri"/>
                <a:cs typeface="Calibri"/>
              </a:rPr>
              <a:t>v</a:t>
            </a:r>
            <a:r>
              <a:rPr sz="1789" b="1" spc="-12" dirty="0">
                <a:solidFill>
                  <a:srgbClr val="2685A2"/>
                </a:solidFill>
                <a:latin typeface="Calibri"/>
                <a:cs typeface="Calibri"/>
              </a:rPr>
              <a:t>ariables</a:t>
            </a:r>
            <a:endParaRPr sz="178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236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700648" y="2672747"/>
            <a:ext cx="504050" cy="1301414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15018" rIns="0" bIns="0" rtlCol="0">
            <a:spAutoFit/>
          </a:bodyPr>
          <a:lstStyle/>
          <a:p>
            <a:pPr marL="99732" marR="155180" algn="just">
              <a:lnSpc>
                <a:spcPct val="105700"/>
              </a:lnSpc>
              <a:spcBef>
                <a:spcPts val="118"/>
              </a:spcBef>
            </a:pPr>
            <a:r>
              <a:rPr sz="1577" spc="12" dirty="0">
                <a:latin typeface="Courier New"/>
                <a:cs typeface="Courier New"/>
              </a:rPr>
              <a:t>BR  RU  IN  CH  SA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472" y="1928913"/>
            <a:ext cx="1958438" cy="204756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68506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  Out[1]: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1219113" marR="3081" algn="r">
              <a:lnSpc>
                <a:spcPct val="105700"/>
              </a:lnSpc>
            </a:pPr>
            <a:r>
              <a:rPr sz="1577" spc="12" dirty="0">
                <a:latin typeface="Courier New"/>
                <a:cs typeface="Courier New"/>
              </a:rPr>
              <a:t>Brazil  Russia  India  China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877" y="2436877"/>
            <a:ext cx="1105135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5903" y="2436877"/>
            <a:ext cx="739324" cy="15295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1680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1.221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985791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828" y="4138557"/>
            <a:ext cx="958426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36" dirty="0">
                <a:solidFill>
                  <a:srgbClr val="2685A2"/>
                </a:solidFill>
                <a:latin typeface="Calibri"/>
                <a:cs typeface="Calibri"/>
              </a:rPr>
              <a:t>row</a:t>
            </a:r>
            <a:r>
              <a:rPr sz="1789" b="1" spc="-143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9" dirty="0">
                <a:solidFill>
                  <a:srgbClr val="2685A2"/>
                </a:solidFill>
                <a:latin typeface="Calibri"/>
                <a:cs typeface="Calibri"/>
              </a:rPr>
              <a:t>labels</a:t>
            </a:r>
            <a:endParaRPr sz="178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1196" y="2124796"/>
            <a:ext cx="1671950" cy="1850430"/>
          </a:xfrm>
          <a:prstGeom prst="rect">
            <a:avLst/>
          </a:prstGeom>
        </p:spPr>
        <p:txBody>
          <a:bodyPr vert="horz" wrap="square" lIns="0" tIns="28880" rIns="0" bIns="0" rtlCol="0">
            <a:spAutoFit/>
          </a:bodyPr>
          <a:lstStyle/>
          <a:p>
            <a:pPr marL="390840">
              <a:spcBef>
                <a:spcPts val="227"/>
              </a:spcBef>
            </a:pPr>
            <a:r>
              <a:rPr sz="1789" b="1" spc="-18" dirty="0">
                <a:solidFill>
                  <a:srgbClr val="2685A2"/>
                </a:solidFill>
                <a:latin typeface="Calibri"/>
                <a:cs typeface="Calibri"/>
              </a:rPr>
              <a:t>column</a:t>
            </a:r>
            <a:r>
              <a:rPr sz="1789" b="1" spc="-133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9" dirty="0">
                <a:solidFill>
                  <a:srgbClr val="2685A2"/>
                </a:solidFill>
                <a:latin typeface="Calibri"/>
                <a:cs typeface="Calibri"/>
              </a:rPr>
              <a:t>labels</a:t>
            </a:r>
            <a:endParaRPr sz="1789">
              <a:latin typeface="Calibri"/>
              <a:cs typeface="Calibri"/>
            </a:endParaRPr>
          </a:p>
          <a:p>
            <a:pPr marR="447829" algn="r">
              <a:spcBef>
                <a:spcPts val="167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447829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447829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447829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447829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447829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2115" y="2473655"/>
            <a:ext cx="5031253" cy="261844"/>
          </a:xfrm>
          <a:custGeom>
            <a:avLst/>
            <a:gdLst/>
            <a:ahLst/>
            <a:cxnLst/>
            <a:rect l="l" t="t" r="r" b="b"/>
            <a:pathLst>
              <a:path w="8296909" h="431800">
                <a:moveTo>
                  <a:pt x="0" y="0"/>
                </a:moveTo>
                <a:lnTo>
                  <a:pt x="8296532" y="0"/>
                </a:lnTo>
                <a:lnTo>
                  <a:pt x="8296532" y="431269"/>
                </a:lnTo>
                <a:lnTo>
                  <a:pt x="0" y="431269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6189891" y="4138557"/>
            <a:ext cx="267273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9" dirty="0">
                <a:solidFill>
                  <a:srgbClr val="2685A2"/>
                </a:solidFill>
                <a:latin typeface="Calibri"/>
                <a:cs typeface="Calibri"/>
              </a:rPr>
              <a:t>columns </a:t>
            </a:r>
            <a:r>
              <a:rPr sz="1789" b="1" spc="-3" dirty="0">
                <a:solidFill>
                  <a:srgbClr val="2685A2"/>
                </a:solidFill>
                <a:latin typeface="Calibri"/>
                <a:cs typeface="Calibri"/>
              </a:rPr>
              <a:t>with</a:t>
            </a:r>
            <a:r>
              <a:rPr sz="1789" b="1" spc="-315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12" dirty="0">
                <a:solidFill>
                  <a:srgbClr val="2685A2"/>
                </a:solidFill>
                <a:latin typeface="Calibri"/>
                <a:cs typeface="Calibri"/>
              </a:rPr>
              <a:t>diﬀerent </a:t>
            </a:r>
            <a:r>
              <a:rPr sz="1789" b="1" spc="6" dirty="0">
                <a:solidFill>
                  <a:srgbClr val="2685A2"/>
                </a:solidFill>
                <a:latin typeface="Calibri"/>
                <a:cs typeface="Calibri"/>
              </a:rPr>
              <a:t>types</a:t>
            </a:r>
            <a:endParaRPr sz="178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42E0-F02F-446C-8D1A-EF81A072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6225-3C20-49A6-9091-5B213546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344357"/>
          </a:xfrm>
        </p:spPr>
        <p:txBody>
          <a:bodyPr/>
          <a:lstStyle/>
          <a:p>
            <a:r>
              <a:rPr lang="en-IN" dirty="0"/>
              <a:t>Dictionaries</a:t>
            </a:r>
          </a:p>
          <a:p>
            <a:r>
              <a:rPr lang="en-IN" dirty="0"/>
              <a:t>Logics, Control Flow and Filtering</a:t>
            </a:r>
          </a:p>
          <a:p>
            <a:r>
              <a:rPr lang="en-IN" dirty="0"/>
              <a:t>Loops</a:t>
            </a:r>
          </a:p>
          <a:p>
            <a:r>
              <a:rPr lang="en-IN" dirty="0"/>
              <a:t>Plotting with Matplotlib</a:t>
            </a:r>
          </a:p>
          <a:p>
            <a:r>
              <a:rPr lang="en-IN" dirty="0"/>
              <a:t>Import, export</a:t>
            </a:r>
          </a:p>
          <a:p>
            <a:r>
              <a:rPr lang="en-IN" dirty="0"/>
              <a:t>Types of Plots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057456A-F2D8-4DD3-9BF2-6691858536B2}"/>
              </a:ext>
            </a:extLst>
          </p:cNvPr>
          <p:cNvSpPr txBox="1"/>
          <p:nvPr/>
        </p:nvSpPr>
        <p:spPr>
          <a:xfrm>
            <a:off x="6973539" y="70666"/>
            <a:ext cx="4548770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algn="r">
              <a:spcBef>
                <a:spcPts val="82"/>
              </a:spcBef>
            </a:pPr>
            <a:r>
              <a:rPr sz="1728" spc="-21" dirty="0">
                <a:latin typeface="Bell mt" panose="02020503060305020303" pitchFamily="18" charset="0"/>
                <a:cs typeface="Calibri"/>
              </a:rPr>
              <a:t>Intermediate </a:t>
            </a:r>
            <a:r>
              <a:rPr sz="1728" dirty="0">
                <a:latin typeface="Bell mt" panose="02020503060305020303" pitchFamily="18" charset="0"/>
                <a:cs typeface="Calibri"/>
              </a:rPr>
              <a:t>Python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0371D5-F846-4744-89C0-6FAE7B3204CE}"/>
              </a:ext>
            </a:extLst>
          </p:cNvPr>
          <p:cNvSpPr/>
          <p:nvPr/>
        </p:nvSpPr>
        <p:spPr>
          <a:xfrm>
            <a:off x="11651860" y="-353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61793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7442143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 </a:t>
            </a:r>
            <a:r>
              <a:rPr sz="5276" b="1" spc="-61" dirty="0">
                <a:solidFill>
                  <a:srgbClr val="3A3A3A"/>
                </a:solidFill>
                <a:latin typeface="Calibri"/>
                <a:cs typeface="Calibri"/>
              </a:rPr>
              <a:t>from</a:t>
            </a:r>
            <a:r>
              <a:rPr sz="5276" b="1" spc="-555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5276" b="1" spc="27" dirty="0">
                <a:solidFill>
                  <a:srgbClr val="3A3A3A"/>
                </a:solidFill>
                <a:latin typeface="Calibri"/>
                <a:cs typeface="Calibri"/>
              </a:rPr>
              <a:t>Dictionary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9149707" cy="3131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0"/>
            <a:ext cx="9016672" cy="2998883"/>
          </a:xfrm>
          <a:custGeom>
            <a:avLst/>
            <a:gdLst/>
            <a:ahLst/>
            <a:cxnLst/>
            <a:rect l="l" t="t" r="r" b="b"/>
            <a:pathLst>
              <a:path w="14869160" h="4945380">
                <a:moveTo>
                  <a:pt x="0" y="0"/>
                </a:moveTo>
                <a:lnTo>
                  <a:pt x="14868657" y="0"/>
                </a:lnTo>
                <a:lnTo>
                  <a:pt x="14868657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9" y="1841370"/>
            <a:ext cx="9016672" cy="2998883"/>
          </a:xfrm>
          <a:custGeom>
            <a:avLst/>
            <a:gdLst/>
            <a:ahLst/>
            <a:cxnLst/>
            <a:rect l="l" t="t" r="r" b="b"/>
            <a:pathLst>
              <a:path w="14869160" h="4945380">
                <a:moveTo>
                  <a:pt x="0" y="0"/>
                </a:moveTo>
                <a:lnTo>
                  <a:pt x="14868657" y="0"/>
                </a:lnTo>
                <a:lnTo>
                  <a:pt x="14868657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886597" y="2214163"/>
            <a:ext cx="1527166" cy="1016956"/>
          </a:xfrm>
          <a:custGeom>
            <a:avLst/>
            <a:gdLst/>
            <a:ahLst/>
            <a:cxnLst/>
            <a:rect l="l" t="t" r="r" b="b"/>
            <a:pathLst>
              <a:path w="2518410" h="1677035">
                <a:moveTo>
                  <a:pt x="0" y="0"/>
                </a:moveTo>
                <a:lnTo>
                  <a:pt x="2518159" y="0"/>
                </a:lnTo>
                <a:lnTo>
                  <a:pt x="2518159" y="1676814"/>
                </a:lnTo>
                <a:lnTo>
                  <a:pt x="0" y="1676814"/>
                </a:lnTo>
                <a:lnTo>
                  <a:pt x="0" y="0"/>
                </a:lnTo>
                <a:close/>
              </a:path>
            </a:pathLst>
          </a:custGeom>
          <a:solidFill>
            <a:srgbClr val="38BDE4">
              <a:alpha val="21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2508855" y="2214163"/>
            <a:ext cx="7174523" cy="1016956"/>
          </a:xfrm>
          <a:custGeom>
            <a:avLst/>
            <a:gdLst/>
            <a:ahLst/>
            <a:cxnLst/>
            <a:rect l="l" t="t" r="r" b="b"/>
            <a:pathLst>
              <a:path w="11831319" h="1677035">
                <a:moveTo>
                  <a:pt x="0" y="0"/>
                </a:moveTo>
                <a:lnTo>
                  <a:pt x="11830930" y="0"/>
                </a:lnTo>
                <a:lnTo>
                  <a:pt x="11830930" y="1676814"/>
                </a:lnTo>
                <a:lnTo>
                  <a:pt x="0" y="1676814"/>
                </a:lnTo>
                <a:lnTo>
                  <a:pt x="0" y="0"/>
                </a:lnTo>
                <a:close/>
              </a:path>
            </a:pathLst>
          </a:custGeom>
          <a:solidFill>
            <a:srgbClr val="38BDE4">
              <a:alpha val="21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786421" y="1928913"/>
            <a:ext cx="8921561" cy="282768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3862">
              <a:spcBef>
                <a:spcPts val="82"/>
              </a:spcBef>
              <a:tabLst>
                <a:tab pos="1110910" algn="l"/>
              </a:tabLst>
            </a:pPr>
            <a:r>
              <a:rPr sz="1577" spc="12" dirty="0">
                <a:latin typeface="Courier New"/>
                <a:cs typeface="Courier New"/>
              </a:rPr>
              <a:t>In</a:t>
            </a:r>
            <a:r>
              <a:rPr sz="1577" spc="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[2]:	dict = {</a:t>
            </a:r>
            <a:endParaRPr sz="1577" dirty="0">
              <a:latin typeface="Courier New"/>
              <a:cs typeface="Courier New"/>
            </a:endParaRPr>
          </a:p>
          <a:p>
            <a:pPr marL="501353">
              <a:spcBef>
                <a:spcPts val="109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:[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"Brazil"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"Russia"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"India"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"China"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"South</a:t>
            </a:r>
            <a:r>
              <a:rPr sz="1577" spc="33" dirty="0">
                <a:solidFill>
                  <a:srgbClr val="FF2B1B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Africa"</a:t>
            </a:r>
            <a:r>
              <a:rPr sz="1577" spc="12" dirty="0">
                <a:latin typeface="Courier New"/>
                <a:cs typeface="Courier New"/>
              </a:rPr>
              <a:t>],</a:t>
            </a:r>
            <a:endParaRPr sz="1577" dirty="0">
              <a:latin typeface="Courier New"/>
              <a:cs typeface="Courier New"/>
            </a:endParaRPr>
          </a:p>
          <a:p>
            <a:pPr marL="867164" marR="3081" indent="-365811">
              <a:lnSpc>
                <a:spcPct val="105700"/>
              </a:lnSpc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:[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"Brasilia"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"Moscow"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"New Delhi"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"Beijing"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"Pretoria"</a:t>
            </a:r>
            <a:r>
              <a:rPr sz="1577" spc="12" dirty="0">
                <a:latin typeface="Courier New"/>
                <a:cs typeface="Courier New"/>
              </a:rPr>
              <a:t>], 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:[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8.516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17.10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3.286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9.597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1.221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L="135927">
              <a:spcBef>
                <a:spcPts val="109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"population"</a:t>
            </a:r>
            <a:r>
              <a:rPr sz="1577" spc="12" dirty="0">
                <a:latin typeface="Courier New"/>
                <a:cs typeface="Courier New"/>
              </a:rPr>
              <a:t>:[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200.4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143.5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1252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1357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52.98</a:t>
            </a:r>
            <a:r>
              <a:rPr sz="1577" spc="12" dirty="0">
                <a:latin typeface="Courier New"/>
                <a:cs typeface="Courier New"/>
              </a:rPr>
              <a:t>]</a:t>
            </a:r>
            <a:r>
              <a:rPr sz="1577" spc="21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}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346"/>
              </a:spcBef>
              <a:tabLst>
                <a:tab pos="3677361" algn="l"/>
              </a:tabLst>
            </a:pPr>
            <a:r>
              <a:rPr sz="1789" b="1" spc="9" dirty="0">
                <a:solidFill>
                  <a:srgbClr val="2685A2"/>
                </a:solidFill>
                <a:latin typeface="Calibri"/>
                <a:cs typeface="Calibri"/>
              </a:rPr>
              <a:t>keys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15" dirty="0">
                <a:solidFill>
                  <a:srgbClr val="2685A2"/>
                </a:solidFill>
                <a:latin typeface="Calibri"/>
                <a:cs typeface="Calibri"/>
              </a:rPr>
              <a:t>(column</a:t>
            </a:r>
            <a:r>
              <a:rPr sz="1789" b="1" spc="-103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6" dirty="0">
                <a:solidFill>
                  <a:srgbClr val="2685A2"/>
                </a:solidFill>
                <a:latin typeface="Calibri"/>
                <a:cs typeface="Calibri"/>
              </a:rPr>
              <a:t>labels)	values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12" dirty="0">
                <a:solidFill>
                  <a:srgbClr val="2685A2"/>
                </a:solidFill>
                <a:latin typeface="Calibri"/>
                <a:cs typeface="Calibri"/>
              </a:rPr>
              <a:t>(data,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18" dirty="0">
                <a:solidFill>
                  <a:srgbClr val="2685A2"/>
                </a:solidFill>
                <a:latin typeface="Calibri"/>
                <a:cs typeface="Calibri"/>
              </a:rPr>
              <a:t>column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3" dirty="0">
                <a:solidFill>
                  <a:srgbClr val="2685A2"/>
                </a:solidFill>
                <a:latin typeface="Calibri"/>
                <a:cs typeface="Calibri"/>
              </a:rPr>
              <a:t>by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15" dirty="0">
                <a:solidFill>
                  <a:srgbClr val="2685A2"/>
                </a:solidFill>
                <a:latin typeface="Calibri"/>
                <a:cs typeface="Calibri"/>
              </a:rPr>
              <a:t>column)</a:t>
            </a:r>
            <a:endParaRPr sz="1789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22" dirty="0">
              <a:latin typeface="Times New Roman"/>
              <a:cs typeface="Times New Roman"/>
            </a:endParaRPr>
          </a:p>
          <a:p>
            <a:pPr marL="13862">
              <a:spcBef>
                <a:spcPts val="1273"/>
              </a:spcBef>
            </a:pPr>
            <a:r>
              <a:rPr sz="1577" spc="12" dirty="0">
                <a:latin typeface="Courier New"/>
                <a:cs typeface="Courier New"/>
              </a:rPr>
              <a:t>In [3]: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pandas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9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pd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2007"/>
              </a:spcBef>
            </a:pPr>
            <a:r>
              <a:rPr sz="1577" spc="12" dirty="0">
                <a:latin typeface="Courier New"/>
                <a:cs typeface="Courier New"/>
              </a:rPr>
              <a:t>In [4]: brics =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pd.DataFrame(dict)</a:t>
            </a:r>
            <a:endParaRPr sz="15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828" y="684400"/>
            <a:ext cx="8308153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 </a:t>
            </a:r>
            <a:r>
              <a:rPr sz="5276" b="1" spc="-61" dirty="0">
                <a:solidFill>
                  <a:srgbClr val="3A3A3A"/>
                </a:solidFill>
                <a:latin typeface="Calibri"/>
                <a:cs typeface="Calibri"/>
              </a:rPr>
              <a:t>from </a:t>
            </a:r>
            <a:r>
              <a:rPr sz="5276" b="1" spc="27" dirty="0">
                <a:solidFill>
                  <a:srgbClr val="3A3A3A"/>
                </a:solidFill>
                <a:latin typeface="Calibri"/>
                <a:cs typeface="Calibri"/>
              </a:rPr>
              <a:t>Dictionary</a:t>
            </a:r>
            <a:r>
              <a:rPr sz="5276" b="1" spc="-803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5276" b="1" spc="-9" dirty="0">
                <a:solidFill>
                  <a:srgbClr val="3A3A3A"/>
                </a:solidFill>
                <a:latin typeface="Calibri"/>
                <a:cs typeface="Calibri"/>
              </a:rPr>
              <a:t>(2)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1" y="1774700"/>
            <a:ext cx="9022717" cy="4909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889601" cy="4776726"/>
          </a:xfrm>
          <a:custGeom>
            <a:avLst/>
            <a:gdLst/>
            <a:ahLst/>
            <a:cxnLst/>
            <a:rect l="l" t="t" r="r" b="b"/>
            <a:pathLst>
              <a:path w="14659610" h="7877175">
                <a:moveTo>
                  <a:pt x="0" y="0"/>
                </a:moveTo>
                <a:lnTo>
                  <a:pt x="14659239" y="0"/>
                </a:lnTo>
                <a:lnTo>
                  <a:pt x="14659239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889601" cy="4776726"/>
          </a:xfrm>
          <a:custGeom>
            <a:avLst/>
            <a:gdLst/>
            <a:ahLst/>
            <a:cxnLst/>
            <a:rect l="l" t="t" r="r" b="b"/>
            <a:pathLst>
              <a:path w="14659610" h="7877175">
                <a:moveTo>
                  <a:pt x="0" y="0"/>
                </a:moveTo>
                <a:lnTo>
                  <a:pt x="14659239" y="0"/>
                </a:lnTo>
                <a:lnTo>
                  <a:pt x="14659239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928913"/>
            <a:ext cx="160032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[5]: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  Out[5]: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327" y="2436877"/>
            <a:ext cx="50327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area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921" y="2653699"/>
            <a:ext cx="281097" cy="1312984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47748" rIns="0" bIns="0" rtlCol="0">
            <a:spAutoFit/>
          </a:bodyPr>
          <a:lstStyle/>
          <a:p>
            <a:pPr marL="77398">
              <a:spcBef>
                <a:spcPts val="376"/>
              </a:spcBef>
            </a:pPr>
            <a:r>
              <a:rPr sz="1577" spc="12" dirty="0">
                <a:latin typeface="Courier New"/>
                <a:cs typeface="Courier New"/>
              </a:rPr>
              <a:t>0</a:t>
            </a:r>
            <a:endParaRPr sz="1577">
              <a:latin typeface="Courier New"/>
              <a:cs typeface="Courier New"/>
            </a:endParaRPr>
          </a:p>
          <a:p>
            <a:pPr marL="77398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</a:t>
            </a:r>
            <a:endParaRPr sz="1577">
              <a:latin typeface="Courier New"/>
              <a:cs typeface="Courier New"/>
            </a:endParaRPr>
          </a:p>
          <a:p>
            <a:pPr marL="77398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</a:t>
            </a:r>
            <a:endParaRPr sz="1577">
              <a:latin typeface="Courier New"/>
              <a:cs typeface="Courier New"/>
            </a:endParaRPr>
          </a:p>
          <a:p>
            <a:pPr marL="77398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3</a:t>
            </a:r>
            <a:endParaRPr sz="1577">
              <a:latin typeface="Courier New"/>
              <a:cs typeface="Courier New"/>
            </a:endParaRPr>
          </a:p>
          <a:p>
            <a:pPr marL="77398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4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504" y="2436877"/>
            <a:ext cx="2088205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capital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974982" algn="l"/>
              </a:tabLst>
            </a:pPr>
            <a:r>
              <a:rPr sz="1577" spc="12" dirty="0">
                <a:latin typeface="Courier New"/>
                <a:cs typeface="Courier New"/>
              </a:rPr>
              <a:t>8.516	Brasilia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17.100	Moscow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853302" algn="l"/>
              </a:tabLst>
            </a:pPr>
            <a:r>
              <a:rPr sz="1577" spc="12" dirty="0">
                <a:latin typeface="Courier New"/>
                <a:cs typeface="Courier New"/>
              </a:rPr>
              <a:t>3.286	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1097047" algn="l"/>
              </a:tabLst>
            </a:pPr>
            <a:r>
              <a:rPr sz="1577" spc="12" dirty="0">
                <a:latin typeface="Courier New"/>
                <a:cs typeface="Courier New"/>
              </a:rPr>
              <a:t>9.597	Beijing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974982" algn="l"/>
              </a:tabLst>
            </a:pPr>
            <a:r>
              <a:rPr sz="1577" spc="12" dirty="0">
                <a:latin typeface="Courier New"/>
                <a:cs typeface="Courier New"/>
              </a:rPr>
              <a:t>1.221	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4822" y="2436877"/>
            <a:ext cx="1478648" cy="15324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38938" marR="3081" indent="-122065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country  Brazil  Russia  India  China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8"/>
              </a:spcBef>
            </a:pPr>
            <a:r>
              <a:rPr sz="1577" spc="12" dirty="0">
                <a:latin typeface="Courier New"/>
                <a:cs typeface="Courier New"/>
              </a:rPr>
              <a:t>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582" y="2436877"/>
            <a:ext cx="1234517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420" y="4214752"/>
            <a:ext cx="6355106" cy="101038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[6]: brics.index =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"BR"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"CH"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24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"SA"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7701" marR="4757466">
              <a:lnSpc>
                <a:spcPct val="105700"/>
              </a:lnSpc>
            </a:pPr>
            <a:r>
              <a:rPr sz="1577" spc="12" dirty="0">
                <a:latin typeface="Courier New"/>
                <a:cs typeface="Courier New"/>
              </a:rPr>
              <a:t>In [7]: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  Out[7]: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7889" y="4976698"/>
            <a:ext cx="50327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area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47" y="5160564"/>
            <a:ext cx="438974" cy="1353905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67001" rIns="0" bIns="0" rtlCol="0">
            <a:spAutoFit/>
          </a:bodyPr>
          <a:lstStyle/>
          <a:p>
            <a:pPr marL="80478" marR="109358" algn="just">
              <a:lnSpc>
                <a:spcPct val="105700"/>
              </a:lnSpc>
              <a:spcBef>
                <a:spcPts val="527"/>
              </a:spcBef>
            </a:pPr>
            <a:r>
              <a:rPr sz="1577" spc="12" dirty="0">
                <a:latin typeface="Courier New"/>
                <a:cs typeface="Courier New"/>
              </a:rPr>
              <a:t>BR  RU  IN  CH  SA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4066" y="4976698"/>
            <a:ext cx="2088205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capital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974982" algn="l"/>
              </a:tabLst>
            </a:pPr>
            <a:r>
              <a:rPr sz="1577" spc="12" dirty="0">
                <a:latin typeface="Courier New"/>
                <a:cs typeface="Courier New"/>
              </a:rPr>
              <a:t>8.516	Brasilia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17.100	Moscow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853302" algn="l"/>
              </a:tabLst>
            </a:pPr>
            <a:r>
              <a:rPr sz="1577" spc="12" dirty="0">
                <a:latin typeface="Courier New"/>
                <a:cs typeface="Courier New"/>
              </a:rPr>
              <a:t>3.286	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1097047" algn="l"/>
              </a:tabLst>
            </a:pPr>
            <a:r>
              <a:rPr sz="1577" spc="12" dirty="0">
                <a:latin typeface="Courier New"/>
                <a:cs typeface="Courier New"/>
              </a:rPr>
              <a:t>9.597	Beijing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974982" algn="l"/>
              </a:tabLst>
            </a:pPr>
            <a:r>
              <a:rPr sz="1577" spc="12" dirty="0">
                <a:latin typeface="Courier New"/>
                <a:cs typeface="Courier New"/>
              </a:rPr>
              <a:t>1.221	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0384" y="4976698"/>
            <a:ext cx="1478648" cy="15324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38938" marR="3081" indent="-122065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country  Brazil  Russia  India  China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8"/>
              </a:spcBef>
            </a:pPr>
            <a:r>
              <a:rPr sz="1577" spc="12" dirty="0">
                <a:latin typeface="Courier New"/>
                <a:cs typeface="Courier New"/>
              </a:rPr>
              <a:t>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7144" y="4976698"/>
            <a:ext cx="1234517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6635048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94" dirty="0">
                <a:solidFill>
                  <a:srgbClr val="3A3A3A"/>
                </a:solidFill>
                <a:latin typeface="Calibri"/>
                <a:cs typeface="Calibri"/>
              </a:rPr>
              <a:t>DataFrame </a:t>
            </a:r>
            <a:r>
              <a:rPr sz="5276" b="1" spc="-61" dirty="0">
                <a:solidFill>
                  <a:srgbClr val="3A3A3A"/>
                </a:solidFill>
                <a:latin typeface="Calibri"/>
                <a:cs typeface="Calibri"/>
              </a:rPr>
              <a:t>from </a:t>
            </a:r>
            <a:r>
              <a:rPr sz="5276" b="1" spc="161" dirty="0">
                <a:solidFill>
                  <a:srgbClr val="3A3A3A"/>
                </a:solidFill>
                <a:latin typeface="Calibri"/>
                <a:cs typeface="Calibri"/>
              </a:rPr>
              <a:t>CSV</a:t>
            </a:r>
            <a:r>
              <a:rPr sz="5276" b="1" spc="-819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5276" b="1" spc="-39" dirty="0">
                <a:solidFill>
                  <a:srgbClr val="3A3A3A"/>
                </a:solidFill>
                <a:latin typeface="Calibri"/>
                <a:cs typeface="Calibri"/>
              </a:rPr>
              <a:t>file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1" y="2225519"/>
            <a:ext cx="6482895" cy="1862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98878" y="2233456"/>
            <a:ext cx="6349715" cy="1943662"/>
          </a:xfrm>
          <a:prstGeom prst="rect">
            <a:avLst/>
          </a:prstGeom>
          <a:solidFill>
            <a:srgbClr val="EBF4F7"/>
          </a:solidFill>
        </p:spPr>
        <p:txBody>
          <a:bodyPr vert="horz" wrap="square" lIns="0" tIns="143244" rIns="0" bIns="0" rtlCol="0">
            <a:spAutoFit/>
          </a:bodyPr>
          <a:lstStyle/>
          <a:p>
            <a:pPr marL="101272" marR="2341959">
              <a:lnSpc>
                <a:spcPct val="105700"/>
              </a:lnSpc>
              <a:spcBef>
                <a:spcPts val="1128"/>
              </a:spcBef>
            </a:pPr>
            <a:r>
              <a:rPr sz="1577" spc="12" dirty="0">
                <a:latin typeface="Courier New"/>
                <a:cs typeface="Courier New"/>
              </a:rPr>
              <a:t>,country,capital,area,population  BR,Brazil,Brasilia,8.516,200.4  RU,Russia,Moscow,17.10,143.5  IN,India,New Delhi,3.286,1252  CH,China,Beijing,9.597,1357</a:t>
            </a:r>
            <a:endParaRPr sz="1577">
              <a:latin typeface="Courier New"/>
              <a:cs typeface="Courier New"/>
            </a:endParaRPr>
          </a:p>
          <a:p>
            <a:pPr marL="101272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SA,South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Africa,Pretoria,1.221,52.98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412" y="1793749"/>
            <a:ext cx="1868663" cy="439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60782" y="1822322"/>
            <a:ext cx="1811729" cy="382754"/>
          </a:xfrm>
          <a:custGeom>
            <a:avLst/>
            <a:gdLst/>
            <a:ahLst/>
            <a:cxnLst/>
            <a:rect l="l" t="t" r="r" b="b"/>
            <a:pathLst>
              <a:path w="2987675" h="631189">
                <a:moveTo>
                  <a:pt x="0" y="0"/>
                </a:moveTo>
                <a:lnTo>
                  <a:pt x="2987326" y="0"/>
                </a:lnTo>
                <a:lnTo>
                  <a:pt x="2987326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60782" y="1822322"/>
            <a:ext cx="1811729" cy="382754"/>
          </a:xfrm>
          <a:custGeom>
            <a:avLst/>
            <a:gdLst/>
            <a:ahLst/>
            <a:cxnLst/>
            <a:rect l="l" t="t" r="r" b="b"/>
            <a:pathLst>
              <a:path w="2987675" h="631189">
                <a:moveTo>
                  <a:pt x="0" y="0"/>
                </a:moveTo>
                <a:lnTo>
                  <a:pt x="2987326" y="0"/>
                </a:lnTo>
                <a:lnTo>
                  <a:pt x="2987326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660782" y="1820970"/>
            <a:ext cx="1811729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5111">
              <a:spcBef>
                <a:spcPts val="58"/>
              </a:spcBef>
              <a:tabLst>
                <a:tab pos="428961" algn="l"/>
              </a:tabLst>
            </a:pPr>
            <a:r>
              <a:rPr sz="3002" spc="1732" baseline="-4208" dirty="0">
                <a:solidFill>
                  <a:srgbClr val="24A9CE"/>
                </a:solidFill>
                <a:latin typeface="Arial"/>
                <a:cs typeface="Arial"/>
              </a:rPr>
              <a:t>!	</a:t>
            </a:r>
            <a:r>
              <a:rPr sz="1577" spc="12" dirty="0">
                <a:solidFill>
                  <a:srgbClr val="2685A2"/>
                </a:solidFill>
                <a:latin typeface="Courier New"/>
                <a:cs typeface="Courier New"/>
              </a:rPr>
              <a:t>brics.csv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177" y="4132208"/>
            <a:ext cx="2922640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55" dirty="0">
                <a:solidFill>
                  <a:srgbClr val="2685A2"/>
                </a:solidFill>
                <a:latin typeface="Calibri"/>
                <a:cs typeface="Calibri"/>
              </a:rPr>
              <a:t>CSV</a:t>
            </a:r>
            <a:r>
              <a:rPr sz="1789" b="1" spc="-115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61" dirty="0">
                <a:solidFill>
                  <a:srgbClr val="2685A2"/>
                </a:solidFill>
                <a:latin typeface="Calibri"/>
                <a:cs typeface="Calibri"/>
              </a:rPr>
              <a:t>=</a:t>
            </a:r>
            <a:r>
              <a:rPr sz="1789" b="1" spc="-112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15" dirty="0">
                <a:solidFill>
                  <a:srgbClr val="2685A2"/>
                </a:solidFill>
                <a:latin typeface="Calibri"/>
                <a:cs typeface="Calibri"/>
              </a:rPr>
              <a:t>comma-separated</a:t>
            </a:r>
            <a:r>
              <a:rPr sz="1789" b="1" spc="-112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6" dirty="0">
                <a:solidFill>
                  <a:srgbClr val="2685A2"/>
                </a:solidFill>
                <a:latin typeface="Calibri"/>
                <a:cs typeface="Calibri"/>
              </a:rPr>
              <a:t>values</a:t>
            </a:r>
            <a:endParaRPr sz="178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684828" y="684400"/>
            <a:ext cx="6635048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4000" b="1" spc="-9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DataFrame </a:t>
            </a:r>
            <a:r>
              <a:rPr sz="4000" b="1" spc="-6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from </a:t>
            </a:r>
            <a:r>
              <a:rPr sz="4000" b="1" spc="16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CSV</a:t>
            </a:r>
            <a:r>
              <a:rPr sz="4000" b="1" spc="-81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4000" b="1" spc="-3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file</a:t>
            </a:r>
            <a:endParaRPr sz="4000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04797"/>
            <a:ext cx="8387761" cy="5068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29044" y="1359919"/>
            <a:ext cx="8254629" cy="4935373"/>
          </a:xfrm>
          <a:custGeom>
            <a:avLst/>
            <a:gdLst/>
            <a:ahLst/>
            <a:cxnLst/>
            <a:rect l="l" t="t" r="r" b="b"/>
            <a:pathLst>
              <a:path w="13612494" h="8138795">
                <a:moveTo>
                  <a:pt x="0" y="0"/>
                </a:moveTo>
                <a:lnTo>
                  <a:pt x="13612150" y="0"/>
                </a:lnTo>
                <a:lnTo>
                  <a:pt x="13612150" y="8138496"/>
                </a:lnTo>
                <a:lnTo>
                  <a:pt x="0" y="81384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2279089"/>
            <a:ext cx="8254629" cy="4427752"/>
          </a:xfrm>
          <a:custGeom>
            <a:avLst/>
            <a:gdLst/>
            <a:ahLst/>
            <a:cxnLst/>
            <a:rect l="l" t="t" r="r" b="b"/>
            <a:pathLst>
              <a:path w="13612494" h="8138795">
                <a:moveTo>
                  <a:pt x="0" y="0"/>
                </a:moveTo>
                <a:lnTo>
                  <a:pt x="13612150" y="0"/>
                </a:lnTo>
                <a:lnTo>
                  <a:pt x="13612150" y="8138495"/>
                </a:lnTo>
                <a:lnTo>
                  <a:pt x="0" y="813849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859068"/>
            <a:ext cx="695800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[8]: brics =</a:t>
            </a:r>
            <a:r>
              <a:rPr sz="1577" spc="24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pd.read_csv(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"path/to/brics.csv"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42482" y="534453"/>
            <a:ext cx="3941136" cy="1902604"/>
          </a:xfrm>
          <a:custGeom>
            <a:avLst/>
            <a:gdLst/>
            <a:ahLst/>
            <a:cxnLst/>
            <a:rect l="l" t="t" r="r" b="b"/>
            <a:pathLst>
              <a:path w="6499225" h="3137535">
                <a:moveTo>
                  <a:pt x="0" y="0"/>
                </a:moveTo>
                <a:lnTo>
                  <a:pt x="6498817" y="0"/>
                </a:lnTo>
                <a:lnTo>
                  <a:pt x="6498817" y="3137149"/>
                </a:lnTo>
                <a:lnTo>
                  <a:pt x="0" y="31371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8255839" y="1223818"/>
            <a:ext cx="3672225" cy="135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8322509" y="1239693"/>
            <a:ext cx="3640786" cy="1322312"/>
          </a:xfrm>
          <a:custGeom>
            <a:avLst/>
            <a:gdLst/>
            <a:ahLst/>
            <a:cxnLst/>
            <a:rect l="l" t="t" r="r" b="b"/>
            <a:pathLst>
              <a:path w="6003925" h="2180590">
                <a:moveTo>
                  <a:pt x="0" y="0"/>
                </a:moveTo>
                <a:lnTo>
                  <a:pt x="6003419" y="0"/>
                </a:lnTo>
                <a:lnTo>
                  <a:pt x="6003419" y="2180561"/>
                </a:lnTo>
                <a:lnTo>
                  <a:pt x="0" y="218056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8322509" y="1239693"/>
            <a:ext cx="3640786" cy="1322312"/>
          </a:xfrm>
          <a:custGeom>
            <a:avLst/>
            <a:gdLst/>
            <a:ahLst/>
            <a:cxnLst/>
            <a:rect l="l" t="t" r="r" b="b"/>
            <a:pathLst>
              <a:path w="6003925" h="2180590">
                <a:moveTo>
                  <a:pt x="0" y="0"/>
                </a:moveTo>
                <a:lnTo>
                  <a:pt x="6003417" y="0"/>
                </a:lnTo>
                <a:lnTo>
                  <a:pt x="6003417" y="2180561"/>
                </a:lnTo>
                <a:lnTo>
                  <a:pt x="0" y="2180561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8367789" y="1478095"/>
            <a:ext cx="2872967" cy="61806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BR,Brazil,Brasilia,8.516,200.4  RU,Russia,Moscow,17.10,143.5</a:t>
            </a:r>
            <a:endParaRPr sz="1243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7789" y="1897165"/>
            <a:ext cx="2777471" cy="391094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IN,India,New</a:t>
            </a:r>
            <a:r>
              <a:rPr sz="1243" spc="-30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Delhi,3.286,1252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7789" y="2100350"/>
            <a:ext cx="2587249" cy="391094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CH,China,Beijing,9.597,1357</a:t>
            </a:r>
            <a:endParaRPr sz="1243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7789" y="2303537"/>
            <a:ext cx="3444403" cy="391094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SA,South</a:t>
            </a:r>
            <a:r>
              <a:rPr sz="1243" spc="-24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Africa,Pretoria,1.221,52.98</a:t>
            </a:r>
            <a:endParaRPr sz="1243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55838" y="835702"/>
            <a:ext cx="1403063" cy="388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8322509" y="851576"/>
            <a:ext cx="1371600" cy="357340"/>
          </a:xfrm>
          <a:custGeom>
            <a:avLst/>
            <a:gdLst/>
            <a:ahLst/>
            <a:cxnLst/>
            <a:rect l="l" t="t" r="r" b="b"/>
            <a:pathLst>
              <a:path w="2261869" h="589280">
                <a:moveTo>
                  <a:pt x="0" y="0"/>
                </a:moveTo>
                <a:lnTo>
                  <a:pt x="2261407" y="0"/>
                </a:lnTo>
                <a:lnTo>
                  <a:pt x="2261407" y="588987"/>
                </a:lnTo>
                <a:lnTo>
                  <a:pt x="0" y="58898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8322509" y="851576"/>
            <a:ext cx="1371600" cy="357340"/>
          </a:xfrm>
          <a:custGeom>
            <a:avLst/>
            <a:gdLst/>
            <a:ahLst/>
            <a:cxnLst/>
            <a:rect l="l" t="t" r="r" b="b"/>
            <a:pathLst>
              <a:path w="2261869" h="589280">
                <a:moveTo>
                  <a:pt x="0" y="0"/>
                </a:moveTo>
                <a:lnTo>
                  <a:pt x="2261400" y="0"/>
                </a:lnTo>
                <a:lnTo>
                  <a:pt x="2261400" y="588987"/>
                </a:lnTo>
                <a:lnTo>
                  <a:pt x="0" y="588987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8367789" y="938382"/>
            <a:ext cx="3063189" cy="74914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83559">
              <a:spcBef>
                <a:spcPts val="67"/>
              </a:spcBef>
              <a:tabLst>
                <a:tab pos="373127" algn="l"/>
              </a:tabLst>
            </a:pPr>
            <a:r>
              <a:rPr sz="1865" spc="1087" baseline="2710" dirty="0">
                <a:solidFill>
                  <a:srgbClr val="24A9CE"/>
                </a:solidFill>
                <a:latin typeface="Arial"/>
                <a:cs typeface="Arial"/>
              </a:rPr>
              <a:t>!	</a:t>
            </a:r>
            <a:r>
              <a:rPr sz="1243" spc="3" dirty="0">
                <a:solidFill>
                  <a:srgbClr val="2685A2"/>
                </a:solidFill>
                <a:latin typeface="Courier New"/>
                <a:cs typeface="Courier New"/>
              </a:rPr>
              <a:t>brics.csv</a:t>
            </a:r>
            <a:endParaRPr sz="1243" dirty="0">
              <a:latin typeface="Courier New"/>
              <a:cs typeface="Courier New"/>
            </a:endParaRPr>
          </a:p>
          <a:p>
            <a:pPr marL="7701">
              <a:spcBef>
                <a:spcPts val="1258"/>
              </a:spcBef>
            </a:pPr>
            <a:r>
              <a:rPr sz="1243" spc="3" dirty="0">
                <a:latin typeface="Courier New"/>
                <a:cs typeface="Courier New"/>
              </a:rPr>
              <a:t>,country,capital,area,population</a:t>
            </a:r>
            <a:endParaRPr sz="1243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6421" y="2113050"/>
            <a:ext cx="160032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[9]: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6421" y="2367031"/>
            <a:ext cx="86909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Out[9]: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6421" y="2874996"/>
            <a:ext cx="137468" cy="127526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0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4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0244" y="2621014"/>
            <a:ext cx="2941508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2080116" algn="l"/>
              </a:tabLst>
            </a:pPr>
            <a:r>
              <a:rPr sz="1577" spc="12" dirty="0">
                <a:latin typeface="Courier New"/>
                <a:cs typeface="Courier New"/>
              </a:rPr>
              <a:t>Unnamed: 0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9"/>
              </a:spcBef>
              <a:tabLst>
                <a:tab pos="2201795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9"/>
              </a:spcBef>
              <a:tabLst>
                <a:tab pos="2201795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6"/>
              </a:spcBef>
              <a:tabLst>
                <a:tab pos="2323861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9"/>
              </a:spcBef>
              <a:tabLst>
                <a:tab pos="2323861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6"/>
              </a:spcBef>
              <a:tabLst>
                <a:tab pos="1470559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9941" y="2621014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0967" y="2621014"/>
            <a:ext cx="747025" cy="15295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1.221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6259" y="2621014"/>
            <a:ext cx="1234517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8651" y="2638919"/>
            <a:ext cx="1342335" cy="1510223"/>
          </a:xfrm>
          <a:custGeom>
            <a:avLst/>
            <a:gdLst/>
            <a:ahLst/>
            <a:cxnLst/>
            <a:rect l="l" t="t" r="r" b="b"/>
            <a:pathLst>
              <a:path w="2213610" h="2490470">
                <a:moveTo>
                  <a:pt x="0" y="0"/>
                </a:moveTo>
                <a:lnTo>
                  <a:pt x="2213523" y="0"/>
                </a:lnTo>
                <a:lnTo>
                  <a:pt x="2213523" y="2490107"/>
                </a:lnTo>
                <a:lnTo>
                  <a:pt x="0" y="2490107"/>
                </a:lnTo>
                <a:lnTo>
                  <a:pt x="0" y="0"/>
                </a:lnTo>
                <a:close/>
              </a:path>
            </a:pathLst>
          </a:custGeom>
          <a:solidFill>
            <a:srgbClr val="FF2B1B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 txBox="1"/>
          <p:nvPr/>
        </p:nvSpPr>
        <p:spPr>
          <a:xfrm>
            <a:off x="1883624" y="5090990"/>
            <a:ext cx="869091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-122065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country  Brazil  Russia  India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347" y="5300255"/>
            <a:ext cx="438974" cy="1328243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41587" rIns="0" bIns="0" rtlCol="0">
            <a:spAutoFit/>
          </a:bodyPr>
          <a:lstStyle/>
          <a:p>
            <a:pPr marL="80478" marR="109358" algn="just">
              <a:lnSpc>
                <a:spcPct val="105700"/>
              </a:lnSpc>
              <a:spcBef>
                <a:spcPts val="327"/>
              </a:spcBef>
            </a:pPr>
            <a:r>
              <a:rPr sz="1577" spc="12" dirty="0">
                <a:latin typeface="Courier New"/>
                <a:cs typeface="Courier New"/>
              </a:rPr>
              <a:t>BR  RU  IN  CH  SA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4066" y="6106919"/>
            <a:ext cx="147864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853302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China  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0827" y="5090990"/>
            <a:ext cx="2453631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  <a:tabLst>
                <a:tab pos="1950349" algn="l"/>
              </a:tabLst>
            </a:pPr>
            <a:r>
              <a:rPr sz="1577" spc="12" dirty="0">
                <a:latin typeface="Courier New"/>
                <a:cs typeface="Courier New"/>
              </a:rPr>
              <a:t>population	area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731237" algn="l"/>
              </a:tabLst>
            </a:pPr>
            <a:r>
              <a:rPr sz="1577" spc="12" dirty="0">
                <a:latin typeface="Courier New"/>
                <a:cs typeface="Courier New"/>
              </a:rPr>
              <a:t>200	8515767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144	17098242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853302" algn="l"/>
              </a:tabLst>
            </a:pPr>
            <a:r>
              <a:rPr sz="1577" spc="12" dirty="0">
                <a:latin typeface="Courier New"/>
                <a:cs typeface="Courier New"/>
              </a:rPr>
              <a:t>1252	3287590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853302" algn="l"/>
              </a:tabLst>
            </a:pPr>
            <a:r>
              <a:rPr sz="1577" spc="12" dirty="0">
                <a:latin typeface="Courier New"/>
                <a:cs typeface="Courier New"/>
              </a:rPr>
              <a:t>1357	9596961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55	1221037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2879" y="5090990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6421" y="4329044"/>
            <a:ext cx="7702447" cy="7630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616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[6]: brics = pd.read_csv(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"path/to/brics.csv"</a:t>
            </a:r>
            <a:r>
              <a:rPr sz="1577" spc="12" dirty="0">
                <a:latin typeface="Courier New"/>
                <a:cs typeface="Courier New"/>
              </a:rPr>
              <a:t>, index_col =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)  In [7]: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Out[7]: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684828" y="737101"/>
            <a:ext cx="1933794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brics</a:t>
            </a:r>
            <a:endParaRPr sz="5033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04798"/>
            <a:ext cx="8387761" cy="338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771468"/>
            <a:ext cx="8254629" cy="3252640"/>
          </a:xfrm>
          <a:custGeom>
            <a:avLst/>
            <a:gdLst/>
            <a:ahLst/>
            <a:cxnLst/>
            <a:rect l="l" t="t" r="r" b="b"/>
            <a:pathLst>
              <a:path w="13612494" h="5363845">
                <a:moveTo>
                  <a:pt x="0" y="0"/>
                </a:moveTo>
                <a:lnTo>
                  <a:pt x="13612150" y="0"/>
                </a:lnTo>
                <a:lnTo>
                  <a:pt x="13612150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771468"/>
            <a:ext cx="8254629" cy="3252640"/>
          </a:xfrm>
          <a:custGeom>
            <a:avLst/>
            <a:gdLst/>
            <a:ahLst/>
            <a:cxnLst/>
            <a:rect l="l" t="t" r="r" b="b"/>
            <a:pathLst>
              <a:path w="13612494" h="5363845">
                <a:moveTo>
                  <a:pt x="0" y="0"/>
                </a:moveTo>
                <a:lnTo>
                  <a:pt x="13612150" y="0"/>
                </a:lnTo>
                <a:lnTo>
                  <a:pt x="13612150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936425" y="1667379"/>
            <a:ext cx="5908561" cy="171558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z="1500" spc="12" dirty="0"/>
              <a:t>In [1]: </a:t>
            </a:r>
            <a:r>
              <a:rPr sz="1500" spc="12" dirty="0">
                <a:solidFill>
                  <a:srgbClr val="3844FF"/>
                </a:solidFill>
              </a:rPr>
              <a:t>import </a:t>
            </a:r>
            <a:r>
              <a:rPr sz="1500" spc="12" dirty="0"/>
              <a:t>pandas </a:t>
            </a:r>
            <a:r>
              <a:rPr sz="1500" spc="12" dirty="0">
                <a:solidFill>
                  <a:srgbClr val="3844FF"/>
                </a:solidFill>
              </a:rPr>
              <a:t>as</a:t>
            </a:r>
            <a:r>
              <a:rPr sz="1500" spc="9" dirty="0">
                <a:solidFill>
                  <a:srgbClr val="3844FF"/>
                </a:solidFill>
              </a:rPr>
              <a:t> </a:t>
            </a:r>
            <a:r>
              <a:rPr sz="1500" spc="12" dirty="0"/>
              <a:t>pd</a:t>
            </a:r>
          </a:p>
          <a:p>
            <a:pPr marL="7701" marR="3081">
              <a:lnSpc>
                <a:spcPct val="211400"/>
              </a:lnSpc>
            </a:pPr>
            <a:r>
              <a:rPr sz="1500" spc="12" dirty="0"/>
              <a:t>In [2]: brics = pd.read_csv(</a:t>
            </a:r>
            <a:r>
              <a:rPr sz="1500" spc="12" dirty="0">
                <a:solidFill>
                  <a:srgbClr val="FF2B1B"/>
                </a:solidFill>
              </a:rPr>
              <a:t>"path/to/brics.csv"</a:t>
            </a:r>
            <a:r>
              <a:rPr sz="1500" spc="12" dirty="0"/>
              <a:t>, index_col = </a:t>
            </a:r>
            <a:r>
              <a:rPr sz="1500" spc="12" dirty="0">
                <a:solidFill>
                  <a:srgbClr val="2A9A0B"/>
                </a:solidFill>
              </a:rPr>
              <a:t>0</a:t>
            </a:r>
            <a:r>
              <a:rPr sz="1500" spc="12" dirty="0"/>
              <a:t>)  </a:t>
            </a:r>
            <a:endParaRPr lang="en-IN" sz="1500" spc="12" dirty="0"/>
          </a:p>
          <a:p>
            <a:pPr marL="7701" marR="3081">
              <a:lnSpc>
                <a:spcPct val="211400"/>
              </a:lnSpc>
            </a:pPr>
            <a:r>
              <a:rPr sz="1500" spc="12" dirty="0"/>
              <a:t>In [3]:</a:t>
            </a:r>
            <a:r>
              <a:rPr sz="1500" spc="9" dirty="0"/>
              <a:t> </a:t>
            </a:r>
            <a:r>
              <a:rPr sz="1500" spc="12" dirty="0"/>
              <a:t>brics</a:t>
            </a:r>
          </a:p>
          <a:p>
            <a:pPr marL="7701">
              <a:lnSpc>
                <a:spcPct val="100000"/>
              </a:lnSpc>
              <a:spcBef>
                <a:spcPts val="109"/>
              </a:spcBef>
            </a:pPr>
            <a:r>
              <a:rPr sz="1500" spc="12" dirty="0"/>
              <a:t>Out[3]: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2770" y="3382960"/>
            <a:ext cx="1966140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104748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7176" y="3382960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8202" y="3382960"/>
            <a:ext cx="747025" cy="15295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1.221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3494" y="3382960"/>
            <a:ext cx="1234517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5923063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158" dirty="0">
                <a:solidFill>
                  <a:srgbClr val="3A3A3A"/>
                </a:solidFill>
                <a:latin typeface="Times New Roman"/>
                <a:cs typeface="Times New Roman"/>
              </a:rPr>
              <a:t>Index </a:t>
            </a:r>
            <a:r>
              <a:rPr sz="5276" b="1" spc="-173" dirty="0">
                <a:solidFill>
                  <a:srgbClr val="3A3A3A"/>
                </a:solidFill>
                <a:latin typeface="Times New Roman"/>
                <a:cs typeface="Times New Roman"/>
              </a:rPr>
              <a:t>and </a:t>
            </a:r>
            <a:r>
              <a:rPr sz="5276" b="1" spc="64" dirty="0">
                <a:solidFill>
                  <a:srgbClr val="3A3A3A"/>
                </a:solidFill>
                <a:latin typeface="Times New Roman"/>
                <a:cs typeface="Times New Roman"/>
              </a:rPr>
              <a:t>Select</a:t>
            </a:r>
            <a:r>
              <a:rPr sz="5276" b="1" spc="-1028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276" b="1" spc="-164" dirty="0">
                <a:solidFill>
                  <a:srgbClr val="3A3A3A"/>
                </a:solidFill>
                <a:latin typeface="Times New Roman"/>
                <a:cs typeface="Times New Roman"/>
              </a:rPr>
              <a:t>Data</a:t>
            </a:r>
            <a:endParaRPr sz="527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447" y="175403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47" y="2414392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890" y="1446346"/>
            <a:ext cx="2678124" cy="126811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Square </a:t>
            </a:r>
            <a:r>
              <a:rPr sz="2729" spc="-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brackets  </a:t>
            </a:r>
            <a:r>
              <a:rPr sz="2729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Advanced</a:t>
            </a:r>
            <a:r>
              <a:rPr sz="2729" spc="-1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methods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14" y="3096969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14" y="380177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757" y="3046435"/>
            <a:ext cx="853688" cy="114542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loc</a:t>
            </a:r>
            <a:endParaRPr sz="2729" dirty="0">
              <a:latin typeface="Bell mt" panose="02020503060305020303" pitchFamily="18" charset="0"/>
              <a:cs typeface="Courier New"/>
            </a:endParaRPr>
          </a:p>
          <a:p>
            <a:pPr marL="7701">
              <a:spcBef>
                <a:spcPts val="2274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iloc</a:t>
            </a:r>
            <a:endParaRPr sz="2729" dirty="0">
              <a:latin typeface="Bell mt" panose="02020503060305020303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3131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2998883"/>
          </a:xfrm>
          <a:custGeom>
            <a:avLst/>
            <a:gdLst/>
            <a:ahLst/>
            <a:cxnLst/>
            <a:rect l="l" t="t" r="r" b="b"/>
            <a:pathLst>
              <a:path w="13612494" h="4945380">
                <a:moveTo>
                  <a:pt x="0" y="0"/>
                </a:moveTo>
                <a:lnTo>
                  <a:pt x="13612150" y="0"/>
                </a:lnTo>
                <a:lnTo>
                  <a:pt x="13612150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2998883"/>
          </a:xfrm>
          <a:custGeom>
            <a:avLst/>
            <a:gdLst/>
            <a:ahLst/>
            <a:cxnLst/>
            <a:rect l="l" t="t" r="r" b="b"/>
            <a:pathLst>
              <a:path w="13612494" h="4945380">
                <a:moveTo>
                  <a:pt x="0" y="0"/>
                </a:moveTo>
                <a:lnTo>
                  <a:pt x="13612150" y="0"/>
                </a:lnTo>
                <a:lnTo>
                  <a:pt x="13612150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792770" y="1928913"/>
            <a:ext cx="294150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3862" marR="3081" indent="-6546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]  Out[4]: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057" y="2436877"/>
            <a:ext cx="747025" cy="7768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Brazil  Russia  India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57" y="2426178"/>
            <a:ext cx="373128" cy="1294026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7701" rIns="0" bIns="0" rtlCol="0">
            <a:spAutoFit/>
          </a:bodyPr>
          <a:lstStyle/>
          <a:p>
            <a:pPr marL="66231" marR="58145" algn="just">
              <a:lnSpc>
                <a:spcPct val="105700"/>
              </a:lnSpc>
              <a:spcBef>
                <a:spcPts val="61"/>
              </a:spcBef>
            </a:pPr>
            <a:r>
              <a:rPr sz="1577" spc="12" dirty="0">
                <a:latin typeface="Courier New"/>
                <a:cs typeface="Courier New"/>
              </a:rPr>
              <a:t>BR  RU  IN  CH  SA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588" y="3198823"/>
            <a:ext cx="147864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853302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China  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58" y="3746389"/>
            <a:ext cx="3526806" cy="224164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66231">
              <a:lnSpc>
                <a:spcPts val="1665"/>
              </a:lnSpc>
            </a:pPr>
            <a:r>
              <a:rPr sz="1577" spc="12" dirty="0">
                <a:latin typeface="Courier New"/>
                <a:cs typeface="Courier New"/>
              </a:rPr>
              <a:t>Name: country, dtype:</a:t>
            </a:r>
            <a:r>
              <a:rPr sz="1577" spc="-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object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4828" y="737377"/>
            <a:ext cx="5505653" cy="782284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  <a:tabLst>
                <a:tab pos="4346602" algn="l"/>
              </a:tabLst>
            </a:pPr>
            <a:r>
              <a:rPr sz="5033" b="1" spc="-252" dirty="0">
                <a:solidFill>
                  <a:srgbClr val="3A3A3A"/>
                </a:solidFill>
                <a:latin typeface="Times New Roman"/>
                <a:cs typeface="Times New Roman"/>
              </a:rPr>
              <a:t>Column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18" dirty="0">
                <a:solidFill>
                  <a:srgbClr val="3A3A3A"/>
                </a:solidFill>
                <a:latin typeface="Times New Roman"/>
                <a:cs typeface="Times New Roman"/>
              </a:rPr>
              <a:t>Access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[</a:t>
            </a:r>
            <a:r>
              <a:rPr sz="5033" b="1" spc="-58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]</a:t>
            </a:r>
            <a:endParaRPr sz="5033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 txBox="1"/>
          <p:nvPr/>
        </p:nvSpPr>
        <p:spPr>
          <a:xfrm>
            <a:off x="7275665" y="1078072"/>
            <a:ext cx="206010" cy="102741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BR  RU  IN  CH  SA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2523" y="861407"/>
            <a:ext cx="1211798" cy="1248838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21179" rIns="0" bIns="0" rtlCol="0">
            <a:spAutoFit/>
          </a:bodyPr>
          <a:lstStyle/>
          <a:p>
            <a:pPr marL="592999" marR="41972" indent="-95496" algn="r">
              <a:lnSpc>
                <a:spcPct val="107200"/>
              </a:lnSpc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  Brazil  Russia  India  China</a:t>
            </a:r>
            <a:endParaRPr sz="1243">
              <a:latin typeface="Courier New"/>
              <a:cs typeface="Courier New"/>
            </a:endParaRPr>
          </a:p>
          <a:p>
            <a:pPr marR="41972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0045" y="874886"/>
            <a:ext cx="872941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37722" y="874887"/>
            <a:ext cx="587223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99668" y="874886"/>
            <a:ext cx="968052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55025" y="4478522"/>
            <a:ext cx="783991" cy="277631"/>
          </a:xfrm>
          <a:custGeom>
            <a:avLst/>
            <a:gdLst/>
            <a:ahLst/>
            <a:cxnLst/>
            <a:rect l="l" t="t" r="r" b="b"/>
            <a:pathLst>
              <a:path w="1292859" h="457834">
                <a:moveTo>
                  <a:pt x="0" y="0"/>
                </a:moveTo>
                <a:lnTo>
                  <a:pt x="1292484" y="0"/>
                </a:lnTo>
                <a:lnTo>
                  <a:pt x="1292484" y="457528"/>
                </a:lnTo>
                <a:lnTo>
                  <a:pt x="0" y="457528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 txBox="1"/>
          <p:nvPr/>
        </p:nvSpPr>
        <p:spPr>
          <a:xfrm>
            <a:off x="799120" y="4221102"/>
            <a:ext cx="5718979" cy="77994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lnSpc>
                <a:spcPts val="1840"/>
              </a:lnSpc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[5]: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type(brics[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])</a:t>
            </a:r>
            <a:endParaRPr sz="1577" dirty="0">
              <a:latin typeface="Courier New"/>
              <a:cs typeface="Courier New"/>
            </a:endParaRPr>
          </a:p>
          <a:p>
            <a:pPr marL="7701">
              <a:lnSpc>
                <a:spcPts val="2095"/>
              </a:lnSpc>
            </a:pPr>
            <a:r>
              <a:rPr sz="1577" spc="12" dirty="0">
                <a:latin typeface="Courier New"/>
                <a:cs typeface="Courier New"/>
              </a:rPr>
              <a:t>Out[5]: pandas.core.series.Series </a:t>
            </a:r>
            <a:r>
              <a:rPr sz="1789" b="1" spc="-173" dirty="0">
                <a:solidFill>
                  <a:srgbClr val="2685A2"/>
                </a:solidFill>
                <a:latin typeface="Times New Roman"/>
                <a:cs typeface="Times New Roman"/>
              </a:rPr>
              <a:t>1D </a:t>
            </a:r>
            <a:r>
              <a:rPr sz="1789" b="1" spc="-21" dirty="0">
                <a:solidFill>
                  <a:srgbClr val="2685A2"/>
                </a:solidFill>
                <a:latin typeface="Times New Roman"/>
                <a:cs typeface="Times New Roman"/>
              </a:rPr>
              <a:t>labelled</a:t>
            </a:r>
            <a:r>
              <a:rPr sz="1789" b="1" spc="152" dirty="0">
                <a:solidFill>
                  <a:srgbClr val="2685A2"/>
                </a:solidFill>
                <a:latin typeface="Times New Roman"/>
                <a:cs typeface="Times New Roman"/>
              </a:rPr>
              <a:t> </a:t>
            </a:r>
            <a:r>
              <a:rPr sz="1789" b="1" spc="-103" dirty="0">
                <a:solidFill>
                  <a:srgbClr val="2685A2"/>
                </a:solidFill>
                <a:latin typeface="Times New Roman"/>
                <a:cs typeface="Times New Roman"/>
              </a:rPr>
              <a:t>array</a:t>
            </a:r>
            <a:endParaRPr sz="178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3131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2998883"/>
          </a:xfrm>
          <a:custGeom>
            <a:avLst/>
            <a:gdLst/>
            <a:ahLst/>
            <a:cxnLst/>
            <a:rect l="l" t="t" r="r" b="b"/>
            <a:pathLst>
              <a:path w="13612494" h="4945380">
                <a:moveTo>
                  <a:pt x="0" y="0"/>
                </a:moveTo>
                <a:lnTo>
                  <a:pt x="13612150" y="0"/>
                </a:lnTo>
                <a:lnTo>
                  <a:pt x="13612150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2998883"/>
          </a:xfrm>
          <a:custGeom>
            <a:avLst/>
            <a:gdLst/>
            <a:ahLst/>
            <a:cxnLst/>
            <a:rect l="l" t="t" r="r" b="b"/>
            <a:pathLst>
              <a:path w="13612494" h="4945380">
                <a:moveTo>
                  <a:pt x="0" y="0"/>
                </a:moveTo>
                <a:lnTo>
                  <a:pt x="13612150" y="0"/>
                </a:lnTo>
                <a:lnTo>
                  <a:pt x="13612150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798830" y="667061"/>
            <a:ext cx="5505653" cy="197549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4346602" algn="l"/>
              </a:tabLst>
            </a:pPr>
            <a:r>
              <a:rPr sz="5033" b="1" spc="-252" dirty="0">
                <a:solidFill>
                  <a:srgbClr val="3A3A3A"/>
                </a:solidFill>
                <a:latin typeface="Times New Roman"/>
                <a:cs typeface="Times New Roman"/>
              </a:rPr>
              <a:t>Column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18" dirty="0">
                <a:solidFill>
                  <a:srgbClr val="3A3A3A"/>
                </a:solidFill>
                <a:latin typeface="Times New Roman"/>
                <a:cs typeface="Times New Roman"/>
              </a:rPr>
              <a:t>Access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[</a:t>
            </a:r>
            <a:r>
              <a:rPr sz="5033" b="1" spc="-58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]</a:t>
            </a:r>
            <a:endParaRPr sz="5033" dirty="0">
              <a:latin typeface="Courier New"/>
              <a:cs typeface="Courier New"/>
            </a:endParaRPr>
          </a:p>
          <a:p>
            <a:pPr marL="115519" marR="2215273">
              <a:lnSpc>
                <a:spcPct val="105700"/>
              </a:lnSpc>
              <a:spcBef>
                <a:spcPts val="3259"/>
              </a:spcBef>
            </a:pPr>
            <a:r>
              <a:rPr sz="1577" spc="12" dirty="0">
                <a:latin typeface="Courier New"/>
                <a:cs typeface="Courier New"/>
              </a:rPr>
              <a:t>In [6]:</a:t>
            </a:r>
            <a:r>
              <a:rPr sz="1577" spc="-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]]  Out[6]:</a:t>
            </a:r>
            <a:endParaRPr sz="1577" dirty="0">
              <a:latin typeface="Courier New"/>
              <a:cs typeface="Courier New"/>
            </a:endParaRPr>
          </a:p>
          <a:p>
            <a:pPr marL="1212566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3431" y="4478522"/>
            <a:ext cx="1137096" cy="277631"/>
          </a:xfrm>
          <a:custGeom>
            <a:avLst/>
            <a:gdLst/>
            <a:ahLst/>
            <a:cxnLst/>
            <a:rect l="l" t="t" r="r" b="b"/>
            <a:pathLst>
              <a:path w="1875154" h="457834">
                <a:moveTo>
                  <a:pt x="0" y="0"/>
                </a:moveTo>
                <a:lnTo>
                  <a:pt x="1874681" y="0"/>
                </a:lnTo>
                <a:lnTo>
                  <a:pt x="1874681" y="457528"/>
                </a:lnTo>
                <a:lnTo>
                  <a:pt x="0" y="457528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969064" y="946097"/>
            <a:ext cx="5097870" cy="1417423"/>
          </a:xfrm>
          <a:custGeom>
            <a:avLst/>
            <a:gdLst/>
            <a:ahLst/>
            <a:cxnLst/>
            <a:rect l="l" t="t" r="r" b="b"/>
            <a:pathLst>
              <a:path w="8406765" h="2337435">
                <a:moveTo>
                  <a:pt x="0" y="0"/>
                </a:moveTo>
                <a:lnTo>
                  <a:pt x="8406644" y="0"/>
                </a:lnTo>
                <a:lnTo>
                  <a:pt x="8406644" y="2337362"/>
                </a:lnTo>
                <a:lnTo>
                  <a:pt x="0" y="23373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918053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28208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99668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5289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5665" y="1078072"/>
            <a:ext cx="206010" cy="102741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BR  RU  IN  CH  SA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2523" y="861407"/>
            <a:ext cx="1211798" cy="1248838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21179" rIns="0" bIns="0" rtlCol="0">
            <a:spAutoFit/>
          </a:bodyPr>
          <a:lstStyle/>
          <a:p>
            <a:pPr marL="592999" marR="41972" indent="-95496" algn="r">
              <a:lnSpc>
                <a:spcPct val="107200"/>
              </a:lnSpc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  Brazil  Russia  India  China</a:t>
            </a:r>
            <a:endParaRPr sz="1243" dirty="0">
              <a:latin typeface="Courier New"/>
              <a:cs typeface="Courier New"/>
            </a:endParaRPr>
          </a:p>
          <a:p>
            <a:pPr marR="41972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0045" y="1281258"/>
            <a:ext cx="872941" cy="8227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37722" y="1078072"/>
            <a:ext cx="587223" cy="1029034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85398" y="1078072"/>
            <a:ext cx="682334" cy="1029034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L="197923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770" y="2690860"/>
            <a:ext cx="4288849" cy="230349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 dirty="0">
              <a:latin typeface="Courier New"/>
              <a:cs typeface="Courier New"/>
            </a:endParaRPr>
          </a:p>
          <a:p>
            <a:pPr marL="13862" marR="3081">
              <a:lnSpc>
                <a:spcPct val="105700"/>
              </a:lnSpc>
              <a:spcBef>
                <a:spcPts val="2049"/>
              </a:spcBef>
            </a:pPr>
            <a:r>
              <a:rPr sz="1577" spc="12" dirty="0">
                <a:latin typeface="Courier New"/>
                <a:cs typeface="Courier New"/>
              </a:rPr>
              <a:t>In [7]: type(brics[[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]])  Out[7]: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pandas.core.frame.DataFrame</a:t>
            </a:r>
            <a:endParaRPr sz="15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684828" y="737101"/>
            <a:ext cx="5505653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4346602" algn="l"/>
              </a:tabLst>
            </a:pPr>
            <a:r>
              <a:rPr sz="5033" b="1" spc="-252" dirty="0">
                <a:solidFill>
                  <a:srgbClr val="3A3A3A"/>
                </a:solidFill>
                <a:latin typeface="Times New Roman"/>
                <a:cs typeface="Times New Roman"/>
              </a:rPr>
              <a:t>Column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18" dirty="0">
                <a:solidFill>
                  <a:srgbClr val="3A3A3A"/>
                </a:solidFill>
                <a:latin typeface="Times New Roman"/>
                <a:cs typeface="Times New Roman"/>
              </a:rPr>
              <a:t>Access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[</a:t>
            </a:r>
            <a:r>
              <a:rPr sz="5033" b="1" spc="-58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]</a:t>
            </a:r>
            <a:endParaRPr sz="5033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2369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928913"/>
            <a:ext cx="522357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[8]: brics[[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]]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70" y="2182895"/>
            <a:ext cx="869091" cy="1281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Out[8]:</a:t>
            </a:r>
            <a:endParaRPr sz="1577">
              <a:latin typeface="Courier New"/>
              <a:cs typeface="Courier New"/>
            </a:endParaRPr>
          </a:p>
          <a:p>
            <a:pPr marL="7701" marR="612637" algn="just">
              <a:lnSpc>
                <a:spcPct val="105700"/>
              </a:lnSpc>
              <a:spcBef>
                <a:spcPts val="2001"/>
              </a:spcBef>
            </a:pPr>
            <a:r>
              <a:rPr sz="1577" spc="12" dirty="0">
                <a:latin typeface="Courier New"/>
                <a:cs typeface="Courier New"/>
              </a:rPr>
              <a:t>BR  RU  IN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9973" y="2436877"/>
            <a:ext cx="869091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-122065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country  Brazil  Russia  India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3796" y="3452806"/>
            <a:ext cx="6249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770" y="3452806"/>
            <a:ext cx="1966140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CH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7176" y="2436877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69064" y="836700"/>
            <a:ext cx="5097870" cy="1526781"/>
          </a:xfrm>
          <a:custGeom>
            <a:avLst/>
            <a:gdLst/>
            <a:ahLst/>
            <a:cxnLst/>
            <a:rect l="l" t="t" r="r" b="b"/>
            <a:pathLst>
              <a:path w="8406765" h="2517775">
                <a:moveTo>
                  <a:pt x="0" y="0"/>
                </a:moveTo>
                <a:lnTo>
                  <a:pt x="8406644" y="0"/>
                </a:lnTo>
                <a:lnTo>
                  <a:pt x="8406644" y="2517766"/>
                </a:lnTo>
                <a:lnTo>
                  <a:pt x="0" y="25177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7121139" y="819386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 txBox="1"/>
          <p:nvPr/>
        </p:nvSpPr>
        <p:spPr>
          <a:xfrm>
            <a:off x="7275665" y="874886"/>
            <a:ext cx="1539488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64854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7746" y="874886"/>
            <a:ext cx="865240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37722" y="874887"/>
            <a:ext cx="587223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99668" y="874886"/>
            <a:ext cx="968052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9221" y="848708"/>
            <a:ext cx="2292674" cy="1294972"/>
          </a:xfrm>
          <a:custGeom>
            <a:avLst/>
            <a:gdLst/>
            <a:ahLst/>
            <a:cxnLst/>
            <a:rect l="l" t="t" r="r" b="b"/>
            <a:pathLst>
              <a:path w="3780790" h="2135504">
                <a:moveTo>
                  <a:pt x="0" y="0"/>
                </a:moveTo>
                <a:lnTo>
                  <a:pt x="3780628" y="0"/>
                </a:lnTo>
                <a:lnTo>
                  <a:pt x="3780628" y="2135241"/>
                </a:lnTo>
                <a:lnTo>
                  <a:pt x="0" y="213524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2505997" y="1935919"/>
            <a:ext cx="2691601" cy="277631"/>
          </a:xfrm>
          <a:custGeom>
            <a:avLst/>
            <a:gdLst/>
            <a:ahLst/>
            <a:cxnLst/>
            <a:rect l="l" t="t" r="r" b="b"/>
            <a:pathLst>
              <a:path w="4438650" h="457835">
                <a:moveTo>
                  <a:pt x="0" y="0"/>
                </a:moveTo>
                <a:lnTo>
                  <a:pt x="4438548" y="0"/>
                </a:lnTo>
                <a:lnTo>
                  <a:pt x="4438548" y="457528"/>
                </a:lnTo>
                <a:lnTo>
                  <a:pt x="0" y="457528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1862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1728940"/>
          </a:xfrm>
          <a:custGeom>
            <a:avLst/>
            <a:gdLst/>
            <a:ahLst/>
            <a:cxnLst/>
            <a:rect l="l" t="t" r="r" b="b"/>
            <a:pathLst>
              <a:path w="13612494" h="2851150">
                <a:moveTo>
                  <a:pt x="0" y="0"/>
                </a:moveTo>
                <a:lnTo>
                  <a:pt x="13612150" y="0"/>
                </a:lnTo>
                <a:lnTo>
                  <a:pt x="13612150" y="2850698"/>
                </a:lnTo>
                <a:lnTo>
                  <a:pt x="0" y="2850698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1728940"/>
          </a:xfrm>
          <a:custGeom>
            <a:avLst/>
            <a:gdLst/>
            <a:ahLst/>
            <a:cxnLst/>
            <a:rect l="l" t="t" r="r" b="b"/>
            <a:pathLst>
              <a:path w="13612494" h="2851150">
                <a:moveTo>
                  <a:pt x="0" y="0"/>
                </a:moveTo>
                <a:lnTo>
                  <a:pt x="13612150" y="0"/>
                </a:lnTo>
                <a:lnTo>
                  <a:pt x="13612150" y="2850698"/>
                </a:lnTo>
                <a:lnTo>
                  <a:pt x="0" y="2850698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8" y="737101"/>
            <a:ext cx="4635792" cy="171997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3476743" algn="l"/>
              </a:tabLst>
            </a:pPr>
            <a:r>
              <a:rPr sz="5033" b="1" spc="-270" dirty="0">
                <a:solidFill>
                  <a:srgbClr val="3A3A3A"/>
                </a:solidFill>
                <a:latin typeface="Times New Roman"/>
                <a:cs typeface="Times New Roman"/>
              </a:rPr>
              <a:t>Row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18" dirty="0">
                <a:solidFill>
                  <a:srgbClr val="3A3A3A"/>
                </a:solidFill>
                <a:latin typeface="Times New Roman"/>
                <a:cs typeface="Times New Roman"/>
              </a:rPr>
              <a:t>Access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[</a:t>
            </a:r>
            <a:r>
              <a:rPr sz="5033" b="1" spc="-58" dirty="0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]</a:t>
            </a:r>
            <a:endParaRPr sz="5033">
              <a:latin typeface="Courier New"/>
              <a:cs typeface="Courier New"/>
            </a:endParaRPr>
          </a:p>
          <a:p>
            <a:pPr marL="115519" marR="2320781">
              <a:lnSpc>
                <a:spcPct val="105700"/>
              </a:lnSpc>
              <a:spcBef>
                <a:spcPts val="3259"/>
              </a:spcBef>
            </a:pPr>
            <a:r>
              <a:rPr sz="1577" spc="12" dirty="0">
                <a:latin typeface="Courier New"/>
                <a:cs typeface="Courier New"/>
              </a:rPr>
              <a:t>In [9]:</a:t>
            </a:r>
            <a:r>
              <a:rPr sz="1577" spc="-24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: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1577" spc="12" dirty="0">
                <a:latin typeface="Courier New"/>
                <a:cs typeface="Courier New"/>
              </a:rPr>
              <a:t>]  Out[9]: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770" y="2436877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5707" y="2436877"/>
            <a:ext cx="1112837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6733" y="2436877"/>
            <a:ext cx="747025" cy="101856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25" y="2436877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1252.0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2107" y="836700"/>
            <a:ext cx="5295023" cy="1526781"/>
          </a:xfrm>
          <a:custGeom>
            <a:avLst/>
            <a:gdLst/>
            <a:ahLst/>
            <a:cxnLst/>
            <a:rect l="l" t="t" r="r" b="b"/>
            <a:pathLst>
              <a:path w="8731885" h="2517775">
                <a:moveTo>
                  <a:pt x="0" y="0"/>
                </a:moveTo>
                <a:lnTo>
                  <a:pt x="8731440" y="0"/>
                </a:lnTo>
                <a:lnTo>
                  <a:pt x="8731440" y="2517766"/>
                </a:lnTo>
                <a:lnTo>
                  <a:pt x="0" y="25177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 txBox="1"/>
          <p:nvPr/>
        </p:nvSpPr>
        <p:spPr>
          <a:xfrm>
            <a:off x="8132855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8053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28208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99668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5665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8099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85289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32965" y="1090772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80642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3772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5665" y="1281258"/>
            <a:ext cx="206010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  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8099" y="1281258"/>
            <a:ext cx="587223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-95496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Russia  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90045" y="1281258"/>
            <a:ext cx="872941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32965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85398" y="1281258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75665" y="1700328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23342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80532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32965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85398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75665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85289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32965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75885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2055" y="1289455"/>
            <a:ext cx="4591895" cy="621494"/>
          </a:xfrm>
          <a:custGeom>
            <a:avLst/>
            <a:gdLst/>
            <a:ahLst/>
            <a:cxnLst/>
            <a:rect l="l" t="t" r="r" b="b"/>
            <a:pathLst>
              <a:path w="7572375" h="1024889">
                <a:moveTo>
                  <a:pt x="0" y="0"/>
                </a:moveTo>
                <a:lnTo>
                  <a:pt x="7572240" y="0"/>
                </a:lnTo>
                <a:lnTo>
                  <a:pt x="7572240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 txBox="1"/>
          <p:nvPr/>
        </p:nvSpPr>
        <p:spPr>
          <a:xfrm>
            <a:off x="6881993" y="1065373"/>
            <a:ext cx="118215" cy="995615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ts val="1613"/>
              </a:lnSpc>
              <a:spcBef>
                <a:spcPts val="64"/>
              </a:spcBef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395">
              <a:latin typeface="Times New Roman"/>
              <a:cs typeface="Times New Roman"/>
            </a:endParaRPr>
          </a:p>
          <a:p>
            <a:pPr marL="20023">
              <a:lnSpc>
                <a:spcPts val="1549"/>
              </a:lnSpc>
            </a:pP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  <a:p>
            <a:pPr marL="7701">
              <a:lnSpc>
                <a:spcPts val="1613"/>
              </a:lnSpc>
            </a:pPr>
            <a:r>
              <a:rPr sz="1395" b="1" spc="33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91485" y="932033"/>
            <a:ext cx="57336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1395" b="1" spc="-18" dirty="0">
                <a:solidFill>
                  <a:srgbClr val="2685A2"/>
                </a:solidFill>
                <a:latin typeface="Times New Roman"/>
                <a:cs typeface="Times New Roman"/>
              </a:rPr>
              <a:t>inde</a:t>
            </a:r>
            <a:r>
              <a:rPr sz="1395" b="1" spc="-64" dirty="0">
                <a:solidFill>
                  <a:srgbClr val="2685A2"/>
                </a:solidFill>
                <a:latin typeface="Times New Roman"/>
                <a:cs typeface="Times New Roman"/>
              </a:rPr>
              <a:t>x</a:t>
            </a:r>
            <a:r>
              <a:rPr sz="1395" b="1" spc="49" dirty="0">
                <a:solidFill>
                  <a:srgbClr val="2685A2"/>
                </a:solidFill>
                <a:latin typeface="Times New Roman"/>
                <a:cs typeface="Times New Roman"/>
              </a:rPr>
              <a:t>es</a:t>
            </a:r>
            <a:endParaRPr sz="139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539" y="70666"/>
            <a:ext cx="4548770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algn="r">
              <a:spcBef>
                <a:spcPts val="82"/>
              </a:spcBef>
            </a:pPr>
            <a:r>
              <a:rPr sz="1728" spc="-21" dirty="0">
                <a:latin typeface="Bell mt" panose="02020503060305020303" pitchFamily="18" charset="0"/>
                <a:cs typeface="Calibri"/>
              </a:rPr>
              <a:t>Intermediate </a:t>
            </a:r>
            <a:r>
              <a:rPr sz="1728" dirty="0">
                <a:latin typeface="Bell mt" panose="02020503060305020303" pitchFamily="18" charset="0"/>
                <a:cs typeface="Calibri"/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11651860" y="-353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9519" y="650978"/>
            <a:ext cx="2821852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167" dirty="0">
                <a:solidFill>
                  <a:srgbClr val="3A3A3A"/>
                </a:solidFill>
                <a:cs typeface="Calibri"/>
              </a:rPr>
              <a:t>List</a:t>
            </a:r>
            <a:endParaRPr sz="5276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9679116" cy="421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9679117" cy="4213201"/>
          </a:xfrm>
          <a:custGeom>
            <a:avLst/>
            <a:gdLst/>
            <a:ahLst/>
            <a:cxnLst/>
            <a:rect l="l" t="t" r="r" b="b"/>
            <a:pathLst>
              <a:path w="15182850" h="4945380">
                <a:moveTo>
                  <a:pt x="0" y="0"/>
                </a:moveTo>
                <a:lnTo>
                  <a:pt x="15182783" y="0"/>
                </a:lnTo>
                <a:lnTo>
                  <a:pt x="15182783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 dirty="0">
              <a:latin typeface="Bell mt" panose="02020503060305020303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8879" y="1841370"/>
            <a:ext cx="9206894" cy="2998883"/>
          </a:xfrm>
          <a:custGeom>
            <a:avLst/>
            <a:gdLst/>
            <a:ahLst/>
            <a:cxnLst/>
            <a:rect l="l" t="t" r="r" b="b"/>
            <a:pathLst>
              <a:path w="15182850" h="4945380">
                <a:moveTo>
                  <a:pt x="0" y="0"/>
                </a:moveTo>
                <a:lnTo>
                  <a:pt x="15182783" y="0"/>
                </a:lnTo>
                <a:lnTo>
                  <a:pt x="15182783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800471" y="1928913"/>
            <a:ext cx="6956962" cy="179996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[1]: 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30.55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2.77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39.21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R="3081">
              <a:lnSpc>
                <a:spcPct val="211400"/>
              </a:lnSpc>
            </a:pPr>
            <a:r>
              <a:rPr sz="1577" spc="12" dirty="0">
                <a:latin typeface="Courier New"/>
                <a:cs typeface="Courier New"/>
              </a:rPr>
              <a:t>In [2]: countries =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"afghanistan"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"algeria"</a:t>
            </a:r>
            <a:r>
              <a:rPr sz="1577" spc="12" dirty="0">
                <a:latin typeface="Courier New"/>
                <a:cs typeface="Courier New"/>
              </a:rPr>
              <a:t>]  In [3]: ind_alb = countries.index(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ind_alb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71" y="3706788"/>
            <a:ext cx="2445930" cy="103135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Out[4]: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1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In [5]:</a:t>
            </a:r>
            <a:r>
              <a:rPr sz="1577" spc="-18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pop[ind_alb]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Out[5]: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2.77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540" y="3713138"/>
            <a:ext cx="1448998" cy="546011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R="3081">
              <a:lnSpc>
                <a:spcPts val="2001"/>
              </a:lnSpc>
              <a:spcBef>
                <a:spcPts val="258"/>
              </a:spcBef>
            </a:pPr>
            <a:r>
              <a:rPr sz="1789" b="1" spc="15" dirty="0">
                <a:solidFill>
                  <a:srgbClr val="2685A2"/>
                </a:solidFill>
                <a:latin typeface="Calibri"/>
                <a:cs typeface="Calibri"/>
              </a:rPr>
              <a:t>Not</a:t>
            </a:r>
            <a:r>
              <a:rPr sz="1789" b="1" spc="-161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6" dirty="0">
                <a:solidFill>
                  <a:srgbClr val="2685A2"/>
                </a:solidFill>
                <a:latin typeface="Calibri"/>
                <a:cs typeface="Calibri"/>
              </a:rPr>
              <a:t>convenient  </a:t>
            </a:r>
            <a:r>
              <a:rPr sz="1789" b="1" spc="15" dirty="0">
                <a:solidFill>
                  <a:srgbClr val="2685A2"/>
                </a:solidFill>
                <a:latin typeface="Calibri"/>
                <a:cs typeface="Calibri"/>
              </a:rPr>
              <a:t>Not</a:t>
            </a:r>
            <a:r>
              <a:rPr sz="1789" b="1" spc="-115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3" dirty="0">
                <a:solidFill>
                  <a:srgbClr val="2685A2"/>
                </a:solidFill>
                <a:latin typeface="Calibri"/>
                <a:cs typeface="Calibri"/>
              </a:rPr>
              <a:t>intuitive</a:t>
            </a:r>
            <a:endParaRPr sz="178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737377"/>
            <a:ext cx="4409374" cy="782284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  <a:tabLst>
                <a:tab pos="3250325" algn="l"/>
              </a:tabLst>
            </a:pPr>
            <a:r>
              <a:rPr sz="5033" b="1" spc="-49" dirty="0">
                <a:solidFill>
                  <a:srgbClr val="3A3A3A"/>
                </a:solidFill>
                <a:latin typeface="Times New Roman"/>
                <a:cs typeface="Times New Roman"/>
              </a:rPr>
              <a:t>Discussion	</a:t>
            </a:r>
            <a:endParaRPr sz="5033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447" y="175403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47" y="2414392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889" y="1446346"/>
            <a:ext cx="5189900" cy="126811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Square brackets: </a:t>
            </a:r>
            <a:r>
              <a:rPr sz="2729" spc="-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limited</a:t>
            </a:r>
            <a:r>
              <a:rPr sz="2729" spc="-17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functionality  </a:t>
            </a: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Ideally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14" y="3074746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14" y="375732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757" y="3008337"/>
            <a:ext cx="5463681" cy="113260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2D </a:t>
            </a: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</a:t>
            </a:r>
            <a:r>
              <a:rPr sz="2729" spc="-18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5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arrays</a:t>
            </a:r>
            <a:endParaRPr sz="2729" dirty="0">
              <a:latin typeface="Bell mt" panose="02020503060305020303" pitchFamily="18" charset="0"/>
              <a:cs typeface="Calibri"/>
            </a:endParaRPr>
          </a:p>
          <a:p>
            <a:pPr marL="7701">
              <a:spcBef>
                <a:spcPts val="2222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my_array[ rows , columns</a:t>
            </a:r>
            <a:r>
              <a:rPr sz="2729" spc="-45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]</a:t>
            </a:r>
            <a:endParaRPr sz="2729" dirty="0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447" y="443990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889" y="4373491"/>
            <a:ext cx="990386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1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P</a:t>
            </a:r>
            <a:r>
              <a:rPr sz="2729" spc="-4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and</a:t>
            </a:r>
            <a:r>
              <a:rPr sz="2729" spc="-6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</a:t>
            </a:r>
            <a:r>
              <a:rPr sz="2729" spc="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314" y="5122477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2314" y="5827277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757" y="5071942"/>
            <a:ext cx="4400518" cy="114542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loc</a:t>
            </a:r>
            <a:r>
              <a:rPr sz="2729" spc="-45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4093" spc="-27" baseline="123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(label-based)</a:t>
            </a:r>
            <a:endParaRPr sz="4093" baseline="1234">
              <a:latin typeface="Bell mt" panose="02020503060305020303" pitchFamily="18" charset="0"/>
              <a:cs typeface="Calibri"/>
            </a:endParaRPr>
          </a:p>
          <a:p>
            <a:pPr marL="7701">
              <a:spcBef>
                <a:spcPts val="2274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iloc </a:t>
            </a:r>
            <a:r>
              <a:rPr sz="4093" spc="-27" baseline="123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(integer</a:t>
            </a:r>
            <a:r>
              <a:rPr sz="4093" spc="-318" baseline="123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4093" spc="-4" baseline="123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position-based)</a:t>
            </a:r>
            <a:endParaRPr sz="4093" baseline="1234">
              <a:latin typeface="Bell mt" panose="020205030603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737377"/>
            <a:ext cx="4635792" cy="782284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  <a:tabLst>
                <a:tab pos="3476743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570" dirty="0">
                <a:solidFill>
                  <a:srgbClr val="3A3A3A"/>
                </a:solidFill>
                <a:latin typeface="Times New Roman"/>
                <a:cs typeface="Times New Roman"/>
              </a:rPr>
              <a:t>A</a:t>
            </a:r>
            <a:r>
              <a:rPr sz="5033" b="1" spc="-9" dirty="0">
                <a:solidFill>
                  <a:srgbClr val="3A3A3A"/>
                </a:solidFill>
                <a:latin typeface="Times New Roman"/>
                <a:cs typeface="Times New Roman"/>
              </a:rPr>
              <a:t>cc</a:t>
            </a:r>
            <a:r>
              <a:rPr sz="5033" b="1" spc="188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sz="5033" b="1" spc="136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spc="154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1"/>
            <a:ext cx="8387761" cy="497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840262"/>
          </a:xfrm>
          <a:custGeom>
            <a:avLst/>
            <a:gdLst/>
            <a:ahLst/>
            <a:cxnLst/>
            <a:rect l="l" t="t" r="r" b="b"/>
            <a:pathLst>
              <a:path w="13612494" h="7981950">
                <a:moveTo>
                  <a:pt x="0" y="0"/>
                </a:moveTo>
                <a:lnTo>
                  <a:pt x="13612150" y="0"/>
                </a:lnTo>
                <a:lnTo>
                  <a:pt x="13612150" y="7981432"/>
                </a:lnTo>
                <a:lnTo>
                  <a:pt x="0" y="7981432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0"/>
            <a:ext cx="8254629" cy="4840262"/>
          </a:xfrm>
          <a:custGeom>
            <a:avLst/>
            <a:gdLst/>
            <a:ahLst/>
            <a:cxnLst/>
            <a:rect l="l" t="t" r="r" b="b"/>
            <a:pathLst>
              <a:path w="13612494" h="7981950">
                <a:moveTo>
                  <a:pt x="0" y="0"/>
                </a:moveTo>
                <a:lnTo>
                  <a:pt x="13612150" y="0"/>
                </a:lnTo>
                <a:lnTo>
                  <a:pt x="13612150" y="7981432"/>
                </a:lnTo>
                <a:lnTo>
                  <a:pt x="0" y="7981432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3796109" y="2830549"/>
            <a:ext cx="1968450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91" dirty="0">
                <a:solidFill>
                  <a:srgbClr val="2685A2"/>
                </a:solidFill>
                <a:latin typeface="Times New Roman"/>
                <a:cs typeface="Times New Roman"/>
              </a:rPr>
              <a:t>Row </a:t>
            </a:r>
            <a:r>
              <a:rPr sz="1789" b="1" spc="-9" dirty="0">
                <a:solidFill>
                  <a:srgbClr val="2685A2"/>
                </a:solidFill>
                <a:latin typeface="Times New Roman"/>
                <a:cs typeface="Times New Roman"/>
              </a:rPr>
              <a:t>as</a:t>
            </a:r>
            <a:r>
              <a:rPr sz="1789" b="1" spc="-330" dirty="0">
                <a:solidFill>
                  <a:srgbClr val="2685A2"/>
                </a:solidFill>
                <a:latin typeface="Times New Roman"/>
                <a:cs typeface="Times New Roman"/>
              </a:rPr>
              <a:t> </a:t>
            </a:r>
            <a:r>
              <a:rPr sz="1789" b="1" spc="-67" dirty="0">
                <a:solidFill>
                  <a:srgbClr val="2685A2"/>
                </a:solidFill>
                <a:latin typeface="Times New Roman"/>
                <a:cs typeface="Times New Roman"/>
              </a:rPr>
              <a:t>Pandas </a:t>
            </a:r>
            <a:r>
              <a:rPr sz="1789" b="1" spc="-9" dirty="0">
                <a:solidFill>
                  <a:srgbClr val="2685A2"/>
                </a:solidFill>
                <a:latin typeface="Times New Roman"/>
                <a:cs typeface="Times New Roman"/>
              </a:rPr>
              <a:t>Series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69064" y="1185925"/>
            <a:ext cx="5097870" cy="1177912"/>
          </a:xfrm>
          <a:custGeom>
            <a:avLst/>
            <a:gdLst/>
            <a:ahLst/>
            <a:cxnLst/>
            <a:rect l="l" t="t" r="r" b="b"/>
            <a:pathLst>
              <a:path w="8406765" h="1942464">
                <a:moveTo>
                  <a:pt x="0" y="0"/>
                </a:moveTo>
                <a:lnTo>
                  <a:pt x="8406644" y="0"/>
                </a:lnTo>
                <a:lnTo>
                  <a:pt x="8406644" y="1941866"/>
                </a:lnTo>
                <a:lnTo>
                  <a:pt x="0" y="19418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7275665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32855" y="874887"/>
            <a:ext cx="682334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-95496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country  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5289" y="874887"/>
            <a:ext cx="777445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2965" y="874887"/>
            <a:ext cx="491727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99668" y="874886"/>
            <a:ext cx="968052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772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5665" y="1281258"/>
            <a:ext cx="206010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  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8099" y="1281258"/>
            <a:ext cx="587223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-95496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Russia  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90045" y="1281258"/>
            <a:ext cx="872941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85398" y="1281258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5665" y="1687629"/>
            <a:ext cx="1539488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7701">
              <a:spcBef>
                <a:spcPts val="167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85289" y="1687629"/>
            <a:ext cx="777445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32965" y="1484444"/>
            <a:ext cx="491727" cy="620845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7701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85398" y="1687629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36589" y="1299377"/>
            <a:ext cx="4601906" cy="228728"/>
          </a:xfrm>
          <a:custGeom>
            <a:avLst/>
            <a:gdLst/>
            <a:ahLst/>
            <a:cxnLst/>
            <a:rect l="l" t="t" r="r" b="b"/>
            <a:pathLst>
              <a:path w="7588884" h="377189">
                <a:moveTo>
                  <a:pt x="0" y="0"/>
                </a:moveTo>
                <a:lnTo>
                  <a:pt x="7588606" y="0"/>
                </a:lnTo>
                <a:lnTo>
                  <a:pt x="7588606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 txBox="1"/>
          <p:nvPr/>
        </p:nvSpPr>
        <p:spPr>
          <a:xfrm>
            <a:off x="6126396" y="4456035"/>
            <a:ext cx="1024272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182" dirty="0">
                <a:solidFill>
                  <a:srgbClr val="2685A2"/>
                </a:solidFill>
                <a:latin typeface="Times New Roman"/>
                <a:cs typeface="Times New Roman"/>
              </a:rPr>
              <a:t>D</a:t>
            </a:r>
            <a:r>
              <a:rPr sz="1789" b="1" spc="-64" dirty="0">
                <a:solidFill>
                  <a:srgbClr val="2685A2"/>
                </a:solidFill>
                <a:latin typeface="Times New Roman"/>
                <a:cs typeface="Times New Roman"/>
              </a:rPr>
              <a:t>ata</a:t>
            </a:r>
            <a:r>
              <a:rPr sz="1789" b="1" spc="-139" dirty="0">
                <a:solidFill>
                  <a:srgbClr val="2685A2"/>
                </a:solidFill>
                <a:latin typeface="Times New Roman"/>
                <a:cs typeface="Times New Roman"/>
              </a:rPr>
              <a:t>F</a:t>
            </a:r>
            <a:r>
              <a:rPr sz="1789" b="1" spc="-194" dirty="0">
                <a:solidFill>
                  <a:srgbClr val="2685A2"/>
                </a:solidFill>
                <a:latin typeface="Times New Roman"/>
                <a:cs typeface="Times New Roman"/>
              </a:rPr>
              <a:t>r</a:t>
            </a:r>
            <a:r>
              <a:rPr sz="1789" b="1" spc="-36" dirty="0">
                <a:solidFill>
                  <a:srgbClr val="2685A2"/>
                </a:solidFill>
                <a:latin typeface="Times New Roman"/>
                <a:cs typeface="Times New Roman"/>
              </a:rPr>
              <a:t>ame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770" y="1928913"/>
            <a:ext cx="294150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0023" marR="3081" indent="-12707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[10]: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brics.loc[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]  Out[10]: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5469" y="2436877"/>
            <a:ext cx="869091" cy="7768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country  capital  area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2230" y="2436877"/>
            <a:ext cx="747025" cy="7630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Russia  Moscow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469" y="3198824"/>
            <a:ext cx="3185254" cy="14459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68506">
              <a:lnSpc>
                <a:spcPts val="2001"/>
              </a:lnSpc>
              <a:spcBef>
                <a:spcPts val="58"/>
              </a:spcBef>
              <a:tabLst>
                <a:tab pos="1835985" algn="l"/>
              </a:tabLst>
            </a:pPr>
            <a:r>
              <a:rPr sz="1577" spc="12" dirty="0">
                <a:latin typeface="Courier New"/>
                <a:cs typeface="Courier New"/>
              </a:rPr>
              <a:t>population	143.5  Name: RU, dtype: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object</a:t>
            </a:r>
            <a:endParaRPr sz="1577" dirty="0">
              <a:latin typeface="Courier New"/>
              <a:cs typeface="Courier New"/>
            </a:endParaRPr>
          </a:p>
          <a:p>
            <a:pPr marL="7701" marR="3081">
              <a:lnSpc>
                <a:spcPct val="105700"/>
              </a:lnSpc>
              <a:spcBef>
                <a:spcPts val="1216"/>
              </a:spcBef>
            </a:pPr>
            <a:r>
              <a:rPr sz="1577" spc="12" dirty="0">
                <a:latin typeface="Courier New"/>
                <a:cs typeface="Courier New"/>
              </a:rPr>
              <a:t>In [11]:</a:t>
            </a:r>
            <a:r>
              <a:rPr sz="1577" spc="-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]]  Out[11]: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7070" y="4874025"/>
            <a:ext cx="4404369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365426">
              <a:lnSpc>
                <a:spcPts val="2001"/>
              </a:lnSpc>
              <a:spcBef>
                <a:spcPts val="58"/>
              </a:spcBef>
              <a:tabLst>
                <a:tab pos="495192" algn="l"/>
                <a:tab pos="1470559" algn="l"/>
                <a:tab pos="2445541" algn="l"/>
                <a:tab pos="3177163" algn="l"/>
                <a:tab pos="3786719" algn="l"/>
              </a:tabLst>
            </a:pPr>
            <a:r>
              <a:rPr sz="1577" spc="12" dirty="0">
                <a:latin typeface="Courier New"/>
                <a:cs typeface="Courier New"/>
              </a:rPr>
              <a:t>country capital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area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population  RU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Russia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Moscow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17.1</a:t>
            </a:r>
            <a:r>
              <a:rPr sz="1577" dirty="0">
                <a:latin typeface="Courier New"/>
                <a:cs typeface="Courier New"/>
              </a:rPr>
              <a:t>		</a:t>
            </a:r>
            <a:r>
              <a:rPr sz="1577" spc="12" dirty="0">
                <a:latin typeface="Courier New"/>
                <a:cs typeface="Courier New"/>
              </a:rPr>
              <a:t>143.5</a:t>
            </a:r>
            <a:endParaRPr sz="15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581412" y="1774701"/>
            <a:ext cx="8387761" cy="497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4840262"/>
          </a:xfrm>
          <a:custGeom>
            <a:avLst/>
            <a:gdLst/>
            <a:ahLst/>
            <a:cxnLst/>
            <a:rect l="l" t="t" r="r" b="b"/>
            <a:pathLst>
              <a:path w="13612494" h="7981950">
                <a:moveTo>
                  <a:pt x="0" y="0"/>
                </a:moveTo>
                <a:lnTo>
                  <a:pt x="13612150" y="0"/>
                </a:lnTo>
                <a:lnTo>
                  <a:pt x="13612150" y="7981432"/>
                </a:lnTo>
                <a:lnTo>
                  <a:pt x="0" y="7981432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840262"/>
          </a:xfrm>
          <a:custGeom>
            <a:avLst/>
            <a:gdLst/>
            <a:ahLst/>
            <a:cxnLst/>
            <a:rect l="l" t="t" r="r" b="b"/>
            <a:pathLst>
              <a:path w="13612494" h="7981950">
                <a:moveTo>
                  <a:pt x="0" y="0"/>
                </a:moveTo>
                <a:lnTo>
                  <a:pt x="13612150" y="0"/>
                </a:lnTo>
                <a:lnTo>
                  <a:pt x="13612150" y="7981432"/>
                </a:lnTo>
                <a:lnTo>
                  <a:pt x="0" y="7981432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8" y="737101"/>
            <a:ext cx="4635792" cy="171997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3476743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570" dirty="0">
                <a:solidFill>
                  <a:srgbClr val="3A3A3A"/>
                </a:solidFill>
                <a:latin typeface="Times New Roman"/>
                <a:cs typeface="Times New Roman"/>
              </a:rPr>
              <a:t>A</a:t>
            </a:r>
            <a:r>
              <a:rPr sz="5033" b="1" spc="-9" dirty="0">
                <a:solidFill>
                  <a:srgbClr val="3A3A3A"/>
                </a:solidFill>
                <a:latin typeface="Times New Roman"/>
                <a:cs typeface="Times New Roman"/>
              </a:rPr>
              <a:t>cc</a:t>
            </a:r>
            <a:r>
              <a:rPr sz="5033" b="1" spc="188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sz="5033" b="1" spc="136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spc="154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  <a:p>
            <a:pPr marL="115519" marR="1589544">
              <a:lnSpc>
                <a:spcPct val="105700"/>
              </a:lnSpc>
              <a:spcBef>
                <a:spcPts val="3259"/>
              </a:spcBef>
            </a:pPr>
            <a:r>
              <a:rPr sz="1577" spc="12" dirty="0">
                <a:latin typeface="Courier New"/>
                <a:cs typeface="Courier New"/>
              </a:rPr>
              <a:t>In [10]: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brics.loc[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]  Out[10]: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770" y="2436877"/>
            <a:ext cx="869091" cy="7768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country  capital  area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9530" y="2436877"/>
            <a:ext cx="747025" cy="7630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Russia  Moscow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69064" y="723850"/>
            <a:ext cx="5097870" cy="1639990"/>
          </a:xfrm>
          <a:custGeom>
            <a:avLst/>
            <a:gdLst/>
            <a:ahLst/>
            <a:cxnLst/>
            <a:rect l="l" t="t" r="r" b="b"/>
            <a:pathLst>
              <a:path w="8406765" h="2704465">
                <a:moveTo>
                  <a:pt x="0" y="0"/>
                </a:moveTo>
                <a:lnTo>
                  <a:pt x="8406644" y="0"/>
                </a:lnTo>
                <a:lnTo>
                  <a:pt x="8406644" y="2703865"/>
                </a:lnTo>
                <a:lnTo>
                  <a:pt x="0" y="27038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 txBox="1"/>
          <p:nvPr/>
        </p:nvSpPr>
        <p:spPr>
          <a:xfrm>
            <a:off x="8132855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8053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28208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99668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5665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8099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5289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32965" y="1090772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80642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3772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75665" y="1281258"/>
            <a:ext cx="206010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  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28099" y="1281258"/>
            <a:ext cx="587223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-95496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Russia  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90045" y="1281258"/>
            <a:ext cx="872941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32965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85398" y="1281258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75665" y="1700328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23342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80532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32965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85398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75665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85289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32965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75885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41948" y="1299377"/>
            <a:ext cx="4552233" cy="621494"/>
          </a:xfrm>
          <a:custGeom>
            <a:avLst/>
            <a:gdLst/>
            <a:ahLst/>
            <a:cxnLst/>
            <a:rect l="l" t="t" r="r" b="b"/>
            <a:pathLst>
              <a:path w="7506969" h="1024889">
                <a:moveTo>
                  <a:pt x="0" y="0"/>
                </a:moveTo>
                <a:lnTo>
                  <a:pt x="7506640" y="0"/>
                </a:lnTo>
                <a:lnTo>
                  <a:pt x="7506640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 txBox="1"/>
          <p:nvPr/>
        </p:nvSpPr>
        <p:spPr>
          <a:xfrm>
            <a:off x="792770" y="3198823"/>
            <a:ext cx="5501498" cy="23844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832135">
              <a:lnSpc>
                <a:spcPts val="2001"/>
              </a:lnSpc>
              <a:spcBef>
                <a:spcPts val="58"/>
              </a:spcBef>
              <a:tabLst>
                <a:tab pos="1835985" algn="l"/>
              </a:tabLst>
            </a:pPr>
            <a:r>
              <a:rPr sz="1577" spc="12" dirty="0">
                <a:latin typeface="Courier New"/>
                <a:cs typeface="Courier New"/>
              </a:rPr>
              <a:t>population	143.5  Name: RU, dtype: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object</a:t>
            </a:r>
            <a:endParaRPr sz="1577" dirty="0">
              <a:latin typeface="Courier New"/>
              <a:cs typeface="Courier New"/>
            </a:endParaRPr>
          </a:p>
          <a:p>
            <a:pPr marL="7701" marR="1465939">
              <a:lnSpc>
                <a:spcPct val="105700"/>
              </a:lnSpc>
              <a:spcBef>
                <a:spcPts val="1164"/>
              </a:spcBef>
            </a:pPr>
            <a:r>
              <a:rPr sz="1577" spc="12" dirty="0">
                <a:latin typeface="Courier New"/>
                <a:cs typeface="Courier New"/>
              </a:rPr>
              <a:t>In [11]:</a:t>
            </a:r>
            <a:r>
              <a:rPr sz="1577" spc="-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]]  Out[11]:</a:t>
            </a:r>
            <a:endParaRPr sz="1577" dirty="0">
              <a:latin typeface="Courier New"/>
              <a:cs typeface="Courier New"/>
            </a:endParaRPr>
          </a:p>
          <a:p>
            <a:pPr marL="7701" marR="246825" indent="365426">
              <a:lnSpc>
                <a:spcPct val="105700"/>
              </a:lnSpc>
              <a:tabLst>
                <a:tab pos="495192" algn="l"/>
                <a:tab pos="1470559" algn="l"/>
                <a:tab pos="2445541" algn="l"/>
                <a:tab pos="3177163" algn="l"/>
                <a:tab pos="3786719" algn="l"/>
              </a:tabLst>
            </a:pPr>
            <a:r>
              <a:rPr sz="1577" spc="12" dirty="0">
                <a:latin typeface="Courier New"/>
                <a:cs typeface="Courier New"/>
              </a:rPr>
              <a:t>country capital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area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population  RU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Russia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Moscow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17.1</a:t>
            </a:r>
            <a:r>
              <a:rPr sz="1577" dirty="0">
                <a:latin typeface="Courier New"/>
                <a:cs typeface="Courier New"/>
              </a:rPr>
              <a:t>		</a:t>
            </a:r>
            <a:r>
              <a:rPr sz="1577" spc="12" dirty="0">
                <a:latin typeface="Courier New"/>
                <a:cs typeface="Courier New"/>
              </a:rPr>
              <a:t>143.5</a:t>
            </a:r>
            <a:endParaRPr sz="1577" dirty="0">
              <a:latin typeface="Courier New"/>
              <a:cs typeface="Courier New"/>
            </a:endParaRPr>
          </a:p>
          <a:p>
            <a:pPr marL="7701" marR="3081">
              <a:lnSpc>
                <a:spcPct val="105700"/>
              </a:lnSpc>
              <a:spcBef>
                <a:spcPts val="1301"/>
              </a:spcBef>
            </a:pPr>
            <a:r>
              <a:rPr sz="1577" spc="12" dirty="0">
                <a:latin typeface="Courier New"/>
                <a:cs typeface="Courier New"/>
              </a:rPr>
              <a:t>In [12]: 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"CH"</a:t>
            </a:r>
            <a:r>
              <a:rPr sz="1577" spc="12" dirty="0">
                <a:latin typeface="Courier New"/>
                <a:cs typeface="Courier New"/>
              </a:rPr>
              <a:t>]]  Out[12]: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770" y="5734204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5396" y="5747858"/>
            <a:ext cx="1112837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13641" y="5696249"/>
            <a:ext cx="747025" cy="101856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17.100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66074" y="5696249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1252.0</a:t>
            </a:r>
            <a:endParaRPr sz="1577" dirty="0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684828" y="737101"/>
            <a:ext cx="5321207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4162157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479" dirty="0">
                <a:solidFill>
                  <a:srgbClr val="3A3A3A"/>
                </a:solidFill>
                <a:latin typeface="Times New Roman"/>
                <a:cs typeface="Times New Roman"/>
              </a:rPr>
              <a:t>&amp;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758" dirty="0">
                <a:solidFill>
                  <a:srgbClr val="3A3A3A"/>
                </a:solidFill>
                <a:latin typeface="Times New Roman"/>
                <a:cs typeface="Times New Roman"/>
              </a:rPr>
              <a:t>C</a:t>
            </a:r>
            <a:r>
              <a:rPr sz="5033" b="1" spc="-152" dirty="0">
                <a:solidFill>
                  <a:srgbClr val="3A3A3A"/>
                </a:solidFill>
                <a:latin typeface="Times New Roman"/>
                <a:cs typeface="Times New Roman"/>
              </a:rPr>
              <a:t>olumn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2409656"/>
            <a:ext cx="8387761" cy="414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2476326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2476326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7283366" y="874886"/>
            <a:ext cx="1531787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5715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952263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952263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047374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047374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380828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7746" y="874886"/>
            <a:ext cx="865240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5423" y="874887"/>
            <a:ext cx="579522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511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07369" y="874886"/>
            <a:ext cx="960351" cy="1424399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41948" y="1299377"/>
            <a:ext cx="4552233" cy="621494"/>
          </a:xfrm>
          <a:custGeom>
            <a:avLst/>
            <a:gdLst/>
            <a:ahLst/>
            <a:cxnLst/>
            <a:rect l="l" t="t" r="r" b="b"/>
            <a:pathLst>
              <a:path w="7506969" h="1024889">
                <a:moveTo>
                  <a:pt x="0" y="0"/>
                </a:moveTo>
                <a:lnTo>
                  <a:pt x="7506640" y="0"/>
                </a:lnTo>
                <a:lnTo>
                  <a:pt x="7506640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607702" y="881200"/>
            <a:ext cx="2301915" cy="1282650"/>
          </a:xfrm>
          <a:custGeom>
            <a:avLst/>
            <a:gdLst/>
            <a:ahLst/>
            <a:cxnLst/>
            <a:rect l="l" t="t" r="r" b="b"/>
            <a:pathLst>
              <a:path w="3796030" h="2115185">
                <a:moveTo>
                  <a:pt x="0" y="0"/>
                </a:moveTo>
                <a:lnTo>
                  <a:pt x="3795842" y="0"/>
                </a:lnTo>
                <a:lnTo>
                  <a:pt x="3795842" y="2114705"/>
                </a:lnTo>
                <a:lnTo>
                  <a:pt x="0" y="211470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7607702" y="1299377"/>
            <a:ext cx="2301915" cy="621494"/>
          </a:xfrm>
          <a:custGeom>
            <a:avLst/>
            <a:gdLst/>
            <a:ahLst/>
            <a:cxnLst/>
            <a:rect l="l" t="t" r="r" b="b"/>
            <a:pathLst>
              <a:path w="3796030" h="1024889">
                <a:moveTo>
                  <a:pt x="0" y="0"/>
                </a:moveTo>
                <a:lnTo>
                  <a:pt x="3795842" y="0"/>
                </a:lnTo>
                <a:lnTo>
                  <a:pt x="3795842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EF50BB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 txBox="1"/>
          <p:nvPr/>
        </p:nvSpPr>
        <p:spPr>
          <a:xfrm>
            <a:off x="800471" y="2563868"/>
            <a:ext cx="7566519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[13]: 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"CH"</a:t>
            </a:r>
            <a:r>
              <a:rPr sz="1577" spc="12" dirty="0">
                <a:latin typeface="Courier New"/>
                <a:cs typeface="Courier New"/>
              </a:rPr>
              <a:t>],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]]  Out[13]: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471" y="3071832"/>
            <a:ext cx="1226816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65426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487491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3409" y="3071833"/>
            <a:ext cx="1105135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2409656"/>
            <a:ext cx="8387761" cy="41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2476326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2476326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800471" y="2563868"/>
            <a:ext cx="7566519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[13]: 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"CH"</a:t>
            </a:r>
            <a:r>
              <a:rPr sz="1577" spc="12" dirty="0">
                <a:latin typeface="Courier New"/>
                <a:cs typeface="Courier New"/>
              </a:rPr>
              <a:t>],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]]  Out[13]: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471" y="3071832"/>
            <a:ext cx="1226816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65426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487491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3409" y="3071833"/>
            <a:ext cx="1105135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7283366" y="874886"/>
            <a:ext cx="1531787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5715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952263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952263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047374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047374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380828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7746" y="874886"/>
            <a:ext cx="865240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5423" y="874887"/>
            <a:ext cx="579522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511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07369" y="874886"/>
            <a:ext cx="960351" cy="1424399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23890" y="1090635"/>
            <a:ext cx="4588429" cy="1073175"/>
          </a:xfrm>
          <a:custGeom>
            <a:avLst/>
            <a:gdLst/>
            <a:ahLst/>
            <a:cxnLst/>
            <a:rect l="l" t="t" r="r" b="b"/>
            <a:pathLst>
              <a:path w="7566659" h="1769745">
                <a:moveTo>
                  <a:pt x="0" y="0"/>
                </a:moveTo>
                <a:lnTo>
                  <a:pt x="7566198" y="0"/>
                </a:lnTo>
                <a:lnTo>
                  <a:pt x="7566198" y="1769330"/>
                </a:lnTo>
                <a:lnTo>
                  <a:pt x="0" y="176933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7586818" y="881200"/>
            <a:ext cx="2357365" cy="1282650"/>
          </a:xfrm>
          <a:custGeom>
            <a:avLst/>
            <a:gdLst/>
            <a:ahLst/>
            <a:cxnLst/>
            <a:rect l="l" t="t" r="r" b="b"/>
            <a:pathLst>
              <a:path w="3887469" h="2115185">
                <a:moveTo>
                  <a:pt x="0" y="0"/>
                </a:moveTo>
                <a:lnTo>
                  <a:pt x="3886886" y="0"/>
                </a:lnTo>
                <a:lnTo>
                  <a:pt x="3886886" y="2114705"/>
                </a:lnTo>
                <a:lnTo>
                  <a:pt x="0" y="211470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7586818" y="1090635"/>
            <a:ext cx="2357365" cy="1073175"/>
          </a:xfrm>
          <a:custGeom>
            <a:avLst/>
            <a:gdLst/>
            <a:ahLst/>
            <a:cxnLst/>
            <a:rect l="l" t="t" r="r" b="b"/>
            <a:pathLst>
              <a:path w="3887469" h="1769745">
                <a:moveTo>
                  <a:pt x="0" y="0"/>
                </a:moveTo>
                <a:lnTo>
                  <a:pt x="3886886" y="0"/>
                </a:lnTo>
                <a:lnTo>
                  <a:pt x="3886886" y="1769330"/>
                </a:lnTo>
                <a:lnTo>
                  <a:pt x="0" y="1769330"/>
                </a:lnTo>
                <a:lnTo>
                  <a:pt x="0" y="0"/>
                </a:lnTo>
                <a:close/>
              </a:path>
            </a:pathLst>
          </a:custGeom>
          <a:solidFill>
            <a:srgbClr val="EF50BB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800472" y="4325234"/>
            <a:ext cx="5493716" cy="52643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>
              <a:lnSpc>
                <a:spcPct val="108300"/>
              </a:lnSpc>
              <a:spcBef>
                <a:spcPts val="55"/>
              </a:spcBef>
            </a:pPr>
            <a:r>
              <a:rPr sz="1577" spc="12" dirty="0">
                <a:latin typeface="Courier New"/>
                <a:cs typeface="Courier New"/>
              </a:rPr>
              <a:t>In [14]: brics.loc[:,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]]  Out[14]: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472" y="4856057"/>
            <a:ext cx="1958438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09704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218728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218728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487491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4877" y="4856057"/>
            <a:ext cx="1105135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8897" y="2601453"/>
            <a:ext cx="2164833" cy="260689"/>
          </a:xfrm>
          <a:custGeom>
            <a:avLst/>
            <a:gdLst/>
            <a:ahLst/>
            <a:cxnLst/>
            <a:rect l="l" t="t" r="r" b="b"/>
            <a:pathLst>
              <a:path w="3569970" h="429895">
                <a:moveTo>
                  <a:pt x="0" y="0"/>
                </a:moveTo>
                <a:lnTo>
                  <a:pt x="3569791" y="0"/>
                </a:lnTo>
                <a:lnTo>
                  <a:pt x="3569791" y="429646"/>
                </a:lnTo>
                <a:lnTo>
                  <a:pt x="0" y="42964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3116197" y="4385748"/>
            <a:ext cx="135543" cy="260689"/>
          </a:xfrm>
          <a:custGeom>
            <a:avLst/>
            <a:gdLst/>
            <a:ahLst/>
            <a:cxnLst/>
            <a:rect l="l" t="t" r="r" b="b"/>
            <a:pathLst>
              <a:path w="223520" h="429895">
                <a:moveTo>
                  <a:pt x="0" y="0"/>
                </a:moveTo>
                <a:lnTo>
                  <a:pt x="223138" y="0"/>
                </a:lnTo>
                <a:lnTo>
                  <a:pt x="223138" y="429646"/>
                </a:lnTo>
                <a:lnTo>
                  <a:pt x="0" y="42964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3391366" y="2920795"/>
            <a:ext cx="736629" cy="1326547"/>
          </a:xfrm>
          <a:custGeom>
            <a:avLst/>
            <a:gdLst/>
            <a:ahLst/>
            <a:cxnLst/>
            <a:rect l="l" t="t" r="r" b="b"/>
            <a:pathLst>
              <a:path w="1214754" h="2187575">
                <a:moveTo>
                  <a:pt x="0" y="2187377"/>
                </a:moveTo>
                <a:lnTo>
                  <a:pt x="62416" y="2135922"/>
                </a:lnTo>
                <a:lnTo>
                  <a:pt x="103557" y="2100405"/>
                </a:lnTo>
                <a:lnTo>
                  <a:pt x="143958" y="2064595"/>
                </a:lnTo>
                <a:lnTo>
                  <a:pt x="183621" y="2028490"/>
                </a:lnTo>
                <a:lnTo>
                  <a:pt x="222544" y="1992092"/>
                </a:lnTo>
                <a:lnTo>
                  <a:pt x="260728" y="1955399"/>
                </a:lnTo>
                <a:lnTo>
                  <a:pt x="298174" y="1918413"/>
                </a:lnTo>
                <a:lnTo>
                  <a:pt x="334880" y="1881132"/>
                </a:lnTo>
                <a:lnTo>
                  <a:pt x="370847" y="1843558"/>
                </a:lnTo>
                <a:lnTo>
                  <a:pt x="406076" y="1805690"/>
                </a:lnTo>
                <a:lnTo>
                  <a:pt x="440565" y="1767528"/>
                </a:lnTo>
                <a:lnTo>
                  <a:pt x="474315" y="1729071"/>
                </a:lnTo>
                <a:lnTo>
                  <a:pt x="507327" y="1690321"/>
                </a:lnTo>
                <a:lnTo>
                  <a:pt x="539599" y="1651277"/>
                </a:lnTo>
                <a:lnTo>
                  <a:pt x="571132" y="1611939"/>
                </a:lnTo>
                <a:lnTo>
                  <a:pt x="601927" y="1572307"/>
                </a:lnTo>
                <a:lnTo>
                  <a:pt x="631982" y="1532382"/>
                </a:lnTo>
                <a:lnTo>
                  <a:pt x="661299" y="1492162"/>
                </a:lnTo>
                <a:lnTo>
                  <a:pt x="689876" y="1451648"/>
                </a:lnTo>
                <a:lnTo>
                  <a:pt x="717714" y="1410840"/>
                </a:lnTo>
                <a:lnTo>
                  <a:pt x="744814" y="1369739"/>
                </a:lnTo>
                <a:lnTo>
                  <a:pt x="771174" y="1328343"/>
                </a:lnTo>
                <a:lnTo>
                  <a:pt x="796795" y="1286653"/>
                </a:lnTo>
                <a:lnTo>
                  <a:pt x="821678" y="1244670"/>
                </a:lnTo>
                <a:lnTo>
                  <a:pt x="845821" y="1202392"/>
                </a:lnTo>
                <a:lnTo>
                  <a:pt x="869226" y="1159821"/>
                </a:lnTo>
                <a:lnTo>
                  <a:pt x="891891" y="1116956"/>
                </a:lnTo>
                <a:lnTo>
                  <a:pt x="913818" y="1073796"/>
                </a:lnTo>
                <a:lnTo>
                  <a:pt x="935005" y="1030343"/>
                </a:lnTo>
                <a:lnTo>
                  <a:pt x="955453" y="986596"/>
                </a:lnTo>
                <a:lnTo>
                  <a:pt x="975163" y="942555"/>
                </a:lnTo>
                <a:lnTo>
                  <a:pt x="994133" y="898219"/>
                </a:lnTo>
                <a:lnTo>
                  <a:pt x="1012365" y="853590"/>
                </a:lnTo>
                <a:lnTo>
                  <a:pt x="1029857" y="808667"/>
                </a:lnTo>
                <a:lnTo>
                  <a:pt x="1046611" y="763450"/>
                </a:lnTo>
                <a:lnTo>
                  <a:pt x="1062626" y="717939"/>
                </a:lnTo>
                <a:lnTo>
                  <a:pt x="1077901" y="672134"/>
                </a:lnTo>
                <a:lnTo>
                  <a:pt x="1092438" y="626035"/>
                </a:lnTo>
                <a:lnTo>
                  <a:pt x="1106235" y="579643"/>
                </a:lnTo>
                <a:lnTo>
                  <a:pt x="1119294" y="532956"/>
                </a:lnTo>
                <a:lnTo>
                  <a:pt x="1131614" y="485975"/>
                </a:lnTo>
                <a:lnTo>
                  <a:pt x="1143194" y="438700"/>
                </a:lnTo>
                <a:lnTo>
                  <a:pt x="1154036" y="391132"/>
                </a:lnTo>
                <a:lnTo>
                  <a:pt x="1164139" y="343269"/>
                </a:lnTo>
                <a:lnTo>
                  <a:pt x="1173503" y="295112"/>
                </a:lnTo>
                <a:lnTo>
                  <a:pt x="1182127" y="246662"/>
                </a:lnTo>
                <a:lnTo>
                  <a:pt x="1190013" y="197917"/>
                </a:lnTo>
                <a:lnTo>
                  <a:pt x="1197160" y="148879"/>
                </a:lnTo>
                <a:lnTo>
                  <a:pt x="1203568" y="99546"/>
                </a:lnTo>
                <a:lnTo>
                  <a:pt x="1209237" y="49920"/>
                </a:lnTo>
                <a:lnTo>
                  <a:pt x="1214167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3302196" y="4186568"/>
            <a:ext cx="142089" cy="131307"/>
          </a:xfrm>
          <a:custGeom>
            <a:avLst/>
            <a:gdLst/>
            <a:ahLst/>
            <a:cxnLst/>
            <a:rect l="l" t="t" r="r" b="b"/>
            <a:pathLst>
              <a:path w="234314" h="216534">
                <a:moveTo>
                  <a:pt x="101361" y="0"/>
                </a:moveTo>
                <a:lnTo>
                  <a:pt x="0" y="216241"/>
                </a:lnTo>
                <a:lnTo>
                  <a:pt x="233809" y="167585"/>
                </a:lnTo>
                <a:lnTo>
                  <a:pt x="101361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 txBox="1"/>
          <p:nvPr/>
        </p:nvSpPr>
        <p:spPr>
          <a:xfrm>
            <a:off x="684828" y="737101"/>
            <a:ext cx="5321207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4162157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479" dirty="0">
                <a:solidFill>
                  <a:srgbClr val="3A3A3A"/>
                </a:solidFill>
                <a:latin typeface="Times New Roman"/>
                <a:cs typeface="Times New Roman"/>
              </a:rPr>
              <a:t>&amp;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758" dirty="0">
                <a:solidFill>
                  <a:srgbClr val="3A3A3A"/>
                </a:solidFill>
                <a:latin typeface="Times New Roman"/>
                <a:cs typeface="Times New Roman"/>
              </a:rPr>
              <a:t>C</a:t>
            </a:r>
            <a:r>
              <a:rPr sz="5033" b="1" spc="-152" dirty="0">
                <a:solidFill>
                  <a:srgbClr val="3A3A3A"/>
                </a:solidFill>
                <a:latin typeface="Times New Roman"/>
                <a:cs typeface="Times New Roman"/>
              </a:rPr>
              <a:t>olumn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7" y="684646"/>
            <a:ext cx="2844602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95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276" b="1" spc="-12" dirty="0">
                <a:solidFill>
                  <a:srgbClr val="3A3A3A"/>
                </a:solidFill>
                <a:latin typeface="Times New Roman"/>
                <a:cs typeface="Times New Roman"/>
              </a:rPr>
              <a:t>ecap</a:t>
            </a:r>
            <a:endParaRPr sz="527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447" y="175403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890" y="1687630"/>
            <a:ext cx="2223748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Square</a:t>
            </a:r>
            <a:r>
              <a:rPr sz="2729" spc="-1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brackets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314" y="2414392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757" y="2347983"/>
            <a:ext cx="2068182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Column</a:t>
            </a:r>
            <a:r>
              <a:rPr sz="2729" spc="-1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access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14" y="3074746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757" y="3008337"/>
            <a:ext cx="4819312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4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Row </a:t>
            </a:r>
            <a:r>
              <a:rPr sz="2729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access: </a:t>
            </a:r>
            <a:r>
              <a:rPr sz="2729" spc="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only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through</a:t>
            </a:r>
            <a:r>
              <a:rPr sz="2729" spc="-27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3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slicing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447" y="375732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889" y="3706787"/>
            <a:ext cx="2658101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loc</a:t>
            </a:r>
            <a:r>
              <a:rPr sz="2729" spc="-45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2729" spc="-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(label-based)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314" y="443990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0757" y="4373491"/>
            <a:ext cx="1583771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4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Row</a:t>
            </a:r>
            <a:r>
              <a:rPr sz="2729" spc="-1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access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2314" y="510025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0757" y="5033845"/>
            <a:ext cx="2068182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Column</a:t>
            </a:r>
            <a:r>
              <a:rPr sz="2729" spc="-1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access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2314" y="576060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0757" y="5694198"/>
            <a:ext cx="3060493" cy="85047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4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Row </a:t>
            </a:r>
            <a:r>
              <a:rPr sz="2729" spc="1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&amp;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Column</a:t>
            </a:r>
            <a:r>
              <a:rPr sz="2729" spc="-37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access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4538" y="2462276"/>
            <a:ext cx="3882606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brics[["country",</a:t>
            </a:r>
            <a:r>
              <a:rPr sz="1728" b="1" spc="-27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"capital"]]</a:t>
            </a:r>
            <a:endParaRPr sz="1728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0069" y="3122629"/>
            <a:ext cx="1348881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brics[1:4]</a:t>
            </a:r>
            <a:endParaRPr sz="1728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9429" y="4468735"/>
            <a:ext cx="3882606" cy="31827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000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brics</a:t>
            </a: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.loc[["RU", "IN",</a:t>
            </a:r>
            <a:r>
              <a:rPr sz="1728" b="1" spc="-30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"CH"]]</a:t>
            </a:r>
            <a:endParaRPr sz="1728" dirty="0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6441" y="5135438"/>
            <a:ext cx="4816003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brics.loc[:, ["country",</a:t>
            </a:r>
            <a:r>
              <a:rPr sz="1728" b="1" spc="-24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"capital"]]</a:t>
            </a:r>
            <a:endParaRPr sz="1728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2370" y="5802141"/>
            <a:ext cx="7082493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brics.loc[["RU", "IN", "CH"], ["country",</a:t>
            </a:r>
            <a:r>
              <a:rPr sz="1728" b="1" spc="-15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 </a:t>
            </a:r>
            <a:r>
              <a:rPr sz="1728" b="1" spc="12" dirty="0">
                <a:solidFill>
                  <a:srgbClr val="2685A2"/>
                </a:solidFill>
                <a:latin typeface="Bell mt" panose="02020503060305020303" pitchFamily="18" charset="0"/>
                <a:cs typeface="Courier New"/>
              </a:rPr>
              <a:t>"capital"]]</a:t>
            </a:r>
            <a:endParaRPr sz="1728">
              <a:latin typeface="Bell mt" panose="02020503060305020303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2623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2490983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2490983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8" y="737101"/>
            <a:ext cx="4796364" cy="171997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3476743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570" dirty="0">
                <a:solidFill>
                  <a:srgbClr val="3A3A3A"/>
                </a:solidFill>
                <a:latin typeface="Times New Roman"/>
                <a:cs typeface="Times New Roman"/>
              </a:rPr>
              <a:t>A</a:t>
            </a:r>
            <a:r>
              <a:rPr sz="5033" b="1" spc="-9" dirty="0">
                <a:solidFill>
                  <a:srgbClr val="3A3A3A"/>
                </a:solidFill>
                <a:latin typeface="Times New Roman"/>
                <a:cs typeface="Times New Roman"/>
              </a:rPr>
              <a:t>cc</a:t>
            </a:r>
            <a:r>
              <a:rPr sz="5033" b="1" spc="188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sz="5033" b="1" spc="136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spc="154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spc="-136" dirty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 dirty="0">
              <a:latin typeface="Courier New"/>
              <a:cs typeface="Courier New"/>
            </a:endParaRPr>
          </a:p>
          <a:p>
            <a:pPr marL="115519" marR="1505985">
              <a:lnSpc>
                <a:spcPct val="105700"/>
              </a:lnSpc>
              <a:spcBef>
                <a:spcPts val="3259"/>
              </a:spcBef>
            </a:pPr>
            <a:r>
              <a:rPr sz="1577" spc="12" dirty="0">
                <a:latin typeface="Courier New"/>
                <a:cs typeface="Courier New"/>
              </a:rPr>
              <a:t>In [15]:</a:t>
            </a:r>
            <a:r>
              <a:rPr sz="1577" spc="-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]]  Out[15]: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72107" y="836700"/>
            <a:ext cx="5295023" cy="1526781"/>
          </a:xfrm>
          <a:custGeom>
            <a:avLst/>
            <a:gdLst/>
            <a:ahLst/>
            <a:cxnLst/>
            <a:rect l="l" t="t" r="r" b="b"/>
            <a:pathLst>
              <a:path w="8731885" h="2517775">
                <a:moveTo>
                  <a:pt x="0" y="0"/>
                </a:moveTo>
                <a:lnTo>
                  <a:pt x="8731440" y="0"/>
                </a:lnTo>
                <a:lnTo>
                  <a:pt x="8731440" y="2517766"/>
                </a:lnTo>
                <a:lnTo>
                  <a:pt x="0" y="25177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6881993" y="1065373"/>
            <a:ext cx="118215" cy="995615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ts val="1613"/>
              </a:lnSpc>
              <a:spcBef>
                <a:spcPts val="64"/>
              </a:spcBef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395">
              <a:latin typeface="Times New Roman"/>
              <a:cs typeface="Times New Roman"/>
            </a:endParaRPr>
          </a:p>
          <a:p>
            <a:pPr marL="20023">
              <a:lnSpc>
                <a:spcPts val="1549"/>
              </a:lnSpc>
            </a:pP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  <a:p>
            <a:pPr marL="7701">
              <a:lnSpc>
                <a:spcPts val="1613"/>
              </a:lnSpc>
            </a:pPr>
            <a:r>
              <a:rPr sz="1395" b="1" spc="33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8132855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8053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8208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9668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5665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8099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85289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32965" y="1090772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80642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772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5665" y="1281258"/>
            <a:ext cx="206010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  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8099" y="1281258"/>
            <a:ext cx="587223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-95496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Russia  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90045" y="1281258"/>
            <a:ext cx="872941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85398" y="1281258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5665" y="1687629"/>
            <a:ext cx="1539488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7701">
              <a:spcBef>
                <a:spcPts val="167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5289" y="1687629"/>
            <a:ext cx="777445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32965" y="1484444"/>
            <a:ext cx="491727" cy="620845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7701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85398" y="1687629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6589" y="1299377"/>
            <a:ext cx="4601906" cy="228728"/>
          </a:xfrm>
          <a:custGeom>
            <a:avLst/>
            <a:gdLst/>
            <a:ahLst/>
            <a:cxnLst/>
            <a:rect l="l" t="t" r="r" b="b"/>
            <a:pathLst>
              <a:path w="7588884" h="377189">
                <a:moveTo>
                  <a:pt x="0" y="0"/>
                </a:moveTo>
                <a:lnTo>
                  <a:pt x="7588606" y="0"/>
                </a:lnTo>
                <a:lnTo>
                  <a:pt x="7588606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 txBox="1"/>
          <p:nvPr/>
        </p:nvSpPr>
        <p:spPr>
          <a:xfrm>
            <a:off x="792770" y="2436877"/>
            <a:ext cx="4404369" cy="17930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365426">
              <a:lnSpc>
                <a:spcPts val="2001"/>
              </a:lnSpc>
              <a:spcBef>
                <a:spcPts val="58"/>
              </a:spcBef>
              <a:tabLst>
                <a:tab pos="495192" algn="l"/>
                <a:tab pos="1470559" algn="l"/>
                <a:tab pos="2445541" algn="l"/>
                <a:tab pos="3177163" algn="l"/>
                <a:tab pos="3786719" algn="l"/>
              </a:tabLst>
            </a:pPr>
            <a:r>
              <a:rPr sz="1577" spc="12" dirty="0">
                <a:latin typeface="Courier New"/>
                <a:cs typeface="Courier New"/>
              </a:rPr>
              <a:t>country capital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area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population  RU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Russia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Moscow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17.1</a:t>
            </a:r>
            <a:r>
              <a:rPr sz="1577" dirty="0">
                <a:latin typeface="Courier New"/>
                <a:cs typeface="Courier New"/>
              </a:rPr>
              <a:t>		</a:t>
            </a: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L="7701" marR="1465939">
              <a:lnSpc>
                <a:spcPct val="105700"/>
              </a:lnSpc>
              <a:spcBef>
                <a:spcPts val="1916"/>
              </a:spcBef>
            </a:pPr>
            <a:r>
              <a:rPr sz="1577" spc="12" dirty="0">
                <a:latin typeface="Courier New"/>
                <a:cs typeface="Courier New"/>
              </a:rPr>
              <a:t>In [16]: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brics.iloc[[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]]  Out[16]:</a:t>
            </a:r>
            <a:endParaRPr sz="1577">
              <a:latin typeface="Courier New"/>
              <a:cs typeface="Courier New"/>
            </a:endParaRPr>
          </a:p>
          <a:p>
            <a:pPr marL="7701" marR="3081" indent="365426">
              <a:lnSpc>
                <a:spcPct val="105700"/>
              </a:lnSpc>
              <a:tabLst>
                <a:tab pos="495192" algn="l"/>
                <a:tab pos="1470559" algn="l"/>
                <a:tab pos="2445541" algn="l"/>
                <a:tab pos="3177163" algn="l"/>
                <a:tab pos="3786719" algn="l"/>
              </a:tabLst>
            </a:pPr>
            <a:r>
              <a:rPr sz="1577" spc="12" dirty="0">
                <a:latin typeface="Courier New"/>
                <a:cs typeface="Courier New"/>
              </a:rPr>
              <a:t>country capital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area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population  RU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Russia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Moscow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17.1</a:t>
            </a:r>
            <a:r>
              <a:rPr sz="1577" dirty="0">
                <a:latin typeface="Courier New"/>
                <a:cs typeface="Courier New"/>
              </a:rPr>
              <a:t>		</a:t>
            </a: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581412" y="1774700"/>
            <a:ext cx="8387761" cy="3639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1"/>
            <a:ext cx="8254629" cy="3506783"/>
          </a:xfrm>
          <a:custGeom>
            <a:avLst/>
            <a:gdLst/>
            <a:ahLst/>
            <a:cxnLst/>
            <a:rect l="l" t="t" r="r" b="b"/>
            <a:pathLst>
              <a:path w="13612494" h="5782945">
                <a:moveTo>
                  <a:pt x="0" y="0"/>
                </a:moveTo>
                <a:lnTo>
                  <a:pt x="13612150" y="0"/>
                </a:lnTo>
                <a:lnTo>
                  <a:pt x="13612150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3506783"/>
          </a:xfrm>
          <a:custGeom>
            <a:avLst/>
            <a:gdLst/>
            <a:ahLst/>
            <a:cxnLst/>
            <a:rect l="l" t="t" r="r" b="b"/>
            <a:pathLst>
              <a:path w="13612494" h="5782945">
                <a:moveTo>
                  <a:pt x="0" y="0"/>
                </a:moveTo>
                <a:lnTo>
                  <a:pt x="13612150" y="0"/>
                </a:lnTo>
                <a:lnTo>
                  <a:pt x="13612150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8" y="737101"/>
            <a:ext cx="4796364" cy="171997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3476743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570" dirty="0">
                <a:solidFill>
                  <a:srgbClr val="3A3A3A"/>
                </a:solidFill>
                <a:latin typeface="Times New Roman"/>
                <a:cs typeface="Times New Roman"/>
              </a:rPr>
              <a:t>A</a:t>
            </a:r>
            <a:r>
              <a:rPr sz="5033" b="1" spc="-9" dirty="0">
                <a:solidFill>
                  <a:srgbClr val="3A3A3A"/>
                </a:solidFill>
                <a:latin typeface="Times New Roman"/>
                <a:cs typeface="Times New Roman"/>
              </a:rPr>
              <a:t>cc</a:t>
            </a:r>
            <a:r>
              <a:rPr sz="5033" b="1" spc="188" dirty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sz="5033" b="1" spc="136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spc="154" dirty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spc="-136" dirty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  <a:p>
            <a:pPr marL="115519" marR="43127">
              <a:lnSpc>
                <a:spcPct val="105700"/>
              </a:lnSpc>
              <a:spcBef>
                <a:spcPts val="3259"/>
              </a:spcBef>
            </a:pPr>
            <a:r>
              <a:rPr sz="1577" spc="12" dirty="0">
                <a:latin typeface="Courier New"/>
                <a:cs typeface="Courier New"/>
              </a:rPr>
              <a:t>In [17]: 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"CH"</a:t>
            </a:r>
            <a:r>
              <a:rPr sz="1577" spc="12" dirty="0">
                <a:latin typeface="Courier New"/>
                <a:cs typeface="Courier New"/>
              </a:rPr>
              <a:t>]]  Out[17]: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770" y="2436877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5707" y="2436877"/>
            <a:ext cx="1112837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6733" y="2436877"/>
            <a:ext cx="747025" cy="101856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25" y="2436877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1252.0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2107" y="806247"/>
            <a:ext cx="5295023" cy="1557586"/>
          </a:xfrm>
          <a:custGeom>
            <a:avLst/>
            <a:gdLst/>
            <a:ahLst/>
            <a:cxnLst/>
            <a:rect l="l" t="t" r="r" b="b"/>
            <a:pathLst>
              <a:path w="8731885" h="2568575">
                <a:moveTo>
                  <a:pt x="0" y="0"/>
                </a:moveTo>
                <a:lnTo>
                  <a:pt x="8731440" y="0"/>
                </a:lnTo>
                <a:lnTo>
                  <a:pt x="8731440" y="2567984"/>
                </a:lnTo>
                <a:lnTo>
                  <a:pt x="0" y="2567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6881993" y="1065373"/>
            <a:ext cx="118215" cy="995615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ts val="1613"/>
              </a:lnSpc>
              <a:spcBef>
                <a:spcPts val="64"/>
              </a:spcBef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395">
              <a:latin typeface="Times New Roman"/>
              <a:cs typeface="Times New Roman"/>
            </a:endParaRPr>
          </a:p>
          <a:p>
            <a:pPr marL="20023">
              <a:lnSpc>
                <a:spcPts val="1549"/>
              </a:lnSpc>
            </a:pP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  <a:p>
            <a:pPr marL="7701">
              <a:lnSpc>
                <a:spcPts val="1613"/>
              </a:lnSpc>
            </a:pPr>
            <a:r>
              <a:rPr sz="1395" b="1" spc="33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 txBox="1"/>
          <p:nvPr/>
        </p:nvSpPr>
        <p:spPr>
          <a:xfrm>
            <a:off x="8132855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053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28208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99668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5665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8099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85289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32965" y="1090772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80642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3772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5665" y="1281258"/>
            <a:ext cx="206010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  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28099" y="1281258"/>
            <a:ext cx="587223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-95496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Russia  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0045" y="1281258"/>
            <a:ext cx="872941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2965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85398" y="1281258"/>
            <a:ext cx="682334" cy="416750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75665" y="1700328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23342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80532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32965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85398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75665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85289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32965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75885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41948" y="1299377"/>
            <a:ext cx="4552233" cy="621494"/>
          </a:xfrm>
          <a:custGeom>
            <a:avLst/>
            <a:gdLst/>
            <a:ahLst/>
            <a:cxnLst/>
            <a:rect l="l" t="t" r="r" b="b"/>
            <a:pathLst>
              <a:path w="7506969" h="1024889">
                <a:moveTo>
                  <a:pt x="0" y="0"/>
                </a:moveTo>
                <a:lnTo>
                  <a:pt x="7506640" y="0"/>
                </a:lnTo>
                <a:lnTo>
                  <a:pt x="7506640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 txBox="1"/>
          <p:nvPr/>
        </p:nvSpPr>
        <p:spPr>
          <a:xfrm>
            <a:off x="792769" y="3706788"/>
            <a:ext cx="3663139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[18]:</a:t>
            </a:r>
            <a:r>
              <a:rPr sz="1577" spc="-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brics.iloc[[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</a:t>
            </a:r>
            <a:r>
              <a:rPr sz="1577" spc="12" dirty="0">
                <a:latin typeface="Courier New"/>
                <a:cs typeface="Courier New"/>
              </a:rPr>
              <a:t>]]  Out[18]: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40556" y="4214752"/>
            <a:ext cx="50327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area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96733" y="4468734"/>
            <a:ext cx="74702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2770" y="4214752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5707" y="4214752"/>
            <a:ext cx="1112837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18645" y="4722717"/>
            <a:ext cx="624960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2025" y="4214752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1252.0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828" y="737101"/>
            <a:ext cx="5481779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4162157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479" dirty="0">
                <a:solidFill>
                  <a:srgbClr val="3A3A3A"/>
                </a:solidFill>
                <a:latin typeface="Times New Roman"/>
                <a:cs typeface="Times New Roman"/>
              </a:rPr>
              <a:t>&amp;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758" dirty="0">
                <a:solidFill>
                  <a:srgbClr val="3A3A3A"/>
                </a:solidFill>
                <a:latin typeface="Times New Roman"/>
                <a:cs typeface="Times New Roman"/>
              </a:rPr>
              <a:t>C</a:t>
            </a:r>
            <a:r>
              <a:rPr sz="5033" b="1" spc="-152" dirty="0">
                <a:solidFill>
                  <a:srgbClr val="3A3A3A"/>
                </a:solidFill>
                <a:latin typeface="Times New Roman"/>
                <a:cs typeface="Times New Roman"/>
              </a:rPr>
              <a:t>olumn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spc="-136" dirty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2409656"/>
            <a:ext cx="8387761" cy="3639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2476326"/>
            <a:ext cx="8254629" cy="3506783"/>
          </a:xfrm>
          <a:custGeom>
            <a:avLst/>
            <a:gdLst/>
            <a:ahLst/>
            <a:cxnLst/>
            <a:rect l="l" t="t" r="r" b="b"/>
            <a:pathLst>
              <a:path w="13612494" h="5782945">
                <a:moveTo>
                  <a:pt x="0" y="0"/>
                </a:moveTo>
                <a:lnTo>
                  <a:pt x="13612150" y="0"/>
                </a:lnTo>
                <a:lnTo>
                  <a:pt x="13612150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2476326"/>
            <a:ext cx="8254629" cy="3506783"/>
          </a:xfrm>
          <a:custGeom>
            <a:avLst/>
            <a:gdLst/>
            <a:ahLst/>
            <a:cxnLst/>
            <a:rect l="l" t="t" r="r" b="b"/>
            <a:pathLst>
              <a:path w="13612494" h="5782945">
                <a:moveTo>
                  <a:pt x="0" y="0"/>
                </a:moveTo>
                <a:lnTo>
                  <a:pt x="13612150" y="0"/>
                </a:lnTo>
                <a:lnTo>
                  <a:pt x="13612150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800471" y="2563868"/>
            <a:ext cx="7881890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[19]: brics.loc[[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"RU"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"IN"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"CH"</a:t>
            </a:r>
            <a:r>
              <a:rPr sz="1577" spc="12" dirty="0">
                <a:latin typeface="Courier New"/>
                <a:cs typeface="Courier New"/>
              </a:rPr>
              <a:t>],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]]  Out[19]: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71" y="3071832"/>
            <a:ext cx="1226816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65426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487491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3409" y="3071833"/>
            <a:ext cx="1105135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1993" y="1065373"/>
            <a:ext cx="118215" cy="995615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ts val="1613"/>
              </a:lnSpc>
              <a:spcBef>
                <a:spcPts val="64"/>
              </a:spcBef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395">
              <a:latin typeface="Times New Roman"/>
              <a:cs typeface="Times New Roman"/>
            </a:endParaRPr>
          </a:p>
          <a:p>
            <a:pPr marL="20023">
              <a:lnSpc>
                <a:spcPts val="1549"/>
              </a:lnSpc>
            </a:pP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  <a:p>
            <a:pPr marL="7701">
              <a:lnSpc>
                <a:spcPts val="1613"/>
              </a:lnSpc>
            </a:pPr>
            <a:r>
              <a:rPr sz="1395" b="1" spc="33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7283366" y="874886"/>
            <a:ext cx="1531787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5715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952263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952263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047374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1047374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380828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97746" y="874886"/>
            <a:ext cx="865240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5423" y="874887"/>
            <a:ext cx="579522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5111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9511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07369" y="874886"/>
            <a:ext cx="960351" cy="1424399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41948" y="1299377"/>
            <a:ext cx="4552233" cy="621494"/>
          </a:xfrm>
          <a:custGeom>
            <a:avLst/>
            <a:gdLst/>
            <a:ahLst/>
            <a:cxnLst/>
            <a:rect l="l" t="t" r="r" b="b"/>
            <a:pathLst>
              <a:path w="7506969" h="1024889">
                <a:moveTo>
                  <a:pt x="0" y="0"/>
                </a:moveTo>
                <a:lnTo>
                  <a:pt x="7506640" y="0"/>
                </a:lnTo>
                <a:lnTo>
                  <a:pt x="7506640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7607702" y="881200"/>
            <a:ext cx="2301915" cy="1282650"/>
          </a:xfrm>
          <a:custGeom>
            <a:avLst/>
            <a:gdLst/>
            <a:ahLst/>
            <a:cxnLst/>
            <a:rect l="l" t="t" r="r" b="b"/>
            <a:pathLst>
              <a:path w="3796030" h="2115185">
                <a:moveTo>
                  <a:pt x="0" y="0"/>
                </a:moveTo>
                <a:lnTo>
                  <a:pt x="3795842" y="0"/>
                </a:lnTo>
                <a:lnTo>
                  <a:pt x="3795842" y="2114705"/>
                </a:lnTo>
                <a:lnTo>
                  <a:pt x="0" y="211470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7607702" y="1299377"/>
            <a:ext cx="2301915" cy="621494"/>
          </a:xfrm>
          <a:custGeom>
            <a:avLst/>
            <a:gdLst/>
            <a:ahLst/>
            <a:cxnLst/>
            <a:rect l="l" t="t" r="r" b="b"/>
            <a:pathLst>
              <a:path w="3796030" h="1024889">
                <a:moveTo>
                  <a:pt x="0" y="0"/>
                </a:moveTo>
                <a:lnTo>
                  <a:pt x="3795842" y="0"/>
                </a:lnTo>
                <a:lnTo>
                  <a:pt x="3795842" y="1024511"/>
                </a:lnTo>
                <a:lnTo>
                  <a:pt x="0" y="1024511"/>
                </a:lnTo>
                <a:lnTo>
                  <a:pt x="0" y="0"/>
                </a:lnTo>
                <a:close/>
              </a:path>
            </a:pathLst>
          </a:custGeom>
          <a:solidFill>
            <a:srgbClr val="EF50BB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 txBox="1"/>
          <p:nvPr/>
        </p:nvSpPr>
        <p:spPr>
          <a:xfrm>
            <a:off x="8412236" y="614555"/>
            <a:ext cx="292764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  <a:tabLst>
                <a:tab pos="1054690" algn="l"/>
                <a:tab pos="2010419" algn="l"/>
                <a:tab pos="2838692" algn="l"/>
              </a:tabLst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	</a:t>
            </a: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	</a:t>
            </a: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	</a:t>
            </a: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471" y="4348093"/>
            <a:ext cx="5366136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[20]: brics.iloc[[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</a:t>
            </a:r>
            <a:r>
              <a:rPr sz="1577" spc="12" dirty="0">
                <a:latin typeface="Courier New"/>
                <a:cs typeface="Courier New"/>
              </a:rPr>
              <a:t>],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]]  Out[20]: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471" y="4856057"/>
            <a:ext cx="1226816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65426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487491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  <a:tabLst>
                <a:tab pos="609171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3409" y="4856057"/>
            <a:ext cx="1105135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828" y="737101"/>
            <a:ext cx="5481779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  <a:tabLst>
                <a:tab pos="4162157" algn="l"/>
              </a:tabLst>
            </a:pPr>
            <a:r>
              <a:rPr sz="5033" b="1" spc="-925" dirty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5033" b="1" spc="124" dirty="0">
                <a:solidFill>
                  <a:srgbClr val="3A3A3A"/>
                </a:solidFill>
                <a:latin typeface="Times New Roman"/>
                <a:cs typeface="Times New Roman"/>
              </a:rPr>
              <a:t>o</a:t>
            </a:r>
            <a:r>
              <a:rPr sz="5033" b="1" spc="-6" dirty="0">
                <a:solidFill>
                  <a:srgbClr val="3A3A3A"/>
                </a:solidFill>
                <a:latin typeface="Times New Roman"/>
                <a:cs typeface="Times New Roman"/>
              </a:rPr>
              <a:t>w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479" dirty="0">
                <a:solidFill>
                  <a:srgbClr val="3A3A3A"/>
                </a:solidFill>
                <a:latin typeface="Times New Roman"/>
                <a:cs typeface="Times New Roman"/>
              </a:rPr>
              <a:t>&amp;</a:t>
            </a:r>
            <a:r>
              <a:rPr sz="5033" b="1" spc="-42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033" b="1" spc="-758" dirty="0">
                <a:solidFill>
                  <a:srgbClr val="3A3A3A"/>
                </a:solidFill>
                <a:latin typeface="Times New Roman"/>
                <a:cs typeface="Times New Roman"/>
              </a:rPr>
              <a:t>C</a:t>
            </a:r>
            <a:r>
              <a:rPr sz="5033" b="1" spc="-152" dirty="0">
                <a:solidFill>
                  <a:srgbClr val="3A3A3A"/>
                </a:solidFill>
                <a:latin typeface="Times New Roman"/>
                <a:cs typeface="Times New Roman"/>
              </a:rPr>
              <a:t>olumn</a:t>
            </a:r>
            <a:r>
              <a:rPr sz="5033" b="1" dirty="0">
                <a:solidFill>
                  <a:srgbClr val="3A3A3A"/>
                </a:solidFill>
                <a:latin typeface="Times New Roman"/>
                <a:cs typeface="Times New Roman"/>
              </a:rPr>
              <a:t>	</a:t>
            </a:r>
            <a:r>
              <a:rPr sz="5033" b="1" spc="-136" dirty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5033" b="1" dirty="0">
                <a:solidFill>
                  <a:srgbClr val="3A3A3A"/>
                </a:solidFill>
                <a:latin typeface="Courier New"/>
                <a:cs typeface="Courier New"/>
              </a:rPr>
              <a:t>loc</a:t>
            </a:r>
            <a:endParaRPr sz="5033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465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4522583"/>
          </a:xfrm>
          <a:custGeom>
            <a:avLst/>
            <a:gdLst/>
            <a:ahLst/>
            <a:cxnLst/>
            <a:rect l="l" t="t" r="r" b="b"/>
            <a:pathLst>
              <a:path w="13612494" h="7458075">
                <a:moveTo>
                  <a:pt x="0" y="0"/>
                </a:moveTo>
                <a:lnTo>
                  <a:pt x="13612150" y="0"/>
                </a:lnTo>
                <a:lnTo>
                  <a:pt x="13612150" y="7457887"/>
                </a:lnTo>
                <a:lnTo>
                  <a:pt x="0" y="745788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254629" cy="4522583"/>
          </a:xfrm>
          <a:custGeom>
            <a:avLst/>
            <a:gdLst/>
            <a:ahLst/>
            <a:cxnLst/>
            <a:rect l="l" t="t" r="r" b="b"/>
            <a:pathLst>
              <a:path w="13612494" h="7458075">
                <a:moveTo>
                  <a:pt x="0" y="0"/>
                </a:moveTo>
                <a:lnTo>
                  <a:pt x="13612150" y="0"/>
                </a:lnTo>
                <a:lnTo>
                  <a:pt x="13612150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928913"/>
            <a:ext cx="550141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[21]: brics.loc[:, 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"country"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"capital"</a:t>
            </a:r>
            <a:r>
              <a:rPr sz="1577" spc="12" dirty="0">
                <a:latin typeface="Courier New"/>
                <a:cs typeface="Courier New"/>
              </a:rPr>
              <a:t>]]  Out[21]: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70" y="2436877"/>
            <a:ext cx="1966140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104748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7176" y="2436877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9064" y="628752"/>
            <a:ext cx="5097870" cy="262228"/>
          </a:xfrm>
          <a:custGeom>
            <a:avLst/>
            <a:gdLst/>
            <a:ahLst/>
            <a:cxnLst/>
            <a:rect l="l" t="t" r="r" b="b"/>
            <a:pathLst>
              <a:path w="8406765" h="432434">
                <a:moveTo>
                  <a:pt x="0" y="432001"/>
                </a:moveTo>
                <a:lnTo>
                  <a:pt x="8406644" y="432001"/>
                </a:lnTo>
                <a:lnTo>
                  <a:pt x="8406644" y="0"/>
                </a:lnTo>
                <a:lnTo>
                  <a:pt x="0" y="0"/>
                </a:lnTo>
                <a:lnTo>
                  <a:pt x="0" y="432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/>
          <p:nvPr/>
        </p:nvSpPr>
        <p:spPr>
          <a:xfrm>
            <a:off x="6881993" y="1065374"/>
            <a:ext cx="118215" cy="80325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lnSpc>
                <a:spcPts val="1613"/>
              </a:lnSpc>
              <a:spcBef>
                <a:spcPts val="64"/>
              </a:spcBef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395">
              <a:latin typeface="Times New Roman"/>
              <a:cs typeface="Times New Roman"/>
            </a:endParaRPr>
          </a:p>
          <a:p>
            <a:pPr marL="20023">
              <a:lnSpc>
                <a:spcPts val="1549"/>
              </a:lnSpc>
            </a:pP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549"/>
              </a:lnSpc>
            </a:pP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395">
              <a:latin typeface="Times New Roman"/>
              <a:cs typeface="Times New Roman"/>
            </a:endParaRPr>
          </a:p>
          <a:p>
            <a:pPr marL="13862">
              <a:lnSpc>
                <a:spcPts val="1613"/>
              </a:lnSpc>
            </a:pP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1993" y="1852718"/>
            <a:ext cx="108588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1395" b="1" spc="33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39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4307" y="723849"/>
            <a:ext cx="4895506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181773" y="790519"/>
            <a:ext cx="4762479" cy="1423969"/>
          </a:xfrm>
          <a:custGeom>
            <a:avLst/>
            <a:gdLst/>
            <a:ahLst/>
            <a:cxnLst/>
            <a:rect l="l" t="t" r="r" b="b"/>
            <a:pathLst>
              <a:path w="7853680" h="2348229">
                <a:moveTo>
                  <a:pt x="0" y="0"/>
                </a:moveTo>
                <a:lnTo>
                  <a:pt x="7853164" y="0"/>
                </a:lnTo>
                <a:lnTo>
                  <a:pt x="7853164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 txBox="1"/>
          <p:nvPr/>
        </p:nvSpPr>
        <p:spPr>
          <a:xfrm>
            <a:off x="9085289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90045" y="1281258"/>
            <a:ext cx="872941" cy="4133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85717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5665" y="1078072"/>
            <a:ext cx="206010" cy="8227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BR  RU  IN  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8099" y="1078072"/>
            <a:ext cx="587223" cy="8227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Brazil  Russia  India  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80532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5665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85289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37722" y="1078072"/>
            <a:ext cx="587223" cy="1029034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85398" y="1078072"/>
            <a:ext cx="682334" cy="1029034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102812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L="197923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32855" y="547707"/>
            <a:ext cx="3635010" cy="545886"/>
          </a:xfrm>
          <a:prstGeom prst="rect">
            <a:avLst/>
          </a:prstGeom>
        </p:spPr>
        <p:txBody>
          <a:bodyPr vert="horz" wrap="square" lIns="0" tIns="75088" rIns="0" bIns="0" rtlCol="0">
            <a:spAutoFit/>
          </a:bodyPr>
          <a:lstStyle/>
          <a:p>
            <a:pPr marL="286873">
              <a:spcBef>
                <a:spcPts val="591"/>
              </a:spcBef>
              <a:tabLst>
                <a:tab pos="1333862" algn="l"/>
                <a:tab pos="2289976" algn="l"/>
                <a:tab pos="3117863" algn="l"/>
              </a:tabLst>
            </a:pPr>
            <a:r>
              <a:rPr sz="1395" b="1" spc="109" dirty="0">
                <a:solidFill>
                  <a:srgbClr val="2685A2"/>
                </a:solidFill>
                <a:latin typeface="Times New Roman"/>
                <a:cs typeface="Times New Roman"/>
              </a:rPr>
              <a:t>0	</a:t>
            </a:r>
            <a:r>
              <a:rPr sz="1395" b="1" spc="-146" dirty="0">
                <a:solidFill>
                  <a:srgbClr val="2685A2"/>
                </a:solidFill>
                <a:latin typeface="Times New Roman"/>
                <a:cs typeface="Times New Roman"/>
              </a:rPr>
              <a:t>1	</a:t>
            </a:r>
            <a:r>
              <a:rPr sz="1395" b="1" spc="12" dirty="0">
                <a:solidFill>
                  <a:srgbClr val="2685A2"/>
                </a:solidFill>
                <a:latin typeface="Times New Roman"/>
                <a:cs typeface="Times New Roman"/>
              </a:rPr>
              <a:t>2	</a:t>
            </a:r>
            <a:r>
              <a:rPr sz="1395" b="1" spc="-61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395">
              <a:latin typeface="Times New Roman"/>
              <a:cs typeface="Times New Roman"/>
            </a:endParaRPr>
          </a:p>
          <a:p>
            <a:pPr marL="7701">
              <a:spcBef>
                <a:spcPts val="479"/>
              </a:spcBef>
              <a:tabLst>
                <a:tab pos="1055075" algn="l"/>
                <a:tab pos="2102835" algn="l"/>
                <a:tab pos="2674269" algn="l"/>
              </a:tabLst>
            </a:pPr>
            <a:r>
              <a:rPr sz="1243" spc="3" dirty="0">
                <a:latin typeface="Courier New"/>
                <a:cs typeface="Courier New"/>
              </a:rPr>
              <a:t>country	capital	area	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6818" y="881200"/>
            <a:ext cx="2357365" cy="1282650"/>
          </a:xfrm>
          <a:custGeom>
            <a:avLst/>
            <a:gdLst/>
            <a:ahLst/>
            <a:cxnLst/>
            <a:rect l="l" t="t" r="r" b="b"/>
            <a:pathLst>
              <a:path w="3887469" h="2115185">
                <a:moveTo>
                  <a:pt x="0" y="0"/>
                </a:moveTo>
                <a:lnTo>
                  <a:pt x="3886886" y="0"/>
                </a:lnTo>
                <a:lnTo>
                  <a:pt x="3886886" y="2114705"/>
                </a:lnTo>
                <a:lnTo>
                  <a:pt x="0" y="211470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7223890" y="1090635"/>
            <a:ext cx="4588429" cy="1073175"/>
          </a:xfrm>
          <a:custGeom>
            <a:avLst/>
            <a:gdLst/>
            <a:ahLst/>
            <a:cxnLst/>
            <a:rect l="l" t="t" r="r" b="b"/>
            <a:pathLst>
              <a:path w="7566659" h="1769745">
                <a:moveTo>
                  <a:pt x="0" y="0"/>
                </a:moveTo>
                <a:lnTo>
                  <a:pt x="7566198" y="0"/>
                </a:lnTo>
                <a:lnTo>
                  <a:pt x="7566198" y="1769330"/>
                </a:lnTo>
                <a:lnTo>
                  <a:pt x="0" y="176933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7586818" y="1090635"/>
            <a:ext cx="2357365" cy="1073175"/>
          </a:xfrm>
          <a:custGeom>
            <a:avLst/>
            <a:gdLst/>
            <a:ahLst/>
            <a:cxnLst/>
            <a:rect l="l" t="t" r="r" b="b"/>
            <a:pathLst>
              <a:path w="3887469" h="1769745">
                <a:moveTo>
                  <a:pt x="0" y="0"/>
                </a:moveTo>
                <a:lnTo>
                  <a:pt x="3886886" y="0"/>
                </a:lnTo>
                <a:lnTo>
                  <a:pt x="3886886" y="1769330"/>
                </a:lnTo>
                <a:lnTo>
                  <a:pt x="0" y="1769330"/>
                </a:lnTo>
                <a:lnTo>
                  <a:pt x="0" y="0"/>
                </a:lnTo>
                <a:close/>
              </a:path>
            </a:pathLst>
          </a:custGeom>
          <a:solidFill>
            <a:srgbClr val="EF50BB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 txBox="1"/>
          <p:nvPr/>
        </p:nvSpPr>
        <p:spPr>
          <a:xfrm>
            <a:off x="792770" y="4214752"/>
            <a:ext cx="3551065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[22]: brics.iloc[:,</a:t>
            </a:r>
            <a:r>
              <a:rPr sz="1577" spc="-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]]  Out[22]: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2770" y="4722716"/>
            <a:ext cx="1966140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104748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7176" y="4722716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923025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27" dirty="0">
                <a:solidFill>
                  <a:srgbClr val="3A3A3A"/>
                </a:solidFill>
                <a:latin typeface="Calibri"/>
                <a:cs typeface="Calibri"/>
              </a:rPr>
              <a:t>Dictionary</a:t>
            </a:r>
            <a:endParaRPr sz="527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9340194" cy="2877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786420" y="5122738"/>
            <a:ext cx="2758603" cy="872233"/>
          </a:xfrm>
          <a:prstGeom prst="rect">
            <a:avLst/>
          </a:prstGeom>
        </p:spPr>
        <p:txBody>
          <a:bodyPr vert="horz" wrap="square" lIns="0" tIns="90875" rIns="0" bIns="0" rtlCol="0">
            <a:spAutoFit/>
          </a:bodyPr>
          <a:lstStyle/>
          <a:p>
            <a:pPr marL="7701">
              <a:spcBef>
                <a:spcPts val="716"/>
              </a:spcBef>
            </a:pPr>
            <a:r>
              <a:rPr sz="2244" b="1" spc="3" dirty="0">
                <a:solidFill>
                  <a:srgbClr val="2685A2"/>
                </a:solidFill>
                <a:latin typeface="Courier New"/>
                <a:cs typeface="Courier New"/>
              </a:rPr>
              <a:t>dict_name[ key</a:t>
            </a:r>
            <a:r>
              <a:rPr sz="2244" b="1" spc="-52" dirty="0">
                <a:solidFill>
                  <a:srgbClr val="2685A2"/>
                </a:solidFill>
                <a:latin typeface="Courier New"/>
                <a:cs typeface="Courier New"/>
              </a:rPr>
              <a:t> </a:t>
            </a:r>
            <a:r>
              <a:rPr sz="2244" b="1" spc="3" dirty="0">
                <a:solidFill>
                  <a:srgbClr val="2685A2"/>
                </a:solidFill>
                <a:latin typeface="Courier New"/>
                <a:cs typeface="Courier New"/>
              </a:rPr>
              <a:t>]</a:t>
            </a:r>
            <a:endParaRPr sz="2244">
              <a:latin typeface="Courier New"/>
              <a:cs typeface="Courier New"/>
            </a:endParaRPr>
          </a:p>
          <a:p>
            <a:pPr marL="7701">
              <a:spcBef>
                <a:spcPts val="658"/>
              </a:spcBef>
              <a:tabLst>
                <a:tab pos="902590" algn="l"/>
              </a:tabLst>
            </a:pPr>
            <a:r>
              <a:rPr sz="2244" b="1" spc="-103" dirty="0">
                <a:solidFill>
                  <a:srgbClr val="2685A2"/>
                </a:solidFill>
                <a:latin typeface="Book Antiqua"/>
                <a:cs typeface="Book Antiqua"/>
              </a:rPr>
              <a:t>result:	</a:t>
            </a:r>
            <a:r>
              <a:rPr sz="2244" b="1" spc="3" dirty="0">
                <a:solidFill>
                  <a:srgbClr val="2685A2"/>
                </a:solidFill>
                <a:latin typeface="Courier New"/>
                <a:cs typeface="Courier New"/>
              </a:rPr>
              <a:t>value</a:t>
            </a:r>
            <a:endParaRPr sz="224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208" y="1774700"/>
            <a:ext cx="9340511" cy="2746867"/>
          </a:xfrm>
          <a:prstGeom prst="rect">
            <a:avLst/>
          </a:prstGeom>
          <a:solidFill>
            <a:srgbClr val="EBF4F7"/>
          </a:solidFill>
        </p:spPr>
        <p:txBody>
          <a:bodyPr vert="horz" wrap="square" lIns="0" tIns="164808" rIns="0" bIns="0" rtlCol="0">
            <a:spAutoFit/>
          </a:bodyPr>
          <a:lstStyle/>
          <a:p>
            <a:pPr marL="167888">
              <a:spcBef>
                <a:spcPts val="1298"/>
              </a:spcBef>
            </a:pPr>
            <a:r>
              <a:rPr sz="1577" b="1" spc="12" dirty="0">
                <a:latin typeface="Courier New"/>
                <a:cs typeface="Courier New"/>
              </a:rPr>
              <a:t>In [1]: pop = [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30.55</a:t>
            </a:r>
            <a:r>
              <a:rPr sz="1577" b="1" spc="12" dirty="0">
                <a:latin typeface="Courier New"/>
                <a:cs typeface="Courier New"/>
              </a:rPr>
              <a:t>, 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2.77</a:t>
            </a:r>
            <a:r>
              <a:rPr sz="1577" b="1" spc="12" dirty="0">
                <a:latin typeface="Courier New"/>
                <a:cs typeface="Courier New"/>
              </a:rPr>
              <a:t>,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39.21</a:t>
            </a:r>
            <a:r>
              <a:rPr sz="1577" b="1" spc="12" dirty="0">
                <a:latin typeface="Courier New"/>
                <a:cs typeface="Courier New"/>
              </a:rPr>
              <a:t>]</a:t>
            </a:r>
            <a:endParaRPr sz="1577" b="1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b="1" dirty="0">
              <a:latin typeface="Times New Roman"/>
              <a:cs typeface="Times New Roman"/>
            </a:endParaRPr>
          </a:p>
          <a:p>
            <a:pPr marL="167888"/>
            <a:r>
              <a:rPr sz="1577" b="1" spc="12" dirty="0">
                <a:latin typeface="Courier New"/>
                <a:cs typeface="Courier New"/>
              </a:rPr>
              <a:t>In [2]: countries = [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"afghanistan"</a:t>
            </a:r>
            <a:r>
              <a:rPr sz="1577" b="1" spc="12" dirty="0">
                <a:latin typeface="Courier New"/>
                <a:cs typeface="Courier New"/>
              </a:rPr>
              <a:t>,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,</a:t>
            </a:r>
            <a:r>
              <a:rPr sz="1577" b="1" spc="15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"algeria"</a:t>
            </a:r>
            <a:r>
              <a:rPr sz="1577" b="1" spc="12" dirty="0">
                <a:latin typeface="Courier New"/>
                <a:cs typeface="Courier New"/>
              </a:rPr>
              <a:t>]</a:t>
            </a:r>
            <a:endParaRPr sz="1577" b="1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b="1" dirty="0">
              <a:latin typeface="Times New Roman"/>
              <a:cs typeface="Times New Roman"/>
            </a:endParaRPr>
          </a:p>
          <a:p>
            <a:pPr marL="167888"/>
            <a:r>
              <a:rPr sz="1577" b="1" spc="12" dirty="0">
                <a:latin typeface="Courier New"/>
                <a:cs typeface="Courier New"/>
              </a:rPr>
              <a:t>...</a:t>
            </a:r>
            <a:endParaRPr sz="1577" b="1" dirty="0">
              <a:latin typeface="Courier New"/>
              <a:cs typeface="Courier New"/>
            </a:endParaRPr>
          </a:p>
          <a:p>
            <a:pPr marL="161727" marR="634585" indent="6161">
              <a:lnSpc>
                <a:spcPct val="211400"/>
              </a:lnSpc>
              <a:spcBef>
                <a:spcPts val="52"/>
              </a:spcBef>
            </a:pPr>
            <a:r>
              <a:rPr sz="2365" b="1" spc="18" baseline="2136" dirty="0">
                <a:latin typeface="Courier New"/>
                <a:cs typeface="Courier New"/>
              </a:rPr>
              <a:t>In [6]: </a:t>
            </a:r>
            <a:r>
              <a:rPr sz="1577" b="1" spc="12" dirty="0">
                <a:latin typeface="Courier New"/>
                <a:cs typeface="Courier New"/>
              </a:rPr>
              <a:t>world = </a:t>
            </a:r>
            <a:r>
              <a:rPr sz="1577" b="1" spc="15" dirty="0">
                <a:latin typeface="Courier New"/>
                <a:cs typeface="Courier New"/>
              </a:rPr>
              <a:t>{</a:t>
            </a:r>
            <a:r>
              <a:rPr sz="1577" b="1" spc="15" dirty="0">
                <a:solidFill>
                  <a:srgbClr val="FF2B1B"/>
                </a:solidFill>
                <a:latin typeface="Courier New"/>
                <a:cs typeface="Courier New"/>
              </a:rPr>
              <a:t>"afghanistan"</a:t>
            </a:r>
            <a:r>
              <a:rPr sz="1577" b="1" spc="15" dirty="0">
                <a:latin typeface="Courier New"/>
                <a:cs typeface="Courier New"/>
              </a:rPr>
              <a:t>:</a:t>
            </a:r>
            <a:r>
              <a:rPr sz="1577" b="1" spc="15" dirty="0">
                <a:solidFill>
                  <a:srgbClr val="2A9A0B"/>
                </a:solidFill>
                <a:latin typeface="Courier New"/>
                <a:cs typeface="Courier New"/>
              </a:rPr>
              <a:t>30.55</a:t>
            </a:r>
            <a:r>
              <a:rPr sz="1577" b="1" spc="15" dirty="0">
                <a:latin typeface="Courier New"/>
                <a:cs typeface="Courier New"/>
              </a:rPr>
              <a:t>,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2.77</a:t>
            </a:r>
            <a:r>
              <a:rPr sz="1577" b="1" spc="12" dirty="0">
                <a:latin typeface="Courier New"/>
                <a:cs typeface="Courier New"/>
              </a:rPr>
              <a:t>, </a:t>
            </a:r>
            <a:r>
              <a:rPr sz="1577" b="1" spc="9" dirty="0">
                <a:solidFill>
                  <a:srgbClr val="FF2B1B"/>
                </a:solidFill>
                <a:latin typeface="Courier New"/>
                <a:cs typeface="Courier New"/>
              </a:rPr>
              <a:t>"algeria"</a:t>
            </a:r>
            <a:r>
              <a:rPr sz="1577" b="1" spc="9" dirty="0">
                <a:latin typeface="Courier New"/>
                <a:cs typeface="Courier New"/>
              </a:rPr>
              <a:t>:</a:t>
            </a:r>
            <a:r>
              <a:rPr sz="1577" b="1" spc="9" dirty="0">
                <a:solidFill>
                  <a:srgbClr val="2A9A0B"/>
                </a:solidFill>
                <a:latin typeface="Courier New"/>
                <a:cs typeface="Courier New"/>
              </a:rPr>
              <a:t>39.21</a:t>
            </a:r>
            <a:r>
              <a:rPr sz="1577" b="1" spc="9" dirty="0">
                <a:latin typeface="Courier New"/>
                <a:cs typeface="Courier New"/>
              </a:rPr>
              <a:t>}  </a:t>
            </a:r>
            <a:r>
              <a:rPr sz="1577" b="1" spc="12" dirty="0">
                <a:latin typeface="Courier New"/>
                <a:cs typeface="Courier New"/>
              </a:rPr>
              <a:t>In [7]: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world[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]</a:t>
            </a:r>
            <a:endParaRPr sz="1577" b="1" dirty="0">
              <a:latin typeface="Courier New"/>
              <a:cs typeface="Courier New"/>
            </a:endParaRPr>
          </a:p>
          <a:p>
            <a:pPr marL="161727">
              <a:spcBef>
                <a:spcPts val="106"/>
              </a:spcBef>
            </a:pPr>
            <a:r>
              <a:rPr sz="1577" b="1" spc="12" dirty="0">
                <a:latin typeface="Courier New"/>
                <a:cs typeface="Courier New"/>
              </a:rPr>
              <a:t>Out[7]: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2.77</a:t>
            </a:r>
            <a:endParaRPr sz="1577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DF3844D3-05B6-4308-868B-B3327BCB3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2082309"/>
            <a:ext cx="10515600" cy="248016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0" b="1" spc="60" dirty="0">
                <a:solidFill>
                  <a:srgbClr val="3A3A3A"/>
                </a:solidFill>
                <a:cs typeface="Calibri"/>
              </a:rPr>
              <a:t>Filtering </a:t>
            </a:r>
            <a:r>
              <a:rPr sz="8000" b="1" spc="-155" dirty="0">
                <a:solidFill>
                  <a:srgbClr val="3A3A3A"/>
                </a:solidFill>
                <a:cs typeface="Calibri"/>
              </a:rPr>
              <a:t>Pandas</a:t>
            </a:r>
            <a:r>
              <a:rPr sz="8000" b="1" spc="-1115" dirty="0">
                <a:solidFill>
                  <a:srgbClr val="3A3A3A"/>
                </a:solidFill>
                <a:cs typeface="Calibri"/>
              </a:rPr>
              <a:t> </a:t>
            </a:r>
            <a:r>
              <a:rPr sz="8000" b="1" spc="-155" dirty="0">
                <a:solidFill>
                  <a:srgbClr val="3A3A3A"/>
                </a:solidFill>
                <a:cs typeface="Calibri"/>
              </a:rPr>
              <a:t>DataFrame</a:t>
            </a:r>
            <a:endParaRPr sz="800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6D5BD-0894-46A1-A1EA-8CC6EBB2E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04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581412" y="186700"/>
            <a:ext cx="1933794" cy="7822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5033" b="1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brics</a:t>
            </a:r>
            <a:endParaRPr sz="5033" dirty="0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307063"/>
            <a:ext cx="8387761" cy="338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3252640"/>
          </a:xfrm>
          <a:custGeom>
            <a:avLst/>
            <a:gdLst/>
            <a:ahLst/>
            <a:cxnLst/>
            <a:rect l="l" t="t" r="r" b="b"/>
            <a:pathLst>
              <a:path w="13612494" h="5363845">
                <a:moveTo>
                  <a:pt x="0" y="0"/>
                </a:moveTo>
                <a:lnTo>
                  <a:pt x="13612150" y="0"/>
                </a:lnTo>
                <a:lnTo>
                  <a:pt x="13612150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287262"/>
            <a:ext cx="8254629" cy="3806749"/>
          </a:xfrm>
          <a:custGeom>
            <a:avLst/>
            <a:gdLst/>
            <a:ahLst/>
            <a:cxnLst/>
            <a:rect l="l" t="t" r="r" b="b"/>
            <a:pathLst>
              <a:path w="13612494" h="5363845">
                <a:moveTo>
                  <a:pt x="0" y="0"/>
                </a:moveTo>
                <a:lnTo>
                  <a:pt x="13612150" y="0"/>
                </a:lnTo>
                <a:lnTo>
                  <a:pt x="13612150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98878" y="1361757"/>
            <a:ext cx="8460460" cy="219417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z="2000" spc="12" dirty="0"/>
              <a:t>In [1]: </a:t>
            </a:r>
            <a:r>
              <a:rPr sz="2000" spc="12" dirty="0">
                <a:solidFill>
                  <a:srgbClr val="3844FF"/>
                </a:solidFill>
              </a:rPr>
              <a:t>import </a:t>
            </a:r>
            <a:r>
              <a:rPr sz="2000" spc="12" dirty="0"/>
              <a:t>pandas </a:t>
            </a:r>
            <a:r>
              <a:rPr sz="2000" spc="12" dirty="0">
                <a:solidFill>
                  <a:srgbClr val="3844FF"/>
                </a:solidFill>
              </a:rPr>
              <a:t>as</a:t>
            </a:r>
            <a:r>
              <a:rPr sz="2000" spc="9" dirty="0">
                <a:solidFill>
                  <a:srgbClr val="3844FF"/>
                </a:solidFill>
              </a:rPr>
              <a:t> </a:t>
            </a:r>
            <a:r>
              <a:rPr sz="2000" spc="12" dirty="0"/>
              <a:t>pd</a:t>
            </a:r>
          </a:p>
          <a:p>
            <a:pPr marL="7701" marR="3081">
              <a:lnSpc>
                <a:spcPct val="211400"/>
              </a:lnSpc>
            </a:pPr>
            <a:r>
              <a:rPr sz="2000" spc="12" dirty="0"/>
              <a:t>In [2]: brics = pd.read_csv(</a:t>
            </a:r>
            <a:r>
              <a:rPr sz="2000" spc="12" dirty="0">
                <a:solidFill>
                  <a:srgbClr val="FF2B1B"/>
                </a:solidFill>
              </a:rPr>
              <a:t>"path/to/brics.csv"</a:t>
            </a:r>
            <a:r>
              <a:rPr sz="2000" spc="12" dirty="0"/>
              <a:t>, index_col = </a:t>
            </a:r>
            <a:r>
              <a:rPr sz="2000" spc="12" dirty="0">
                <a:solidFill>
                  <a:srgbClr val="2A9A0B"/>
                </a:solidFill>
              </a:rPr>
              <a:t>0</a:t>
            </a:r>
            <a:r>
              <a:rPr sz="2000" spc="12" dirty="0"/>
              <a:t>)  </a:t>
            </a:r>
            <a:endParaRPr lang="en-IN" sz="2000" spc="12" dirty="0"/>
          </a:p>
          <a:p>
            <a:pPr marL="7701" marR="3081">
              <a:lnSpc>
                <a:spcPct val="211400"/>
              </a:lnSpc>
            </a:pPr>
            <a:r>
              <a:rPr sz="2000" spc="12" dirty="0"/>
              <a:t>In [3]:</a:t>
            </a:r>
            <a:r>
              <a:rPr sz="2000" spc="9" dirty="0"/>
              <a:t> </a:t>
            </a:r>
            <a:r>
              <a:rPr sz="2000" spc="12" dirty="0"/>
              <a:t>brics</a:t>
            </a:r>
          </a:p>
          <a:p>
            <a:pPr marL="7701">
              <a:lnSpc>
                <a:spcPct val="100000"/>
              </a:lnSpc>
              <a:spcBef>
                <a:spcPts val="109"/>
              </a:spcBef>
            </a:pPr>
            <a:r>
              <a:rPr sz="2000" spc="12" dirty="0"/>
              <a:t>Out[3]: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2770" y="3452805"/>
            <a:ext cx="1966140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104748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226429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IN	India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348494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SA	South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Africa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7176" y="3452806"/>
            <a:ext cx="1112837" cy="15462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New</a:t>
            </a:r>
            <a:r>
              <a:rPr sz="1577" spc="-3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Delhi  Beijing  Pretoria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8202" y="3452805"/>
            <a:ext cx="747025" cy="152959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1.221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3494" y="3452805"/>
            <a:ext cx="1234517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1252.00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52.98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1996228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42" dirty="0">
                <a:solidFill>
                  <a:srgbClr val="3A3A3A"/>
                </a:solidFill>
                <a:cs typeface="Calibri"/>
              </a:rPr>
              <a:t>Goal</a:t>
            </a:r>
            <a:endParaRPr sz="5276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447" y="175403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47" y="2808065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487" y="1687629"/>
            <a:ext cx="4985156" cy="1501115"/>
          </a:xfrm>
          <a:prstGeom prst="rect">
            <a:avLst/>
          </a:prstGeom>
        </p:spPr>
        <p:txBody>
          <a:bodyPr vert="horz" wrap="square" lIns="0" tIns="41972" rIns="0" bIns="0" rtlCol="0">
            <a:spAutoFit/>
          </a:bodyPr>
          <a:lstStyle/>
          <a:p>
            <a:pPr marL="23104" marR="18483">
              <a:lnSpc>
                <a:spcPts val="3099"/>
              </a:lnSpc>
              <a:spcBef>
                <a:spcPts val="330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Select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countries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with  </a:t>
            </a:r>
            <a:r>
              <a:rPr sz="2729" spc="-8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area </a:t>
            </a:r>
            <a:r>
              <a:rPr sz="2729" spc="-4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over </a:t>
            </a: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8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million</a:t>
            </a:r>
            <a:r>
              <a:rPr sz="2729" spc="-2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km</a:t>
            </a:r>
            <a:r>
              <a:rPr sz="2729" spc="-13" baseline="2407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2</a:t>
            </a:r>
            <a:endParaRPr sz="2729" baseline="24074" dirty="0">
              <a:latin typeface="Bell mt" panose="02020503060305020303" pitchFamily="18" charset="0"/>
              <a:cs typeface="Calibri"/>
            </a:endParaRPr>
          </a:p>
          <a:p>
            <a:pPr marL="23104">
              <a:spcBef>
                <a:spcPts val="1853"/>
              </a:spcBef>
            </a:pPr>
            <a:r>
              <a:rPr sz="2729" spc="-16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3</a:t>
            </a:r>
            <a:r>
              <a:rPr sz="2729" spc="-8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steps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14" y="346841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14" y="4128772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314" y="4789126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0757" y="3160727"/>
            <a:ext cx="6729900" cy="1935004"/>
          </a:xfrm>
          <a:prstGeom prst="rect">
            <a:avLst/>
          </a:prstGeom>
        </p:spPr>
        <p:txBody>
          <a:bodyPr vert="horz" wrap="square" lIns="0" tIns="251447" rIns="0" bIns="0" rtlCol="0">
            <a:spAutoFit/>
          </a:bodyPr>
          <a:lstStyle/>
          <a:p>
            <a:pPr marL="7701">
              <a:spcBef>
                <a:spcPts val="1980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Select </a:t>
            </a:r>
            <a:r>
              <a:rPr sz="2729" spc="-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the </a:t>
            </a:r>
            <a:r>
              <a:rPr sz="2729" spc="-8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area</a:t>
            </a:r>
            <a:r>
              <a:rPr sz="2729" spc="-23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column</a:t>
            </a:r>
            <a:endParaRPr sz="2729" dirty="0">
              <a:latin typeface="Bell mt" panose="02020503060305020303" pitchFamily="18" charset="0"/>
              <a:cs typeface="Calibri"/>
            </a:endParaRPr>
          </a:p>
          <a:p>
            <a:pPr marL="7701" marR="3081">
              <a:lnSpc>
                <a:spcPct val="158800"/>
              </a:lnSpc>
            </a:pPr>
            <a:r>
              <a:rPr sz="2729" spc="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Do </a:t>
            </a:r>
            <a:r>
              <a:rPr sz="2729" spc="-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comparison </a:t>
            </a:r>
            <a:r>
              <a:rPr sz="2729" spc="-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on </a:t>
            </a:r>
            <a:r>
              <a:rPr sz="2729" spc="-8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area</a:t>
            </a:r>
            <a:r>
              <a:rPr sz="2729" spc="-3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column  </a:t>
            </a:r>
            <a:r>
              <a:rPr sz="2729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Use </a:t>
            </a:r>
            <a:r>
              <a:rPr sz="2729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result </a:t>
            </a:r>
            <a:r>
              <a:rPr sz="2729" spc="-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to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select</a:t>
            </a:r>
            <a:r>
              <a:rPr sz="2729" spc="-26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countries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9373" y="723849"/>
            <a:ext cx="5212984" cy="155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7040731" y="874886"/>
            <a:ext cx="1539488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64854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55111" y="874886"/>
            <a:ext cx="872941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2788" y="874887"/>
            <a:ext cx="587223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64735" y="874886"/>
            <a:ext cx="968052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5697024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15" dirty="0">
                <a:solidFill>
                  <a:srgbClr val="3A3A3A"/>
                </a:solidFill>
                <a:cs typeface="Calibri"/>
              </a:rPr>
              <a:t>Step </a:t>
            </a:r>
            <a:r>
              <a:rPr sz="5276" b="1" spc="-382" dirty="0">
                <a:solidFill>
                  <a:srgbClr val="3A3A3A"/>
                </a:solidFill>
                <a:cs typeface="Calibri"/>
              </a:rPr>
              <a:t>1: </a:t>
            </a:r>
            <a:r>
              <a:rPr sz="5276" b="1" spc="3" dirty="0">
                <a:solidFill>
                  <a:srgbClr val="3A3A3A"/>
                </a:solidFill>
                <a:cs typeface="Calibri"/>
              </a:rPr>
              <a:t>Get</a:t>
            </a:r>
            <a:r>
              <a:rPr sz="5276" b="1" spc="-618" dirty="0">
                <a:solidFill>
                  <a:srgbClr val="3A3A3A"/>
                </a:solidFill>
                <a:cs typeface="Calibri"/>
              </a:rPr>
              <a:t> </a:t>
            </a:r>
            <a:r>
              <a:rPr sz="5276" b="1" spc="-55" dirty="0">
                <a:solidFill>
                  <a:srgbClr val="3A3A3A"/>
                </a:solidFill>
                <a:cs typeface="Calibri"/>
              </a:rPr>
              <a:t>column</a:t>
            </a:r>
            <a:endParaRPr sz="5276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236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254629" cy="2236840"/>
          </a:xfrm>
          <a:custGeom>
            <a:avLst/>
            <a:gdLst/>
            <a:ahLst/>
            <a:cxnLst/>
            <a:rect l="l" t="t" r="r" b="b"/>
            <a:pathLst>
              <a:path w="13612494" h="3688715">
                <a:moveTo>
                  <a:pt x="0" y="0"/>
                </a:moveTo>
                <a:lnTo>
                  <a:pt x="13612150" y="0"/>
                </a:lnTo>
                <a:lnTo>
                  <a:pt x="13612150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928913"/>
            <a:ext cx="25756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-18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70" y="2182895"/>
            <a:ext cx="86909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Out[4]: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150" y="2436877"/>
            <a:ext cx="6249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8.516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239" y="2690859"/>
            <a:ext cx="74702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770" y="2436877"/>
            <a:ext cx="259534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BR  RU  IN  CH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6150" y="2944841"/>
            <a:ext cx="624960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3.286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770" y="3452806"/>
            <a:ext cx="3185254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861003" algn="l"/>
              </a:tabLst>
            </a:pPr>
            <a:r>
              <a:rPr sz="1577" spc="12" dirty="0">
                <a:latin typeface="Courier New"/>
                <a:cs typeface="Courier New"/>
              </a:rPr>
              <a:t>SA	1.221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Name: area, dtype: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float64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2302" y="3776632"/>
            <a:ext cx="2012733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b="1" spc="-30" dirty="0">
                <a:solidFill>
                  <a:srgbClr val="2685A2"/>
                </a:solidFill>
                <a:latin typeface="Calibri"/>
                <a:cs typeface="Calibri"/>
              </a:rPr>
              <a:t>Need </a:t>
            </a:r>
            <a:r>
              <a:rPr sz="2001" b="1" spc="-42" dirty="0">
                <a:solidFill>
                  <a:srgbClr val="2685A2"/>
                </a:solidFill>
                <a:latin typeface="Calibri"/>
                <a:cs typeface="Calibri"/>
              </a:rPr>
              <a:t>Pandas</a:t>
            </a:r>
            <a:r>
              <a:rPr sz="2001" b="1" spc="-248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2001" b="1" spc="9" dirty="0">
                <a:solidFill>
                  <a:srgbClr val="2685A2"/>
                </a:solidFill>
                <a:latin typeface="Calibri"/>
                <a:cs typeface="Calibri"/>
              </a:rPr>
              <a:t>Series</a:t>
            </a:r>
            <a:endParaRPr sz="200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6485" y="2646412"/>
            <a:ext cx="2331951" cy="73954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brics.loc[:,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910"/>
              </a:spcBef>
            </a:pPr>
            <a:r>
              <a:rPr sz="1577" spc="12" dirty="0">
                <a:latin typeface="Courier New"/>
                <a:cs typeface="Courier New"/>
              </a:rPr>
              <a:t>brics.iloc[:,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6485" y="2144797"/>
            <a:ext cx="1356968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b="1" spc="21" dirty="0">
                <a:solidFill>
                  <a:srgbClr val="2685A2"/>
                </a:solidFill>
                <a:latin typeface="Calibri"/>
                <a:cs typeface="Calibri"/>
              </a:rPr>
              <a:t>Al</a:t>
            </a:r>
            <a:r>
              <a:rPr sz="2001" b="1" spc="-6" dirty="0">
                <a:solidFill>
                  <a:srgbClr val="2685A2"/>
                </a:solidFill>
                <a:latin typeface="Calibri"/>
                <a:cs typeface="Calibri"/>
              </a:rPr>
              <a:t>ternati</a:t>
            </a:r>
            <a:r>
              <a:rPr sz="2001" b="1" spc="-49" dirty="0">
                <a:solidFill>
                  <a:srgbClr val="2685A2"/>
                </a:solidFill>
                <a:latin typeface="Calibri"/>
                <a:cs typeface="Calibri"/>
              </a:rPr>
              <a:t>v</a:t>
            </a:r>
            <a:r>
              <a:rPr sz="2001" b="1" spc="-27" dirty="0">
                <a:solidFill>
                  <a:srgbClr val="2685A2"/>
                </a:solidFill>
                <a:latin typeface="Calibri"/>
                <a:cs typeface="Calibri"/>
              </a:rPr>
              <a:t>es:</a:t>
            </a:r>
            <a:endParaRPr sz="2001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34130" y="895751"/>
            <a:ext cx="5365490" cy="1467866"/>
          </a:xfrm>
          <a:custGeom>
            <a:avLst/>
            <a:gdLst/>
            <a:ahLst/>
            <a:cxnLst/>
            <a:rect l="l" t="t" r="r" b="b"/>
            <a:pathLst>
              <a:path w="8848090" h="2420620">
                <a:moveTo>
                  <a:pt x="0" y="0"/>
                </a:moveTo>
                <a:lnTo>
                  <a:pt x="8847898" y="0"/>
                </a:lnTo>
                <a:lnTo>
                  <a:pt x="8847898" y="2420384"/>
                </a:lnTo>
                <a:lnTo>
                  <a:pt x="0" y="24203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6829373" y="723849"/>
            <a:ext cx="5212984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 txBox="1"/>
          <p:nvPr/>
        </p:nvSpPr>
        <p:spPr>
          <a:xfrm>
            <a:off x="7040731" y="874886"/>
            <a:ext cx="1539488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64854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55111" y="874886"/>
            <a:ext cx="872941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06699" y="907986"/>
            <a:ext cx="742404" cy="1200008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94189">
              <a:lnSpc>
                <a:spcPts val="1398"/>
              </a:lnSpc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  <a:p>
            <a:pPr marL="198693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  <a:p>
            <a:pPr marL="10358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98693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98693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98693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64735" y="874886"/>
            <a:ext cx="968052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684828" y="684400"/>
            <a:ext cx="5862078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Step </a:t>
            </a:r>
            <a:r>
              <a:rPr sz="5276" b="1" spc="-8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2:</a:t>
            </a:r>
            <a:r>
              <a:rPr sz="5276" b="1" spc="-69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5276" b="1" spc="-7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Compare</a:t>
            </a:r>
            <a:endParaRPr sz="5276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1"/>
            <a:ext cx="8387761" cy="497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840262"/>
          </a:xfrm>
          <a:custGeom>
            <a:avLst/>
            <a:gdLst/>
            <a:ahLst/>
            <a:cxnLst/>
            <a:rect l="l" t="t" r="r" b="b"/>
            <a:pathLst>
              <a:path w="13612494" h="7981950">
                <a:moveTo>
                  <a:pt x="0" y="0"/>
                </a:moveTo>
                <a:lnTo>
                  <a:pt x="13612150" y="0"/>
                </a:lnTo>
                <a:lnTo>
                  <a:pt x="13612150" y="7981432"/>
                </a:lnTo>
                <a:lnTo>
                  <a:pt x="0" y="7981432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0"/>
            <a:ext cx="8254629" cy="4840262"/>
          </a:xfrm>
          <a:custGeom>
            <a:avLst/>
            <a:gdLst/>
            <a:ahLst/>
            <a:cxnLst/>
            <a:rect l="l" t="t" r="r" b="b"/>
            <a:pathLst>
              <a:path w="13612494" h="7981950">
                <a:moveTo>
                  <a:pt x="0" y="0"/>
                </a:moveTo>
                <a:lnTo>
                  <a:pt x="13612150" y="0"/>
                </a:lnTo>
                <a:lnTo>
                  <a:pt x="13612150" y="7981432"/>
                </a:lnTo>
                <a:lnTo>
                  <a:pt x="0" y="7981432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92770" y="1928913"/>
            <a:ext cx="25756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-18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70" y="2182895"/>
            <a:ext cx="86909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Out[4]:</a:t>
            </a:r>
            <a:endParaRPr sz="1577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7428"/>
              </p:ext>
            </p:extLst>
          </p:nvPr>
        </p:nvGraphicFramePr>
        <p:xfrm>
          <a:off x="3996095" y="4457648"/>
          <a:ext cx="3120835" cy="170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pPr marL="68580">
                        <a:lnSpc>
                          <a:spcPts val="305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BR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RU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ts val="305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True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602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True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L="68580">
                        <a:lnSpc>
                          <a:spcPts val="304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304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False</a:t>
                      </a: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L="68580">
                        <a:lnSpc>
                          <a:spcPts val="304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CH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304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L="68580">
                        <a:lnSpc>
                          <a:spcPts val="304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SA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304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False</a:t>
                      </a: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73439"/>
              </p:ext>
            </p:extLst>
          </p:nvPr>
        </p:nvGraphicFramePr>
        <p:xfrm>
          <a:off x="4099282" y="2041362"/>
          <a:ext cx="2188679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668">
                <a:tc>
                  <a:txBody>
                    <a:bodyPr/>
                    <a:lstStyle/>
                    <a:p>
                      <a:pPr marL="68580">
                        <a:lnSpc>
                          <a:spcPts val="308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BR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308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8.516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2">
                <a:tc>
                  <a:txBody>
                    <a:bodyPr/>
                    <a:lstStyle/>
                    <a:p>
                      <a:pPr marL="68580">
                        <a:lnSpc>
                          <a:spcPts val="304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RU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304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17.100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L="68580">
                        <a:lnSpc>
                          <a:spcPts val="307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307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3.286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L="68580">
                        <a:lnSpc>
                          <a:spcPts val="307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CH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307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9.597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pPr marL="68580">
                        <a:lnSpc>
                          <a:spcPts val="3075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SA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307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1.221</a:t>
                      </a: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34130" y="836701"/>
            <a:ext cx="5365490" cy="1526781"/>
          </a:xfrm>
          <a:custGeom>
            <a:avLst/>
            <a:gdLst/>
            <a:ahLst/>
            <a:cxnLst/>
            <a:rect l="l" t="t" r="r" b="b"/>
            <a:pathLst>
              <a:path w="8848090" h="2517775">
                <a:moveTo>
                  <a:pt x="0" y="0"/>
                </a:moveTo>
                <a:lnTo>
                  <a:pt x="8847898" y="0"/>
                </a:lnTo>
                <a:lnTo>
                  <a:pt x="8847898" y="2517765"/>
                </a:lnTo>
                <a:lnTo>
                  <a:pt x="0" y="25177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6829373" y="723849"/>
            <a:ext cx="5212984" cy="1557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6803846" y="804761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 txBox="1"/>
          <p:nvPr/>
        </p:nvSpPr>
        <p:spPr>
          <a:xfrm>
            <a:off x="7040731" y="874886"/>
            <a:ext cx="1539488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L="864854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BR	Brazil</a:t>
            </a:r>
            <a:endParaRPr sz="1243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959965" algn="l"/>
              </a:tabLst>
            </a:pPr>
            <a:r>
              <a:rPr sz="1243" spc="3" dirty="0">
                <a:latin typeface="Courier New"/>
                <a:cs typeface="Courier New"/>
              </a:rPr>
              <a:t>RU	Russia</a:t>
            </a:r>
            <a:endParaRPr sz="1243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IN	India</a:t>
            </a:r>
            <a:endParaRPr sz="1243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1055075" algn="l"/>
              </a:tabLst>
            </a:pPr>
            <a:r>
              <a:rPr sz="1243" spc="3" dirty="0">
                <a:latin typeface="Courier New"/>
                <a:cs typeface="Courier New"/>
              </a:rPr>
              <a:t>CH	China</a:t>
            </a:r>
            <a:endParaRPr sz="1243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5111" y="874886"/>
            <a:ext cx="872941" cy="12320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90222" algn="r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capital  Brasilia  Moscow  New</a:t>
            </a:r>
            <a:r>
              <a:rPr sz="1243" spc="-52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  Beijing  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2788" y="874887"/>
            <a:ext cx="587223" cy="1233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02812" marR="3081" indent="95111">
              <a:lnSpc>
                <a:spcPct val="107200"/>
              </a:lnSpc>
              <a:spcBef>
                <a:spcPts val="58"/>
              </a:spcBef>
            </a:pPr>
            <a:r>
              <a:rPr sz="1243" spc="3" dirty="0">
                <a:latin typeface="Courier New"/>
                <a:cs typeface="Courier New"/>
              </a:rPr>
              <a:t>area  8.516</a:t>
            </a:r>
            <a:endParaRPr sz="1243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  <a:p>
            <a:pPr marL="102812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64735" y="874886"/>
            <a:ext cx="968052" cy="1233128"/>
          </a:xfrm>
          <a:prstGeom prst="rect">
            <a:avLst/>
          </a:prstGeom>
        </p:spPr>
        <p:txBody>
          <a:bodyPr vert="horz" wrap="square" lIns="0" tIns="21179" rIns="0" bIns="0" rtlCol="0">
            <a:spAutoFit/>
          </a:bodyPr>
          <a:lstStyle/>
          <a:p>
            <a:pPr marR="3081" algn="r">
              <a:spcBef>
                <a:spcPts val="1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770" y="3706788"/>
            <a:ext cx="4471688" cy="66439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Name: area, dtype: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float64</a:t>
            </a:r>
            <a:endParaRPr sz="1577" dirty="0">
              <a:latin typeface="Courier New"/>
              <a:cs typeface="Courier New"/>
            </a:endParaRPr>
          </a:p>
          <a:p>
            <a:pPr marL="7701" marR="124761">
              <a:lnSpc>
                <a:spcPct val="108300"/>
              </a:lnSpc>
              <a:spcBef>
                <a:spcPts val="1201"/>
              </a:spcBef>
            </a:pPr>
            <a:r>
              <a:rPr sz="1577" spc="12" dirty="0">
                <a:latin typeface="Courier New"/>
                <a:cs typeface="Courier New"/>
              </a:rPr>
              <a:t>In [5]: 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&gt;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  </a:t>
            </a:r>
            <a:r>
              <a:rPr sz="1577" spc="12" dirty="0">
                <a:latin typeface="Courier New"/>
                <a:cs typeface="Courier New"/>
              </a:rPr>
              <a:t>Out[5]: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70" y="5903733"/>
            <a:ext cx="5013226" cy="67542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Name: area, dtype: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bool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358"/>
              </a:spcBef>
            </a:pPr>
            <a:r>
              <a:rPr sz="1577" spc="12" dirty="0">
                <a:latin typeface="Courier New"/>
                <a:cs typeface="Courier New"/>
              </a:rPr>
              <a:t>In [6]: is_huge = 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&gt;</a:t>
            </a:r>
            <a:r>
              <a:rPr sz="1577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endParaRPr sz="15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2" y="1774700"/>
            <a:ext cx="8387761" cy="41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8" y="684400"/>
            <a:ext cx="5969557" cy="1516043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Step </a:t>
            </a:r>
            <a:r>
              <a:rPr sz="5276" b="1" spc="-2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3: </a:t>
            </a:r>
            <a:r>
              <a:rPr sz="5276" b="1" spc="3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Subset</a:t>
            </a:r>
            <a:r>
              <a:rPr sz="5276" b="1" spc="-77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5276" b="1" spc="5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DF</a:t>
            </a:r>
            <a:endParaRPr sz="5276" dirty="0">
              <a:latin typeface="Bell mt" panose="02020503060305020303" pitchFamily="18" charset="0"/>
              <a:cs typeface="Calibri"/>
            </a:endParaRPr>
          </a:p>
          <a:p>
            <a:pPr marL="115519" marR="2767455">
              <a:lnSpc>
                <a:spcPct val="105700"/>
              </a:lnSpc>
              <a:spcBef>
                <a:spcPts val="3359"/>
              </a:spcBef>
            </a:pPr>
            <a:r>
              <a:rPr sz="1577" spc="12" dirty="0">
                <a:latin typeface="Courier New"/>
                <a:cs typeface="Courier New"/>
              </a:rPr>
              <a:t>In [7]:</a:t>
            </a:r>
            <a:r>
              <a:rPr sz="1577" spc="-27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is_huge  Out[7]: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150" y="2436877"/>
            <a:ext cx="50327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True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70" y="2436877"/>
            <a:ext cx="259534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BR  RU  IN  CH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239" y="2690859"/>
            <a:ext cx="624960" cy="7768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True  False  True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34130" y="1161968"/>
            <a:ext cx="5365490" cy="1201787"/>
          </a:xfrm>
          <a:custGeom>
            <a:avLst/>
            <a:gdLst/>
            <a:ahLst/>
            <a:cxnLst/>
            <a:rect l="l" t="t" r="r" b="b"/>
            <a:pathLst>
              <a:path w="8848090" h="1981835">
                <a:moveTo>
                  <a:pt x="0" y="0"/>
                </a:moveTo>
                <a:lnTo>
                  <a:pt x="8847898" y="0"/>
                </a:lnTo>
                <a:lnTo>
                  <a:pt x="8847898" y="1981373"/>
                </a:lnTo>
                <a:lnTo>
                  <a:pt x="0" y="1981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6829373" y="723849"/>
            <a:ext cx="5212984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789792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5598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3274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64735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0731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3165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50355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98032" y="1090772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45708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0731" y="1293957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RU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3165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Russia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4084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Moscow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02788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45708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40731" y="1497143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88408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55111" y="1497143"/>
            <a:ext cx="872941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New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98032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50465" y="1497143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40731" y="1700328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88408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5598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898032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50465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0731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50355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98032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40951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2770" y="3452805"/>
            <a:ext cx="2819443" cy="12796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738938" algn="l"/>
              </a:tabLst>
            </a:pPr>
            <a:r>
              <a:rPr sz="1577" spc="12" dirty="0">
                <a:latin typeface="Courier New"/>
                <a:cs typeface="Courier New"/>
              </a:rPr>
              <a:t>SA	False</a:t>
            </a:r>
            <a:endParaRPr sz="1577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Name: area, dtype: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bool</a:t>
            </a:r>
            <a:endParaRPr sz="1577" dirty="0">
              <a:latin typeface="Courier New"/>
              <a:cs typeface="Courier New"/>
            </a:endParaRPr>
          </a:p>
          <a:p>
            <a:pPr marL="7701" marR="124761">
              <a:lnSpc>
                <a:spcPct val="105700"/>
              </a:lnSpc>
              <a:spcBef>
                <a:spcPts val="2001"/>
              </a:spcBef>
            </a:pPr>
            <a:r>
              <a:rPr sz="1577" spc="12" dirty="0">
                <a:latin typeface="Courier New"/>
                <a:cs typeface="Courier New"/>
              </a:rPr>
              <a:t>In [8]: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brics[is_huge]  Out[8]: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18645" y="4722716"/>
            <a:ext cx="50327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area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2770" y="4722716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5708" y="4722716"/>
            <a:ext cx="990771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4822" y="4976699"/>
            <a:ext cx="747025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50114" y="4722716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003421" y="1092123"/>
            <a:ext cx="4622700" cy="410479"/>
          </a:xfrm>
          <a:custGeom>
            <a:avLst/>
            <a:gdLst/>
            <a:ahLst/>
            <a:cxnLst/>
            <a:rect l="l" t="t" r="r" b="b"/>
            <a:pathLst>
              <a:path w="7623175" h="676910">
                <a:moveTo>
                  <a:pt x="0" y="0"/>
                </a:moveTo>
                <a:lnTo>
                  <a:pt x="7622762" y="0"/>
                </a:lnTo>
                <a:lnTo>
                  <a:pt x="7622762" y="676680"/>
                </a:lnTo>
                <a:lnTo>
                  <a:pt x="0" y="67668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7003421" y="1712792"/>
            <a:ext cx="4619620" cy="211015"/>
          </a:xfrm>
          <a:custGeom>
            <a:avLst/>
            <a:gdLst/>
            <a:ahLst/>
            <a:cxnLst/>
            <a:rect l="l" t="t" r="r" b="b"/>
            <a:pathLst>
              <a:path w="7618094" h="347980">
                <a:moveTo>
                  <a:pt x="0" y="0"/>
                </a:moveTo>
                <a:lnTo>
                  <a:pt x="7617935" y="0"/>
                </a:lnTo>
                <a:lnTo>
                  <a:pt x="7617935" y="347926"/>
                </a:lnTo>
                <a:lnTo>
                  <a:pt x="0" y="34792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828" y="684400"/>
            <a:ext cx="3572060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6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Summary</a:t>
            </a:r>
            <a:endParaRPr sz="5276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41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0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734130" y="985197"/>
            <a:ext cx="5365490" cy="1378531"/>
          </a:xfrm>
          <a:custGeom>
            <a:avLst/>
            <a:gdLst/>
            <a:ahLst/>
            <a:cxnLst/>
            <a:rect l="l" t="t" r="r" b="b"/>
            <a:pathLst>
              <a:path w="8848090" h="2273300">
                <a:moveTo>
                  <a:pt x="0" y="0"/>
                </a:moveTo>
                <a:lnTo>
                  <a:pt x="8847898" y="0"/>
                </a:lnTo>
                <a:lnTo>
                  <a:pt x="8847898" y="2272883"/>
                </a:lnTo>
                <a:lnTo>
                  <a:pt x="0" y="22728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829373" y="723849"/>
            <a:ext cx="5212984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/>
          <p:nvPr/>
        </p:nvSpPr>
        <p:spPr>
          <a:xfrm>
            <a:off x="789792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5598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93274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4735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0731" y="1090772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3165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Brazil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0355" y="1090772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Brasilia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98032" y="1090772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8.516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45708" y="1090772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200.40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0731" y="1293957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RU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3165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Russia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40842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Moscow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02788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17.100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5708" y="1293957"/>
            <a:ext cx="587223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143.50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0731" y="1497143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8408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55111" y="1497143"/>
            <a:ext cx="872941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New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98032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50465" y="1497143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0731" y="1700328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88408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45598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98032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50465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40731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50355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98032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40951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771" y="1928913"/>
            <a:ext cx="431926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[9]: is_huge = 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&gt;</a:t>
            </a:r>
            <a:r>
              <a:rPr sz="1577" spc="30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2770" y="2443226"/>
            <a:ext cx="281944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[10]: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brics[is_huge]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2770" y="2697209"/>
            <a:ext cx="1234517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Out[10]:</a:t>
            </a:r>
            <a:endParaRPr sz="1577">
              <a:latin typeface="Courier New"/>
              <a:cs typeface="Courier New"/>
            </a:endParaRPr>
          </a:p>
          <a:p>
            <a:pPr marL="373127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2770" y="3205174"/>
            <a:ext cx="1234517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55708" y="2951191"/>
            <a:ext cx="990771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4822" y="2951191"/>
            <a:ext cx="747025" cy="101856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50114" y="2951191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2770" y="4221102"/>
            <a:ext cx="4038557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[11]: brics[brics[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&gt;</a:t>
            </a:r>
            <a:r>
              <a:rPr sz="1577" spc="-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]  Out[11]: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2770" y="4729066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RU	Russia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55708" y="4729066"/>
            <a:ext cx="990771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Moscow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4822" y="4729066"/>
            <a:ext cx="747025" cy="101856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382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17.100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50114" y="4729066"/>
            <a:ext cx="1234517" cy="101974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143.5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03421" y="1092123"/>
            <a:ext cx="4622700" cy="410479"/>
          </a:xfrm>
          <a:custGeom>
            <a:avLst/>
            <a:gdLst/>
            <a:ahLst/>
            <a:cxnLst/>
            <a:rect l="l" t="t" r="r" b="b"/>
            <a:pathLst>
              <a:path w="7623175" h="676910">
                <a:moveTo>
                  <a:pt x="0" y="0"/>
                </a:moveTo>
                <a:lnTo>
                  <a:pt x="7622762" y="0"/>
                </a:lnTo>
                <a:lnTo>
                  <a:pt x="7622762" y="676680"/>
                </a:lnTo>
                <a:lnTo>
                  <a:pt x="0" y="67668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7003421" y="1712792"/>
            <a:ext cx="4619620" cy="211015"/>
          </a:xfrm>
          <a:custGeom>
            <a:avLst/>
            <a:gdLst/>
            <a:ahLst/>
            <a:cxnLst/>
            <a:rect l="l" t="t" r="r" b="b"/>
            <a:pathLst>
              <a:path w="7618094" h="347980">
                <a:moveTo>
                  <a:pt x="0" y="0"/>
                </a:moveTo>
                <a:lnTo>
                  <a:pt x="7617935" y="0"/>
                </a:lnTo>
                <a:lnTo>
                  <a:pt x="7617935" y="347926"/>
                </a:lnTo>
                <a:lnTo>
                  <a:pt x="0" y="34792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2607350" y="2466825"/>
            <a:ext cx="887959" cy="260689"/>
          </a:xfrm>
          <a:custGeom>
            <a:avLst/>
            <a:gdLst/>
            <a:ahLst/>
            <a:cxnLst/>
            <a:rect l="l" t="t" r="r" b="b"/>
            <a:pathLst>
              <a:path w="1464310" h="429895">
                <a:moveTo>
                  <a:pt x="0" y="0"/>
                </a:moveTo>
                <a:lnTo>
                  <a:pt x="1464210" y="0"/>
                </a:lnTo>
                <a:lnTo>
                  <a:pt x="1464210" y="429646"/>
                </a:lnTo>
                <a:lnTo>
                  <a:pt x="0" y="42964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3173679" y="2257701"/>
            <a:ext cx="786687" cy="819417"/>
          </a:xfrm>
          <a:custGeom>
            <a:avLst/>
            <a:gdLst/>
            <a:ahLst/>
            <a:cxnLst/>
            <a:rect l="l" t="t" r="r" b="b"/>
            <a:pathLst>
              <a:path w="1297304" h="1351279">
                <a:moveTo>
                  <a:pt x="0" y="1002250"/>
                </a:moveTo>
                <a:lnTo>
                  <a:pt x="35529" y="1060775"/>
                </a:lnTo>
                <a:lnTo>
                  <a:pt x="58446" y="1094320"/>
                </a:lnTo>
                <a:lnTo>
                  <a:pt x="81397" y="1125806"/>
                </a:lnTo>
                <a:lnTo>
                  <a:pt x="127401" y="1182596"/>
                </a:lnTo>
                <a:lnTo>
                  <a:pt x="173541" y="1231147"/>
                </a:lnTo>
                <a:lnTo>
                  <a:pt x="219817" y="1271457"/>
                </a:lnTo>
                <a:lnTo>
                  <a:pt x="266228" y="1303528"/>
                </a:lnTo>
                <a:lnTo>
                  <a:pt x="312775" y="1327358"/>
                </a:lnTo>
                <a:lnTo>
                  <a:pt x="359458" y="1342948"/>
                </a:lnTo>
                <a:lnTo>
                  <a:pt x="406277" y="1350298"/>
                </a:lnTo>
                <a:lnTo>
                  <a:pt x="429738" y="1350884"/>
                </a:lnTo>
                <a:lnTo>
                  <a:pt x="453232" y="1349409"/>
                </a:lnTo>
                <a:lnTo>
                  <a:pt x="500323" y="1340279"/>
                </a:lnTo>
                <a:lnTo>
                  <a:pt x="547550" y="1322909"/>
                </a:lnTo>
                <a:lnTo>
                  <a:pt x="594912" y="1297299"/>
                </a:lnTo>
                <a:lnTo>
                  <a:pt x="642411" y="1263449"/>
                </a:lnTo>
                <a:lnTo>
                  <a:pt x="690045" y="1221360"/>
                </a:lnTo>
                <a:lnTo>
                  <a:pt x="737815" y="1171030"/>
                </a:lnTo>
                <a:lnTo>
                  <a:pt x="785721" y="1112461"/>
                </a:lnTo>
                <a:lnTo>
                  <a:pt x="809725" y="1080086"/>
                </a:lnTo>
                <a:lnTo>
                  <a:pt x="833764" y="1045651"/>
                </a:lnTo>
                <a:lnTo>
                  <a:pt x="857836" y="1009156"/>
                </a:lnTo>
                <a:lnTo>
                  <a:pt x="881942" y="970602"/>
                </a:lnTo>
                <a:lnTo>
                  <a:pt x="906082" y="929987"/>
                </a:lnTo>
                <a:lnTo>
                  <a:pt x="930256" y="887313"/>
                </a:lnTo>
                <a:lnTo>
                  <a:pt x="954464" y="842578"/>
                </a:lnTo>
                <a:lnTo>
                  <a:pt x="978706" y="795784"/>
                </a:lnTo>
                <a:lnTo>
                  <a:pt x="1002982" y="746929"/>
                </a:lnTo>
                <a:lnTo>
                  <a:pt x="1027292" y="696015"/>
                </a:lnTo>
                <a:lnTo>
                  <a:pt x="1051636" y="643040"/>
                </a:lnTo>
                <a:lnTo>
                  <a:pt x="1076014" y="588006"/>
                </a:lnTo>
                <a:lnTo>
                  <a:pt x="1100426" y="530912"/>
                </a:lnTo>
                <a:lnTo>
                  <a:pt x="1124872" y="471757"/>
                </a:lnTo>
                <a:lnTo>
                  <a:pt x="1149352" y="410543"/>
                </a:lnTo>
                <a:lnTo>
                  <a:pt x="1173866" y="347269"/>
                </a:lnTo>
                <a:lnTo>
                  <a:pt x="1198414" y="281935"/>
                </a:lnTo>
                <a:lnTo>
                  <a:pt x="1222996" y="214541"/>
                </a:lnTo>
                <a:lnTo>
                  <a:pt x="1247612" y="145087"/>
                </a:lnTo>
                <a:lnTo>
                  <a:pt x="1272262" y="73573"/>
                </a:lnTo>
                <a:lnTo>
                  <a:pt x="1296946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3118769" y="2765954"/>
            <a:ext cx="119370" cy="144784"/>
          </a:xfrm>
          <a:custGeom>
            <a:avLst/>
            <a:gdLst/>
            <a:ahLst/>
            <a:cxnLst/>
            <a:rect l="l" t="t" r="r" b="b"/>
            <a:pathLst>
              <a:path w="196850" h="238760">
                <a:moveTo>
                  <a:pt x="0" y="0"/>
                </a:moveTo>
                <a:lnTo>
                  <a:pt x="9683" y="238622"/>
                </a:lnTo>
                <a:lnTo>
                  <a:pt x="196708" y="135425"/>
                </a:lnTo>
                <a:lnTo>
                  <a:pt x="0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1411" y="1774701"/>
            <a:ext cx="9022717" cy="440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1"/>
            <a:ext cx="8889601" cy="4268825"/>
          </a:xfrm>
          <a:custGeom>
            <a:avLst/>
            <a:gdLst/>
            <a:ahLst/>
            <a:cxnLst/>
            <a:rect l="l" t="t" r="r" b="b"/>
            <a:pathLst>
              <a:path w="14659610" h="7039609">
                <a:moveTo>
                  <a:pt x="0" y="0"/>
                </a:moveTo>
                <a:lnTo>
                  <a:pt x="14659239" y="0"/>
                </a:lnTo>
                <a:lnTo>
                  <a:pt x="14659239" y="7039052"/>
                </a:lnTo>
                <a:lnTo>
                  <a:pt x="0" y="7039052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1"/>
            <a:ext cx="8889601" cy="4268825"/>
          </a:xfrm>
          <a:custGeom>
            <a:avLst/>
            <a:gdLst/>
            <a:ahLst/>
            <a:cxnLst/>
            <a:rect l="l" t="t" r="r" b="b"/>
            <a:pathLst>
              <a:path w="14659610" h="7039609">
                <a:moveTo>
                  <a:pt x="0" y="0"/>
                </a:moveTo>
                <a:lnTo>
                  <a:pt x="14659239" y="0"/>
                </a:lnTo>
                <a:lnTo>
                  <a:pt x="14659239" y="7039052"/>
                </a:lnTo>
                <a:lnTo>
                  <a:pt x="0" y="7039052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7" y="684400"/>
            <a:ext cx="5420345" cy="1514312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6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Boolean</a:t>
            </a:r>
            <a:r>
              <a:rPr sz="5276" b="1" spc="-33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5276" b="1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operators</a:t>
            </a:r>
            <a:endParaRPr sz="5276" dirty="0">
              <a:latin typeface="Bell mt" panose="02020503060305020303" pitchFamily="18" charset="0"/>
              <a:cs typeface="Calibri"/>
            </a:endParaRPr>
          </a:p>
          <a:p>
            <a:pPr marL="115519">
              <a:spcBef>
                <a:spcPts val="3466"/>
              </a:spcBef>
            </a:pPr>
            <a:r>
              <a:rPr sz="1577" spc="12" dirty="0">
                <a:latin typeface="Courier New"/>
                <a:cs typeface="Courier New"/>
              </a:rPr>
              <a:t>In [12]: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numpy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3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np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4130" y="1001171"/>
            <a:ext cx="5365490" cy="1362358"/>
          </a:xfrm>
          <a:custGeom>
            <a:avLst/>
            <a:gdLst/>
            <a:ahLst/>
            <a:cxnLst/>
            <a:rect l="l" t="t" r="r" b="b"/>
            <a:pathLst>
              <a:path w="8848090" h="2246629">
                <a:moveTo>
                  <a:pt x="0" y="0"/>
                </a:moveTo>
                <a:lnTo>
                  <a:pt x="8847898" y="0"/>
                </a:lnTo>
                <a:lnTo>
                  <a:pt x="8847898" y="2246541"/>
                </a:lnTo>
                <a:lnTo>
                  <a:pt x="0" y="22465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829373" y="723849"/>
            <a:ext cx="5212984" cy="155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6946840" y="790519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6946840" y="887586"/>
            <a:ext cx="5079772" cy="1423969"/>
          </a:xfrm>
          <a:custGeom>
            <a:avLst/>
            <a:gdLst/>
            <a:ahLst/>
            <a:cxnLst/>
            <a:rect l="l" t="t" r="r" b="b"/>
            <a:pathLst>
              <a:path w="8376919" h="2348229">
                <a:moveTo>
                  <a:pt x="0" y="0"/>
                </a:moveTo>
                <a:lnTo>
                  <a:pt x="8376708" y="0"/>
                </a:lnTo>
                <a:lnTo>
                  <a:pt x="8376708" y="2348096"/>
                </a:lnTo>
                <a:lnTo>
                  <a:pt x="0" y="234809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/>
          <p:nvPr/>
        </p:nvSpPr>
        <p:spPr>
          <a:xfrm>
            <a:off x="7897922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country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5598" y="887586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capital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93274" y="887586"/>
            <a:ext cx="39661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area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4735" y="887586"/>
            <a:ext cx="968052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population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0731" y="1497143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8408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India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55111" y="1497143"/>
            <a:ext cx="872941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New</a:t>
            </a:r>
            <a:r>
              <a:rPr sz="1243" spc="-49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Delhi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98032" y="1497143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3.286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50465" y="1497143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1252.00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0731" y="1700328"/>
            <a:ext cx="206010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8408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China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5598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Beijing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98032" y="1700328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9.597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50465" y="1700328"/>
            <a:ext cx="682334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1357.00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0731" y="1903514"/>
            <a:ext cx="1539488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  <a:tabLst>
                <a:tab pos="388530" algn="l"/>
              </a:tabLst>
            </a:pPr>
            <a:r>
              <a:rPr sz="1243" spc="3" dirty="0">
                <a:latin typeface="Courier New"/>
                <a:cs typeface="Courier New"/>
              </a:rPr>
              <a:t>SA	South</a:t>
            </a:r>
            <a:r>
              <a:rPr sz="1243" spc="-45" dirty="0">
                <a:latin typeface="Courier New"/>
                <a:cs typeface="Courier New"/>
              </a:rPr>
              <a:t> </a:t>
            </a:r>
            <a:r>
              <a:rPr sz="1243" spc="3" dirty="0">
                <a:latin typeface="Courier New"/>
                <a:cs typeface="Courier New"/>
              </a:rPr>
              <a:t>Africa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50355" y="1903514"/>
            <a:ext cx="777445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Pretoria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98032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1.221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40951" y="1903514"/>
            <a:ext cx="491727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243" spc="3" dirty="0">
                <a:latin typeface="Courier New"/>
                <a:cs typeface="Courier New"/>
              </a:rPr>
              <a:t>52.98</a:t>
            </a:r>
            <a:endParaRPr sz="1243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2770" y="2436877"/>
            <a:ext cx="8152828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[13]: np.logical_and(brics[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&gt;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, 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&lt;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</a:t>
            </a:r>
            <a:r>
              <a:rPr sz="1577" spc="12" dirty="0">
                <a:latin typeface="Courier New"/>
                <a:cs typeface="Courier New"/>
              </a:rPr>
              <a:t>)  Out[13]: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2770" y="2944841"/>
            <a:ext cx="259534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BR  RU  IN  CH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24239" y="2944841"/>
            <a:ext cx="624960" cy="103330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True  False  False  True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2770" y="3960769"/>
            <a:ext cx="8427523" cy="12796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738938" algn="l"/>
              </a:tabLst>
            </a:pPr>
            <a:r>
              <a:rPr sz="1577" spc="12" dirty="0">
                <a:latin typeface="Courier New"/>
                <a:cs typeface="Courier New"/>
              </a:rPr>
              <a:t>SA	False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Name: area, dtype: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bool</a:t>
            </a:r>
            <a:endParaRPr sz="1577">
              <a:latin typeface="Courier New"/>
              <a:cs typeface="Courier New"/>
            </a:endParaRPr>
          </a:p>
          <a:p>
            <a:pPr marL="7701" marR="3081">
              <a:lnSpc>
                <a:spcPct val="105700"/>
              </a:lnSpc>
              <a:spcBef>
                <a:spcPts val="2049"/>
              </a:spcBef>
            </a:pPr>
            <a:r>
              <a:rPr sz="1577" spc="12" dirty="0">
                <a:latin typeface="Courier New"/>
                <a:cs typeface="Courier New"/>
              </a:rPr>
              <a:t>In [14]: brics[np.logical_and(brics[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&gt;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, brics[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"area"</a:t>
            </a:r>
            <a:r>
              <a:rPr sz="1577" spc="12" dirty="0">
                <a:latin typeface="Courier New"/>
                <a:cs typeface="Courier New"/>
              </a:rPr>
              <a:t>] &lt;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</a:t>
            </a:r>
            <a:r>
              <a:rPr sz="1577" spc="12" dirty="0">
                <a:latin typeface="Courier New"/>
                <a:cs typeface="Courier New"/>
              </a:rPr>
              <a:t>)]  Out[14]: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2770" y="5237031"/>
            <a:ext cx="1234517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73127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country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495192" algn="l"/>
              </a:tabLst>
            </a:pPr>
            <a:r>
              <a:rPr sz="1577" spc="12" dirty="0">
                <a:latin typeface="Courier New"/>
                <a:cs typeface="Courier New"/>
              </a:rPr>
              <a:t>BR	Brazil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</a:tabLst>
            </a:pPr>
            <a:r>
              <a:rPr sz="1577" spc="12" dirty="0">
                <a:latin typeface="Courier New"/>
                <a:cs typeface="Courier New"/>
              </a:rPr>
              <a:t>CH	China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55708" y="5237031"/>
            <a:ext cx="990771" cy="7768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 algn="r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capital  Brasilia  Beijing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4822" y="5237031"/>
            <a:ext cx="624960" cy="7630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21680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area  8.516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9.597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8202" y="5237031"/>
            <a:ext cx="1234517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population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200.4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1357.0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03421" y="1712792"/>
            <a:ext cx="4619620" cy="211015"/>
          </a:xfrm>
          <a:custGeom>
            <a:avLst/>
            <a:gdLst/>
            <a:ahLst/>
            <a:cxnLst/>
            <a:rect l="l" t="t" r="r" b="b"/>
            <a:pathLst>
              <a:path w="7618094" h="347980">
                <a:moveTo>
                  <a:pt x="0" y="0"/>
                </a:moveTo>
                <a:lnTo>
                  <a:pt x="7617935" y="0"/>
                </a:lnTo>
                <a:lnTo>
                  <a:pt x="7617935" y="347926"/>
                </a:lnTo>
                <a:lnTo>
                  <a:pt x="0" y="34792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003421" y="1092123"/>
          <a:ext cx="4621928" cy="794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43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BR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1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Brazil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1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Brasilia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1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6355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8.516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1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200.40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1" marB="0">
                    <a:solidFill>
                      <a:srgbClr val="33A9CC">
                        <a:alpha val="34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00">
                <a:tc>
                  <a:txBody>
                    <a:bodyPr/>
                    <a:lstStyle/>
                    <a:p>
                      <a:pPr marL="73660">
                        <a:lnSpc>
                          <a:spcPts val="2395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RU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ts val="239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Russia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239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Moscow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63550" algn="r">
                        <a:lnSpc>
                          <a:spcPts val="239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17.100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ts val="239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143.50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2B1B">
                        <a:alpha val="40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62FBA-7C21-42F4-BC62-D14FA175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Import, Export and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730B1-3A2F-4422-A12E-78FC2C41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62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338" y="146866"/>
            <a:ext cx="2344658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spc="3" dirty="0">
                <a:solidFill>
                  <a:srgbClr val="FFFFFF"/>
                </a:solidFill>
                <a:latin typeface="Calibri"/>
                <a:cs typeface="Calibri"/>
              </a:rPr>
              <a:t>Importing </a:t>
            </a:r>
            <a:r>
              <a:rPr sz="1728" spc="-12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728" spc="3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28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728" spc="-2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28" spc="1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72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5130046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30" dirty="0">
                <a:solidFill>
                  <a:srgbClr val="3A3A3A"/>
                </a:solidFill>
                <a:cs typeface="Calibri"/>
              </a:rPr>
              <a:t>Import</a:t>
            </a:r>
            <a:r>
              <a:rPr sz="5276" b="1" spc="-361" dirty="0">
                <a:solidFill>
                  <a:srgbClr val="3A3A3A"/>
                </a:solidFill>
                <a:cs typeface="Calibri"/>
              </a:rPr>
              <a:t> </a:t>
            </a:r>
            <a:r>
              <a:rPr sz="5276" b="1" spc="-42" dirty="0">
                <a:solidFill>
                  <a:srgbClr val="3A3A3A"/>
                </a:solidFill>
                <a:cs typeface="Calibri"/>
              </a:rPr>
              <a:t>data</a:t>
            </a:r>
            <a:endParaRPr sz="5276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52" y="1741339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952" y="240169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52" y="3062047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7394" y="1433647"/>
            <a:ext cx="5393204" cy="195772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Flat </a:t>
            </a:r>
            <a:r>
              <a:rPr sz="2729" spc="-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files, </a:t>
            </a:r>
            <a:r>
              <a:rPr sz="2729" spc="-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e.g. </a:t>
            </a:r>
            <a:r>
              <a:rPr sz="2729" spc="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.txts, </a:t>
            </a:r>
            <a:r>
              <a:rPr sz="2729" spc="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.csvs 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Files </a:t>
            </a:r>
            <a:r>
              <a:rPr sz="2729" spc="-5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from </a:t>
            </a:r>
            <a:r>
              <a:rPr sz="2729" spc="-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other</a:t>
            </a:r>
            <a:r>
              <a:rPr sz="2729" spc="-2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3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so</a:t>
            </a:r>
            <a:r>
              <a:rPr lang="en-IN" sz="2729" spc="-3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ft</a:t>
            </a:r>
            <a:r>
              <a:rPr sz="2729" spc="-3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ware </a:t>
            </a:r>
            <a:endParaRPr lang="en-IN" sz="2729" spc="-39" dirty="0">
              <a:solidFill>
                <a:srgbClr val="3A3A3A"/>
              </a:solidFill>
              <a:latin typeface="Bell mt" panose="02020503060305020303" pitchFamily="18" charset="0"/>
              <a:cs typeface="Calibri"/>
            </a:endParaRPr>
          </a:p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3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Relational</a:t>
            </a:r>
            <a:r>
              <a:rPr sz="2729" spc="-8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databases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763" y="3993870"/>
            <a:ext cx="1181017" cy="1174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2451355" y="3924024"/>
            <a:ext cx="1555640" cy="127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280314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115" dirty="0">
                <a:solidFill>
                  <a:srgbClr val="3A3A3A"/>
                </a:solidFill>
                <a:cs typeface="Calibri"/>
              </a:rPr>
              <a:t>R</a:t>
            </a:r>
            <a:r>
              <a:rPr sz="5276" b="1" spc="-21" dirty="0">
                <a:solidFill>
                  <a:srgbClr val="3A3A3A"/>
                </a:solidFill>
                <a:cs typeface="Calibri"/>
              </a:rPr>
              <a:t>ecap</a:t>
            </a:r>
            <a:endParaRPr sz="5276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9340194" cy="465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1"/>
            <a:ext cx="9206894" cy="4522583"/>
          </a:xfrm>
          <a:custGeom>
            <a:avLst/>
            <a:gdLst/>
            <a:ahLst/>
            <a:cxnLst/>
            <a:rect l="l" t="t" r="r" b="b"/>
            <a:pathLst>
              <a:path w="15182850" h="7458075">
                <a:moveTo>
                  <a:pt x="0" y="0"/>
                </a:moveTo>
                <a:lnTo>
                  <a:pt x="15182783" y="0"/>
                </a:lnTo>
                <a:lnTo>
                  <a:pt x="15182783" y="7457887"/>
                </a:lnTo>
                <a:lnTo>
                  <a:pt x="0" y="745788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9" y="1841371"/>
            <a:ext cx="10341350" cy="4522583"/>
          </a:xfrm>
          <a:custGeom>
            <a:avLst/>
            <a:gdLst/>
            <a:ahLst/>
            <a:cxnLst/>
            <a:rect l="l" t="t" r="r" b="b"/>
            <a:pathLst>
              <a:path w="15182850" h="7458075">
                <a:moveTo>
                  <a:pt x="0" y="0"/>
                </a:moveTo>
                <a:lnTo>
                  <a:pt x="15182783" y="0"/>
                </a:lnTo>
                <a:lnTo>
                  <a:pt x="15182783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1949315" y="4763058"/>
            <a:ext cx="0" cy="124761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229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1884550" y="4871636"/>
            <a:ext cx="129767" cy="129767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5142609" y="4763058"/>
            <a:ext cx="0" cy="124761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229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5077843" y="4871636"/>
            <a:ext cx="129767" cy="129767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3545962" y="4763058"/>
            <a:ext cx="0" cy="124761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229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3481196" y="4871636"/>
            <a:ext cx="129767" cy="129767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1930266" y="4747185"/>
            <a:ext cx="4108639" cy="0"/>
          </a:xfrm>
          <a:custGeom>
            <a:avLst/>
            <a:gdLst/>
            <a:ahLst/>
            <a:cxnLst/>
            <a:rect l="l" t="t" r="r" b="b"/>
            <a:pathLst>
              <a:path w="6775450">
                <a:moveTo>
                  <a:pt x="0" y="0"/>
                </a:moveTo>
                <a:lnTo>
                  <a:pt x="6775365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/>
          <p:nvPr/>
        </p:nvSpPr>
        <p:spPr>
          <a:xfrm>
            <a:off x="792770" y="1928913"/>
            <a:ext cx="8826065" cy="36118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b="1" spc="12" dirty="0">
                <a:latin typeface="Courier New"/>
                <a:cs typeface="Courier New"/>
              </a:rPr>
              <a:t>In [1]: world = {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"afghanistan"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30.55</a:t>
            </a:r>
            <a:r>
              <a:rPr sz="1577" b="1" spc="12" dirty="0">
                <a:latin typeface="Courier New"/>
                <a:cs typeface="Courier New"/>
              </a:rPr>
              <a:t>,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2.77</a:t>
            </a:r>
            <a:r>
              <a:rPr sz="1577" b="1" spc="12" dirty="0">
                <a:latin typeface="Courier New"/>
                <a:cs typeface="Courier New"/>
              </a:rPr>
              <a:t>,</a:t>
            </a:r>
            <a:r>
              <a:rPr sz="1577" b="1" spc="42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"algeria"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39.21</a:t>
            </a:r>
            <a:r>
              <a:rPr sz="1577" b="1" spc="12" dirty="0">
                <a:latin typeface="Courier New"/>
                <a:cs typeface="Courier New"/>
              </a:rPr>
              <a:t>}</a:t>
            </a:r>
            <a:endParaRPr sz="1577" b="1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b="1" dirty="0">
              <a:latin typeface="Times New Roman"/>
              <a:cs typeface="Times New Roman"/>
            </a:endParaRPr>
          </a:p>
          <a:p>
            <a:pPr marL="7701">
              <a:spcBef>
                <a:spcPts val="3"/>
              </a:spcBef>
            </a:pPr>
            <a:r>
              <a:rPr sz="1577" b="1" spc="12" dirty="0">
                <a:latin typeface="Courier New"/>
                <a:cs typeface="Courier New"/>
              </a:rPr>
              <a:t>In [2]: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world[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]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577" b="1" spc="12" dirty="0">
                <a:latin typeface="Courier New"/>
                <a:cs typeface="Courier New"/>
              </a:rPr>
              <a:t>Out[2]: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2.77</a:t>
            </a:r>
            <a:endParaRPr sz="1577" b="1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850" b="1" dirty="0">
              <a:latin typeface="Times New Roman"/>
              <a:cs typeface="Times New Roman"/>
            </a:endParaRPr>
          </a:p>
          <a:p>
            <a:pPr marL="7701"/>
            <a:r>
              <a:rPr sz="1577" b="1" spc="12" dirty="0">
                <a:latin typeface="Courier New"/>
                <a:cs typeface="Courier New"/>
              </a:rPr>
              <a:t>In [3]: world = {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"afghanistan"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30.55</a:t>
            </a:r>
            <a:r>
              <a:rPr sz="1577" b="1" spc="12" dirty="0">
                <a:latin typeface="Courier New"/>
                <a:cs typeface="Courier New"/>
              </a:rPr>
              <a:t>,</a:t>
            </a:r>
            <a:r>
              <a:rPr sz="1577" b="1" spc="15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2.77</a:t>
            </a:r>
            <a:r>
              <a:rPr sz="1577" b="1" spc="12" dirty="0">
                <a:latin typeface="Courier New"/>
                <a:cs typeface="Courier New"/>
              </a:rPr>
              <a:t>,</a:t>
            </a:r>
            <a:endParaRPr sz="1577" b="1" dirty="0">
              <a:latin typeface="Courier New"/>
              <a:cs typeface="Courier New"/>
            </a:endParaRPr>
          </a:p>
          <a:p>
            <a:pPr marL="2080116">
              <a:spcBef>
                <a:spcPts val="109"/>
              </a:spcBef>
            </a:pP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"algeria"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39.21</a:t>
            </a:r>
            <a:r>
              <a:rPr sz="1577" b="1" spc="12" dirty="0">
                <a:latin typeface="Courier New"/>
                <a:cs typeface="Courier New"/>
              </a:rPr>
              <a:t>,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"albania"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2.81</a:t>
            </a:r>
            <a:r>
              <a:rPr sz="1577" b="1" spc="12" dirty="0">
                <a:latin typeface="Courier New"/>
                <a:cs typeface="Courier New"/>
              </a:rPr>
              <a:t>}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2058"/>
              </a:spcBef>
            </a:pPr>
            <a:r>
              <a:rPr sz="1577" b="1" spc="12" dirty="0">
                <a:latin typeface="Courier New"/>
                <a:cs typeface="Courier New"/>
              </a:rPr>
              <a:t>In [4]: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06"/>
              </a:spcBef>
            </a:pPr>
            <a:r>
              <a:rPr sz="1577" b="1" spc="12" dirty="0">
                <a:latin typeface="Courier New"/>
                <a:cs typeface="Courier New"/>
              </a:rPr>
              <a:t>Out[4]: {'afghanistan': 30.55, 'albania': 2.81, 'algeria':</a:t>
            </a:r>
            <a:r>
              <a:rPr sz="1577" b="1" spc="27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39.21}</a:t>
            </a:r>
            <a:endParaRPr sz="1577" b="1" dirty="0">
              <a:latin typeface="Courier New"/>
              <a:cs typeface="Courier New"/>
            </a:endParaRPr>
          </a:p>
          <a:p>
            <a:pPr marL="5430173">
              <a:spcBef>
                <a:spcPts val="998"/>
              </a:spcBef>
            </a:pPr>
            <a:r>
              <a:rPr sz="1789" b="1" spc="9" dirty="0">
                <a:solidFill>
                  <a:srgbClr val="2685A2"/>
                </a:solidFill>
                <a:latin typeface="Calibri"/>
                <a:cs typeface="Calibri"/>
              </a:rPr>
              <a:t>keys</a:t>
            </a:r>
            <a:r>
              <a:rPr sz="1789" b="1" spc="-109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33" dirty="0">
                <a:solidFill>
                  <a:srgbClr val="2685A2"/>
                </a:solidFill>
                <a:latin typeface="Calibri"/>
                <a:cs typeface="Calibri"/>
              </a:rPr>
              <a:t>have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12" dirty="0">
                <a:solidFill>
                  <a:srgbClr val="2685A2"/>
                </a:solidFill>
                <a:latin typeface="Calibri"/>
                <a:cs typeface="Calibri"/>
              </a:rPr>
              <a:t>to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27" dirty="0">
                <a:solidFill>
                  <a:srgbClr val="2685A2"/>
                </a:solidFill>
                <a:latin typeface="Calibri"/>
                <a:cs typeface="Calibri"/>
              </a:rPr>
              <a:t>be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-21" dirty="0">
                <a:solidFill>
                  <a:srgbClr val="2685A2"/>
                </a:solidFill>
                <a:latin typeface="Calibri"/>
                <a:cs typeface="Calibri"/>
              </a:rPr>
              <a:t>"immutable"</a:t>
            </a:r>
            <a:r>
              <a:rPr sz="1789" b="1" spc="-106" dirty="0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sz="1789" b="1" spc="12" dirty="0">
                <a:solidFill>
                  <a:srgbClr val="2685A2"/>
                </a:solidFill>
                <a:latin typeface="Calibri"/>
                <a:cs typeface="Calibri"/>
              </a:rPr>
              <a:t>objects</a:t>
            </a:r>
            <a:endParaRPr sz="1789" b="1" dirty="0">
              <a:latin typeface="Calibri"/>
              <a:cs typeface="Calibri"/>
            </a:endParaRPr>
          </a:p>
          <a:p>
            <a:pPr marL="7701">
              <a:spcBef>
                <a:spcPts val="1013"/>
              </a:spcBef>
            </a:pPr>
            <a:r>
              <a:rPr sz="1577" b="1" spc="12" dirty="0">
                <a:latin typeface="Courier New"/>
                <a:cs typeface="Courier New"/>
              </a:rPr>
              <a:t>In [5]: {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"hello"</a:t>
            </a:r>
            <a:r>
              <a:rPr sz="1577" b="1" spc="12" dirty="0">
                <a:latin typeface="Courier New"/>
                <a:cs typeface="Courier New"/>
              </a:rPr>
              <a:t>, </a:t>
            </a:r>
            <a:r>
              <a:rPr sz="1577" b="1" spc="12" dirty="0">
                <a:solidFill>
                  <a:srgbClr val="3844FF"/>
                </a:solidFill>
                <a:latin typeface="Courier New"/>
                <a:cs typeface="Courier New"/>
              </a:rPr>
              <a:t>True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"dear"</a:t>
            </a:r>
            <a:r>
              <a:rPr sz="1577" b="1" spc="12" dirty="0">
                <a:latin typeface="Courier New"/>
                <a:cs typeface="Courier New"/>
              </a:rPr>
              <a:t>,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"two"</a:t>
            </a:r>
            <a:r>
              <a:rPr sz="1577" b="1" spc="12" dirty="0">
                <a:latin typeface="Courier New"/>
                <a:cs typeface="Courier New"/>
              </a:rPr>
              <a:t>: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"world"</a:t>
            </a:r>
            <a:r>
              <a:rPr sz="1577" b="1" spc="12" dirty="0">
                <a:latin typeface="Courier New"/>
                <a:cs typeface="Courier New"/>
              </a:rPr>
              <a:t>}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b="1" spc="12" dirty="0">
                <a:latin typeface="Courier New"/>
                <a:cs typeface="Courier New"/>
              </a:rPr>
              <a:t>Out[5]: {0: 'hello', True: 'dear', 'two': 'world'}</a:t>
            </a:r>
            <a:endParaRPr sz="1577" b="1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35226" y="3479555"/>
            <a:ext cx="1714307" cy="254143"/>
          </a:xfrm>
          <a:custGeom>
            <a:avLst/>
            <a:gdLst/>
            <a:ahLst/>
            <a:cxnLst/>
            <a:rect l="l" t="t" r="r" b="b"/>
            <a:pathLst>
              <a:path w="2827020" h="419100">
                <a:moveTo>
                  <a:pt x="0" y="0"/>
                </a:moveTo>
                <a:lnTo>
                  <a:pt x="2826572" y="0"/>
                </a:lnTo>
                <a:lnTo>
                  <a:pt x="282657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4564823" y="4230836"/>
            <a:ext cx="1872954" cy="254143"/>
          </a:xfrm>
          <a:custGeom>
            <a:avLst/>
            <a:gdLst/>
            <a:ahLst/>
            <a:cxnLst/>
            <a:rect l="l" t="t" r="r" b="b"/>
            <a:pathLst>
              <a:path w="3088640" h="419100">
                <a:moveTo>
                  <a:pt x="0" y="0"/>
                </a:moveTo>
                <a:lnTo>
                  <a:pt x="3088222" y="0"/>
                </a:lnTo>
                <a:lnTo>
                  <a:pt x="308822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338" y="146866"/>
            <a:ext cx="2344658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spc="3" dirty="0">
                <a:solidFill>
                  <a:srgbClr val="FFFFFF"/>
                </a:solidFill>
                <a:latin typeface="Calibri"/>
                <a:cs typeface="Calibri"/>
              </a:rPr>
              <a:t>Importing </a:t>
            </a:r>
            <a:r>
              <a:rPr sz="1728" spc="-12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728" spc="3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28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728" spc="-2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28" spc="1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72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7832983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576" dirty="0">
                <a:solidFill>
                  <a:srgbClr val="3A3A3A"/>
                </a:solidFill>
                <a:cs typeface="Book Antiqua"/>
              </a:rPr>
              <a:t>How </a:t>
            </a:r>
            <a:r>
              <a:rPr sz="5276" b="1" spc="-278" dirty="0">
                <a:solidFill>
                  <a:srgbClr val="3A3A3A"/>
                </a:solidFill>
                <a:cs typeface="Book Antiqua"/>
              </a:rPr>
              <a:t>do </a:t>
            </a:r>
            <a:r>
              <a:rPr sz="5276" b="1" spc="-340" dirty="0">
                <a:solidFill>
                  <a:srgbClr val="3A3A3A"/>
                </a:solidFill>
                <a:cs typeface="Book Antiqua"/>
              </a:rPr>
              <a:t>you </a:t>
            </a:r>
            <a:r>
              <a:rPr sz="5276" b="1" spc="-276" dirty="0">
                <a:solidFill>
                  <a:srgbClr val="3A3A3A"/>
                </a:solidFill>
                <a:cs typeface="Book Antiqua"/>
              </a:rPr>
              <a:t>import </a:t>
            </a:r>
            <a:r>
              <a:rPr sz="5276" b="1" spc="-221" dirty="0">
                <a:solidFill>
                  <a:srgbClr val="3A3A3A"/>
                </a:solidFill>
                <a:cs typeface="Book Antiqua"/>
              </a:rPr>
              <a:t>flat</a:t>
            </a:r>
            <a:r>
              <a:rPr sz="5276" b="1" spc="-740" dirty="0">
                <a:solidFill>
                  <a:srgbClr val="3A3A3A"/>
                </a:solidFill>
                <a:cs typeface="Book Antiqua"/>
              </a:rPr>
              <a:t> </a:t>
            </a:r>
            <a:r>
              <a:rPr sz="5276" b="1" spc="-255" dirty="0">
                <a:solidFill>
                  <a:srgbClr val="3A3A3A"/>
                </a:solidFill>
                <a:cs typeface="Book Antiqua"/>
              </a:rPr>
              <a:t>files?</a:t>
            </a:r>
            <a:endParaRPr sz="5276"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64" y="2357097"/>
            <a:ext cx="2527122" cy="855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3902063" y="2439754"/>
            <a:ext cx="3552899" cy="709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18952" y="1741339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7394" y="1674930"/>
            <a:ext cx="6287568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7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Two </a:t>
            </a:r>
            <a:r>
              <a:rPr sz="2729" spc="-3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main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packages: </a:t>
            </a:r>
            <a:r>
              <a:rPr sz="2729" spc="-4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NumPy,</a:t>
            </a:r>
            <a:r>
              <a:rPr sz="2729" spc="-20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pandas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952" y="3887739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394" y="3821080"/>
            <a:ext cx="4780145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4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Here, </a:t>
            </a: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you’ll </a:t>
            </a:r>
            <a:r>
              <a:rPr sz="2729" spc="-3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learn </a:t>
            </a:r>
            <a:r>
              <a:rPr sz="2729" spc="-1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to</a:t>
            </a:r>
            <a:r>
              <a:rPr sz="2729" spc="-2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import: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818" y="454809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818" y="5208446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7261" y="4240150"/>
            <a:ext cx="7061191" cy="1751107"/>
          </a:xfrm>
          <a:prstGeom prst="rect">
            <a:avLst/>
          </a:prstGeom>
        </p:spPr>
        <p:txBody>
          <a:bodyPr vert="horz" wrap="square" lIns="0" tIns="251447" rIns="0" bIns="0" rtlCol="0">
            <a:spAutoFit/>
          </a:bodyPr>
          <a:lstStyle/>
          <a:p>
            <a:pPr marL="7701">
              <a:spcBef>
                <a:spcPts val="1980"/>
              </a:spcBef>
            </a:pP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Flat files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with </a:t>
            </a:r>
            <a:r>
              <a:rPr sz="2729" spc="-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numerical </a:t>
            </a:r>
            <a:r>
              <a:rPr sz="2729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data</a:t>
            </a:r>
            <a:r>
              <a:rPr sz="2729" spc="-36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(MNIST)</a:t>
            </a:r>
            <a:endParaRPr sz="2729">
              <a:latin typeface="Bell mt" panose="02020503060305020303" pitchFamily="18" charset="0"/>
              <a:cs typeface="Calibri"/>
            </a:endParaRPr>
          </a:p>
          <a:p>
            <a:pPr marL="7701" marR="3081">
              <a:lnSpc>
                <a:spcPts val="3099"/>
              </a:lnSpc>
              <a:spcBef>
                <a:spcPts val="2177"/>
              </a:spcBef>
            </a:pP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Flat files </a:t>
            </a:r>
            <a:r>
              <a:rPr sz="2729" spc="-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with </a:t>
            </a:r>
            <a:r>
              <a:rPr sz="2729" spc="-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numerical </a:t>
            </a:r>
            <a:r>
              <a:rPr sz="2729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data </a:t>
            </a:r>
            <a:r>
              <a:rPr sz="2729" spc="-30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and</a:t>
            </a:r>
            <a:r>
              <a:rPr sz="2729" spc="-4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strings  </a:t>
            </a:r>
            <a:r>
              <a:rPr sz="2729" spc="-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(titanic.csv)</a:t>
            </a:r>
            <a:endParaRPr sz="2729">
              <a:latin typeface="Bell mt" panose="020205030603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338" y="146866"/>
            <a:ext cx="2344658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spc="3" dirty="0">
                <a:solidFill>
                  <a:srgbClr val="FFFFFF"/>
                </a:solidFill>
                <a:latin typeface="Calibri"/>
                <a:cs typeface="Calibri"/>
              </a:rPr>
              <a:t>Importing </a:t>
            </a:r>
            <a:r>
              <a:rPr sz="1728" spc="-12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728" spc="3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28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728" spc="-2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28" spc="1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72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952" y="1741339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52" y="240169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394" y="1433647"/>
            <a:ext cx="6953496" cy="194490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 </a:t>
            </a:r>
            <a:r>
              <a:rPr sz="2729" spc="-6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arrays: </a:t>
            </a:r>
            <a:r>
              <a:rPr sz="2729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standard </a:t>
            </a:r>
            <a:r>
              <a:rPr sz="2729" spc="-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for </a:t>
            </a: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storing </a:t>
            </a:r>
            <a:r>
              <a:rPr sz="2729" spc="-21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numerical</a:t>
            </a:r>
            <a:r>
              <a:rPr sz="2729" spc="-36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data  </a:t>
            </a:r>
            <a:r>
              <a:rPr sz="2729" spc="-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Essential </a:t>
            </a:r>
            <a:r>
              <a:rPr sz="2729" spc="-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for other </a:t>
            </a:r>
            <a:r>
              <a:rPr sz="2729" spc="-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packages: </a:t>
            </a:r>
            <a:r>
              <a:rPr sz="2729" spc="-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e.g.</a:t>
            </a:r>
            <a:r>
              <a:rPr sz="2729" spc="-33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scikit-learn</a:t>
            </a:r>
            <a:endParaRPr sz="2729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52" y="5065331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952" y="5770132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7394" y="5014796"/>
            <a:ext cx="2529874" cy="114542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loadtxt()</a:t>
            </a:r>
            <a:endParaRPr sz="2729">
              <a:latin typeface="Bell mt" panose="02020503060305020303" pitchFamily="18" charset="0"/>
              <a:cs typeface="Courier New"/>
            </a:endParaRPr>
          </a:p>
          <a:p>
            <a:pPr marL="7701">
              <a:spcBef>
                <a:spcPts val="2274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Courier New"/>
              </a:rPr>
              <a:t>genfromtxt()</a:t>
            </a:r>
            <a:endParaRPr sz="2729">
              <a:latin typeface="Bell mt" panose="02020503060305020303" pitchFamily="18" charset="0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4801614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112" dirty="0">
                <a:solidFill>
                  <a:srgbClr val="3A3A3A"/>
                </a:solidFill>
                <a:cs typeface="Calibri"/>
              </a:rPr>
              <a:t>Why</a:t>
            </a:r>
            <a:r>
              <a:rPr sz="5276" b="1" spc="-364" dirty="0">
                <a:solidFill>
                  <a:srgbClr val="3A3A3A"/>
                </a:solidFill>
                <a:cs typeface="Calibri"/>
              </a:rPr>
              <a:t> </a:t>
            </a:r>
            <a:r>
              <a:rPr sz="5276" b="1" spc="-79" dirty="0">
                <a:solidFill>
                  <a:srgbClr val="3A3A3A"/>
                </a:solidFill>
                <a:cs typeface="Calibri"/>
              </a:rPr>
              <a:t>NumPy?</a:t>
            </a:r>
            <a:endParaRPr sz="5276" dirty="0"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42" y="3041436"/>
            <a:ext cx="2787454" cy="1504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1492573" y="3479556"/>
            <a:ext cx="2533472" cy="857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4828" y="684400"/>
            <a:ext cx="8777547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324" dirty="0">
                <a:solidFill>
                  <a:srgbClr val="3A3A3A"/>
                </a:solidFill>
                <a:latin typeface="Book Antiqua"/>
                <a:cs typeface="Book Antiqua"/>
              </a:rPr>
              <a:t>Importing </a:t>
            </a:r>
            <a:r>
              <a:rPr sz="5276" b="1" spc="-221" dirty="0">
                <a:solidFill>
                  <a:srgbClr val="3A3A3A"/>
                </a:solidFill>
                <a:latin typeface="Book Antiqua"/>
                <a:cs typeface="Book Antiqua"/>
              </a:rPr>
              <a:t>flat </a:t>
            </a:r>
            <a:r>
              <a:rPr sz="5276" b="1" spc="-312" dirty="0">
                <a:solidFill>
                  <a:srgbClr val="3A3A3A"/>
                </a:solidFill>
                <a:latin typeface="Book Antiqua"/>
                <a:cs typeface="Book Antiqua"/>
              </a:rPr>
              <a:t>files </a:t>
            </a:r>
            <a:r>
              <a:rPr sz="5276" b="1" spc="-337" dirty="0">
                <a:solidFill>
                  <a:srgbClr val="3A3A3A"/>
                </a:solidFill>
                <a:latin typeface="Book Antiqua"/>
                <a:cs typeface="Book Antiqua"/>
              </a:rPr>
              <a:t>using</a:t>
            </a:r>
            <a:r>
              <a:rPr sz="5276" b="1" spc="-925" dirty="0">
                <a:solidFill>
                  <a:srgbClr val="3A3A3A"/>
                </a:solidFill>
                <a:latin typeface="Book Antiqua"/>
                <a:cs typeface="Book Antiqua"/>
              </a:rPr>
              <a:t> </a:t>
            </a:r>
            <a:r>
              <a:rPr sz="5276" b="1" spc="-567" dirty="0">
                <a:solidFill>
                  <a:srgbClr val="3A3A3A"/>
                </a:solidFill>
                <a:latin typeface="Book Antiqua"/>
                <a:cs typeface="Book Antiqua"/>
              </a:rPr>
              <a:t>NumPy</a:t>
            </a:r>
            <a:endParaRPr sz="5276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11" y="1774700"/>
            <a:ext cx="7117850" cy="41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9" y="1841370"/>
            <a:ext cx="6984686" cy="4014683"/>
          </a:xfrm>
          <a:custGeom>
            <a:avLst/>
            <a:gdLst/>
            <a:ahLst/>
            <a:cxnLst/>
            <a:rect l="l" t="t" r="r" b="b"/>
            <a:pathLst>
              <a:path w="11518265" h="6620509">
                <a:moveTo>
                  <a:pt x="0" y="0"/>
                </a:moveTo>
                <a:lnTo>
                  <a:pt x="11517973" y="0"/>
                </a:lnTo>
                <a:lnTo>
                  <a:pt x="11517973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0"/>
            <a:ext cx="6984686" cy="4014683"/>
          </a:xfrm>
          <a:custGeom>
            <a:avLst/>
            <a:gdLst/>
            <a:ahLst/>
            <a:cxnLst/>
            <a:rect l="l" t="t" r="r" b="b"/>
            <a:pathLst>
              <a:path w="11518265" h="6620509">
                <a:moveTo>
                  <a:pt x="0" y="0"/>
                </a:moveTo>
                <a:lnTo>
                  <a:pt x="11517973" y="0"/>
                </a:lnTo>
                <a:lnTo>
                  <a:pt x="11517973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5104405" y="2901114"/>
            <a:ext cx="1814809" cy="297519"/>
          </a:xfrm>
          <a:prstGeom prst="rect">
            <a:avLst/>
          </a:prstGeom>
          <a:solidFill>
            <a:srgbClr val="33A9CC">
              <a:alpha val="34999"/>
            </a:srgbClr>
          </a:solidFill>
        </p:spPr>
        <p:txBody>
          <a:bodyPr vert="horz" wrap="square" lIns="0" tIns="54294" rIns="0" bIns="0" rtlCol="0">
            <a:spAutoFit/>
          </a:bodyPr>
          <a:lstStyle/>
          <a:p>
            <a:pPr marL="84714">
              <a:spcBef>
                <a:spcPts val="428"/>
              </a:spcBef>
            </a:pPr>
            <a:r>
              <a:rPr sz="1577" spc="12" dirty="0">
                <a:latin typeface="Courier New"/>
                <a:cs typeface="Courier New"/>
              </a:rPr>
              <a:t>delimiter=</a:t>
            </a:r>
            <a:r>
              <a:rPr sz="1577" spc="12" dirty="0">
                <a:solidFill>
                  <a:srgbClr val="E93F34"/>
                </a:solidFill>
                <a:latin typeface="Courier New"/>
                <a:cs typeface="Courier New"/>
              </a:rPr>
              <a:t>','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471" y="1928913"/>
            <a:ext cx="4274601" cy="205548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[1]: import numpy as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np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In [2]: filename =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E33D31"/>
                </a:solidFill>
                <a:latin typeface="Courier New"/>
                <a:cs typeface="Courier New"/>
              </a:rPr>
              <a:t>'</a:t>
            </a:r>
            <a:r>
              <a:rPr sz="1577" spc="12" dirty="0">
                <a:solidFill>
                  <a:srgbClr val="E93F34"/>
                </a:solidFill>
                <a:latin typeface="Courier New"/>
                <a:cs typeface="Courier New"/>
              </a:rPr>
              <a:t>MNIST.txt'</a:t>
            </a:r>
            <a:endParaRPr sz="1577" dirty="0">
              <a:latin typeface="Courier New"/>
              <a:cs typeface="Courier New"/>
            </a:endParaRPr>
          </a:p>
          <a:p>
            <a:pPr marR="3081">
              <a:lnSpc>
                <a:spcPct val="211400"/>
              </a:lnSpc>
            </a:pPr>
            <a:r>
              <a:rPr sz="1577" spc="12" dirty="0">
                <a:latin typeface="Courier New"/>
                <a:cs typeface="Courier New"/>
              </a:rPr>
              <a:t>In [3]: data =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np.loadtxt(filename,  In [4]: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data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Out[4]: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71" y="3960769"/>
            <a:ext cx="4030856" cy="178630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124761" algn="r">
              <a:spcBef>
                <a:spcPts val="82"/>
              </a:spcBef>
              <a:tabLst>
                <a:tab pos="609171" algn="l"/>
                <a:tab pos="1340793" algn="l"/>
                <a:tab pos="2072414" algn="l"/>
                <a:tab pos="2803651" algn="l"/>
                <a:tab pos="3535273" algn="l"/>
              </a:tabLst>
            </a:pPr>
            <a:r>
              <a:rPr sz="1577" spc="12" dirty="0">
                <a:latin typeface="Courier New"/>
                <a:cs typeface="Courier New"/>
              </a:rPr>
              <a:t>[[	0.	0.	0.	0.	0.]</a:t>
            </a:r>
            <a:endParaRPr sz="1577">
              <a:latin typeface="Courier New"/>
              <a:cs typeface="Courier New"/>
            </a:endParaRPr>
          </a:p>
          <a:p>
            <a:pPr marR="124761" algn="r">
              <a:spcBef>
                <a:spcPts val="109"/>
              </a:spcBef>
              <a:tabLst>
                <a:tab pos="365426" algn="l"/>
                <a:tab pos="974982" algn="l"/>
                <a:tab pos="1706604" algn="l"/>
                <a:tab pos="2437840" algn="l"/>
                <a:tab pos="3169462" algn="l"/>
              </a:tabLst>
            </a:pPr>
            <a:r>
              <a:rPr sz="1577" spc="12" dirty="0">
                <a:latin typeface="Courier New"/>
                <a:cs typeface="Courier New"/>
              </a:rPr>
              <a:t>[	86.	250.	254.	254.	254.]</a:t>
            </a:r>
            <a:endParaRPr sz="1577">
              <a:latin typeface="Courier New"/>
              <a:cs typeface="Courier New"/>
            </a:endParaRPr>
          </a:p>
          <a:p>
            <a:pPr marR="124761" algn="r">
              <a:spcBef>
                <a:spcPts val="109"/>
              </a:spcBef>
              <a:tabLst>
                <a:tab pos="487491" algn="l"/>
                <a:tab pos="1218728" algn="l"/>
                <a:tab pos="1950349" algn="l"/>
                <a:tab pos="2681971" algn="l"/>
                <a:tab pos="3169462" algn="l"/>
              </a:tabLst>
            </a:pPr>
            <a:r>
              <a:rPr sz="1577" spc="12" dirty="0">
                <a:latin typeface="Courier New"/>
                <a:cs typeface="Courier New"/>
              </a:rPr>
              <a:t>[	0.	0.	0.	9.	254.]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...,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9"/>
              </a:spcBef>
              <a:tabLst>
                <a:tab pos="609171" algn="l"/>
                <a:tab pos="1340793" algn="l"/>
                <a:tab pos="2072414" algn="l"/>
                <a:tab pos="2803651" algn="l"/>
                <a:tab pos="3535273" algn="l"/>
              </a:tabLst>
            </a:pPr>
            <a:r>
              <a:rPr sz="1577" spc="12" dirty="0">
                <a:latin typeface="Courier New"/>
                <a:cs typeface="Courier New"/>
              </a:rPr>
              <a:t>[	0.	0.	0.	0.	0.]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6"/>
              </a:spcBef>
              <a:tabLst>
                <a:tab pos="609171" algn="l"/>
                <a:tab pos="1340793" algn="l"/>
                <a:tab pos="2072414" algn="l"/>
                <a:tab pos="2803651" algn="l"/>
                <a:tab pos="3535273" algn="l"/>
              </a:tabLst>
            </a:pPr>
            <a:r>
              <a:rPr sz="1577" spc="12" dirty="0">
                <a:latin typeface="Courier New"/>
                <a:cs typeface="Courier New"/>
              </a:rPr>
              <a:t>[	0.	0.	0.	0.	0.]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9"/>
              </a:spcBef>
              <a:tabLst>
                <a:tab pos="609171" algn="l"/>
                <a:tab pos="1340793" algn="l"/>
                <a:tab pos="2072414" algn="l"/>
                <a:tab pos="2803651" algn="l"/>
                <a:tab pos="3535273" algn="l"/>
              </a:tabLst>
            </a:pPr>
            <a:r>
              <a:rPr sz="1577" spc="12" dirty="0">
                <a:latin typeface="Courier New"/>
                <a:cs typeface="Courier New"/>
              </a:rPr>
              <a:t>[	0.	0.	0.	0.	0.]]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4828" y="684400"/>
            <a:ext cx="8939659" cy="54949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3500" b="1" spc="4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Customizing</a:t>
            </a:r>
            <a:r>
              <a:rPr sz="3500" b="1" spc="-87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3500" b="1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your </a:t>
            </a:r>
            <a:r>
              <a:rPr sz="3500" b="1" spc="-5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 </a:t>
            </a:r>
            <a:r>
              <a:rPr sz="3500" b="1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import</a:t>
            </a:r>
            <a:endParaRPr sz="3500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11" y="1774700"/>
            <a:ext cx="7117850" cy="41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9" y="1841370"/>
            <a:ext cx="6984686" cy="4014683"/>
          </a:xfrm>
          <a:custGeom>
            <a:avLst/>
            <a:gdLst/>
            <a:ahLst/>
            <a:cxnLst/>
            <a:rect l="l" t="t" r="r" b="b"/>
            <a:pathLst>
              <a:path w="11518265" h="6620509">
                <a:moveTo>
                  <a:pt x="0" y="0"/>
                </a:moveTo>
                <a:lnTo>
                  <a:pt x="11517973" y="0"/>
                </a:lnTo>
                <a:lnTo>
                  <a:pt x="11517973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0"/>
            <a:ext cx="6984686" cy="4014683"/>
          </a:xfrm>
          <a:custGeom>
            <a:avLst/>
            <a:gdLst/>
            <a:ahLst/>
            <a:cxnLst/>
            <a:rect l="l" t="t" r="r" b="b"/>
            <a:pathLst>
              <a:path w="11518265" h="6620509">
                <a:moveTo>
                  <a:pt x="0" y="0"/>
                </a:moveTo>
                <a:lnTo>
                  <a:pt x="11517973" y="0"/>
                </a:lnTo>
                <a:lnTo>
                  <a:pt x="11517973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792770" y="1928913"/>
            <a:ext cx="6110975" cy="385809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[1]: import numpy as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np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>
              <a:latin typeface="Times New Roman"/>
              <a:cs typeface="Times New Roman"/>
            </a:endParaRPr>
          </a:p>
          <a:p>
            <a:pPr marL="7701"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In [2]: filename =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E33D31"/>
                </a:solidFill>
                <a:latin typeface="Courier New"/>
                <a:cs typeface="Courier New"/>
              </a:rPr>
              <a:t>'</a:t>
            </a:r>
            <a:r>
              <a:rPr sz="1577" spc="12" dirty="0">
                <a:solidFill>
                  <a:srgbClr val="E93F34"/>
                </a:solidFill>
                <a:latin typeface="Courier New"/>
                <a:cs typeface="Courier New"/>
              </a:rPr>
              <a:t>MNIST_header.txt'</a:t>
            </a:r>
            <a:endParaRPr sz="1577">
              <a:latin typeface="Courier New"/>
              <a:cs typeface="Courier New"/>
            </a:endParaRPr>
          </a:p>
          <a:p>
            <a:pPr marL="7701" marR="3081">
              <a:lnSpc>
                <a:spcPct val="105700"/>
              </a:lnSpc>
              <a:spcBef>
                <a:spcPts val="1998"/>
              </a:spcBef>
            </a:pPr>
            <a:r>
              <a:rPr sz="1577" spc="12" dirty="0">
                <a:latin typeface="Courier New"/>
                <a:cs typeface="Courier New"/>
              </a:rPr>
              <a:t>In [3]: data = np.loadtxt(filename, delimiter=</a:t>
            </a:r>
            <a:r>
              <a:rPr sz="1577" spc="12" dirty="0">
                <a:solidFill>
                  <a:srgbClr val="E93F34"/>
                </a:solidFill>
                <a:latin typeface="Courier New"/>
                <a:cs typeface="Courier New"/>
              </a:rPr>
              <a:t>','</a:t>
            </a:r>
            <a:r>
              <a:rPr sz="1577" spc="12" dirty="0">
                <a:latin typeface="Courier New"/>
                <a:cs typeface="Courier New"/>
              </a:rPr>
              <a:t>,  skiprows=</a:t>
            </a:r>
            <a:r>
              <a:rPr sz="1577" spc="12" dirty="0">
                <a:solidFill>
                  <a:srgbClr val="4F9A11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>
              <a:latin typeface="Times New Roman"/>
              <a:cs typeface="Times New Roman"/>
            </a:endParaRPr>
          </a:p>
          <a:p>
            <a:pPr marL="7701"/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print(data)</a:t>
            </a:r>
            <a:endParaRPr sz="1577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  <a:tabLst>
                <a:tab pos="616872" algn="l"/>
                <a:tab pos="1348494" algn="l"/>
                <a:tab pos="2080116" algn="l"/>
                <a:tab pos="2811352" algn="l"/>
                <a:tab pos="3542974" algn="l"/>
              </a:tabLst>
            </a:pPr>
            <a:r>
              <a:rPr sz="1577" spc="12" dirty="0">
                <a:latin typeface="Courier New"/>
                <a:cs typeface="Courier New"/>
              </a:rPr>
              <a:t>[[	0.	0.	0.	0.	0.]</a:t>
            </a:r>
            <a:endParaRPr sz="1577">
              <a:latin typeface="Courier New"/>
              <a:cs typeface="Courier New"/>
            </a:endParaRPr>
          </a:p>
          <a:p>
            <a:pPr marL="129382">
              <a:spcBef>
                <a:spcPts val="109"/>
              </a:spcBef>
              <a:tabLst>
                <a:tab pos="495192" algn="l"/>
                <a:tab pos="1104748" algn="l"/>
                <a:tab pos="1835985" algn="l"/>
                <a:tab pos="2567607" algn="l"/>
                <a:tab pos="3299228" algn="l"/>
              </a:tabLst>
            </a:pPr>
            <a:r>
              <a:rPr sz="1577" spc="12" dirty="0">
                <a:latin typeface="Courier New"/>
                <a:cs typeface="Courier New"/>
              </a:rPr>
              <a:t>[	86.	250.	254.	254.	254.]</a:t>
            </a:r>
            <a:endParaRPr sz="1577">
              <a:latin typeface="Courier New"/>
              <a:cs typeface="Courier New"/>
            </a:endParaRPr>
          </a:p>
          <a:p>
            <a:pPr marL="129382">
              <a:spcBef>
                <a:spcPts val="106"/>
              </a:spcBef>
              <a:tabLst>
                <a:tab pos="616872" algn="l"/>
                <a:tab pos="1348494" algn="l"/>
                <a:tab pos="2080116" algn="l"/>
                <a:tab pos="2811352" algn="l"/>
                <a:tab pos="3299228" algn="l"/>
              </a:tabLst>
            </a:pPr>
            <a:r>
              <a:rPr sz="1577" spc="12" dirty="0">
                <a:latin typeface="Courier New"/>
                <a:cs typeface="Courier New"/>
              </a:rPr>
              <a:t>[	0.	0.	0.	9.	254.]</a:t>
            </a:r>
            <a:endParaRPr sz="1577">
              <a:latin typeface="Courier New"/>
              <a:cs typeface="Courier New"/>
            </a:endParaRPr>
          </a:p>
          <a:p>
            <a:pPr marL="129382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...,</a:t>
            </a:r>
            <a:endParaRPr sz="1577">
              <a:latin typeface="Courier New"/>
              <a:cs typeface="Courier New"/>
            </a:endParaRPr>
          </a:p>
          <a:p>
            <a:pPr marL="129382">
              <a:spcBef>
                <a:spcPts val="106"/>
              </a:spcBef>
              <a:tabLst>
                <a:tab pos="616872" algn="l"/>
                <a:tab pos="1348494" algn="l"/>
                <a:tab pos="2080116" algn="l"/>
                <a:tab pos="2811352" algn="l"/>
                <a:tab pos="3542974" algn="l"/>
              </a:tabLst>
            </a:pPr>
            <a:r>
              <a:rPr sz="1577" spc="12" dirty="0">
                <a:latin typeface="Courier New"/>
                <a:cs typeface="Courier New"/>
              </a:rPr>
              <a:t>[	0.	0.	0.	0.	0.]</a:t>
            </a:r>
            <a:endParaRPr sz="1577">
              <a:latin typeface="Courier New"/>
              <a:cs typeface="Courier New"/>
            </a:endParaRPr>
          </a:p>
          <a:p>
            <a:pPr marL="129382">
              <a:spcBef>
                <a:spcPts val="109"/>
              </a:spcBef>
              <a:tabLst>
                <a:tab pos="616872" algn="l"/>
                <a:tab pos="1348494" algn="l"/>
                <a:tab pos="2080116" algn="l"/>
                <a:tab pos="2811352" algn="l"/>
                <a:tab pos="3542974" algn="l"/>
              </a:tabLst>
            </a:pPr>
            <a:r>
              <a:rPr sz="1577" spc="12" dirty="0">
                <a:latin typeface="Courier New"/>
                <a:cs typeface="Courier New"/>
              </a:rPr>
              <a:t>[	0.	0.	0.	0.	0.]</a:t>
            </a:r>
            <a:endParaRPr sz="1577">
              <a:latin typeface="Courier New"/>
              <a:cs typeface="Courier New"/>
            </a:endParaRPr>
          </a:p>
          <a:p>
            <a:pPr marL="129382">
              <a:spcBef>
                <a:spcPts val="106"/>
              </a:spcBef>
              <a:tabLst>
                <a:tab pos="616872" algn="l"/>
                <a:tab pos="1348494" algn="l"/>
                <a:tab pos="2080116" algn="l"/>
                <a:tab pos="2811352" algn="l"/>
                <a:tab pos="3542974" algn="l"/>
              </a:tabLst>
            </a:pPr>
            <a:r>
              <a:rPr sz="1577" spc="12" dirty="0">
                <a:latin typeface="Courier New"/>
                <a:cs typeface="Courier New"/>
              </a:rPr>
              <a:t>[	0.	0.	0.	0.	0.]]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667" y="3178254"/>
            <a:ext cx="1551425" cy="395461"/>
          </a:xfrm>
          <a:custGeom>
            <a:avLst/>
            <a:gdLst/>
            <a:ahLst/>
            <a:cxnLst/>
            <a:rect l="l" t="t" r="r" b="b"/>
            <a:pathLst>
              <a:path w="2558415" h="652145">
                <a:moveTo>
                  <a:pt x="0" y="0"/>
                </a:moveTo>
                <a:lnTo>
                  <a:pt x="2557908" y="0"/>
                </a:lnTo>
                <a:lnTo>
                  <a:pt x="2557908" y="651620"/>
                </a:lnTo>
                <a:lnTo>
                  <a:pt x="0" y="65162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4828" y="684400"/>
            <a:ext cx="8939659" cy="54949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3500" b="1" spc="4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Customizing</a:t>
            </a:r>
            <a:r>
              <a:rPr sz="3500" b="1" spc="-87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3500" b="1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your </a:t>
            </a:r>
            <a:r>
              <a:rPr sz="3500" b="1" spc="-5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 </a:t>
            </a:r>
            <a:r>
              <a:rPr sz="3500" b="1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import</a:t>
            </a:r>
            <a:endParaRPr sz="3500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12" y="1774700"/>
            <a:ext cx="8387761" cy="414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8" y="1841370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014683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800471" y="1928913"/>
            <a:ext cx="7566519" cy="385809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[1]: import numpy as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np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In [2]: filename =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E33D31"/>
                </a:solidFill>
                <a:latin typeface="Courier New"/>
                <a:cs typeface="Courier New"/>
              </a:rPr>
              <a:t>'MNIST_header.txt'</a:t>
            </a:r>
            <a:endParaRPr sz="1577">
              <a:latin typeface="Courier New"/>
              <a:cs typeface="Courier New"/>
            </a:endParaRPr>
          </a:p>
          <a:p>
            <a:pPr marR="3081">
              <a:lnSpc>
                <a:spcPct val="105700"/>
              </a:lnSpc>
              <a:spcBef>
                <a:spcPts val="1998"/>
              </a:spcBef>
            </a:pPr>
            <a:r>
              <a:rPr sz="1577" spc="12" dirty="0">
                <a:latin typeface="Courier New"/>
                <a:cs typeface="Courier New"/>
              </a:rPr>
              <a:t>In [3]: data = np.loadtxt(filename, delimiter=</a:t>
            </a:r>
            <a:r>
              <a:rPr sz="1577" spc="12" dirty="0">
                <a:solidFill>
                  <a:srgbClr val="E63E33"/>
                </a:solidFill>
                <a:latin typeface="Courier New"/>
                <a:cs typeface="Courier New"/>
              </a:rPr>
              <a:t>','</a:t>
            </a:r>
            <a:r>
              <a:rPr sz="1577" spc="12" dirty="0">
                <a:latin typeface="Courier New"/>
                <a:cs typeface="Courier New"/>
              </a:rPr>
              <a:t>, skiprows=</a:t>
            </a:r>
            <a:r>
              <a:rPr sz="1577" spc="12" dirty="0">
                <a:solidFill>
                  <a:srgbClr val="4F9A11"/>
                </a:solidFill>
                <a:latin typeface="Courier New"/>
                <a:cs typeface="Courier New"/>
              </a:rPr>
              <a:t>1</a:t>
            </a:r>
            <a:r>
              <a:rPr sz="1577" spc="12" dirty="0">
                <a:latin typeface="Courier New"/>
                <a:cs typeface="Courier New"/>
              </a:rPr>
              <a:t>,  usecols=[</a:t>
            </a:r>
            <a:r>
              <a:rPr sz="1577" spc="12" dirty="0">
                <a:solidFill>
                  <a:srgbClr val="4F9A11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4F9A11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])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print(data)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  <a:tabLst>
                <a:tab pos="609171" algn="l"/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[[	0.	0.]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9"/>
              </a:spcBef>
              <a:tabLst>
                <a:tab pos="487491" algn="l"/>
                <a:tab pos="1097047" algn="l"/>
              </a:tabLst>
            </a:pPr>
            <a:r>
              <a:rPr sz="1577" spc="12" dirty="0">
                <a:latin typeface="Courier New"/>
                <a:cs typeface="Courier New"/>
              </a:rPr>
              <a:t>[	86.	254.]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6"/>
              </a:spcBef>
              <a:tabLst>
                <a:tab pos="609171" algn="l"/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[	0.	0.]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...,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6"/>
              </a:spcBef>
              <a:tabLst>
                <a:tab pos="609171" algn="l"/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[	0.	0.]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9"/>
              </a:spcBef>
              <a:tabLst>
                <a:tab pos="609171" algn="l"/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[	0.	0.]</a:t>
            </a:r>
            <a:endParaRPr sz="1577">
              <a:latin typeface="Courier New"/>
              <a:cs typeface="Courier New"/>
            </a:endParaRPr>
          </a:p>
          <a:p>
            <a:pPr marL="121680">
              <a:spcBef>
                <a:spcPts val="106"/>
              </a:spcBef>
              <a:tabLst>
                <a:tab pos="609171" algn="l"/>
                <a:tab pos="1340793" algn="l"/>
              </a:tabLst>
            </a:pPr>
            <a:r>
              <a:rPr sz="1577" spc="12" dirty="0">
                <a:latin typeface="Courier New"/>
                <a:cs typeface="Courier New"/>
              </a:rPr>
              <a:t>[	0.	0.]]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96" y="3168559"/>
            <a:ext cx="2017353" cy="395461"/>
          </a:xfrm>
          <a:custGeom>
            <a:avLst/>
            <a:gdLst/>
            <a:ahLst/>
            <a:cxnLst/>
            <a:rect l="l" t="t" r="r" b="b"/>
            <a:pathLst>
              <a:path w="3326765" h="652145">
                <a:moveTo>
                  <a:pt x="0" y="0"/>
                </a:moveTo>
                <a:lnTo>
                  <a:pt x="3326721" y="0"/>
                </a:lnTo>
                <a:lnTo>
                  <a:pt x="3326721" y="651620"/>
                </a:lnTo>
                <a:lnTo>
                  <a:pt x="0" y="65162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4828" y="684400"/>
            <a:ext cx="8939659" cy="54949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3500" b="1" spc="49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Customizing</a:t>
            </a:r>
            <a:r>
              <a:rPr sz="3500" b="1" spc="-876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3500" b="1" spc="-2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your </a:t>
            </a:r>
            <a:r>
              <a:rPr sz="3500" b="1" spc="-55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NumPy </a:t>
            </a:r>
            <a:r>
              <a:rPr sz="3500" b="1" spc="-33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import</a:t>
            </a:r>
            <a:endParaRPr sz="3500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11" y="1774700"/>
            <a:ext cx="7117850" cy="846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9" y="1841370"/>
            <a:ext cx="6984686" cy="712755"/>
          </a:xfrm>
          <a:custGeom>
            <a:avLst/>
            <a:gdLst/>
            <a:ahLst/>
            <a:cxnLst/>
            <a:rect l="l" t="t" r="r" b="b"/>
            <a:pathLst>
              <a:path w="11518265" h="1175385">
                <a:moveTo>
                  <a:pt x="0" y="0"/>
                </a:moveTo>
                <a:lnTo>
                  <a:pt x="11517973" y="0"/>
                </a:lnTo>
                <a:lnTo>
                  <a:pt x="11517973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0"/>
            <a:ext cx="6984686" cy="712755"/>
          </a:xfrm>
          <a:custGeom>
            <a:avLst/>
            <a:gdLst/>
            <a:ahLst/>
            <a:cxnLst/>
            <a:rect l="l" t="t" r="r" b="b"/>
            <a:pathLst>
              <a:path w="11518265" h="1175385">
                <a:moveTo>
                  <a:pt x="0" y="0"/>
                </a:moveTo>
                <a:lnTo>
                  <a:pt x="11517973" y="0"/>
                </a:lnTo>
                <a:lnTo>
                  <a:pt x="11517973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32209" y="1928913"/>
            <a:ext cx="7117919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67888" marR="849066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In [1]: data = np.loadtxt(filename, delimiter=</a:t>
            </a:r>
            <a:r>
              <a:rPr sz="1577" spc="12" dirty="0">
                <a:solidFill>
                  <a:srgbClr val="E93F34"/>
                </a:solidFill>
                <a:latin typeface="Courier New"/>
                <a:cs typeface="Courier New"/>
              </a:rPr>
              <a:t>','</a:t>
            </a:r>
            <a:r>
              <a:rPr sz="1577" spc="12" dirty="0">
                <a:latin typeface="Courier New"/>
                <a:cs typeface="Courier New"/>
              </a:rPr>
              <a:t>,  dtype=str)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6518" y="2156146"/>
            <a:ext cx="1336559" cy="395461"/>
          </a:xfrm>
          <a:custGeom>
            <a:avLst/>
            <a:gdLst/>
            <a:ahLst/>
            <a:cxnLst/>
            <a:rect l="l" t="t" r="r" b="b"/>
            <a:pathLst>
              <a:path w="2204085" h="652145">
                <a:moveTo>
                  <a:pt x="0" y="0"/>
                </a:moveTo>
                <a:lnTo>
                  <a:pt x="2203849" y="0"/>
                </a:lnTo>
                <a:lnTo>
                  <a:pt x="2203849" y="651620"/>
                </a:lnTo>
                <a:lnTo>
                  <a:pt x="0" y="65162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4587659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431" dirty="0">
                <a:solidFill>
                  <a:srgbClr val="3A3A3A"/>
                </a:solidFill>
                <a:latin typeface="Book Antiqua"/>
                <a:cs typeface="Book Antiqua"/>
              </a:rPr>
              <a:t>Mixed</a:t>
            </a:r>
            <a:r>
              <a:rPr sz="5276" b="1" spc="-461" dirty="0">
                <a:solidFill>
                  <a:srgbClr val="3A3A3A"/>
                </a:solidFill>
                <a:latin typeface="Book Antiqua"/>
                <a:cs typeface="Book Antiqua"/>
              </a:rPr>
              <a:t> </a:t>
            </a:r>
            <a:r>
              <a:rPr sz="5276" b="1" spc="-161" dirty="0">
                <a:solidFill>
                  <a:srgbClr val="3A3A3A"/>
                </a:solidFill>
                <a:latin typeface="Book Antiqua"/>
                <a:cs typeface="Book Antiqua"/>
              </a:rPr>
              <a:t>datatypes</a:t>
            </a:r>
            <a:endParaRPr sz="5276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509" y="1812797"/>
            <a:ext cx="2224242" cy="439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0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9" y="1841370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1120408" y="1890815"/>
            <a:ext cx="135658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solidFill>
                  <a:srgbClr val="2685A2"/>
                </a:solidFill>
                <a:latin typeface="Courier New"/>
                <a:cs typeface="Courier New"/>
              </a:rPr>
              <a:t>titanic.csv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658" y="2252693"/>
            <a:ext cx="7117850" cy="1907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737125" y="2319363"/>
            <a:ext cx="6984686" cy="1774763"/>
          </a:xfrm>
          <a:custGeom>
            <a:avLst/>
            <a:gdLst/>
            <a:ahLst/>
            <a:cxnLst/>
            <a:rect l="l" t="t" r="r" b="b"/>
            <a:pathLst>
              <a:path w="11518265" h="2926715">
                <a:moveTo>
                  <a:pt x="0" y="0"/>
                </a:moveTo>
                <a:lnTo>
                  <a:pt x="11517979" y="0"/>
                </a:lnTo>
                <a:lnTo>
                  <a:pt x="11517979" y="2926531"/>
                </a:lnTo>
                <a:lnTo>
                  <a:pt x="0" y="292653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737125" y="2319363"/>
            <a:ext cx="6984686" cy="1774763"/>
          </a:xfrm>
          <a:custGeom>
            <a:avLst/>
            <a:gdLst/>
            <a:ahLst/>
            <a:cxnLst/>
            <a:rect l="l" t="t" r="r" b="b"/>
            <a:pathLst>
              <a:path w="11518265" h="2926715">
                <a:moveTo>
                  <a:pt x="0" y="0"/>
                </a:moveTo>
                <a:lnTo>
                  <a:pt x="11517973" y="0"/>
                </a:lnTo>
                <a:lnTo>
                  <a:pt x="11517973" y="2926531"/>
                </a:lnTo>
                <a:lnTo>
                  <a:pt x="0" y="292653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/>
          <p:nvPr/>
        </p:nvSpPr>
        <p:spPr>
          <a:xfrm>
            <a:off x="1081040" y="2411479"/>
            <a:ext cx="3551065" cy="179204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617258" marR="3081" indent="2438225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Name  Braund, Mr. Owen</a:t>
            </a:r>
            <a:r>
              <a:rPr sz="1577" spc="-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Harris</a:t>
            </a:r>
            <a:endParaRPr sz="1577">
              <a:latin typeface="Courier New"/>
              <a:cs typeface="Courier New"/>
            </a:endParaRPr>
          </a:p>
          <a:p>
            <a:pPr marR="124761" algn="r">
              <a:spcBef>
                <a:spcPts val="24"/>
              </a:spcBef>
            </a:pPr>
            <a:r>
              <a:rPr sz="1577" spc="12" dirty="0">
                <a:latin typeface="Courier New"/>
                <a:cs typeface="Courier New"/>
              </a:rPr>
              <a:t>Cumings, Mrs. John</a:t>
            </a:r>
            <a:r>
              <a:rPr sz="1577" spc="-1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Bradley</a:t>
            </a:r>
            <a:endParaRPr sz="1577">
              <a:latin typeface="Courier New"/>
              <a:cs typeface="Courier New"/>
            </a:endParaRPr>
          </a:p>
          <a:p>
            <a:pPr marL="7701" marR="124761" indent="731237" algn="r">
              <a:lnSpc>
                <a:spcPct val="105700"/>
              </a:lnSpc>
            </a:pPr>
            <a:r>
              <a:rPr sz="1577" spc="12" dirty="0">
                <a:latin typeface="Courier New"/>
                <a:cs typeface="Courier New"/>
              </a:rPr>
              <a:t>Heikkinen,</a:t>
            </a:r>
            <a:r>
              <a:rPr sz="1577" spc="-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Miss.</a:t>
            </a:r>
            <a:r>
              <a:rPr sz="1577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Laina  Futrelle, Mrs.</a:t>
            </a:r>
            <a:r>
              <a:rPr sz="1577" spc="-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Jacques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Heath  Allen, Mr. William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Henry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8384" y="2665461"/>
            <a:ext cx="747025" cy="12760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243746" algn="just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male  female  female  female</a:t>
            </a:r>
            <a:endParaRPr sz="1577">
              <a:latin typeface="Courier New"/>
              <a:cs typeface="Courier New"/>
            </a:endParaRPr>
          </a:p>
          <a:p>
            <a:pPr marL="251447">
              <a:spcBef>
                <a:spcPts val="21"/>
              </a:spcBef>
            </a:pPr>
            <a:r>
              <a:rPr sz="1577" spc="12" dirty="0">
                <a:latin typeface="Courier New"/>
                <a:cs typeface="Courier New"/>
              </a:rPr>
              <a:t>male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0295" y="2411479"/>
            <a:ext cx="2209886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  <a:tabLst>
                <a:tab pos="1706604" algn="l"/>
              </a:tabLst>
            </a:pPr>
            <a:r>
              <a:rPr sz="1577" spc="12" dirty="0">
                <a:latin typeface="Courier New"/>
                <a:cs typeface="Courier New"/>
              </a:rPr>
              <a:t>Gender Cabin</a:t>
            </a:r>
            <a:r>
              <a:rPr sz="1577" dirty="0">
                <a:latin typeface="Courier New"/>
                <a:cs typeface="Courier New"/>
              </a:rPr>
              <a:t>	</a:t>
            </a:r>
            <a:r>
              <a:rPr sz="1577" spc="12" dirty="0">
                <a:latin typeface="Courier New"/>
                <a:cs typeface="Courier New"/>
              </a:rPr>
              <a:t>Fare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9"/>
              </a:spcBef>
              <a:tabLst>
                <a:tab pos="1835985" algn="l"/>
              </a:tabLst>
            </a:pPr>
            <a:r>
              <a:rPr sz="1577" spc="12" dirty="0">
                <a:latin typeface="Courier New"/>
                <a:cs typeface="Courier New"/>
              </a:rPr>
              <a:t>NaN	7.3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731237" algn="l"/>
              </a:tabLst>
            </a:pPr>
            <a:r>
              <a:rPr sz="1577" spc="12" dirty="0">
                <a:latin typeface="Courier New"/>
                <a:cs typeface="Courier New"/>
              </a:rPr>
              <a:t>C85	71.3</a:t>
            </a:r>
            <a:endParaRPr sz="1577">
              <a:latin typeface="Courier New"/>
              <a:cs typeface="Courier New"/>
            </a:endParaRPr>
          </a:p>
          <a:p>
            <a:pPr marL="982683">
              <a:spcBef>
                <a:spcPts val="106"/>
              </a:spcBef>
              <a:tabLst>
                <a:tab pos="1835985" algn="l"/>
              </a:tabLst>
            </a:pPr>
            <a:r>
              <a:rPr sz="1577" spc="12" dirty="0">
                <a:latin typeface="Courier New"/>
                <a:cs typeface="Courier New"/>
              </a:rPr>
              <a:t>NaN	8.0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  <a:tabLst>
                <a:tab pos="853302" algn="l"/>
              </a:tabLst>
            </a:pPr>
            <a:r>
              <a:rPr sz="1577" spc="12" dirty="0">
                <a:latin typeface="Courier New"/>
                <a:cs typeface="Courier New"/>
              </a:rPr>
              <a:t>C123	53.1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  <a:tabLst>
                <a:tab pos="731237" algn="l"/>
              </a:tabLst>
            </a:pPr>
            <a:r>
              <a:rPr sz="1577" spc="12" dirty="0">
                <a:latin typeface="Courier New"/>
                <a:cs typeface="Courier New"/>
              </a:rPr>
              <a:t>NaN	8.05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12730" y="4096749"/>
            <a:ext cx="0" cy="652684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6213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4247964" y="3983091"/>
            <a:ext cx="129767" cy="129767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106803" y="0"/>
                </a:moveTo>
                <a:lnTo>
                  <a:pt x="0" y="213606"/>
                </a:lnTo>
                <a:lnTo>
                  <a:pt x="213606" y="213606"/>
                </a:lnTo>
                <a:lnTo>
                  <a:pt x="106803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 txBox="1"/>
          <p:nvPr/>
        </p:nvSpPr>
        <p:spPr>
          <a:xfrm>
            <a:off x="3999295" y="4798911"/>
            <a:ext cx="667702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64" dirty="0">
                <a:solidFill>
                  <a:srgbClr val="2685A2"/>
                </a:solidFill>
                <a:latin typeface="Book Antiqua"/>
                <a:cs typeface="Book Antiqua"/>
              </a:rPr>
              <a:t>strings</a:t>
            </a:r>
            <a:endParaRPr sz="1789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9315" y="4096749"/>
            <a:ext cx="0" cy="652684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6213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6744550" y="3983091"/>
            <a:ext cx="129767" cy="129767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106803" y="0"/>
                </a:moveTo>
                <a:lnTo>
                  <a:pt x="0" y="213606"/>
                </a:lnTo>
                <a:lnTo>
                  <a:pt x="213606" y="213606"/>
                </a:lnTo>
                <a:lnTo>
                  <a:pt x="106803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6494670" y="4798911"/>
            <a:ext cx="549487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64" dirty="0">
                <a:solidFill>
                  <a:srgbClr val="2685A2"/>
                </a:solidFill>
                <a:latin typeface="Book Antiqua"/>
                <a:cs typeface="Book Antiqua"/>
              </a:rPr>
              <a:t>floats</a:t>
            </a:r>
            <a:endParaRPr sz="1789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338" y="146866"/>
            <a:ext cx="2344658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spc="6" dirty="0">
                <a:solidFill>
                  <a:srgbClr val="FFFFFF"/>
                </a:solidFill>
                <a:latin typeface="Times New Roman"/>
                <a:cs typeface="Times New Roman"/>
              </a:rPr>
              <a:t>Importing</a:t>
            </a:r>
            <a:r>
              <a:rPr sz="1728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8" spc="-3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728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8" spc="-1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728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8" spc="12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sz="1728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8" spc="-127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72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828" y="697611"/>
            <a:ext cx="9029764" cy="814920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5245" b="1" spc="-167" dirty="0">
                <a:solidFill>
                  <a:srgbClr val="3A3A3A"/>
                </a:solidFill>
                <a:cs typeface="Times New Roman"/>
              </a:rPr>
              <a:t>Manipulating </a:t>
            </a:r>
            <a:r>
              <a:rPr sz="5245" b="1" spc="-133" dirty="0">
                <a:solidFill>
                  <a:srgbClr val="3A3A3A"/>
                </a:solidFill>
                <a:cs typeface="Times New Roman"/>
              </a:rPr>
              <a:t>pandas</a:t>
            </a:r>
            <a:r>
              <a:rPr sz="5245" b="1" spc="-734" dirty="0">
                <a:solidFill>
                  <a:srgbClr val="3A3A3A"/>
                </a:solidFill>
                <a:cs typeface="Times New Roman"/>
              </a:rPr>
              <a:t> </a:t>
            </a:r>
            <a:r>
              <a:rPr sz="3500" b="1" spc="-233" dirty="0">
                <a:solidFill>
                  <a:srgbClr val="3A3A3A"/>
                </a:solidFill>
                <a:cs typeface="Times New Roman"/>
              </a:rPr>
              <a:t>DataFrames</a:t>
            </a:r>
            <a:endParaRPr sz="3500" dirty="0"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52" y="1741339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952" y="2401693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52" y="3062047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952" y="372240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952" y="4382754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394" y="1433647"/>
            <a:ext cx="3469817" cy="461614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36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Exploratory </a:t>
            </a:r>
            <a:r>
              <a:rPr sz="2729" spc="6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data</a:t>
            </a:r>
            <a:r>
              <a:rPr sz="2729" spc="-28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-21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analysis  </a:t>
            </a: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Data</a:t>
            </a:r>
            <a:r>
              <a:rPr sz="2729" spc="-15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wrangling</a:t>
            </a:r>
            <a:endParaRPr sz="2729" dirty="0">
              <a:latin typeface="Bell mt" panose="02020503060305020303" pitchFamily="18" charset="0"/>
              <a:cs typeface="Times New Roman"/>
            </a:endParaRPr>
          </a:p>
          <a:p>
            <a:pPr marL="7701" marR="795542">
              <a:lnSpc>
                <a:spcPct val="158800"/>
              </a:lnSpc>
            </a:pPr>
            <a:r>
              <a:rPr sz="2729" spc="-1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Data</a:t>
            </a:r>
            <a:r>
              <a:rPr sz="2729" spc="-176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preprocessing  </a:t>
            </a:r>
            <a:r>
              <a:rPr sz="2729" spc="-67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Building </a:t>
            </a:r>
            <a:r>
              <a:rPr sz="2729" spc="15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models  </a:t>
            </a:r>
            <a:r>
              <a:rPr sz="2729" spc="-45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Visualization</a:t>
            </a:r>
            <a:endParaRPr sz="2729" dirty="0">
              <a:latin typeface="Bell mt" panose="02020503060305020303" pitchFamily="18" charset="0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952" y="5703461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086" y="6355344"/>
            <a:ext cx="7204249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1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Standard</a:t>
            </a:r>
            <a:r>
              <a:rPr sz="2729" spc="-14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45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and</a:t>
            </a:r>
            <a:r>
              <a:rPr sz="2729" spc="-14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8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best</a:t>
            </a:r>
            <a:r>
              <a:rPr sz="2729" spc="-14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15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practice</a:t>
            </a:r>
            <a:r>
              <a:rPr sz="2729" spc="-146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100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to</a:t>
            </a:r>
            <a:r>
              <a:rPr sz="2729" spc="-14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52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use</a:t>
            </a:r>
            <a:r>
              <a:rPr sz="2729" spc="-149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2729" spc="36" dirty="0">
                <a:solidFill>
                  <a:srgbClr val="3A3A3A"/>
                </a:solidFill>
                <a:latin typeface="Bell mt" panose="02020503060305020303" pitchFamily="18" charset="0"/>
                <a:cs typeface="Times New Roman"/>
              </a:rPr>
              <a:t>pandas</a:t>
            </a:r>
            <a:endParaRPr sz="2729" dirty="0">
              <a:latin typeface="Bell mt" panose="02020503060305020303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4828" y="684400"/>
            <a:ext cx="6451372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324" dirty="0">
                <a:solidFill>
                  <a:srgbClr val="3A3A3A"/>
                </a:solidFill>
                <a:latin typeface="Book Antiqua"/>
                <a:cs typeface="Book Antiqua"/>
              </a:rPr>
              <a:t>Importing </a:t>
            </a:r>
            <a:r>
              <a:rPr sz="5276" b="1" spc="-337" dirty="0">
                <a:solidFill>
                  <a:srgbClr val="3A3A3A"/>
                </a:solidFill>
                <a:latin typeface="Book Antiqua"/>
                <a:cs typeface="Book Antiqua"/>
              </a:rPr>
              <a:t>using</a:t>
            </a:r>
            <a:r>
              <a:rPr sz="5276" b="1" spc="-594" dirty="0">
                <a:solidFill>
                  <a:srgbClr val="3A3A3A"/>
                </a:solidFill>
                <a:latin typeface="Book Antiqua"/>
                <a:cs typeface="Book Antiqua"/>
              </a:rPr>
              <a:t> </a:t>
            </a:r>
            <a:r>
              <a:rPr sz="5276" b="1" spc="-315" dirty="0">
                <a:solidFill>
                  <a:srgbClr val="3A3A3A"/>
                </a:solidFill>
                <a:latin typeface="Book Antiqua"/>
                <a:cs typeface="Book Antiqua"/>
              </a:rPr>
              <a:t>pandas</a:t>
            </a:r>
            <a:endParaRPr sz="5276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411" y="1774701"/>
            <a:ext cx="7117850" cy="440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698879" y="1841371"/>
            <a:ext cx="6984686" cy="4268825"/>
          </a:xfrm>
          <a:custGeom>
            <a:avLst/>
            <a:gdLst/>
            <a:ahLst/>
            <a:cxnLst/>
            <a:rect l="l" t="t" r="r" b="b"/>
            <a:pathLst>
              <a:path w="11518265" h="7039609">
                <a:moveTo>
                  <a:pt x="0" y="0"/>
                </a:moveTo>
                <a:lnTo>
                  <a:pt x="11517973" y="0"/>
                </a:lnTo>
                <a:lnTo>
                  <a:pt x="11517973" y="7039052"/>
                </a:lnTo>
                <a:lnTo>
                  <a:pt x="0" y="7039052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9" y="1841371"/>
            <a:ext cx="6984686" cy="4268825"/>
          </a:xfrm>
          <a:custGeom>
            <a:avLst/>
            <a:gdLst/>
            <a:ahLst/>
            <a:cxnLst/>
            <a:rect l="l" t="t" r="r" b="b"/>
            <a:pathLst>
              <a:path w="11518265" h="7039609">
                <a:moveTo>
                  <a:pt x="0" y="0"/>
                </a:moveTo>
                <a:lnTo>
                  <a:pt x="11517973" y="0"/>
                </a:lnTo>
                <a:lnTo>
                  <a:pt x="11517973" y="7039052"/>
                </a:lnTo>
                <a:lnTo>
                  <a:pt x="0" y="7039052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800471" y="1928913"/>
            <a:ext cx="4884159" cy="256036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[1]: import pandas as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pd</a:t>
            </a:r>
            <a:endParaRPr sz="1577">
              <a:latin typeface="Courier New"/>
              <a:cs typeface="Courier New"/>
            </a:endParaRPr>
          </a:p>
          <a:p>
            <a:pPr marR="3081">
              <a:lnSpc>
                <a:spcPct val="211400"/>
              </a:lnSpc>
            </a:pPr>
            <a:r>
              <a:rPr sz="1577" spc="12" dirty="0">
                <a:latin typeface="Courier New"/>
                <a:cs typeface="Courier New"/>
              </a:rPr>
              <a:t>In [2]: filename = </a:t>
            </a:r>
            <a:r>
              <a:rPr sz="1577" spc="12" dirty="0">
                <a:solidFill>
                  <a:srgbClr val="FF2600"/>
                </a:solidFill>
                <a:latin typeface="Courier New"/>
                <a:cs typeface="Courier New"/>
              </a:rPr>
              <a:t>'winequality-red.csv'  </a:t>
            </a:r>
            <a:r>
              <a:rPr sz="1577" spc="12" dirty="0">
                <a:latin typeface="Courier New"/>
                <a:cs typeface="Courier New"/>
              </a:rPr>
              <a:t>In [3]: data =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pd.read_csv(filename)</a:t>
            </a:r>
            <a:endParaRPr sz="1577">
              <a:latin typeface="Courier New"/>
              <a:cs typeface="Courier New"/>
            </a:endParaRPr>
          </a:p>
          <a:p>
            <a:pPr marR="2562986">
              <a:lnSpc>
                <a:spcPct val="105700"/>
              </a:lnSpc>
              <a:spcBef>
                <a:spcPts val="2001"/>
              </a:spcBef>
            </a:pPr>
            <a:r>
              <a:rPr sz="1577" spc="12" dirty="0">
                <a:latin typeface="Courier New"/>
                <a:cs typeface="Courier New"/>
              </a:rPr>
              <a:t>In [4]:</a:t>
            </a:r>
            <a:r>
              <a:rPr sz="1577" spc="-21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data.head()  Out[4]: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472" y="4214752"/>
            <a:ext cx="129767" cy="127526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0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3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4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206" y="3960769"/>
            <a:ext cx="1958438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volatile</a:t>
            </a:r>
            <a:r>
              <a:rPr sz="1577" spc="-24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acidity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0.70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0.88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0.76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0.28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0.70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0612" y="3960769"/>
            <a:ext cx="1348881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citric</a:t>
            </a:r>
            <a:r>
              <a:rPr sz="1577" spc="-3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acid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0.00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0.00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0.04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0.56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0.00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5460" y="3960769"/>
            <a:ext cx="1714693" cy="153078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R="3081" algn="r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residual</a:t>
            </a:r>
            <a:r>
              <a:rPr sz="1577" spc="-27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sugar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1.9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2.6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2.3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1.9</a:t>
            </a:r>
            <a:endParaRPr sz="1577">
              <a:latin typeface="Courier New"/>
              <a:cs typeface="Courier New"/>
            </a:endParaRPr>
          </a:p>
          <a:p>
            <a:pPr marR="3081" algn="r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1.9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471" y="5738645"/>
            <a:ext cx="390917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[5]: data_array =</a:t>
            </a:r>
            <a:r>
              <a:rPr sz="1577" spc="-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data.values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8006-D098-491A-B990-E885B254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to excel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F435A-0EBC-479B-A6BA-0AB1A4B4E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1687"/>
            <a:ext cx="11355545" cy="49192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333333"/>
                </a:solidFill>
              </a:rPr>
              <a:t>from pandas import </a:t>
            </a:r>
            <a:r>
              <a:rPr lang="en-US" altLang="en-US" sz="2500" dirty="0" err="1">
                <a:solidFill>
                  <a:srgbClr val="333333"/>
                </a:solidFill>
              </a:rPr>
              <a:t>DataFrame</a:t>
            </a:r>
            <a:endParaRPr lang="en-US" altLang="en-US" sz="2500" dirty="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333333"/>
                </a:solidFill>
              </a:rPr>
              <a:t>Cars = {'Brand': ['Honda </a:t>
            </a:r>
            <a:r>
              <a:rPr lang="en-US" altLang="en-US" sz="2500" dirty="0" err="1">
                <a:solidFill>
                  <a:srgbClr val="333333"/>
                </a:solidFill>
              </a:rPr>
              <a:t>Civic','Toyota</a:t>
            </a:r>
            <a:r>
              <a:rPr lang="en-US" altLang="en-US" sz="2500" dirty="0">
                <a:solidFill>
                  <a:srgbClr val="333333"/>
                </a:solidFill>
              </a:rPr>
              <a:t> </a:t>
            </a:r>
            <a:r>
              <a:rPr lang="en-US" altLang="en-US" sz="2500" dirty="0" err="1">
                <a:solidFill>
                  <a:srgbClr val="333333"/>
                </a:solidFill>
              </a:rPr>
              <a:t>Corolla','Ford</a:t>
            </a:r>
            <a:r>
              <a:rPr lang="en-US" altLang="en-US" sz="2500" dirty="0">
                <a:solidFill>
                  <a:srgbClr val="333333"/>
                </a:solidFill>
              </a:rPr>
              <a:t> </a:t>
            </a:r>
            <a:r>
              <a:rPr lang="en-US" altLang="en-US" sz="2500" dirty="0" err="1">
                <a:solidFill>
                  <a:srgbClr val="333333"/>
                </a:solidFill>
              </a:rPr>
              <a:t>Focus','Audi</a:t>
            </a:r>
            <a:r>
              <a:rPr lang="en-US" altLang="en-US" sz="2500" dirty="0">
                <a:solidFill>
                  <a:srgbClr val="333333"/>
                </a:solidFill>
              </a:rPr>
              <a:t> A4'],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333333"/>
                </a:solidFill>
              </a:rPr>
              <a:t>        'Price': [32000,35000,37000,45000]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333333"/>
                </a:solidFill>
              </a:rPr>
              <a:t>  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333333"/>
                </a:solidFill>
              </a:rPr>
              <a:t>df = </a:t>
            </a:r>
            <a:r>
              <a:rPr lang="en-US" altLang="en-US" sz="2500" dirty="0" err="1">
                <a:solidFill>
                  <a:srgbClr val="333333"/>
                </a:solidFill>
              </a:rPr>
              <a:t>DataFrame</a:t>
            </a:r>
            <a:r>
              <a:rPr lang="en-US" altLang="en-US" sz="2500" dirty="0">
                <a:solidFill>
                  <a:srgbClr val="333333"/>
                </a:solidFill>
              </a:rPr>
              <a:t>(Cars, columns= ['Brand', 'Price'])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 err="1">
                <a:solidFill>
                  <a:srgbClr val="333333"/>
                </a:solidFill>
              </a:rPr>
              <a:t>export_excel</a:t>
            </a:r>
            <a:r>
              <a:rPr lang="en-US" altLang="en-US" sz="2500" dirty="0">
                <a:solidFill>
                  <a:srgbClr val="333333"/>
                </a:solidFill>
              </a:rPr>
              <a:t> = </a:t>
            </a:r>
            <a:r>
              <a:rPr lang="en-US" altLang="en-US" sz="2500" dirty="0" err="1">
                <a:solidFill>
                  <a:srgbClr val="333333"/>
                </a:solidFill>
              </a:rPr>
              <a:t>df.to_excel</a:t>
            </a:r>
            <a:r>
              <a:rPr lang="en-US" altLang="en-US" sz="2500" dirty="0">
                <a:solidFill>
                  <a:srgbClr val="333333"/>
                </a:solidFill>
              </a:rPr>
              <a:t> ('F:\Ambika\2018-2019\Python\export_dataframe</a:t>
            </a:r>
            <a:r>
              <a:rPr lang="en-US" altLang="en-US" sz="2500">
                <a:solidFill>
                  <a:srgbClr val="333333"/>
                </a:solidFill>
              </a:rPr>
              <a:t>.xlsx’,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>
                <a:solidFill>
                  <a:srgbClr val="333333"/>
                </a:solidFill>
              </a:rPr>
              <a:t>index </a:t>
            </a:r>
            <a:r>
              <a:rPr lang="en-US" altLang="en-US" sz="2500" dirty="0">
                <a:solidFill>
                  <a:srgbClr val="333333"/>
                </a:solidFill>
              </a:rPr>
              <a:t>= None, header=True) #Don't forget to add '.xlsx' at the end of the path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333333"/>
                </a:solidFill>
              </a:rPr>
              <a:t>print (df)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777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92353" y="1885078"/>
            <a:ext cx="3981170" cy="3432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368702" y="1974711"/>
            <a:ext cx="3625595" cy="307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288262" y="1885078"/>
            <a:ext cx="3615476" cy="34329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4464165" y="1974711"/>
            <a:ext cx="3263671" cy="3079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684828" y="684400"/>
            <a:ext cx="6153332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9" dirty="0">
                <a:solidFill>
                  <a:srgbClr val="3A3A3A"/>
                </a:solidFill>
                <a:latin typeface="Calibri"/>
                <a:cs typeface="Calibri"/>
              </a:rPr>
              <a:t>Principality </a:t>
            </a:r>
            <a:r>
              <a:rPr sz="5276" b="1" spc="97" dirty="0">
                <a:solidFill>
                  <a:srgbClr val="3A3A3A"/>
                </a:solidFill>
                <a:latin typeface="Calibri"/>
                <a:cs typeface="Calibri"/>
              </a:rPr>
              <a:t>of</a:t>
            </a:r>
            <a:r>
              <a:rPr sz="5276" b="1" spc="-691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sz="5276" b="1" spc="-33" dirty="0">
                <a:solidFill>
                  <a:srgbClr val="3A3A3A"/>
                </a:solidFill>
                <a:latin typeface="Calibri"/>
                <a:cs typeface="Calibri"/>
              </a:rPr>
              <a:t>Sealand</a:t>
            </a:r>
            <a:endParaRPr sz="527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4996213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230" dirty="0">
                <a:solidFill>
                  <a:srgbClr val="3A3A3A"/>
                </a:solidFill>
                <a:cs typeface="Trebuchet MS"/>
              </a:rPr>
              <a:t>Data</a:t>
            </a:r>
            <a:r>
              <a:rPr sz="5276" b="1" spc="-737" dirty="0">
                <a:solidFill>
                  <a:srgbClr val="3A3A3A"/>
                </a:solidFill>
                <a:cs typeface="Trebuchet MS"/>
              </a:rPr>
              <a:t> </a:t>
            </a:r>
            <a:r>
              <a:rPr sz="5276" b="1" spc="-263" dirty="0">
                <a:solidFill>
                  <a:srgbClr val="3A3A3A"/>
                </a:solidFill>
                <a:cs typeface="Trebuchet MS"/>
              </a:rPr>
              <a:t>Visualization</a:t>
            </a:r>
            <a:endParaRPr sz="5276" dirty="0"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47" y="175404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889" y="1687630"/>
            <a:ext cx="4348149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367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Very </a:t>
            </a:r>
            <a:r>
              <a:rPr sz="2729" spc="-27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important </a:t>
            </a:r>
            <a:r>
              <a:rPr sz="2729" spc="-212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in </a:t>
            </a:r>
            <a:r>
              <a:rPr sz="2729" spc="-355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Data</a:t>
            </a:r>
            <a:r>
              <a:rPr sz="2729" spc="-48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sz="2729" spc="-28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Analysis</a:t>
            </a:r>
            <a:endParaRPr sz="2729">
              <a:latin typeface="Bell mt" panose="02020503060305020303" pitchFamily="18" charset="0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14" y="2414394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14" y="3074747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756" y="2106701"/>
            <a:ext cx="2119010" cy="127709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30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Explore </a:t>
            </a:r>
            <a:r>
              <a:rPr sz="2729" spc="-330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data  </a:t>
            </a:r>
            <a:r>
              <a:rPr sz="2729" spc="-303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Report</a:t>
            </a:r>
            <a:r>
              <a:rPr sz="2729" spc="-37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sz="2729" spc="-24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insights</a:t>
            </a:r>
            <a:endParaRPr sz="2729">
              <a:latin typeface="Bell mt" panose="02020503060305020303" pitchFamily="18" charset="0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725" y="3951327"/>
            <a:ext cx="3169510" cy="2666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006813" y="4053083"/>
            <a:ext cx="2734228" cy="2551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38547" y="774645"/>
            <a:ext cx="7981389" cy="5644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43523" y="6557738"/>
            <a:ext cx="359534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i="1" spc="-143" dirty="0">
                <a:solidFill>
                  <a:srgbClr val="3A3A3A"/>
                </a:solidFill>
                <a:latin typeface="Arial"/>
                <a:cs typeface="Arial"/>
              </a:rPr>
              <a:t>Source: </a:t>
            </a:r>
            <a:r>
              <a:rPr sz="1486" i="1" spc="-112" dirty="0">
                <a:solidFill>
                  <a:srgbClr val="3A3A3A"/>
                </a:solidFill>
                <a:latin typeface="Arial"/>
                <a:cs typeface="Arial"/>
              </a:rPr>
              <a:t>GapMinder, </a:t>
            </a:r>
            <a:r>
              <a:rPr sz="1486" i="1" spc="-97" dirty="0">
                <a:solidFill>
                  <a:srgbClr val="3A3A3A"/>
                </a:solidFill>
                <a:latin typeface="Arial"/>
                <a:cs typeface="Arial"/>
              </a:rPr>
              <a:t>Wealth </a:t>
            </a:r>
            <a:r>
              <a:rPr sz="1486" i="1" spc="-109" dirty="0">
                <a:solidFill>
                  <a:srgbClr val="3A3A3A"/>
                </a:solidFill>
                <a:latin typeface="Arial"/>
                <a:cs typeface="Arial"/>
              </a:rPr>
              <a:t>and </a:t>
            </a:r>
            <a:r>
              <a:rPr sz="1486" i="1" spc="-82" dirty="0">
                <a:solidFill>
                  <a:srgbClr val="3A3A3A"/>
                </a:solidFill>
                <a:latin typeface="Arial"/>
                <a:cs typeface="Arial"/>
              </a:rPr>
              <a:t>Health </a:t>
            </a:r>
            <a:r>
              <a:rPr sz="1486" i="1" spc="-49" dirty="0">
                <a:solidFill>
                  <a:srgbClr val="3A3A3A"/>
                </a:solidFill>
                <a:latin typeface="Arial"/>
                <a:cs typeface="Arial"/>
              </a:rPr>
              <a:t>of</a:t>
            </a:r>
            <a:r>
              <a:rPr sz="1486" i="1" spc="-17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1486" i="1" spc="-85" dirty="0">
                <a:solidFill>
                  <a:srgbClr val="3A3A3A"/>
                </a:solidFill>
                <a:latin typeface="Arial"/>
                <a:cs typeface="Arial"/>
              </a:rPr>
              <a:t>Nations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925" y="6010500"/>
            <a:ext cx="2821368" cy="304971"/>
          </a:xfrm>
          <a:custGeom>
            <a:avLst/>
            <a:gdLst/>
            <a:ahLst/>
            <a:cxnLst/>
            <a:rect l="l" t="t" r="r" b="b"/>
            <a:pathLst>
              <a:path w="4652645" h="502920">
                <a:moveTo>
                  <a:pt x="0" y="0"/>
                </a:moveTo>
                <a:lnTo>
                  <a:pt x="4652601" y="0"/>
                </a:lnTo>
                <a:lnTo>
                  <a:pt x="4652601" y="502603"/>
                </a:lnTo>
                <a:lnTo>
                  <a:pt x="0" y="502603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528387" y="3478971"/>
            <a:ext cx="316523" cy="2411659"/>
          </a:xfrm>
          <a:custGeom>
            <a:avLst/>
            <a:gdLst/>
            <a:ahLst/>
            <a:cxnLst/>
            <a:rect l="l" t="t" r="r" b="b"/>
            <a:pathLst>
              <a:path w="521969" h="3977004">
                <a:moveTo>
                  <a:pt x="0" y="0"/>
                </a:moveTo>
                <a:lnTo>
                  <a:pt x="521649" y="0"/>
                </a:lnTo>
                <a:lnTo>
                  <a:pt x="521649" y="3976496"/>
                </a:lnTo>
                <a:lnTo>
                  <a:pt x="0" y="397649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4890349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173" dirty="0">
                <a:solidFill>
                  <a:srgbClr val="3A3A3A"/>
                </a:solidFill>
                <a:cs typeface="Trebuchet MS"/>
              </a:rPr>
              <a:t>Matplotlib</a:t>
            </a:r>
            <a:endParaRPr sz="5276" dirty="0"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411" y="1774700"/>
            <a:ext cx="7117850" cy="2623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9" y="1841370"/>
            <a:ext cx="6984686" cy="2490983"/>
          </a:xfrm>
          <a:custGeom>
            <a:avLst/>
            <a:gdLst/>
            <a:ahLst/>
            <a:cxnLst/>
            <a:rect l="l" t="t" r="r" b="b"/>
            <a:pathLst>
              <a:path w="11518265" h="4107815">
                <a:moveTo>
                  <a:pt x="0" y="0"/>
                </a:moveTo>
                <a:lnTo>
                  <a:pt x="11517973" y="0"/>
                </a:lnTo>
                <a:lnTo>
                  <a:pt x="11517973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98879" y="1841370"/>
            <a:ext cx="6984686" cy="2490983"/>
          </a:xfrm>
          <a:custGeom>
            <a:avLst/>
            <a:gdLst/>
            <a:ahLst/>
            <a:cxnLst/>
            <a:rect l="l" t="t" r="r" b="b"/>
            <a:pathLst>
              <a:path w="11518265" h="4107815">
                <a:moveTo>
                  <a:pt x="0" y="0"/>
                </a:moveTo>
                <a:lnTo>
                  <a:pt x="11517973" y="0"/>
                </a:lnTo>
                <a:lnTo>
                  <a:pt x="11517973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3482524" y="2432387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1970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2523" y="2940351"/>
            <a:ext cx="731623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3.692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9220" y="2442439"/>
            <a:ext cx="634586" cy="304971"/>
          </a:xfrm>
          <a:custGeom>
            <a:avLst/>
            <a:gdLst/>
            <a:ahLst/>
            <a:cxnLst/>
            <a:rect l="l" t="t" r="r" b="b"/>
            <a:pathLst>
              <a:path w="1046479" h="502920">
                <a:moveTo>
                  <a:pt x="0" y="0"/>
                </a:moveTo>
                <a:lnTo>
                  <a:pt x="1046271" y="0"/>
                </a:lnTo>
                <a:lnTo>
                  <a:pt x="1046271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3442871" y="2940637"/>
            <a:ext cx="748951" cy="304971"/>
          </a:xfrm>
          <a:custGeom>
            <a:avLst/>
            <a:gdLst/>
            <a:ahLst/>
            <a:cxnLst/>
            <a:rect l="l" t="t" r="r" b="b"/>
            <a:pathLst>
              <a:path w="1235075" h="502920">
                <a:moveTo>
                  <a:pt x="0" y="0"/>
                </a:moveTo>
                <a:lnTo>
                  <a:pt x="1234663" y="0"/>
                </a:lnTo>
                <a:lnTo>
                  <a:pt x="1234663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2449820" y="4513632"/>
            <a:ext cx="2969658" cy="224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 txBox="1"/>
          <p:nvPr/>
        </p:nvSpPr>
        <p:spPr>
          <a:xfrm>
            <a:off x="800471" y="1928913"/>
            <a:ext cx="5128290" cy="233408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In [1]: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6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  <a:tabLst>
                <a:tab pos="3413207" algn="l"/>
              </a:tabLst>
            </a:pPr>
            <a:r>
              <a:rPr sz="1577" spc="12" dirty="0">
                <a:latin typeface="Courier New"/>
                <a:cs typeface="Courier New"/>
              </a:rPr>
              <a:t>In [2]: year</a:t>
            </a:r>
            <a:r>
              <a:rPr sz="1577" spc="27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=</a:t>
            </a:r>
            <a:r>
              <a:rPr sz="1577" spc="18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	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1990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-30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2010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>
              <a:tabLst>
                <a:tab pos="3535273" algn="l"/>
              </a:tabLst>
            </a:pPr>
            <a:r>
              <a:rPr sz="1577" spc="12" dirty="0">
                <a:latin typeface="Courier New"/>
                <a:cs typeface="Courier New"/>
              </a:rPr>
              <a:t>In [3]: pop</a:t>
            </a:r>
            <a:r>
              <a:rPr sz="1577" spc="27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=</a:t>
            </a:r>
            <a:r>
              <a:rPr sz="1577" spc="18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2.519</a:t>
            </a:r>
            <a:r>
              <a:rPr sz="1577" spc="12" dirty="0">
                <a:latin typeface="Courier New"/>
                <a:cs typeface="Courier New"/>
              </a:rPr>
              <a:t>,	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5.263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-24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6.972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>
              <a:lnSpc>
                <a:spcPts val="1665"/>
              </a:lnSpc>
            </a:pPr>
            <a:r>
              <a:rPr sz="1577" spc="12" dirty="0">
                <a:latin typeface="Courier New"/>
                <a:cs typeface="Courier New"/>
              </a:rPr>
              <a:t>In [4]: plt.plot(year,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pop)</a:t>
            </a:r>
            <a:endParaRPr sz="1577" dirty="0">
              <a:latin typeface="Courier New"/>
              <a:cs typeface="Courier New"/>
            </a:endParaRPr>
          </a:p>
          <a:p>
            <a:pPr marL="127841" algn="ctr">
              <a:lnSpc>
                <a:spcPts val="1919"/>
              </a:lnSpc>
              <a:tabLst>
                <a:tab pos="838669" algn="l"/>
              </a:tabLst>
            </a:pPr>
            <a:r>
              <a:rPr sz="1789" b="1" spc="-109" dirty="0">
                <a:solidFill>
                  <a:srgbClr val="2685A2"/>
                </a:solidFill>
                <a:latin typeface="Trebuchet MS"/>
                <a:cs typeface="Trebuchet MS"/>
              </a:rPr>
              <a:t>x	</a:t>
            </a:r>
            <a:r>
              <a:rPr sz="1789" b="1" spc="-69" dirty="0">
                <a:solidFill>
                  <a:srgbClr val="2685A2"/>
                </a:solidFill>
                <a:latin typeface="Trebuchet MS"/>
                <a:cs typeface="Trebuchet MS"/>
              </a:rPr>
              <a:t>y</a:t>
            </a:r>
            <a:endParaRPr sz="1789" dirty="0">
              <a:latin typeface="Trebuchet MS"/>
              <a:cs typeface="Trebuchet MS"/>
            </a:endParaRPr>
          </a:p>
          <a:p>
            <a:pPr>
              <a:spcBef>
                <a:spcPts val="415"/>
              </a:spcBef>
            </a:pPr>
            <a:r>
              <a:rPr sz="1577" spc="12" dirty="0">
                <a:latin typeface="Courier New"/>
                <a:cs typeface="Courier New"/>
              </a:rPr>
              <a:t>In [5]: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684828" y="684400"/>
            <a:ext cx="2938043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173" dirty="0">
                <a:solidFill>
                  <a:srgbClr val="3A3A3A"/>
                </a:solidFill>
                <a:latin typeface="Trebuchet MS"/>
                <a:cs typeface="Trebuchet MS"/>
              </a:rPr>
              <a:t>Matplotlib</a:t>
            </a:r>
            <a:endParaRPr sz="5276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9027" y="846287"/>
            <a:ext cx="4895506" cy="846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4686494" y="912958"/>
            <a:ext cx="4762479" cy="712755"/>
          </a:xfrm>
          <a:custGeom>
            <a:avLst/>
            <a:gdLst/>
            <a:ahLst/>
            <a:cxnLst/>
            <a:rect l="l" t="t" r="r" b="b"/>
            <a:pathLst>
              <a:path w="7853680" h="1175385">
                <a:moveTo>
                  <a:pt x="0" y="0"/>
                </a:moveTo>
                <a:lnTo>
                  <a:pt x="7853216" y="0"/>
                </a:lnTo>
                <a:lnTo>
                  <a:pt x="7853216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4686494" y="912958"/>
            <a:ext cx="4762479" cy="712755"/>
          </a:xfrm>
          <a:custGeom>
            <a:avLst/>
            <a:gdLst/>
            <a:ahLst/>
            <a:cxnLst/>
            <a:rect l="l" t="t" r="r" b="b"/>
            <a:pathLst>
              <a:path w="7853680" h="1175385">
                <a:moveTo>
                  <a:pt x="0" y="0"/>
                </a:moveTo>
                <a:lnTo>
                  <a:pt x="7853164" y="0"/>
                </a:lnTo>
                <a:lnTo>
                  <a:pt x="7853164" y="1175356"/>
                </a:lnTo>
                <a:lnTo>
                  <a:pt x="0" y="117535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4787991" y="1001877"/>
            <a:ext cx="739324" cy="5203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>
              <a:lnSpc>
                <a:spcPts val="2001"/>
              </a:lnSpc>
              <a:spcBef>
                <a:spcPts val="58"/>
              </a:spcBef>
            </a:pPr>
            <a:r>
              <a:rPr sz="1577" spc="12" dirty="0">
                <a:latin typeface="Courier New"/>
                <a:cs typeface="Courier New"/>
              </a:rPr>
              <a:t>year</a:t>
            </a:r>
            <a:r>
              <a:rPr sz="1577" spc="-42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=  pop</a:t>
            </a:r>
            <a:r>
              <a:rPr sz="1577" spc="-15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=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1371" y="997388"/>
            <a:ext cx="731623" cy="998767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2.519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2840" y="1255860"/>
            <a:ext cx="12976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663" y="997388"/>
            <a:ext cx="731623" cy="756073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1970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3.692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0043" y="997388"/>
            <a:ext cx="731623" cy="756073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1990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5.263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424" y="997388"/>
            <a:ext cx="609557" cy="998767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L="121680"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2010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6.972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32981" y="1001878"/>
            <a:ext cx="129767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2634" y="2201898"/>
            <a:ext cx="5389597" cy="4080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5595369" y="994740"/>
            <a:ext cx="867936" cy="571051"/>
          </a:xfrm>
          <a:custGeom>
            <a:avLst/>
            <a:gdLst/>
            <a:ahLst/>
            <a:cxnLst/>
            <a:rect l="l" t="t" r="r" b="b"/>
            <a:pathLst>
              <a:path w="1431290" h="941705">
                <a:moveTo>
                  <a:pt x="0" y="0"/>
                </a:moveTo>
                <a:lnTo>
                  <a:pt x="1431108" y="0"/>
                </a:lnTo>
                <a:lnTo>
                  <a:pt x="1431108" y="941301"/>
                </a:lnTo>
                <a:lnTo>
                  <a:pt x="0" y="94130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1624246" y="5985395"/>
            <a:ext cx="252602" cy="252602"/>
          </a:xfrm>
          <a:custGeom>
            <a:avLst/>
            <a:gdLst/>
            <a:ahLst/>
            <a:cxnLst/>
            <a:rect l="l" t="t" r="r" b="b"/>
            <a:pathLst>
              <a:path w="416560" h="416559">
                <a:moveTo>
                  <a:pt x="231100" y="0"/>
                </a:moveTo>
                <a:lnTo>
                  <a:pt x="185236" y="0"/>
                </a:lnTo>
                <a:lnTo>
                  <a:pt x="140260" y="10013"/>
                </a:lnTo>
                <a:lnTo>
                  <a:pt x="97952" y="30040"/>
                </a:lnTo>
                <a:lnTo>
                  <a:pt x="60089" y="60081"/>
                </a:lnTo>
                <a:lnTo>
                  <a:pt x="30044" y="97944"/>
                </a:lnTo>
                <a:lnTo>
                  <a:pt x="10014" y="140252"/>
                </a:lnTo>
                <a:lnTo>
                  <a:pt x="0" y="185228"/>
                </a:lnTo>
                <a:lnTo>
                  <a:pt x="0" y="231093"/>
                </a:lnTo>
                <a:lnTo>
                  <a:pt x="10014" y="276068"/>
                </a:lnTo>
                <a:lnTo>
                  <a:pt x="30044" y="318377"/>
                </a:lnTo>
                <a:lnTo>
                  <a:pt x="60089" y="356240"/>
                </a:lnTo>
                <a:lnTo>
                  <a:pt x="97952" y="386283"/>
                </a:lnTo>
                <a:lnTo>
                  <a:pt x="140260" y="406312"/>
                </a:lnTo>
                <a:lnTo>
                  <a:pt x="185236" y="416326"/>
                </a:lnTo>
                <a:lnTo>
                  <a:pt x="231100" y="416326"/>
                </a:lnTo>
                <a:lnTo>
                  <a:pt x="276076" y="406312"/>
                </a:lnTo>
                <a:lnTo>
                  <a:pt x="318384" y="386283"/>
                </a:lnTo>
                <a:lnTo>
                  <a:pt x="356247" y="356240"/>
                </a:lnTo>
                <a:lnTo>
                  <a:pt x="386292" y="318377"/>
                </a:lnTo>
                <a:lnTo>
                  <a:pt x="406322" y="276068"/>
                </a:lnTo>
                <a:lnTo>
                  <a:pt x="416336" y="231093"/>
                </a:lnTo>
                <a:lnTo>
                  <a:pt x="416336" y="185228"/>
                </a:lnTo>
                <a:lnTo>
                  <a:pt x="406322" y="140252"/>
                </a:lnTo>
                <a:lnTo>
                  <a:pt x="386292" y="97944"/>
                </a:lnTo>
                <a:lnTo>
                  <a:pt x="356247" y="60081"/>
                </a:lnTo>
                <a:lnTo>
                  <a:pt x="318384" y="30040"/>
                </a:lnTo>
                <a:lnTo>
                  <a:pt x="276076" y="10013"/>
                </a:lnTo>
                <a:lnTo>
                  <a:pt x="23110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8198908" y="994740"/>
            <a:ext cx="817107" cy="571051"/>
          </a:xfrm>
          <a:custGeom>
            <a:avLst/>
            <a:gdLst/>
            <a:ahLst/>
            <a:cxnLst/>
            <a:rect l="l" t="t" r="r" b="b"/>
            <a:pathLst>
              <a:path w="1347469" h="941705">
                <a:moveTo>
                  <a:pt x="0" y="0"/>
                </a:moveTo>
                <a:lnTo>
                  <a:pt x="1346974" y="0"/>
                </a:lnTo>
                <a:lnTo>
                  <a:pt x="1346974" y="941301"/>
                </a:lnTo>
                <a:lnTo>
                  <a:pt x="0" y="941301"/>
                </a:lnTo>
                <a:lnTo>
                  <a:pt x="0" y="0"/>
                </a:lnTo>
                <a:close/>
              </a:path>
            </a:pathLst>
          </a:custGeom>
          <a:solidFill>
            <a:srgbClr val="FF2B1B">
              <a:alpha val="32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6573309" y="2122986"/>
            <a:ext cx="252602" cy="252602"/>
          </a:xfrm>
          <a:custGeom>
            <a:avLst/>
            <a:gdLst/>
            <a:ahLst/>
            <a:cxnLst/>
            <a:rect l="l" t="t" r="r" b="b"/>
            <a:pathLst>
              <a:path w="416559" h="416560">
                <a:moveTo>
                  <a:pt x="231164" y="0"/>
                </a:moveTo>
                <a:lnTo>
                  <a:pt x="185297" y="0"/>
                </a:lnTo>
                <a:lnTo>
                  <a:pt x="140311" y="10013"/>
                </a:lnTo>
                <a:lnTo>
                  <a:pt x="97980" y="30040"/>
                </a:lnTo>
                <a:lnTo>
                  <a:pt x="60081" y="60081"/>
                </a:lnTo>
                <a:lnTo>
                  <a:pt x="30040" y="97947"/>
                </a:lnTo>
                <a:lnTo>
                  <a:pt x="10013" y="140257"/>
                </a:lnTo>
                <a:lnTo>
                  <a:pt x="0" y="185232"/>
                </a:lnTo>
                <a:lnTo>
                  <a:pt x="0" y="231096"/>
                </a:lnTo>
                <a:lnTo>
                  <a:pt x="10013" y="276070"/>
                </a:lnTo>
                <a:lnTo>
                  <a:pt x="30040" y="318377"/>
                </a:lnTo>
                <a:lnTo>
                  <a:pt x="60081" y="356240"/>
                </a:lnTo>
                <a:lnTo>
                  <a:pt x="97980" y="386284"/>
                </a:lnTo>
                <a:lnTo>
                  <a:pt x="140311" y="406314"/>
                </a:lnTo>
                <a:lnTo>
                  <a:pt x="185297" y="416329"/>
                </a:lnTo>
                <a:lnTo>
                  <a:pt x="231164" y="416329"/>
                </a:lnTo>
                <a:lnTo>
                  <a:pt x="276137" y="406314"/>
                </a:lnTo>
                <a:lnTo>
                  <a:pt x="318441" y="386284"/>
                </a:lnTo>
                <a:lnTo>
                  <a:pt x="356302" y="356240"/>
                </a:lnTo>
                <a:lnTo>
                  <a:pt x="386343" y="318377"/>
                </a:lnTo>
                <a:lnTo>
                  <a:pt x="406370" y="276070"/>
                </a:lnTo>
                <a:lnTo>
                  <a:pt x="416384" y="231096"/>
                </a:lnTo>
                <a:lnTo>
                  <a:pt x="416384" y="185232"/>
                </a:lnTo>
                <a:lnTo>
                  <a:pt x="406370" y="140257"/>
                </a:lnTo>
                <a:lnTo>
                  <a:pt x="386343" y="97947"/>
                </a:lnTo>
                <a:lnTo>
                  <a:pt x="356302" y="60081"/>
                </a:lnTo>
                <a:lnTo>
                  <a:pt x="318441" y="30040"/>
                </a:lnTo>
                <a:lnTo>
                  <a:pt x="276137" y="10013"/>
                </a:lnTo>
                <a:lnTo>
                  <a:pt x="231164" y="0"/>
                </a:lnTo>
                <a:close/>
              </a:path>
            </a:pathLst>
          </a:custGeom>
          <a:solidFill>
            <a:srgbClr val="FF2B1B">
              <a:alpha val="32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6463194" y="994740"/>
            <a:ext cx="867936" cy="571051"/>
          </a:xfrm>
          <a:custGeom>
            <a:avLst/>
            <a:gdLst/>
            <a:ahLst/>
            <a:cxnLst/>
            <a:rect l="l" t="t" r="r" b="b"/>
            <a:pathLst>
              <a:path w="1431290" h="941705">
                <a:moveTo>
                  <a:pt x="0" y="0"/>
                </a:moveTo>
                <a:lnTo>
                  <a:pt x="1431265" y="0"/>
                </a:lnTo>
                <a:lnTo>
                  <a:pt x="1431265" y="941301"/>
                </a:lnTo>
                <a:lnTo>
                  <a:pt x="0" y="941301"/>
                </a:lnTo>
                <a:lnTo>
                  <a:pt x="0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7331115" y="994740"/>
            <a:ext cx="867936" cy="571051"/>
          </a:xfrm>
          <a:custGeom>
            <a:avLst/>
            <a:gdLst/>
            <a:ahLst/>
            <a:cxnLst/>
            <a:rect l="l" t="t" r="r" b="b"/>
            <a:pathLst>
              <a:path w="1431290" h="941705">
                <a:moveTo>
                  <a:pt x="0" y="0"/>
                </a:moveTo>
                <a:lnTo>
                  <a:pt x="1431055" y="0"/>
                </a:lnTo>
                <a:lnTo>
                  <a:pt x="1431055" y="941301"/>
                </a:lnTo>
                <a:lnTo>
                  <a:pt x="0" y="941301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3301053" y="4921076"/>
            <a:ext cx="252602" cy="252602"/>
          </a:xfrm>
          <a:custGeom>
            <a:avLst/>
            <a:gdLst/>
            <a:ahLst/>
            <a:cxnLst/>
            <a:rect l="l" t="t" r="r" b="b"/>
            <a:pathLst>
              <a:path w="416560" h="416559">
                <a:moveTo>
                  <a:pt x="231096" y="0"/>
                </a:moveTo>
                <a:lnTo>
                  <a:pt x="185232" y="0"/>
                </a:lnTo>
                <a:lnTo>
                  <a:pt x="140257" y="10013"/>
                </a:lnTo>
                <a:lnTo>
                  <a:pt x="97947" y="30040"/>
                </a:lnTo>
                <a:lnTo>
                  <a:pt x="60081" y="60081"/>
                </a:lnTo>
                <a:lnTo>
                  <a:pt x="30040" y="97947"/>
                </a:lnTo>
                <a:lnTo>
                  <a:pt x="10013" y="140257"/>
                </a:lnTo>
                <a:lnTo>
                  <a:pt x="0" y="185232"/>
                </a:lnTo>
                <a:lnTo>
                  <a:pt x="0" y="231096"/>
                </a:lnTo>
                <a:lnTo>
                  <a:pt x="10013" y="276070"/>
                </a:lnTo>
                <a:lnTo>
                  <a:pt x="30040" y="318377"/>
                </a:lnTo>
                <a:lnTo>
                  <a:pt x="60081" y="356240"/>
                </a:lnTo>
                <a:lnTo>
                  <a:pt x="97947" y="386284"/>
                </a:lnTo>
                <a:lnTo>
                  <a:pt x="140257" y="406314"/>
                </a:lnTo>
                <a:lnTo>
                  <a:pt x="185232" y="416329"/>
                </a:lnTo>
                <a:lnTo>
                  <a:pt x="231096" y="416329"/>
                </a:lnTo>
                <a:lnTo>
                  <a:pt x="276070" y="406314"/>
                </a:lnTo>
                <a:lnTo>
                  <a:pt x="318377" y="386284"/>
                </a:lnTo>
                <a:lnTo>
                  <a:pt x="356240" y="356240"/>
                </a:lnTo>
                <a:lnTo>
                  <a:pt x="386284" y="318377"/>
                </a:lnTo>
                <a:lnTo>
                  <a:pt x="406314" y="276070"/>
                </a:lnTo>
                <a:lnTo>
                  <a:pt x="416329" y="231096"/>
                </a:lnTo>
                <a:lnTo>
                  <a:pt x="416329" y="185232"/>
                </a:lnTo>
                <a:lnTo>
                  <a:pt x="406314" y="140257"/>
                </a:lnTo>
                <a:lnTo>
                  <a:pt x="386284" y="97947"/>
                </a:lnTo>
                <a:lnTo>
                  <a:pt x="356240" y="60081"/>
                </a:lnTo>
                <a:lnTo>
                  <a:pt x="318377" y="30040"/>
                </a:lnTo>
                <a:lnTo>
                  <a:pt x="276070" y="10013"/>
                </a:lnTo>
                <a:lnTo>
                  <a:pt x="231096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4859610" y="3645076"/>
            <a:ext cx="252602" cy="252602"/>
          </a:xfrm>
          <a:custGeom>
            <a:avLst/>
            <a:gdLst/>
            <a:ahLst/>
            <a:cxnLst/>
            <a:rect l="l" t="t" r="r" b="b"/>
            <a:pathLst>
              <a:path w="416559" h="416560">
                <a:moveTo>
                  <a:pt x="231100" y="0"/>
                </a:moveTo>
                <a:lnTo>
                  <a:pt x="185236" y="0"/>
                </a:lnTo>
                <a:lnTo>
                  <a:pt x="140260" y="10013"/>
                </a:lnTo>
                <a:lnTo>
                  <a:pt x="97952" y="30040"/>
                </a:lnTo>
                <a:lnTo>
                  <a:pt x="60089" y="60081"/>
                </a:lnTo>
                <a:lnTo>
                  <a:pt x="30044" y="97947"/>
                </a:lnTo>
                <a:lnTo>
                  <a:pt x="10014" y="140257"/>
                </a:lnTo>
                <a:lnTo>
                  <a:pt x="0" y="185233"/>
                </a:lnTo>
                <a:lnTo>
                  <a:pt x="0" y="231098"/>
                </a:lnTo>
                <a:lnTo>
                  <a:pt x="10014" y="276074"/>
                </a:lnTo>
                <a:lnTo>
                  <a:pt x="30044" y="318384"/>
                </a:lnTo>
                <a:lnTo>
                  <a:pt x="60089" y="356250"/>
                </a:lnTo>
                <a:lnTo>
                  <a:pt x="97952" y="386291"/>
                </a:lnTo>
                <a:lnTo>
                  <a:pt x="140260" y="406318"/>
                </a:lnTo>
                <a:lnTo>
                  <a:pt x="185236" y="416332"/>
                </a:lnTo>
                <a:lnTo>
                  <a:pt x="231100" y="416332"/>
                </a:lnTo>
                <a:lnTo>
                  <a:pt x="276076" y="406318"/>
                </a:lnTo>
                <a:lnTo>
                  <a:pt x="318384" y="386291"/>
                </a:lnTo>
                <a:lnTo>
                  <a:pt x="356247" y="356250"/>
                </a:lnTo>
                <a:lnTo>
                  <a:pt x="386292" y="318384"/>
                </a:lnTo>
                <a:lnTo>
                  <a:pt x="406322" y="276074"/>
                </a:lnTo>
                <a:lnTo>
                  <a:pt x="416336" y="231098"/>
                </a:lnTo>
                <a:lnTo>
                  <a:pt x="416336" y="185233"/>
                </a:lnTo>
                <a:lnTo>
                  <a:pt x="406322" y="140257"/>
                </a:lnTo>
                <a:lnTo>
                  <a:pt x="386292" y="97947"/>
                </a:lnTo>
                <a:lnTo>
                  <a:pt x="356247" y="60081"/>
                </a:lnTo>
                <a:lnTo>
                  <a:pt x="318384" y="30040"/>
                </a:lnTo>
                <a:lnTo>
                  <a:pt x="276076" y="10013"/>
                </a:lnTo>
                <a:lnTo>
                  <a:pt x="23110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684828" y="684400"/>
            <a:ext cx="322684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45" dirty="0">
                <a:solidFill>
                  <a:srgbClr val="3A3A3A"/>
                </a:solidFill>
                <a:latin typeface="Trebuchet MS"/>
                <a:cs typeface="Trebuchet MS"/>
              </a:rPr>
              <a:t>Sca</a:t>
            </a:r>
            <a:r>
              <a:rPr sz="5276" b="1" spc="45" dirty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5276" b="1" spc="45" dirty="0">
                <a:solidFill>
                  <a:srgbClr val="3A3A3A"/>
                </a:solidFill>
                <a:latin typeface="Trebuchet MS"/>
                <a:cs typeface="Trebuchet MS"/>
              </a:rPr>
              <a:t>er</a:t>
            </a:r>
            <a:r>
              <a:rPr sz="5276" b="1" spc="-749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5276" b="1" spc="-212" dirty="0">
                <a:solidFill>
                  <a:srgbClr val="3A3A3A"/>
                </a:solidFill>
                <a:latin typeface="Trebuchet MS"/>
                <a:cs typeface="Trebuchet MS"/>
              </a:rPr>
              <a:t>plot</a:t>
            </a:r>
            <a:endParaRPr sz="5276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411" y="1774701"/>
            <a:ext cx="7117850" cy="160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32209" y="1774700"/>
            <a:ext cx="7117919" cy="1694188"/>
          </a:xfrm>
          <a:prstGeom prst="rect">
            <a:avLst/>
          </a:prstGeom>
          <a:solidFill>
            <a:srgbClr val="EBF4F7"/>
          </a:solidFill>
        </p:spPr>
        <p:txBody>
          <a:bodyPr vert="horz" wrap="square" lIns="0" tIns="150945" rIns="0" bIns="0" rtlCol="0">
            <a:spAutoFit/>
          </a:bodyPr>
          <a:lstStyle/>
          <a:p>
            <a:pPr marL="167888" marR="2190243">
              <a:lnSpc>
                <a:spcPct val="105700"/>
              </a:lnSpc>
              <a:spcBef>
                <a:spcPts val="1189"/>
              </a:spcBef>
            </a:pPr>
            <a:r>
              <a:rPr sz="1577" spc="12" dirty="0">
                <a:latin typeface="Courier New"/>
                <a:cs typeface="Courier New"/>
              </a:rPr>
              <a:t>In [1]: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 </a:t>
            </a:r>
            <a:r>
              <a:rPr sz="1577" spc="12" dirty="0">
                <a:latin typeface="Courier New"/>
                <a:cs typeface="Courier New"/>
              </a:rPr>
              <a:t>plt  In [2]: 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1970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1990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2010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167888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In [3]: 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2.519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3.692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5.263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6.972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167888" marR="3653102">
              <a:lnSpc>
                <a:spcPct val="105700"/>
              </a:lnSpc>
            </a:pPr>
            <a:r>
              <a:rPr sz="1577" spc="12" dirty="0">
                <a:latin typeface="Courier New"/>
                <a:cs typeface="Courier New"/>
              </a:rPr>
              <a:t>In [4]: plt.plot(year,</a:t>
            </a:r>
            <a:r>
              <a:rPr sz="1577" spc="-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pop)  In [5]: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2231454" y="3576793"/>
            <a:ext cx="4048365" cy="3120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84828" y="684400"/>
            <a:ext cx="322684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45" dirty="0">
                <a:solidFill>
                  <a:srgbClr val="3A3A3A"/>
                </a:solidFill>
                <a:latin typeface="Trebuchet MS"/>
                <a:cs typeface="Trebuchet MS"/>
              </a:rPr>
              <a:t>Sca</a:t>
            </a:r>
            <a:r>
              <a:rPr sz="5276" b="1" spc="45" dirty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5276" b="1" spc="45" dirty="0">
                <a:solidFill>
                  <a:srgbClr val="3A3A3A"/>
                </a:solidFill>
                <a:latin typeface="Trebuchet MS"/>
                <a:cs typeface="Trebuchet MS"/>
              </a:rPr>
              <a:t>er</a:t>
            </a:r>
            <a:r>
              <a:rPr sz="5276" b="1" spc="-749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5276" b="1" spc="-212" dirty="0">
                <a:solidFill>
                  <a:srgbClr val="3A3A3A"/>
                </a:solidFill>
                <a:latin typeface="Trebuchet MS"/>
                <a:cs typeface="Trebuchet MS"/>
              </a:rPr>
              <a:t>plot</a:t>
            </a:r>
            <a:endParaRPr sz="5276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411" y="1774701"/>
            <a:ext cx="7117850" cy="1608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632209" y="1774700"/>
            <a:ext cx="7117919" cy="1692521"/>
          </a:xfrm>
          <a:prstGeom prst="rect">
            <a:avLst/>
          </a:prstGeom>
          <a:solidFill>
            <a:srgbClr val="EBF4F7"/>
          </a:solidFill>
        </p:spPr>
        <p:txBody>
          <a:bodyPr vert="horz" wrap="square" lIns="0" tIns="150945" rIns="0" bIns="0" rtlCol="0">
            <a:spAutoFit/>
          </a:bodyPr>
          <a:lstStyle/>
          <a:p>
            <a:pPr marL="167888" marR="2190243">
              <a:lnSpc>
                <a:spcPct val="105700"/>
              </a:lnSpc>
              <a:spcBef>
                <a:spcPts val="1189"/>
              </a:spcBef>
            </a:pPr>
            <a:r>
              <a:rPr sz="1577" spc="12" dirty="0">
                <a:latin typeface="Courier New"/>
                <a:cs typeface="Courier New"/>
              </a:rPr>
              <a:t>In [1]: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 </a:t>
            </a:r>
            <a:r>
              <a:rPr sz="1577" spc="12" dirty="0">
                <a:latin typeface="Courier New"/>
                <a:cs typeface="Courier New"/>
              </a:rPr>
              <a:t>plt  In [2]: 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1970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1990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2010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L="167888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In [3]: 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2.519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3.692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5.263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6.972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L="167888" marR="3287291">
              <a:lnSpc>
                <a:spcPct val="103099"/>
              </a:lnSpc>
              <a:spcBef>
                <a:spcPts val="100"/>
              </a:spcBef>
            </a:pPr>
            <a:r>
              <a:rPr sz="2365" spc="18" baseline="2136" dirty="0">
                <a:latin typeface="Courier New"/>
                <a:cs typeface="Courier New"/>
              </a:rPr>
              <a:t>In [4]: plt.</a:t>
            </a:r>
            <a:r>
              <a:rPr sz="1577" spc="12" dirty="0">
                <a:latin typeface="Courier New"/>
                <a:cs typeface="Courier New"/>
              </a:rPr>
              <a:t>scatter</a:t>
            </a:r>
            <a:r>
              <a:rPr sz="2365" spc="18" baseline="2136" dirty="0">
                <a:latin typeface="Courier New"/>
                <a:cs typeface="Courier New"/>
              </a:rPr>
              <a:t>(year,</a:t>
            </a:r>
            <a:r>
              <a:rPr sz="2365" spc="-13" baseline="2136" dirty="0">
                <a:latin typeface="Courier New"/>
                <a:cs typeface="Courier New"/>
              </a:rPr>
              <a:t> </a:t>
            </a:r>
            <a:r>
              <a:rPr sz="2365" spc="18" baseline="2136" dirty="0">
                <a:latin typeface="Courier New"/>
                <a:cs typeface="Courier New"/>
              </a:rPr>
              <a:t>pop)  </a:t>
            </a:r>
            <a:r>
              <a:rPr sz="1577" spc="12" dirty="0">
                <a:latin typeface="Courier New"/>
                <a:cs typeface="Courier New"/>
              </a:rPr>
              <a:t>In [5]: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209535-E905-4ADC-A5E4-DCEB8A0B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46037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900306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149" dirty="0">
                <a:solidFill>
                  <a:srgbClr val="3A3A3A"/>
                </a:solidFill>
                <a:latin typeface="Times New Roman"/>
                <a:cs typeface="Times New Roman"/>
              </a:rPr>
              <a:t>Histogram</a:t>
            </a:r>
            <a:endParaRPr sz="527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47" y="175404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447" y="2414394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889" y="1446346"/>
            <a:ext cx="3758230" cy="1337533"/>
          </a:xfrm>
          <a:prstGeom prst="rect">
            <a:avLst/>
          </a:prstGeom>
        </p:spPr>
        <p:txBody>
          <a:bodyPr vert="horz" wrap="square" lIns="0" tIns="251447" rIns="0" bIns="0" rtlCol="0">
            <a:spAutoFit/>
          </a:bodyPr>
          <a:lstStyle/>
          <a:p>
            <a:pPr marL="7701">
              <a:spcBef>
                <a:spcPts val="1980"/>
              </a:spcBef>
            </a:pPr>
            <a:r>
              <a:rPr sz="2729" spc="-306" dirty="0">
                <a:solidFill>
                  <a:srgbClr val="3A3A3A"/>
                </a:solidFill>
                <a:latin typeface="DejaVu Sans"/>
                <a:cs typeface="DejaVu Sans"/>
              </a:rPr>
              <a:t>Explore</a:t>
            </a:r>
            <a:r>
              <a:rPr sz="2729" spc="-337" dirty="0">
                <a:solidFill>
                  <a:srgbClr val="3A3A3A"/>
                </a:solidFill>
                <a:latin typeface="DejaVu Sans"/>
                <a:cs typeface="DejaVu Sans"/>
              </a:rPr>
              <a:t> </a:t>
            </a:r>
            <a:r>
              <a:rPr sz="2729" spc="-315" dirty="0">
                <a:solidFill>
                  <a:srgbClr val="3A3A3A"/>
                </a:solidFill>
                <a:latin typeface="DejaVu Sans"/>
                <a:cs typeface="DejaVu Sans"/>
              </a:rPr>
              <a:t>dataset</a:t>
            </a:r>
            <a:endParaRPr sz="2729">
              <a:latin typeface="DejaVu Sans"/>
              <a:cs typeface="DejaVu Sans"/>
            </a:endParaRPr>
          </a:p>
          <a:p>
            <a:pPr marL="7701">
              <a:spcBef>
                <a:spcPts val="1925"/>
              </a:spcBef>
            </a:pPr>
            <a:r>
              <a:rPr sz="2729" spc="-315" dirty="0">
                <a:solidFill>
                  <a:srgbClr val="3A3A3A"/>
                </a:solidFill>
                <a:latin typeface="DejaVu Sans"/>
                <a:cs typeface="DejaVu Sans"/>
              </a:rPr>
              <a:t>Get </a:t>
            </a:r>
            <a:r>
              <a:rPr sz="2729" spc="-312" dirty="0">
                <a:solidFill>
                  <a:srgbClr val="3A3A3A"/>
                </a:solidFill>
                <a:latin typeface="DejaVu Sans"/>
                <a:cs typeface="DejaVu Sans"/>
              </a:rPr>
              <a:t>idea </a:t>
            </a:r>
            <a:r>
              <a:rPr sz="2729" spc="-291" dirty="0">
                <a:solidFill>
                  <a:srgbClr val="3A3A3A"/>
                </a:solidFill>
                <a:latin typeface="DejaVu Sans"/>
                <a:cs typeface="DejaVu Sans"/>
              </a:rPr>
              <a:t>about</a:t>
            </a:r>
            <a:r>
              <a:rPr sz="2729" spc="-394" dirty="0">
                <a:solidFill>
                  <a:srgbClr val="3A3A3A"/>
                </a:solidFill>
                <a:latin typeface="DejaVu Sans"/>
                <a:cs typeface="DejaVu Sans"/>
              </a:rPr>
              <a:t> </a:t>
            </a:r>
            <a:r>
              <a:rPr sz="2729" spc="-221" dirty="0">
                <a:solidFill>
                  <a:srgbClr val="3A3A3A"/>
                </a:solidFill>
                <a:latin typeface="DejaVu Sans"/>
                <a:cs typeface="DejaVu Sans"/>
              </a:rPr>
              <a:t>distribution</a:t>
            </a:r>
            <a:endParaRPr sz="2729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9894" y="4046425"/>
            <a:ext cx="502509" cy="0"/>
          </a:xfrm>
          <a:custGeom>
            <a:avLst/>
            <a:gdLst/>
            <a:ahLst/>
            <a:cxnLst/>
            <a:rect l="l" t="t" r="r" b="b"/>
            <a:pathLst>
              <a:path w="828675">
                <a:moveTo>
                  <a:pt x="0" y="0"/>
                </a:moveTo>
                <a:lnTo>
                  <a:pt x="828121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6253939" y="4046425"/>
            <a:ext cx="758192" cy="0"/>
          </a:xfrm>
          <a:custGeom>
            <a:avLst/>
            <a:gdLst/>
            <a:ahLst/>
            <a:cxnLst/>
            <a:rect l="l" t="t" r="r" b="b"/>
            <a:pathLst>
              <a:path w="1250315">
                <a:moveTo>
                  <a:pt x="0" y="0"/>
                </a:moveTo>
                <a:lnTo>
                  <a:pt x="1249763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5457978" y="4046425"/>
            <a:ext cx="758192" cy="0"/>
          </a:xfrm>
          <a:custGeom>
            <a:avLst/>
            <a:gdLst/>
            <a:ahLst/>
            <a:cxnLst/>
            <a:rect l="l" t="t" r="r" b="b"/>
            <a:pathLst>
              <a:path w="1250315">
                <a:moveTo>
                  <a:pt x="0" y="0"/>
                </a:moveTo>
                <a:lnTo>
                  <a:pt x="1249773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618268" y="4046425"/>
            <a:ext cx="801704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917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3778552" y="4046425"/>
            <a:ext cx="801704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928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2938842" y="4046425"/>
            <a:ext cx="801704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917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2099133" y="4046425"/>
            <a:ext cx="801704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917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1608268" y="4046425"/>
            <a:ext cx="452836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47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2080085" y="3949951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2919794" y="3956301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3759503" y="3949951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599219" y="3959476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5438929" y="3953126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6234890" y="3956301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7030845" y="3951539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 txBox="1"/>
          <p:nvPr/>
        </p:nvSpPr>
        <p:spPr>
          <a:xfrm>
            <a:off x="2024126" y="4151257"/>
            <a:ext cx="147865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146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9257" y="4151257"/>
            <a:ext cx="106278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182" dirty="0">
                <a:solidFill>
                  <a:srgbClr val="2685A2"/>
                </a:solidFill>
                <a:latin typeface="Times New Roman"/>
                <a:cs typeface="Times New Roman"/>
              </a:rPr>
              <a:t>1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6620" y="4151257"/>
            <a:ext cx="131692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18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63694" y="4151257"/>
            <a:ext cx="119755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76" dirty="0">
                <a:solidFill>
                  <a:srgbClr val="2685A2"/>
                </a:solidFill>
                <a:latin typeface="Times New Roman"/>
                <a:cs typeface="Times New Roman"/>
              </a:rPr>
              <a:t>3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88653" y="4151257"/>
            <a:ext cx="13554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49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1441" y="4151257"/>
            <a:ext cx="128226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-9" dirty="0">
                <a:solidFill>
                  <a:srgbClr val="2685A2"/>
                </a:solidFill>
                <a:latin typeface="Times New Roman"/>
                <a:cs typeface="Times New Roman"/>
              </a:rPr>
              <a:t>5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6913" y="4151257"/>
            <a:ext cx="137468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67" dirty="0">
                <a:solidFill>
                  <a:srgbClr val="2685A2"/>
                </a:solidFill>
                <a:latin typeface="Times New Roman"/>
                <a:cs typeface="Times New Roman"/>
              </a:rPr>
              <a:t>6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57018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2057017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2517444" y="3968999"/>
            <a:ext cx="126992" cy="12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2517442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3138475" y="3968472"/>
            <a:ext cx="126992" cy="12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3138473" y="3968471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4288702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4288701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142662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4142661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4686686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4686684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4965101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4965099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5758738" y="3968472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5758737" y="3968471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6939458" y="3968999"/>
            <a:ext cx="126975" cy="126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6939475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5234812" y="3968999"/>
            <a:ext cx="126992" cy="12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5234810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3852742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3852741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3416781" y="3968999"/>
            <a:ext cx="126988" cy="12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3416780" y="3968998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5477020" y="6082695"/>
            <a:ext cx="1572989" cy="0"/>
          </a:xfrm>
          <a:custGeom>
            <a:avLst/>
            <a:gdLst/>
            <a:ahLst/>
            <a:cxnLst/>
            <a:rect l="l" t="t" r="r" b="b"/>
            <a:pathLst>
              <a:path w="2593975">
                <a:moveTo>
                  <a:pt x="0" y="0"/>
                </a:moveTo>
                <a:lnTo>
                  <a:pt x="2593805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2080085" y="5889740"/>
            <a:ext cx="0" cy="174049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783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3740455" y="5889740"/>
            <a:ext cx="0" cy="174049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783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5438929" y="5889740"/>
            <a:ext cx="0" cy="174049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783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7030845" y="5889740"/>
            <a:ext cx="0" cy="193302"/>
          </a:xfrm>
          <a:custGeom>
            <a:avLst/>
            <a:gdLst/>
            <a:ahLst/>
            <a:cxnLst/>
            <a:rect l="l" t="t" r="r" b="b"/>
            <a:pathLst>
              <a:path h="318770">
                <a:moveTo>
                  <a:pt x="0" y="318196"/>
                </a:moveTo>
                <a:lnTo>
                  <a:pt x="0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2061036" y="6082695"/>
            <a:ext cx="1698520" cy="0"/>
          </a:xfrm>
          <a:custGeom>
            <a:avLst/>
            <a:gdLst/>
            <a:ahLst/>
            <a:cxnLst/>
            <a:rect l="l" t="t" r="r" b="b"/>
            <a:pathLst>
              <a:path w="2800985">
                <a:moveTo>
                  <a:pt x="0" y="0"/>
                </a:moveTo>
                <a:lnTo>
                  <a:pt x="2800899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3759504" y="6082695"/>
            <a:ext cx="1717773" cy="0"/>
          </a:xfrm>
          <a:custGeom>
            <a:avLst/>
            <a:gdLst/>
            <a:ahLst/>
            <a:cxnLst/>
            <a:rect l="l" t="t" r="r" b="b"/>
            <a:pathLst>
              <a:path w="2832734">
                <a:moveTo>
                  <a:pt x="0" y="0"/>
                </a:moveTo>
                <a:lnTo>
                  <a:pt x="2832311" y="0"/>
                </a:lnTo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 txBox="1"/>
          <p:nvPr/>
        </p:nvSpPr>
        <p:spPr>
          <a:xfrm>
            <a:off x="2024126" y="6094220"/>
            <a:ext cx="147865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146" dirty="0">
                <a:solidFill>
                  <a:srgbClr val="2685A2"/>
                </a:solidFill>
                <a:latin typeface="Times New Roman"/>
                <a:cs typeface="Times New Roman"/>
              </a:rPr>
              <a:t>0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74046" y="6094220"/>
            <a:ext cx="131692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18" dirty="0">
                <a:solidFill>
                  <a:srgbClr val="2685A2"/>
                </a:solidFill>
                <a:latin typeface="Times New Roman"/>
                <a:cs typeface="Times New Roman"/>
              </a:rPr>
              <a:t>2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83854" y="6094220"/>
            <a:ext cx="13554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49" dirty="0">
                <a:solidFill>
                  <a:srgbClr val="2685A2"/>
                </a:solidFill>
                <a:latin typeface="Times New Roman"/>
                <a:cs typeface="Times New Roman"/>
              </a:rPr>
              <a:t>4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83484" y="6094220"/>
            <a:ext cx="137468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b="1" spc="67" dirty="0">
                <a:solidFill>
                  <a:srgbClr val="2685A2"/>
                </a:solidFill>
                <a:latin typeface="Times New Roman"/>
                <a:cs typeface="Times New Roman"/>
              </a:rPr>
              <a:t>6</a:t>
            </a:r>
            <a:endParaRPr sz="178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0085" y="5284899"/>
            <a:ext cx="1673069" cy="812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2105483" y="5297598"/>
            <a:ext cx="1622277" cy="762043"/>
          </a:xfrm>
          <a:custGeom>
            <a:avLst/>
            <a:gdLst/>
            <a:ahLst/>
            <a:cxnLst/>
            <a:rect l="l" t="t" r="r" b="b"/>
            <a:pathLst>
              <a:path w="2675254" h="1256665">
                <a:moveTo>
                  <a:pt x="0" y="0"/>
                </a:moveTo>
                <a:lnTo>
                  <a:pt x="2675248" y="0"/>
                </a:lnTo>
                <a:lnTo>
                  <a:pt x="2675248" y="1256506"/>
                </a:lnTo>
                <a:lnTo>
                  <a:pt x="0" y="1256506"/>
                </a:lnTo>
                <a:lnTo>
                  <a:pt x="0" y="0"/>
                </a:lnTo>
                <a:close/>
              </a:path>
            </a:pathLst>
          </a:custGeom>
          <a:solidFill>
            <a:srgbClr val="2685A2">
              <a:alpha val="9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3733178" y="4901913"/>
            <a:ext cx="1712100" cy="1193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3758576" y="4914612"/>
            <a:ext cx="1661554" cy="1143256"/>
          </a:xfrm>
          <a:custGeom>
            <a:avLst/>
            <a:gdLst/>
            <a:ahLst/>
            <a:cxnLst/>
            <a:rect l="l" t="t" r="r" b="b"/>
            <a:pathLst>
              <a:path w="2740025" h="1885315">
                <a:moveTo>
                  <a:pt x="0" y="0"/>
                </a:moveTo>
                <a:lnTo>
                  <a:pt x="2739612" y="0"/>
                </a:lnTo>
                <a:lnTo>
                  <a:pt x="2739612" y="1884759"/>
                </a:lnTo>
                <a:lnTo>
                  <a:pt x="0" y="1884759"/>
                </a:lnTo>
                <a:lnTo>
                  <a:pt x="0" y="0"/>
                </a:lnTo>
                <a:close/>
              </a:path>
            </a:pathLst>
          </a:custGeom>
          <a:solidFill>
            <a:srgbClr val="2685A2">
              <a:alpha val="9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5432580" y="5697753"/>
            <a:ext cx="1604627" cy="4317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5457978" y="5710452"/>
            <a:ext cx="1554121" cy="381214"/>
          </a:xfrm>
          <a:custGeom>
            <a:avLst/>
            <a:gdLst/>
            <a:ahLst/>
            <a:cxnLst/>
            <a:rect l="l" t="t" r="r" b="b"/>
            <a:pathLst>
              <a:path w="2562859" h="628650">
                <a:moveTo>
                  <a:pt x="0" y="0"/>
                </a:moveTo>
                <a:lnTo>
                  <a:pt x="2562361" y="0"/>
                </a:lnTo>
                <a:lnTo>
                  <a:pt x="256236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2685A2">
              <a:alpha val="9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2530143" y="5812040"/>
            <a:ext cx="126992" cy="126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2530141" y="5812045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3151174" y="5812040"/>
            <a:ext cx="126992" cy="126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3151172" y="5812045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2527165" y="5529879"/>
            <a:ext cx="126992" cy="12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2527163" y="5529877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3148196" y="5529879"/>
            <a:ext cx="126992" cy="12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/>
          <p:nvPr/>
        </p:nvSpPr>
        <p:spPr>
          <a:xfrm>
            <a:off x="3148194" y="5529877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0" name="object 80"/>
          <p:cNvSpPr/>
          <p:nvPr/>
        </p:nvSpPr>
        <p:spPr>
          <a:xfrm>
            <a:off x="4181458" y="5837439"/>
            <a:ext cx="126994" cy="1269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1" name="object 81"/>
          <p:cNvSpPr/>
          <p:nvPr/>
        </p:nvSpPr>
        <p:spPr>
          <a:xfrm>
            <a:off x="4181463" y="5837443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82"/>
          <p:cNvSpPr/>
          <p:nvPr/>
        </p:nvSpPr>
        <p:spPr>
          <a:xfrm>
            <a:off x="4802491" y="5837439"/>
            <a:ext cx="126992" cy="1269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3" name="object 83"/>
          <p:cNvSpPr/>
          <p:nvPr/>
        </p:nvSpPr>
        <p:spPr>
          <a:xfrm>
            <a:off x="4802494" y="5837443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84"/>
          <p:cNvSpPr/>
          <p:nvPr/>
        </p:nvSpPr>
        <p:spPr>
          <a:xfrm>
            <a:off x="4178482" y="5541982"/>
            <a:ext cx="126992" cy="126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object 85"/>
          <p:cNvSpPr/>
          <p:nvPr/>
        </p:nvSpPr>
        <p:spPr>
          <a:xfrm>
            <a:off x="4178485" y="5541980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6" name="object 86"/>
          <p:cNvSpPr/>
          <p:nvPr/>
        </p:nvSpPr>
        <p:spPr>
          <a:xfrm>
            <a:off x="4799513" y="5541982"/>
            <a:ext cx="126992" cy="126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7" name="object 87"/>
          <p:cNvSpPr/>
          <p:nvPr/>
        </p:nvSpPr>
        <p:spPr>
          <a:xfrm>
            <a:off x="4799516" y="5541980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8" name="object 88"/>
          <p:cNvSpPr/>
          <p:nvPr/>
        </p:nvSpPr>
        <p:spPr>
          <a:xfrm>
            <a:off x="4175504" y="5233228"/>
            <a:ext cx="126992" cy="126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9" name="object 89"/>
          <p:cNvSpPr/>
          <p:nvPr/>
        </p:nvSpPr>
        <p:spPr>
          <a:xfrm>
            <a:off x="4175507" y="5233226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object 90"/>
          <p:cNvSpPr/>
          <p:nvPr/>
        </p:nvSpPr>
        <p:spPr>
          <a:xfrm>
            <a:off x="4796535" y="5233228"/>
            <a:ext cx="126992" cy="126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1" name="object 91"/>
          <p:cNvSpPr/>
          <p:nvPr/>
        </p:nvSpPr>
        <p:spPr>
          <a:xfrm>
            <a:off x="4796538" y="5233226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object 92"/>
          <p:cNvSpPr/>
          <p:nvPr/>
        </p:nvSpPr>
        <p:spPr>
          <a:xfrm>
            <a:off x="5860884" y="5837439"/>
            <a:ext cx="126988" cy="1269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3" name="object 93"/>
          <p:cNvSpPr/>
          <p:nvPr/>
        </p:nvSpPr>
        <p:spPr>
          <a:xfrm>
            <a:off x="5860882" y="5837443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6481910" y="5837439"/>
            <a:ext cx="126975" cy="1269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6481926" y="5837443"/>
            <a:ext cx="127071" cy="127071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62825">
            <a:solidFill>
              <a:srgbClr val="2685A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684828" y="684400"/>
            <a:ext cx="2938043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103" dirty="0">
                <a:solidFill>
                  <a:srgbClr val="3A3A3A"/>
                </a:solidFill>
                <a:latin typeface="Times New Roman"/>
                <a:cs typeface="Times New Roman"/>
              </a:rPr>
              <a:t>Matplotlib</a:t>
            </a:r>
            <a:endParaRPr sz="527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412" y="1774700"/>
            <a:ext cx="8387761" cy="4909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1"/>
            <a:ext cx="8254629" cy="4776726"/>
          </a:xfrm>
          <a:custGeom>
            <a:avLst/>
            <a:gdLst/>
            <a:ahLst/>
            <a:cxnLst/>
            <a:rect l="l" t="t" r="r" b="b"/>
            <a:pathLst>
              <a:path w="13612494" h="7877175">
                <a:moveTo>
                  <a:pt x="0" y="0"/>
                </a:moveTo>
                <a:lnTo>
                  <a:pt x="13612150" y="0"/>
                </a:lnTo>
                <a:lnTo>
                  <a:pt x="13612150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98878" y="1841371"/>
            <a:ext cx="8254629" cy="4776726"/>
          </a:xfrm>
          <a:custGeom>
            <a:avLst/>
            <a:gdLst/>
            <a:ahLst/>
            <a:cxnLst/>
            <a:rect l="l" t="t" r="r" b="b"/>
            <a:pathLst>
              <a:path w="13612494" h="7877175">
                <a:moveTo>
                  <a:pt x="0" y="0"/>
                </a:moveTo>
                <a:lnTo>
                  <a:pt x="13612150" y="0"/>
                </a:lnTo>
                <a:lnTo>
                  <a:pt x="13612150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1525591" y="3454665"/>
            <a:ext cx="1463245" cy="257860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5C5C5C"/>
                </a:solidFill>
                <a:latin typeface="Courier New"/>
                <a:cs typeface="Courier New"/>
              </a:rPr>
              <a:t>(x,</a:t>
            </a:r>
            <a:r>
              <a:rPr sz="1577" spc="-3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5C5C5C"/>
                </a:solidFill>
                <a:latin typeface="Courier New"/>
                <a:cs typeface="Courier New"/>
              </a:rPr>
              <a:t>bins=10,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4615" y="3454157"/>
            <a:ext cx="1408566" cy="304971"/>
          </a:xfrm>
          <a:custGeom>
            <a:avLst/>
            <a:gdLst/>
            <a:ahLst/>
            <a:cxnLst/>
            <a:rect l="l" t="t" r="r" b="b"/>
            <a:pathLst>
              <a:path w="2322829" h="502920">
                <a:moveTo>
                  <a:pt x="0" y="0"/>
                </a:moveTo>
                <a:lnTo>
                  <a:pt x="2322651" y="0"/>
                </a:lnTo>
                <a:lnTo>
                  <a:pt x="2322651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581412" y="1929947"/>
            <a:ext cx="10187202" cy="399107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3862">
              <a:lnSpc>
                <a:spcPct val="100000"/>
              </a:lnSpc>
              <a:spcBef>
                <a:spcPts val="82"/>
              </a:spcBef>
            </a:pPr>
            <a:r>
              <a:rPr sz="1500" spc="12" dirty="0"/>
              <a:t>In [1]: </a:t>
            </a:r>
            <a:r>
              <a:rPr sz="1500" spc="12" dirty="0">
                <a:solidFill>
                  <a:srgbClr val="3844FF"/>
                </a:solidFill>
              </a:rPr>
              <a:t>import </a:t>
            </a:r>
            <a:r>
              <a:rPr sz="1500" spc="12" dirty="0"/>
              <a:t>matplotlib.pyplot </a:t>
            </a:r>
            <a:r>
              <a:rPr sz="1500" spc="12" dirty="0">
                <a:solidFill>
                  <a:srgbClr val="3844FF"/>
                </a:solidFill>
              </a:rPr>
              <a:t>as</a:t>
            </a:r>
            <a:r>
              <a:rPr sz="1500" spc="9" dirty="0">
                <a:solidFill>
                  <a:srgbClr val="3844FF"/>
                </a:solidFill>
              </a:rPr>
              <a:t> </a:t>
            </a:r>
            <a:r>
              <a:rPr sz="1500" spc="12" dirty="0"/>
              <a:t>plt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cs typeface="Times New Roman"/>
            </a:endParaRPr>
          </a:p>
          <a:p>
            <a:pPr marL="7701">
              <a:lnSpc>
                <a:spcPct val="100000"/>
              </a:lnSpc>
              <a:spcBef>
                <a:spcPts val="3"/>
              </a:spcBef>
            </a:pPr>
            <a:r>
              <a:rPr sz="1500" spc="12" dirty="0"/>
              <a:t>In [2]:</a:t>
            </a:r>
            <a:r>
              <a:rPr sz="1500" spc="9" dirty="0"/>
              <a:t> </a:t>
            </a:r>
            <a:r>
              <a:rPr sz="1500" spc="12" dirty="0"/>
              <a:t>help(plt.hist)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cs typeface="Times New Roman"/>
            </a:endParaRPr>
          </a:p>
          <a:p>
            <a:pPr marL="251447">
              <a:lnSpc>
                <a:spcPct val="100000"/>
              </a:lnSpc>
            </a:pPr>
            <a:r>
              <a:rPr sz="1500" spc="12" dirty="0">
                <a:solidFill>
                  <a:srgbClr val="5C5C5C"/>
                </a:solidFill>
              </a:rPr>
              <a:t>Help on function hist in module</a:t>
            </a:r>
            <a:r>
              <a:rPr sz="1500" spc="15" dirty="0">
                <a:solidFill>
                  <a:srgbClr val="5C5C5C"/>
                </a:solidFill>
              </a:rPr>
              <a:t> </a:t>
            </a:r>
            <a:r>
              <a:rPr sz="1500" spc="12" dirty="0">
                <a:solidFill>
                  <a:srgbClr val="5C5C5C"/>
                </a:solidFill>
              </a:rPr>
              <a:t>matplotlib.pyplot:</a:t>
            </a:r>
          </a:p>
          <a:p>
            <a:pPr marL="251447" marR="612637">
              <a:lnSpc>
                <a:spcPct val="105700"/>
              </a:lnSpc>
              <a:spcBef>
                <a:spcPts val="1998"/>
              </a:spcBef>
              <a:tabLst>
                <a:tab pos="2323861" algn="l"/>
              </a:tabLst>
            </a:pPr>
            <a:r>
              <a:rPr sz="1500" spc="12" dirty="0">
                <a:solidFill>
                  <a:srgbClr val="5C5C5C"/>
                </a:solidFill>
              </a:rPr>
              <a:t>hist	range=None, normed=False, weights=None,  cumulative=False, bottom=None, histtype='bar', align='mid',  orientation='vertical', rwidth=None, log=False, color=None,  label=None, stacked=False, hold=None, data=None,</a:t>
            </a:r>
            <a:r>
              <a:rPr sz="1500" spc="33" dirty="0">
                <a:solidFill>
                  <a:srgbClr val="5C5C5C"/>
                </a:solidFill>
              </a:rPr>
              <a:t> </a:t>
            </a:r>
            <a:r>
              <a:rPr sz="1500" spc="12" dirty="0">
                <a:solidFill>
                  <a:srgbClr val="5C5C5C"/>
                </a:solidFill>
              </a:rPr>
              <a:t>**kwargs)</a:t>
            </a:r>
          </a:p>
          <a:p>
            <a:pPr marL="738938">
              <a:lnSpc>
                <a:spcPct val="100000"/>
              </a:lnSpc>
              <a:spcBef>
                <a:spcPts val="109"/>
              </a:spcBef>
            </a:pPr>
            <a:r>
              <a:rPr sz="1500" spc="12" dirty="0">
                <a:solidFill>
                  <a:srgbClr val="5C5C5C"/>
                </a:solidFill>
              </a:rPr>
              <a:t>Plot a</a:t>
            </a:r>
            <a:r>
              <a:rPr sz="1500" spc="9" dirty="0">
                <a:solidFill>
                  <a:srgbClr val="5C5C5C"/>
                </a:solidFill>
              </a:rPr>
              <a:t> </a:t>
            </a:r>
            <a:r>
              <a:rPr sz="1500" spc="12" dirty="0">
                <a:solidFill>
                  <a:srgbClr val="5C5C5C"/>
                </a:solidFill>
              </a:rPr>
              <a:t>histogram.</a:t>
            </a:r>
          </a:p>
          <a:p>
            <a:pPr marL="738938" marR="3081">
              <a:lnSpc>
                <a:spcPct val="105700"/>
              </a:lnSpc>
              <a:spcBef>
                <a:spcPts val="2001"/>
              </a:spcBef>
            </a:pPr>
            <a:r>
              <a:rPr sz="1500" spc="12" dirty="0">
                <a:solidFill>
                  <a:srgbClr val="5C5C5C"/>
                </a:solidFill>
              </a:rPr>
              <a:t>Compute and draw the histogram of *x*. The return value is a  tuple (*n*, *bins*, *patches*) or ([*n0*, *n1*,</a:t>
            </a:r>
            <a:r>
              <a:rPr sz="1500" spc="18" dirty="0">
                <a:solidFill>
                  <a:srgbClr val="5C5C5C"/>
                </a:solidFill>
              </a:rPr>
              <a:t> </a:t>
            </a:r>
            <a:r>
              <a:rPr sz="1500" spc="12" dirty="0">
                <a:solidFill>
                  <a:srgbClr val="5C5C5C"/>
                </a:solidFill>
              </a:rPr>
              <a:t>...],</a:t>
            </a:r>
          </a:p>
          <a:p>
            <a:pPr marL="738938" marR="124761">
              <a:lnSpc>
                <a:spcPct val="105700"/>
              </a:lnSpc>
            </a:pPr>
            <a:r>
              <a:rPr sz="1500" spc="12" dirty="0">
                <a:solidFill>
                  <a:srgbClr val="5C5C5C"/>
                </a:solidFill>
              </a:rPr>
              <a:t>*bins*, [*patches0*, *patches1*,...]) if the input contains  multiple</a:t>
            </a:r>
            <a:r>
              <a:rPr sz="1500" spc="9" dirty="0">
                <a:solidFill>
                  <a:srgbClr val="5C5C5C"/>
                </a:solidFill>
              </a:rPr>
              <a:t> </a:t>
            </a:r>
            <a:r>
              <a:rPr sz="1500" spc="12" dirty="0">
                <a:solidFill>
                  <a:srgbClr val="5C5C5C"/>
                </a:solidFill>
              </a:rPr>
              <a:t>data.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cs typeface="Times New Roman"/>
            </a:endParaRPr>
          </a:p>
          <a:p>
            <a:pPr marL="251447">
              <a:lnSpc>
                <a:spcPct val="100000"/>
              </a:lnSpc>
            </a:pPr>
            <a:r>
              <a:rPr sz="1500" spc="12" dirty="0">
                <a:solidFill>
                  <a:srgbClr val="5C5C5C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4827" y="684400"/>
            <a:ext cx="537088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103" dirty="0">
                <a:solidFill>
                  <a:srgbClr val="3A3A3A"/>
                </a:solidFill>
                <a:latin typeface="Times New Roman"/>
                <a:cs typeface="Times New Roman"/>
              </a:rPr>
              <a:t>Matplotlib</a:t>
            </a:r>
            <a:r>
              <a:rPr sz="5276" b="1" spc="-479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276" b="1" spc="-69" dirty="0">
                <a:solidFill>
                  <a:srgbClr val="3A3A3A"/>
                </a:solidFill>
                <a:latin typeface="Times New Roman"/>
                <a:cs typeface="Times New Roman"/>
              </a:rPr>
              <a:t>example</a:t>
            </a:r>
            <a:endParaRPr sz="527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412" y="1774700"/>
            <a:ext cx="8387761" cy="110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32209" y="1774701"/>
            <a:ext cx="8387862" cy="920150"/>
          </a:xfrm>
          <a:prstGeom prst="rect">
            <a:avLst/>
          </a:prstGeom>
          <a:solidFill>
            <a:srgbClr val="EBF4F7"/>
          </a:solidFill>
        </p:spPr>
        <p:txBody>
          <a:bodyPr vert="horz" wrap="square" lIns="0" tIns="164808" rIns="0" bIns="0" rtlCol="0">
            <a:spAutoFit/>
          </a:bodyPr>
          <a:lstStyle/>
          <a:p>
            <a:pPr marL="167888">
              <a:spcBef>
                <a:spcPts val="1298"/>
              </a:spcBef>
            </a:pPr>
            <a:r>
              <a:rPr sz="1577" spc="12" dirty="0">
                <a:latin typeface="Courier New"/>
                <a:cs typeface="Courier New"/>
              </a:rPr>
              <a:t>In [3]: values =</a:t>
            </a:r>
            <a:r>
              <a:rPr sz="1577" spc="27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0.6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1.4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1.6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2.2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2.6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3.2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3.5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3.9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4.2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L="167888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In [4]: plt.hist(values, bins =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3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 dirty="0">
              <a:latin typeface="Courier New"/>
              <a:cs typeface="Courier New"/>
            </a:endParaRPr>
          </a:p>
          <a:p>
            <a:pPr marL="167888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In [5]: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0817" y="3174321"/>
            <a:ext cx="4388811" cy="3474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84828" y="684400"/>
            <a:ext cx="5381277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103" dirty="0">
                <a:solidFill>
                  <a:srgbClr val="3A3A3A"/>
                </a:solidFill>
                <a:latin typeface="Times New Roman"/>
                <a:cs typeface="Times New Roman"/>
              </a:rPr>
              <a:t>Population</a:t>
            </a:r>
            <a:r>
              <a:rPr sz="5276" b="1" spc="-494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5276" b="1" spc="-267" dirty="0">
                <a:solidFill>
                  <a:srgbClr val="3A3A3A"/>
                </a:solidFill>
                <a:latin typeface="Times New Roman"/>
                <a:cs typeface="Times New Roman"/>
              </a:rPr>
              <a:t>Pyramid</a:t>
            </a:r>
            <a:endParaRPr sz="527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653" y="1756377"/>
            <a:ext cx="8641743" cy="4650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828" y="684400"/>
            <a:ext cx="423340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Dictionary</a:t>
            </a:r>
            <a:endParaRPr sz="5276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412" y="1774700"/>
            <a:ext cx="8387761" cy="4782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698878" y="1841370"/>
            <a:ext cx="8254629" cy="4649655"/>
          </a:xfrm>
          <a:custGeom>
            <a:avLst/>
            <a:gdLst/>
            <a:ahLst/>
            <a:cxnLst/>
            <a:rect l="l" t="t" r="r" b="b"/>
            <a:pathLst>
              <a:path w="13612494" h="7667625">
                <a:moveTo>
                  <a:pt x="0" y="0"/>
                </a:moveTo>
                <a:lnTo>
                  <a:pt x="13612150" y="0"/>
                </a:lnTo>
                <a:lnTo>
                  <a:pt x="13612150" y="7667306"/>
                </a:lnTo>
                <a:lnTo>
                  <a:pt x="0" y="766730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698878" y="1841370"/>
            <a:ext cx="8254629" cy="4649655"/>
          </a:xfrm>
          <a:custGeom>
            <a:avLst/>
            <a:gdLst/>
            <a:ahLst/>
            <a:cxnLst/>
            <a:rect l="l" t="t" r="r" b="b"/>
            <a:pathLst>
              <a:path w="13612494" h="7667625">
                <a:moveTo>
                  <a:pt x="0" y="0"/>
                </a:moveTo>
                <a:lnTo>
                  <a:pt x="13612150" y="0"/>
                </a:lnTo>
                <a:lnTo>
                  <a:pt x="13612150" y="7667305"/>
                </a:lnTo>
                <a:lnTo>
                  <a:pt x="0" y="766730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786420" y="1928913"/>
            <a:ext cx="8061712" cy="476667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3862">
              <a:spcBef>
                <a:spcPts val="82"/>
              </a:spcBef>
            </a:pPr>
            <a:r>
              <a:rPr sz="1577" b="1" spc="12" dirty="0">
                <a:latin typeface="Courier New"/>
                <a:cs typeface="Courier New"/>
              </a:rPr>
              <a:t>In [8]: world[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"sealand"</a:t>
            </a:r>
            <a:r>
              <a:rPr sz="1577" b="1" spc="12" dirty="0">
                <a:latin typeface="Courier New"/>
                <a:cs typeface="Courier New"/>
              </a:rPr>
              <a:t>] =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0.000027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358"/>
              </a:spcBef>
            </a:pPr>
            <a:r>
              <a:rPr sz="1577" b="1" spc="12" dirty="0">
                <a:latin typeface="Courier New"/>
                <a:cs typeface="Courier New"/>
              </a:rPr>
              <a:t>In [9]: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b="1" spc="12" dirty="0">
                <a:latin typeface="Courier New"/>
                <a:cs typeface="Courier New"/>
              </a:rPr>
              <a:t>Out[9]: {'afghanistan': 30.55, 'albania': 2.81,</a:t>
            </a:r>
            <a:endParaRPr sz="1577" b="1" dirty="0">
              <a:latin typeface="Courier New"/>
              <a:cs typeface="Courier New"/>
            </a:endParaRPr>
          </a:p>
          <a:p>
            <a:pPr marL="1958050">
              <a:spcBef>
                <a:spcPts val="106"/>
              </a:spcBef>
            </a:pPr>
            <a:r>
              <a:rPr sz="1577" b="1" spc="12" dirty="0">
                <a:latin typeface="Courier New"/>
                <a:cs typeface="Courier New"/>
              </a:rPr>
              <a:t>'algeria': 39.21, 'sealand':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2.7e-05}</a:t>
            </a:r>
            <a:endParaRPr sz="1577" b="1" dirty="0">
              <a:latin typeface="Courier New"/>
              <a:cs typeface="Courier New"/>
            </a:endParaRPr>
          </a:p>
          <a:p>
            <a:pPr marL="7701" marR="4757466">
              <a:lnSpc>
                <a:spcPct val="105700"/>
              </a:lnSpc>
              <a:spcBef>
                <a:spcPts val="1301"/>
              </a:spcBef>
            </a:pPr>
            <a:r>
              <a:rPr sz="1577" b="1" spc="12" dirty="0">
                <a:latin typeface="Courier New"/>
                <a:cs typeface="Courier New"/>
              </a:rPr>
              <a:t>In [10]: 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"sealand" </a:t>
            </a:r>
            <a:r>
              <a:rPr sz="1577" b="1" spc="12" dirty="0">
                <a:latin typeface="Courier New"/>
                <a:cs typeface="Courier New"/>
              </a:rPr>
              <a:t>in</a:t>
            </a:r>
            <a:r>
              <a:rPr sz="1577" b="1" spc="-12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  Out[10]: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True</a:t>
            </a:r>
            <a:endParaRPr sz="1577" b="1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b="1" dirty="0">
              <a:latin typeface="Times New Roman"/>
              <a:cs typeface="Times New Roman"/>
            </a:endParaRPr>
          </a:p>
          <a:p>
            <a:pPr marL="13862"/>
            <a:r>
              <a:rPr sz="1577" b="1" spc="12" dirty="0">
                <a:latin typeface="Courier New"/>
                <a:cs typeface="Courier New"/>
              </a:rPr>
              <a:t>In [11]: world[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"sealand"</a:t>
            </a:r>
            <a:r>
              <a:rPr sz="1577" b="1" spc="12" dirty="0">
                <a:latin typeface="Courier New"/>
                <a:cs typeface="Courier New"/>
              </a:rPr>
              <a:t>] =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solidFill>
                  <a:srgbClr val="2A9A0B"/>
                </a:solidFill>
                <a:latin typeface="Courier New"/>
                <a:cs typeface="Courier New"/>
              </a:rPr>
              <a:t>0.000028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358"/>
              </a:spcBef>
            </a:pPr>
            <a:r>
              <a:rPr sz="1577" b="1" spc="12" dirty="0">
                <a:latin typeface="Courier New"/>
                <a:cs typeface="Courier New"/>
              </a:rPr>
              <a:t>In [12]: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b="1" spc="12" dirty="0">
                <a:latin typeface="Courier New"/>
                <a:cs typeface="Courier New"/>
              </a:rPr>
              <a:t>Out[12]: {'afghanistan': 30.55, 'albania': 2.81,</a:t>
            </a:r>
            <a:endParaRPr sz="1577" b="1" dirty="0">
              <a:latin typeface="Courier New"/>
              <a:cs typeface="Courier New"/>
            </a:endParaRPr>
          </a:p>
          <a:p>
            <a:pPr marL="1226814">
              <a:spcBef>
                <a:spcPts val="106"/>
              </a:spcBef>
            </a:pPr>
            <a:r>
              <a:rPr sz="1577" b="1" spc="12" dirty="0">
                <a:latin typeface="Courier New"/>
                <a:cs typeface="Courier New"/>
              </a:rPr>
              <a:t>'algeria': 39.21, 'sealand':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2.8e-05}</a:t>
            </a:r>
            <a:endParaRPr sz="1577" b="1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b="1" dirty="0">
              <a:latin typeface="Times New Roman"/>
              <a:cs typeface="Times New Roman"/>
            </a:endParaRPr>
          </a:p>
          <a:p>
            <a:pPr marL="7701">
              <a:spcBef>
                <a:spcPts val="3"/>
              </a:spcBef>
            </a:pPr>
            <a:r>
              <a:rPr sz="1577" b="1" spc="12" dirty="0">
                <a:latin typeface="Courier New"/>
                <a:cs typeface="Courier New"/>
              </a:rPr>
              <a:t>In [13]: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del(world[</a:t>
            </a:r>
            <a:r>
              <a:rPr sz="1577" b="1" spc="12" dirty="0">
                <a:solidFill>
                  <a:srgbClr val="FF2B1B"/>
                </a:solidFill>
                <a:latin typeface="Courier New"/>
                <a:cs typeface="Courier New"/>
              </a:rPr>
              <a:t>"sealand"</a:t>
            </a:r>
            <a:r>
              <a:rPr sz="1577" b="1" spc="12" dirty="0">
                <a:latin typeface="Courier New"/>
                <a:cs typeface="Courier New"/>
              </a:rPr>
              <a:t>])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355"/>
              </a:spcBef>
            </a:pPr>
            <a:r>
              <a:rPr sz="1577" b="1" spc="12" dirty="0">
                <a:latin typeface="Courier New"/>
                <a:cs typeface="Courier New"/>
              </a:rPr>
              <a:t>In [14]:</a:t>
            </a:r>
            <a:r>
              <a:rPr sz="1577" b="1" spc="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world</a:t>
            </a:r>
            <a:endParaRPr sz="1577" b="1" dirty="0">
              <a:latin typeface="Courier New"/>
              <a:cs typeface="Courier New"/>
            </a:endParaRPr>
          </a:p>
          <a:p>
            <a:pPr marL="7701">
              <a:spcBef>
                <a:spcPts val="109"/>
              </a:spcBef>
            </a:pPr>
            <a:r>
              <a:rPr sz="1577" b="1" spc="12" dirty="0">
                <a:latin typeface="Courier New"/>
                <a:cs typeface="Courier New"/>
              </a:rPr>
              <a:t>Out[14]: {'afghanistan': 30.55, 'albania': 2.81, 'algeria':</a:t>
            </a:r>
            <a:r>
              <a:rPr sz="1577" b="1" spc="49" dirty="0">
                <a:latin typeface="Courier New"/>
                <a:cs typeface="Courier New"/>
              </a:rPr>
              <a:t> </a:t>
            </a:r>
            <a:r>
              <a:rPr sz="1577" b="1" spc="12" dirty="0">
                <a:latin typeface="Courier New"/>
                <a:cs typeface="Courier New"/>
              </a:rPr>
              <a:t>39.21}</a:t>
            </a:r>
            <a:endParaRPr sz="1577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4996213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230" dirty="0">
                <a:solidFill>
                  <a:srgbClr val="3A3A3A"/>
                </a:solidFill>
                <a:cs typeface="Trebuchet MS"/>
              </a:rPr>
              <a:t>Data</a:t>
            </a:r>
            <a:r>
              <a:rPr sz="5276" b="1" spc="-737" dirty="0">
                <a:solidFill>
                  <a:srgbClr val="3A3A3A"/>
                </a:solidFill>
                <a:cs typeface="Trebuchet MS"/>
              </a:rPr>
              <a:t> </a:t>
            </a:r>
            <a:r>
              <a:rPr sz="5276" b="1" spc="-263" dirty="0">
                <a:solidFill>
                  <a:srgbClr val="3A3A3A"/>
                </a:solidFill>
                <a:cs typeface="Trebuchet MS"/>
              </a:rPr>
              <a:t>Visualization</a:t>
            </a:r>
            <a:endParaRPr sz="5276" dirty="0"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47" y="1754040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889" y="1687630"/>
            <a:ext cx="1919162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321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Many</a:t>
            </a:r>
            <a:r>
              <a:rPr sz="2729" spc="-379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sz="2729" spc="-243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options</a:t>
            </a:r>
            <a:endParaRPr sz="2729" dirty="0">
              <a:latin typeface="Bell mt" panose="02020503060305020303" pitchFamily="18" charset="0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14" y="2414394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14" y="3074747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0757" y="2106701"/>
            <a:ext cx="2980015" cy="128991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28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Diﬀerent </a:t>
            </a:r>
            <a:r>
              <a:rPr sz="2729" spc="-203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plot </a:t>
            </a:r>
            <a:r>
              <a:rPr sz="2729" spc="-31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types  </a:t>
            </a:r>
            <a:endParaRPr lang="en-IN" sz="2729" spc="-318" dirty="0">
              <a:solidFill>
                <a:srgbClr val="3A3A3A"/>
              </a:solidFill>
              <a:latin typeface="Bell mt" panose="02020503060305020303" pitchFamily="18" charset="0"/>
              <a:cs typeface="DejaVu Sans"/>
            </a:endParaRPr>
          </a:p>
          <a:p>
            <a:pPr marL="7701" marR="3081">
              <a:lnSpc>
                <a:spcPct val="158800"/>
              </a:lnSpc>
              <a:spcBef>
                <a:spcPts val="55"/>
              </a:spcBef>
            </a:pPr>
            <a:r>
              <a:rPr sz="2729" spc="-321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Many</a:t>
            </a:r>
            <a:r>
              <a:rPr sz="2729" spc="-37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sz="2729" spc="-27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customizations</a:t>
            </a:r>
            <a:endParaRPr sz="2729" dirty="0">
              <a:latin typeface="Bell mt" panose="02020503060305020303" pitchFamily="18" charset="0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447" y="3735101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889" y="3668690"/>
            <a:ext cx="2660796" cy="43048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2729" spc="-282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Choice </a:t>
            </a:r>
            <a:r>
              <a:rPr sz="2729" spc="-337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depends</a:t>
            </a:r>
            <a:r>
              <a:rPr sz="2729" spc="-42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lang="en-IN" sz="2729" spc="-42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sz="2729" spc="-278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on</a:t>
            </a:r>
            <a:endParaRPr sz="2729" dirty="0">
              <a:latin typeface="Bell mt" panose="02020503060305020303" pitchFamily="18" charset="0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314" y="4395454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2314" y="5055808"/>
            <a:ext cx="173664" cy="32510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062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206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757" y="4087761"/>
            <a:ext cx="2974624" cy="1337533"/>
          </a:xfrm>
          <a:prstGeom prst="rect">
            <a:avLst/>
          </a:prstGeom>
        </p:spPr>
        <p:txBody>
          <a:bodyPr vert="horz" wrap="square" lIns="0" tIns="251447" rIns="0" bIns="0" rtlCol="0">
            <a:spAutoFit/>
          </a:bodyPr>
          <a:lstStyle/>
          <a:p>
            <a:pPr marL="7701">
              <a:spcBef>
                <a:spcPts val="1980"/>
              </a:spcBef>
            </a:pPr>
            <a:r>
              <a:rPr sz="2729" spc="-355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Data</a:t>
            </a:r>
            <a:endParaRPr sz="2729">
              <a:latin typeface="Bell mt" panose="02020503060305020303" pitchFamily="18" charset="0"/>
              <a:cs typeface="DejaVu Sans"/>
            </a:endParaRPr>
          </a:p>
          <a:p>
            <a:pPr marL="7701">
              <a:spcBef>
                <a:spcPts val="1925"/>
              </a:spcBef>
            </a:pPr>
            <a:r>
              <a:rPr sz="2729" spc="-282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Story </a:t>
            </a:r>
            <a:r>
              <a:rPr sz="2729" spc="-324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you </a:t>
            </a:r>
            <a:r>
              <a:rPr sz="2729" spc="-306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want </a:t>
            </a:r>
            <a:r>
              <a:rPr sz="2729" spc="-209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to</a:t>
            </a:r>
            <a:r>
              <a:rPr sz="2729" spc="-449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 </a:t>
            </a:r>
            <a:r>
              <a:rPr sz="2729" spc="-200" dirty="0">
                <a:solidFill>
                  <a:srgbClr val="3A3A3A"/>
                </a:solidFill>
                <a:latin typeface="Bell mt" panose="02020503060305020303" pitchFamily="18" charset="0"/>
                <a:cs typeface="DejaVu Sans"/>
              </a:rPr>
              <a:t>tell</a:t>
            </a:r>
            <a:endParaRPr sz="2729">
              <a:latin typeface="Bell mt" panose="02020503060305020303" pitchFamily="18" charset="0"/>
              <a:cs typeface="DejaVu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7588145" y="1155619"/>
            <a:ext cx="4222453" cy="3225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84827" y="684400"/>
            <a:ext cx="268698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248" dirty="0">
                <a:solidFill>
                  <a:srgbClr val="3A3A3A"/>
                </a:solidFill>
                <a:latin typeface="Bell mt" panose="02020503060305020303" pitchFamily="18" charset="0"/>
                <a:cs typeface="Trebuchet MS"/>
              </a:rPr>
              <a:t>Basic</a:t>
            </a:r>
            <a:r>
              <a:rPr sz="5276" b="1" spc="-752" dirty="0">
                <a:solidFill>
                  <a:srgbClr val="3A3A3A"/>
                </a:solidFill>
                <a:latin typeface="Bell mt" panose="02020503060305020303" pitchFamily="18" charset="0"/>
                <a:cs typeface="Trebuchet MS"/>
              </a:rPr>
              <a:t> </a:t>
            </a:r>
            <a:r>
              <a:rPr sz="5276" b="1" spc="-212" dirty="0">
                <a:solidFill>
                  <a:srgbClr val="3A3A3A"/>
                </a:solidFill>
                <a:latin typeface="Bell mt" panose="02020503060305020303" pitchFamily="18" charset="0"/>
                <a:cs typeface="Trebuchet MS"/>
              </a:rPr>
              <a:t>Plot</a:t>
            </a:r>
            <a:endParaRPr sz="5276" dirty="0">
              <a:latin typeface="Bell mt" panose="02020503060305020303" pitchFamily="18" charset="0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412" y="2054080"/>
            <a:ext cx="6356665" cy="21159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98877" y="2120751"/>
            <a:ext cx="6421013" cy="4262294"/>
          </a:xfrm>
          <a:custGeom>
            <a:avLst/>
            <a:gdLst/>
            <a:ahLst/>
            <a:cxnLst/>
            <a:rect l="l" t="t" r="r" b="b"/>
            <a:pathLst>
              <a:path w="10262870" h="3269615">
                <a:moveTo>
                  <a:pt x="0" y="0"/>
                </a:moveTo>
                <a:lnTo>
                  <a:pt x="10262724" y="0"/>
                </a:lnTo>
                <a:lnTo>
                  <a:pt x="10262724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09716"/>
              </p:ext>
            </p:extLst>
          </p:nvPr>
        </p:nvGraphicFramePr>
        <p:xfrm>
          <a:off x="583644" y="1507176"/>
          <a:ext cx="8040423" cy="154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7072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80085" algn="l"/>
                        </a:tabLst>
                      </a:pPr>
                      <a:r>
                        <a:rPr sz="3000" spc="2857" baseline="-4208" dirty="0">
                          <a:solidFill>
                            <a:srgbClr val="24A9CE"/>
                          </a:solidFill>
                          <a:latin typeface="Arial"/>
                          <a:cs typeface="Arial"/>
                        </a:rPr>
                        <a:t>!	</a:t>
                      </a:r>
                      <a:r>
                        <a:rPr sz="1600" spc="20" dirty="0">
                          <a:solidFill>
                            <a:srgbClr val="2685A2"/>
                          </a:solidFill>
                          <a:latin typeface="Courier New"/>
                          <a:cs typeface="Courier New"/>
                        </a:rPr>
                        <a:t>population.py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0408" marB="0">
                    <a:solidFill>
                      <a:srgbClr val="EBF4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matplotlib.pyplot </a:t>
                      </a: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15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plt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year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1951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2100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pop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2.538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2.57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2.62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10.85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 marR="6268085">
                        <a:lnSpc>
                          <a:spcPct val="211400"/>
                        </a:lnSpc>
                      </a:pPr>
                      <a:r>
                        <a:rPr sz="1600" spc="20" dirty="0" err="1">
                          <a:latin typeface="Courier New"/>
                          <a:cs typeface="Courier New"/>
                        </a:rPr>
                        <a:t>plt.plot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IN" sz="1600" spc="20" dirty="0">
                          <a:latin typeface="Courier New"/>
                          <a:cs typeface="Courier New"/>
                        </a:rPr>
                        <a:t>yea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r,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pop)  plt.show()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75204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88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050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23057" y="1155619"/>
            <a:ext cx="4387542" cy="337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7369022" y="2291776"/>
            <a:ext cx="238355" cy="877177"/>
          </a:xfrm>
          <a:custGeom>
            <a:avLst/>
            <a:gdLst/>
            <a:ahLst/>
            <a:cxnLst/>
            <a:rect l="l" t="t" r="r" b="b"/>
            <a:pathLst>
              <a:path w="393065" h="1446529">
                <a:moveTo>
                  <a:pt x="0" y="0"/>
                </a:moveTo>
                <a:lnTo>
                  <a:pt x="392658" y="0"/>
                </a:lnTo>
                <a:lnTo>
                  <a:pt x="392658" y="1446343"/>
                </a:lnTo>
                <a:lnTo>
                  <a:pt x="0" y="1446343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9486408" y="4407200"/>
            <a:ext cx="475555" cy="167888"/>
          </a:xfrm>
          <a:custGeom>
            <a:avLst/>
            <a:gdLst/>
            <a:ahLst/>
            <a:cxnLst/>
            <a:rect l="l" t="t" r="r" b="b"/>
            <a:pathLst>
              <a:path w="784225" h="276859">
                <a:moveTo>
                  <a:pt x="0" y="276630"/>
                </a:moveTo>
                <a:lnTo>
                  <a:pt x="783850" y="276630"/>
                </a:lnTo>
                <a:lnTo>
                  <a:pt x="783850" y="0"/>
                </a:lnTo>
                <a:lnTo>
                  <a:pt x="0" y="0"/>
                </a:lnTo>
                <a:lnTo>
                  <a:pt x="0" y="27663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684828" y="684400"/>
            <a:ext cx="2925336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182" dirty="0">
                <a:solidFill>
                  <a:srgbClr val="3A3A3A"/>
                </a:solidFill>
                <a:latin typeface="Trebuchet MS"/>
                <a:cs typeface="Trebuchet MS"/>
              </a:rPr>
              <a:t>Axis</a:t>
            </a:r>
            <a:r>
              <a:rPr sz="5276" b="1" spc="-752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5276" b="1" spc="-276" dirty="0">
                <a:solidFill>
                  <a:srgbClr val="3A3A3A"/>
                </a:solidFill>
                <a:latin typeface="Trebuchet MS"/>
                <a:cs typeface="Trebuchet MS"/>
              </a:rPr>
              <a:t>labels</a:t>
            </a:r>
            <a:endParaRPr sz="5276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90500"/>
              </p:ext>
            </p:extLst>
          </p:nvPr>
        </p:nvGraphicFramePr>
        <p:xfrm>
          <a:off x="749904" y="1218655"/>
          <a:ext cx="6311593" cy="4799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013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80085" algn="l"/>
                        </a:tabLst>
                      </a:pPr>
                      <a:r>
                        <a:rPr sz="3000" spc="2857" baseline="-4208" dirty="0">
                          <a:solidFill>
                            <a:srgbClr val="24A9CE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600" spc="20" dirty="0">
                          <a:solidFill>
                            <a:srgbClr val="2685A2"/>
                          </a:solidFill>
                          <a:latin typeface="Courier New"/>
                          <a:cs typeface="Courier New"/>
                        </a:rPr>
                        <a:t>population.py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040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matplotlib.pyplot </a:t>
                      </a: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15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plt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year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1951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2100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pop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2.538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2.57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2.62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10.85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12725" indent="-1079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plt.plot(year,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pop)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12725" marR="5252085">
                        <a:lnSpc>
                          <a:spcPct val="105700"/>
                        </a:lnSpc>
                        <a:spcBef>
                          <a:spcPts val="3379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plt.xlabel(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'Year'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plt.ylabel(</a:t>
                      </a:r>
                      <a:r>
                        <a:rPr sz="160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'Population'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plt.show()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75204" marB="0">
                    <a:solidFill>
                      <a:srgbClr val="EBF4F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5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23057" y="1155619"/>
            <a:ext cx="4387542" cy="337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84828" y="684400"/>
            <a:ext cx="1302288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270" dirty="0">
                <a:solidFill>
                  <a:srgbClr val="3A3A3A"/>
                </a:solidFill>
                <a:latin typeface="Trebuchet MS"/>
                <a:cs typeface="Trebuchet MS"/>
              </a:rPr>
              <a:t>Title</a:t>
            </a:r>
            <a:endParaRPr sz="5276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78495"/>
              </p:ext>
            </p:extLst>
          </p:nvPr>
        </p:nvGraphicFramePr>
        <p:xfrm>
          <a:off x="381401" y="1225639"/>
          <a:ext cx="6311593" cy="5026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762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80085" algn="l"/>
                        </a:tabLst>
                      </a:pPr>
                      <a:r>
                        <a:rPr sz="3000" spc="2857" baseline="-4208" dirty="0">
                          <a:solidFill>
                            <a:srgbClr val="24A9CE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600" spc="20" dirty="0">
                          <a:solidFill>
                            <a:srgbClr val="2685A2"/>
                          </a:solidFill>
                          <a:latin typeface="Courier New"/>
                          <a:cs typeface="Courier New"/>
                        </a:rPr>
                        <a:t>population.py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040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matplotlib.pyplot </a:t>
                      </a: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15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plt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year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1951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2100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pop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2.538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2.57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2.62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10.85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plt.plot(year,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pop)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 marR="5262880">
                        <a:lnSpc>
                          <a:spcPct val="105700"/>
                        </a:lnSpc>
                        <a:spcBef>
                          <a:spcPts val="330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plt.xlabel(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'Year'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plt.ylabel(</a:t>
                      </a:r>
                      <a:r>
                        <a:rPr sz="160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'Population'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plt.title(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'World Population Projections'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331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plt.show()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75204" marB="0">
                    <a:solidFill>
                      <a:srgbClr val="EBF4F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00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49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23057" y="1066725"/>
            <a:ext cx="4387542" cy="346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8699507" y="1036501"/>
            <a:ext cx="2019279" cy="185216"/>
          </a:xfrm>
          <a:custGeom>
            <a:avLst/>
            <a:gdLst/>
            <a:ahLst/>
            <a:cxnLst/>
            <a:rect l="l" t="t" r="r" b="b"/>
            <a:pathLst>
              <a:path w="3329940" h="305435">
                <a:moveTo>
                  <a:pt x="0" y="0"/>
                </a:moveTo>
                <a:lnTo>
                  <a:pt x="3329741" y="0"/>
                </a:lnTo>
                <a:lnTo>
                  <a:pt x="3329741" y="305351"/>
                </a:lnTo>
                <a:lnTo>
                  <a:pt x="0" y="30535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84828" y="684400"/>
            <a:ext cx="1302288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270" dirty="0">
                <a:solidFill>
                  <a:srgbClr val="3A3A3A"/>
                </a:solidFill>
                <a:latin typeface="Trebuchet MS"/>
                <a:cs typeface="Trebuchet MS"/>
              </a:rPr>
              <a:t>Title</a:t>
            </a:r>
            <a:endParaRPr sz="5276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83679"/>
              </p:ext>
            </p:extLst>
          </p:nvPr>
        </p:nvGraphicFramePr>
        <p:xfrm>
          <a:off x="603947" y="1669003"/>
          <a:ext cx="8007392" cy="747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562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80085" algn="l"/>
                        </a:tabLst>
                      </a:pPr>
                      <a:r>
                        <a:rPr sz="3000" spc="2857" baseline="-4208" dirty="0">
                          <a:solidFill>
                            <a:srgbClr val="24A9CE"/>
                          </a:solidFill>
                          <a:latin typeface="Arial"/>
                          <a:cs typeface="Arial"/>
                        </a:rPr>
                        <a:t>!	</a:t>
                      </a:r>
                      <a:r>
                        <a:rPr sz="1600" spc="20" dirty="0">
                          <a:solidFill>
                            <a:srgbClr val="2685A2"/>
                          </a:solidFill>
                          <a:latin typeface="Courier New"/>
                          <a:cs typeface="Courier New"/>
                        </a:rPr>
                        <a:t>population.py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40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74">
                <a:tc rowSpan="3"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matplotlib.pyplot </a:t>
                      </a: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15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plt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year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1951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2100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pop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2.538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2.57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2.62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10.85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plt.plot(year,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pop)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 marR="5262880">
                        <a:lnSpc>
                          <a:spcPct val="105700"/>
                        </a:lnSpc>
                        <a:spcBef>
                          <a:spcPts val="330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plt.xlabel(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'Year'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plt.ylabel(</a:t>
                      </a:r>
                      <a:r>
                        <a:rPr sz="160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'Population'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plt.title(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'World Population Projections'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331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plt.show()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75204" marB="0">
                    <a:solidFill>
                      <a:srgbClr val="EBF4F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80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2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23057" y="1066725"/>
            <a:ext cx="4387542" cy="346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84827" y="684400"/>
            <a:ext cx="2635421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212" dirty="0">
                <a:solidFill>
                  <a:srgbClr val="3A3A3A"/>
                </a:solidFill>
                <a:latin typeface="Bell mt" panose="02020503060305020303" pitchFamily="18" charset="0"/>
                <a:cs typeface="Trebuchet MS"/>
              </a:rPr>
              <a:t>Ticks</a:t>
            </a:r>
            <a:endParaRPr sz="5276" dirty="0">
              <a:latin typeface="Bell mt" panose="02020503060305020303" pitchFamily="18" charset="0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82981"/>
              </p:ext>
            </p:extLst>
          </p:nvPr>
        </p:nvGraphicFramePr>
        <p:xfrm>
          <a:off x="381401" y="1237244"/>
          <a:ext cx="7404315" cy="447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692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80085" algn="l"/>
                        </a:tabLst>
                      </a:pPr>
                      <a:r>
                        <a:rPr sz="3000" spc="2857" baseline="-4208" dirty="0">
                          <a:solidFill>
                            <a:srgbClr val="24A9CE"/>
                          </a:solidFill>
                          <a:latin typeface="Arial"/>
                          <a:cs typeface="Arial"/>
                        </a:rPr>
                        <a:t>!	</a:t>
                      </a:r>
                      <a:r>
                        <a:rPr sz="1600" spc="20" dirty="0">
                          <a:solidFill>
                            <a:srgbClr val="2685A2"/>
                          </a:solidFill>
                          <a:latin typeface="Courier New"/>
                          <a:cs typeface="Courier New"/>
                        </a:rPr>
                        <a:t>population.py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040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matplotlib.pyplot </a:t>
                      </a: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15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plt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year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1951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2100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pop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2.538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2.57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2.62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10.85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plt.plot(year,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pop)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 marR="5262880">
                        <a:lnSpc>
                          <a:spcPct val="105700"/>
                        </a:lnSpc>
                        <a:spcBef>
                          <a:spcPts val="330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plt.xlabel(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'Year'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plt.ylabel(</a:t>
                      </a:r>
                      <a:r>
                        <a:rPr sz="160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'Population'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212725" marR="1844675" indent="-10795">
                        <a:lnSpc>
                          <a:spcPct val="1057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plt.title(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'World Population Projections'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plt.yticks([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plt.show()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75204" marB="0">
                    <a:solidFill>
                      <a:srgbClr val="EBF4F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24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34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23057" y="1066725"/>
            <a:ext cx="4387542" cy="346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684828" y="684400"/>
            <a:ext cx="1490970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-212" dirty="0">
                <a:solidFill>
                  <a:srgbClr val="3A3A3A"/>
                </a:solidFill>
                <a:latin typeface="Trebuchet MS"/>
                <a:cs typeface="Trebuchet MS"/>
              </a:rPr>
              <a:t>Ticks</a:t>
            </a:r>
            <a:endParaRPr sz="5276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95712"/>
              </p:ext>
            </p:extLst>
          </p:nvPr>
        </p:nvGraphicFramePr>
        <p:xfrm>
          <a:off x="393769" y="1206787"/>
          <a:ext cx="6311593" cy="5404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013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80085" algn="l"/>
                        </a:tabLst>
                      </a:pPr>
                      <a:r>
                        <a:rPr sz="3000" spc="2857" baseline="-4208" dirty="0">
                          <a:solidFill>
                            <a:srgbClr val="24A9CE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600" spc="20" dirty="0">
                          <a:solidFill>
                            <a:srgbClr val="2685A2"/>
                          </a:solidFill>
                          <a:latin typeface="Courier New"/>
                          <a:cs typeface="Courier New"/>
                        </a:rPr>
                        <a:t>population.py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2040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 gridSpan="3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matplotlib.pyplot </a:t>
                      </a:r>
                      <a:r>
                        <a:rPr sz="1600" spc="20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1600" spc="15" dirty="0">
                          <a:solidFill>
                            <a:srgbClr val="3844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plt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year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1951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1952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2100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pop = 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2.538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2.57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2.62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...,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10.85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plt.plot(year,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pop)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2565" marR="5262880">
                        <a:lnSpc>
                          <a:spcPct val="105700"/>
                        </a:lnSpc>
                        <a:spcBef>
                          <a:spcPts val="3300"/>
                        </a:spcBef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plt.xlabel(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'Year'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plt.ylabel(</a:t>
                      </a:r>
                      <a:r>
                        <a:rPr sz="160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'Population'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212725" marR="1844675" indent="-10795">
                        <a:lnSpc>
                          <a:spcPct val="1057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plt.title(</a:t>
                      </a:r>
                      <a:r>
                        <a:rPr sz="1600" spc="20" dirty="0">
                          <a:solidFill>
                            <a:srgbClr val="FF2B1B"/>
                          </a:solidFill>
                          <a:latin typeface="Courier New"/>
                          <a:cs typeface="Courier New"/>
                        </a:rPr>
                        <a:t>'World Population Projections'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)  plt.yticks([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20" dirty="0">
                          <a:solidFill>
                            <a:srgbClr val="2A9A0B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])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ourier New"/>
                          <a:cs typeface="Courier New"/>
                        </a:rPr>
                        <a:t>plt.show()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75204" marB="0">
                    <a:solidFill>
                      <a:srgbClr val="EBF4F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25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8925" marB="0">
                    <a:solidFill>
                      <a:srgbClr val="EBF4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560905" y="1347185"/>
            <a:ext cx="238355" cy="3030073"/>
          </a:xfrm>
          <a:custGeom>
            <a:avLst/>
            <a:gdLst/>
            <a:ahLst/>
            <a:cxnLst/>
            <a:rect l="l" t="t" r="r" b="b"/>
            <a:pathLst>
              <a:path w="393065" h="4996815">
                <a:moveTo>
                  <a:pt x="0" y="0"/>
                </a:moveTo>
                <a:lnTo>
                  <a:pt x="392553" y="0"/>
                </a:lnTo>
                <a:lnTo>
                  <a:pt x="392553" y="4996612"/>
                </a:lnTo>
                <a:lnTo>
                  <a:pt x="0" y="499661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/>
          <p:nvPr/>
        </p:nvSpPr>
        <p:spPr>
          <a:xfrm>
            <a:off x="8213050" y="146847"/>
            <a:ext cx="3309245" cy="54231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728" spc="-185" dirty="0">
                <a:solidFill>
                  <a:srgbClr val="FFFFFF"/>
                </a:solidFill>
                <a:latin typeface="DejaVu Sans"/>
                <a:cs typeface="DejaVu Sans"/>
              </a:rPr>
              <a:t>Intermediate </a:t>
            </a:r>
            <a:r>
              <a:rPr sz="1728" spc="-170" dirty="0">
                <a:solidFill>
                  <a:srgbClr val="FFFFFF"/>
                </a:solidFill>
                <a:latin typeface="DejaVu Sans"/>
                <a:cs typeface="DejaVu Sans"/>
              </a:rPr>
              <a:t>Python </a:t>
            </a:r>
            <a:r>
              <a:rPr sz="1728" spc="-127" dirty="0">
                <a:solidFill>
                  <a:srgbClr val="FFFFFF"/>
                </a:solidFill>
                <a:latin typeface="DejaVu Sans"/>
                <a:cs typeface="DejaVu Sans"/>
              </a:rPr>
              <a:t>for </a:t>
            </a:r>
            <a:r>
              <a:rPr sz="1728" spc="-221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728" spc="-36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28" spc="-194" dirty="0">
                <a:solidFill>
                  <a:srgbClr val="FFFFFF"/>
                </a:solidFill>
                <a:latin typeface="DejaVu Sans"/>
                <a:cs typeface="DejaVu Sans"/>
              </a:rPr>
              <a:t>Science</a:t>
            </a:r>
            <a:endParaRPr sz="1728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3057" y="1066725"/>
            <a:ext cx="4387542" cy="346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356980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212" dirty="0">
                <a:solidFill>
                  <a:srgbClr val="3A3A3A"/>
                </a:solidFill>
                <a:latin typeface="Trebuchet MS"/>
                <a:cs typeface="Trebuchet MS"/>
              </a:rPr>
              <a:t>Ticks</a:t>
            </a:r>
            <a:r>
              <a:rPr sz="5276" b="1" spc="-7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5276" b="1" spc="-343" dirty="0">
                <a:solidFill>
                  <a:srgbClr val="3A3A3A"/>
                </a:solidFill>
                <a:latin typeface="Trebuchet MS"/>
                <a:cs typeface="Trebuchet MS"/>
              </a:rPr>
              <a:t>(2)</a:t>
            </a:r>
            <a:endParaRPr sz="5276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411" y="2054081"/>
            <a:ext cx="6355904" cy="363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98879" y="2120751"/>
            <a:ext cx="6222643" cy="3506783"/>
          </a:xfrm>
          <a:custGeom>
            <a:avLst/>
            <a:gdLst/>
            <a:ahLst/>
            <a:cxnLst/>
            <a:rect l="l" t="t" r="r" b="b"/>
            <a:pathLst>
              <a:path w="10261600" h="5782945">
                <a:moveTo>
                  <a:pt x="0" y="0"/>
                </a:moveTo>
                <a:lnTo>
                  <a:pt x="10261467" y="0"/>
                </a:lnTo>
                <a:lnTo>
                  <a:pt x="10261467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98879" y="2120751"/>
            <a:ext cx="6222643" cy="3506783"/>
          </a:xfrm>
          <a:custGeom>
            <a:avLst/>
            <a:gdLst/>
            <a:ahLst/>
            <a:cxnLst/>
            <a:rect l="l" t="t" r="r" b="b"/>
            <a:pathLst>
              <a:path w="10261600" h="5782945">
                <a:moveTo>
                  <a:pt x="0" y="0"/>
                </a:moveTo>
                <a:lnTo>
                  <a:pt x="10261467" y="0"/>
                </a:lnTo>
                <a:lnTo>
                  <a:pt x="10261467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2141497" y="4489642"/>
            <a:ext cx="36581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143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4877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0612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6346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2080" y="4489642"/>
            <a:ext cx="36581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770" y="5256079"/>
            <a:ext cx="123451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1412" y="1622311"/>
            <a:ext cx="2224242" cy="439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748324" y="1649532"/>
            <a:ext cx="4570716" cy="311920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341552" algn="l"/>
              </a:tabLst>
            </a:pPr>
            <a:r>
              <a:rPr sz="3002" spc="1732" baseline="-4208" dirty="0">
                <a:solidFill>
                  <a:srgbClr val="24A9CE"/>
                </a:solidFill>
                <a:latin typeface="Arial"/>
                <a:cs typeface="Arial"/>
              </a:rPr>
              <a:t>!	</a:t>
            </a:r>
            <a:r>
              <a:rPr sz="1577" spc="12" dirty="0">
                <a:solidFill>
                  <a:srgbClr val="2685A2"/>
                </a:solidFill>
                <a:latin typeface="Courier New"/>
                <a:cs typeface="Courier New"/>
              </a:rPr>
              <a:t>population.py</a:t>
            </a:r>
            <a:endParaRPr sz="1577" dirty="0">
              <a:latin typeface="Courier New"/>
              <a:cs typeface="Courier New"/>
            </a:endParaRPr>
          </a:p>
          <a:p>
            <a:pPr marL="51984">
              <a:spcBef>
                <a:spcPts val="2022"/>
              </a:spcBef>
            </a:pP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6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</a:t>
            </a:r>
            <a:endParaRPr sz="1577" dirty="0">
              <a:latin typeface="Courier New"/>
              <a:cs typeface="Courier New"/>
            </a:endParaRPr>
          </a:p>
          <a:p>
            <a:pPr marL="51984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1951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2100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L="51984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2.538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2.57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2.62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10.85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 marL="51984"/>
            <a:r>
              <a:rPr sz="1577" spc="12" dirty="0">
                <a:latin typeface="Courier New"/>
                <a:cs typeface="Courier New"/>
              </a:rPr>
              <a:t>plt.plot(year,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pop)</a:t>
            </a:r>
            <a:endParaRPr sz="1577" dirty="0">
              <a:latin typeface="Courier New"/>
              <a:cs typeface="Courier New"/>
            </a:endParaRPr>
          </a:p>
          <a:p>
            <a:pPr marL="51984" marR="1587619">
              <a:lnSpc>
                <a:spcPct val="105700"/>
              </a:lnSpc>
              <a:spcBef>
                <a:spcPts val="1998"/>
              </a:spcBef>
            </a:pPr>
            <a:r>
              <a:rPr sz="1577" spc="12" dirty="0">
                <a:latin typeface="Courier New"/>
                <a:cs typeface="Courier New"/>
              </a:rPr>
              <a:t>plt.xlabel(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'Year'</a:t>
            </a:r>
            <a:r>
              <a:rPr sz="1577" spc="12" dirty="0">
                <a:latin typeface="Courier New"/>
                <a:cs typeface="Courier New"/>
              </a:rPr>
              <a:t>)  plt.ylabel(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'Population'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3409" y="4749974"/>
            <a:ext cx="48787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'0'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2966" y="4749974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'2B'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4435" y="4749974"/>
            <a:ext cx="48787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'4B'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5903" y="4749974"/>
            <a:ext cx="48787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'6B'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2770" y="4240151"/>
            <a:ext cx="5013925" cy="77586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  <a:tabLst>
                <a:tab pos="3664654" algn="l"/>
              </a:tabLst>
            </a:pPr>
            <a:r>
              <a:rPr sz="1577" spc="12" dirty="0">
                <a:latin typeface="Courier New"/>
                <a:cs typeface="Courier New"/>
              </a:rPr>
              <a:t>plt.title(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'World Population Projections'</a:t>
            </a:r>
            <a:r>
              <a:rPr sz="1577" spc="12" dirty="0">
                <a:latin typeface="Courier New"/>
                <a:cs typeface="Courier New"/>
              </a:rPr>
              <a:t>)  plt.yticks(	,</a:t>
            </a:r>
            <a:endParaRPr sz="1577">
              <a:latin typeface="Courier New"/>
              <a:cs typeface="Courier New"/>
            </a:endParaRPr>
          </a:p>
          <a:p>
            <a:pPr marL="1348494">
              <a:spcBef>
                <a:spcPts val="73"/>
              </a:spcBef>
              <a:tabLst>
                <a:tab pos="3299228" algn="l"/>
                <a:tab pos="4030465" algn="l"/>
              </a:tabLst>
            </a:pPr>
            <a:r>
              <a:rPr sz="1577" spc="12" dirty="0">
                <a:latin typeface="Courier New"/>
                <a:cs typeface="Courier New"/>
              </a:rPr>
              <a:t>[	,	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67372" y="4749974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'8B'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8841" y="4749974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'10B'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0696" y="4754464"/>
            <a:ext cx="25953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])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64089" y="4527232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533246" y="4527232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E3E49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2875975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74" y="0"/>
                </a:lnTo>
                <a:lnTo>
                  <a:pt x="97117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E3E49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2896053" y="4527232"/>
            <a:ext cx="349254" cy="239125"/>
          </a:xfrm>
          <a:custGeom>
            <a:avLst/>
            <a:gdLst/>
            <a:ahLst/>
            <a:cxnLst/>
            <a:rect l="l" t="t" r="r" b="b"/>
            <a:pathLst>
              <a:path w="575945" h="394334">
                <a:moveTo>
                  <a:pt x="0" y="0"/>
                </a:moveTo>
                <a:lnTo>
                  <a:pt x="575668" y="0"/>
                </a:lnTo>
                <a:lnTo>
                  <a:pt x="575668" y="393967"/>
                </a:lnTo>
                <a:lnTo>
                  <a:pt x="0" y="393967"/>
                </a:lnTo>
                <a:lnTo>
                  <a:pt x="0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3594993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64" y="0"/>
                </a:lnTo>
                <a:lnTo>
                  <a:pt x="97116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3258866" y="4536744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326703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74" y="0"/>
                </a:lnTo>
                <a:lnTo>
                  <a:pt x="97117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3628024" y="4536744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CBAB3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5064762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74" y="0"/>
                </a:lnTo>
                <a:lnTo>
                  <a:pt x="97117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CBAB3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3997187" y="4536744"/>
            <a:ext cx="419720" cy="229498"/>
          </a:xfrm>
          <a:custGeom>
            <a:avLst/>
            <a:gdLst/>
            <a:ahLst/>
            <a:cxnLst/>
            <a:rect l="l" t="t" r="r" b="b"/>
            <a:pathLst>
              <a:path w="692150" h="378459">
                <a:moveTo>
                  <a:pt x="0" y="0"/>
                </a:moveTo>
                <a:lnTo>
                  <a:pt x="692031" y="0"/>
                </a:lnTo>
                <a:lnTo>
                  <a:pt x="692031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FE8B47">
              <a:alpha val="36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5802821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206" y="0"/>
                </a:lnTo>
                <a:lnTo>
                  <a:pt x="971206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FE8B47">
              <a:alpha val="36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7346862" y="1066725"/>
            <a:ext cx="4463736" cy="346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2356980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212" dirty="0">
                <a:solidFill>
                  <a:srgbClr val="3A3A3A"/>
                </a:solidFill>
                <a:latin typeface="Trebuchet MS"/>
                <a:cs typeface="Trebuchet MS"/>
              </a:rPr>
              <a:t>Ticks</a:t>
            </a:r>
            <a:r>
              <a:rPr sz="5276" b="1" spc="-75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5276" b="1" spc="-343" dirty="0">
                <a:solidFill>
                  <a:srgbClr val="3A3A3A"/>
                </a:solidFill>
                <a:latin typeface="Trebuchet MS"/>
                <a:cs typeface="Trebuchet MS"/>
              </a:rPr>
              <a:t>(2)</a:t>
            </a:r>
            <a:endParaRPr sz="5276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411" y="2054081"/>
            <a:ext cx="6355904" cy="363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98879" y="2120751"/>
            <a:ext cx="6222643" cy="3506783"/>
          </a:xfrm>
          <a:custGeom>
            <a:avLst/>
            <a:gdLst/>
            <a:ahLst/>
            <a:cxnLst/>
            <a:rect l="l" t="t" r="r" b="b"/>
            <a:pathLst>
              <a:path w="10261600" h="5782945">
                <a:moveTo>
                  <a:pt x="0" y="0"/>
                </a:moveTo>
                <a:lnTo>
                  <a:pt x="10261467" y="0"/>
                </a:lnTo>
                <a:lnTo>
                  <a:pt x="10261467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98879" y="2120751"/>
            <a:ext cx="6222643" cy="3506783"/>
          </a:xfrm>
          <a:custGeom>
            <a:avLst/>
            <a:gdLst/>
            <a:ahLst/>
            <a:cxnLst/>
            <a:rect l="l" t="t" r="r" b="b"/>
            <a:pathLst>
              <a:path w="10261600" h="5782945">
                <a:moveTo>
                  <a:pt x="0" y="0"/>
                </a:moveTo>
                <a:lnTo>
                  <a:pt x="10261467" y="0"/>
                </a:lnTo>
                <a:lnTo>
                  <a:pt x="10261467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2141497" y="4489642"/>
            <a:ext cx="36581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143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4877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0612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6346" y="4489642"/>
            <a:ext cx="24413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2080" y="4489642"/>
            <a:ext cx="365811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770" y="5256079"/>
            <a:ext cx="123451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1412" y="1622311"/>
            <a:ext cx="2224242" cy="439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782920" y="1450096"/>
            <a:ext cx="4570716" cy="311920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  <a:tabLst>
                <a:tab pos="341552" algn="l"/>
              </a:tabLst>
            </a:pPr>
            <a:r>
              <a:rPr sz="3002" spc="1732" baseline="-4208" dirty="0">
                <a:solidFill>
                  <a:srgbClr val="24A9CE"/>
                </a:solidFill>
                <a:latin typeface="Arial"/>
                <a:cs typeface="Arial"/>
              </a:rPr>
              <a:t>!	</a:t>
            </a:r>
            <a:r>
              <a:rPr sz="1577" spc="12" dirty="0">
                <a:solidFill>
                  <a:srgbClr val="2685A2"/>
                </a:solidFill>
                <a:latin typeface="Courier New"/>
                <a:cs typeface="Courier New"/>
              </a:rPr>
              <a:t>population.py</a:t>
            </a:r>
            <a:endParaRPr sz="1577" dirty="0">
              <a:latin typeface="Courier New"/>
              <a:cs typeface="Courier New"/>
            </a:endParaRPr>
          </a:p>
          <a:p>
            <a:pPr marL="51984">
              <a:spcBef>
                <a:spcPts val="2022"/>
              </a:spcBef>
            </a:pP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6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</a:t>
            </a:r>
            <a:endParaRPr sz="1577" dirty="0">
              <a:latin typeface="Courier New"/>
              <a:cs typeface="Courier New"/>
            </a:endParaRPr>
          </a:p>
          <a:p>
            <a:pPr marL="51984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1951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2100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 marL="51984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2.538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2.57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2.62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10.85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 dirty="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 dirty="0">
              <a:latin typeface="Times New Roman"/>
              <a:cs typeface="Times New Roman"/>
            </a:endParaRPr>
          </a:p>
          <a:p>
            <a:pPr marL="51984"/>
            <a:r>
              <a:rPr sz="1577" spc="12" dirty="0">
                <a:latin typeface="Courier New"/>
                <a:cs typeface="Courier New"/>
              </a:rPr>
              <a:t>plt.plot(year,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pop)</a:t>
            </a:r>
            <a:endParaRPr sz="1577" dirty="0">
              <a:latin typeface="Courier New"/>
              <a:cs typeface="Courier New"/>
            </a:endParaRPr>
          </a:p>
          <a:p>
            <a:pPr marL="51984" marR="1587619">
              <a:lnSpc>
                <a:spcPct val="105700"/>
              </a:lnSpc>
              <a:spcBef>
                <a:spcPts val="1998"/>
              </a:spcBef>
            </a:pPr>
            <a:r>
              <a:rPr sz="1577" spc="12" dirty="0">
                <a:latin typeface="Courier New"/>
                <a:cs typeface="Courier New"/>
              </a:rPr>
              <a:t>plt.xlabel(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'Year'</a:t>
            </a:r>
            <a:r>
              <a:rPr sz="1577" spc="12" dirty="0">
                <a:latin typeface="Courier New"/>
                <a:cs typeface="Courier New"/>
              </a:rPr>
              <a:t>)  plt.ylabel(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'Population'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3409" y="4749974"/>
            <a:ext cx="48787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'0'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2966" y="4749974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'2B'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4435" y="4749974"/>
            <a:ext cx="48787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'4B'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5903" y="4749974"/>
            <a:ext cx="48787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'6B'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700" y="4210730"/>
            <a:ext cx="5013925" cy="77586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58"/>
              </a:spcBef>
              <a:tabLst>
                <a:tab pos="3664654" algn="l"/>
              </a:tabLst>
            </a:pPr>
            <a:r>
              <a:rPr sz="1577" spc="12" dirty="0">
                <a:latin typeface="Courier New"/>
                <a:cs typeface="Courier New"/>
              </a:rPr>
              <a:t>plt.title(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'World Population Projections'</a:t>
            </a:r>
            <a:r>
              <a:rPr sz="1577" spc="12" dirty="0">
                <a:latin typeface="Courier New"/>
                <a:cs typeface="Courier New"/>
              </a:rPr>
              <a:t>)  plt.yticks(	,</a:t>
            </a:r>
            <a:endParaRPr sz="1577" dirty="0">
              <a:latin typeface="Courier New"/>
              <a:cs typeface="Courier New"/>
            </a:endParaRPr>
          </a:p>
          <a:p>
            <a:pPr marL="1348494">
              <a:spcBef>
                <a:spcPts val="73"/>
              </a:spcBef>
              <a:tabLst>
                <a:tab pos="3299228" algn="l"/>
                <a:tab pos="4030465" algn="l"/>
              </a:tabLst>
            </a:pPr>
            <a:r>
              <a:rPr sz="1577" spc="12" dirty="0">
                <a:latin typeface="Courier New"/>
                <a:cs typeface="Courier New"/>
              </a:rPr>
              <a:t>[	,	,</a:t>
            </a:r>
            <a:r>
              <a:rPr lang="en-IN" sz="1577" spc="12">
                <a:latin typeface="Courier New"/>
                <a:cs typeface="Courier New"/>
              </a:rPr>
              <a:t>  </a:t>
            </a:r>
            <a:endParaRPr sz="1577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67372" y="4749974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'8B'</a:t>
            </a:r>
            <a:r>
              <a:rPr sz="1577" spc="12" dirty="0">
                <a:latin typeface="Courier New"/>
                <a:cs typeface="Courier New"/>
              </a:rPr>
              <a:t>,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8841" y="4749974"/>
            <a:ext cx="609557" cy="500554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>
              <a:spcBef>
                <a:spcPts val="118"/>
              </a:spcBef>
            </a:pP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'10B'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0696" y="4754464"/>
            <a:ext cx="25953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12" dirty="0">
                <a:latin typeface="Courier New"/>
                <a:cs typeface="Courier New"/>
              </a:rPr>
              <a:t>])</a:t>
            </a:r>
            <a:endParaRPr sz="1577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64089" y="4527232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533246" y="4527232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E3E49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2875975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74" y="0"/>
                </a:lnTo>
                <a:lnTo>
                  <a:pt x="97117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E3E49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2896053" y="4527232"/>
            <a:ext cx="349254" cy="239125"/>
          </a:xfrm>
          <a:custGeom>
            <a:avLst/>
            <a:gdLst/>
            <a:ahLst/>
            <a:cxnLst/>
            <a:rect l="l" t="t" r="r" b="b"/>
            <a:pathLst>
              <a:path w="575945" h="394334">
                <a:moveTo>
                  <a:pt x="0" y="0"/>
                </a:moveTo>
                <a:lnTo>
                  <a:pt x="575668" y="0"/>
                </a:lnTo>
                <a:lnTo>
                  <a:pt x="575668" y="393967"/>
                </a:lnTo>
                <a:lnTo>
                  <a:pt x="0" y="393967"/>
                </a:lnTo>
                <a:lnTo>
                  <a:pt x="0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3594993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64" y="0"/>
                </a:lnTo>
                <a:lnTo>
                  <a:pt x="97116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3258866" y="4536744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326703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74" y="0"/>
                </a:lnTo>
                <a:lnTo>
                  <a:pt x="97117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3628024" y="4536744"/>
            <a:ext cx="349254" cy="229498"/>
          </a:xfrm>
          <a:custGeom>
            <a:avLst/>
            <a:gdLst/>
            <a:ahLst/>
            <a:cxnLst/>
            <a:rect l="l" t="t" r="r" b="b"/>
            <a:pathLst>
              <a:path w="575945" h="378459">
                <a:moveTo>
                  <a:pt x="0" y="0"/>
                </a:moveTo>
                <a:lnTo>
                  <a:pt x="575657" y="0"/>
                </a:lnTo>
                <a:lnTo>
                  <a:pt x="575657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CBAB3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5064762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174" y="0"/>
                </a:lnTo>
                <a:lnTo>
                  <a:pt x="971174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CBAB3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3997187" y="4536744"/>
            <a:ext cx="419720" cy="229498"/>
          </a:xfrm>
          <a:custGeom>
            <a:avLst/>
            <a:gdLst/>
            <a:ahLst/>
            <a:cxnLst/>
            <a:rect l="l" t="t" r="r" b="b"/>
            <a:pathLst>
              <a:path w="692150" h="378459">
                <a:moveTo>
                  <a:pt x="0" y="0"/>
                </a:moveTo>
                <a:lnTo>
                  <a:pt x="692031" y="0"/>
                </a:lnTo>
                <a:lnTo>
                  <a:pt x="692031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FE8B47">
              <a:alpha val="36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5802821" y="4785182"/>
            <a:ext cx="589149" cy="229498"/>
          </a:xfrm>
          <a:custGeom>
            <a:avLst/>
            <a:gdLst/>
            <a:ahLst/>
            <a:cxnLst/>
            <a:rect l="l" t="t" r="r" b="b"/>
            <a:pathLst>
              <a:path w="971550" h="378459">
                <a:moveTo>
                  <a:pt x="0" y="0"/>
                </a:moveTo>
                <a:lnTo>
                  <a:pt x="971206" y="0"/>
                </a:lnTo>
                <a:lnTo>
                  <a:pt x="971206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FE8B47">
              <a:alpha val="36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7548015" y="3568837"/>
            <a:ext cx="227188" cy="229498"/>
          </a:xfrm>
          <a:custGeom>
            <a:avLst/>
            <a:gdLst/>
            <a:ahLst/>
            <a:cxnLst/>
            <a:rect l="l" t="t" r="r" b="b"/>
            <a:pathLst>
              <a:path w="374650" h="378460">
                <a:moveTo>
                  <a:pt x="0" y="0"/>
                </a:moveTo>
                <a:lnTo>
                  <a:pt x="374543" y="0"/>
                </a:lnTo>
                <a:lnTo>
                  <a:pt x="374543" y="378292"/>
                </a:lnTo>
                <a:lnTo>
                  <a:pt x="0" y="378292"/>
                </a:lnTo>
                <a:lnTo>
                  <a:pt x="0" y="0"/>
                </a:lnTo>
                <a:close/>
              </a:path>
            </a:pathLst>
          </a:custGeom>
          <a:solidFill>
            <a:srgbClr val="CE3E49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7548015" y="3010387"/>
            <a:ext cx="227188" cy="229498"/>
          </a:xfrm>
          <a:custGeom>
            <a:avLst/>
            <a:gdLst/>
            <a:ahLst/>
            <a:cxnLst/>
            <a:rect l="l" t="t" r="r" b="b"/>
            <a:pathLst>
              <a:path w="374650" h="378460">
                <a:moveTo>
                  <a:pt x="0" y="0"/>
                </a:moveTo>
                <a:lnTo>
                  <a:pt x="374543" y="0"/>
                </a:lnTo>
                <a:lnTo>
                  <a:pt x="374543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CBC42A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7548015" y="2466472"/>
            <a:ext cx="227188" cy="229498"/>
          </a:xfrm>
          <a:custGeom>
            <a:avLst/>
            <a:gdLst/>
            <a:ahLst/>
            <a:cxnLst/>
            <a:rect l="l" t="t" r="r" b="b"/>
            <a:pathLst>
              <a:path w="374650" h="378460">
                <a:moveTo>
                  <a:pt x="0" y="0"/>
                </a:moveTo>
                <a:lnTo>
                  <a:pt x="374543" y="0"/>
                </a:lnTo>
                <a:lnTo>
                  <a:pt x="374543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5AC700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7548015" y="1918581"/>
            <a:ext cx="227188" cy="229498"/>
          </a:xfrm>
          <a:custGeom>
            <a:avLst/>
            <a:gdLst/>
            <a:ahLst/>
            <a:cxnLst/>
            <a:rect l="l" t="t" r="r" b="b"/>
            <a:pathLst>
              <a:path w="374650" h="378460">
                <a:moveTo>
                  <a:pt x="0" y="0"/>
                </a:moveTo>
                <a:lnTo>
                  <a:pt x="374543" y="0"/>
                </a:lnTo>
                <a:lnTo>
                  <a:pt x="374543" y="378292"/>
                </a:lnTo>
                <a:lnTo>
                  <a:pt x="0" y="378292"/>
                </a:lnTo>
                <a:lnTo>
                  <a:pt x="0" y="0"/>
                </a:lnTo>
                <a:close/>
              </a:path>
            </a:pathLst>
          </a:custGeom>
          <a:solidFill>
            <a:srgbClr val="CCBAB3">
              <a:alpha val="43998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7489409" y="1370697"/>
            <a:ext cx="286103" cy="229498"/>
          </a:xfrm>
          <a:custGeom>
            <a:avLst/>
            <a:gdLst/>
            <a:ahLst/>
            <a:cxnLst/>
            <a:rect l="l" t="t" r="r" b="b"/>
            <a:pathLst>
              <a:path w="471804" h="378460">
                <a:moveTo>
                  <a:pt x="0" y="0"/>
                </a:moveTo>
                <a:lnTo>
                  <a:pt x="471189" y="0"/>
                </a:lnTo>
                <a:lnTo>
                  <a:pt x="471189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FE8B47">
              <a:alpha val="36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7584653" y="4106161"/>
            <a:ext cx="190607" cy="229498"/>
          </a:xfrm>
          <a:custGeom>
            <a:avLst/>
            <a:gdLst/>
            <a:ahLst/>
            <a:cxnLst/>
            <a:rect l="l" t="t" r="r" b="b"/>
            <a:pathLst>
              <a:path w="314325" h="378459">
                <a:moveTo>
                  <a:pt x="0" y="0"/>
                </a:moveTo>
                <a:lnTo>
                  <a:pt x="314126" y="0"/>
                </a:lnTo>
                <a:lnTo>
                  <a:pt x="314126" y="378281"/>
                </a:lnTo>
                <a:lnTo>
                  <a:pt x="0" y="378281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1860" y="72670"/>
            <a:ext cx="463517" cy="46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7346862" y="1066725"/>
            <a:ext cx="4463736" cy="346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5184509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227" dirty="0">
                <a:solidFill>
                  <a:srgbClr val="3A3A3A"/>
                </a:solidFill>
                <a:latin typeface="Trebuchet MS"/>
                <a:cs typeface="Trebuchet MS"/>
              </a:rPr>
              <a:t>Add </a:t>
            </a:r>
            <a:r>
              <a:rPr sz="5276" b="1" spc="-252" dirty="0">
                <a:solidFill>
                  <a:srgbClr val="3A3A3A"/>
                </a:solidFill>
                <a:latin typeface="Trebuchet MS"/>
                <a:cs typeface="Trebuchet MS"/>
              </a:rPr>
              <a:t>historical</a:t>
            </a:r>
            <a:r>
              <a:rPr sz="5276" b="1" spc="-1228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5276" b="1" spc="-270" dirty="0">
                <a:solidFill>
                  <a:srgbClr val="3A3A3A"/>
                </a:solidFill>
                <a:latin typeface="Trebuchet MS"/>
                <a:cs typeface="Trebuchet MS"/>
              </a:rPr>
              <a:t>data</a:t>
            </a:r>
            <a:endParaRPr sz="5276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412" y="2009634"/>
            <a:ext cx="6356665" cy="4655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98878" y="2076304"/>
            <a:ext cx="6223414" cy="4522583"/>
          </a:xfrm>
          <a:custGeom>
            <a:avLst/>
            <a:gdLst/>
            <a:ahLst/>
            <a:cxnLst/>
            <a:rect l="l" t="t" r="r" b="b"/>
            <a:pathLst>
              <a:path w="10262870" h="7458075">
                <a:moveTo>
                  <a:pt x="0" y="0"/>
                </a:moveTo>
                <a:lnTo>
                  <a:pt x="10262724" y="0"/>
                </a:lnTo>
                <a:lnTo>
                  <a:pt x="10262724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98878" y="2076304"/>
            <a:ext cx="6223414" cy="4522583"/>
          </a:xfrm>
          <a:custGeom>
            <a:avLst/>
            <a:gdLst/>
            <a:ahLst/>
            <a:cxnLst/>
            <a:rect l="l" t="t" r="r" b="b"/>
            <a:pathLst>
              <a:path w="10262870" h="7458075">
                <a:moveTo>
                  <a:pt x="0" y="0"/>
                </a:moveTo>
                <a:lnTo>
                  <a:pt x="10262766" y="0"/>
                </a:lnTo>
                <a:lnTo>
                  <a:pt x="10262766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581412" y="1622311"/>
            <a:ext cx="2224242" cy="439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748324" y="1649532"/>
            <a:ext cx="5911896" cy="565842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972705" algn="ctr">
              <a:spcBef>
                <a:spcPts val="58"/>
              </a:spcBef>
              <a:tabLst>
                <a:tab pos="333850" algn="l"/>
              </a:tabLst>
            </a:pPr>
            <a:r>
              <a:rPr sz="3002" spc="1732" baseline="-4208" dirty="0">
                <a:solidFill>
                  <a:srgbClr val="24A9CE"/>
                </a:solidFill>
                <a:latin typeface="Arial"/>
                <a:cs typeface="Arial"/>
              </a:rPr>
              <a:t>!	</a:t>
            </a:r>
            <a:r>
              <a:rPr sz="1577" spc="12" dirty="0">
                <a:solidFill>
                  <a:srgbClr val="2685A2"/>
                </a:solidFill>
                <a:latin typeface="Courier New"/>
                <a:cs typeface="Courier New"/>
              </a:rPr>
              <a:t>population.py</a:t>
            </a:r>
            <a:endParaRPr sz="1577">
              <a:latin typeface="Courier New"/>
              <a:cs typeface="Courier New"/>
            </a:endParaRPr>
          </a:p>
          <a:p>
            <a:pPr marL="51984">
              <a:spcBef>
                <a:spcPts val="1674"/>
              </a:spcBef>
            </a:pP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9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</a:t>
            </a:r>
            <a:endParaRPr sz="1577">
              <a:latin typeface="Courier New"/>
              <a:cs typeface="Courier New"/>
            </a:endParaRPr>
          </a:p>
          <a:p>
            <a:pPr marL="51984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1951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2100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51984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2.538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2.57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2.62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10.85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58145">
              <a:spcBef>
                <a:spcPts val="2059"/>
              </a:spcBef>
            </a:pPr>
            <a:r>
              <a:rPr sz="1577" spc="12" dirty="0">
                <a:solidFill>
                  <a:srgbClr val="5C5C5C"/>
                </a:solidFill>
                <a:latin typeface="Courier New"/>
                <a:cs typeface="Courier New"/>
              </a:rPr>
              <a:t># Add more</a:t>
            </a:r>
            <a:r>
              <a:rPr sz="1577" spc="6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5C5C5C"/>
                </a:solidFill>
                <a:latin typeface="Courier New"/>
                <a:cs typeface="Courier New"/>
              </a:rPr>
              <a:t>data</a:t>
            </a:r>
            <a:endParaRPr sz="1577">
              <a:latin typeface="Courier New"/>
              <a:cs typeface="Courier New"/>
            </a:endParaRPr>
          </a:p>
          <a:p>
            <a:pPr marL="58145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1800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1850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1900</a:t>
            </a:r>
            <a:r>
              <a:rPr sz="1577" spc="12" dirty="0">
                <a:latin typeface="Courier New"/>
                <a:cs typeface="Courier New"/>
              </a:rPr>
              <a:t>] +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year</a:t>
            </a:r>
            <a:endParaRPr sz="1577">
              <a:latin typeface="Courier New"/>
              <a:cs typeface="Courier New"/>
            </a:endParaRPr>
          </a:p>
          <a:p>
            <a:pPr marL="58145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1.262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1.650</a:t>
            </a:r>
            <a:r>
              <a:rPr sz="1577" spc="12" dirty="0">
                <a:latin typeface="Courier New"/>
                <a:cs typeface="Courier New"/>
              </a:rPr>
              <a:t>] +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1984"/>
            <a:r>
              <a:rPr sz="1577" spc="12" dirty="0">
                <a:latin typeface="Courier New"/>
                <a:cs typeface="Courier New"/>
              </a:rPr>
              <a:t>plt.plot(year,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pop)</a:t>
            </a:r>
            <a:endParaRPr sz="1577">
              <a:latin typeface="Courier New"/>
              <a:cs typeface="Courier New"/>
            </a:endParaRPr>
          </a:p>
          <a:p>
            <a:pPr marL="51984" marR="2928797">
              <a:lnSpc>
                <a:spcPct val="105700"/>
              </a:lnSpc>
              <a:spcBef>
                <a:spcPts val="2001"/>
              </a:spcBef>
            </a:pPr>
            <a:r>
              <a:rPr sz="1577" spc="12" dirty="0">
                <a:latin typeface="Courier New"/>
                <a:cs typeface="Courier New"/>
              </a:rPr>
              <a:t>plt.xlabel(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'Year'</a:t>
            </a:r>
            <a:r>
              <a:rPr sz="1577" spc="12" dirty="0">
                <a:latin typeface="Courier New"/>
                <a:cs typeface="Courier New"/>
              </a:rPr>
              <a:t>)  plt.ylabel(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'Population'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>
              <a:latin typeface="Courier New"/>
              <a:cs typeface="Courier New"/>
            </a:endParaRPr>
          </a:p>
          <a:p>
            <a:pPr marL="51984" marR="856382">
              <a:lnSpc>
                <a:spcPct val="105700"/>
              </a:lnSpc>
            </a:pPr>
            <a:r>
              <a:rPr sz="1577" spc="12" dirty="0">
                <a:latin typeface="Courier New"/>
                <a:cs typeface="Courier New"/>
              </a:rPr>
              <a:t>plt.title(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'World Population Projections'</a:t>
            </a:r>
            <a:r>
              <a:rPr sz="1577" spc="12" dirty="0">
                <a:latin typeface="Courier New"/>
                <a:cs typeface="Courier New"/>
              </a:rPr>
              <a:t>)  plt.yticks([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</a:t>
            </a:r>
            <a:r>
              <a:rPr sz="1577" spc="12" dirty="0">
                <a:latin typeface="Courier New"/>
                <a:cs typeface="Courier New"/>
              </a:rPr>
              <a:t>],</a:t>
            </a:r>
            <a:endParaRPr sz="1577">
              <a:latin typeface="Courier New"/>
              <a:cs typeface="Courier New"/>
            </a:endParaRPr>
          </a:p>
          <a:p>
            <a:pPr marL="1393162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'0'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'2B'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'4B'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'6B'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'8B'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'10B'</a:t>
            </a:r>
            <a:r>
              <a:rPr sz="1577" spc="12" dirty="0">
                <a:latin typeface="Courier New"/>
                <a:cs typeface="Courier New"/>
              </a:rPr>
              <a:t>])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>
              <a:latin typeface="Times New Roman"/>
              <a:cs typeface="Times New Roman"/>
            </a:endParaRPr>
          </a:p>
          <a:p>
            <a:pPr marL="51984"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828" y="684400"/>
            <a:ext cx="7118644" cy="822776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sz="5276" b="1" spc="16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List </a:t>
            </a:r>
            <a:r>
              <a:rPr sz="5276" b="1" spc="118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vs</a:t>
            </a:r>
            <a:r>
              <a:rPr sz="5276" b="1" spc="-834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5276" b="1" spc="27" dirty="0">
                <a:solidFill>
                  <a:srgbClr val="3A3A3A"/>
                </a:solidFill>
                <a:latin typeface="Bell mt" panose="02020503060305020303" pitchFamily="18" charset="0"/>
                <a:cs typeface="Calibri"/>
              </a:rPr>
              <a:t>Dictionary</a:t>
            </a:r>
            <a:endParaRPr sz="5276" dirty="0">
              <a:latin typeface="Bell mt" panose="02020503060305020303" pitchFamily="18" charset="0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2322"/>
              </p:ext>
            </p:extLst>
          </p:nvPr>
        </p:nvGraphicFramePr>
        <p:xfrm>
          <a:off x="916760" y="1618016"/>
          <a:ext cx="10011652" cy="411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b="1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spc="50" dirty="0">
                          <a:latin typeface="Bell mt" panose="02020503060305020303" pitchFamily="18" charset="0"/>
                          <a:cs typeface="Calibri"/>
                        </a:rPr>
                        <a:t>List</a:t>
                      </a:r>
                      <a:endParaRPr sz="1800" b="1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3081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  <a:solidFill>
                      <a:srgbClr val="33A9CC">
                        <a:alpha val="26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b="1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Bell mt" panose="02020503060305020303" pitchFamily="18" charset="0"/>
                          <a:cs typeface="Calibri"/>
                        </a:rPr>
                        <a:t>Dictionary</a:t>
                      </a:r>
                    </a:p>
                  </a:txBody>
                  <a:tcPr marL="0" marR="0" marT="3081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  <a:solidFill>
                      <a:srgbClr val="33A9CC">
                        <a:alpha val="26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Bell mt" panose="02020503060305020303" pitchFamily="18" charset="0"/>
                          <a:cs typeface="Calibri"/>
                        </a:rPr>
                        <a:t>Select, </a:t>
                      </a:r>
                      <a:r>
                        <a:rPr sz="1800" spc="-40" dirty="0">
                          <a:latin typeface="Bell mt" panose="02020503060305020303" pitchFamily="18" charset="0"/>
                          <a:cs typeface="Calibri"/>
                        </a:rPr>
                        <a:t>update and </a:t>
                      </a:r>
                      <a:r>
                        <a:rPr sz="1800" spc="-85" dirty="0">
                          <a:latin typeface="Bell mt" panose="02020503060305020303" pitchFamily="18" charset="0"/>
                          <a:cs typeface="Calibri"/>
                        </a:rPr>
                        <a:t>remove: </a:t>
                      </a:r>
                      <a:r>
                        <a:rPr sz="1800" spc="-185" dirty="0">
                          <a:latin typeface="Bell mt" panose="02020503060305020303" pitchFamily="18" charset="0"/>
                          <a:cs typeface="Calibri"/>
                        </a:rPr>
                        <a:t>[</a:t>
                      </a:r>
                      <a:r>
                        <a:rPr sz="1800" spc="-300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85" dirty="0">
                          <a:latin typeface="Bell mt" panose="02020503060305020303" pitchFamily="18" charset="0"/>
                          <a:cs typeface="Calibri"/>
                        </a:rPr>
                        <a:t>]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3081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Bell mt" panose="02020503060305020303" pitchFamily="18" charset="0"/>
                          <a:cs typeface="Calibri"/>
                        </a:rPr>
                        <a:t>Select, </a:t>
                      </a:r>
                      <a:r>
                        <a:rPr sz="1800" spc="-40" dirty="0">
                          <a:latin typeface="Bell mt" panose="02020503060305020303" pitchFamily="18" charset="0"/>
                          <a:cs typeface="Calibri"/>
                        </a:rPr>
                        <a:t>update and </a:t>
                      </a:r>
                      <a:r>
                        <a:rPr sz="1800" spc="-85" dirty="0">
                          <a:latin typeface="Bell mt" panose="02020503060305020303" pitchFamily="18" charset="0"/>
                          <a:cs typeface="Calibri"/>
                        </a:rPr>
                        <a:t>remove: </a:t>
                      </a:r>
                      <a:r>
                        <a:rPr sz="1800" spc="-185" dirty="0">
                          <a:latin typeface="Bell mt" panose="02020503060305020303" pitchFamily="18" charset="0"/>
                          <a:cs typeface="Calibri"/>
                        </a:rPr>
                        <a:t>[</a:t>
                      </a:r>
                      <a:r>
                        <a:rPr sz="1800" spc="-300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85" dirty="0">
                          <a:latin typeface="Bell mt" panose="02020503060305020303" pitchFamily="18" charset="0"/>
                          <a:cs typeface="Calibri"/>
                        </a:rPr>
                        <a:t>]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3081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Indexed </a:t>
                      </a:r>
                      <a:r>
                        <a:rPr sz="1800" spc="-20" dirty="0">
                          <a:latin typeface="Bell mt" panose="02020503060305020303" pitchFamily="18" charset="0"/>
                          <a:cs typeface="Calibri"/>
                        </a:rPr>
                        <a:t>by </a:t>
                      </a: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range </a:t>
                      </a:r>
                      <a:r>
                        <a:rPr sz="1800" dirty="0">
                          <a:latin typeface="Bell mt" panose="02020503060305020303" pitchFamily="18" charset="0"/>
                          <a:cs typeface="Calibri"/>
                        </a:rPr>
                        <a:t>of</a:t>
                      </a:r>
                      <a:r>
                        <a:rPr sz="1800" spc="-28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Bell mt" panose="02020503060305020303" pitchFamily="18" charset="0"/>
                          <a:cs typeface="Calibri"/>
                        </a:rPr>
                        <a:t>numbers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3081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Indexed </a:t>
                      </a:r>
                      <a:r>
                        <a:rPr sz="1800" spc="-20" dirty="0">
                          <a:latin typeface="Bell mt" panose="02020503060305020303" pitchFamily="18" charset="0"/>
                          <a:cs typeface="Calibri"/>
                        </a:rPr>
                        <a:t>by </a:t>
                      </a: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unique</a:t>
                      </a:r>
                      <a:r>
                        <a:rPr sz="1800" spc="-22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keys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3081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131">
                <a:tc>
                  <a:txBody>
                    <a:bodyPr/>
                    <a:lstStyle/>
                    <a:p>
                      <a:pPr marL="1297940" marR="1296670" lvl="0" algn="l">
                        <a:lnSpc>
                          <a:spcPts val="3300"/>
                        </a:lnSpc>
                        <a:spcBef>
                          <a:spcPts val="910"/>
                        </a:spcBef>
                      </a:pPr>
                      <a:r>
                        <a:rPr sz="1800" spc="10" dirty="0">
                          <a:latin typeface="Bell mt" panose="02020503060305020303" pitchFamily="18" charset="0"/>
                          <a:cs typeface="Calibri"/>
                        </a:rPr>
                        <a:t>Collection </a:t>
                      </a:r>
                      <a:r>
                        <a:rPr sz="1800" dirty="0">
                          <a:latin typeface="Bell mt" panose="02020503060305020303" pitchFamily="18" charset="0"/>
                          <a:cs typeface="Calibri"/>
                        </a:rPr>
                        <a:t>of</a:t>
                      </a:r>
                      <a:endParaRPr lang="en-IN" sz="1800" spc="-254" dirty="0">
                        <a:latin typeface="Bell mt" panose="02020503060305020303" pitchFamily="18" charset="0"/>
                        <a:cs typeface="Calibri"/>
                      </a:endParaRPr>
                    </a:p>
                    <a:p>
                      <a:pPr marL="1297940" marR="1296670" algn="l">
                        <a:lnSpc>
                          <a:spcPts val="3300"/>
                        </a:lnSpc>
                        <a:spcBef>
                          <a:spcPts val="910"/>
                        </a:spcBef>
                      </a:pP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values  </a:t>
                      </a:r>
                      <a:r>
                        <a:rPr sz="1800" spc="-60" dirty="0">
                          <a:latin typeface="Bell mt" panose="02020503060305020303" pitchFamily="18" charset="0"/>
                          <a:cs typeface="Calibri"/>
                        </a:rPr>
                        <a:t>order</a:t>
                      </a:r>
                      <a:r>
                        <a:rPr lang="en-IN" sz="1800" spc="-60" dirty="0">
                          <a:latin typeface="Bell mt" panose="02020503060305020303" pitchFamily="18" charset="0"/>
                          <a:cs typeface="Calibri"/>
                        </a:rPr>
                        <a:t> m</a:t>
                      </a:r>
                      <a:r>
                        <a:rPr sz="1800" spc="-55" dirty="0">
                          <a:latin typeface="Bell mt" panose="02020503060305020303" pitchFamily="18" charset="0"/>
                          <a:cs typeface="Calibri"/>
                        </a:rPr>
                        <a:t>a</a:t>
                      </a:r>
                      <a:r>
                        <a:rPr lang="en-IN" sz="1800" spc="-55" dirty="0">
                          <a:latin typeface="Bell mt" panose="02020503060305020303" pitchFamily="18" charset="0"/>
                          <a:cs typeface="Calibri"/>
                        </a:rPr>
                        <a:t>tters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  <a:p>
                      <a:pPr lvl="3" algn="l">
                        <a:lnSpc>
                          <a:spcPts val="3225"/>
                        </a:lnSpc>
                      </a:pPr>
                      <a:r>
                        <a:rPr sz="1800" spc="-5" dirty="0">
                          <a:latin typeface="Bell mt" panose="02020503060305020303" pitchFamily="18" charset="0"/>
                          <a:cs typeface="Calibri"/>
                        </a:rPr>
                        <a:t>select </a:t>
                      </a:r>
                      <a:r>
                        <a:rPr sz="1800" spc="-50" dirty="0">
                          <a:latin typeface="Bell mt" panose="02020503060305020303" pitchFamily="18" charset="0"/>
                          <a:cs typeface="Calibri"/>
                        </a:rPr>
                        <a:t>entire</a:t>
                      </a:r>
                      <a:r>
                        <a:rPr sz="1800" spc="-18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subsets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7008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Bell mt" panose="02020503060305020303" pitchFamily="18" charset="0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Bell mt" panose="02020503060305020303" pitchFamily="18" charset="0"/>
                          <a:cs typeface="Calibri"/>
                        </a:rPr>
                        <a:t>Lookup </a:t>
                      </a:r>
                      <a:r>
                        <a:rPr sz="1800" spc="-30" dirty="0">
                          <a:latin typeface="Bell mt" panose="02020503060305020303" pitchFamily="18" charset="0"/>
                          <a:cs typeface="Calibri"/>
                        </a:rPr>
                        <a:t>table </a:t>
                      </a:r>
                      <a:r>
                        <a:rPr sz="1800" spc="-5" dirty="0">
                          <a:latin typeface="Bell mt" panose="02020503060305020303" pitchFamily="18" charset="0"/>
                          <a:cs typeface="Calibri"/>
                        </a:rPr>
                        <a:t>with </a:t>
                      </a: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unique</a:t>
                      </a:r>
                      <a:r>
                        <a:rPr sz="1800" spc="-34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keys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3466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346862" y="1066725"/>
            <a:ext cx="4463736" cy="346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4828" y="684646"/>
            <a:ext cx="5184509" cy="822776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5276" b="1" spc="-227" dirty="0">
                <a:solidFill>
                  <a:srgbClr val="3A3A3A"/>
                </a:solidFill>
                <a:cs typeface="Trebuchet MS"/>
              </a:rPr>
              <a:t>Add </a:t>
            </a:r>
            <a:r>
              <a:rPr sz="5276" b="1" spc="-252" dirty="0">
                <a:solidFill>
                  <a:srgbClr val="3A3A3A"/>
                </a:solidFill>
                <a:cs typeface="Trebuchet MS"/>
              </a:rPr>
              <a:t>historical</a:t>
            </a:r>
            <a:r>
              <a:rPr sz="5276" b="1" spc="-1228" dirty="0">
                <a:solidFill>
                  <a:srgbClr val="3A3A3A"/>
                </a:solidFill>
                <a:cs typeface="Trebuchet MS"/>
              </a:rPr>
              <a:t> </a:t>
            </a:r>
            <a:r>
              <a:rPr sz="5276" b="1" spc="-270" dirty="0">
                <a:solidFill>
                  <a:srgbClr val="3A3A3A"/>
                </a:solidFill>
                <a:cs typeface="Trebuchet MS"/>
              </a:rPr>
              <a:t>data</a:t>
            </a:r>
            <a:endParaRPr sz="5276" dirty="0"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412" y="2009634"/>
            <a:ext cx="6356665" cy="465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698878" y="2076304"/>
            <a:ext cx="6223414" cy="4522583"/>
          </a:xfrm>
          <a:custGeom>
            <a:avLst/>
            <a:gdLst/>
            <a:ahLst/>
            <a:cxnLst/>
            <a:rect l="l" t="t" r="r" b="b"/>
            <a:pathLst>
              <a:path w="10262870" h="7458075">
                <a:moveTo>
                  <a:pt x="0" y="0"/>
                </a:moveTo>
                <a:lnTo>
                  <a:pt x="10262724" y="0"/>
                </a:lnTo>
                <a:lnTo>
                  <a:pt x="10262724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98878" y="2076304"/>
            <a:ext cx="6223414" cy="4522583"/>
          </a:xfrm>
          <a:custGeom>
            <a:avLst/>
            <a:gdLst/>
            <a:ahLst/>
            <a:cxnLst/>
            <a:rect l="l" t="t" r="r" b="b"/>
            <a:pathLst>
              <a:path w="10262870" h="7458075">
                <a:moveTo>
                  <a:pt x="0" y="0"/>
                </a:moveTo>
                <a:lnTo>
                  <a:pt x="10262766" y="0"/>
                </a:lnTo>
                <a:lnTo>
                  <a:pt x="10262766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581412" y="1622311"/>
            <a:ext cx="2224242" cy="439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660782" y="1650884"/>
            <a:ext cx="2167143" cy="382754"/>
          </a:xfrm>
          <a:custGeom>
            <a:avLst/>
            <a:gdLst/>
            <a:ahLst/>
            <a:cxnLst/>
            <a:rect l="l" t="t" r="r" b="b"/>
            <a:pathLst>
              <a:path w="3573779" h="631189">
                <a:moveTo>
                  <a:pt x="0" y="0"/>
                </a:moveTo>
                <a:lnTo>
                  <a:pt x="3573702" y="0"/>
                </a:lnTo>
                <a:lnTo>
                  <a:pt x="3573702" y="630870"/>
                </a:lnTo>
                <a:lnTo>
                  <a:pt x="0" y="630870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748324" y="1649532"/>
            <a:ext cx="5911896" cy="565842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972705" algn="ctr">
              <a:spcBef>
                <a:spcPts val="58"/>
              </a:spcBef>
              <a:tabLst>
                <a:tab pos="333850" algn="l"/>
              </a:tabLst>
            </a:pPr>
            <a:r>
              <a:rPr sz="3002" spc="1732" baseline="-4208" dirty="0">
                <a:solidFill>
                  <a:srgbClr val="24A9CE"/>
                </a:solidFill>
                <a:latin typeface="Arial"/>
                <a:cs typeface="Arial"/>
              </a:rPr>
              <a:t>!	</a:t>
            </a:r>
            <a:r>
              <a:rPr sz="1577" spc="12" dirty="0">
                <a:solidFill>
                  <a:srgbClr val="2685A2"/>
                </a:solidFill>
                <a:latin typeface="Courier New"/>
                <a:cs typeface="Courier New"/>
              </a:rPr>
              <a:t>population.py</a:t>
            </a:r>
            <a:endParaRPr sz="1577">
              <a:latin typeface="Courier New"/>
              <a:cs typeface="Courier New"/>
            </a:endParaRPr>
          </a:p>
          <a:p>
            <a:pPr marL="51984">
              <a:spcBef>
                <a:spcPts val="1674"/>
              </a:spcBef>
            </a:pP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import </a:t>
            </a:r>
            <a:r>
              <a:rPr sz="1577" spc="12" dirty="0">
                <a:latin typeface="Courier New"/>
                <a:cs typeface="Courier New"/>
              </a:rPr>
              <a:t>matplotlib.pyplot </a:t>
            </a:r>
            <a:r>
              <a:rPr sz="1577" spc="12" dirty="0">
                <a:solidFill>
                  <a:srgbClr val="3844FF"/>
                </a:solidFill>
                <a:latin typeface="Courier New"/>
                <a:cs typeface="Courier New"/>
              </a:rPr>
              <a:t>as</a:t>
            </a:r>
            <a:r>
              <a:rPr sz="1577" spc="9" dirty="0">
                <a:solidFill>
                  <a:srgbClr val="3844FF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plt</a:t>
            </a:r>
            <a:endParaRPr sz="1577">
              <a:latin typeface="Courier New"/>
              <a:cs typeface="Courier New"/>
            </a:endParaRPr>
          </a:p>
          <a:p>
            <a:pPr marL="51984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1951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1952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2100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51984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2.538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2.57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2.62</a:t>
            </a:r>
            <a:r>
              <a:rPr sz="1577" spc="12" dirty="0">
                <a:latin typeface="Courier New"/>
                <a:cs typeface="Courier New"/>
              </a:rPr>
              <a:t>, ...,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10.85</a:t>
            </a:r>
            <a:r>
              <a:rPr sz="1577" spc="12" dirty="0">
                <a:latin typeface="Courier New"/>
                <a:cs typeface="Courier New"/>
              </a:rPr>
              <a:t>]</a:t>
            </a:r>
            <a:endParaRPr sz="1577">
              <a:latin typeface="Courier New"/>
              <a:cs typeface="Courier New"/>
            </a:endParaRPr>
          </a:p>
          <a:p>
            <a:pPr marL="58145">
              <a:spcBef>
                <a:spcPts val="2059"/>
              </a:spcBef>
            </a:pPr>
            <a:r>
              <a:rPr sz="1577" spc="12" dirty="0">
                <a:solidFill>
                  <a:srgbClr val="5C5C5C"/>
                </a:solidFill>
                <a:latin typeface="Courier New"/>
                <a:cs typeface="Courier New"/>
              </a:rPr>
              <a:t># Add more</a:t>
            </a:r>
            <a:r>
              <a:rPr sz="1577" spc="6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5C5C5C"/>
                </a:solidFill>
                <a:latin typeface="Courier New"/>
                <a:cs typeface="Courier New"/>
              </a:rPr>
              <a:t>data</a:t>
            </a:r>
            <a:endParaRPr sz="1577">
              <a:latin typeface="Courier New"/>
              <a:cs typeface="Courier New"/>
            </a:endParaRPr>
          </a:p>
          <a:p>
            <a:pPr marL="58145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year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1800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1850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1900</a:t>
            </a:r>
            <a:r>
              <a:rPr sz="1577" spc="12" dirty="0">
                <a:latin typeface="Courier New"/>
                <a:cs typeface="Courier New"/>
              </a:rPr>
              <a:t>] +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year</a:t>
            </a:r>
            <a:endParaRPr sz="1577">
              <a:latin typeface="Courier New"/>
              <a:cs typeface="Courier New"/>
            </a:endParaRPr>
          </a:p>
          <a:p>
            <a:pPr marL="58145">
              <a:spcBef>
                <a:spcPts val="109"/>
              </a:spcBef>
            </a:pPr>
            <a:r>
              <a:rPr sz="1577" spc="12" dirty="0">
                <a:latin typeface="Courier New"/>
                <a:cs typeface="Courier New"/>
              </a:rPr>
              <a:t>pop = 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1.262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1.650</a:t>
            </a:r>
            <a:r>
              <a:rPr sz="1577" spc="12" dirty="0">
                <a:latin typeface="Courier New"/>
                <a:cs typeface="Courier New"/>
              </a:rPr>
              <a:t>] +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1984"/>
            <a:r>
              <a:rPr sz="1577" spc="12" dirty="0">
                <a:latin typeface="Courier New"/>
                <a:cs typeface="Courier New"/>
              </a:rPr>
              <a:t>plt.plot(year,</a:t>
            </a:r>
            <a:r>
              <a:rPr sz="1577" spc="9" dirty="0">
                <a:latin typeface="Courier New"/>
                <a:cs typeface="Courier New"/>
              </a:rPr>
              <a:t> </a:t>
            </a:r>
            <a:r>
              <a:rPr sz="1577" spc="12" dirty="0">
                <a:latin typeface="Courier New"/>
                <a:cs typeface="Courier New"/>
              </a:rPr>
              <a:t>pop)</a:t>
            </a:r>
            <a:endParaRPr sz="1577">
              <a:latin typeface="Courier New"/>
              <a:cs typeface="Courier New"/>
            </a:endParaRPr>
          </a:p>
          <a:p>
            <a:pPr marL="51984" marR="2928797">
              <a:lnSpc>
                <a:spcPct val="105700"/>
              </a:lnSpc>
              <a:spcBef>
                <a:spcPts val="2001"/>
              </a:spcBef>
            </a:pPr>
            <a:r>
              <a:rPr sz="1577" spc="12" dirty="0">
                <a:latin typeface="Courier New"/>
                <a:cs typeface="Courier New"/>
              </a:rPr>
              <a:t>plt.xlabel(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'Year'</a:t>
            </a:r>
            <a:r>
              <a:rPr sz="1577" spc="12" dirty="0">
                <a:latin typeface="Courier New"/>
                <a:cs typeface="Courier New"/>
              </a:rPr>
              <a:t>)  plt.ylabel(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'Population'</a:t>
            </a:r>
            <a:r>
              <a:rPr sz="1577" spc="12" dirty="0">
                <a:latin typeface="Courier New"/>
                <a:cs typeface="Courier New"/>
              </a:rPr>
              <a:t>)</a:t>
            </a:r>
            <a:endParaRPr sz="1577">
              <a:latin typeface="Courier New"/>
              <a:cs typeface="Courier New"/>
            </a:endParaRPr>
          </a:p>
          <a:p>
            <a:pPr marL="51984" marR="856382">
              <a:lnSpc>
                <a:spcPct val="105700"/>
              </a:lnSpc>
            </a:pPr>
            <a:r>
              <a:rPr sz="1577" spc="12" dirty="0">
                <a:latin typeface="Courier New"/>
                <a:cs typeface="Courier New"/>
              </a:rPr>
              <a:t>plt.title(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'World Population Projections'</a:t>
            </a:r>
            <a:r>
              <a:rPr sz="1577" spc="12" dirty="0">
                <a:latin typeface="Courier New"/>
                <a:cs typeface="Courier New"/>
              </a:rPr>
              <a:t>)  plt.yticks([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6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8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6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2A9A0B"/>
                </a:solidFill>
                <a:latin typeface="Courier New"/>
                <a:cs typeface="Courier New"/>
              </a:rPr>
              <a:t>10</a:t>
            </a:r>
            <a:r>
              <a:rPr sz="1577" spc="12" dirty="0">
                <a:latin typeface="Courier New"/>
                <a:cs typeface="Courier New"/>
              </a:rPr>
              <a:t>],</a:t>
            </a:r>
            <a:endParaRPr sz="1577">
              <a:latin typeface="Courier New"/>
              <a:cs typeface="Courier New"/>
            </a:endParaRPr>
          </a:p>
          <a:p>
            <a:pPr marL="1393162">
              <a:spcBef>
                <a:spcPts val="106"/>
              </a:spcBef>
            </a:pPr>
            <a:r>
              <a:rPr sz="1577" spc="12" dirty="0">
                <a:latin typeface="Courier New"/>
                <a:cs typeface="Courier New"/>
              </a:rPr>
              <a:t>[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'0'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'2B'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'4B'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'6B'</a:t>
            </a:r>
            <a:r>
              <a:rPr sz="1577" spc="12" dirty="0">
                <a:latin typeface="Courier New"/>
                <a:cs typeface="Courier New"/>
              </a:rPr>
              <a:t>,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'8B'</a:t>
            </a:r>
            <a:r>
              <a:rPr sz="1577" spc="12" dirty="0">
                <a:latin typeface="Courier New"/>
                <a:cs typeface="Courier New"/>
              </a:rPr>
              <a:t>,</a:t>
            </a:r>
            <a:r>
              <a:rPr sz="1577" spc="3" dirty="0">
                <a:latin typeface="Courier New"/>
                <a:cs typeface="Courier New"/>
              </a:rPr>
              <a:t> </a:t>
            </a:r>
            <a:r>
              <a:rPr sz="1577" spc="12" dirty="0">
                <a:solidFill>
                  <a:srgbClr val="FF2B1B"/>
                </a:solidFill>
                <a:latin typeface="Courier New"/>
                <a:cs typeface="Courier New"/>
              </a:rPr>
              <a:t>'10B'</a:t>
            </a:r>
            <a:r>
              <a:rPr sz="1577" spc="12" dirty="0">
                <a:latin typeface="Courier New"/>
                <a:cs typeface="Courier New"/>
              </a:rPr>
              <a:t>])</a:t>
            </a:r>
            <a:endParaRPr sz="1577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19">
              <a:latin typeface="Times New Roman"/>
              <a:cs typeface="Times New Roman"/>
            </a:endParaRPr>
          </a:p>
          <a:p>
            <a:pPr marL="51984">
              <a:spcBef>
                <a:spcPts val="3"/>
              </a:spcBef>
            </a:pPr>
            <a:r>
              <a:rPr sz="1577" spc="12" dirty="0">
                <a:latin typeface="Courier New"/>
                <a:cs typeface="Courier New"/>
              </a:rPr>
              <a:t>plt.show()</a:t>
            </a:r>
            <a:endParaRPr sz="157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828" y="859759"/>
            <a:ext cx="6966203" cy="472552"/>
          </a:xfrm>
          <a:prstGeom prst="rect">
            <a:avLst/>
          </a:prstGeom>
        </p:spPr>
        <p:txBody>
          <a:bodyPr vert="horz" wrap="square" lIns="0" tIns="1078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5"/>
              </a:spcBef>
            </a:pPr>
            <a:r>
              <a:rPr sz="3000" b="1" spc="-88" dirty="0">
                <a:solidFill>
                  <a:srgbClr val="3A3A3A"/>
                </a:solidFill>
                <a:cs typeface="Calibri"/>
              </a:rPr>
              <a:t>Tabular </a:t>
            </a:r>
            <a:r>
              <a:rPr sz="3000" b="1" spc="-9" dirty="0">
                <a:solidFill>
                  <a:srgbClr val="3A3A3A"/>
                </a:solidFill>
                <a:cs typeface="Calibri"/>
              </a:rPr>
              <a:t>dataset</a:t>
            </a:r>
            <a:r>
              <a:rPr sz="3000" b="1" spc="-570" dirty="0">
                <a:solidFill>
                  <a:srgbClr val="3A3A3A"/>
                </a:solidFill>
                <a:cs typeface="Calibri"/>
              </a:rPr>
              <a:t> </a:t>
            </a:r>
            <a:r>
              <a:rPr sz="3000" b="1" spc="-45" dirty="0">
                <a:solidFill>
                  <a:srgbClr val="3A3A3A"/>
                </a:solidFill>
                <a:cs typeface="Calibri"/>
              </a:rPr>
              <a:t>examples</a:t>
            </a:r>
            <a:endParaRPr sz="3000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37437" y="723849"/>
            <a:ext cx="2736658" cy="1406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8884203" y="1066725"/>
            <a:ext cx="215135" cy="722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51430"/>
              </p:ext>
            </p:extLst>
          </p:nvPr>
        </p:nvGraphicFramePr>
        <p:xfrm>
          <a:off x="638557" y="1844546"/>
          <a:ext cx="5178733" cy="2389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temperature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5" dirty="0">
                          <a:latin typeface="Bell mt" panose="02020503060305020303" pitchFamily="18" charset="0"/>
                          <a:cs typeface="Calibri"/>
                        </a:rPr>
                        <a:t>measured_at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Bell mt" panose="02020503060305020303" pitchFamily="18" charset="0"/>
                          <a:cs typeface="Calibri"/>
                        </a:rPr>
                        <a:t>location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45" dirty="0">
                          <a:latin typeface="Bell mt" panose="02020503060305020303" pitchFamily="18" charset="0"/>
                          <a:cs typeface="Calibri"/>
                        </a:rPr>
                        <a:t>76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2016-01-01</a:t>
                      </a:r>
                      <a:r>
                        <a:rPr sz="1800" spc="-100" dirty="0">
                          <a:latin typeface="Bell mt" panose="02020503060305020303" pitchFamily="18" charset="0"/>
                          <a:cs typeface="Calibri"/>
                        </a:rPr>
                        <a:t> 14:00:01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valve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algn="ctr">
                        <a:lnSpc>
                          <a:spcPts val="3475"/>
                        </a:lnSpc>
                      </a:pPr>
                      <a:r>
                        <a:rPr sz="1800" spc="-40" dirty="0">
                          <a:latin typeface="Bell mt" panose="02020503060305020303" pitchFamily="18" charset="0"/>
                          <a:cs typeface="Calibri"/>
                        </a:rPr>
                        <a:t>86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475"/>
                        </a:lnSpc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2016-01-01</a:t>
                      </a:r>
                      <a:r>
                        <a:rPr sz="1800" spc="-100" dirty="0">
                          <a:latin typeface="Bell mt" panose="02020503060305020303" pitchFamily="18" charset="0"/>
                          <a:cs typeface="Calibri"/>
                        </a:rPr>
                        <a:t> 14:00:01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475"/>
                        </a:lnSpc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compressor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20" dirty="0">
                          <a:latin typeface="Bell mt" panose="02020503060305020303" pitchFamily="18" charset="0"/>
                          <a:cs typeface="Calibri"/>
                        </a:rPr>
                        <a:t>72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2016-01-01</a:t>
                      </a:r>
                      <a:r>
                        <a:rPr sz="1800" spc="-9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10" dirty="0">
                          <a:latin typeface="Bell mt" panose="02020503060305020303" pitchFamily="18" charset="0"/>
                          <a:cs typeface="Calibri"/>
                        </a:rPr>
                        <a:t>15:00:01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valve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80" dirty="0">
                          <a:latin typeface="Bell mt" panose="02020503060305020303" pitchFamily="18" charset="0"/>
                          <a:cs typeface="Calibri"/>
                        </a:rPr>
                        <a:t>88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2016-01-01</a:t>
                      </a:r>
                      <a:r>
                        <a:rPr sz="1800" spc="-9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10" dirty="0">
                          <a:latin typeface="Bell mt" panose="02020503060305020303" pitchFamily="18" charset="0"/>
                          <a:cs typeface="Calibri"/>
                        </a:rPr>
                        <a:t>15:00:01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compressor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0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68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2016-01-01</a:t>
                      </a:r>
                      <a:r>
                        <a:rPr sz="1800" spc="-100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95" dirty="0">
                          <a:latin typeface="Bell mt" panose="02020503060305020303" pitchFamily="18" charset="0"/>
                          <a:cs typeface="Calibri"/>
                        </a:rPr>
                        <a:t>16:00:01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valve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25"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-130" dirty="0">
                          <a:latin typeface="Bell mt" panose="02020503060305020303" pitchFamily="18" charset="0"/>
                          <a:cs typeface="Calibri"/>
                        </a:rPr>
                        <a:t>78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515"/>
                        </a:lnSpc>
                      </a:pPr>
                      <a:r>
                        <a:rPr sz="1800" spc="-70" dirty="0">
                          <a:latin typeface="Bell mt" panose="02020503060305020303" pitchFamily="18" charset="0"/>
                          <a:cs typeface="Calibri"/>
                        </a:rPr>
                        <a:t>2016-01-01</a:t>
                      </a:r>
                      <a:r>
                        <a:rPr sz="1800" spc="-100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95" dirty="0">
                          <a:latin typeface="Bell mt" panose="02020503060305020303" pitchFamily="18" charset="0"/>
                          <a:cs typeface="Calibri"/>
                        </a:rPr>
                        <a:t>16:00:01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515"/>
                        </a:lnSpc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compressor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48012"/>
              </p:ext>
            </p:extLst>
          </p:nvPr>
        </p:nvGraphicFramePr>
        <p:xfrm>
          <a:off x="625859" y="4492310"/>
          <a:ext cx="5210692" cy="207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47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country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capital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95" dirty="0">
                          <a:latin typeface="Bell mt" panose="02020503060305020303" pitchFamily="18" charset="0"/>
                          <a:cs typeface="Calibri"/>
                        </a:rPr>
                        <a:t>area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population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54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Brazil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35" dirty="0">
                          <a:latin typeface="Bell mt" panose="02020503060305020303" pitchFamily="18" charset="0"/>
                          <a:cs typeface="Calibri"/>
                        </a:rPr>
                        <a:t>Brasilia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40" dirty="0">
                          <a:latin typeface="Bell mt" panose="02020503060305020303" pitchFamily="18" charset="0"/>
                          <a:cs typeface="Calibri"/>
                        </a:rPr>
                        <a:t>8.516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20" dirty="0">
                          <a:latin typeface="Bell mt" panose="02020503060305020303" pitchFamily="18" charset="0"/>
                          <a:cs typeface="Calibri"/>
                        </a:rPr>
                        <a:t>200.4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3862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T w="53975">
                      <a:solidFill>
                        <a:srgbClr val="2685A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28">
                <a:tc>
                  <a:txBody>
                    <a:bodyPr/>
                    <a:lstStyle/>
                    <a:p>
                      <a:pPr marR="1270" algn="ctr">
                        <a:lnSpc>
                          <a:spcPts val="3475"/>
                        </a:lnSpc>
                      </a:pPr>
                      <a:r>
                        <a:rPr sz="1800" spc="-20" dirty="0">
                          <a:latin typeface="Bell mt" panose="02020503060305020303" pitchFamily="18" charset="0"/>
                          <a:cs typeface="Calibri"/>
                        </a:rPr>
                        <a:t>Russia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75"/>
                        </a:lnSpc>
                      </a:pPr>
                      <a:r>
                        <a:rPr sz="1800" spc="-25" dirty="0">
                          <a:latin typeface="Bell mt" panose="02020503060305020303" pitchFamily="18" charset="0"/>
                          <a:cs typeface="Calibri"/>
                        </a:rPr>
                        <a:t>Moscow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75"/>
                        </a:lnSpc>
                      </a:pPr>
                      <a:r>
                        <a:rPr sz="1800" spc="-295" dirty="0">
                          <a:latin typeface="Bell mt" panose="02020503060305020303" pitchFamily="18" charset="0"/>
                          <a:cs typeface="Calibri"/>
                        </a:rPr>
                        <a:t>17.10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475"/>
                        </a:lnSpc>
                      </a:pPr>
                      <a:r>
                        <a:rPr sz="1800" spc="-175" dirty="0">
                          <a:latin typeface="Bell mt" panose="02020503060305020303" pitchFamily="18" charset="0"/>
                          <a:cs typeface="Calibri"/>
                        </a:rPr>
                        <a:t>143.5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India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Bell mt" panose="02020503060305020303" pitchFamily="18" charset="0"/>
                          <a:cs typeface="Calibri"/>
                        </a:rPr>
                        <a:t>New</a:t>
                      </a:r>
                      <a:r>
                        <a:rPr sz="1800" spc="-105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Bell mt" panose="02020503060305020303" pitchFamily="18" charset="0"/>
                          <a:cs typeface="Calibri"/>
                        </a:rPr>
                        <a:t>Delhi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85" dirty="0">
                          <a:latin typeface="Bell mt" panose="02020503060305020303" pitchFamily="18" charset="0"/>
                          <a:cs typeface="Calibri"/>
                        </a:rPr>
                        <a:t>3.286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04" dirty="0">
                          <a:latin typeface="Bell mt" panose="02020503060305020303" pitchFamily="18" charset="0"/>
                          <a:cs typeface="Calibri"/>
                        </a:rPr>
                        <a:t>1252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10" dirty="0">
                          <a:latin typeface="Bell mt" panose="02020503060305020303" pitchFamily="18" charset="0"/>
                          <a:cs typeface="Calibri"/>
                        </a:rPr>
                        <a:t>China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Bell mt" panose="02020503060305020303" pitchFamily="18" charset="0"/>
                          <a:cs typeface="Calibri"/>
                        </a:rPr>
                        <a:t>Beijing</a:t>
                      </a: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80" dirty="0">
                          <a:latin typeface="Bell mt" panose="02020503060305020303" pitchFamily="18" charset="0"/>
                          <a:cs typeface="Calibri"/>
                        </a:rPr>
                        <a:t>9.597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65" dirty="0">
                          <a:latin typeface="Bell mt" panose="02020503060305020303" pitchFamily="18" charset="0"/>
                          <a:cs typeface="Calibri"/>
                        </a:rPr>
                        <a:t>1357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1155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25"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15" dirty="0">
                          <a:latin typeface="Bell mt" panose="02020503060305020303" pitchFamily="18" charset="0"/>
                          <a:cs typeface="Calibri"/>
                        </a:rPr>
                        <a:t>South</a:t>
                      </a:r>
                      <a:r>
                        <a:rPr sz="1800" spc="-114" dirty="0">
                          <a:latin typeface="Bell mt" panose="02020503060305020303" pitchFamily="18" charset="0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Bell mt" panose="02020503060305020303" pitchFamily="18" charset="0"/>
                          <a:cs typeface="Calibri"/>
                        </a:rPr>
                        <a:t>Africa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3515"/>
                        </a:lnSpc>
                      </a:pPr>
                      <a:r>
                        <a:rPr sz="1800" spc="-55" dirty="0">
                          <a:latin typeface="Bell mt" panose="02020503060305020303" pitchFamily="18" charset="0"/>
                          <a:cs typeface="Calibri"/>
                        </a:rPr>
                        <a:t>Pretoria</a:t>
                      </a:r>
                      <a:endParaRPr sz="180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-235" dirty="0">
                          <a:latin typeface="Bell mt" panose="02020503060305020303" pitchFamily="18" charset="0"/>
                          <a:cs typeface="Calibri"/>
                        </a:rPr>
                        <a:t>1.221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15"/>
                        </a:lnSpc>
                      </a:pPr>
                      <a:r>
                        <a:rPr sz="1800" spc="-65" dirty="0">
                          <a:latin typeface="Bell mt" panose="02020503060305020303" pitchFamily="18" charset="0"/>
                          <a:cs typeface="Calibri"/>
                        </a:rPr>
                        <a:t>52.98</a:t>
                      </a:r>
                      <a:endParaRPr sz="1800" dirty="0">
                        <a:latin typeface="Bell mt" panose="02020503060305020303" pitchFamily="18" charset="0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2685A2"/>
                      </a:solidFill>
                      <a:prstDash val="solid"/>
                    </a:lnL>
                    <a:lnR w="53975">
                      <a:solidFill>
                        <a:srgbClr val="2685A2"/>
                      </a:solidFill>
                      <a:prstDash val="solid"/>
                    </a:lnR>
                    <a:lnB w="53975">
                      <a:solidFill>
                        <a:srgbClr val="2685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15289" y="2201943"/>
            <a:ext cx="3309245" cy="586471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 marR="3081">
              <a:lnSpc>
                <a:spcPts val="2001"/>
              </a:lnSpc>
              <a:spcBef>
                <a:spcPts val="258"/>
              </a:spcBef>
            </a:pPr>
            <a:r>
              <a:rPr sz="1789" b="1" spc="-36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row </a:t>
            </a:r>
            <a:r>
              <a:rPr sz="1789" b="1" spc="61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=</a:t>
            </a:r>
            <a:r>
              <a:rPr sz="1789" b="1" spc="-233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1789" b="1" spc="3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observations  </a:t>
            </a:r>
            <a:endParaRPr lang="en-IN" sz="1789" b="1" spc="3" dirty="0">
              <a:solidFill>
                <a:srgbClr val="2685A2"/>
              </a:solidFill>
              <a:latin typeface="Bell mt" panose="02020503060305020303" pitchFamily="18" charset="0"/>
              <a:cs typeface="Calibri"/>
            </a:endParaRPr>
          </a:p>
          <a:p>
            <a:pPr marL="7701" marR="3081">
              <a:lnSpc>
                <a:spcPts val="2001"/>
              </a:lnSpc>
              <a:spcBef>
                <a:spcPts val="258"/>
              </a:spcBef>
            </a:pPr>
            <a:r>
              <a:rPr sz="1789" b="1" spc="-18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column </a:t>
            </a:r>
            <a:r>
              <a:rPr sz="1789" b="1" spc="61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=</a:t>
            </a:r>
            <a:r>
              <a:rPr sz="1789" b="1" spc="-209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 </a:t>
            </a:r>
            <a:r>
              <a:rPr sz="1789" b="1" spc="-12" dirty="0">
                <a:solidFill>
                  <a:srgbClr val="2685A2"/>
                </a:solidFill>
                <a:latin typeface="Bell mt" panose="02020503060305020303" pitchFamily="18" charset="0"/>
                <a:cs typeface="Calibri"/>
              </a:rPr>
              <a:t>variable</a:t>
            </a:r>
            <a:endParaRPr sz="1789" dirty="0">
              <a:latin typeface="Bell mt" panose="020205030603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4446</Words>
  <Application>Microsoft Office PowerPoint</Application>
  <PresentationFormat>Widescreen</PresentationFormat>
  <Paragraphs>1576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Bell mt</vt:lpstr>
      <vt:lpstr>Book Antiqua</vt:lpstr>
      <vt:lpstr>Calibri</vt:lpstr>
      <vt:lpstr>Courier New</vt:lpstr>
      <vt:lpstr>DejaVu Sans</vt:lpstr>
      <vt:lpstr>Times New Roman</vt:lpstr>
      <vt:lpstr>Trebuchet MS</vt:lpstr>
      <vt:lpstr>Office Theme</vt:lpstr>
      <vt:lpstr>Intermediate Python</vt:lpstr>
      <vt:lpstr>Agenda</vt:lpstr>
      <vt:lpstr>List</vt:lpstr>
      <vt:lpstr>Dictionary</vt:lpstr>
      <vt:lpstr>Recap</vt:lpstr>
      <vt:lpstr>PowerPoint Presentation</vt:lpstr>
      <vt:lpstr>PowerPoint Presentation</vt:lpstr>
      <vt:lpstr>PowerPoint Presentation</vt:lpstr>
      <vt:lpstr>Tabular dataset examples</vt:lpstr>
      <vt:lpstr>Datasets in Python</vt:lpstr>
      <vt:lpstr>Example</vt:lpstr>
      <vt:lpstr>PowerPoint Presentation</vt:lpstr>
      <vt:lpstr>Matrix</vt:lpstr>
      <vt:lpstr>Sets</vt:lpstr>
      <vt:lpstr>Pandas</vt:lpstr>
      <vt:lpstr>PowerPoint Presentation</vt:lpstr>
      <vt:lpstr>DataFrame</vt:lpstr>
      <vt:lpstr>DataFrame</vt:lpstr>
      <vt:lpstr>DataFrame</vt:lpstr>
      <vt:lpstr>DataFrame from Dictionary</vt:lpstr>
      <vt:lpstr>PowerPoint Presentation</vt:lpstr>
      <vt:lpstr>DataFrame from CSV file</vt:lpstr>
      <vt:lpstr>PowerPoint Presentation</vt:lpstr>
      <vt:lpstr>PowerPoint Presentation</vt:lpstr>
      <vt:lpstr>Index and Select Data</vt:lpstr>
      <vt:lpstr>Column Access [ ]</vt:lpstr>
      <vt:lpstr>PowerPoint Presentation</vt:lpstr>
      <vt:lpstr>PowerPoint Presentation</vt:lpstr>
      <vt:lpstr>PowerPoint Presentation</vt:lpstr>
      <vt:lpstr>Discussion </vt:lpstr>
      <vt:lpstr>Row Access loc</vt:lpstr>
      <vt:lpstr>PowerPoint Presentation</vt:lpstr>
      <vt:lpstr>PowerPoint Presentation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Filtering Pandas DataFrame</vt:lpstr>
      <vt:lpstr>PowerPoint Presentation</vt:lpstr>
      <vt:lpstr>Goal</vt:lpstr>
      <vt:lpstr>Step 1: Get column</vt:lpstr>
      <vt:lpstr>PowerPoint Presentation</vt:lpstr>
      <vt:lpstr>PowerPoint Presentation</vt:lpstr>
      <vt:lpstr>PowerPoint Presentation</vt:lpstr>
      <vt:lpstr>PowerPoint Presentation</vt:lpstr>
      <vt:lpstr>Import, Export and Plots</vt:lpstr>
      <vt:lpstr>Import data</vt:lpstr>
      <vt:lpstr>How do you import flat files?</vt:lpstr>
      <vt:lpstr>Why NumPy?</vt:lpstr>
      <vt:lpstr>PowerPoint Presentation</vt:lpstr>
      <vt:lpstr>PowerPoint Presentation</vt:lpstr>
      <vt:lpstr>PowerPoint Presentation</vt:lpstr>
      <vt:lpstr>PowerPoint Presentation</vt:lpstr>
      <vt:lpstr>Mixed datatypes</vt:lpstr>
      <vt:lpstr>Manipulating pandas DataFrames</vt:lpstr>
      <vt:lpstr>PowerPoint Presentation</vt:lpstr>
      <vt:lpstr>Export to excel</vt:lpstr>
      <vt:lpstr>Data Visualization</vt:lpstr>
      <vt:lpstr>PowerPoint Presentation</vt:lpstr>
      <vt:lpstr>Matplotlib</vt:lpstr>
      <vt:lpstr>PowerPoint Presentation</vt:lpstr>
      <vt:lpstr>PowerPoint Presentation</vt:lpstr>
      <vt:lpstr>PowerPoint Presentation</vt:lpstr>
      <vt:lpstr>Histogram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Ticks (2)</vt:lpstr>
      <vt:lpstr>Ticks (2)</vt:lpstr>
      <vt:lpstr>Add historical data</vt:lpstr>
      <vt:lpstr>Add historical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146</cp:revision>
  <dcterms:created xsi:type="dcterms:W3CDTF">2019-03-17T17:31:06Z</dcterms:created>
  <dcterms:modified xsi:type="dcterms:W3CDTF">2019-03-21T11:07:03Z</dcterms:modified>
</cp:coreProperties>
</file>