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2" r:id="rId14"/>
    <p:sldId id="293" r:id="rId15"/>
    <p:sldId id="294" r:id="rId16"/>
    <p:sldId id="295" r:id="rId17"/>
    <p:sldId id="260" r:id="rId18"/>
    <p:sldId id="261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71" r:id="rId31"/>
    <p:sldId id="272" r:id="rId32"/>
    <p:sldId id="273" r:id="rId33"/>
    <p:sldId id="274" r:id="rId34"/>
    <p:sldId id="275" r:id="rId35"/>
    <p:sldId id="276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F2D8E-BD13-4C0A-8332-3F09C6B941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3EB23-82DD-4916-AD93-33BA673FC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9B0C4-6C34-4273-A64C-1AB312BCB56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379-491A-4924-8E36-FC12FF6A4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D230-68FE-4694-91A5-A2CA1A65E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A85CC-F92B-41D0-9ED1-B7D18461E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4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0CA29-B56F-486D-BD6B-EF8D0C30F300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C9AF8-891C-43BE-B4A6-CE6EDF508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29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43D0B-AF02-4D72-AAFE-20940E2A2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2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43D0B-AF02-4D72-AAFE-20940E2A20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FDC9-C0B8-4D78-889B-E02DA7D0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5E66-A830-4F02-B7E7-DA1D33DE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F84A-7E41-4BA3-893D-5ABDBA0B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57A2-5078-4A0F-98A4-81E47A29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9FA6-CA43-499E-B7D0-6BF3401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EBD-3074-479A-9456-81A9CE9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9BA2-26B1-4E02-AAA2-0A7B1A21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53E8-D607-4A31-A6E7-685A6407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1E61-9364-40A3-BBDD-E2146AF2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0E9E-E07F-4665-B6A1-B95CE44C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9577-418B-4E83-AF7F-3D180E695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F29A-0DEA-4647-B32B-65A4BE46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3AC3-8DB2-4DE3-838F-F9D1240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1DED-8F33-437D-93F9-B82C315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E5D5-7C4B-4669-A0E3-B22DAFC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8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A6B-EC7B-45D9-BB78-DCB7ADF4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66A-AF7B-402E-A446-1254B56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081F-9F00-411E-BA1D-9F9E75BB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2DC9-2234-4099-B88D-58C7267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8DDE-1AC6-4045-83FA-3E5FA4F7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6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05-AFD6-4F6C-B5C0-CFEFA122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FB56-3DD3-4360-8990-C3E0F61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524-00BC-464F-B8D4-CF4D22D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16F2-32CF-4018-B641-A161CCD4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2635-7E16-4046-B148-D8E4FB6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E56E-444B-426C-855C-9284FA41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B9E8-F6EC-413A-BF03-B5525003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8C01-C94F-47B7-8FC2-3B310AA3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0A78-1C58-49D5-8632-ACF4B260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E0AAA-834A-42E6-8077-8A334317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3C5A-DE92-4A87-9E55-ADB439F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820-BC51-4405-937D-84D2E84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6492-E62A-4669-92D7-D12A4A82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EDAF-4A51-4BF4-A3EE-EEC1BB28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20C82-34F1-4F42-B033-7D52FEBD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C0008-E401-478A-AD75-E31AE7FD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8596-E5B0-429B-A4A5-C8B39AF6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C758C-A0A1-4618-8324-D8AC6B5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31831-D21F-47D7-8B55-46FD569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C09-2A84-482D-BCE4-9A06D2F4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16BDA-14EE-46F0-837C-DBC38662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7DC8E-FA33-426F-95AB-8CBA16B9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823F0-A087-469D-BDC2-79D9658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3B11-4944-49A5-9A6B-EF2588A8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AB77-D1CD-4A90-A247-5716CF3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B493-DD90-44D3-892C-5911540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F1DC-D9F7-4D9F-BDD9-67C0B992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024D-93BB-431C-819C-C08CEC6E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78D8-1D3E-4769-BB7F-1B92B491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9F67-8349-4AAE-9AF1-26CE1E2F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A2A6-0015-43BC-922D-57C12B8C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E42C-913D-499D-A397-F843A294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77A-9251-4561-8874-E73CF09B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95564-8C56-4528-B023-A03724F6F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DF0A-DDCD-404C-944E-3DF2F14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41C9-A3AB-4324-B46E-F72A8FEA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BCBE2-228C-4CDA-80EA-82787735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5E19-A28F-4072-91C5-DBEF969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6">
                <a:lumMod val="8000"/>
                <a:lumOff val="92000"/>
              </a:schemeClr>
            </a:gs>
            <a:gs pos="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D74F-8BB6-4E5A-95F7-5B8234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94-FD6E-4D00-96AB-9EB249DD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D30B-EA1B-4021-8A07-58F196DF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6057-C537-42DF-8828-ECD2A1F9AE9A}" type="datetimeFigureOut">
              <a:rPr lang="en-IN" smtClean="0"/>
              <a:t>22-03-2019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27AC-049C-4A27-BB52-239BC92B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74A6-AA20-4197-A1F5-732C4FF3B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conda.org/bioconda/mysqlclien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dir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Session III</a:t>
            </a:r>
            <a:br>
              <a:rPr lang="en-US" dirty="0"/>
            </a:br>
            <a:r>
              <a:rPr lang="en-US" dirty="0"/>
              <a:t>Python-</a:t>
            </a:r>
            <a:r>
              <a:rPr lang="en-US" dirty="0" err="1"/>
              <a:t>Mysql</a:t>
            </a:r>
            <a:r>
              <a:rPr lang="en-US" dirty="0"/>
              <a:t>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3" y="-380999"/>
            <a:ext cx="11462197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5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4 -Execute SQL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execute the </a:t>
            </a:r>
            <a:r>
              <a:rPr lang="en-US" dirty="0" err="1"/>
              <a:t>sql</a:t>
            </a:r>
            <a:r>
              <a:rPr lang="en-US" dirty="0"/>
              <a:t> queries from python program using execute() method associated with cursor object . </a:t>
            </a:r>
          </a:p>
          <a:p>
            <a:r>
              <a:rPr lang="en-US" dirty="0"/>
              <a:t>Examples – </a:t>
            </a:r>
          </a:p>
          <a:p>
            <a:r>
              <a:rPr lang="en-US" dirty="0" err="1">
                <a:solidFill>
                  <a:srgbClr val="7030A0"/>
                </a:solidFill>
              </a:rPr>
              <a:t>cursor.execute</a:t>
            </a:r>
            <a:r>
              <a:rPr lang="en-US" dirty="0">
                <a:solidFill>
                  <a:srgbClr val="7030A0"/>
                </a:solidFill>
              </a:rPr>
              <a:t>("SELECT * from </a:t>
            </a:r>
            <a:r>
              <a:rPr lang="en-US" dirty="0" err="1">
                <a:solidFill>
                  <a:srgbClr val="7030A0"/>
                </a:solidFill>
              </a:rPr>
              <a:t>tbl_student</a:t>
            </a:r>
            <a:r>
              <a:rPr lang="en-US" dirty="0">
                <a:solidFill>
                  <a:srgbClr val="7030A0"/>
                </a:solidFill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20381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Fetch data from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MySQLdb</a:t>
            </a:r>
            <a:r>
              <a:rPr lang="en-US" dirty="0"/>
              <a:t> provides multiple ways to retrieve data such as: </a:t>
            </a:r>
          </a:p>
          <a:p>
            <a:r>
              <a:rPr lang="en-US" dirty="0"/>
              <a:t> </a:t>
            </a:r>
            <a:r>
              <a:rPr lang="en-US" dirty="0" err="1"/>
              <a:t>fetchall</a:t>
            </a:r>
            <a:r>
              <a:rPr lang="en-US"/>
              <a:t>() 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fetchmany</a:t>
            </a:r>
            <a:r>
              <a:rPr lang="en-US" dirty="0"/>
              <a:t>(size)  </a:t>
            </a:r>
          </a:p>
          <a:p>
            <a:r>
              <a:rPr lang="en-US" dirty="0" err="1"/>
              <a:t>fetchone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723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Python - Functions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0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organized, reusable code that is used to perform a single, related action.</a:t>
            </a:r>
          </a:p>
          <a:p>
            <a:endParaRPr lang="en-US" dirty="0"/>
          </a:p>
          <a:p>
            <a:r>
              <a:rPr lang="en-US" dirty="0"/>
              <a:t>Built-in Function</a:t>
            </a:r>
          </a:p>
          <a:p>
            <a:r>
              <a:rPr lang="en-US" dirty="0"/>
              <a:t>User-defined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35590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( </a:t>
            </a:r>
            <a:r>
              <a:rPr lang="en-US" b="1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): "</a:t>
            </a:r>
            <a:r>
              <a:rPr lang="en-US" dirty="0" err="1"/>
              <a:t>function_docstring</a:t>
            </a:r>
            <a:r>
              <a:rPr lang="en-US" dirty="0"/>
              <a:t>“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function_suite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return [expression]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printme</a:t>
            </a:r>
            <a:r>
              <a:rPr lang="en-US" dirty="0"/>
              <a:t>( </a:t>
            </a:r>
            <a:r>
              <a:rPr lang="en-US" dirty="0" err="1"/>
              <a:t>str</a:t>
            </a:r>
            <a:r>
              <a:rPr lang="en-US" dirty="0"/>
              <a:t> ): </a:t>
            </a:r>
          </a:p>
          <a:p>
            <a:pPr marL="109728" indent="0">
              <a:buNone/>
            </a:pPr>
            <a:r>
              <a:rPr lang="en-US" dirty="0"/>
              <a:t>#"This prints a passed string into this function" print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return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33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a function by using the following types of formal arguments −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Required arguments</a:t>
            </a:r>
          </a:p>
          <a:p>
            <a:r>
              <a:rPr lang="en-US" dirty="0">
                <a:solidFill>
                  <a:srgbClr val="002060"/>
                </a:solidFill>
              </a:rPr>
              <a:t>Keyword arguments</a:t>
            </a:r>
          </a:p>
          <a:p>
            <a:r>
              <a:rPr lang="en-US" dirty="0"/>
              <a:t>Default arguments</a:t>
            </a:r>
          </a:p>
          <a:p>
            <a:r>
              <a:rPr lang="en-US" dirty="0">
                <a:solidFill>
                  <a:srgbClr val="7030A0"/>
                </a:solidFill>
              </a:rPr>
              <a:t>Variable-length arguments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Function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9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the arguments passed to a function in correct positional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arguments</a:t>
            </a:r>
          </a:p>
        </p:txBody>
      </p:sp>
    </p:spTree>
    <p:extLst>
      <p:ext uri="{BB962C8B-B14F-4D97-AF65-F5344CB8AC3E}">
        <p14:creationId xmlns:p14="http://schemas.microsoft.com/office/powerpoint/2010/main" val="2828697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220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Database API supports a wide range of database servers: – </a:t>
            </a:r>
          </a:p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r>
              <a:rPr lang="en-US" dirty="0" err="1"/>
              <a:t>PostgreSQL</a:t>
            </a:r>
            <a:r>
              <a:rPr lang="en-US" dirty="0"/>
              <a:t> </a:t>
            </a:r>
          </a:p>
          <a:p>
            <a:r>
              <a:rPr lang="en-US" dirty="0"/>
              <a:t>Microsoft SQL Server 2000 </a:t>
            </a:r>
          </a:p>
          <a:p>
            <a:r>
              <a:rPr lang="en-US" dirty="0"/>
              <a:t>Informix </a:t>
            </a:r>
          </a:p>
          <a:p>
            <a:r>
              <a:rPr lang="en-US" dirty="0" err="1"/>
              <a:t>Interbase</a:t>
            </a:r>
            <a:r>
              <a:rPr lang="en-US" dirty="0"/>
              <a:t> </a:t>
            </a:r>
          </a:p>
          <a:p>
            <a:r>
              <a:rPr lang="en-US" dirty="0"/>
              <a:t>Oracle </a:t>
            </a:r>
          </a:p>
          <a:p>
            <a:r>
              <a:rPr lang="en-US" dirty="0"/>
              <a:t> Sybase</a:t>
            </a:r>
          </a:p>
        </p:txBody>
      </p:sp>
    </p:spTree>
    <p:extLst>
      <p:ext uri="{BB962C8B-B14F-4D97-AF65-F5344CB8AC3E}">
        <p14:creationId xmlns:p14="http://schemas.microsoft.com/office/powerpoint/2010/main" val="255809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Keyword arguments are related to the function calls.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we use keyword arguments in a function call, the caller identifies the arguments by the parameter name.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Keyword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2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"/>
            <a:ext cx="10515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37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default argument is an argument that assumes a default value if a value is not provided in the function call for that argument.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Default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3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5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need to process a function for more arguments than you specified while defining the function. These arguments are called </a:t>
            </a:r>
            <a:r>
              <a:rPr lang="en-US" i="1" dirty="0"/>
              <a:t>variable-length </a:t>
            </a:r>
            <a:r>
              <a:rPr lang="en-US" dirty="0"/>
              <a:t>arguments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Variable-length arguments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52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functions are called anonymous because they are not declared in the standard manner by using the </a:t>
            </a:r>
            <a:r>
              <a:rPr lang="en-US" i="1" dirty="0" err="1"/>
              <a:t>def</a:t>
            </a:r>
            <a:r>
              <a:rPr lang="en-US" dirty="0"/>
              <a:t>  keyword. </a:t>
            </a:r>
          </a:p>
          <a:p>
            <a:endParaRPr lang="en-US" dirty="0"/>
          </a:p>
          <a:p>
            <a:r>
              <a:rPr lang="en-US" dirty="0"/>
              <a:t>we can use the </a:t>
            </a:r>
            <a:r>
              <a:rPr lang="en-US" i="1" dirty="0"/>
              <a:t>lambda</a:t>
            </a:r>
            <a:r>
              <a:rPr lang="en-US" dirty="0"/>
              <a:t> keyword to create small anonymous functions.</a:t>
            </a:r>
          </a:p>
          <a:p>
            <a:endParaRPr lang="en-US" dirty="0"/>
          </a:p>
          <a:p>
            <a:r>
              <a:rPr lang="en-US" dirty="0"/>
              <a:t> lambda function can take any number of arguments, but can only have one expression.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lambda </a:t>
            </a:r>
            <a:r>
              <a:rPr lang="en-US" b="1" i="1" dirty="0">
                <a:solidFill>
                  <a:srgbClr val="FF0000"/>
                </a:solidFill>
              </a:rPr>
              <a:t>arguments </a:t>
            </a:r>
            <a:r>
              <a:rPr lang="en-US" b="1" dirty="0">
                <a:solidFill>
                  <a:srgbClr val="FF0000"/>
                </a:solidFill>
              </a:rPr>
              <a:t>: </a:t>
            </a:r>
            <a:r>
              <a:rPr lang="en-US" b="1" i="1" dirty="0">
                <a:solidFill>
                  <a:srgbClr val="FF0000"/>
                </a:solidFill>
              </a:rPr>
              <a:t>expression</a:t>
            </a:r>
            <a:endParaRPr lang="en-US" b="1" dirty="0">
              <a:solidFill>
                <a:srgbClr val="FF0000"/>
              </a:solidFill>
            </a:endParaRPr>
          </a:p>
          <a:p>
            <a:br>
              <a:rPr lang="en-US" dirty="0"/>
            </a:br>
            <a:r>
              <a:rPr lang="pt-BR" dirty="0"/>
              <a:t>x = lambda a : a + 10</a:t>
            </a:r>
          </a:p>
          <a:p>
            <a:r>
              <a:rPr lang="pt-BR" dirty="0"/>
              <a:t>print(x(5))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The </a:t>
            </a:r>
            <a:r>
              <a:rPr lang="en-US" b="0" i="1" dirty="0">
                <a:effectLst/>
              </a:rPr>
              <a:t>Anonymous</a:t>
            </a:r>
            <a:r>
              <a:rPr lang="en-US" b="0" dirty="0">
                <a:effectLst/>
              </a:rPr>
              <a:t> Functions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5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filter() function in Python takes in a function and a list as arguments.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function is called with all the items in the list and a new list is returned which contains items for which the function evaluates to True.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use with filter()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7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-609600"/>
            <a:ext cx="9171709" cy="746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01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76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database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modules for database in your python program.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 import </a:t>
            </a:r>
            <a:r>
              <a:rPr lang="en-US" dirty="0" err="1"/>
              <a:t>MySQLdb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301083"/>
            <a:ext cx="6781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Traceback</a:t>
            </a:r>
            <a:r>
              <a:rPr lang="en-US" dirty="0"/>
              <a:t> (most recent call last): File "test.py", line 3, in import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ImportError</a:t>
            </a:r>
            <a:r>
              <a:rPr lang="en-US" dirty="0"/>
              <a:t>: No module named </a:t>
            </a:r>
            <a:r>
              <a:rPr lang="en-US" dirty="0" err="1"/>
              <a:t>MySQLdb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201150" y="1767683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715500" y="1334691"/>
            <a:ext cx="1295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214140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C72-5D25-419F-9CE5-BF59BB76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36D6-1323-4FF2-AC6A-B440ED8F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031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Re</a:t>
            </a:r>
            <a:r>
              <a:rPr lang="en-US" dirty="0"/>
              <a:t>gular </a:t>
            </a:r>
            <a:r>
              <a:rPr lang="en-US" b="1" dirty="0"/>
              <a:t>Ex</a:t>
            </a:r>
            <a:r>
              <a:rPr lang="en-US" dirty="0"/>
              <a:t>pression (</a:t>
            </a:r>
            <a:r>
              <a:rPr lang="en-US" dirty="0" err="1"/>
              <a:t>RegEx</a:t>
            </a:r>
            <a:r>
              <a:rPr lang="en-US" dirty="0"/>
              <a:t>) is a sequence of characters that defines a search pattern.</a:t>
            </a:r>
          </a:p>
          <a:p>
            <a:endParaRPr lang="en-US" dirty="0"/>
          </a:p>
          <a:p>
            <a:r>
              <a:rPr lang="en-US" dirty="0"/>
              <a:t>pattern is: </a:t>
            </a:r>
            <a:r>
              <a:rPr lang="en-US" b="1" dirty="0"/>
              <a:t>any five letter string starting with </a:t>
            </a:r>
            <a:r>
              <a:rPr lang="en-US" dirty="0"/>
              <a:t>a</a:t>
            </a:r>
            <a:r>
              <a:rPr lang="en-US" b="1" dirty="0"/>
              <a:t> and ending with </a:t>
            </a:r>
            <a:r>
              <a:rPr lang="en-US" dirty="0"/>
              <a:t>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036DD1-A8BD-4A5E-8BF2-1C0B530FF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664" y="366994"/>
            <a:ext cx="5181600" cy="35421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83CBC15-0F49-470B-9316-4C54815D8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00881"/>
            <a:ext cx="4758431" cy="2436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2696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^a...s$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46663-C720-4921-916E-97C738454AFC}"/>
              </a:ext>
            </a:extLst>
          </p:cNvPr>
          <p:cNvSpPr/>
          <p:nvPr/>
        </p:nvSpPr>
        <p:spPr>
          <a:xfrm>
            <a:off x="6172202" y="42106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Open Sans"/>
              </a:rPr>
              <a:t>A pattern defined using </a:t>
            </a:r>
            <a:r>
              <a:rPr lang="en-US" dirty="0" err="1">
                <a:solidFill>
                  <a:srgbClr val="252830"/>
                </a:solidFill>
                <a:latin typeface="Open Sans"/>
              </a:rPr>
              <a:t>RegEx</a:t>
            </a:r>
            <a:r>
              <a:rPr lang="en-US" dirty="0">
                <a:solidFill>
                  <a:srgbClr val="252830"/>
                </a:solidFill>
                <a:latin typeface="Open Sans"/>
              </a:rPr>
              <a:t> can be used to match against a string</a:t>
            </a: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744FD6-699F-4660-8601-98244D199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69077"/>
            <a:ext cx="9767226" cy="707886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re.match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function to search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pattern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within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test_string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 The method returns a match object if the search is successful. If not, it returns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7B463BC-FBBA-4BF9-BE22-71967D404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61060"/>
            <a:ext cx="7879593" cy="738664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Metacharacters: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To specify regular expressions, metacharacters are used. In the above example,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^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and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Menlo"/>
              </a:rPr>
              <a:t>$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Open Sans"/>
              </a:rPr>
              <a:t> are metacharacters.</a:t>
            </a:r>
          </a:p>
          <a:p>
            <a:pPr lvl="0"/>
            <a:r>
              <a:rPr lang="en-IN" b="1" dirty="0"/>
              <a:t>]</a:t>
            </a:r>
            <a:r>
              <a:rPr lang="en-IN" dirty="0"/>
              <a:t> </a:t>
            </a:r>
            <a:r>
              <a:rPr lang="en-IN" b="1" dirty="0"/>
              <a:t>.</a:t>
            </a:r>
            <a:r>
              <a:rPr lang="en-IN" dirty="0"/>
              <a:t> </a:t>
            </a:r>
            <a:r>
              <a:rPr lang="en-IN" b="1" dirty="0"/>
              <a:t>^</a:t>
            </a:r>
            <a:r>
              <a:rPr lang="en-IN" dirty="0"/>
              <a:t> </a:t>
            </a:r>
            <a:r>
              <a:rPr lang="en-IN" b="1" dirty="0"/>
              <a:t>$</a:t>
            </a:r>
            <a:r>
              <a:rPr lang="en-IN" dirty="0"/>
              <a:t> </a:t>
            </a:r>
            <a:r>
              <a:rPr lang="en-IN" b="1" dirty="0"/>
              <a:t>*</a:t>
            </a:r>
            <a:r>
              <a:rPr lang="en-IN" dirty="0"/>
              <a:t> </a:t>
            </a:r>
            <a:r>
              <a:rPr lang="en-IN" b="1" dirty="0"/>
              <a:t>+</a:t>
            </a:r>
            <a:r>
              <a:rPr lang="en-IN" dirty="0"/>
              <a:t> </a:t>
            </a:r>
            <a:r>
              <a:rPr lang="en-IN" b="1" dirty="0"/>
              <a:t>?</a:t>
            </a:r>
            <a:r>
              <a:rPr lang="en-IN" dirty="0"/>
              <a:t> </a:t>
            </a:r>
            <a:r>
              <a:rPr lang="en-IN" b="1" dirty="0"/>
              <a:t>{}</a:t>
            </a:r>
            <a:r>
              <a:rPr lang="en-IN" dirty="0"/>
              <a:t> </a:t>
            </a:r>
            <a:r>
              <a:rPr lang="en-IN" b="1" dirty="0"/>
              <a:t>()</a:t>
            </a:r>
            <a:r>
              <a:rPr lang="en-IN" dirty="0"/>
              <a:t> </a:t>
            </a:r>
            <a:r>
              <a:rPr lang="en-IN" b="1" dirty="0"/>
              <a:t>\</a:t>
            </a:r>
            <a:r>
              <a:rPr lang="en-IN" dirty="0"/>
              <a:t> </a:t>
            </a:r>
            <a:r>
              <a:rPr lang="en-IN" b="1" dirty="0"/>
              <a:t>| are list of metacharacters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09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CBF3-8FD4-4B8D-87EA-83B2160B0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specifies a set of characters you wish to match.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BB4739-761C-47ED-967F-685B40BB5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721752"/>
            <a:ext cx="5181600" cy="23105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170ECD2-21CA-4B57-B90B-5A3A3CB42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57872"/>
            <a:ext cx="6210670" cy="323165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Menlo"/>
              </a:rPr>
              <a:t>[]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</a:rPr>
              <a:t>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</a:rPr>
              <a:t>	- Square brackets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7244E9-B61F-4FE6-A6F0-944E0FCF2B02}"/>
              </a:ext>
            </a:extLst>
          </p:cNvPr>
          <p:cNvSpPr/>
          <p:nvPr/>
        </p:nvSpPr>
        <p:spPr>
          <a:xfrm>
            <a:off x="6096000" y="1014778"/>
            <a:ext cx="6096000" cy="396794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We can also specify range of characters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[a-e]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the same as 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dirty="0" err="1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abcde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600" dirty="0">
              <a:solidFill>
                <a:srgbClr val="25283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[1-4]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the same as 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[1234]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600" dirty="0">
              <a:solidFill>
                <a:srgbClr val="25283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[0-39]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the same as </a:t>
            </a:r>
            <a:r>
              <a:rPr lang="en-IN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[01239]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solidFill>
                <a:srgbClr val="252830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IN" dirty="0">
                <a:latin typeface="Bell mt" panose="02020503060305020303" pitchFamily="18" charset="0"/>
              </a:rPr>
              <a:t>Complement (invert) the character set by using caret ^ symbol at the start of a square-bracket.</a:t>
            </a:r>
          </a:p>
          <a:p>
            <a:endParaRPr lang="en-IN" dirty="0">
              <a:latin typeface="Bell mt" panose="02020503060305020303" pitchFamily="18" charset="0"/>
            </a:endParaRPr>
          </a:p>
          <a:p>
            <a:endParaRPr lang="en-IN" dirty="0">
              <a:latin typeface="Bell mt" panose="02020503060305020303" pitchFamily="18" charset="0"/>
            </a:endParaRPr>
          </a:p>
          <a:p>
            <a:pPr lvl="0"/>
            <a:r>
              <a:rPr lang="en-IN" dirty="0">
                <a:latin typeface="Bell mt" panose="02020503060305020303" pitchFamily="18" charset="0"/>
              </a:rPr>
              <a:t>[^</a:t>
            </a:r>
            <a:r>
              <a:rPr lang="en-IN" dirty="0" err="1">
                <a:latin typeface="Bell mt" panose="02020503060305020303" pitchFamily="18" charset="0"/>
              </a:rPr>
              <a:t>abc</a:t>
            </a:r>
            <a:r>
              <a:rPr lang="en-IN" dirty="0">
                <a:latin typeface="Bell mt" panose="02020503060305020303" pitchFamily="18" charset="0"/>
              </a:rPr>
              <a:t>] means any character except a or b or c.</a:t>
            </a:r>
          </a:p>
          <a:p>
            <a:pPr lvl="0"/>
            <a:r>
              <a:rPr lang="en-IN" dirty="0">
                <a:latin typeface="Bell mt" panose="02020503060305020303" pitchFamily="18" charset="0"/>
              </a:rPr>
              <a:t>[^0-9] means any non-digit character.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solidFill>
                <a:srgbClr val="25283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643C-23C9-4463-8BF1-99F4B222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7" y="343902"/>
            <a:ext cx="4279392" cy="1325563"/>
          </a:xfrm>
        </p:spPr>
        <p:txBody>
          <a:bodyPr>
            <a:normAutofit/>
          </a:bodyPr>
          <a:lstStyle/>
          <a:p>
            <a:r>
              <a:rPr lang="en-IN" sz="3500" dirty="0"/>
              <a:t>^ Caret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7672DA-66C5-4ACD-A4F7-909A092C25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400" y="2441584"/>
            <a:ext cx="5181600" cy="27836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8E089BE-8C75-49FF-BCC0-BD5D05330A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65337" y="1771765"/>
            <a:ext cx="5817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 period matches any single character (except newline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'\n'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1DE6D-12B7-4257-936E-368C45F0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1" y="2386760"/>
            <a:ext cx="5785189" cy="2838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2BA7B7-0C25-4854-84BE-0B18E601C5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. period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4E0B22-164D-45BC-93A1-3C0883E607CF}"/>
              </a:ext>
            </a:extLst>
          </p:cNvPr>
          <p:cNvSpPr txBox="1">
            <a:spLocks/>
          </p:cNvSpPr>
          <p:nvPr/>
        </p:nvSpPr>
        <p:spPr>
          <a:xfrm>
            <a:off x="6172200" y="356247"/>
            <a:ext cx="4279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23452C-7873-4C56-B723-6A008284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917" y="1681200"/>
            <a:ext cx="50158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caret symbol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^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is used to check if a string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starts 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a certain character.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35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212FF-62AB-4420-A7BA-1BB0D98F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424670" cy="1325563"/>
          </a:xfrm>
        </p:spPr>
        <p:txBody>
          <a:bodyPr/>
          <a:lstStyle/>
          <a:p>
            <a:r>
              <a:rPr lang="en-IN" dirty="0"/>
              <a:t>$ Dollar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5465D4-9D93-4024-8F41-39B85B4E42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69753"/>
            <a:ext cx="5157787" cy="275523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75B219-E20A-4A67-84BA-E07AD2F588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69752"/>
            <a:ext cx="5183188" cy="275523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B7A5BC7-0DE9-4240-A502-BAFFC3F0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4681" y="1914722"/>
            <a:ext cx="540680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dollar 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used to check if a 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ends 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certain character.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3D7352F-47BB-41A1-AC44-7BB2893988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954619"/>
            <a:ext cx="515237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 symbol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matches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zero or more occurrences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pattern left to it.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75B1DDD-584B-4DF3-9645-67FE72B82D60}"/>
              </a:ext>
            </a:extLst>
          </p:cNvPr>
          <p:cNvSpPr txBox="1">
            <a:spLocks/>
          </p:cNvSpPr>
          <p:nvPr/>
        </p:nvSpPr>
        <p:spPr>
          <a:xfrm>
            <a:off x="6172200" y="470233"/>
            <a:ext cx="4424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* Star</a:t>
            </a:r>
          </a:p>
        </p:txBody>
      </p:sp>
    </p:spTree>
    <p:extLst>
      <p:ext uri="{BB962C8B-B14F-4D97-AF65-F5344CB8AC3E}">
        <p14:creationId xmlns:p14="http://schemas.microsoft.com/office/powerpoint/2010/main" val="3909714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9CE-4453-4955-AA5F-1C7B71B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541538"/>
            <a:ext cx="5797750" cy="942563"/>
          </a:xfrm>
        </p:spPr>
        <p:txBody>
          <a:bodyPr/>
          <a:lstStyle/>
          <a:p>
            <a:r>
              <a:rPr lang="en-IN" dirty="0"/>
              <a:t>+ Plus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DF8D9-457C-4E47-A63A-A83B52DB0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57215"/>
            <a:ext cx="5157787" cy="278030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32C34D-297B-44E9-B887-E1F2DFE6A5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51895"/>
            <a:ext cx="5183188" cy="279094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2D83594-3BC3-4049-9146-F8673D50F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739177"/>
            <a:ext cx="4773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plus symbol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matches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one or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occurrences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of the pattern left to it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255C6CB-EE2A-47D3-9E76-FEC3567D4F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739177"/>
            <a:ext cx="5468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question mark symbol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matches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zero or 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occurrence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of the pattern left to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B023DE-95D0-4D40-BE67-171B570059CE}"/>
              </a:ext>
            </a:extLst>
          </p:cNvPr>
          <p:cNvSpPr txBox="1">
            <a:spLocks/>
          </p:cNvSpPr>
          <p:nvPr/>
        </p:nvSpPr>
        <p:spPr>
          <a:xfrm>
            <a:off x="5842550" y="445363"/>
            <a:ext cx="5797750" cy="94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? Question mark</a:t>
            </a:r>
          </a:p>
        </p:txBody>
      </p:sp>
    </p:spTree>
    <p:extLst>
      <p:ext uri="{BB962C8B-B14F-4D97-AF65-F5344CB8AC3E}">
        <p14:creationId xmlns:p14="http://schemas.microsoft.com/office/powerpoint/2010/main" val="2257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9CE-4453-4955-AA5F-1C7B71B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51" y="541538"/>
            <a:ext cx="5797750" cy="942563"/>
          </a:xfrm>
        </p:spPr>
        <p:txBody>
          <a:bodyPr/>
          <a:lstStyle/>
          <a:p>
            <a:r>
              <a:rPr lang="en-IN" dirty="0"/>
              <a:t>{}- Braces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255C6CB-EE2A-47D3-9E76-FEC3567D4F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585289"/>
            <a:ext cx="50315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 : </a:t>
            </a:r>
            <a:r>
              <a:rPr lang="en-US" altLang="en-US" sz="2000" b="0" dirty="0" err="1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600" b="0" dirty="0">
                <a:solidFill>
                  <a:srgbClr val="25283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[0-9]{2, 4}</a:t>
            </a: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matches at least 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digits but not more than 4 digits</a:t>
            </a:r>
            <a:endParaRPr lang="en-US" altLang="en-US" sz="3600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B29DE7-F922-443B-A638-F94342E8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51" y="1984834"/>
            <a:ext cx="599757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Consider this code: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n,m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 This means at least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and at most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repetitions of the pattern left to it.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2B1189-0C8D-47AC-91A5-33479501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6" y="3033694"/>
            <a:ext cx="5874399" cy="28765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CDE90-CC37-45DB-A2B5-D06714629F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47797"/>
            <a:ext cx="5183188" cy="23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64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255C6CB-EE2A-47D3-9E76-FEC3567D4F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585289"/>
            <a:ext cx="50315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 : </a:t>
            </a:r>
            <a:r>
              <a:rPr lang="en-US" altLang="en-US" sz="2000" b="0" dirty="0" err="1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RegEx</a:t>
            </a: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sz="1600" b="0" dirty="0">
                <a:solidFill>
                  <a:srgbClr val="25283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[0-9]{2, 4}</a:t>
            </a: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matches at least 2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dirty="0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digits but not more than 4 digits</a:t>
            </a:r>
            <a:endParaRPr lang="en-US" altLang="en-US" sz="3600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B29DE7-F922-443B-A638-F94342E8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51" y="1092283"/>
            <a:ext cx="59975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Vertical bar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is used for alternation (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operator)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Here, </a:t>
            </a:r>
            <a:r>
              <a:rPr lang="en-US" altLang="en-US" dirty="0" err="1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a|b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match any string that contains either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or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altLang="en-US" sz="4000" dirty="0">
              <a:latin typeface="Bell mt" panose="020205030603050203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252830"/>
              </a:solidFill>
              <a:latin typeface="Bell mt" panose="020205030603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3D0375-8A0A-4082-8C60-C5AC75B0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A07BE-A967-40BC-8ECB-2BC0E1F9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2947797"/>
            <a:ext cx="5997575" cy="24098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7E7D02D-1C07-4671-B450-B5B0D0C833E7}"/>
              </a:ext>
            </a:extLst>
          </p:cNvPr>
          <p:cNvSpPr txBox="1">
            <a:spLocks/>
          </p:cNvSpPr>
          <p:nvPr/>
        </p:nvSpPr>
        <p:spPr>
          <a:xfrm>
            <a:off x="450651" y="381000"/>
            <a:ext cx="5797750" cy="94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r>
              <a:rPr lang="en-US" altLang="en-US" sz="3600">
                <a:solidFill>
                  <a:srgbClr val="252830"/>
                </a:solidFill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altLang="en-US">
                <a:solidFill>
                  <a:srgbClr val="25283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- </a:t>
            </a:r>
            <a:r>
              <a:rPr lang="en-US" altLang="en-US" b="1">
                <a:solidFill>
                  <a:srgbClr val="555555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Alternation</a:t>
            </a:r>
            <a:endParaRPr lang="en-I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AA16F2B-6A6E-48F9-8510-69C2CDCCC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0" y="342061"/>
            <a:ext cx="210615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- 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FD13AD3-09D1-45A0-B6DD-5B505CAC91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8E340F-C832-411D-A826-D2F92FD8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3509"/>
            <a:ext cx="592137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5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DB29DE7-F922-443B-A638-F94342E8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51" y="1092283"/>
            <a:ext cx="59975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Vertical bar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is used for alternation (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or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operator)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Here, </a:t>
            </a:r>
            <a:r>
              <a:rPr lang="en-US" altLang="en-US" dirty="0" err="1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a|b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match any string that contains either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or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altLang="en-US" sz="4000" dirty="0">
              <a:latin typeface="Bell mt" panose="02020503060305020303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252830"/>
              </a:solidFill>
              <a:latin typeface="Bell mt" panose="020205030603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3D0375-8A0A-4082-8C60-C5AC75B0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A07BE-A967-40BC-8ECB-2BC0E1F9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4" y="2947797"/>
            <a:ext cx="5997575" cy="24098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7E7D02D-1C07-4671-B450-B5B0D0C833E7}"/>
              </a:ext>
            </a:extLst>
          </p:cNvPr>
          <p:cNvSpPr txBox="1">
            <a:spLocks/>
          </p:cNvSpPr>
          <p:nvPr/>
        </p:nvSpPr>
        <p:spPr>
          <a:xfrm>
            <a:off x="450651" y="381000"/>
            <a:ext cx="5797750" cy="942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815CB6-9912-4B83-B122-05D849210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6" y="438142"/>
            <a:ext cx="46696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 -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Backslash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F50E7-BFCA-4423-A2CB-E024228C6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172575A-17BE-4A28-ACFF-8F2FB788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5ED38B4-12E4-48C8-AAC3-F5FEF93FF3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96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4710F3-0E19-4A66-A781-73CDE8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Backlash </a:t>
            </a:r>
            <a:r>
              <a:rPr lang="en-US" altLang="en-US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B3F39D-C674-497C-B298-14F237107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050" y="1536174"/>
            <a:ext cx="101245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Backlash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used to escape various characters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including all metacharacters.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 example,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\$a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match if a string contains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followed by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Here,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not interpreted by 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RegEx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engine in a special way.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you are unsure if a character has special meaning or not,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can put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in front of it.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 makes sure the character is not treated in a special way.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81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783-353D-462F-B270-6B81C773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Special Sequences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92E10-2826-4AC4-96FA-0637EBE7E1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Special sequences make commonly used patterns easier to write. </a:t>
            </a:r>
          </a:p>
          <a:p>
            <a:r>
              <a:rPr lang="en-US" dirty="0"/>
              <a:t>List of special sequences:</a:t>
            </a:r>
          </a:p>
          <a:p>
            <a:r>
              <a:rPr lang="en-US" dirty="0"/>
              <a:t>\A, \b,\B,\d,\D, \s,\S,\w,\W,\Z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9868BF-9F7A-46C9-9FCE-CA4761C54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1709" y="1455939"/>
            <a:ext cx="6116714" cy="34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XAMPP (For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 err="1"/>
              <a:t>Mysql</a:t>
            </a:r>
            <a:r>
              <a:rPr lang="en-US" dirty="0"/>
              <a:t> Connector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solidFill>
                  <a:srgbClr val="0070C0"/>
                </a:solidFill>
                <a:hlinkClick r:id="rId2"/>
              </a:rPr>
              <a:t>https://anaconda.org/bioconda/mysqlclient</a:t>
            </a:r>
            <a:endParaRPr lang="en-US" u="sng" dirty="0">
              <a:solidFill>
                <a:srgbClr val="0070C0"/>
              </a:solidFill>
            </a:endParaRPr>
          </a:p>
          <a:p>
            <a:endParaRPr lang="en-US" u="sng" dirty="0">
              <a:solidFill>
                <a:srgbClr val="0070C0"/>
              </a:solidFill>
            </a:endParaRPr>
          </a:p>
          <a:p>
            <a:r>
              <a:rPr lang="en-US" u="sng" dirty="0" err="1">
                <a:solidFill>
                  <a:srgbClr val="0070C0"/>
                </a:solidFill>
              </a:rPr>
              <a:t>Mysql</a:t>
            </a:r>
            <a:r>
              <a:rPr lang="en-US" u="sng" dirty="0">
                <a:solidFill>
                  <a:srgbClr val="0070C0"/>
                </a:solidFill>
              </a:rPr>
              <a:t> workbench (Optional****)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3764" y="2833255"/>
            <a:ext cx="6477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conda install -c bioconda mysqlclient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54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995A8D-D74D-4D60-A6AE-ED6DBDC8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IN" dirty="0"/>
              <a:t>Special Sequences Cont..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44D8FF-F178-49A4-BE38-ECF0FA1C59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9596" y="1393794"/>
            <a:ext cx="5700204" cy="415244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920FB7-C072-4EF7-B4BA-897E6CA81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230428"/>
            <a:ext cx="5874798" cy="41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FE78-0528-4021-895C-A5E24936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IN" dirty="0"/>
              <a:t>Special Sequences Cont.. 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D3EAF-B47D-4D70-B39A-6B5E261E7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29" y="1233996"/>
            <a:ext cx="5673571" cy="525887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A93D0E-807B-4770-A8FF-94B8282354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233996"/>
            <a:ext cx="5874798" cy="52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1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C36A-6265-447F-AD69-33ACC88B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dirty="0"/>
              <a:t>Special Sequences Cont..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DDDD6-F714-453C-A8E3-56F31A147D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98" y="1198485"/>
            <a:ext cx="5860002" cy="50691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61A8F-021D-4212-9327-7BB105CDA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278384"/>
            <a:ext cx="5688943" cy="42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6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67791E-3A9C-4BF4-91D6-5303B01C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4C119A5-AA7F-4D44-ADFF-CAE265196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308" y="1308617"/>
            <a:ext cx="11674136" cy="39471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68241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Python has a module named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 work with regular expressions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 re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re.findall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method returns a list of strings containing all matches.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the pattern is not found,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re.findall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returns an empty list.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re.split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method splits the string where there is a match and returns a list of strings where the splits have occurred.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the pattern is no found,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returns a list containing an empty string.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can pass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maxsplit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argument to 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method. It's the maximum number of splits that will occur.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791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4877-C479-4375-AEF6-6801D7D1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20AA6E-26F6-471F-B79D-0C1784E3A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073" y="1837978"/>
            <a:ext cx="11071430" cy="40395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6824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re.sub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(pattern, replace,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method returns a string where matched occurrences are replaced with the content of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variable.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the pattern is no found,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returns the original string.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can pass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 a fourth parameter to the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method. If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omited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it results to 0. This will replace all occurrences.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re.subn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re.subn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similar to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re.sub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expect it returns a tuple of 2 items containing the new string and the number of substitutions made.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04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7A56-2323-4074-92C0-3BE9C094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BAC43F-3D04-4EC5-BFF6-98300B9854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40" y="2776497"/>
            <a:ext cx="11072230" cy="291258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re.search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method takes two arguments: a pattern and a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method looks for the first location where the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RegEx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pattern produces a match with the string.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the search is successful,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returns a match object; if not, it returns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(pattern, str)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18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A75828-A6E2-43F2-9F7A-5793BE09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Match object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6D91-A5BB-48DB-9EBE-81BE5CFA4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You can get methods and attributes of a match object using </a:t>
            </a:r>
            <a:r>
              <a:rPr lang="en-IN" dirty="0" err="1">
                <a:hlinkClick r:id="rId2"/>
              </a:rPr>
              <a:t>dir</a:t>
            </a:r>
            <a:r>
              <a:rPr lang="en-IN" dirty="0">
                <a:hlinkClick r:id="rId2"/>
              </a:rPr>
              <a:t>()</a:t>
            </a:r>
            <a:r>
              <a:rPr lang="en-IN" dirty="0"/>
              <a:t> function.</a:t>
            </a:r>
          </a:p>
          <a:p>
            <a:r>
              <a:rPr lang="en-IN" dirty="0"/>
              <a:t>Some of the commonly used methods and attributes of match objects are:</a:t>
            </a: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41978B-4514-4561-897D-1B48998C554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2" y="1727339"/>
            <a:ext cx="5324382" cy="43742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'39801 356, 2102 1111’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# Three digit number followed by space followed by two digit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pattern =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'(\d{3}) (\d{2})’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# match variable contains a Match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re.search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(pattern,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match: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"pattern not found"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58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109E-BA09-4AB4-9183-AC43009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 Group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8AABB9-77C5-4D47-B93F-759BE35B765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6675" y="1825625"/>
            <a:ext cx="5893126" cy="36403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match.group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group()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method returns the part of the string where there is a match.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Here, match variable contains a match object.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Our pattern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(\d{3}) (\d{2})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has two subgroups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(\d{3})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and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(\d{2})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can get the part of the string of these parenthesized subgroups. Here's how: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9928E9-AFE8-4CB8-9B79-FBC8266C4C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3068362"/>
            <a:ext cx="5142562" cy="18658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'801’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'35’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'801'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'35’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match.groups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'801'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'35'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8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3B6E-F194-4513-A0EA-46C6EFB4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E6BA7-95EB-41CA-AAF7-18F79DE5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8064" y="2141537"/>
            <a:ext cx="5181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match.start</a:t>
            </a:r>
            <a:r>
              <a:rPr lang="en-US" altLang="en-US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8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en-US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US" altLang="en-US" dirty="0" err="1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</a:t>
            </a:r>
            <a:r>
              <a:rPr lang="en-US" altLang="en-US" dirty="0" err="1">
                <a:solidFill>
                  <a:srgbClr val="00008B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8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2B5FB2-8E2A-46E9-A28A-75C379742E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17937" y="3346440"/>
            <a:ext cx="10204162" cy="214314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match.start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 and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match.span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start()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function returns the index of the start of the matched substring.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solidFill>
                <a:srgbClr val="252830"/>
              </a:solidFill>
              <a:latin typeface="Bell MT" panose="020205030603050203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Similarly,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end()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returns the end index of the matched substring.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527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8D3-E932-4126-8AF2-69C3443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6F60-7BFB-464B-B2AF-663FD208B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1D6955-A9BF-4748-906F-878F383351B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2880" y="123796"/>
            <a:ext cx="11544522" cy="66104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2199" rIns="91440" bIns="5395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span()</a:t>
            </a: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function returns a tuple containing start and end index of the matched part.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Example : &gt;&gt;&gt;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match.span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Bell MT" panose="020205030603050203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match.re and </a:t>
            </a:r>
            <a:r>
              <a:rPr kumimoji="0" lang="en-US" altLang="en-US" sz="2500" b="0" i="0" u="sng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match.string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rgbClr val="252830"/>
              </a:solidFill>
              <a:effectLst/>
              <a:latin typeface="Bell MT" panose="02020503060305020303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The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attribute of a matched object returns a regular expression object. 	Similarly, 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attribute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returns the passed string.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match.rere.compile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'(\\d{3}) (\\d{2})’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 match.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'39801 356, 2102 1111'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sng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Using r prefix before </a:t>
            </a:r>
            <a:r>
              <a:rPr kumimoji="0" lang="en-US" altLang="en-US" sz="2500" b="0" i="0" u="sng" strike="noStrike" cap="none" normalizeH="0" baseline="0" dirty="0" err="1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RegEx</a:t>
            </a:r>
            <a:endParaRPr kumimoji="0" lang="en-US" altLang="en-US" sz="2500" b="0" i="0" u="sng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When r or R prefix is used before a regular expression, it means raw string.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For example,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'\n'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a new line whereas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	r'\n'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means two characters: a backslash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followed by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US" altLang="en-US" sz="2500" dirty="0">
                <a:solidFill>
                  <a:srgbClr val="25283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Backlash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is used to escape various characters including all metacharacters. 	However, using r prefix makes 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\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252830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treat as a normal character.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0" t="16270" r="40877" b="39584"/>
          <a:stretch/>
        </p:blipFill>
        <p:spPr bwMode="auto">
          <a:xfrm>
            <a:off x="1600200" y="228600"/>
            <a:ext cx="8763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68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7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Establishing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 a database connection with your program using connect()</a:t>
            </a:r>
          </a:p>
          <a:p>
            <a:r>
              <a:rPr lang="en-US" dirty="0"/>
              <a:t>------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MySQLdb.connect</a:t>
            </a:r>
            <a:r>
              <a:rPr lang="en-US" dirty="0"/>
              <a:t>(user=‘root', password=‘root', host=‘</a:t>
            </a:r>
            <a:r>
              <a:rPr lang="en-US" dirty="0" err="1"/>
              <a:t>localhost</a:t>
            </a:r>
            <a:r>
              <a:rPr lang="en-US" dirty="0"/>
              <a:t>', database=‘test' 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4774" y="4409941"/>
            <a:ext cx="7010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MySQLdb.connect</a:t>
            </a:r>
            <a:r>
              <a:rPr lang="en-US" dirty="0"/>
              <a:t>(user=‘root', password=‘ ', host=‘</a:t>
            </a:r>
            <a:r>
              <a:rPr lang="en-US" dirty="0" err="1"/>
              <a:t>localhost</a:t>
            </a:r>
            <a:r>
              <a:rPr lang="en-US" dirty="0"/>
              <a:t>', database=‘</a:t>
            </a:r>
            <a:r>
              <a:rPr lang="en-US" dirty="0" err="1"/>
              <a:t>bca</a:t>
            </a:r>
            <a:r>
              <a:rPr lang="en-US" dirty="0"/>
              <a:t>' )</a:t>
            </a:r>
          </a:p>
        </p:txBody>
      </p:sp>
    </p:spTree>
    <p:extLst>
      <p:ext uri="{BB962C8B-B14F-4D97-AF65-F5344CB8AC3E}">
        <p14:creationId xmlns:p14="http://schemas.microsoft.com/office/powerpoint/2010/main" val="27035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Creating cursor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need to create the object of a class called cursor that allows Python code to execute database command in a database session. </a:t>
            </a:r>
          </a:p>
          <a:p>
            <a:endParaRPr lang="en-US" dirty="0"/>
          </a:p>
          <a:p>
            <a:r>
              <a:rPr lang="en-US" dirty="0"/>
              <a:t>Cursors are created by the </a:t>
            </a:r>
            <a:r>
              <a:rPr lang="en-US" b="1" dirty="0" err="1">
                <a:solidFill>
                  <a:srgbClr val="FF0000"/>
                </a:solidFill>
              </a:rPr>
              <a:t>connection.cursor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dirty="0"/>
              <a:t>method</a:t>
            </a:r>
          </a:p>
          <a:p>
            <a:endParaRPr lang="en-US" dirty="0"/>
          </a:p>
          <a:p>
            <a:r>
              <a:rPr lang="en-US" dirty="0"/>
              <a:t>They are bound to the connection for the entire lifetime.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5486400"/>
            <a:ext cx="35814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= </a:t>
            </a:r>
            <a:r>
              <a:rPr lang="en-US" dirty="0" err="1"/>
              <a:t>db.cursor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16878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Office PowerPoint</Application>
  <PresentationFormat>Widescreen</PresentationFormat>
  <Paragraphs>227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Bell MT</vt:lpstr>
      <vt:lpstr>Bell MT</vt:lpstr>
      <vt:lpstr>Calibri</vt:lpstr>
      <vt:lpstr>Calibri Light</vt:lpstr>
      <vt:lpstr>Consolas</vt:lpstr>
      <vt:lpstr>Menlo</vt:lpstr>
      <vt:lpstr>Open Sans</vt:lpstr>
      <vt:lpstr>Symbol</vt:lpstr>
      <vt:lpstr>Office Theme</vt:lpstr>
      <vt:lpstr>Technical Session III Python-Mysql Connectivity</vt:lpstr>
      <vt:lpstr>Database Connectivity</vt:lpstr>
      <vt:lpstr>Step 1 – database import</vt:lpstr>
      <vt:lpstr>Basic requirements</vt:lpstr>
      <vt:lpstr>PowerPoint Presentation</vt:lpstr>
      <vt:lpstr>PowerPoint Presentation</vt:lpstr>
      <vt:lpstr>PowerPoint Presentation</vt:lpstr>
      <vt:lpstr>Step 2 – Establishing connection</vt:lpstr>
      <vt:lpstr>Step 3 – Creating cursor object </vt:lpstr>
      <vt:lpstr>PowerPoint Presentation</vt:lpstr>
      <vt:lpstr>Step 4 -Execute SQL query</vt:lpstr>
      <vt:lpstr>Step 5 – Fetch data from database</vt:lpstr>
      <vt:lpstr>Python - Functions </vt:lpstr>
      <vt:lpstr>definition</vt:lpstr>
      <vt:lpstr>PowerPoint Presentation</vt:lpstr>
      <vt:lpstr>PowerPoint Presentation</vt:lpstr>
      <vt:lpstr>Function Arguments </vt:lpstr>
      <vt:lpstr>Required arguments</vt:lpstr>
      <vt:lpstr>PowerPoint Presentation</vt:lpstr>
      <vt:lpstr>Keyword arguments </vt:lpstr>
      <vt:lpstr>PowerPoint Presentation</vt:lpstr>
      <vt:lpstr>Default arguments </vt:lpstr>
      <vt:lpstr>PowerPoint Presentation</vt:lpstr>
      <vt:lpstr>Variable-length arguments </vt:lpstr>
      <vt:lpstr>PowerPoint Presentation</vt:lpstr>
      <vt:lpstr>The Anonymous Functions </vt:lpstr>
      <vt:lpstr>Example use with filter() </vt:lpstr>
      <vt:lpstr>PowerPoint Presentation</vt:lpstr>
      <vt:lpstr>PowerPoint Presentation</vt:lpstr>
      <vt:lpstr>Regular Expressions</vt:lpstr>
      <vt:lpstr>[]  - Square brackets</vt:lpstr>
      <vt:lpstr>^ Caret</vt:lpstr>
      <vt:lpstr>$ Dollar</vt:lpstr>
      <vt:lpstr>+ Plus</vt:lpstr>
      <vt:lpstr>{}- Braces</vt:lpstr>
      <vt:lpstr>() - Group</vt:lpstr>
      <vt:lpstr>PowerPoint Presentation</vt:lpstr>
      <vt:lpstr>Backlash \</vt:lpstr>
      <vt:lpstr>Special Sequences</vt:lpstr>
      <vt:lpstr>Special Sequences Cont..</vt:lpstr>
      <vt:lpstr>Special Sequences Cont..  </vt:lpstr>
      <vt:lpstr>Special Sequences Cont..</vt:lpstr>
      <vt:lpstr>RE</vt:lpstr>
      <vt:lpstr>PowerPoint Presentation</vt:lpstr>
      <vt:lpstr>PowerPoint Presentation</vt:lpstr>
      <vt:lpstr>Match object </vt:lpstr>
      <vt:lpstr>Match Group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81</cp:revision>
  <dcterms:created xsi:type="dcterms:W3CDTF">2019-03-17T17:31:06Z</dcterms:created>
  <dcterms:modified xsi:type="dcterms:W3CDTF">2019-03-22T05:11:25Z</dcterms:modified>
</cp:coreProperties>
</file>