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312" r:id="rId5"/>
    <p:sldId id="316" r:id="rId6"/>
    <p:sldId id="337" r:id="rId7"/>
    <p:sldId id="338" r:id="rId8"/>
    <p:sldId id="342" r:id="rId9"/>
    <p:sldId id="341" r:id="rId10"/>
    <p:sldId id="340" r:id="rId11"/>
    <p:sldId id="331" r:id="rId12"/>
    <p:sldId id="3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7" autoAdjust="0"/>
  </p:normalViewPr>
  <p:slideViewPr>
    <p:cSldViewPr snapToGrid="0">
      <p:cViewPr varScale="1">
        <p:scale>
          <a:sx n="66" d="100"/>
          <a:sy n="66" d="100"/>
        </p:scale>
        <p:origin x="668" y="44"/>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E8CC8-D975-4F27-AFAD-94A1D451193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32272378-AA5C-4DDC-B55D-44BD40A3A294}">
      <dgm:prSet/>
      <dgm:spPr>
        <a:solidFill>
          <a:schemeClr val="accent1">
            <a:lumMod val="60000"/>
            <a:lumOff val="40000"/>
          </a:schemeClr>
        </a:solidFill>
        <a:ln>
          <a:solidFill>
            <a:schemeClr val="accent1">
              <a:lumMod val="50000"/>
            </a:schemeClr>
          </a:solidFill>
        </a:ln>
      </dgm:spPr>
      <dgm:t>
        <a:bodyPr/>
        <a:lstStyle/>
        <a:p>
          <a:endParaRPr lang="en-IN" dirty="0"/>
        </a:p>
        <a:p>
          <a:r>
            <a:rPr lang="en-IN" dirty="0">
              <a:solidFill>
                <a:schemeClr val="bg2"/>
              </a:solidFill>
            </a:rPr>
            <a:t> </a:t>
          </a:r>
          <a:r>
            <a:rPr lang="en-IN" dirty="0">
              <a:solidFill>
                <a:schemeClr val="tx1"/>
              </a:solidFill>
            </a:rPr>
            <a:t>The main objective of the NGO is to feed the poor people . </a:t>
          </a:r>
          <a:r>
            <a:rPr lang="en-IN" dirty="0">
              <a:solidFill>
                <a:schemeClr val="tx1"/>
              </a:solidFill>
              <a:latin typeface="Times New Roman" panose="02020603050405020304" pitchFamily="18" charset="0"/>
              <a:cs typeface="Times New Roman" panose="02020603050405020304" pitchFamily="18" charset="0"/>
            </a:rPr>
            <a:t>The objective of our application is to enable a link of communication and interactions among NGOs, donors and the needy.</a:t>
          </a:r>
        </a:p>
      </dgm:t>
    </dgm:pt>
    <dgm:pt modelId="{6752E594-5384-4CCD-835C-C8542920BB0A}" type="parTrans" cxnId="{962B9E1D-5D91-4F52-A689-2940EBAD19F0}">
      <dgm:prSet/>
      <dgm:spPr/>
      <dgm:t>
        <a:bodyPr/>
        <a:lstStyle/>
        <a:p>
          <a:endParaRPr lang="en-IN"/>
        </a:p>
      </dgm:t>
    </dgm:pt>
    <dgm:pt modelId="{6224C17B-C31E-4922-B62B-D8CBE639E448}" type="sibTrans" cxnId="{962B9E1D-5D91-4F52-A689-2940EBAD19F0}">
      <dgm:prSet/>
      <dgm:spPr/>
      <dgm:t>
        <a:bodyPr/>
        <a:lstStyle/>
        <a:p>
          <a:endParaRPr lang="en-IN"/>
        </a:p>
      </dgm:t>
    </dgm:pt>
    <dgm:pt modelId="{AF3F8B4B-BB2C-4BC3-8BAA-EFF30C1E2F87}">
      <dgm:prSet/>
      <dgm:spPr>
        <a:solidFill>
          <a:schemeClr val="accent1">
            <a:lumMod val="60000"/>
            <a:lumOff val="40000"/>
          </a:schemeClr>
        </a:solidFill>
        <a:ln>
          <a:solidFill>
            <a:schemeClr val="accent1">
              <a:lumMod val="50000"/>
            </a:schemeClr>
          </a:solidFill>
        </a:ln>
      </dgm:spPr>
      <dgm:t>
        <a:bodyPr/>
        <a:lstStyle/>
        <a:p>
          <a:r>
            <a:rPr lang="en-IN" dirty="0">
              <a:solidFill>
                <a:schemeClr val="tx2"/>
              </a:solidFill>
              <a:latin typeface="Times New Roman" panose="02020603050405020304" pitchFamily="18" charset="0"/>
              <a:cs typeface="Times New Roman" panose="02020603050405020304" pitchFamily="18" charset="0"/>
            </a:rPr>
            <a:t>The people wishing to donate will be able to see all the options available with them to do the same. The item they wish to donate then shall be collected by a volunteer who is connected to the donors via our application.</a:t>
          </a:r>
        </a:p>
      </dgm:t>
    </dgm:pt>
    <dgm:pt modelId="{A49E02D3-D0FA-432D-9E47-09CC11B3C060}" type="parTrans" cxnId="{3336E000-476F-4079-8ACE-25FB3534F65B}">
      <dgm:prSet/>
      <dgm:spPr/>
      <dgm:t>
        <a:bodyPr/>
        <a:lstStyle/>
        <a:p>
          <a:endParaRPr lang="en-IN"/>
        </a:p>
      </dgm:t>
    </dgm:pt>
    <dgm:pt modelId="{112CC621-8197-4997-A407-F41B8B9BC221}" type="sibTrans" cxnId="{3336E000-476F-4079-8ACE-25FB3534F65B}">
      <dgm:prSet/>
      <dgm:spPr/>
      <dgm:t>
        <a:bodyPr/>
        <a:lstStyle/>
        <a:p>
          <a:endParaRPr lang="en-IN"/>
        </a:p>
      </dgm:t>
    </dgm:pt>
    <dgm:pt modelId="{E3E7A6F5-3B9D-476A-96C0-65425ACD3EAF}">
      <dgm:prSet/>
      <dgm:spPr>
        <a:solidFill>
          <a:schemeClr val="accent1">
            <a:lumMod val="60000"/>
            <a:lumOff val="40000"/>
          </a:schemeClr>
        </a:solidFill>
        <a:ln>
          <a:solidFill>
            <a:schemeClr val="accent1">
              <a:lumMod val="50000"/>
            </a:schemeClr>
          </a:solidFill>
        </a:ln>
      </dgm:spPr>
      <dgm:t>
        <a:bodyPr/>
        <a:lstStyle/>
        <a:p>
          <a:pPr algn="ctr"/>
          <a:r>
            <a:rPr lang="en-IN" dirty="0">
              <a:solidFill>
                <a:schemeClr val="tx1"/>
              </a:solidFill>
              <a:latin typeface="Times New Roman" panose="02020603050405020304" pitchFamily="18" charset="0"/>
              <a:cs typeface="Times New Roman" panose="02020603050405020304" pitchFamily="18" charset="0"/>
            </a:rPr>
            <a:t>The donated item shall safely reach the intended needy persons after this interaction. In other words, our project has the following objectives: </a:t>
          </a:r>
        </a:p>
        <a:p>
          <a:pPr algn="ctr"/>
          <a:r>
            <a:rPr lang="en-IN" b="1" dirty="0">
              <a:solidFill>
                <a:schemeClr val="tx1"/>
              </a:solidFill>
              <a:latin typeface="Times New Roman" panose="02020603050405020304" pitchFamily="18" charset="0"/>
              <a:cs typeface="Times New Roman" panose="02020603050405020304" pitchFamily="18" charset="0"/>
            </a:rPr>
            <a:t>1. Reduce lack of awareness</a:t>
          </a:r>
        </a:p>
        <a:p>
          <a:pPr algn="ctr"/>
          <a:r>
            <a:rPr lang="en-IN" b="1" dirty="0">
              <a:solidFill>
                <a:schemeClr val="tx1"/>
              </a:solidFill>
              <a:latin typeface="Times New Roman" panose="02020603050405020304" pitchFamily="18" charset="0"/>
              <a:cs typeface="Times New Roman" panose="02020603050405020304" pitchFamily="18" charset="0"/>
            </a:rPr>
            <a:t>2.Enable easy interaction between donors and organizations</a:t>
          </a:r>
        </a:p>
        <a:p>
          <a:pPr algn="ctr"/>
          <a:r>
            <a:rPr lang="en-IN" b="1" dirty="0">
              <a:solidFill>
                <a:schemeClr val="tx1"/>
              </a:solidFill>
              <a:latin typeface="Times New Roman" panose="02020603050405020304" pitchFamily="18" charset="0"/>
              <a:cs typeface="Times New Roman" panose="02020603050405020304" pitchFamily="18" charset="0"/>
            </a:rPr>
            <a:t>3.Make work faster and quicker by digitising it via our website</a:t>
          </a:r>
        </a:p>
      </dgm:t>
    </dgm:pt>
    <dgm:pt modelId="{5371BBE6-579C-4208-86D5-3CCEAACB3F0E}" type="parTrans" cxnId="{CA4359BE-1C88-4B1B-93C0-552477B858B2}">
      <dgm:prSet/>
      <dgm:spPr/>
      <dgm:t>
        <a:bodyPr/>
        <a:lstStyle/>
        <a:p>
          <a:endParaRPr lang="en-IN"/>
        </a:p>
      </dgm:t>
    </dgm:pt>
    <dgm:pt modelId="{E479A0FC-AA51-444B-8014-0885C4E4E76D}" type="sibTrans" cxnId="{CA4359BE-1C88-4B1B-93C0-552477B858B2}">
      <dgm:prSet/>
      <dgm:spPr/>
      <dgm:t>
        <a:bodyPr/>
        <a:lstStyle/>
        <a:p>
          <a:endParaRPr lang="en-IN"/>
        </a:p>
      </dgm:t>
    </dgm:pt>
    <dgm:pt modelId="{15A4264E-6F14-4AA6-9856-30566A4004E2}" type="pres">
      <dgm:prSet presAssocID="{F0DE8CC8-D975-4F27-AFAD-94A1D4511931}" presName="Name0" presStyleCnt="0">
        <dgm:presLayoutVars>
          <dgm:dir/>
          <dgm:resizeHandles val="exact"/>
        </dgm:presLayoutVars>
      </dgm:prSet>
      <dgm:spPr/>
    </dgm:pt>
    <dgm:pt modelId="{7B45199E-12E5-431B-819D-67223D6B1209}" type="pres">
      <dgm:prSet presAssocID="{32272378-AA5C-4DDC-B55D-44BD40A3A294}" presName="node" presStyleLbl="node1" presStyleIdx="0" presStyleCnt="3" custAng="0">
        <dgm:presLayoutVars>
          <dgm:bulletEnabled val="1"/>
        </dgm:presLayoutVars>
      </dgm:prSet>
      <dgm:spPr/>
    </dgm:pt>
    <dgm:pt modelId="{0691CF54-B692-4146-B430-2CC337EF3646}" type="pres">
      <dgm:prSet presAssocID="{6224C17B-C31E-4922-B62B-D8CBE639E448}" presName="sibTrans" presStyleCnt="0"/>
      <dgm:spPr/>
    </dgm:pt>
    <dgm:pt modelId="{E0B37A41-B5BA-40EE-B33E-04B935118CA6}" type="pres">
      <dgm:prSet presAssocID="{AF3F8B4B-BB2C-4BC3-8BAA-EFF30C1E2F87}" presName="node" presStyleLbl="node1" presStyleIdx="1" presStyleCnt="3">
        <dgm:presLayoutVars>
          <dgm:bulletEnabled val="1"/>
        </dgm:presLayoutVars>
      </dgm:prSet>
      <dgm:spPr/>
    </dgm:pt>
    <dgm:pt modelId="{19C031E7-5000-49D5-96D2-43EEC036C130}" type="pres">
      <dgm:prSet presAssocID="{112CC621-8197-4997-A407-F41B8B9BC221}" presName="sibTrans" presStyleCnt="0"/>
      <dgm:spPr/>
    </dgm:pt>
    <dgm:pt modelId="{008ED4B1-6C99-4140-83D4-E265AB024569}" type="pres">
      <dgm:prSet presAssocID="{E3E7A6F5-3B9D-476A-96C0-65425ACD3EAF}" presName="node" presStyleLbl="node1" presStyleIdx="2" presStyleCnt="3">
        <dgm:presLayoutVars>
          <dgm:bulletEnabled val="1"/>
        </dgm:presLayoutVars>
      </dgm:prSet>
      <dgm:spPr/>
    </dgm:pt>
  </dgm:ptLst>
  <dgm:cxnLst>
    <dgm:cxn modelId="{E519C000-C604-46DA-88E2-EEF20DA3D939}" type="presOf" srcId="{F0DE8CC8-D975-4F27-AFAD-94A1D4511931}" destId="{15A4264E-6F14-4AA6-9856-30566A4004E2}" srcOrd="0" destOrd="0" presId="urn:microsoft.com/office/officeart/2005/8/layout/hList6"/>
    <dgm:cxn modelId="{3336E000-476F-4079-8ACE-25FB3534F65B}" srcId="{F0DE8CC8-D975-4F27-AFAD-94A1D4511931}" destId="{AF3F8B4B-BB2C-4BC3-8BAA-EFF30C1E2F87}" srcOrd="1" destOrd="0" parTransId="{A49E02D3-D0FA-432D-9E47-09CC11B3C060}" sibTransId="{112CC621-8197-4997-A407-F41B8B9BC221}"/>
    <dgm:cxn modelId="{62DEB915-A332-4F38-9D3D-D82F77E6AC78}" type="presOf" srcId="{32272378-AA5C-4DDC-B55D-44BD40A3A294}" destId="{7B45199E-12E5-431B-819D-67223D6B1209}" srcOrd="0" destOrd="0" presId="urn:microsoft.com/office/officeart/2005/8/layout/hList6"/>
    <dgm:cxn modelId="{962B9E1D-5D91-4F52-A689-2940EBAD19F0}" srcId="{F0DE8CC8-D975-4F27-AFAD-94A1D4511931}" destId="{32272378-AA5C-4DDC-B55D-44BD40A3A294}" srcOrd="0" destOrd="0" parTransId="{6752E594-5384-4CCD-835C-C8542920BB0A}" sibTransId="{6224C17B-C31E-4922-B62B-D8CBE639E448}"/>
    <dgm:cxn modelId="{F16CD130-3016-4BD3-A4DD-FFA632A87EB8}" type="presOf" srcId="{E3E7A6F5-3B9D-476A-96C0-65425ACD3EAF}" destId="{008ED4B1-6C99-4140-83D4-E265AB024569}" srcOrd="0" destOrd="0" presId="urn:microsoft.com/office/officeart/2005/8/layout/hList6"/>
    <dgm:cxn modelId="{CA4359BE-1C88-4B1B-93C0-552477B858B2}" srcId="{F0DE8CC8-D975-4F27-AFAD-94A1D4511931}" destId="{E3E7A6F5-3B9D-476A-96C0-65425ACD3EAF}" srcOrd="2" destOrd="0" parTransId="{5371BBE6-579C-4208-86D5-3CCEAACB3F0E}" sibTransId="{E479A0FC-AA51-444B-8014-0885C4E4E76D}"/>
    <dgm:cxn modelId="{69092ED6-4961-487E-8F9D-F13FAD9DF4CF}" type="presOf" srcId="{AF3F8B4B-BB2C-4BC3-8BAA-EFF30C1E2F87}" destId="{E0B37A41-B5BA-40EE-B33E-04B935118CA6}" srcOrd="0" destOrd="0" presId="urn:microsoft.com/office/officeart/2005/8/layout/hList6"/>
    <dgm:cxn modelId="{10C4075C-3B5F-452C-99A5-5D7C3C2BA221}" type="presParOf" srcId="{15A4264E-6F14-4AA6-9856-30566A4004E2}" destId="{7B45199E-12E5-431B-819D-67223D6B1209}" srcOrd="0" destOrd="0" presId="urn:microsoft.com/office/officeart/2005/8/layout/hList6"/>
    <dgm:cxn modelId="{9FB960D7-F9AC-42C3-9FD4-FAC1FB2B6DAE}" type="presParOf" srcId="{15A4264E-6F14-4AA6-9856-30566A4004E2}" destId="{0691CF54-B692-4146-B430-2CC337EF3646}" srcOrd="1" destOrd="0" presId="urn:microsoft.com/office/officeart/2005/8/layout/hList6"/>
    <dgm:cxn modelId="{512DA756-05F5-4BF5-B330-95CC9AA260F8}" type="presParOf" srcId="{15A4264E-6F14-4AA6-9856-30566A4004E2}" destId="{E0B37A41-B5BA-40EE-B33E-04B935118CA6}" srcOrd="2" destOrd="0" presId="urn:microsoft.com/office/officeart/2005/8/layout/hList6"/>
    <dgm:cxn modelId="{58398710-7736-4FFF-BF4B-518F1806ED80}" type="presParOf" srcId="{15A4264E-6F14-4AA6-9856-30566A4004E2}" destId="{19C031E7-5000-49D5-96D2-43EEC036C130}" srcOrd="3" destOrd="0" presId="urn:microsoft.com/office/officeart/2005/8/layout/hList6"/>
    <dgm:cxn modelId="{AA19D0CE-1945-4BF0-B880-CF6DA2633F62}" type="presParOf" srcId="{15A4264E-6F14-4AA6-9856-30566A4004E2}" destId="{008ED4B1-6C99-4140-83D4-E265AB02456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5199E-12E5-431B-819D-67223D6B1209}">
      <dsp:nvSpPr>
        <dsp:cNvPr id="0" name=""/>
        <dsp:cNvSpPr/>
      </dsp:nvSpPr>
      <dsp:spPr>
        <a:xfrm rot="16200000">
          <a:off x="-1254701" y="1255728"/>
          <a:ext cx="5181432" cy="2669976"/>
        </a:xfrm>
        <a:prstGeom prst="flowChartManualOperation">
          <a:avLst/>
        </a:prstGeom>
        <a:solidFill>
          <a:schemeClr val="accent1">
            <a:lumMod val="60000"/>
            <a:lumOff val="4000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8897" bIns="0" numCol="1" spcCol="1270" anchor="ctr" anchorCtr="0">
          <a:noAutofit/>
        </a:bodyPr>
        <a:lstStyle/>
        <a:p>
          <a:pPr marL="0" lvl="0" indent="0" algn="ctr" defTabSz="711200">
            <a:lnSpc>
              <a:spcPct val="90000"/>
            </a:lnSpc>
            <a:spcBef>
              <a:spcPct val="0"/>
            </a:spcBef>
            <a:spcAft>
              <a:spcPct val="35000"/>
            </a:spcAft>
            <a:buNone/>
          </a:pPr>
          <a:endParaRPr lang="en-IN" sz="1600" kern="1200" dirty="0"/>
        </a:p>
        <a:p>
          <a:pPr marL="0" lvl="0" indent="0" algn="ctr" defTabSz="711200">
            <a:lnSpc>
              <a:spcPct val="90000"/>
            </a:lnSpc>
            <a:spcBef>
              <a:spcPct val="0"/>
            </a:spcBef>
            <a:spcAft>
              <a:spcPct val="35000"/>
            </a:spcAft>
            <a:buNone/>
          </a:pPr>
          <a:r>
            <a:rPr lang="en-IN" sz="1600" kern="1200" dirty="0">
              <a:solidFill>
                <a:schemeClr val="bg2"/>
              </a:solidFill>
            </a:rPr>
            <a:t> </a:t>
          </a:r>
          <a:r>
            <a:rPr lang="en-IN" sz="1600" kern="1200" dirty="0">
              <a:solidFill>
                <a:schemeClr val="tx1"/>
              </a:solidFill>
            </a:rPr>
            <a:t>The main objective of the NGO is to feed the poor people . </a:t>
          </a:r>
          <a:r>
            <a:rPr lang="en-IN" sz="1600" kern="1200" dirty="0">
              <a:solidFill>
                <a:schemeClr val="tx1"/>
              </a:solidFill>
              <a:latin typeface="Times New Roman" panose="02020603050405020304" pitchFamily="18" charset="0"/>
              <a:cs typeface="Times New Roman" panose="02020603050405020304" pitchFamily="18" charset="0"/>
            </a:rPr>
            <a:t>The objective of our application is to enable a link of communication and interactions among NGOs, donors and the needy.</a:t>
          </a:r>
        </a:p>
      </dsp:txBody>
      <dsp:txXfrm rot="5400000">
        <a:off x="1027" y="1036286"/>
        <a:ext cx="2669976" cy="3108860"/>
      </dsp:txXfrm>
    </dsp:sp>
    <dsp:sp modelId="{E0B37A41-B5BA-40EE-B33E-04B935118CA6}">
      <dsp:nvSpPr>
        <dsp:cNvPr id="0" name=""/>
        <dsp:cNvSpPr/>
      </dsp:nvSpPr>
      <dsp:spPr>
        <a:xfrm rot="16200000">
          <a:off x="1615523" y="1255728"/>
          <a:ext cx="5181432" cy="2669976"/>
        </a:xfrm>
        <a:prstGeom prst="flowChartManualOperation">
          <a:avLst/>
        </a:prstGeom>
        <a:solidFill>
          <a:schemeClr val="accent1">
            <a:lumMod val="60000"/>
            <a:lumOff val="4000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8897" bIns="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2"/>
              </a:solidFill>
              <a:latin typeface="Times New Roman" panose="02020603050405020304" pitchFamily="18" charset="0"/>
              <a:cs typeface="Times New Roman" panose="02020603050405020304" pitchFamily="18" charset="0"/>
            </a:rPr>
            <a:t>The people wishing to donate will be able to see all the options available with them to do the same. The item they wish to donate then shall be collected by a volunteer who is connected to the donors via our application.</a:t>
          </a:r>
        </a:p>
      </dsp:txBody>
      <dsp:txXfrm rot="5400000">
        <a:off x="2871251" y="1036286"/>
        <a:ext cx="2669976" cy="3108860"/>
      </dsp:txXfrm>
    </dsp:sp>
    <dsp:sp modelId="{008ED4B1-6C99-4140-83D4-E265AB024569}">
      <dsp:nvSpPr>
        <dsp:cNvPr id="0" name=""/>
        <dsp:cNvSpPr/>
      </dsp:nvSpPr>
      <dsp:spPr>
        <a:xfrm rot="16200000">
          <a:off x="4485748" y="1255728"/>
          <a:ext cx="5181432" cy="2669976"/>
        </a:xfrm>
        <a:prstGeom prst="flowChartManualOperation">
          <a:avLst/>
        </a:prstGeom>
        <a:solidFill>
          <a:schemeClr val="accent1">
            <a:lumMod val="60000"/>
            <a:lumOff val="40000"/>
          </a:schemeClr>
        </a:solid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98897" bIns="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Times New Roman" panose="02020603050405020304" pitchFamily="18" charset="0"/>
              <a:cs typeface="Times New Roman" panose="02020603050405020304" pitchFamily="18" charset="0"/>
            </a:rPr>
            <a:t>The donated item shall safely reach the intended needy persons after this interaction. In other words, our project has the following objectives: </a:t>
          </a:r>
        </a:p>
        <a:p>
          <a:pPr marL="0" lvl="0" indent="0" algn="ctr"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1. Reduce lack of awareness</a:t>
          </a:r>
        </a:p>
        <a:p>
          <a:pPr marL="0" lvl="0" indent="0" algn="ctr"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2.Enable easy interaction between donors and organizations</a:t>
          </a:r>
        </a:p>
        <a:p>
          <a:pPr marL="0" lvl="0" indent="0" algn="ctr"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3.Make work faster and quicker by digitising it via our website</a:t>
          </a:r>
        </a:p>
      </dsp:txBody>
      <dsp:txXfrm rot="5400000">
        <a:off x="5741476" y="1036286"/>
        <a:ext cx="2669976" cy="310886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4/14/2023</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4/14/2023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6</a:t>
            </a:fld>
            <a:endParaRPr lang="en-US" dirty="0"/>
          </a:p>
        </p:txBody>
      </p:sp>
    </p:spTree>
    <p:extLst>
      <p:ext uri="{BB962C8B-B14F-4D97-AF65-F5344CB8AC3E}">
        <p14:creationId xmlns:p14="http://schemas.microsoft.com/office/powerpoint/2010/main" val="157316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7</a:t>
            </a:fld>
            <a:endParaRPr lang="en-US" dirty="0"/>
          </a:p>
        </p:txBody>
      </p:sp>
    </p:spTree>
    <p:extLst>
      <p:ext uri="{BB962C8B-B14F-4D97-AF65-F5344CB8AC3E}">
        <p14:creationId xmlns:p14="http://schemas.microsoft.com/office/powerpoint/2010/main" val="85868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8</a:t>
            </a:fld>
            <a:endParaRPr lang="en-US" dirty="0"/>
          </a:p>
        </p:txBody>
      </p:sp>
    </p:spTree>
    <p:extLst>
      <p:ext uri="{BB962C8B-B14F-4D97-AF65-F5344CB8AC3E}">
        <p14:creationId xmlns:p14="http://schemas.microsoft.com/office/powerpoint/2010/main" val="136942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521269" y="799275"/>
            <a:ext cx="4579668" cy="3028072"/>
          </a:xfrm>
        </p:spPr>
        <p:txBody>
          <a:bodyPr>
            <a:normAutofit/>
          </a:bodyPr>
          <a:lstStyle/>
          <a:p>
            <a:r>
              <a:rPr lang="en-US" sz="3000" dirty="0">
                <a:latin typeface="Times New Roman" panose="02020603050405020304" pitchFamily="18" charset="0"/>
                <a:cs typeface="Times New Roman" panose="02020603050405020304" pitchFamily="18" charset="0"/>
              </a:rPr>
              <a:t>FOOD DONATION</a:t>
            </a:r>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1269" y="3619100"/>
            <a:ext cx="4579668" cy="1467120"/>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NAWFAL</a:t>
            </a:r>
          </a:p>
          <a:p>
            <a:r>
              <a:rPr lang="en-US" dirty="0">
                <a:latin typeface="Times New Roman" panose="02020603050405020304" pitchFamily="18" charset="0"/>
                <a:cs typeface="Times New Roman" panose="02020603050405020304" pitchFamily="18" charset="0"/>
              </a:rPr>
              <a:t>AMBIKA</a:t>
            </a:r>
          </a:p>
          <a:p>
            <a:r>
              <a:rPr lang="en-US" dirty="0">
                <a:latin typeface="Times New Roman" panose="02020603050405020304" pitchFamily="18" charset="0"/>
                <a:cs typeface="Times New Roman" panose="02020603050405020304" pitchFamily="18" charset="0"/>
              </a:rPr>
              <a:t>GAYATHRI</a:t>
            </a:r>
          </a:p>
        </p:txBody>
      </p:sp>
      <p:pic>
        <p:nvPicPr>
          <p:cNvPr id="10" name="Picture Placeholder 9">
            <a:extLst>
              <a:ext uri="{FF2B5EF4-FFF2-40B4-BE49-F238E27FC236}">
                <a16:creationId xmlns:a16="http://schemas.microsoft.com/office/drawing/2014/main" id="{A2560203-10CB-8ECC-0F1B-20B72E9ACDD2}"/>
              </a:ext>
            </a:extLst>
          </p:cNvPr>
          <p:cNvPicPr>
            <a:picLocks noGrp="1" noChangeAspect="1"/>
          </p:cNvPicPr>
          <p:nvPr>
            <p:ph type="pic" sz="quarter" idx="13"/>
          </p:nvPr>
        </p:nvPicPr>
        <p:blipFill>
          <a:blip r:embed="rId3"/>
          <a:srcRect l="16700" r="16700"/>
          <a:stretch>
            <a:fillRect/>
          </a:stretch>
        </p:blipFill>
        <p:spPr/>
      </p:pic>
    </p:spTree>
    <p:extLst>
      <p:ext uri="{BB962C8B-B14F-4D97-AF65-F5344CB8AC3E}">
        <p14:creationId xmlns:p14="http://schemas.microsoft.com/office/powerpoint/2010/main" val="88813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956784" y="396117"/>
            <a:ext cx="5217172" cy="1158857"/>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8CDA3474-C14B-42A3-AF12-888807AB7218}"/>
              </a:ext>
            </a:extLst>
          </p:cNvPr>
          <p:cNvSpPr>
            <a:spLocks noGrp="1"/>
          </p:cNvSpPr>
          <p:nvPr>
            <p:ph idx="1"/>
          </p:nvPr>
        </p:nvSpPr>
        <p:spPr>
          <a:xfrm>
            <a:off x="6096000" y="1779993"/>
            <a:ext cx="5217173" cy="4351338"/>
          </a:xfrm>
        </p:spPr>
        <p:txBody>
          <a:bodyPr>
            <a:normAutofit/>
          </a:bodyPr>
          <a:lstStyle/>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OBJECTIVES</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 CASE DIAGRAM</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CLASS DIAGRAM</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ER DIAGRAM </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2</a:t>
            </a:fld>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3905471" y="4389402"/>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24" name="Picture Placeholder 23">
            <a:extLst>
              <a:ext uri="{FF2B5EF4-FFF2-40B4-BE49-F238E27FC236}">
                <a16:creationId xmlns:a16="http://schemas.microsoft.com/office/drawing/2014/main" id="{32D57898-1E86-35BE-CC4E-8BB72BB33897}"/>
              </a:ext>
            </a:extLst>
          </p:cNvPr>
          <p:cNvPicPr>
            <a:picLocks noGrp="1" noChangeAspect="1"/>
          </p:cNvPicPr>
          <p:nvPr>
            <p:ph type="pic" sz="quarter" idx="13"/>
          </p:nvPr>
        </p:nvPicPr>
        <p:blipFill>
          <a:blip r:embed="rId3"/>
          <a:srcRect l="13187" r="13187"/>
          <a:stretch>
            <a:fillRect/>
          </a:stretch>
        </p:blipFill>
        <p:spPr/>
      </p:pic>
    </p:spTree>
    <p:extLst>
      <p:ext uri="{BB962C8B-B14F-4D97-AF65-F5344CB8AC3E}">
        <p14:creationId xmlns:p14="http://schemas.microsoft.com/office/powerpoint/2010/main" val="23394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BE8C-2452-6FF9-B7AD-8E0A3F7E09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636BE10-3646-B6F4-8760-7E5C96496FB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0" name="TextBox 9">
            <a:extLst>
              <a:ext uri="{FF2B5EF4-FFF2-40B4-BE49-F238E27FC236}">
                <a16:creationId xmlns:a16="http://schemas.microsoft.com/office/drawing/2014/main" id="{51945611-6CDA-20A3-B90E-1AB1261DAA7E}"/>
              </a:ext>
            </a:extLst>
          </p:cNvPr>
          <p:cNvSpPr txBox="1"/>
          <p:nvPr/>
        </p:nvSpPr>
        <p:spPr>
          <a:xfrm>
            <a:off x="895149" y="1780673"/>
            <a:ext cx="8941870" cy="3978782"/>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tabLst>
                <a:tab pos="914400" algn="l"/>
              </a:tabLst>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Now a Days wasting food is a common problem in our society.</a:t>
            </a:r>
          </a:p>
          <a:p>
            <a:pPr marL="285750" indent="-285750">
              <a:lnSpc>
                <a:spcPct val="107000"/>
              </a:lnSpc>
              <a:spcAft>
                <a:spcPts val="800"/>
              </a:spcAft>
              <a:buFont typeface="Wingdings" panose="05000000000000000000" pitchFamily="2" charset="2"/>
              <a:buChar char="Ø"/>
              <a:tabLst>
                <a:tab pos="914400" algn="l"/>
              </a:tabLst>
            </a:pPr>
            <a:r>
              <a:rPr lang="en-US" sz="2400" dirty="0">
                <a:latin typeface="Times New Roman" panose="02020603050405020304" pitchFamily="18" charset="0"/>
                <a:cs typeface="Times New Roman" panose="02020603050405020304" pitchFamily="18" charset="0"/>
              </a:rPr>
              <a:t>Instead of wasting these food we can put them in use by donating them to various organizations such as orphanages, old age homes , needy etc.</a:t>
            </a:r>
          </a:p>
          <a:p>
            <a:pPr marL="285750" indent="-285750">
              <a:lnSpc>
                <a:spcPct val="107000"/>
              </a:lnSpc>
              <a:spcAft>
                <a:spcPts val="800"/>
              </a:spcAft>
              <a:buFont typeface="Wingdings" panose="05000000000000000000" pitchFamily="2" charset="2"/>
              <a:buChar char="Ø"/>
              <a:tabLst>
                <a:tab pos="914400" algn="l"/>
              </a:tabLst>
            </a:pP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Hence came up with a website that  is designed in such a way that connects the donor , NGO and  the people who need food.</a:t>
            </a:r>
          </a:p>
          <a:p>
            <a:pPr marL="285750" indent="-285750">
              <a:lnSpc>
                <a:spcPct val="107000"/>
              </a:lnSpc>
              <a:spcAft>
                <a:spcPts val="800"/>
              </a:spcAft>
              <a:buFont typeface="Wingdings" panose="05000000000000000000" pitchFamily="2" charset="2"/>
              <a:buChar char="Ø"/>
              <a:tabLst>
                <a:tab pos="914400" algn="l"/>
              </a:tabLst>
            </a:pP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NGO volunteer will collect the food from the donor and serve to the needy by means of this website</a:t>
            </a:r>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tabLst>
                <a:tab pos="914400" algn="l"/>
              </a:tabLst>
            </a:pPr>
            <a:endParaRPr lang="en-IN" sz="2000" kern="100" dirty="0">
              <a:solidFill>
                <a:srgbClr val="000000"/>
              </a:solidFill>
              <a:latin typeface="ff1"/>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146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42CB-B167-983C-D7C5-B1A6FE6130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9F06003-B425-23BF-5BA7-88FA689C82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aphicFrame>
        <p:nvGraphicFramePr>
          <p:cNvPr id="6" name="Diagram 5">
            <a:extLst>
              <a:ext uri="{FF2B5EF4-FFF2-40B4-BE49-F238E27FC236}">
                <a16:creationId xmlns:a16="http://schemas.microsoft.com/office/drawing/2014/main" id="{AD2D90BB-16E9-E285-9CC1-230C8B4DB1B4}"/>
              </a:ext>
            </a:extLst>
          </p:cNvPr>
          <p:cNvGraphicFramePr/>
          <p:nvPr>
            <p:extLst>
              <p:ext uri="{D42A27DB-BD31-4B8C-83A1-F6EECF244321}">
                <p14:modId xmlns:p14="http://schemas.microsoft.com/office/powerpoint/2010/main" val="2289101170"/>
              </p:ext>
            </p:extLst>
          </p:nvPr>
        </p:nvGraphicFramePr>
        <p:xfrm>
          <a:off x="1732547" y="1540042"/>
          <a:ext cx="8412480" cy="518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44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811D-C4A2-7C65-BED4-7BA07C7A0132}"/>
              </a:ext>
            </a:extLst>
          </p:cNvPr>
          <p:cNvSpPr>
            <a:spLocks noGrp="1"/>
          </p:cNvSpPr>
          <p:nvPr>
            <p:ph type="title"/>
          </p:nvPr>
        </p:nvSpPr>
        <p:spPr/>
        <p:txBody>
          <a:bodyPr>
            <a:normAutofit/>
          </a:bodyPr>
          <a:lstStyle/>
          <a:p>
            <a:r>
              <a:rPr lang="en-US" dirty="0"/>
              <a:t>TECHNOLOGY STACK</a:t>
            </a:r>
            <a:endParaRPr lang="en-IN" dirty="0"/>
          </a:p>
        </p:txBody>
      </p:sp>
      <p:sp>
        <p:nvSpPr>
          <p:cNvPr id="5" name="Slide Number Placeholder 4">
            <a:extLst>
              <a:ext uri="{FF2B5EF4-FFF2-40B4-BE49-F238E27FC236}">
                <a16:creationId xmlns:a16="http://schemas.microsoft.com/office/drawing/2014/main" id="{0A33F152-0A5C-3026-BF63-6F0972CE8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13" name="Picture 12">
            <a:extLst>
              <a:ext uri="{FF2B5EF4-FFF2-40B4-BE49-F238E27FC236}">
                <a16:creationId xmlns:a16="http://schemas.microsoft.com/office/drawing/2014/main" id="{EC8B6FF1-1CE4-A465-57AC-9DE44A9DAC3C}"/>
              </a:ext>
            </a:extLst>
          </p:cNvPr>
          <p:cNvPicPr>
            <a:picLocks noChangeAspect="1"/>
          </p:cNvPicPr>
          <p:nvPr/>
        </p:nvPicPr>
        <p:blipFill>
          <a:blip r:embed="rId2"/>
          <a:stretch>
            <a:fillRect/>
          </a:stretch>
        </p:blipFill>
        <p:spPr>
          <a:xfrm>
            <a:off x="1331088" y="2310062"/>
            <a:ext cx="8163752" cy="3734603"/>
          </a:xfrm>
          <a:prstGeom prst="rect">
            <a:avLst/>
          </a:prstGeom>
        </p:spPr>
      </p:pic>
    </p:spTree>
    <p:extLst>
      <p:ext uri="{BB962C8B-B14F-4D97-AF65-F5344CB8AC3E}">
        <p14:creationId xmlns:p14="http://schemas.microsoft.com/office/powerpoint/2010/main" val="410575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A401-CF07-4206-AE08-EF5FB03B05A7}"/>
              </a:ext>
            </a:extLst>
          </p:cNvPr>
          <p:cNvSpPr>
            <a:spLocks noGrp="1"/>
          </p:cNvSpPr>
          <p:nvPr>
            <p:ph type="title"/>
          </p:nvPr>
        </p:nvSpPr>
        <p:spPr>
          <a:xfrm>
            <a:off x="1292868" y="358614"/>
            <a:ext cx="6860532" cy="757917"/>
          </a:xfrm>
        </p:spPr>
        <p:txBody>
          <a:bodyPr>
            <a:normAutofit/>
          </a:bodyPr>
          <a:lstStyle/>
          <a:p>
            <a:r>
              <a:rPr lang="en-US" sz="3000" b="1" dirty="0">
                <a:latin typeface="Times New Roman" panose="02020603050405020304" pitchFamily="18" charset="0"/>
                <a:cs typeface="Times New Roman" panose="02020603050405020304" pitchFamily="18" charset="0"/>
              </a:rPr>
              <a:t>ER DIAGRAM</a:t>
            </a:r>
          </a:p>
        </p:txBody>
      </p:sp>
      <p:sp>
        <p:nvSpPr>
          <p:cNvPr id="5" name="Slide Number Placeholder 4">
            <a:extLst>
              <a:ext uri="{FF2B5EF4-FFF2-40B4-BE49-F238E27FC236}">
                <a16:creationId xmlns:a16="http://schemas.microsoft.com/office/drawing/2014/main" id="{AD5B8617-403E-4606-8472-FB51AEEF1218}"/>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6</a:t>
            </a:fld>
            <a:endParaRPr lang="en-US" noProof="0" dirty="0"/>
          </a:p>
        </p:txBody>
      </p:sp>
      <p:pic>
        <p:nvPicPr>
          <p:cNvPr id="3" name="Picture 2">
            <a:extLst>
              <a:ext uri="{FF2B5EF4-FFF2-40B4-BE49-F238E27FC236}">
                <a16:creationId xmlns:a16="http://schemas.microsoft.com/office/drawing/2014/main" id="{C605C223-B7C3-1A1F-4CA3-1834A1BFE3FE}"/>
              </a:ext>
            </a:extLst>
          </p:cNvPr>
          <p:cNvPicPr>
            <a:picLocks noChangeAspect="1"/>
          </p:cNvPicPr>
          <p:nvPr/>
        </p:nvPicPr>
        <p:blipFill>
          <a:blip r:embed="rId3"/>
          <a:stretch>
            <a:fillRect/>
          </a:stretch>
        </p:blipFill>
        <p:spPr>
          <a:xfrm>
            <a:off x="1443789" y="1606082"/>
            <a:ext cx="7892716" cy="4750268"/>
          </a:xfrm>
          <a:prstGeom prst="rect">
            <a:avLst/>
          </a:prstGeom>
        </p:spPr>
      </p:pic>
    </p:spTree>
    <p:extLst>
      <p:ext uri="{BB962C8B-B14F-4D97-AF65-F5344CB8AC3E}">
        <p14:creationId xmlns:p14="http://schemas.microsoft.com/office/powerpoint/2010/main" val="221076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A401-CF07-4206-AE08-EF5FB03B05A7}"/>
              </a:ext>
            </a:extLst>
          </p:cNvPr>
          <p:cNvSpPr>
            <a:spLocks noGrp="1"/>
          </p:cNvSpPr>
          <p:nvPr>
            <p:ph type="title"/>
          </p:nvPr>
        </p:nvSpPr>
        <p:spPr>
          <a:xfrm>
            <a:off x="1292868" y="358614"/>
            <a:ext cx="6860532" cy="757917"/>
          </a:xfrm>
        </p:spPr>
        <p:txBody>
          <a:bodyPr>
            <a:normAutofit/>
          </a:bodyPr>
          <a:lstStyle/>
          <a:p>
            <a:r>
              <a:rPr lang="en-US" sz="3000" b="1" dirty="0">
                <a:latin typeface="Times New Roman" panose="02020603050405020304" pitchFamily="18" charset="0"/>
                <a:cs typeface="Times New Roman" panose="02020603050405020304" pitchFamily="18" charset="0"/>
              </a:rPr>
              <a:t>CLASS DIAGRAM</a:t>
            </a:r>
          </a:p>
        </p:txBody>
      </p:sp>
      <p:sp>
        <p:nvSpPr>
          <p:cNvPr id="5" name="Slide Number Placeholder 4">
            <a:extLst>
              <a:ext uri="{FF2B5EF4-FFF2-40B4-BE49-F238E27FC236}">
                <a16:creationId xmlns:a16="http://schemas.microsoft.com/office/drawing/2014/main" id="{AD5B8617-403E-4606-8472-FB51AEEF1218}"/>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7</a:t>
            </a:fld>
            <a:endParaRPr lang="en-US" noProof="0" dirty="0"/>
          </a:p>
        </p:txBody>
      </p:sp>
      <p:pic>
        <p:nvPicPr>
          <p:cNvPr id="3" name="Picture 2">
            <a:extLst>
              <a:ext uri="{FF2B5EF4-FFF2-40B4-BE49-F238E27FC236}">
                <a16:creationId xmlns:a16="http://schemas.microsoft.com/office/drawing/2014/main" id="{18DB3A83-6FCD-905F-7CF3-54C8E49A0DD6}"/>
              </a:ext>
            </a:extLst>
          </p:cNvPr>
          <p:cNvPicPr>
            <a:picLocks noChangeAspect="1"/>
          </p:cNvPicPr>
          <p:nvPr/>
        </p:nvPicPr>
        <p:blipFill>
          <a:blip r:embed="rId3"/>
          <a:stretch>
            <a:fillRect/>
          </a:stretch>
        </p:blipFill>
        <p:spPr>
          <a:xfrm>
            <a:off x="1292868" y="1116531"/>
            <a:ext cx="8120639" cy="5742065"/>
          </a:xfrm>
          <a:prstGeom prst="rect">
            <a:avLst/>
          </a:prstGeom>
        </p:spPr>
      </p:pic>
    </p:spTree>
    <p:extLst>
      <p:ext uri="{BB962C8B-B14F-4D97-AF65-F5344CB8AC3E}">
        <p14:creationId xmlns:p14="http://schemas.microsoft.com/office/powerpoint/2010/main" val="415962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A401-CF07-4206-AE08-EF5FB03B05A7}"/>
              </a:ext>
            </a:extLst>
          </p:cNvPr>
          <p:cNvSpPr>
            <a:spLocks noGrp="1"/>
          </p:cNvSpPr>
          <p:nvPr>
            <p:ph type="title"/>
          </p:nvPr>
        </p:nvSpPr>
        <p:spPr>
          <a:xfrm>
            <a:off x="1292868" y="358614"/>
            <a:ext cx="6860532" cy="757917"/>
          </a:xfrm>
        </p:spPr>
        <p:txBody>
          <a:bodyPr>
            <a:normAutofit/>
          </a:bodyPr>
          <a:lstStyle/>
          <a:p>
            <a:r>
              <a:rPr lang="en-US" sz="3000" b="1" dirty="0">
                <a:latin typeface="Times New Roman" panose="02020603050405020304" pitchFamily="18" charset="0"/>
                <a:cs typeface="Times New Roman" panose="02020603050405020304" pitchFamily="18" charset="0"/>
              </a:rPr>
              <a:t>USE CASE DIAGRAM</a:t>
            </a:r>
          </a:p>
        </p:txBody>
      </p:sp>
      <p:sp>
        <p:nvSpPr>
          <p:cNvPr id="5" name="Slide Number Placeholder 4">
            <a:extLst>
              <a:ext uri="{FF2B5EF4-FFF2-40B4-BE49-F238E27FC236}">
                <a16:creationId xmlns:a16="http://schemas.microsoft.com/office/drawing/2014/main" id="{AD5B8617-403E-4606-8472-FB51AEEF1218}"/>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8</a:t>
            </a:fld>
            <a:endParaRPr lang="en-US" noProof="0" dirty="0"/>
          </a:p>
        </p:txBody>
      </p:sp>
      <p:pic>
        <p:nvPicPr>
          <p:cNvPr id="2" name="Picture 1">
            <a:extLst>
              <a:ext uri="{FF2B5EF4-FFF2-40B4-BE49-F238E27FC236}">
                <a16:creationId xmlns:a16="http://schemas.microsoft.com/office/drawing/2014/main" id="{6B1ADE24-EF5B-8821-96BD-64937E05E5CB}"/>
              </a:ext>
            </a:extLst>
          </p:cNvPr>
          <p:cNvPicPr>
            <a:picLocks noChangeAspect="1"/>
          </p:cNvPicPr>
          <p:nvPr/>
        </p:nvPicPr>
        <p:blipFill rotWithShape="1">
          <a:blip r:embed="rId3"/>
          <a:srcRect b="1893"/>
          <a:stretch/>
        </p:blipFill>
        <p:spPr>
          <a:xfrm>
            <a:off x="1745381" y="1453414"/>
            <a:ext cx="8701238" cy="4677879"/>
          </a:xfrm>
          <a:prstGeom prst="rect">
            <a:avLst/>
          </a:prstGeom>
        </p:spPr>
      </p:pic>
    </p:spTree>
    <p:extLst>
      <p:ext uri="{BB962C8B-B14F-4D97-AF65-F5344CB8AC3E}">
        <p14:creationId xmlns:p14="http://schemas.microsoft.com/office/powerpoint/2010/main" val="427182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60423" y="1965325"/>
            <a:ext cx="4203323" cy="2927350"/>
          </a:xfrm>
        </p:spPr>
        <p:txBody>
          <a:bodyPr/>
          <a:lstStyle/>
          <a:p>
            <a:r>
              <a:rPr lang="en-US" dirty="0"/>
              <a:t>THANK YOU</a:t>
            </a: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9</a:t>
            </a:fld>
            <a:endParaRPr lang="en-US" noProof="0" dirty="0"/>
          </a:p>
        </p:txBody>
      </p:sp>
      <p:pic>
        <p:nvPicPr>
          <p:cNvPr id="5" name="Picture Placeholder 4">
            <a:extLst>
              <a:ext uri="{FF2B5EF4-FFF2-40B4-BE49-F238E27FC236}">
                <a16:creationId xmlns:a16="http://schemas.microsoft.com/office/drawing/2014/main" id="{9EEDAB64-5F8A-B90F-57D1-C6DFCDE56298}"/>
              </a:ext>
            </a:extLst>
          </p:cNvPr>
          <p:cNvPicPr>
            <a:picLocks noGrp="1" noChangeAspect="1"/>
          </p:cNvPicPr>
          <p:nvPr>
            <p:ph type="pic" sz="quarter" idx="13"/>
          </p:nvPr>
        </p:nvPicPr>
        <p:blipFill>
          <a:blip r:embed="rId3"/>
          <a:srcRect l="12234" r="12234"/>
          <a:stretch>
            <a:fillRect/>
          </a:stretch>
        </p:blipFill>
        <p:spPr>
          <a:xfrm>
            <a:off x="1235960" y="1830453"/>
            <a:ext cx="4792663" cy="4227513"/>
          </a:xfrm>
        </p:spPr>
      </p:pic>
    </p:spTree>
    <p:extLst>
      <p:ext uri="{BB962C8B-B14F-4D97-AF65-F5344CB8AC3E}">
        <p14:creationId xmlns:p14="http://schemas.microsoft.com/office/powerpoint/2010/main" val="679062198"/>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2.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224</TotalTime>
  <Words>268</Words>
  <Application>Microsoft Office PowerPoint</Application>
  <PresentationFormat>Widescreen</PresentationFormat>
  <Paragraphs>43</Paragraphs>
  <Slides>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ff1</vt:lpstr>
      <vt:lpstr>Source Sans Pro</vt:lpstr>
      <vt:lpstr>Source Sans Pro </vt:lpstr>
      <vt:lpstr>Times New Roman</vt:lpstr>
      <vt:lpstr>Wingdings</vt:lpstr>
      <vt:lpstr>1_FunkyShapesVTI</vt:lpstr>
      <vt:lpstr>FOOD DONATION</vt:lpstr>
      <vt:lpstr>Agenda</vt:lpstr>
      <vt:lpstr>PROBLEM STATEMENT</vt:lpstr>
      <vt:lpstr>OBJECTIVES</vt:lpstr>
      <vt:lpstr>TECHNOLOGY STACK</vt:lpstr>
      <vt:lpstr>ER DIAGRAM</vt:lpstr>
      <vt:lpstr>CLASS DIAGRAM</vt:lpstr>
      <vt:lpstr>USE CASE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DONATION</dc:title>
  <dc:creator>Dharanya s</dc:creator>
  <cp:lastModifiedBy>Dharanya s</cp:lastModifiedBy>
  <cp:revision>8</cp:revision>
  <dcterms:created xsi:type="dcterms:W3CDTF">2023-04-12T17:01:10Z</dcterms:created>
  <dcterms:modified xsi:type="dcterms:W3CDTF">2023-04-14T06:40:19Z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