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32099250" cy="43748325"/>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varScale="1">
        <p:scale>
          <a:sx n="20" d="100"/>
          <a:sy n="20" d="100"/>
        </p:scale>
        <p:origin x="-658" y="-101"/>
      </p:cViewPr>
      <p:guideLst>
        <p:guide orient="horz" pos="4836"/>
        <p:guide orient="horz" pos="20196"/>
        <p:guide orient="horz" pos="214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l">
              <a:defRPr sz="5700"/>
            </a:lvl1pPr>
          </a:lstStyle>
          <a:p>
            <a:endParaRPr lang="en-US" dirty="0"/>
          </a:p>
        </p:txBody>
      </p:sp>
      <p:sp>
        <p:nvSpPr>
          <p:cNvPr id="3075" name="Rectangle 3"/>
          <p:cNvSpPr>
            <a:spLocks noGrp="1" noChangeArrowheads="1"/>
          </p:cNvSpPr>
          <p:nvPr>
            <p:ph type="dt" idx="1"/>
          </p:nvPr>
        </p:nvSpPr>
        <p:spPr bwMode="auto">
          <a:xfrm>
            <a:off x="18181987"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r">
              <a:defRPr sz="5700"/>
            </a:lvl1pPr>
          </a:lstStyle>
          <a:p>
            <a:endParaRPr lang="en-US" dirty="0"/>
          </a:p>
        </p:txBody>
      </p:sp>
      <p:sp>
        <p:nvSpPr>
          <p:cNvPr id="3076" name="Rectangle 4"/>
          <p:cNvSpPr>
            <a:spLocks noGrp="1" noRot="1" noChangeAspect="1" noChangeArrowheads="1" noTextEdit="1"/>
          </p:cNvSpPr>
          <p:nvPr>
            <p:ph type="sldImg" idx="2"/>
          </p:nvPr>
        </p:nvSpPr>
        <p:spPr bwMode="auto">
          <a:xfrm>
            <a:off x="5113338" y="3276600"/>
            <a:ext cx="21880512" cy="16409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3209927" y="20784215"/>
            <a:ext cx="25679400" cy="19686744"/>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l">
              <a:defRPr sz="5700"/>
            </a:lvl1pPr>
          </a:lstStyle>
          <a:p>
            <a:endParaRPr lang="en-US" dirty="0"/>
          </a:p>
        </p:txBody>
      </p:sp>
      <p:sp>
        <p:nvSpPr>
          <p:cNvPr id="3079" name="Rectangle 7"/>
          <p:cNvSpPr>
            <a:spLocks noGrp="1" noChangeArrowheads="1"/>
          </p:cNvSpPr>
          <p:nvPr>
            <p:ph type="sldNum" sz="quarter" idx="5"/>
          </p:nvPr>
        </p:nvSpPr>
        <p:spPr bwMode="auto">
          <a:xfrm>
            <a:off x="18181987"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r">
              <a:defRPr sz="57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35828446" y="32395636"/>
            <a:ext cx="4141787"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39926520" y="32308800"/>
            <a:ext cx="2383858" cy="338554"/>
          </a:xfrm>
          <a:prstGeom prst="rect">
            <a:avLst/>
          </a:prstGeom>
          <a:noFill/>
        </p:spPr>
        <p:txBody>
          <a:bodyPr wrap="none" rtlCol="0">
            <a:spAutoFit/>
          </a:bodyPr>
          <a:lstStyle/>
          <a:p>
            <a:r>
              <a:rPr lang="en-US" sz="1600" dirty="0" smtClean="0">
                <a:solidFill>
                  <a:schemeClr val="bg1"/>
                </a:solidFill>
              </a:rPr>
              <a:t>www.postersession.com</a:t>
            </a:r>
            <a:endParaRPr lang="en-US" sz="16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ostersession.com/orde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 name="AutoShape 30"/>
          <p:cNvSpPr>
            <a:spLocks noChangeArrowheads="1"/>
          </p:cNvSpPr>
          <p:nvPr/>
        </p:nvSpPr>
        <p:spPr bwMode="auto">
          <a:xfrm>
            <a:off x="32842200" y="6096000"/>
            <a:ext cx="10363200" cy="259842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1" name="AutoShape 29"/>
          <p:cNvSpPr>
            <a:spLocks noChangeArrowheads="1"/>
          </p:cNvSpPr>
          <p:nvPr/>
        </p:nvSpPr>
        <p:spPr bwMode="auto">
          <a:xfrm>
            <a:off x="11353800" y="6096000"/>
            <a:ext cx="10363200" cy="259842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2" name="AutoShape 31"/>
          <p:cNvSpPr>
            <a:spLocks noChangeArrowheads="1"/>
          </p:cNvSpPr>
          <p:nvPr/>
        </p:nvSpPr>
        <p:spPr bwMode="auto">
          <a:xfrm>
            <a:off x="22098000" y="6096000"/>
            <a:ext cx="10363200" cy="259842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3" name="AutoShape 4"/>
          <p:cNvSpPr>
            <a:spLocks noChangeArrowheads="1"/>
          </p:cNvSpPr>
          <p:nvPr/>
        </p:nvSpPr>
        <p:spPr bwMode="auto">
          <a:xfrm>
            <a:off x="609600" y="6096000"/>
            <a:ext cx="10363200" cy="259842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57" name="Text Box 9"/>
          <p:cNvSpPr txBox="1">
            <a:spLocks noChangeArrowheads="1"/>
          </p:cNvSpPr>
          <p:nvPr/>
        </p:nvSpPr>
        <p:spPr bwMode="auto">
          <a:xfrm>
            <a:off x="901700" y="8013700"/>
            <a:ext cx="9779000" cy="24243560"/>
          </a:xfrm>
          <a:prstGeom prst="rect">
            <a:avLst/>
          </a:prstGeom>
          <a:noFill/>
          <a:ln w="9525">
            <a:noFill/>
            <a:miter lim="800000"/>
            <a:headEnd/>
            <a:tailEnd/>
          </a:ln>
          <a:effectLst/>
        </p:spPr>
        <p:txBody>
          <a:bodyPr>
            <a:spAutoFit/>
          </a:bodyPr>
          <a:lstStyle/>
          <a:p>
            <a:pPr algn="l" defTabSz="4389438" eaLnBrk="0" hangingPunct="0">
              <a:lnSpc>
                <a:spcPct val="95000"/>
              </a:lnSpc>
            </a:pPr>
            <a:r>
              <a:rPr lang="en-US" sz="2800" dirty="0">
                <a:latin typeface="Times New Roman" pitchFamily="18" charset="0"/>
              </a:rPr>
              <a:t>We hope you find this template useful! This one is set up to yield a 48x36” (4x3’) horizontal poster.</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We’ve put in the headings we </a:t>
            </a:r>
            <a:r>
              <a:rPr lang="en-US" sz="2800" dirty="0" smtClean="0">
                <a:latin typeface="Times New Roman" pitchFamily="18" charset="0"/>
              </a:rPr>
              <a:t>usually see </a:t>
            </a:r>
            <a:r>
              <a:rPr lang="en-US" sz="2800" dirty="0">
                <a:latin typeface="Times New Roman" pitchFamily="18" charset="0"/>
              </a:rPr>
              <a:t>in these posters, you can copy and paste and change to your </a:t>
            </a:r>
            <a:r>
              <a:rPr lang="en-US" sz="2800" dirty="0" smtClean="0">
                <a:latin typeface="Times New Roman" pitchFamily="18" charset="0"/>
              </a:rPr>
              <a:t>heart’s </a:t>
            </a:r>
            <a:r>
              <a:rPr lang="en-US" sz="2800" dirty="0">
                <a:latin typeface="Times New Roman" pitchFamily="18" charset="0"/>
              </a:rPr>
              <a:t>content! We suggest you </a:t>
            </a:r>
            <a:r>
              <a:rPr lang="en-US" sz="2800" dirty="0" smtClean="0">
                <a:latin typeface="Times New Roman" pitchFamily="18" charset="0"/>
              </a:rPr>
              <a:t>use black </a:t>
            </a:r>
            <a:r>
              <a:rPr lang="en-US" sz="2800" dirty="0">
                <a:latin typeface="Times New Roman" pitchFamily="18" charset="0"/>
              </a:rPr>
              <a:t>text against a light background so that it is easy to read. Background color can be changed in </a:t>
            </a:r>
            <a:r>
              <a:rPr lang="en-US" sz="2800" dirty="0" smtClean="0">
                <a:latin typeface="Times New Roman" pitchFamily="18" charset="0"/>
              </a:rPr>
              <a:t>the design tab, background drop </a:t>
            </a:r>
            <a:r>
              <a:rPr lang="en-US" sz="2800" dirty="0">
                <a:latin typeface="Times New Roman" pitchFamily="18" charset="0"/>
              </a:rPr>
              <a:t>down menu.</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The boxes around the text will automatically fit the text you type, and if you click on the </a:t>
            </a:r>
            <a:r>
              <a:rPr lang="en-US" sz="2800" dirty="0" smtClean="0">
                <a:latin typeface="Times New Roman" pitchFamily="18" charset="0"/>
              </a:rPr>
              <a:t>text box, </a:t>
            </a:r>
            <a:r>
              <a:rPr lang="en-US" sz="2800" dirty="0">
                <a:latin typeface="Times New Roman" pitchFamily="18" charset="0"/>
              </a:rPr>
              <a:t>you can use the little handles that appear to stretch or squeeze the text boxes to whatever size you want. If you need just a little more room for your type, </a:t>
            </a:r>
            <a:r>
              <a:rPr lang="en-US" sz="2800" dirty="0" smtClean="0">
                <a:latin typeface="Times New Roman" pitchFamily="18" charset="0"/>
              </a:rPr>
              <a:t>change the line </a:t>
            </a:r>
            <a:r>
              <a:rPr lang="en-US" sz="2800" dirty="0">
                <a:latin typeface="Times New Roman" pitchFamily="18" charset="0"/>
              </a:rPr>
              <a:t>spacing </a:t>
            </a:r>
            <a:r>
              <a:rPr lang="en-US" sz="2800" dirty="0" smtClean="0">
                <a:latin typeface="Times New Roman" pitchFamily="18" charset="0"/>
              </a:rPr>
              <a:t>to a multiple of .90 </a:t>
            </a:r>
            <a:r>
              <a:rPr lang="en-US" sz="2800" dirty="0">
                <a:latin typeface="Times New Roman" pitchFamily="18" charset="0"/>
              </a:rPr>
              <a:t>or even </a:t>
            </a:r>
            <a:r>
              <a:rPr lang="en-US" sz="2800" dirty="0" smtClean="0">
                <a:latin typeface="Times New Roman" pitchFamily="18" charset="0"/>
              </a:rPr>
              <a:t>.85 in home &gt;paragraph &gt;line spacing. The type in your poster’s text boxes should be at least 24 point. </a:t>
            </a:r>
            <a:endParaRPr lang="en-US" sz="2800" dirty="0">
              <a:latin typeface="Times New Roman" pitchFamily="18" charset="0"/>
            </a:endParaRP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The dotted lines through the center of the piece will not print, they are for alignment. You can move them around by clicking and holding them, and a little box will tell you where they are on the page. Use them to get your pictures or text boxes aligned together</a:t>
            </a:r>
            <a:r>
              <a:rPr lang="en-US" sz="2800" dirty="0" smtClean="0">
                <a:latin typeface="Times New Roman" pitchFamily="18" charset="0"/>
              </a:rPr>
              <a:t>. </a:t>
            </a:r>
          </a:p>
          <a:p>
            <a:pPr algn="l" defTabSz="4389438" eaLnBrk="0" hangingPunct="0">
              <a:lnSpc>
                <a:spcPct val="95000"/>
              </a:lnSpc>
            </a:pPr>
            <a:endParaRPr lang="en-US" sz="2800" dirty="0" smtClean="0">
              <a:latin typeface="Times New Roman" pitchFamily="18" charset="0"/>
            </a:endParaRPr>
          </a:p>
          <a:p>
            <a:pPr algn="l" defTabSz="4389438" eaLnBrk="0" hangingPunct="0">
              <a:lnSpc>
                <a:spcPct val="95000"/>
              </a:lnSpc>
            </a:pPr>
            <a:r>
              <a:rPr lang="en-US" sz="2800" dirty="0" smtClean="0">
                <a:latin typeface="Times New Roman" pitchFamily="18" charset="0"/>
              </a:rPr>
              <a:t>You can add a guideline by holding the control key down as you move one. It can also help to turn on Snap to Guides by right clicking the background and going to Grid and Guides. That will make images and text boxes “magnetically” snap to the guidelines.</a:t>
            </a:r>
            <a:endParaRPr lang="en-US" sz="2800" dirty="0">
              <a:latin typeface="Times New Roman" pitchFamily="18" charset="0"/>
            </a:endParaRP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How to bring things in from Excel® and Word®</a:t>
            </a:r>
            <a:endParaRPr lang="en-US" sz="2800" dirty="0">
              <a:latin typeface="Times New Roman" pitchFamily="18" charset="0"/>
            </a:endParaRP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Excel</a:t>
            </a:r>
            <a:r>
              <a:rPr lang="en-US" sz="2800" dirty="0">
                <a:latin typeface="Times New Roman" pitchFamily="18" charset="0"/>
              </a:rPr>
              <a:t>- select the chart, </a:t>
            </a:r>
            <a:r>
              <a:rPr lang="en-US" sz="2800" dirty="0" smtClean="0">
                <a:latin typeface="Times New Roman" pitchFamily="18" charset="0"/>
              </a:rPr>
              <a:t>then copy (</a:t>
            </a:r>
            <a:r>
              <a:rPr lang="en-US" sz="2800" dirty="0" err="1" smtClean="0">
                <a:latin typeface="Times New Roman" pitchFamily="18" charset="0"/>
              </a:rPr>
              <a:t>ctl+C</a:t>
            </a:r>
            <a:r>
              <a:rPr lang="en-US" sz="2800" dirty="0" smtClean="0">
                <a:latin typeface="Times New Roman" pitchFamily="18" charset="0"/>
              </a:rPr>
              <a:t>), and paste (</a:t>
            </a:r>
            <a:r>
              <a:rPr lang="en-US" sz="2800" dirty="0" err="1" smtClean="0">
                <a:latin typeface="Times New Roman" pitchFamily="18" charset="0"/>
              </a:rPr>
              <a:t>ctl+V</a:t>
            </a:r>
            <a:r>
              <a:rPr lang="en-US" sz="2800" dirty="0" smtClean="0">
                <a:latin typeface="Times New Roman" pitchFamily="18" charset="0"/>
              </a:rPr>
              <a:t>) into </a:t>
            </a:r>
            <a:r>
              <a:rPr lang="en-US" sz="2800" dirty="0">
                <a:latin typeface="Times New Roman" pitchFamily="18" charset="0"/>
              </a:rPr>
              <a:t>PowerPoint®. The chart can then be stretched to fit </a:t>
            </a:r>
            <a:r>
              <a:rPr lang="en-US" sz="2800" dirty="0" smtClean="0">
                <a:latin typeface="Times New Roman" pitchFamily="18" charset="0"/>
              </a:rPr>
              <a:t>or edited as required. </a:t>
            </a:r>
            <a:r>
              <a:rPr lang="en-US" sz="2800" b="1" i="1" u="sng" dirty="0">
                <a:latin typeface="Times New Roman" pitchFamily="18" charset="0"/>
              </a:rPr>
              <a:t>Watch out</a:t>
            </a:r>
            <a:r>
              <a:rPr lang="en-US" sz="2800" dirty="0">
                <a:latin typeface="Times New Roman" pitchFamily="18" charset="0"/>
              </a:rPr>
              <a:t> for scientific symbols used in imported charts, which PowerPoint will not recognize as a used font and may print improperly if we don’t have the font installed on our system. It is best to use the Symbol font for scientific </a:t>
            </a:r>
            <a:r>
              <a:rPr lang="en-US" sz="2800" dirty="0" smtClean="0">
                <a:latin typeface="Times New Roman" pitchFamily="18" charset="0"/>
              </a:rPr>
              <a:t>characters, we always have that installed.</a:t>
            </a:r>
            <a:endParaRPr lang="en-US" sz="2800" dirty="0">
              <a:latin typeface="Times New Roman" pitchFamily="18" charset="0"/>
            </a:endParaRP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Word</a:t>
            </a:r>
            <a:r>
              <a:rPr lang="en-US" sz="2800" dirty="0">
                <a:latin typeface="Times New Roman" pitchFamily="18" charset="0"/>
              </a:rPr>
              <a:t>- select the text to be brought into PowerPoint, </a:t>
            </a:r>
            <a:r>
              <a:rPr lang="en-US" sz="2800" dirty="0" smtClean="0">
                <a:latin typeface="Times New Roman" pitchFamily="18" charset="0"/>
              </a:rPr>
              <a:t>copy</a:t>
            </a:r>
            <a:r>
              <a:rPr lang="en-US" sz="2800" dirty="0">
                <a:latin typeface="Times New Roman" pitchFamily="18" charset="0"/>
              </a:rPr>
              <a:t>, then </a:t>
            </a:r>
            <a:r>
              <a:rPr lang="en-US" sz="2800" dirty="0" smtClean="0">
                <a:latin typeface="Times New Roman" pitchFamily="18" charset="0"/>
              </a:rPr>
              <a:t>paste </a:t>
            </a:r>
            <a:r>
              <a:rPr lang="en-US" sz="2800" dirty="0">
                <a:latin typeface="Times New Roman" pitchFamily="18" charset="0"/>
              </a:rPr>
              <a:t>the text into a new or existing text block. This text is editable. You can change the size, color, etc. in </a:t>
            </a:r>
            <a:r>
              <a:rPr lang="en-US" sz="2800" dirty="0" smtClean="0">
                <a:latin typeface="Times New Roman" pitchFamily="18" charset="0"/>
              </a:rPr>
              <a:t>home &gt;font. </a:t>
            </a:r>
            <a:r>
              <a:rPr lang="en-US" sz="2800" dirty="0">
                <a:latin typeface="Times New Roman" pitchFamily="18" charset="0"/>
              </a:rPr>
              <a:t>We suggest you not put shadows on smaller text. Stick with Arial and Times New Roman fonts so your collaborators will have them</a:t>
            </a:r>
            <a:r>
              <a:rPr lang="en-US" sz="2800" dirty="0" smtClean="0">
                <a:latin typeface="Times New Roman" pitchFamily="18" charset="0"/>
              </a:rPr>
              <a:t>. </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smtClean="0">
                <a:latin typeface="Times New Roman" pitchFamily="18" charset="0"/>
              </a:rPr>
              <a:t>Tables</a:t>
            </a:r>
            <a:r>
              <a:rPr lang="en-US" sz="2800" dirty="0" smtClean="0">
                <a:latin typeface="Times New Roman" pitchFamily="18" charset="0"/>
              </a:rPr>
              <a:t> that come in funny can often be fixed by doing paste &gt;special &gt;enhanced metafile.</a:t>
            </a:r>
            <a:endParaRPr lang="en-US" sz="2800" dirty="0">
              <a:latin typeface="Times New Roman" pitchFamily="18" charset="0"/>
            </a:endParaRPr>
          </a:p>
          <a:p>
            <a:pPr algn="l" defTabSz="4389438" eaLnBrk="0" hangingPunct="0">
              <a:lnSpc>
                <a:spcPct val="95000"/>
              </a:lnSpc>
            </a:pPr>
            <a:endParaRPr lang="en-US" sz="2800" b="1" dirty="0">
              <a:latin typeface="Times New Roman" pitchFamily="18" charset="0"/>
            </a:endParaRPr>
          </a:p>
          <a:p>
            <a:pPr algn="l" defTabSz="4389438" eaLnBrk="0" hangingPunct="0">
              <a:lnSpc>
                <a:spcPct val="95000"/>
              </a:lnSpc>
            </a:pPr>
            <a:r>
              <a:rPr lang="en-US" sz="2800" b="1" dirty="0" smtClean="0">
                <a:latin typeface="Times New Roman" pitchFamily="18" charset="0"/>
              </a:rPr>
              <a:t>Photos</a:t>
            </a:r>
            <a:endParaRPr lang="en-US" sz="2800" dirty="0">
              <a:latin typeface="Times New Roman" pitchFamily="18" charset="0"/>
            </a:endParaRP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We need images to be 72 to 100 dpi in their </a:t>
            </a:r>
            <a:r>
              <a:rPr lang="en-US" sz="2800" u="sng" dirty="0">
                <a:latin typeface="Times New Roman" pitchFamily="18" charset="0"/>
              </a:rPr>
              <a:t>final size</a:t>
            </a:r>
            <a:r>
              <a:rPr lang="en-US" sz="2800" dirty="0">
                <a:latin typeface="Times New Roman" pitchFamily="18" charset="0"/>
              </a:rPr>
              <a:t>, </a:t>
            </a:r>
            <a:r>
              <a:rPr lang="en-US" sz="2800" dirty="0" smtClean="0">
                <a:latin typeface="Times New Roman" pitchFamily="18" charset="0"/>
              </a:rPr>
              <a:t>a rough rule </a:t>
            </a:r>
            <a:r>
              <a:rPr lang="en-US" sz="2800" dirty="0">
                <a:latin typeface="Times New Roman" pitchFamily="18" charset="0"/>
              </a:rPr>
              <a:t>of </a:t>
            </a:r>
            <a:r>
              <a:rPr lang="en-US" sz="2800" dirty="0" smtClean="0">
                <a:latin typeface="Times New Roman" pitchFamily="18" charset="0"/>
              </a:rPr>
              <a:t>thumb that a  500 kb jpg (2 megapixel) image file can go up to 12x16” on your poster. Do insert &gt;from file to import them.</a:t>
            </a:r>
          </a:p>
          <a:p>
            <a:pPr algn="l" defTabSz="4389438" eaLnBrk="0" hangingPunct="0">
              <a:lnSpc>
                <a:spcPct val="95000"/>
              </a:lnSpc>
            </a:pPr>
            <a:endParaRPr lang="en-US" sz="2800" b="1" dirty="0" smtClean="0">
              <a:latin typeface="Times New Roman" pitchFamily="18" charset="0"/>
            </a:endParaRPr>
          </a:p>
          <a:p>
            <a:pPr algn="l" defTabSz="4389438" eaLnBrk="0" hangingPunct="0">
              <a:lnSpc>
                <a:spcPct val="95000"/>
              </a:lnSpc>
            </a:pPr>
            <a:r>
              <a:rPr lang="en-US" sz="2800" b="1" dirty="0" smtClean="0">
                <a:latin typeface="Times New Roman" pitchFamily="18" charset="0"/>
              </a:rPr>
              <a:t>Preview</a:t>
            </a:r>
            <a:r>
              <a:rPr lang="en-US" sz="2800" b="1" dirty="0">
                <a:latin typeface="Times New Roman" pitchFamily="18" charset="0"/>
              </a:rPr>
              <a:t>: </a:t>
            </a:r>
            <a:r>
              <a:rPr lang="en-US" sz="2800" dirty="0">
                <a:latin typeface="Times New Roman" pitchFamily="18" charset="0"/>
              </a:rPr>
              <a:t>To see your in poster in actual </a:t>
            </a:r>
            <a:r>
              <a:rPr lang="en-US" sz="2800" dirty="0" smtClean="0">
                <a:latin typeface="Times New Roman" pitchFamily="18" charset="0"/>
              </a:rPr>
              <a:t>size</a:t>
            </a:r>
            <a:r>
              <a:rPr lang="en-US" sz="2800" dirty="0">
                <a:latin typeface="Times New Roman" pitchFamily="18" charset="0"/>
              </a:rPr>
              <a:t>, go to view-zoom-100%. It’s important to walk through your </a:t>
            </a:r>
            <a:r>
              <a:rPr lang="en-US" sz="2800" dirty="0" smtClean="0">
                <a:latin typeface="Times New Roman" pitchFamily="18" charset="0"/>
              </a:rPr>
              <a:t>poster </a:t>
            </a:r>
            <a:r>
              <a:rPr lang="en-US" sz="2800" dirty="0">
                <a:latin typeface="Times New Roman" pitchFamily="18" charset="0"/>
              </a:rPr>
              <a:t>viewing it at </a:t>
            </a:r>
            <a:r>
              <a:rPr lang="en-US" sz="2800" dirty="0" smtClean="0">
                <a:latin typeface="Times New Roman" pitchFamily="18" charset="0"/>
              </a:rPr>
              <a:t>full size to </a:t>
            </a:r>
            <a:r>
              <a:rPr lang="en-US" sz="2800" dirty="0">
                <a:latin typeface="Times New Roman" pitchFamily="18" charset="0"/>
              </a:rPr>
              <a:t>be sure it’s going to look OK.</a:t>
            </a:r>
            <a:endParaRPr lang="en-US" sz="2800" dirty="0" smtClean="0">
              <a:latin typeface="Times New Roman" pitchFamily="18" charset="0"/>
            </a:endParaRP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Feedback:</a:t>
            </a:r>
            <a:r>
              <a:rPr lang="en-US" sz="2800" dirty="0">
                <a:latin typeface="Times New Roman" pitchFamily="18" charset="0"/>
              </a:rPr>
              <a:t> If you have comments about how this template worked for you, email to sales@megaprint.com. </a:t>
            </a:r>
            <a:r>
              <a:rPr lang="en-US" sz="2800" dirty="0" smtClean="0">
                <a:latin typeface="Times New Roman" pitchFamily="18" charset="0"/>
              </a:rPr>
              <a:t>We </a:t>
            </a:r>
            <a:r>
              <a:rPr lang="en-US" sz="2800" dirty="0">
                <a:latin typeface="Times New Roman" pitchFamily="18" charset="0"/>
              </a:rPr>
              <a:t>listen! Call us at 800-590-7850 if we can help in any way.</a:t>
            </a:r>
            <a:endParaRPr lang="en-US" sz="2800" b="1" dirty="0">
              <a:latin typeface="Times New Roman" pitchFamily="18" charset="0"/>
            </a:endParaRPr>
          </a:p>
        </p:txBody>
      </p:sp>
      <p:sp>
        <p:nvSpPr>
          <p:cNvPr id="2058" name="Text Box 10"/>
          <p:cNvSpPr txBox="1">
            <a:spLocks noChangeArrowheads="1"/>
          </p:cNvSpPr>
          <p:nvPr/>
        </p:nvSpPr>
        <p:spPr bwMode="auto">
          <a:xfrm>
            <a:off x="11582400" y="6553200"/>
            <a:ext cx="9829800" cy="1403350"/>
          </a:xfrm>
          <a:prstGeom prst="rect">
            <a:avLst/>
          </a:prstGeom>
          <a:noFill/>
          <a:ln w="9525">
            <a:noFill/>
            <a:miter lim="800000"/>
            <a:headEnd/>
            <a:tailEnd/>
          </a:ln>
          <a:effectLst/>
        </p:spPr>
        <p:txBody>
          <a:bodyPr>
            <a:spAutoFit/>
          </a:bodyPr>
          <a:lstStyle/>
          <a:p>
            <a:pPr defTabSz="4389438">
              <a:spcBef>
                <a:spcPct val="50000"/>
              </a:spcBef>
            </a:pPr>
            <a:r>
              <a:rPr lang="en-US" b="1"/>
              <a:t>Methods</a:t>
            </a:r>
          </a:p>
        </p:txBody>
      </p:sp>
      <p:sp>
        <p:nvSpPr>
          <p:cNvPr id="2059" name="Text Box 11"/>
          <p:cNvSpPr txBox="1">
            <a:spLocks noChangeArrowheads="1"/>
          </p:cNvSpPr>
          <p:nvPr/>
        </p:nvSpPr>
        <p:spPr bwMode="auto">
          <a:xfrm>
            <a:off x="33223200" y="6559550"/>
            <a:ext cx="9829800" cy="1403350"/>
          </a:xfrm>
          <a:prstGeom prst="rect">
            <a:avLst/>
          </a:prstGeom>
          <a:noFill/>
          <a:ln w="9525">
            <a:noFill/>
            <a:miter lim="800000"/>
            <a:headEnd/>
            <a:tailEnd/>
          </a:ln>
          <a:effectLst/>
        </p:spPr>
        <p:txBody>
          <a:bodyPr>
            <a:spAutoFit/>
          </a:bodyPr>
          <a:lstStyle/>
          <a:p>
            <a:pPr defTabSz="4389438">
              <a:spcBef>
                <a:spcPct val="50000"/>
              </a:spcBef>
            </a:pPr>
            <a:r>
              <a:rPr lang="en-US" b="1"/>
              <a:t>Conclusions</a:t>
            </a:r>
          </a:p>
        </p:txBody>
      </p:sp>
      <p:sp>
        <p:nvSpPr>
          <p:cNvPr id="2061" name="AutoShape 13"/>
          <p:cNvSpPr>
            <a:spLocks noChangeArrowheads="1"/>
          </p:cNvSpPr>
          <p:nvPr/>
        </p:nvSpPr>
        <p:spPr bwMode="auto">
          <a:xfrm>
            <a:off x="685800" y="381000"/>
            <a:ext cx="42519600" cy="52578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a:solidFill>
                <a:schemeClr val="bg1"/>
              </a:solidFill>
            </a:endParaRPr>
          </a:p>
        </p:txBody>
      </p:sp>
      <p:sp>
        <p:nvSpPr>
          <p:cNvPr id="2062" name="Text Box 14"/>
          <p:cNvSpPr txBox="1">
            <a:spLocks noChangeArrowheads="1"/>
          </p:cNvSpPr>
          <p:nvPr/>
        </p:nvSpPr>
        <p:spPr bwMode="auto">
          <a:xfrm>
            <a:off x="1219200" y="990600"/>
            <a:ext cx="40919400" cy="4040188"/>
          </a:xfrm>
          <a:prstGeom prst="rect">
            <a:avLst/>
          </a:prstGeom>
          <a:noFill/>
          <a:ln w="9525">
            <a:noFill/>
            <a:miter lim="800000"/>
            <a:headEnd/>
            <a:tailEnd/>
          </a:ln>
          <a:effectLst/>
        </p:spPr>
        <p:txBody>
          <a:bodyPr>
            <a:spAutoFit/>
          </a:bodyPr>
          <a:lstStyle/>
          <a:p>
            <a:pPr defTabSz="4389438">
              <a:spcBef>
                <a:spcPct val="50000"/>
              </a:spcBef>
            </a:pPr>
            <a:r>
              <a:rPr lang="en-US" sz="12500" b="1"/>
              <a:t>Title of the Research Study</a:t>
            </a:r>
          </a:p>
          <a:p>
            <a:pPr defTabSz="4389438"/>
            <a:r>
              <a:rPr lang="en-US" b="1"/>
              <a:t>PEOPLE WHO DID THE STUDY</a:t>
            </a:r>
          </a:p>
          <a:p>
            <a:pPr defTabSz="4389438"/>
            <a:r>
              <a:rPr lang="en-US" sz="4800" b="1" i="1"/>
              <a:t>UNIVERSITIES AND/OR  HOSPITALS THEY ARE AFFILIATED WITH</a:t>
            </a:r>
            <a:endParaRPr lang="en-US"/>
          </a:p>
        </p:txBody>
      </p:sp>
      <p:sp>
        <p:nvSpPr>
          <p:cNvPr id="2064" name="Text Box 16"/>
          <p:cNvSpPr txBox="1">
            <a:spLocks noChangeArrowheads="1"/>
          </p:cNvSpPr>
          <p:nvPr/>
        </p:nvSpPr>
        <p:spPr bwMode="auto">
          <a:xfrm>
            <a:off x="685800" y="2209800"/>
            <a:ext cx="3657600" cy="2044700"/>
          </a:xfrm>
          <a:prstGeom prst="rect">
            <a:avLst/>
          </a:prstGeom>
          <a:noFill/>
          <a:ln w="9525">
            <a:noFill/>
            <a:miter lim="800000"/>
            <a:headEnd/>
            <a:tailEnd/>
          </a:ln>
          <a:effectLst/>
        </p:spPr>
        <p:txBody>
          <a:bodyPr>
            <a:spAutoFit/>
          </a:bodyPr>
          <a:lstStyle/>
          <a:p>
            <a:pPr defTabSz="4389438">
              <a:spcBef>
                <a:spcPct val="50000"/>
              </a:spcBef>
            </a:pPr>
            <a:r>
              <a:rPr lang="en-US" b="1"/>
              <a:t>Logo</a:t>
            </a:r>
          </a:p>
          <a:p>
            <a:pPr defTabSz="4389438">
              <a:spcBef>
                <a:spcPct val="50000"/>
              </a:spcBef>
            </a:pPr>
            <a:endParaRPr lang="en-US" sz="2800">
              <a:solidFill>
                <a:srgbClr val="FF0000"/>
              </a:solidFill>
            </a:endParaRPr>
          </a:p>
        </p:txBody>
      </p:sp>
      <p:sp>
        <p:nvSpPr>
          <p:cNvPr id="2073" name="Text Box 25"/>
          <p:cNvSpPr txBox="1">
            <a:spLocks noChangeArrowheads="1"/>
          </p:cNvSpPr>
          <p:nvPr/>
        </p:nvSpPr>
        <p:spPr bwMode="auto">
          <a:xfrm>
            <a:off x="23247350" y="20726400"/>
            <a:ext cx="8305800" cy="1082675"/>
          </a:xfrm>
          <a:prstGeom prst="rect">
            <a:avLst/>
          </a:prstGeom>
          <a:noFill/>
          <a:ln w="9525">
            <a:noFill/>
            <a:miter lim="800000"/>
            <a:headEnd/>
            <a:tailEnd/>
          </a:ln>
          <a:effectLst/>
        </p:spPr>
        <p:txBody>
          <a:bodyPr>
            <a:spAutoFit/>
          </a:bodyPr>
          <a:lstStyle/>
          <a:p>
            <a:pPr defTabSz="4389438">
              <a:spcBef>
                <a:spcPct val="50000"/>
              </a:spcBef>
            </a:pPr>
            <a:r>
              <a:rPr lang="en-US" sz="6500" b="1" i="1"/>
              <a:t>Figure #2</a:t>
            </a:r>
          </a:p>
        </p:txBody>
      </p:sp>
      <p:sp>
        <p:nvSpPr>
          <p:cNvPr id="2074" name="AutoShape 26"/>
          <p:cNvSpPr>
            <a:spLocks noChangeArrowheads="1"/>
          </p:cNvSpPr>
          <p:nvPr/>
        </p:nvSpPr>
        <p:spPr bwMode="auto">
          <a:xfrm>
            <a:off x="23055263" y="22707600"/>
            <a:ext cx="8382000" cy="8382000"/>
          </a:xfrm>
          <a:prstGeom prst="flowChartOr">
            <a:avLst/>
          </a:prstGeom>
          <a:solidFill>
            <a:schemeClr val="bg1"/>
          </a:solidFill>
          <a:ln w="9525">
            <a:solidFill>
              <a:schemeClr val="tx1"/>
            </a:solidFill>
            <a:round/>
            <a:headEnd/>
            <a:tailEnd/>
          </a:ln>
          <a:effectLst/>
        </p:spPr>
        <p:txBody>
          <a:bodyPr wrap="none" anchor="ctr"/>
          <a:lstStyle/>
          <a:p>
            <a:endParaRPr lang="en-US"/>
          </a:p>
        </p:txBody>
      </p:sp>
      <p:sp>
        <p:nvSpPr>
          <p:cNvPr id="2075" name="Text Box 27"/>
          <p:cNvSpPr txBox="1">
            <a:spLocks noChangeArrowheads="1"/>
          </p:cNvSpPr>
          <p:nvPr/>
        </p:nvSpPr>
        <p:spPr bwMode="auto">
          <a:xfrm>
            <a:off x="33670875" y="25146000"/>
            <a:ext cx="8305800" cy="1082675"/>
          </a:xfrm>
          <a:prstGeom prst="rect">
            <a:avLst/>
          </a:prstGeom>
          <a:noFill/>
          <a:ln w="9525">
            <a:noFill/>
            <a:miter lim="800000"/>
            <a:headEnd/>
            <a:tailEnd/>
          </a:ln>
          <a:effectLst/>
        </p:spPr>
        <p:txBody>
          <a:bodyPr>
            <a:spAutoFit/>
          </a:bodyPr>
          <a:lstStyle/>
          <a:p>
            <a:pPr defTabSz="4389438">
              <a:spcBef>
                <a:spcPct val="50000"/>
              </a:spcBef>
            </a:pPr>
            <a:r>
              <a:rPr lang="en-US" sz="6500"/>
              <a:t>Bibliography</a:t>
            </a:r>
          </a:p>
        </p:txBody>
      </p:sp>
      <p:sp>
        <p:nvSpPr>
          <p:cNvPr id="2086" name="Text Box 38"/>
          <p:cNvSpPr txBox="1">
            <a:spLocks noChangeArrowheads="1"/>
          </p:cNvSpPr>
          <p:nvPr/>
        </p:nvSpPr>
        <p:spPr bwMode="auto">
          <a:xfrm>
            <a:off x="33408938" y="26231850"/>
            <a:ext cx="9186862" cy="4530725"/>
          </a:xfrm>
          <a:prstGeom prst="rect">
            <a:avLst/>
          </a:prstGeom>
          <a:noFill/>
          <a:ln w="57150" cmpd="thinThick">
            <a:noFill/>
            <a:miter lim="800000"/>
            <a:headEnd/>
            <a:tailEnd/>
          </a:ln>
          <a:effectLst/>
        </p:spPr>
        <p:txBody>
          <a:bodyPr lIns="61170" tIns="30584" rIns="61170" bIns="30584">
            <a:spAutoFit/>
          </a:bodyPr>
          <a:lstStyle/>
          <a:p>
            <a:pPr marL="342900" indent="-342900" algn="l" defTabSz="612775" eaLnBrk="0" hangingPunct="0">
              <a:lnSpc>
                <a:spcPct val="95000"/>
              </a:lnSpc>
            </a:pPr>
            <a:endParaRPr lang="en-US" sz="2800" b="1" u="sng">
              <a:latin typeface="Times New Roman" pitchFamily="18" charset="0"/>
            </a:endParaRPr>
          </a:p>
          <a:p>
            <a:pPr marL="342900" indent="-342900" algn="l" defTabSz="612775" eaLnBrk="0" hangingPunct="0">
              <a:lnSpc>
                <a:spcPct val="95000"/>
              </a:lnSpc>
              <a:buFontTx/>
              <a:buAutoNum type="arabicPeriod"/>
            </a:pPr>
            <a:r>
              <a:rPr lang="en-US" sz="2800" b="1">
                <a:latin typeface="Times New Roman" pitchFamily="18" charset="0"/>
              </a:rPr>
              <a:t>Xxxxxxxxxxxxxxxxxxxxxxxxxxxxxxxxxxxxxxxxxxxxxxxxxxxxxxxxxxxxxxxxxxxxxxxxxxxxxxxxxxxxxxxxxxx</a:t>
            </a:r>
          </a:p>
          <a:p>
            <a:pPr marL="342900" indent="-342900" algn="l" defTabSz="612775" eaLnBrk="0" hangingPunct="0">
              <a:lnSpc>
                <a:spcPct val="95000"/>
              </a:lnSpc>
              <a:buFontTx/>
              <a:buAutoNum type="arabicPeriod"/>
            </a:pPr>
            <a:r>
              <a:rPr lang="en-US" sz="2800" b="1">
                <a:latin typeface="Times New Roman" pitchFamily="18" charset="0"/>
              </a:rPr>
              <a:t>Xxxxxxxxxxxxxxxxxxxxxxxxxxxxxxxxxxxxxxxxxxxxxxxxxxxxxxxxxxxxxxxxxxxxxxxxxxxxxxxxxxxxxxxxxxxx</a:t>
            </a:r>
          </a:p>
          <a:p>
            <a:pPr marL="342900" indent="-342900" algn="l" defTabSz="612775" eaLnBrk="0" hangingPunct="0">
              <a:lnSpc>
                <a:spcPct val="95000"/>
              </a:lnSpc>
              <a:buFont typeface="Symbol" pitchFamily="18" charset="2"/>
              <a:buAutoNum type="arabicPeriod"/>
            </a:pPr>
            <a:r>
              <a:rPr lang="en-US" sz="2800" b="1">
                <a:latin typeface="Times New Roman" pitchFamily="18" charset="0"/>
              </a:rPr>
              <a:t>Xxxxxxxxxxxxxxxxxxxxxxxxxxxxxxxxxxxxxxxxxxxxxxxxxxxxxxxxxxxxxxxxxxxxxxxxxxxxxxxxxxxxxxxxxxxxxxxxxxxxxxxxxxxxxxxxxxxxxxx</a:t>
            </a:r>
          </a:p>
          <a:p>
            <a:pPr marL="342900" indent="-342900" algn="l" defTabSz="612775" eaLnBrk="0" hangingPunct="0">
              <a:lnSpc>
                <a:spcPct val="95000"/>
              </a:lnSpc>
              <a:buFont typeface="Symbol" pitchFamily="18" charset="2"/>
              <a:buAutoNum type="arabicPeriod"/>
            </a:pPr>
            <a:r>
              <a:rPr lang="en-US" sz="2800" b="1">
                <a:latin typeface="Times New Roman" pitchFamily="18" charset="0"/>
              </a:rPr>
              <a:t>Xxxxxxxxxxxxxxxxxxxxxxxxxxxxxxxxxxxxxxxxxxxxxxxxxxxxxxxxxxxxxxxxxxxxxxxxxxxxxxxxxxx</a:t>
            </a:r>
          </a:p>
          <a:p>
            <a:pPr marL="342900" indent="-342900" algn="l" defTabSz="612775" eaLnBrk="0" hangingPunct="0">
              <a:lnSpc>
                <a:spcPct val="95000"/>
              </a:lnSpc>
              <a:buFont typeface="Symbol" pitchFamily="18" charset="2"/>
              <a:buAutoNum type="arabicPeriod"/>
            </a:pPr>
            <a:endParaRPr lang="en-US" sz="2800" b="1">
              <a:latin typeface="Times New Roman" pitchFamily="18" charset="0"/>
            </a:endParaRPr>
          </a:p>
        </p:txBody>
      </p:sp>
      <p:sp>
        <p:nvSpPr>
          <p:cNvPr id="2087" name="Text Box 39"/>
          <p:cNvSpPr txBox="1">
            <a:spLocks noChangeArrowheads="1"/>
          </p:cNvSpPr>
          <p:nvPr/>
        </p:nvSpPr>
        <p:spPr bwMode="auto">
          <a:xfrm>
            <a:off x="22390100" y="8915400"/>
            <a:ext cx="9766300" cy="8883650"/>
          </a:xfrm>
          <a:prstGeom prst="rect">
            <a:avLst/>
          </a:prstGeom>
          <a:noFill/>
          <a:ln w="57150" cmpd="thinThick">
            <a:noFill/>
            <a:miter lim="800000"/>
            <a:headEnd/>
            <a:tailEnd/>
          </a:ln>
          <a:effectLst/>
        </p:spPr>
        <p:txBody>
          <a:bodyPr lIns="61170" tIns="30584" rIns="61170" bIns="30584">
            <a:spAutoFit/>
          </a:bodyPr>
          <a:lstStyle/>
          <a:p>
            <a:pPr algn="l" defTabSz="612775" eaLnBrk="0" hangingPunct="0">
              <a:lnSpc>
                <a:spcPct val="95000"/>
              </a:lnSpc>
            </a:pPr>
            <a:r>
              <a:rPr lang="en-US" sz="28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algn="l" defTabSz="612775" eaLnBrk="0" hangingPunct="0">
              <a:lnSpc>
                <a:spcPct val="95000"/>
              </a:lnSpc>
            </a:pPr>
            <a:endParaRPr lang="en-US" sz="2800">
              <a:latin typeface="Times New Roman" pitchFamily="18" charset="0"/>
            </a:endParaRPr>
          </a:p>
          <a:p>
            <a:pPr algn="l" defTabSz="612775" eaLnBrk="0" hangingPunct="0">
              <a:lnSpc>
                <a:spcPct val="95000"/>
              </a:lnSpc>
            </a:pPr>
            <a:r>
              <a:rPr lang="en-US" sz="28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sz="2800" b="1">
              <a:latin typeface="Times New Roman" pitchFamily="18" charset="0"/>
            </a:endParaRPr>
          </a:p>
          <a:p>
            <a:pPr algn="l" defTabSz="612775" eaLnBrk="0" hangingPunct="0">
              <a:lnSpc>
                <a:spcPct val="95000"/>
              </a:lnSpc>
            </a:pPr>
            <a:endParaRPr lang="en-US" sz="2000">
              <a:latin typeface="Times New Roman" pitchFamily="18" charset="0"/>
            </a:endParaRPr>
          </a:p>
        </p:txBody>
      </p:sp>
      <p:sp>
        <p:nvSpPr>
          <p:cNvPr id="2088" name="Text Box 40"/>
          <p:cNvSpPr txBox="1">
            <a:spLocks noChangeArrowheads="1"/>
          </p:cNvSpPr>
          <p:nvPr/>
        </p:nvSpPr>
        <p:spPr bwMode="auto">
          <a:xfrm>
            <a:off x="33172400" y="8958263"/>
            <a:ext cx="9690100" cy="9290050"/>
          </a:xfrm>
          <a:prstGeom prst="rect">
            <a:avLst/>
          </a:prstGeom>
          <a:noFill/>
          <a:ln w="57150" cmpd="thinThick">
            <a:noFill/>
            <a:miter lim="800000"/>
            <a:headEnd/>
            <a:tailEnd/>
          </a:ln>
          <a:effectLst/>
        </p:spPr>
        <p:txBody>
          <a:bodyPr lIns="61170" tIns="30584" rIns="61170" bIns="30584">
            <a:spAutoFit/>
          </a:bodyPr>
          <a:lstStyle/>
          <a:p>
            <a:pPr algn="l" defTabSz="612775" eaLnBrk="0" hangingPunct="0">
              <a:lnSpc>
                <a:spcPct val="95000"/>
              </a:lnSpc>
            </a:pPr>
            <a:r>
              <a:rPr lang="en-US" sz="28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algn="l" defTabSz="612775" eaLnBrk="0" hangingPunct="0">
              <a:lnSpc>
                <a:spcPct val="95000"/>
              </a:lnSpc>
            </a:pPr>
            <a:endParaRPr lang="en-US" sz="2800">
              <a:latin typeface="Times New Roman" pitchFamily="18" charset="0"/>
            </a:endParaRPr>
          </a:p>
          <a:p>
            <a:pPr algn="l" defTabSz="612775" eaLnBrk="0" hangingPunct="0">
              <a:lnSpc>
                <a:spcPct val="95000"/>
              </a:lnSpc>
            </a:pPr>
            <a:r>
              <a:rPr lang="en-US" sz="28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sz="2800" b="1">
              <a:latin typeface="Times New Roman" pitchFamily="18" charset="0"/>
            </a:endParaRPr>
          </a:p>
          <a:p>
            <a:pPr algn="l" defTabSz="612775" eaLnBrk="0" hangingPunct="0">
              <a:lnSpc>
                <a:spcPct val="95000"/>
              </a:lnSpc>
            </a:pPr>
            <a:endParaRPr lang="en-US" sz="2000">
              <a:latin typeface="Times New Roman" pitchFamily="18" charset="0"/>
            </a:endParaRPr>
          </a:p>
        </p:txBody>
      </p:sp>
      <p:sp>
        <p:nvSpPr>
          <p:cNvPr id="2090" name="Text Box 42"/>
          <p:cNvSpPr txBox="1">
            <a:spLocks noChangeArrowheads="1"/>
          </p:cNvSpPr>
          <p:nvPr/>
        </p:nvSpPr>
        <p:spPr bwMode="auto">
          <a:xfrm>
            <a:off x="838200" y="6553200"/>
            <a:ext cx="9829800" cy="1403350"/>
          </a:xfrm>
          <a:prstGeom prst="rect">
            <a:avLst/>
          </a:prstGeom>
          <a:noFill/>
          <a:ln w="9525">
            <a:noFill/>
            <a:miter lim="800000"/>
            <a:headEnd/>
            <a:tailEnd/>
          </a:ln>
          <a:effectLst/>
        </p:spPr>
        <p:txBody>
          <a:bodyPr>
            <a:spAutoFit/>
          </a:bodyPr>
          <a:lstStyle/>
          <a:p>
            <a:pPr defTabSz="4389438">
              <a:spcBef>
                <a:spcPct val="50000"/>
              </a:spcBef>
            </a:pPr>
            <a:r>
              <a:rPr lang="en-US" b="1"/>
              <a:t>Introduction</a:t>
            </a:r>
          </a:p>
        </p:txBody>
      </p:sp>
      <p:sp>
        <p:nvSpPr>
          <p:cNvPr id="2091" name="Text Box 43"/>
          <p:cNvSpPr txBox="1">
            <a:spLocks noChangeArrowheads="1"/>
          </p:cNvSpPr>
          <p:nvPr/>
        </p:nvSpPr>
        <p:spPr bwMode="auto">
          <a:xfrm>
            <a:off x="22326600" y="6564313"/>
            <a:ext cx="9829800" cy="1403350"/>
          </a:xfrm>
          <a:prstGeom prst="rect">
            <a:avLst/>
          </a:prstGeom>
          <a:noFill/>
          <a:ln w="9525">
            <a:noFill/>
            <a:miter lim="800000"/>
            <a:headEnd/>
            <a:tailEnd/>
          </a:ln>
          <a:effectLst/>
        </p:spPr>
        <p:txBody>
          <a:bodyPr>
            <a:spAutoFit/>
          </a:bodyPr>
          <a:lstStyle/>
          <a:p>
            <a:pPr defTabSz="4389438">
              <a:spcBef>
                <a:spcPct val="50000"/>
              </a:spcBef>
            </a:pPr>
            <a:r>
              <a:rPr lang="en-US" b="1"/>
              <a:t>Results</a:t>
            </a:r>
          </a:p>
        </p:txBody>
      </p:sp>
      <p:sp>
        <p:nvSpPr>
          <p:cNvPr id="2097" name="Text Box 49"/>
          <p:cNvSpPr txBox="1">
            <a:spLocks noChangeArrowheads="1"/>
          </p:cNvSpPr>
          <p:nvPr/>
        </p:nvSpPr>
        <p:spPr bwMode="auto">
          <a:xfrm>
            <a:off x="39393813" y="2238375"/>
            <a:ext cx="3657600" cy="2044700"/>
          </a:xfrm>
          <a:prstGeom prst="rect">
            <a:avLst/>
          </a:prstGeom>
          <a:noFill/>
          <a:ln w="9525">
            <a:noFill/>
            <a:miter lim="800000"/>
            <a:headEnd/>
            <a:tailEnd/>
          </a:ln>
          <a:effectLst/>
        </p:spPr>
        <p:txBody>
          <a:bodyPr>
            <a:spAutoFit/>
          </a:bodyPr>
          <a:lstStyle/>
          <a:p>
            <a:pPr defTabSz="4389438">
              <a:spcBef>
                <a:spcPct val="50000"/>
              </a:spcBef>
            </a:pPr>
            <a:r>
              <a:rPr lang="en-US" b="1"/>
              <a:t>Logo</a:t>
            </a:r>
          </a:p>
          <a:p>
            <a:pPr defTabSz="4389438">
              <a:spcBef>
                <a:spcPct val="50000"/>
              </a:spcBef>
            </a:pPr>
            <a:endParaRPr lang="en-US" sz="2800">
              <a:solidFill>
                <a:srgbClr val="FF0000"/>
              </a:solidFill>
            </a:endParaRPr>
          </a:p>
        </p:txBody>
      </p:sp>
      <p:sp>
        <p:nvSpPr>
          <p:cNvPr id="24" name="Text Box 19"/>
          <p:cNvSpPr txBox="1">
            <a:spLocks noChangeArrowheads="1"/>
          </p:cNvSpPr>
          <p:nvPr/>
        </p:nvSpPr>
        <p:spPr bwMode="auto">
          <a:xfrm>
            <a:off x="11684000" y="13470248"/>
            <a:ext cx="9575800" cy="2308324"/>
          </a:xfrm>
          <a:prstGeom prst="rect">
            <a:avLst/>
          </a:prstGeom>
          <a:noFill/>
          <a:ln w="9525">
            <a:noFill/>
            <a:miter lim="800000"/>
            <a:headEnd/>
            <a:tailEnd/>
          </a:ln>
          <a:effectLst>
            <a:outerShdw blurRad="50800" dist="38100" dir="2700000" algn="tl" rotWithShape="0">
              <a:prstClr val="black">
                <a:alpha val="25000"/>
              </a:prstClr>
            </a:outerShdw>
          </a:effectLst>
        </p:spPr>
        <p:txBody>
          <a:bodyPr wrap="square">
            <a:spAutoFit/>
          </a:bodyPr>
          <a:lstStyle/>
          <a:p>
            <a:pPr algn="l" defTabSz="4389438">
              <a:spcBef>
                <a:spcPct val="50000"/>
              </a:spcBef>
            </a:pPr>
            <a:r>
              <a:rPr lang="en-US" sz="7200" b="1" i="1" dirty="0" smtClean="0">
                <a:solidFill>
                  <a:srgbClr val="FC8004"/>
                </a:solidFill>
              </a:rPr>
              <a:t>Why buy from postersession.com?</a:t>
            </a:r>
            <a:endParaRPr lang="en-US" sz="7200" b="1" i="1" dirty="0">
              <a:solidFill>
                <a:srgbClr val="FC8004"/>
              </a:solidFill>
            </a:endParaRPr>
          </a:p>
        </p:txBody>
      </p:sp>
      <p:sp>
        <p:nvSpPr>
          <p:cNvPr id="25" name="Text Box 19"/>
          <p:cNvSpPr txBox="1">
            <a:spLocks noChangeArrowheads="1"/>
          </p:cNvSpPr>
          <p:nvPr/>
        </p:nvSpPr>
        <p:spPr bwMode="auto">
          <a:xfrm>
            <a:off x="11684000" y="16405225"/>
            <a:ext cx="9728200" cy="14343927"/>
          </a:xfrm>
          <a:prstGeom prst="rect">
            <a:avLst/>
          </a:prstGeom>
          <a:noFill/>
          <a:ln w="9525">
            <a:noFill/>
            <a:miter lim="800000"/>
            <a:headEnd/>
            <a:tailEnd/>
          </a:ln>
          <a:effectLst/>
        </p:spPr>
        <p:txBody>
          <a:bodyPr wrap="square">
            <a:spAutoFit/>
          </a:bodyPr>
          <a:lstStyle/>
          <a:p>
            <a:pPr marL="533400" indent="-533400" algn="l" defTabSz="4389438">
              <a:lnSpc>
                <a:spcPct val="90000"/>
              </a:lnSpc>
              <a:spcBef>
                <a:spcPct val="50000"/>
              </a:spcBef>
              <a:buFont typeface="Arial" panose="020B0604020202020204" pitchFamily="34" charset="0"/>
              <a:buChar char="•"/>
            </a:pPr>
            <a:r>
              <a:rPr lang="en-US" sz="6300" b="1" i="1" dirty="0" smtClean="0">
                <a:solidFill>
                  <a:srgbClr val="FC8004"/>
                </a:solidFill>
              </a:rPr>
              <a:t>Files here by noon ship the same day!</a:t>
            </a:r>
          </a:p>
          <a:p>
            <a:pPr marL="533400" indent="-533400" algn="l" defTabSz="4389438">
              <a:lnSpc>
                <a:spcPct val="90000"/>
              </a:lnSpc>
              <a:spcBef>
                <a:spcPct val="50000"/>
              </a:spcBef>
              <a:buFont typeface="Arial" panose="020B0604020202020204" pitchFamily="34" charset="0"/>
              <a:buChar char="•"/>
            </a:pPr>
            <a:r>
              <a:rPr lang="en-US" sz="6300" b="1" i="1" dirty="0">
                <a:solidFill>
                  <a:srgbClr val="FC8004"/>
                </a:solidFill>
              </a:rPr>
              <a:t>P</a:t>
            </a:r>
            <a:r>
              <a:rPr lang="en-US" sz="6300" b="1" i="1" dirty="0" smtClean="0">
                <a:solidFill>
                  <a:srgbClr val="FC8004"/>
                </a:solidFill>
              </a:rPr>
              <a:t>remium materials!</a:t>
            </a:r>
          </a:p>
          <a:p>
            <a:pPr marL="533400" indent="-533400" algn="l" defTabSz="4389438">
              <a:lnSpc>
                <a:spcPct val="90000"/>
              </a:lnSpc>
              <a:spcBef>
                <a:spcPct val="50000"/>
              </a:spcBef>
              <a:buFont typeface="Arial" panose="020B0604020202020204" pitchFamily="34" charset="0"/>
              <a:buChar char="•"/>
            </a:pPr>
            <a:r>
              <a:rPr lang="en-US" sz="6300" b="1" i="1" dirty="0" smtClean="0">
                <a:solidFill>
                  <a:srgbClr val="FC8004"/>
                </a:solidFill>
              </a:rPr>
              <a:t>Foldable fabric, laminated, and paper posters!</a:t>
            </a:r>
          </a:p>
          <a:p>
            <a:pPr marL="533400" indent="-533400" algn="l" defTabSz="4389438">
              <a:lnSpc>
                <a:spcPct val="90000"/>
              </a:lnSpc>
              <a:spcBef>
                <a:spcPct val="50000"/>
              </a:spcBef>
              <a:buFont typeface="Arial" panose="020B0604020202020204" pitchFamily="34" charset="0"/>
              <a:buChar char="•"/>
            </a:pPr>
            <a:r>
              <a:rPr lang="en-US" sz="6300" b="1" i="1" dirty="0" smtClean="0">
                <a:solidFill>
                  <a:srgbClr val="FC8004"/>
                </a:solidFill>
              </a:rPr>
              <a:t>Sizes to 4’ x 20’</a:t>
            </a:r>
          </a:p>
          <a:p>
            <a:pPr marL="533400" indent="-533400" algn="l" defTabSz="4389438">
              <a:lnSpc>
                <a:spcPct val="90000"/>
              </a:lnSpc>
              <a:spcBef>
                <a:spcPct val="50000"/>
              </a:spcBef>
              <a:buFont typeface="Arial" panose="020B0604020202020204" pitchFamily="34" charset="0"/>
              <a:buChar char="•"/>
            </a:pPr>
            <a:r>
              <a:rPr lang="en-US" sz="6300" b="1" i="1" dirty="0" smtClean="0">
                <a:solidFill>
                  <a:srgbClr val="FC8004"/>
                </a:solidFill>
              </a:rPr>
              <a:t>Every file gets reviewed by an experienced graphic designer!</a:t>
            </a:r>
          </a:p>
          <a:p>
            <a:pPr marL="533400" indent="-533400" algn="l" defTabSz="4389438">
              <a:lnSpc>
                <a:spcPct val="90000"/>
              </a:lnSpc>
              <a:spcBef>
                <a:spcPct val="50000"/>
              </a:spcBef>
              <a:buFont typeface="Arial" panose="020B0604020202020204" pitchFamily="34" charset="0"/>
              <a:buChar char="•"/>
            </a:pPr>
            <a:r>
              <a:rPr lang="en-US" sz="6300" b="1" i="1" dirty="0" smtClean="0">
                <a:solidFill>
                  <a:srgbClr val="FC8004"/>
                </a:solidFill>
              </a:rPr>
              <a:t>Free phone support!</a:t>
            </a:r>
          </a:p>
          <a:p>
            <a:pPr marL="533400" indent="-533400" algn="l" defTabSz="4389438">
              <a:lnSpc>
                <a:spcPct val="90000"/>
              </a:lnSpc>
              <a:spcBef>
                <a:spcPct val="50000"/>
              </a:spcBef>
              <a:buFont typeface="Arial" panose="020B0604020202020204" pitchFamily="34" charset="0"/>
              <a:buChar char="•"/>
            </a:pPr>
            <a:r>
              <a:rPr lang="en-US" sz="6300" b="1" i="1" dirty="0" smtClean="0">
                <a:solidFill>
                  <a:srgbClr val="FC8004"/>
                </a:solidFill>
              </a:rPr>
              <a:t>Secure online ordering</a:t>
            </a:r>
            <a:endParaRPr lang="en-US" sz="6300" b="1" i="1" dirty="0"/>
          </a:p>
        </p:txBody>
      </p:sp>
      <p:sp>
        <p:nvSpPr>
          <p:cNvPr id="26" name="Text Box 19">
            <a:hlinkClick r:id="rId3"/>
          </p:cNvPr>
          <p:cNvSpPr txBox="1">
            <a:spLocks noChangeArrowheads="1"/>
          </p:cNvSpPr>
          <p:nvPr/>
        </p:nvSpPr>
        <p:spPr bwMode="auto">
          <a:xfrm>
            <a:off x="5753101" y="32858075"/>
            <a:ext cx="33640712" cy="1015663"/>
          </a:xfrm>
          <a:prstGeom prst="rect">
            <a:avLst/>
          </a:prstGeom>
          <a:noFill/>
          <a:ln w="9525">
            <a:noFill/>
            <a:miter lim="800000"/>
            <a:headEnd/>
            <a:tailEnd/>
          </a:ln>
          <a:effectLst/>
        </p:spPr>
        <p:txBody>
          <a:bodyPr wrap="square">
            <a:spAutoFit/>
          </a:bodyPr>
          <a:lstStyle/>
          <a:p>
            <a:pPr defTabSz="4389438">
              <a:spcBef>
                <a:spcPct val="50000"/>
              </a:spcBef>
            </a:pPr>
            <a:r>
              <a:rPr lang="en-US" sz="6000" b="1" i="1" dirty="0" smtClean="0">
                <a:solidFill>
                  <a:srgbClr val="0046D2"/>
                </a:solidFill>
              </a:rPr>
              <a:t>Order online at    https</a:t>
            </a:r>
            <a:r>
              <a:rPr lang="en-US" sz="6000" b="1" i="1" dirty="0">
                <a:solidFill>
                  <a:srgbClr val="0046D2"/>
                </a:solidFill>
              </a:rPr>
              <a:t>://www.postersession.com/order/</a:t>
            </a:r>
          </a:p>
        </p:txBody>
      </p:sp>
      <p:pic>
        <p:nvPicPr>
          <p:cNvPr id="27" name="Picture 2" descr="poster from our templat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1502" y="7890188"/>
            <a:ext cx="4526598" cy="450945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hlinkClick r:id="rId3"/>
          </p:cNvPr>
          <p:cNvPicPr>
            <a:picLocks noChangeAspect="1"/>
          </p:cNvPicPr>
          <p:nvPr/>
        </p:nvPicPr>
        <p:blipFill rotWithShape="1">
          <a:blip r:embed="rId5">
            <a:extLst>
              <a:ext uri="{28A0092B-C50C-407E-A947-70E740481C1C}">
                <a14:useLocalDpi xmlns:a14="http://schemas.microsoft.com/office/drawing/2010/main" val="0"/>
              </a:ext>
            </a:extLst>
          </a:blip>
          <a:srcRect l="12787"/>
          <a:stretch/>
        </p:blipFill>
        <p:spPr>
          <a:xfrm>
            <a:off x="16241055" y="9491663"/>
            <a:ext cx="5114948" cy="439864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TotalTime>
  <Words>673</Words>
  <Application>Microsoft Office PowerPoint</Application>
  <PresentationFormat>Custom</PresentationFormat>
  <Paragraphs>57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Shulda;www.postersession.com</dc:creator>
  <cp:keywords>www.postersession.com</cp:keywords>
  <dc:description>©MegaPrint Inc. 2009-2015</dc:description>
  <cp:lastModifiedBy>Jay Buckley</cp:lastModifiedBy>
  <cp:revision>59</cp:revision>
  <cp:lastPrinted>2011-03-08T18:07:35Z</cp:lastPrinted>
  <dcterms:created xsi:type="dcterms:W3CDTF">2008-12-04T00:20:37Z</dcterms:created>
  <dcterms:modified xsi:type="dcterms:W3CDTF">2015-03-31T20:32:46Z</dcterms:modified>
  <cp:category>Research Poster</cp:category>
</cp:coreProperties>
</file>