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36576000" cy="27432000"/>
  <p:notesSz cx="6858000" cy="9144000"/>
  <p:defaultTextStyle>
    <a:defPPr>
      <a:defRPr lang="en-US"/>
    </a:defPPr>
    <a:lvl1pPr marL="0" algn="l" defTabSz="4075183" rtl="0" eaLnBrk="1" latinLnBrk="0" hangingPunct="1">
      <a:defRPr sz="7900" kern="1200">
        <a:solidFill>
          <a:schemeClr val="tx1"/>
        </a:solidFill>
        <a:latin typeface="+mn-lt"/>
        <a:ea typeface="+mn-ea"/>
        <a:cs typeface="+mn-cs"/>
      </a:defRPr>
    </a:lvl1pPr>
    <a:lvl2pPr marL="2037590" algn="l" defTabSz="4075183" rtl="0" eaLnBrk="1" latinLnBrk="0" hangingPunct="1">
      <a:defRPr sz="7900" kern="1200">
        <a:solidFill>
          <a:schemeClr val="tx1"/>
        </a:solidFill>
        <a:latin typeface="+mn-lt"/>
        <a:ea typeface="+mn-ea"/>
        <a:cs typeface="+mn-cs"/>
      </a:defRPr>
    </a:lvl2pPr>
    <a:lvl3pPr marL="4075183" algn="l" defTabSz="4075183" rtl="0" eaLnBrk="1" latinLnBrk="0" hangingPunct="1">
      <a:defRPr sz="7900" kern="1200">
        <a:solidFill>
          <a:schemeClr val="tx1"/>
        </a:solidFill>
        <a:latin typeface="+mn-lt"/>
        <a:ea typeface="+mn-ea"/>
        <a:cs typeface="+mn-cs"/>
      </a:defRPr>
    </a:lvl3pPr>
    <a:lvl4pPr marL="6112776" algn="l" defTabSz="4075183" rtl="0" eaLnBrk="1" latinLnBrk="0" hangingPunct="1">
      <a:defRPr sz="7900" kern="1200">
        <a:solidFill>
          <a:schemeClr val="tx1"/>
        </a:solidFill>
        <a:latin typeface="+mn-lt"/>
        <a:ea typeface="+mn-ea"/>
        <a:cs typeface="+mn-cs"/>
      </a:defRPr>
    </a:lvl4pPr>
    <a:lvl5pPr marL="8150369" algn="l" defTabSz="4075183" rtl="0" eaLnBrk="1" latinLnBrk="0" hangingPunct="1">
      <a:defRPr sz="7900" kern="1200">
        <a:solidFill>
          <a:schemeClr val="tx1"/>
        </a:solidFill>
        <a:latin typeface="+mn-lt"/>
        <a:ea typeface="+mn-ea"/>
        <a:cs typeface="+mn-cs"/>
      </a:defRPr>
    </a:lvl5pPr>
    <a:lvl6pPr marL="10187959" algn="l" defTabSz="4075183" rtl="0" eaLnBrk="1" latinLnBrk="0" hangingPunct="1">
      <a:defRPr sz="7900" kern="1200">
        <a:solidFill>
          <a:schemeClr val="tx1"/>
        </a:solidFill>
        <a:latin typeface="+mn-lt"/>
        <a:ea typeface="+mn-ea"/>
        <a:cs typeface="+mn-cs"/>
      </a:defRPr>
    </a:lvl6pPr>
    <a:lvl7pPr marL="12225552" algn="l" defTabSz="4075183" rtl="0" eaLnBrk="1" latinLnBrk="0" hangingPunct="1">
      <a:defRPr sz="7900" kern="1200">
        <a:solidFill>
          <a:schemeClr val="tx1"/>
        </a:solidFill>
        <a:latin typeface="+mn-lt"/>
        <a:ea typeface="+mn-ea"/>
        <a:cs typeface="+mn-cs"/>
      </a:defRPr>
    </a:lvl7pPr>
    <a:lvl8pPr marL="14263142" algn="l" defTabSz="4075183" rtl="0" eaLnBrk="1" latinLnBrk="0" hangingPunct="1">
      <a:defRPr sz="7900" kern="1200">
        <a:solidFill>
          <a:schemeClr val="tx1"/>
        </a:solidFill>
        <a:latin typeface="+mn-lt"/>
        <a:ea typeface="+mn-ea"/>
        <a:cs typeface="+mn-cs"/>
      </a:defRPr>
    </a:lvl8pPr>
    <a:lvl9pPr marL="16300738" algn="l" defTabSz="4075183" rtl="0" eaLnBrk="1" latinLnBrk="0" hangingPunct="1">
      <a:defRPr sz="7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00">
          <p15:clr>
            <a:srgbClr val="A4A3A4"/>
          </p15:clr>
        </p15:guide>
        <p15:guide id="2" pos="100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66"/>
  </p:normalViewPr>
  <p:slideViewPr>
    <p:cSldViewPr>
      <p:cViewPr>
        <p:scale>
          <a:sx n="45" d="100"/>
          <a:sy n="45" d="100"/>
        </p:scale>
        <p:origin x="144" y="-3064"/>
      </p:cViewPr>
      <p:guideLst>
        <p:guide orient="horz" pos="14000"/>
        <p:guide pos="1005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11/22/16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580571" y="508000"/>
            <a:ext cx="35414858" cy="2794000"/>
          </a:xfrm>
          <a:prstGeom prst="rect">
            <a:avLst/>
          </a:prstGeom>
          <a:solidFill>
            <a:srgbClr val="C4172F"/>
          </a:solidFill>
          <a:ln>
            <a:solidFill>
              <a:srgbClr val="C4172F"/>
            </a:solidFill>
          </a:ln>
        </p:spPr>
        <p:txBody>
          <a:bodyPr vert="horz" lIns="182866" tIns="91434" rIns="182866" bIns="91434" anchor="ctr" anchorCtr="1"/>
          <a:lstStyle>
            <a:lvl1pPr>
              <a:defRPr sz="7200" b="1">
                <a:solidFill>
                  <a:schemeClr val="bg1"/>
                </a:solidFill>
                <a:latin typeface="Arial"/>
                <a:cs typeface="Arial"/>
              </a:defRPr>
            </a:lvl1pPr>
          </a:lstStyle>
          <a:p>
            <a:r>
              <a:rPr lang="en-US" dirty="0" smtClean="0"/>
              <a:t>Poster Presentation Title</a:t>
            </a:r>
            <a:br>
              <a:rPr lang="en-US" dirty="0" smtClean="0"/>
            </a:br>
            <a:r>
              <a:rPr lang="en-US" sz="4900" b="1" dirty="0" smtClean="0">
                <a:solidFill>
                  <a:schemeClr val="bg1"/>
                </a:solidFill>
                <a:latin typeface="Arial" pitchFamily="34" charset="0"/>
                <a:cs typeface="Arial" pitchFamily="34" charset="0"/>
              </a:rPr>
              <a:t>List Author Name(s)</a:t>
            </a:r>
            <a:br>
              <a:rPr lang="en-US" sz="4900" b="1" dirty="0" smtClean="0">
                <a:solidFill>
                  <a:schemeClr val="bg1"/>
                </a:solidFill>
                <a:latin typeface="Arial" pitchFamily="34" charset="0"/>
                <a:cs typeface="Arial" pitchFamily="34" charset="0"/>
              </a:rPr>
            </a:br>
            <a:r>
              <a:rPr lang="en-US" sz="4900" b="1" dirty="0" smtClean="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580571" y="3556000"/>
            <a:ext cx="11321142" cy="889000"/>
          </a:xfrm>
          <a:prstGeom prst="rect">
            <a:avLst/>
          </a:prstGeom>
          <a:solidFill>
            <a:srgbClr val="C4172F"/>
          </a:solidFill>
          <a:ln>
            <a:solidFill>
              <a:srgbClr val="C4172F"/>
            </a:solidFill>
          </a:ln>
        </p:spPr>
        <p:txBody>
          <a:bodyPr vert="horz" lIns="182866" tIns="91434" rIns="182866" bIns="91434"/>
          <a:lstStyle>
            <a:lvl1pPr marL="0" indent="0">
              <a:buNone/>
              <a:defRPr sz="4900" b="1" baseline="0">
                <a:solidFill>
                  <a:schemeClr val="bg1"/>
                </a:solidFill>
                <a:latin typeface="Arial"/>
                <a:cs typeface="Arial"/>
              </a:defRPr>
            </a:lvl1pPr>
          </a:lstStyle>
          <a:p>
            <a:pPr lvl="0"/>
            <a:r>
              <a:rPr lang="en-US" sz="4900" dirty="0" smtClean="0"/>
              <a:t>Abstract or Introduction</a:t>
            </a:r>
            <a:endParaRPr lang="en-US" dirty="0"/>
          </a:p>
        </p:txBody>
      </p:sp>
      <p:sp>
        <p:nvSpPr>
          <p:cNvPr id="24" name="Text Placeholder 23"/>
          <p:cNvSpPr>
            <a:spLocks noGrp="1"/>
          </p:cNvSpPr>
          <p:nvPr>
            <p:ph type="body" sz="quarter" idx="11" hasCustomPrompt="1"/>
          </p:nvPr>
        </p:nvSpPr>
        <p:spPr>
          <a:xfrm>
            <a:off x="580571" y="4699000"/>
            <a:ext cx="11321142" cy="7239000"/>
          </a:xfrm>
          <a:prstGeom prst="rect">
            <a:avLst/>
          </a:prstGeom>
        </p:spPr>
        <p:txBody>
          <a:bodyPr vert="horz" lIns="182866" tIns="91434" rIns="182866" bIns="91434"/>
          <a:lstStyle>
            <a:lvl1pPr marL="0" indent="0">
              <a:buNone/>
              <a:defRPr sz="3200" baseline="0"/>
            </a:lvl1pPr>
            <a:lvl2pPr marL="463516" indent="0">
              <a:buNone/>
              <a:defRPr sz="3200" baseline="0"/>
            </a:lvl2pPr>
            <a:lvl3pPr marL="901636" indent="0">
              <a:buNone/>
              <a:defRPr sz="3200" baseline="0"/>
            </a:lvl3pPr>
            <a:lvl4pPr>
              <a:defRPr sz="3200"/>
            </a:lvl4pPr>
            <a:lvl5pPr>
              <a:defRPr sz="3200"/>
            </a:lvl5pPr>
          </a:lstStyle>
          <a:p>
            <a:pPr lvl="0"/>
            <a:r>
              <a:rPr lang="en-US" dirty="0" smtClean="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580571" y="12192000"/>
            <a:ext cx="11321142" cy="889000"/>
          </a:xfrm>
          <a:prstGeom prst="rect">
            <a:avLst/>
          </a:prstGeom>
          <a:solidFill>
            <a:srgbClr val="C4172F"/>
          </a:solidFill>
          <a:ln>
            <a:solidFill>
              <a:srgbClr val="C4172F"/>
            </a:solidFill>
          </a:ln>
        </p:spPr>
        <p:txBody>
          <a:bodyPr vert="horz" lIns="182866" tIns="91434" rIns="182866" bIns="91434"/>
          <a:lstStyle>
            <a:lvl1pPr marL="0" indent="0">
              <a:buNone/>
              <a:defRPr sz="4900" b="1" baseline="0">
                <a:solidFill>
                  <a:schemeClr val="bg1"/>
                </a:solidFill>
                <a:latin typeface="Arial"/>
                <a:cs typeface="Arial"/>
              </a:defRPr>
            </a:lvl1pPr>
          </a:lstStyle>
          <a:p>
            <a:pPr lvl="0"/>
            <a:r>
              <a:rPr lang="en-US" sz="4900" dirty="0" smtClean="0"/>
              <a:t>Objectives</a:t>
            </a:r>
            <a:endParaRPr lang="en-US" dirty="0"/>
          </a:p>
        </p:txBody>
      </p:sp>
      <p:sp>
        <p:nvSpPr>
          <p:cNvPr id="26" name="Text Placeholder 23"/>
          <p:cNvSpPr>
            <a:spLocks noGrp="1"/>
          </p:cNvSpPr>
          <p:nvPr>
            <p:ph type="body" sz="quarter" idx="13" hasCustomPrompt="1"/>
          </p:nvPr>
        </p:nvSpPr>
        <p:spPr>
          <a:xfrm>
            <a:off x="580571" y="13335000"/>
            <a:ext cx="11321142" cy="6096000"/>
          </a:xfrm>
          <a:prstGeom prst="rect">
            <a:avLst/>
          </a:prstGeom>
        </p:spPr>
        <p:txBody>
          <a:bodyPr vert="horz" lIns="182866" tIns="91434" rIns="182866" bIns="91434"/>
          <a:lstStyle>
            <a:lvl1pPr marL="0" marR="0" indent="0" algn="l" defTabSz="4075183" rtl="0" eaLnBrk="1" fontAlgn="auto" latinLnBrk="0" hangingPunct="1">
              <a:lnSpc>
                <a:spcPct val="100000"/>
              </a:lnSpc>
              <a:spcBef>
                <a:spcPct val="20000"/>
              </a:spcBef>
              <a:spcAft>
                <a:spcPts val="0"/>
              </a:spcAft>
              <a:buClrTx/>
              <a:buSzTx/>
              <a:buFont typeface="Arial" pitchFamily="34" charset="0"/>
              <a:buNone/>
              <a:tabLst/>
              <a:defRPr sz="3200"/>
            </a:lvl1pPr>
            <a:lvl2pPr>
              <a:defRPr sz="3200"/>
            </a:lvl2pPr>
            <a:lvl3pPr>
              <a:defRPr sz="3200"/>
            </a:lvl3pPr>
            <a:lvl4pPr>
              <a:defRPr sz="3200"/>
            </a:lvl4pPr>
            <a:lvl5pPr>
              <a:defRPr sz="3200"/>
            </a:lvl5pPr>
          </a:lstStyle>
          <a:p>
            <a:pPr marL="0" marR="0" lvl="0" indent="0" algn="l" defTabSz="4075183" rtl="0" eaLnBrk="1" fontAlgn="auto" latinLnBrk="0" hangingPunct="1">
              <a:lnSpc>
                <a:spcPct val="100000"/>
              </a:lnSpc>
              <a:spcBef>
                <a:spcPct val="20000"/>
              </a:spcBef>
              <a:spcAft>
                <a:spcPts val="0"/>
              </a:spcAft>
              <a:buClrTx/>
              <a:buSzTx/>
              <a:buFont typeface="Arial" pitchFamily="34" charset="0"/>
              <a:buNone/>
              <a:tabLst/>
              <a:defRPr/>
            </a:pPr>
            <a:r>
              <a:rPr lang="en-US" dirty="0" smtClean="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580571" y="19685000"/>
            <a:ext cx="11321142" cy="889000"/>
          </a:xfrm>
          <a:prstGeom prst="rect">
            <a:avLst/>
          </a:prstGeom>
          <a:solidFill>
            <a:srgbClr val="C4172F"/>
          </a:solidFill>
          <a:ln>
            <a:solidFill>
              <a:srgbClr val="C4172F"/>
            </a:solidFill>
          </a:ln>
        </p:spPr>
        <p:txBody>
          <a:bodyPr vert="horz" lIns="182866" tIns="91434" rIns="182866" bIns="91434"/>
          <a:lstStyle>
            <a:lvl1pPr marL="0" indent="0">
              <a:buNone/>
              <a:defRPr sz="4900" b="1" baseline="0">
                <a:solidFill>
                  <a:schemeClr val="bg1"/>
                </a:solidFill>
                <a:latin typeface="Arial"/>
                <a:cs typeface="Arial"/>
              </a:defRPr>
            </a:lvl1pPr>
          </a:lstStyle>
          <a:p>
            <a:pPr lvl="0"/>
            <a:r>
              <a:rPr lang="en-US" sz="4900" dirty="0" smtClean="0"/>
              <a:t>Methods</a:t>
            </a:r>
            <a:endParaRPr lang="en-US" dirty="0"/>
          </a:p>
        </p:txBody>
      </p:sp>
      <p:sp>
        <p:nvSpPr>
          <p:cNvPr id="28" name="Text Placeholder 23"/>
          <p:cNvSpPr>
            <a:spLocks noGrp="1"/>
          </p:cNvSpPr>
          <p:nvPr>
            <p:ph type="body" sz="quarter" idx="15" hasCustomPrompt="1"/>
          </p:nvPr>
        </p:nvSpPr>
        <p:spPr>
          <a:xfrm>
            <a:off x="580571" y="20828000"/>
            <a:ext cx="11321142" cy="6096000"/>
          </a:xfrm>
          <a:prstGeom prst="rect">
            <a:avLst/>
          </a:prstGeom>
        </p:spPr>
        <p:txBody>
          <a:bodyPr vert="horz" lIns="182866" tIns="91434" rIns="182866" bIns="91434"/>
          <a:lstStyle>
            <a:lvl1pPr marL="0" marR="0" indent="0" algn="l" defTabSz="4075183" rtl="0" eaLnBrk="1" fontAlgn="auto" latinLnBrk="0" hangingPunct="1">
              <a:lnSpc>
                <a:spcPct val="100000"/>
              </a:lnSpc>
              <a:spcBef>
                <a:spcPct val="20000"/>
              </a:spcBef>
              <a:spcAft>
                <a:spcPts val="0"/>
              </a:spcAft>
              <a:buClrTx/>
              <a:buSzTx/>
              <a:buFont typeface="Arial" pitchFamily="34" charset="0"/>
              <a:buNone/>
              <a:tabLst/>
              <a:defRPr sz="3200"/>
            </a:lvl1pPr>
            <a:lvl2pPr>
              <a:defRPr sz="3200"/>
            </a:lvl2pPr>
            <a:lvl3pPr>
              <a:defRPr sz="3200"/>
            </a:lvl3pPr>
            <a:lvl4pPr>
              <a:defRPr sz="3200"/>
            </a:lvl4pPr>
            <a:lvl5pPr>
              <a:defRPr sz="3200"/>
            </a:lvl5pPr>
          </a:lstStyle>
          <a:p>
            <a:pPr marL="0" marR="0" lvl="0" indent="0" algn="l" defTabSz="4075183" rtl="0" eaLnBrk="1" fontAlgn="auto" latinLnBrk="0" hangingPunct="1">
              <a:lnSpc>
                <a:spcPct val="100000"/>
              </a:lnSpc>
              <a:spcBef>
                <a:spcPct val="20000"/>
              </a:spcBef>
              <a:spcAft>
                <a:spcPts val="0"/>
              </a:spcAft>
              <a:buClrTx/>
              <a:buSzTx/>
              <a:buFont typeface="Arial" pitchFamily="34" charset="0"/>
              <a:buNone/>
              <a:tabLst/>
              <a:defRPr/>
            </a:pPr>
            <a:r>
              <a:rPr lang="en-US" dirty="0" smtClean="0"/>
              <a:t>Copy and paste title bars and text boxes to create additional sections.</a:t>
            </a:r>
          </a:p>
        </p:txBody>
      </p:sp>
      <p:sp>
        <p:nvSpPr>
          <p:cNvPr id="29" name="Text Placeholder 21"/>
          <p:cNvSpPr>
            <a:spLocks noGrp="1"/>
          </p:cNvSpPr>
          <p:nvPr>
            <p:ph type="body" sz="quarter" idx="16" hasCustomPrompt="1"/>
          </p:nvPr>
        </p:nvSpPr>
        <p:spPr>
          <a:xfrm>
            <a:off x="12627429" y="3556000"/>
            <a:ext cx="11321142" cy="889000"/>
          </a:xfrm>
          <a:prstGeom prst="rect">
            <a:avLst/>
          </a:prstGeom>
          <a:solidFill>
            <a:srgbClr val="C4172F"/>
          </a:solidFill>
          <a:ln>
            <a:solidFill>
              <a:srgbClr val="C4172F"/>
            </a:solidFill>
          </a:ln>
        </p:spPr>
        <p:txBody>
          <a:bodyPr vert="horz" lIns="182866" tIns="91434" rIns="182866" bIns="91434"/>
          <a:lstStyle>
            <a:lvl1pPr marL="0" indent="0">
              <a:buNone/>
              <a:defRPr sz="4900" b="1" baseline="0">
                <a:solidFill>
                  <a:schemeClr val="bg1"/>
                </a:solidFill>
                <a:latin typeface="Arial"/>
                <a:cs typeface="Arial"/>
              </a:defRPr>
            </a:lvl1pPr>
          </a:lstStyle>
          <a:p>
            <a:pPr lvl="0"/>
            <a:r>
              <a:rPr lang="en-US" sz="4900" dirty="0" smtClean="0"/>
              <a:t>Results</a:t>
            </a:r>
            <a:endParaRPr lang="en-US" dirty="0"/>
          </a:p>
        </p:txBody>
      </p:sp>
      <p:sp>
        <p:nvSpPr>
          <p:cNvPr id="30" name="Text Placeholder 23"/>
          <p:cNvSpPr>
            <a:spLocks noGrp="1"/>
          </p:cNvSpPr>
          <p:nvPr>
            <p:ph type="body" sz="quarter" idx="17"/>
          </p:nvPr>
        </p:nvSpPr>
        <p:spPr>
          <a:xfrm>
            <a:off x="24674287" y="20828000"/>
            <a:ext cx="11321142" cy="6096000"/>
          </a:xfrm>
          <a:prstGeom prst="rect">
            <a:avLst/>
          </a:prstGeom>
        </p:spPr>
        <p:txBody>
          <a:bodyPr vert="horz" lIns="182866" tIns="91434" rIns="182866" bIns="91434"/>
          <a:lstStyle>
            <a:lvl1pPr>
              <a:defRPr sz="3200"/>
            </a:lvl1pPr>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1"/>
          <p:cNvSpPr>
            <a:spLocks noGrp="1"/>
          </p:cNvSpPr>
          <p:nvPr>
            <p:ph type="body" sz="quarter" idx="18" hasCustomPrompt="1"/>
          </p:nvPr>
        </p:nvSpPr>
        <p:spPr>
          <a:xfrm>
            <a:off x="24674287" y="3556000"/>
            <a:ext cx="11321142" cy="889000"/>
          </a:xfrm>
          <a:prstGeom prst="rect">
            <a:avLst/>
          </a:prstGeom>
          <a:solidFill>
            <a:srgbClr val="C4172F"/>
          </a:solidFill>
          <a:ln>
            <a:solidFill>
              <a:srgbClr val="C4172F"/>
            </a:solidFill>
          </a:ln>
        </p:spPr>
        <p:txBody>
          <a:bodyPr vert="horz" lIns="182866" tIns="91434" rIns="182866" bIns="91434"/>
          <a:lstStyle>
            <a:lvl1pPr marL="0" indent="0">
              <a:buNone/>
              <a:defRPr sz="4900" b="1" baseline="0">
                <a:solidFill>
                  <a:schemeClr val="bg1"/>
                </a:solidFill>
                <a:latin typeface="Arial"/>
                <a:cs typeface="Arial"/>
              </a:defRPr>
            </a:lvl1pPr>
          </a:lstStyle>
          <a:p>
            <a:pPr lvl="0"/>
            <a:r>
              <a:rPr lang="en-US" sz="4900" dirty="0" smtClean="0"/>
              <a:t>Conclusion</a:t>
            </a:r>
            <a:endParaRPr lang="en-US" dirty="0"/>
          </a:p>
        </p:txBody>
      </p:sp>
      <p:sp>
        <p:nvSpPr>
          <p:cNvPr id="32" name="Text Placeholder 23"/>
          <p:cNvSpPr>
            <a:spLocks noGrp="1"/>
          </p:cNvSpPr>
          <p:nvPr>
            <p:ph type="body" sz="quarter" idx="19"/>
          </p:nvPr>
        </p:nvSpPr>
        <p:spPr>
          <a:xfrm>
            <a:off x="24674287" y="4699000"/>
            <a:ext cx="11321142" cy="14732000"/>
          </a:xfrm>
          <a:prstGeom prst="rect">
            <a:avLst/>
          </a:prstGeom>
        </p:spPr>
        <p:txBody>
          <a:bodyPr vert="horz" lIns="182866" tIns="91434" rIns="182866" bIns="91434"/>
          <a:lstStyle>
            <a:lvl1pPr>
              <a:defRPr sz="3200"/>
            </a:lvl1pPr>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21"/>
          <p:cNvSpPr>
            <a:spLocks noGrp="1"/>
          </p:cNvSpPr>
          <p:nvPr>
            <p:ph type="body" sz="quarter" idx="20" hasCustomPrompt="1"/>
          </p:nvPr>
        </p:nvSpPr>
        <p:spPr>
          <a:xfrm>
            <a:off x="24674287" y="19685000"/>
            <a:ext cx="11321142" cy="889000"/>
          </a:xfrm>
          <a:prstGeom prst="rect">
            <a:avLst/>
          </a:prstGeom>
          <a:solidFill>
            <a:srgbClr val="C4172F"/>
          </a:solidFill>
          <a:ln>
            <a:solidFill>
              <a:srgbClr val="C4172F"/>
            </a:solidFill>
          </a:ln>
        </p:spPr>
        <p:txBody>
          <a:bodyPr vert="horz" lIns="182866" tIns="91434" rIns="182866" bIns="91434"/>
          <a:lstStyle>
            <a:lvl1pPr marL="0" indent="0">
              <a:buNone/>
              <a:defRPr sz="4900" b="1" baseline="0">
                <a:solidFill>
                  <a:schemeClr val="bg1"/>
                </a:solidFill>
                <a:latin typeface="Arial"/>
                <a:cs typeface="Arial"/>
              </a:defRPr>
            </a:lvl1pPr>
          </a:lstStyle>
          <a:p>
            <a:pPr lvl="0"/>
            <a:r>
              <a:rPr lang="en-US" sz="4900" dirty="0" smtClean="0"/>
              <a:t>References</a:t>
            </a:r>
            <a:endParaRPr lang="en-US" dirty="0"/>
          </a:p>
        </p:txBody>
      </p:sp>
      <p:sp>
        <p:nvSpPr>
          <p:cNvPr id="34" name="Text Placeholder 23"/>
          <p:cNvSpPr>
            <a:spLocks noGrp="1"/>
          </p:cNvSpPr>
          <p:nvPr>
            <p:ph type="body" sz="quarter" idx="21" hasCustomPrompt="1"/>
          </p:nvPr>
        </p:nvSpPr>
        <p:spPr>
          <a:xfrm>
            <a:off x="12627429" y="4699000"/>
            <a:ext cx="11321142" cy="22225000"/>
          </a:xfrm>
          <a:prstGeom prst="rect">
            <a:avLst/>
          </a:prstGeom>
        </p:spPr>
        <p:txBody>
          <a:bodyPr vert="horz" lIns="182866" tIns="91434" rIns="182866" bIns="91434"/>
          <a:lstStyle>
            <a:lvl1pPr marL="0" indent="0">
              <a:buNone/>
              <a:defRPr sz="3200" baseline="0"/>
            </a:lvl1pPr>
            <a:lvl2pPr marL="463516" indent="0">
              <a:buNone/>
              <a:defRPr sz="3200"/>
            </a:lvl2pPr>
            <a:lvl3pPr>
              <a:defRPr sz="3200"/>
            </a:lvl3pPr>
            <a:lvl4pPr>
              <a:defRPr sz="3200"/>
            </a:lvl4pPr>
            <a:lvl5pPr>
              <a:defRPr sz="3200"/>
            </a:lvl5pPr>
          </a:lstStyle>
          <a:p>
            <a:pPr lvl="0"/>
            <a:r>
              <a:rPr lang="en-US" dirty="0" smtClean="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016002" y="762000"/>
            <a:ext cx="2612571" cy="2286000"/>
          </a:xfrm>
          <a:prstGeom prst="rect">
            <a:avLst/>
          </a:prstGeom>
          <a:solidFill>
            <a:schemeClr val="bg1"/>
          </a:solidFill>
        </p:spPr>
        <p:txBody>
          <a:bodyPr vert="horz" lIns="182866" tIns="91434" rIns="182866" bIns="91434"/>
          <a:lstStyle>
            <a:lvl1pPr marL="0" indent="0">
              <a:buNone/>
              <a:defRPr sz="2300"/>
            </a:lvl1pPr>
          </a:lstStyle>
          <a:p>
            <a:r>
              <a:rPr lang="en-US" dirty="0" smtClean="0"/>
              <a:t>LOGO</a:t>
            </a:r>
            <a:endParaRPr lang="en-US" dirty="0"/>
          </a:p>
        </p:txBody>
      </p:sp>
      <p:sp>
        <p:nvSpPr>
          <p:cNvPr id="37" name="Picture Placeholder 35"/>
          <p:cNvSpPr>
            <a:spLocks noGrp="1"/>
          </p:cNvSpPr>
          <p:nvPr>
            <p:ph type="pic" sz="quarter" idx="23" hasCustomPrompt="1"/>
          </p:nvPr>
        </p:nvSpPr>
        <p:spPr>
          <a:xfrm>
            <a:off x="33092574" y="762000"/>
            <a:ext cx="2612571" cy="2286000"/>
          </a:xfrm>
          <a:prstGeom prst="rect">
            <a:avLst/>
          </a:prstGeom>
          <a:solidFill>
            <a:schemeClr val="bg1"/>
          </a:solidFill>
        </p:spPr>
        <p:txBody>
          <a:bodyPr vert="horz" lIns="182866" tIns="91434" rIns="182866" bIns="91434"/>
          <a:lstStyle>
            <a:lvl1pPr marL="0" indent="0">
              <a:buNone/>
              <a:defRPr sz="2300"/>
            </a:lvl1pPr>
          </a:lstStyle>
          <a:p>
            <a:r>
              <a:rPr lang="en-US" dirty="0" smtClean="0"/>
              <a:t>LOGO</a:t>
            </a:r>
            <a:endParaRPr lang="en-US" dirty="0"/>
          </a:p>
        </p:txBody>
      </p:sp>
      <p:sp>
        <p:nvSpPr>
          <p:cNvPr id="39" name="Chart Placeholder 38"/>
          <p:cNvSpPr>
            <a:spLocks noGrp="1"/>
          </p:cNvSpPr>
          <p:nvPr>
            <p:ph type="chart" sz="quarter" idx="24"/>
          </p:nvPr>
        </p:nvSpPr>
        <p:spPr>
          <a:xfrm>
            <a:off x="13498290" y="13462000"/>
            <a:ext cx="9579429" cy="5588000"/>
          </a:xfrm>
          <a:prstGeom prst="rect">
            <a:avLst/>
          </a:prstGeom>
        </p:spPr>
        <p:txBody>
          <a:bodyPr vert="horz" lIns="182866" tIns="91434" rIns="182866" bIns="91434"/>
          <a:lstStyle>
            <a:lvl1pPr marL="0" indent="0">
              <a:buNone/>
              <a:defRPr sz="3200"/>
            </a:lvl1pPr>
          </a:lstStyle>
          <a:p>
            <a:endParaRPr lang="en-US" dirty="0"/>
          </a:p>
        </p:txBody>
      </p:sp>
      <p:sp>
        <p:nvSpPr>
          <p:cNvPr id="40" name="Chart Placeholder 38"/>
          <p:cNvSpPr>
            <a:spLocks noGrp="1"/>
          </p:cNvSpPr>
          <p:nvPr>
            <p:ph type="chart" sz="quarter" idx="25"/>
          </p:nvPr>
        </p:nvSpPr>
        <p:spPr>
          <a:xfrm>
            <a:off x="13498290" y="20447000"/>
            <a:ext cx="9579429" cy="5588000"/>
          </a:xfrm>
          <a:prstGeom prst="rect">
            <a:avLst/>
          </a:prstGeom>
        </p:spPr>
        <p:txBody>
          <a:bodyPr vert="horz" lIns="182866" tIns="91434" rIns="182866" bIns="91434"/>
          <a:lstStyle>
            <a:lvl1pPr marL="0" indent="0">
              <a:buNone/>
              <a:defRPr sz="32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382861" y="26996573"/>
            <a:ext cx="2612571" cy="31350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075183" rtl="0" eaLnBrk="1" latinLnBrk="0" hangingPunct="1">
        <a:spcBef>
          <a:spcPct val="0"/>
        </a:spcBef>
        <a:buNone/>
        <a:defRPr sz="19600" kern="1200">
          <a:solidFill>
            <a:schemeClr val="tx1"/>
          </a:solidFill>
          <a:latin typeface="+mj-lt"/>
          <a:ea typeface="+mj-ea"/>
          <a:cs typeface="+mj-cs"/>
        </a:defRPr>
      </a:lvl1pPr>
    </p:titleStyle>
    <p:bodyStyle>
      <a:lvl1pPr marL="1528195" indent="-1528195" algn="l" defTabSz="4075183"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088" indent="-1273495" algn="l" defTabSz="4075183" rtl="0" eaLnBrk="1" latinLnBrk="0" hangingPunct="1">
        <a:spcBef>
          <a:spcPct val="20000"/>
        </a:spcBef>
        <a:buFont typeface="Arial" pitchFamily="34" charset="0"/>
        <a:buChar char="–"/>
        <a:defRPr sz="12400" kern="1200">
          <a:solidFill>
            <a:schemeClr val="tx1"/>
          </a:solidFill>
          <a:latin typeface="+mn-lt"/>
          <a:ea typeface="+mn-ea"/>
          <a:cs typeface="+mn-cs"/>
        </a:defRPr>
      </a:lvl2pPr>
      <a:lvl3pPr marL="5093982" indent="-1018796" algn="l" defTabSz="4075183"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7131572" indent="-1018796" algn="l" defTabSz="4075183"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169165" indent="-1018796" algn="l" defTabSz="4075183"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206756" indent="-1018796" algn="l" defTabSz="4075183"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244346" indent="-1018796" algn="l" defTabSz="4075183"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281941" indent="-1018796" algn="l" defTabSz="4075183"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319532" indent="-1018796" algn="l" defTabSz="4075183"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075183" rtl="0" eaLnBrk="1" latinLnBrk="0" hangingPunct="1">
        <a:defRPr sz="7900" kern="1200">
          <a:solidFill>
            <a:schemeClr val="tx1"/>
          </a:solidFill>
          <a:latin typeface="+mn-lt"/>
          <a:ea typeface="+mn-ea"/>
          <a:cs typeface="+mn-cs"/>
        </a:defRPr>
      </a:lvl1pPr>
      <a:lvl2pPr marL="2037590" algn="l" defTabSz="4075183" rtl="0" eaLnBrk="1" latinLnBrk="0" hangingPunct="1">
        <a:defRPr sz="7900" kern="1200">
          <a:solidFill>
            <a:schemeClr val="tx1"/>
          </a:solidFill>
          <a:latin typeface="+mn-lt"/>
          <a:ea typeface="+mn-ea"/>
          <a:cs typeface="+mn-cs"/>
        </a:defRPr>
      </a:lvl2pPr>
      <a:lvl3pPr marL="4075183" algn="l" defTabSz="4075183" rtl="0" eaLnBrk="1" latinLnBrk="0" hangingPunct="1">
        <a:defRPr sz="7900" kern="1200">
          <a:solidFill>
            <a:schemeClr val="tx1"/>
          </a:solidFill>
          <a:latin typeface="+mn-lt"/>
          <a:ea typeface="+mn-ea"/>
          <a:cs typeface="+mn-cs"/>
        </a:defRPr>
      </a:lvl3pPr>
      <a:lvl4pPr marL="6112776" algn="l" defTabSz="4075183" rtl="0" eaLnBrk="1" latinLnBrk="0" hangingPunct="1">
        <a:defRPr sz="7900" kern="1200">
          <a:solidFill>
            <a:schemeClr val="tx1"/>
          </a:solidFill>
          <a:latin typeface="+mn-lt"/>
          <a:ea typeface="+mn-ea"/>
          <a:cs typeface="+mn-cs"/>
        </a:defRPr>
      </a:lvl4pPr>
      <a:lvl5pPr marL="8150369" algn="l" defTabSz="4075183" rtl="0" eaLnBrk="1" latinLnBrk="0" hangingPunct="1">
        <a:defRPr sz="7900" kern="1200">
          <a:solidFill>
            <a:schemeClr val="tx1"/>
          </a:solidFill>
          <a:latin typeface="+mn-lt"/>
          <a:ea typeface="+mn-ea"/>
          <a:cs typeface="+mn-cs"/>
        </a:defRPr>
      </a:lvl5pPr>
      <a:lvl6pPr marL="10187959" algn="l" defTabSz="4075183" rtl="0" eaLnBrk="1" latinLnBrk="0" hangingPunct="1">
        <a:defRPr sz="7900" kern="1200">
          <a:solidFill>
            <a:schemeClr val="tx1"/>
          </a:solidFill>
          <a:latin typeface="+mn-lt"/>
          <a:ea typeface="+mn-ea"/>
          <a:cs typeface="+mn-cs"/>
        </a:defRPr>
      </a:lvl6pPr>
      <a:lvl7pPr marL="12225552" algn="l" defTabSz="4075183" rtl="0" eaLnBrk="1" latinLnBrk="0" hangingPunct="1">
        <a:defRPr sz="7900" kern="1200">
          <a:solidFill>
            <a:schemeClr val="tx1"/>
          </a:solidFill>
          <a:latin typeface="+mn-lt"/>
          <a:ea typeface="+mn-ea"/>
          <a:cs typeface="+mn-cs"/>
        </a:defRPr>
      </a:lvl7pPr>
      <a:lvl8pPr marL="14263142" algn="l" defTabSz="4075183" rtl="0" eaLnBrk="1" latinLnBrk="0" hangingPunct="1">
        <a:defRPr sz="7900" kern="1200">
          <a:solidFill>
            <a:schemeClr val="tx1"/>
          </a:solidFill>
          <a:latin typeface="+mn-lt"/>
          <a:ea typeface="+mn-ea"/>
          <a:cs typeface="+mn-cs"/>
        </a:defRPr>
      </a:lvl8pPr>
      <a:lvl9pPr marL="16300738" algn="l" defTabSz="4075183" rtl="0" eaLnBrk="1" latinLnBrk="0" hangingPunct="1">
        <a:defRPr sz="7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sz="8800" dirty="0" smtClean="0"/>
              <a:t>Where are they really looking?</a:t>
            </a:r>
            <a:br>
              <a:rPr lang="en-US" sz="8800" dirty="0" smtClean="0"/>
            </a:br>
            <a:r>
              <a:rPr lang="en-US" sz="4800" dirty="0" err="1" smtClean="0"/>
              <a:t>Ambika</a:t>
            </a:r>
            <a:r>
              <a:rPr lang="en-US" sz="4800" dirty="0" smtClean="0"/>
              <a:t> </a:t>
            </a:r>
            <a:r>
              <a:rPr lang="en-US" sz="4800" dirty="0" err="1" smtClean="0"/>
              <a:t>Verma</a:t>
            </a:r>
            <a:r>
              <a:rPr lang="en-US" sz="4800" dirty="0" smtClean="0"/>
              <a:t>	Brady Zhou</a:t>
            </a:r>
            <a:r>
              <a:rPr lang="en-US" sz="6600" dirty="0" smtClean="0"/>
              <a:t/>
            </a:r>
            <a:br>
              <a:rPr lang="en-US" sz="6600" dirty="0" smtClean="0"/>
            </a:br>
            <a:r>
              <a:rPr lang="en-US" sz="4800" dirty="0" smtClean="0"/>
              <a:t>University of Texas at Austin</a:t>
            </a:r>
            <a:endParaRPr lang="en-US" sz="6600" dirty="0"/>
          </a:p>
        </p:txBody>
      </p:sp>
      <p:sp>
        <p:nvSpPr>
          <p:cNvPr id="20" name="Text Placeholder 19"/>
          <p:cNvSpPr>
            <a:spLocks noGrp="1"/>
          </p:cNvSpPr>
          <p:nvPr>
            <p:ph type="body" sz="quarter" idx="10"/>
          </p:nvPr>
        </p:nvSpPr>
        <p:spPr/>
        <p:txBody>
          <a:bodyPr/>
          <a:lstStyle/>
          <a:p>
            <a:r>
              <a:rPr lang="en-US" dirty="0" smtClean="0"/>
              <a:t>Introduction</a:t>
            </a:r>
            <a:endParaRPr lang="en-US" dirty="0"/>
          </a:p>
        </p:txBody>
      </p:sp>
      <p:sp>
        <p:nvSpPr>
          <p:cNvPr id="21" name="Text Placeholder 20"/>
          <p:cNvSpPr>
            <a:spLocks noGrp="1"/>
          </p:cNvSpPr>
          <p:nvPr>
            <p:ph type="body" sz="quarter" idx="11"/>
          </p:nvPr>
        </p:nvSpPr>
        <p:spPr>
          <a:xfrm>
            <a:off x="580571" y="4699000"/>
            <a:ext cx="11321142" cy="5435600"/>
          </a:xfrm>
        </p:spPr>
        <p:txBody>
          <a:bodyPr/>
          <a:lstStyle/>
          <a:p>
            <a:pPr algn="just"/>
            <a:r>
              <a:rPr lang="en-US" dirty="0" smtClean="0"/>
              <a:t>The </a:t>
            </a:r>
            <a:r>
              <a:rPr lang="en-US" dirty="0" err="1" smtClean="0"/>
              <a:t>GazeFollow</a:t>
            </a:r>
            <a:r>
              <a:rPr lang="en-US" dirty="0" smtClean="0"/>
              <a:t> (1) method achieves the goal of predicting where people are looking in images by making singular predictions using their CNN model. We propose to extend this work by accounting for the following scenarios (2) –</a:t>
            </a:r>
          </a:p>
          <a:p>
            <a:pPr marL="457200" indent="-457200" algn="just">
              <a:buFont typeface="Arial" panose="020B0604020202020204" pitchFamily="34" charset="0"/>
              <a:buChar char="•"/>
            </a:pPr>
            <a:r>
              <a:rPr lang="en-US" dirty="0" smtClean="0"/>
              <a:t>Head orientation plays a major role in predicting gaze direction</a:t>
            </a:r>
          </a:p>
          <a:p>
            <a:pPr marL="457200" indent="-457200" algn="just">
              <a:buFont typeface="Arial" panose="020B0604020202020204" pitchFamily="34" charset="0"/>
              <a:buChar char="•"/>
            </a:pPr>
            <a:r>
              <a:rPr lang="en-US" dirty="0" smtClean="0"/>
              <a:t>More likely for a person to look at another person in the image</a:t>
            </a:r>
          </a:p>
          <a:p>
            <a:pPr marL="457200" indent="-457200" algn="just">
              <a:buFont typeface="Arial" panose="020B0604020202020204" pitchFamily="34" charset="0"/>
              <a:buChar char="•"/>
            </a:pPr>
            <a:r>
              <a:rPr lang="en-US" dirty="0" smtClean="0"/>
              <a:t>If others are looking in the same direction, then it is more probable for someone to be looking at it as well. </a:t>
            </a:r>
          </a:p>
          <a:p>
            <a:pPr algn="just"/>
            <a:r>
              <a:rPr lang="en-US" dirty="0" smtClean="0"/>
              <a:t>Thus, we build an MRF model to utilize social attention and interaction factors. </a:t>
            </a:r>
            <a:endParaRPr lang="en-US" dirty="0"/>
          </a:p>
        </p:txBody>
      </p:sp>
      <p:sp>
        <p:nvSpPr>
          <p:cNvPr id="22" name="Text Placeholder 21"/>
          <p:cNvSpPr>
            <a:spLocks noGrp="1"/>
          </p:cNvSpPr>
          <p:nvPr>
            <p:ph type="body" sz="quarter" idx="12"/>
          </p:nvPr>
        </p:nvSpPr>
        <p:spPr>
          <a:xfrm>
            <a:off x="609600" y="10371889"/>
            <a:ext cx="11321142" cy="889000"/>
          </a:xfrm>
        </p:spPr>
        <p:txBody>
          <a:bodyPr/>
          <a:lstStyle/>
          <a:p>
            <a:r>
              <a:rPr lang="en-US" dirty="0" smtClean="0"/>
              <a:t>Related Work</a:t>
            </a:r>
            <a:endParaRPr lang="en-US" dirty="0"/>
          </a:p>
        </p:txBody>
      </p:sp>
      <p:sp>
        <p:nvSpPr>
          <p:cNvPr id="23" name="Text Placeholder 22"/>
          <p:cNvSpPr>
            <a:spLocks noGrp="1"/>
          </p:cNvSpPr>
          <p:nvPr>
            <p:ph type="body" sz="quarter" idx="13"/>
          </p:nvPr>
        </p:nvSpPr>
        <p:spPr>
          <a:xfrm>
            <a:off x="609600" y="11506200"/>
            <a:ext cx="11321142" cy="7772400"/>
          </a:xfrm>
        </p:spPr>
        <p:txBody>
          <a:bodyPr/>
          <a:lstStyle/>
          <a:p>
            <a:pPr algn="just"/>
            <a:r>
              <a:rPr lang="en-US" dirty="0" smtClean="0"/>
              <a:t>(2) Uses a MRF model to preform gaze following to predict the type of interaction between people. It is heavily dependent on First Person Vision (FPV) videos, 3D head locations and requires multiple people in the scene. Though, the method can predict common attention even if people are not looking at a person.</a:t>
            </a:r>
          </a:p>
          <a:p>
            <a:pPr algn="just"/>
            <a:endParaRPr lang="en-US" dirty="0"/>
          </a:p>
          <a:p>
            <a:pPr algn="just"/>
            <a:endParaRPr lang="en-US" dirty="0" smtClean="0"/>
          </a:p>
          <a:p>
            <a:pPr algn="just"/>
            <a:endParaRPr lang="en-US" dirty="0"/>
          </a:p>
          <a:p>
            <a:pPr algn="just"/>
            <a:endParaRPr lang="en-US" dirty="0" smtClean="0"/>
          </a:p>
          <a:p>
            <a:pPr algn="just"/>
            <a:r>
              <a:rPr lang="en-US" dirty="0" smtClean="0"/>
              <a:t>(3) Builds upon a similar idea as (1) by combining low-level saliency and head pose information without using deep learning methods and depends heavily on extensive annotations of images.</a:t>
            </a:r>
          </a:p>
          <a:p>
            <a:r>
              <a:rPr lang="en-US" dirty="0" smtClean="0"/>
              <a:t> </a:t>
            </a:r>
          </a:p>
          <a:p>
            <a:pPr algn="ctr"/>
            <a:endParaRPr lang="en-US" dirty="0" smtClean="0"/>
          </a:p>
          <a:p>
            <a:endParaRPr lang="en-US" dirty="0"/>
          </a:p>
        </p:txBody>
      </p:sp>
      <p:sp>
        <p:nvSpPr>
          <p:cNvPr id="24" name="Text Placeholder 23"/>
          <p:cNvSpPr>
            <a:spLocks noGrp="1"/>
          </p:cNvSpPr>
          <p:nvPr>
            <p:ph type="body" sz="quarter" idx="14"/>
          </p:nvPr>
        </p:nvSpPr>
        <p:spPr/>
        <p:txBody>
          <a:bodyPr/>
          <a:lstStyle/>
          <a:p>
            <a:r>
              <a:rPr lang="en-US" dirty="0" smtClean="0"/>
              <a:t>Experimental Setup</a:t>
            </a:r>
            <a:endParaRPr lang="en-US" dirty="0"/>
          </a:p>
        </p:txBody>
      </p:sp>
      <p:sp>
        <p:nvSpPr>
          <p:cNvPr id="25" name="Text Placeholder 24"/>
          <p:cNvSpPr>
            <a:spLocks noGrp="1"/>
          </p:cNvSpPr>
          <p:nvPr>
            <p:ph type="body" sz="quarter" idx="15"/>
          </p:nvPr>
        </p:nvSpPr>
        <p:spPr/>
        <p:txBody>
          <a:bodyPr/>
          <a:lstStyle/>
          <a:p>
            <a:r>
              <a:rPr lang="en-US" b="1" dirty="0" smtClean="0"/>
              <a:t>Dataset</a:t>
            </a:r>
            <a:r>
              <a:rPr lang="en-US" dirty="0" smtClean="0"/>
              <a:t>: </a:t>
            </a:r>
          </a:p>
          <a:p>
            <a:r>
              <a:rPr lang="en-US" dirty="0" err="1" smtClean="0"/>
              <a:t>GazeFollow</a:t>
            </a:r>
            <a:r>
              <a:rPr lang="en-US" dirty="0" smtClean="0"/>
              <a:t> (1) </a:t>
            </a:r>
            <a:r>
              <a:rPr lang="en-US" dirty="0" smtClean="0"/>
              <a:t>consists of 120,000 </a:t>
            </a:r>
            <a:r>
              <a:rPr lang="en-US" dirty="0" smtClean="0"/>
              <a:t>train and 3000 test </a:t>
            </a:r>
            <a:r>
              <a:rPr lang="en-US" dirty="0" smtClean="0"/>
              <a:t>images. These images are labeled with ground truth gazes for every head in the image.</a:t>
            </a:r>
            <a:endParaRPr lang="en-US" dirty="0" smtClean="0"/>
          </a:p>
          <a:p>
            <a:r>
              <a:rPr lang="en-US" dirty="0" smtClean="0"/>
              <a:t>We filter out this dataset to a subset with the properties that each images contains more than </a:t>
            </a:r>
            <a:r>
              <a:rPr lang="en-US" dirty="0" smtClean="0"/>
              <a:t>one </a:t>
            </a:r>
            <a:r>
              <a:rPr lang="en-US" dirty="0" smtClean="0"/>
              <a:t>person. This comes out to </a:t>
            </a:r>
            <a:r>
              <a:rPr lang="en-US" dirty="0" smtClean="0"/>
              <a:t>approximately </a:t>
            </a:r>
            <a:r>
              <a:rPr lang="en-US" dirty="0" smtClean="0"/>
              <a:t>1000 </a:t>
            </a:r>
            <a:r>
              <a:rPr lang="en-US" dirty="0" smtClean="0"/>
              <a:t>train and </a:t>
            </a:r>
            <a:r>
              <a:rPr lang="en-US" dirty="0" smtClean="0"/>
              <a:t>100 </a:t>
            </a:r>
            <a:r>
              <a:rPr lang="en-US" dirty="0" smtClean="0"/>
              <a:t>test </a:t>
            </a:r>
            <a:r>
              <a:rPr lang="en-US" dirty="0" smtClean="0"/>
              <a:t>images. </a:t>
            </a:r>
            <a:endParaRPr lang="en-US" dirty="0" smtClean="0"/>
          </a:p>
          <a:p>
            <a:r>
              <a:rPr lang="en-US" dirty="0" smtClean="0"/>
              <a:t>Results </a:t>
            </a:r>
            <a:r>
              <a:rPr lang="en-US" dirty="0" smtClean="0"/>
              <a:t>are evaluated on the test images based on L2 distance (</a:t>
            </a:r>
            <a:r>
              <a:rPr lang="en-US" dirty="0" smtClean="0"/>
              <a:t>normalized) </a:t>
            </a:r>
            <a:r>
              <a:rPr lang="en-US" dirty="0" smtClean="0"/>
              <a:t>and </a:t>
            </a:r>
            <a:r>
              <a:rPr lang="en-US" dirty="0" smtClean="0"/>
              <a:t>angular </a:t>
            </a:r>
            <a:r>
              <a:rPr lang="en-US" dirty="0" smtClean="0"/>
              <a:t>error (degrees) between ground truth and predicted gaze points with respect to the head position. </a:t>
            </a:r>
            <a:endParaRPr lang="en-US" dirty="0"/>
          </a:p>
        </p:txBody>
      </p:sp>
      <p:sp>
        <p:nvSpPr>
          <p:cNvPr id="26" name="Text Placeholder 25"/>
          <p:cNvSpPr>
            <a:spLocks noGrp="1"/>
          </p:cNvSpPr>
          <p:nvPr>
            <p:ph type="body" sz="quarter" idx="16"/>
          </p:nvPr>
        </p:nvSpPr>
        <p:spPr/>
        <p:txBody>
          <a:bodyPr/>
          <a:lstStyle/>
          <a:p>
            <a:r>
              <a:rPr lang="en-US" dirty="0" smtClean="0"/>
              <a:t>Our Approach</a:t>
            </a:r>
            <a:endParaRPr lang="en-US" dirty="0"/>
          </a:p>
        </p:txBody>
      </p:sp>
      <p:sp>
        <p:nvSpPr>
          <p:cNvPr id="27" name="Text Placeholder 26"/>
          <p:cNvSpPr>
            <a:spLocks noGrp="1"/>
          </p:cNvSpPr>
          <p:nvPr>
            <p:ph type="body" sz="quarter" idx="17"/>
          </p:nvPr>
        </p:nvSpPr>
        <p:spPr/>
        <p:txBody>
          <a:bodyPr/>
          <a:lstStyle/>
          <a:p>
            <a:pPr marL="514350" indent="-514350">
              <a:buFont typeface="+mj-lt"/>
              <a:buAutoNum type="arabicPeriod"/>
            </a:pPr>
            <a:r>
              <a:rPr lang="en-US" dirty="0"/>
              <a:t>Where are they looking? Khosla, </a:t>
            </a:r>
            <a:r>
              <a:rPr lang="en-US" dirty="0" err="1"/>
              <a:t>Recasens</a:t>
            </a:r>
            <a:r>
              <a:rPr lang="en-US" dirty="0"/>
              <a:t>, </a:t>
            </a:r>
            <a:r>
              <a:rPr lang="en-US" dirty="0" err="1"/>
              <a:t>Vondrick</a:t>
            </a:r>
            <a:r>
              <a:rPr lang="en-US" dirty="0"/>
              <a:t>, </a:t>
            </a:r>
            <a:r>
              <a:rPr lang="en-US" dirty="0" err="1"/>
              <a:t>Torralba</a:t>
            </a:r>
            <a:r>
              <a:rPr lang="en-US" dirty="0"/>
              <a:t>. NIPS 2015</a:t>
            </a:r>
            <a:r>
              <a:rPr lang="en-US" dirty="0" smtClean="0"/>
              <a:t>.</a:t>
            </a:r>
          </a:p>
          <a:p>
            <a:pPr marL="514350" indent="-514350">
              <a:buFont typeface="+mj-lt"/>
              <a:buAutoNum type="arabicPeriod"/>
            </a:pPr>
            <a:r>
              <a:rPr lang="en-US" dirty="0" err="1"/>
              <a:t>A.Fathi</a:t>
            </a:r>
            <a:r>
              <a:rPr lang="en-US" dirty="0"/>
              <a:t>, J. Hodgins and J. </a:t>
            </a:r>
            <a:r>
              <a:rPr lang="en-US" dirty="0" err="1"/>
              <a:t>Rehg</a:t>
            </a:r>
            <a:r>
              <a:rPr lang="en-US" dirty="0"/>
              <a:t>, “Social Interactions: A First-Person Perspective”, CVPR </a:t>
            </a:r>
            <a:r>
              <a:rPr lang="en-US" dirty="0" smtClean="0"/>
              <a:t>2012</a:t>
            </a:r>
          </a:p>
          <a:p>
            <a:pPr marL="514350" indent="-514350">
              <a:buFont typeface="+mj-lt"/>
              <a:buAutoNum type="arabicPeriod"/>
            </a:pPr>
            <a:r>
              <a:rPr lang="en-US" dirty="0"/>
              <a:t>D. Parks, A. </a:t>
            </a:r>
            <a:r>
              <a:rPr lang="en-US" dirty="0" err="1"/>
              <a:t>Borji</a:t>
            </a:r>
            <a:r>
              <a:rPr lang="en-US" dirty="0"/>
              <a:t>, L. </a:t>
            </a:r>
            <a:r>
              <a:rPr lang="en-US" dirty="0" err="1"/>
              <a:t>Itti</a:t>
            </a:r>
            <a:r>
              <a:rPr lang="en-US" dirty="0"/>
              <a:t>, “​Augmented saliency model using automatic 3D head pose detection and </a:t>
            </a:r>
            <a:r>
              <a:rPr lang="en-US" dirty="0" err="1"/>
              <a:t>learnedgaze</a:t>
            </a:r>
            <a:r>
              <a:rPr lang="en-US" dirty="0"/>
              <a:t> following in natural scenes​”, Vision Research, 2014</a:t>
            </a:r>
            <a:r>
              <a:rPr lang="en-US" dirty="0" smtClean="0"/>
              <a:t>.</a:t>
            </a:r>
          </a:p>
          <a:p>
            <a:pPr marL="514350" indent="-514350">
              <a:buFont typeface="+mj-lt"/>
              <a:buAutoNum type="arabicPeriod"/>
            </a:pPr>
            <a:r>
              <a:rPr lang="en-US" dirty="0"/>
              <a:t>​"Here's looking at you, kid." Detecting people looking at each other in videos. Proceedings of the </a:t>
            </a:r>
            <a:r>
              <a:rPr lang="en-US" dirty="0" err="1"/>
              <a:t>BritishMachine</a:t>
            </a:r>
            <a:r>
              <a:rPr lang="en-US" dirty="0"/>
              <a:t> Vision Conference, 2011</a:t>
            </a:r>
          </a:p>
        </p:txBody>
      </p:sp>
      <p:sp>
        <p:nvSpPr>
          <p:cNvPr id="28" name="Text Placeholder 27"/>
          <p:cNvSpPr>
            <a:spLocks noGrp="1"/>
          </p:cNvSpPr>
          <p:nvPr>
            <p:ph type="body" sz="quarter" idx="18"/>
          </p:nvPr>
        </p:nvSpPr>
        <p:spPr/>
        <p:txBody>
          <a:bodyPr/>
          <a:lstStyle/>
          <a:p>
            <a:r>
              <a:rPr lang="en-US" dirty="0" smtClean="0"/>
              <a:t>Results</a:t>
            </a:r>
            <a:endParaRPr lang="en-US" dirty="0"/>
          </a:p>
        </p:txBody>
      </p:sp>
      <p:pic>
        <p:nvPicPr>
          <p:cNvPr id="14" name="Picture 13"/>
          <p:cNvPicPr>
            <a:picLocks noChangeAspect="1"/>
          </p:cNvPicPr>
          <p:nvPr/>
        </p:nvPicPr>
        <p:blipFill>
          <a:blip r:embed="rId2"/>
          <a:stretch>
            <a:fillRect/>
          </a:stretch>
        </p:blipFill>
        <p:spPr>
          <a:xfrm>
            <a:off x="25026407" y="10611657"/>
            <a:ext cx="10616901" cy="7195274"/>
          </a:xfrm>
          <a:prstGeom prst="rect">
            <a:avLst/>
          </a:prstGeom>
        </p:spPr>
      </p:pic>
      <p:sp>
        <p:nvSpPr>
          <p:cNvPr id="30" name="Text Placeholder 29"/>
          <p:cNvSpPr>
            <a:spLocks noGrp="1"/>
          </p:cNvSpPr>
          <p:nvPr>
            <p:ph type="body" sz="quarter" idx="20"/>
          </p:nvPr>
        </p:nvSpPr>
        <p:spPr/>
        <p:txBody>
          <a:bodyPr/>
          <a:lstStyle/>
          <a:p>
            <a:endParaRPr lang="en-US"/>
          </a:p>
        </p:txBody>
      </p:sp>
      <p:sp>
        <p:nvSpPr>
          <p:cNvPr id="31" name="Text Placeholder 30"/>
          <p:cNvSpPr>
            <a:spLocks noGrp="1"/>
          </p:cNvSpPr>
          <p:nvPr>
            <p:ph type="body" sz="quarter" idx="21"/>
          </p:nvPr>
        </p:nvSpPr>
        <p:spPr>
          <a:xfrm>
            <a:off x="12627429" y="4699000"/>
            <a:ext cx="11321142" cy="4212389"/>
          </a:xfrm>
        </p:spPr>
        <p:txBody>
          <a:bodyPr/>
          <a:lstStyle/>
          <a:p>
            <a:pPr algn="just"/>
            <a:r>
              <a:rPr lang="en-US" dirty="0" smtClean="0"/>
              <a:t>Our MRF model closely follows the work of (2). We assume that head positions and orientations are given, similar to (1), which can be obtained by using a head detector (4). The image is discretized into cells, to reduce model complexity. Unary potentials are used to learn the likelihood of looking in a particular direction based on head orientation and position and bias to look at other faces. Pairwise potential capture the interaction between people in a scene.</a:t>
            </a:r>
          </a:p>
        </p:txBody>
      </p:sp>
      <p:pic>
        <p:nvPicPr>
          <p:cNvPr id="1026" name="Picture 2" descr="C:\Users\user1\Downloads\381v_project_data\UTseal.png"/>
          <p:cNvPicPr>
            <a:picLocks noGrp="1" noChangeAspect="1" noChangeArrowheads="1"/>
          </p:cNvPicPr>
          <p:nvPr>
            <p:ph type="pic" sz="quarter" idx="22"/>
          </p:nvPr>
        </p:nvPicPr>
        <p:blipFill>
          <a:blip r:embed="rId3">
            <a:extLst>
              <a:ext uri="{28A0092B-C50C-407E-A947-70E740481C1C}">
                <a14:useLocalDpi xmlns:a14="http://schemas.microsoft.com/office/drawing/2010/main" val="0"/>
              </a:ext>
            </a:extLst>
          </a:blip>
          <a:srcRect t="6258" b="625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1\Downloads\381v_project_data\UTseal.png"/>
          <p:cNvPicPr>
            <a:picLocks noGrp="1" noChangeAspect="1" noChangeArrowheads="1"/>
          </p:cNvPicPr>
          <p:nvPr>
            <p:ph type="pic" sz="quarter" idx="23"/>
          </p:nvPr>
        </p:nvPicPr>
        <p:blipFill>
          <a:blip r:embed="rId3">
            <a:extLst>
              <a:ext uri="{28A0092B-C50C-407E-A947-70E740481C1C}">
                <a14:useLocalDpi xmlns:a14="http://schemas.microsoft.com/office/drawing/2010/main" val="0"/>
              </a:ext>
            </a:extLst>
          </a:blip>
          <a:srcRect t="6231" b="623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user1\Downloads\381v_project_data\cnn_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4754" y="8911389"/>
            <a:ext cx="10910983" cy="3810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TextBox 3"/>
              <p:cNvSpPr txBox="1"/>
              <p:nvPr/>
            </p:nvSpPr>
            <p:spPr>
              <a:xfrm>
                <a:off x="12794755" y="13868400"/>
                <a:ext cx="10910982" cy="124975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800" i="1" smtClean="0">
                              <a:latin typeface="Cambria Math" charset="0"/>
                            </a:rPr>
                          </m:ctrlPr>
                        </m:sSubPr>
                        <m:e>
                          <m:r>
                            <a:rPr lang="en-US" sz="2800" i="1" smtClean="0">
                              <a:latin typeface="Cambria Math"/>
                              <a:ea typeface="Cambria Math"/>
                            </a:rPr>
                            <m:t>𝜙</m:t>
                          </m:r>
                        </m:e>
                        <m:sub>
                          <m:r>
                            <a:rPr lang="en-US" sz="2800" b="0" i="1" smtClean="0">
                              <a:latin typeface="Cambria Math"/>
                            </a:rPr>
                            <m:t>𝑈</m:t>
                          </m:r>
                        </m:sub>
                      </m:sSub>
                      <m:r>
                        <a:rPr lang="en-US" sz="2800" b="0" i="1" smtClean="0">
                          <a:latin typeface="Cambria Math"/>
                        </a:rPr>
                        <m:t>=</m:t>
                      </m:r>
                      <m:sSub>
                        <m:sSubPr>
                          <m:ctrlPr>
                            <a:rPr lang="en-US" sz="2800" b="0" i="1" smtClean="0">
                              <a:latin typeface="Cambria Math" charset="0"/>
                            </a:rPr>
                          </m:ctrlPr>
                        </m:sSubPr>
                        <m:e>
                          <m:r>
                            <a:rPr lang="en-US" sz="2800" b="0" i="1" smtClean="0">
                              <a:latin typeface="Cambria Math"/>
                              <a:ea typeface="Cambria Math"/>
                            </a:rPr>
                            <m:t>𝜙</m:t>
                          </m:r>
                        </m:e>
                        <m:sub>
                          <m:r>
                            <a:rPr lang="en-US" sz="2800" b="0" i="1" smtClean="0">
                              <a:latin typeface="Cambria Math"/>
                            </a:rPr>
                            <m:t>1</m:t>
                          </m:r>
                        </m:sub>
                      </m:sSub>
                      <m:r>
                        <a:rPr lang="en-US" sz="2800" b="0" i="1" smtClean="0">
                          <a:latin typeface="Cambria Math"/>
                        </a:rPr>
                        <m:t>.</m:t>
                      </m:r>
                      <m:sSub>
                        <m:sSubPr>
                          <m:ctrlPr>
                            <a:rPr lang="en-US" sz="2800" b="0" i="1" smtClean="0">
                              <a:latin typeface="Cambria Math" charset="0"/>
                            </a:rPr>
                          </m:ctrlPr>
                        </m:sSubPr>
                        <m:e>
                          <m:r>
                            <a:rPr lang="en-US" sz="2800" b="0" i="1" smtClean="0">
                              <a:latin typeface="Cambria Math"/>
                              <a:ea typeface="Cambria Math"/>
                            </a:rPr>
                            <m:t>𝜙</m:t>
                          </m:r>
                        </m:e>
                        <m:sub>
                          <m:r>
                            <a:rPr lang="en-US" sz="2800" b="0" i="1" smtClean="0">
                              <a:latin typeface="Cambria Math"/>
                            </a:rPr>
                            <m:t>2</m:t>
                          </m:r>
                        </m:sub>
                      </m:sSub>
                      <m:r>
                        <a:rPr lang="en-US" sz="2800" b="0" i="1" smtClean="0">
                          <a:latin typeface="Cambria Math"/>
                        </a:rPr>
                        <m:t>.</m:t>
                      </m:r>
                      <m:sSub>
                        <m:sSubPr>
                          <m:ctrlPr>
                            <a:rPr lang="en-US" sz="2800" b="0" i="1" smtClean="0">
                              <a:latin typeface="Cambria Math" charset="0"/>
                            </a:rPr>
                          </m:ctrlPr>
                        </m:sSubPr>
                        <m:e>
                          <m:r>
                            <a:rPr lang="en-US" sz="2800" b="0" i="1" smtClean="0">
                              <a:latin typeface="Cambria Math"/>
                              <a:ea typeface="Cambria Math"/>
                            </a:rPr>
                            <m:t>𝜙</m:t>
                          </m:r>
                        </m:e>
                        <m:sub>
                          <m:r>
                            <a:rPr lang="en-US" sz="2800" b="0" i="1" smtClean="0">
                              <a:latin typeface="Cambria Math"/>
                            </a:rPr>
                            <m:t>3</m:t>
                          </m:r>
                        </m:sub>
                      </m:sSub>
                      <m:r>
                        <a:rPr lang="en-US" sz="2800" b="0" i="1" smtClean="0">
                          <a:latin typeface="Cambria Math"/>
                        </a:rPr>
                        <m:t> </m:t>
                      </m:r>
                    </m:oMath>
                  </m:oMathPara>
                </a14:m>
                <a:endParaRPr lang="en-US" sz="2800" b="0" dirty="0" smtClean="0"/>
              </a:p>
              <a:p>
                <a:pPr/>
                <a14:m>
                  <m:oMathPara xmlns:m="http://schemas.openxmlformats.org/officeDocument/2006/math">
                    <m:oMathParaPr>
                      <m:jc m:val="left"/>
                    </m:oMathParaPr>
                    <m:oMath xmlns:m="http://schemas.openxmlformats.org/officeDocument/2006/math">
                      <m:sSub>
                        <m:sSubPr>
                          <m:ctrlPr>
                            <a:rPr lang="en-US" sz="2800" i="1" smtClean="0">
                              <a:latin typeface="Cambria Math" charset="0"/>
                            </a:rPr>
                          </m:ctrlPr>
                        </m:sSubPr>
                        <m:e>
                          <m:r>
                            <a:rPr lang="en-US" sz="2800" i="1" smtClean="0">
                              <a:latin typeface="Cambria Math"/>
                              <a:ea typeface="Cambria Math"/>
                            </a:rPr>
                            <m:t>𝜙</m:t>
                          </m:r>
                        </m:e>
                        <m:sub>
                          <m:r>
                            <a:rPr lang="en-US" sz="2800" b="0" i="1" smtClean="0">
                              <a:latin typeface="Cambria Math"/>
                            </a:rPr>
                            <m:t>1</m:t>
                          </m:r>
                        </m:sub>
                      </m:sSub>
                      <m:r>
                        <a:rPr lang="en-US" sz="2800" b="0" i="1" smtClean="0">
                          <a:latin typeface="Cambria Math"/>
                        </a:rPr>
                        <m:t>= </m:t>
                      </m:r>
                      <m:f>
                        <m:fPr>
                          <m:ctrlPr>
                            <a:rPr lang="en-US" sz="2800" b="0" i="1" smtClean="0">
                              <a:latin typeface="Cambria Math" charset="0"/>
                            </a:rPr>
                          </m:ctrlPr>
                        </m:fPr>
                        <m:num>
                          <m:r>
                            <a:rPr lang="en-US" sz="2800" b="0" i="1" smtClean="0">
                              <a:latin typeface="Cambria Math"/>
                            </a:rPr>
                            <m:t>1</m:t>
                          </m:r>
                        </m:num>
                        <m:den>
                          <m:r>
                            <a:rPr lang="en-US" sz="2800" b="0" i="1" smtClean="0">
                              <a:latin typeface="Cambria Math"/>
                              <a:ea typeface="Cambria Math"/>
                            </a:rPr>
                            <m:t>𝜎</m:t>
                          </m:r>
                          <m:rad>
                            <m:radPr>
                              <m:degHide m:val="on"/>
                              <m:ctrlPr>
                                <a:rPr lang="en-US" sz="2800" b="0" i="1" smtClean="0">
                                  <a:latin typeface="Cambria Math" charset="0"/>
                                </a:rPr>
                              </m:ctrlPr>
                            </m:radPr>
                            <m:deg/>
                            <m:e>
                              <m:r>
                                <a:rPr lang="en-US" sz="2800" b="0" i="1" smtClean="0">
                                  <a:latin typeface="Cambria Math"/>
                                </a:rPr>
                                <m:t>2</m:t>
                              </m:r>
                              <m:r>
                                <a:rPr lang="en-US" sz="2800" b="0" i="1" smtClean="0">
                                  <a:latin typeface="Cambria Math"/>
                                  <a:ea typeface="Cambria Math"/>
                                </a:rPr>
                                <m:t>𝜋</m:t>
                              </m:r>
                            </m:e>
                          </m:rad>
                        </m:den>
                      </m:f>
                      <m:func>
                        <m:funcPr>
                          <m:ctrlPr>
                            <a:rPr lang="en-US" sz="2800" b="0" i="1" smtClean="0">
                              <a:latin typeface="Cambria Math" charset="0"/>
                            </a:rPr>
                          </m:ctrlPr>
                        </m:funcPr>
                        <m:fName>
                          <m:r>
                            <m:rPr>
                              <m:sty m:val="p"/>
                            </m:rPr>
                            <a:rPr lang="en-US" sz="2800" b="0" i="0" smtClean="0">
                              <a:latin typeface="Cambria Math"/>
                            </a:rPr>
                            <m:t>exp</m:t>
                          </m:r>
                        </m:fName>
                        <m:e>
                          <m:d>
                            <m:dPr>
                              <m:begChr m:val="{"/>
                              <m:endChr m:val="}"/>
                              <m:ctrlPr>
                                <a:rPr lang="en-US" sz="2800" b="0" i="1" smtClean="0">
                                  <a:latin typeface="Cambria Math" charset="0"/>
                                </a:rPr>
                              </m:ctrlPr>
                            </m:dPr>
                            <m:e>
                              <m:r>
                                <a:rPr lang="en-US" sz="2800" b="0" i="1" smtClean="0">
                                  <a:latin typeface="Cambria Math"/>
                                </a:rPr>
                                <m:t>−</m:t>
                              </m:r>
                              <m:f>
                                <m:fPr>
                                  <m:ctrlPr>
                                    <a:rPr lang="en-US" sz="2800" b="0" i="1" smtClean="0">
                                      <a:latin typeface="Cambria Math" charset="0"/>
                                    </a:rPr>
                                  </m:ctrlPr>
                                </m:fPr>
                                <m:num>
                                  <m:sSup>
                                    <m:sSupPr>
                                      <m:ctrlPr>
                                        <a:rPr lang="en-US" sz="2800" b="0" i="1" smtClean="0">
                                          <a:latin typeface="Cambria Math" charset="0"/>
                                        </a:rPr>
                                      </m:ctrlPr>
                                    </m:sSupPr>
                                    <m:e>
                                      <m:d>
                                        <m:dPr>
                                          <m:begChr m:val="|"/>
                                          <m:endChr m:val="|"/>
                                          <m:ctrlPr>
                                            <a:rPr lang="en-US" sz="2800" b="0" i="1" smtClean="0">
                                              <a:latin typeface="Cambria Math" charset="0"/>
                                            </a:rPr>
                                          </m:ctrlPr>
                                        </m:dPr>
                                        <m:e>
                                          <m:sSub>
                                            <m:sSubPr>
                                              <m:ctrlPr>
                                                <a:rPr lang="en-US" sz="2800" b="0" i="1" smtClean="0">
                                                  <a:latin typeface="Cambria Math" charset="0"/>
                                                </a:rPr>
                                              </m:ctrlPr>
                                            </m:sSubPr>
                                            <m:e>
                                              <m:r>
                                                <a:rPr lang="en-US" sz="2800" b="0" i="1" smtClean="0">
                                                  <a:latin typeface="Cambria Math"/>
                                                </a:rPr>
                                                <m:t>𝐻</m:t>
                                              </m:r>
                                            </m:e>
                                            <m:sub>
                                              <m:r>
                                                <a:rPr lang="en-US" sz="2800" b="0" i="1" smtClean="0">
                                                  <a:latin typeface="Cambria Math"/>
                                                </a:rPr>
                                                <m:t>𝑜𝑖</m:t>
                                              </m:r>
                                            </m:sub>
                                          </m:sSub>
                                          <m:r>
                                            <a:rPr lang="en-US" sz="2800" b="0" i="1" smtClean="0">
                                              <a:latin typeface="Cambria Math"/>
                                            </a:rPr>
                                            <m:t>−</m:t>
                                          </m:r>
                                          <m:d>
                                            <m:dPr>
                                              <m:ctrlPr>
                                                <a:rPr lang="en-US" sz="2800" b="0" i="1" smtClean="0">
                                                  <a:latin typeface="Cambria Math" charset="0"/>
                                                </a:rPr>
                                              </m:ctrlPr>
                                            </m:dPr>
                                            <m:e>
                                              <m:r>
                                                <a:rPr lang="en-US" sz="2800" b="0" i="1" smtClean="0">
                                                  <a:latin typeface="Cambria Math"/>
                                                </a:rPr>
                                                <m:t>𝑙</m:t>
                                              </m:r>
                                              <m:r>
                                                <a:rPr lang="en-US" sz="2800" b="0" i="1" smtClean="0">
                                                  <a:latin typeface="Cambria Math"/>
                                                </a:rPr>
                                                <m:t>−</m:t>
                                              </m:r>
                                              <m:sSub>
                                                <m:sSubPr>
                                                  <m:ctrlPr>
                                                    <a:rPr lang="en-US" sz="2800" b="0" i="1" smtClean="0">
                                                      <a:latin typeface="Cambria Math" charset="0"/>
                                                    </a:rPr>
                                                  </m:ctrlPr>
                                                </m:sSubPr>
                                                <m:e>
                                                  <m:r>
                                                    <a:rPr lang="en-US" sz="2800" b="0" i="1" smtClean="0">
                                                      <a:latin typeface="Cambria Math"/>
                                                    </a:rPr>
                                                    <m:t>𝐻</m:t>
                                                  </m:r>
                                                </m:e>
                                                <m:sub>
                                                  <m:r>
                                                    <a:rPr lang="en-US" sz="2800" b="0" i="1" smtClean="0">
                                                      <a:latin typeface="Cambria Math"/>
                                                    </a:rPr>
                                                    <m:t>𝑝𝑖</m:t>
                                                  </m:r>
                                                </m:sub>
                                              </m:sSub>
                                            </m:e>
                                          </m:d>
                                        </m:e>
                                      </m:d>
                                    </m:e>
                                    <m:sup>
                                      <m:r>
                                        <a:rPr lang="en-US" sz="2800" b="0" i="1" smtClean="0">
                                          <a:latin typeface="Cambria Math"/>
                                        </a:rPr>
                                        <m:t>2</m:t>
                                      </m:r>
                                    </m:sup>
                                  </m:sSup>
                                </m:num>
                                <m:den>
                                  <m:r>
                                    <a:rPr lang="en-US" sz="2800" b="0" i="1" smtClean="0">
                                      <a:latin typeface="Cambria Math"/>
                                    </a:rPr>
                                    <m:t>2</m:t>
                                  </m:r>
                                  <m:sSup>
                                    <m:sSupPr>
                                      <m:ctrlPr>
                                        <a:rPr lang="en-US" sz="2800" b="0" i="1" smtClean="0">
                                          <a:latin typeface="Cambria Math" charset="0"/>
                                        </a:rPr>
                                      </m:ctrlPr>
                                    </m:sSupPr>
                                    <m:e>
                                      <m:r>
                                        <a:rPr lang="en-US" sz="2800" b="0" i="1" smtClean="0">
                                          <a:latin typeface="Cambria Math"/>
                                          <a:ea typeface="Cambria Math"/>
                                        </a:rPr>
                                        <m:t>𝜎</m:t>
                                      </m:r>
                                    </m:e>
                                    <m:sup>
                                      <m:r>
                                        <a:rPr lang="en-US" sz="2800" b="0" i="1" smtClean="0">
                                          <a:latin typeface="Cambria Math"/>
                                        </a:rPr>
                                        <m:t>2</m:t>
                                      </m:r>
                                    </m:sup>
                                  </m:sSup>
                                </m:den>
                              </m:f>
                            </m:e>
                          </m:d>
                        </m:e>
                      </m:func>
                    </m:oMath>
                  </m:oMathPara>
                </a14:m>
                <a:endParaRPr lang="en-US" sz="2800" dirty="0" smtClean="0"/>
              </a:p>
              <a:p>
                <a:pPr/>
                <a14:m>
                  <m:oMathPara xmlns:m="http://schemas.openxmlformats.org/officeDocument/2006/math">
                    <m:oMathParaPr>
                      <m:jc m:val="left"/>
                    </m:oMathParaPr>
                    <m:oMath xmlns:m="http://schemas.openxmlformats.org/officeDocument/2006/math">
                      <m:sSub>
                        <m:sSubPr>
                          <m:ctrlPr>
                            <a:rPr lang="en-US" sz="2800" i="1" smtClean="0">
                              <a:latin typeface="Cambria Math" charset="0"/>
                            </a:rPr>
                          </m:ctrlPr>
                        </m:sSubPr>
                        <m:e>
                          <m:r>
                            <a:rPr lang="en-US" sz="2800" i="1" smtClean="0">
                              <a:latin typeface="Cambria Math"/>
                              <a:ea typeface="Cambria Math"/>
                            </a:rPr>
                            <m:t>𝜙</m:t>
                          </m:r>
                        </m:e>
                        <m:sub>
                          <m:r>
                            <a:rPr lang="en-US" sz="2800" b="0" i="1" smtClean="0">
                              <a:latin typeface="Cambria Math"/>
                            </a:rPr>
                            <m:t>2</m:t>
                          </m:r>
                        </m:sub>
                      </m:sSub>
                      <m:r>
                        <a:rPr lang="en-US" sz="2800" b="0" i="1" smtClean="0">
                          <a:latin typeface="Cambria Math"/>
                        </a:rPr>
                        <m:t>=</m:t>
                      </m:r>
                      <m:f>
                        <m:fPr>
                          <m:ctrlPr>
                            <a:rPr lang="en-US" sz="2800" b="0" i="1" smtClean="0">
                              <a:latin typeface="Cambria Math" charset="0"/>
                            </a:rPr>
                          </m:ctrlPr>
                        </m:fPr>
                        <m:num>
                          <m:r>
                            <a:rPr lang="en-US" sz="2800" b="0" i="1" smtClean="0">
                              <a:latin typeface="Cambria Math"/>
                            </a:rPr>
                            <m:t>1</m:t>
                          </m:r>
                        </m:num>
                        <m:den>
                          <m:r>
                            <a:rPr lang="en-US" sz="2800" b="0" i="1" smtClean="0">
                              <a:latin typeface="Cambria Math"/>
                            </a:rPr>
                            <m:t>1+</m:t>
                          </m:r>
                          <m:r>
                            <m:rPr>
                              <m:sty m:val="p"/>
                            </m:rPr>
                            <a:rPr lang="en-US" sz="2800" b="0" i="0" smtClean="0">
                              <a:latin typeface="Cambria Math"/>
                            </a:rPr>
                            <m:t>exp</m:t>
                          </m:r>
                          <m:r>
                            <a:rPr lang="en-US" sz="2800" b="0" i="1" smtClean="0">
                              <a:latin typeface="Cambria Math"/>
                            </a:rPr>
                            <m:t>⁡{−</m:t>
                          </m:r>
                          <m:r>
                            <a:rPr lang="en-US" sz="2800" b="0" i="1" smtClean="0">
                              <a:latin typeface="Cambria Math"/>
                            </a:rPr>
                            <m:t>𝑐</m:t>
                          </m:r>
                          <m:r>
                            <a:rPr lang="en-US" sz="2800" b="0" i="1" smtClean="0">
                              <a:latin typeface="Cambria Math"/>
                            </a:rPr>
                            <m:t>.||</m:t>
                          </m:r>
                          <m:r>
                            <a:rPr lang="en-US" sz="2800" b="0" i="1" smtClean="0">
                              <a:latin typeface="Cambria Math"/>
                            </a:rPr>
                            <m:t>𝑙</m:t>
                          </m:r>
                          <m:r>
                            <a:rPr lang="en-US" sz="2800" b="0" i="1" smtClean="0">
                              <a:latin typeface="Cambria Math"/>
                            </a:rPr>
                            <m:t>−</m:t>
                          </m:r>
                          <m:sSub>
                            <m:sSubPr>
                              <m:ctrlPr>
                                <a:rPr lang="en-US" sz="2800" b="0" i="1" smtClean="0">
                                  <a:latin typeface="Cambria Math" charset="0"/>
                                </a:rPr>
                              </m:ctrlPr>
                            </m:sSubPr>
                            <m:e>
                              <m:r>
                                <a:rPr lang="en-US" sz="2800" b="0" i="1" smtClean="0">
                                  <a:latin typeface="Cambria Math"/>
                                </a:rPr>
                                <m:t>𝐻</m:t>
                              </m:r>
                            </m:e>
                            <m:sub>
                              <m:r>
                                <a:rPr lang="en-US" sz="2800" b="0" i="1" smtClean="0">
                                  <a:latin typeface="Cambria Math"/>
                                </a:rPr>
                                <m:t>𝑖</m:t>
                              </m:r>
                            </m:sub>
                          </m:sSub>
                          <m:r>
                            <a:rPr lang="en-US" sz="2800" b="0" i="1" smtClean="0">
                              <a:latin typeface="Cambria Math"/>
                            </a:rPr>
                            <m:t>||}</m:t>
                          </m:r>
                        </m:den>
                      </m:f>
                    </m:oMath>
                  </m:oMathPara>
                </a14:m>
                <a:endParaRPr lang="en-US" sz="2800" dirty="0" smtClean="0"/>
              </a:p>
              <a:p>
                <a:endParaRPr lang="en-US" sz="2800" dirty="0" smtClean="0"/>
              </a:p>
              <a:p>
                <a:pPr/>
                <a14:m>
                  <m:oMathPara xmlns:m="http://schemas.openxmlformats.org/officeDocument/2006/math">
                    <m:oMathParaPr>
                      <m:jc m:val="left"/>
                    </m:oMathParaPr>
                    <m:oMath xmlns:m="http://schemas.openxmlformats.org/officeDocument/2006/math">
                      <m:sSub>
                        <m:sSubPr>
                          <m:ctrlPr>
                            <a:rPr lang="en-US" sz="2800" i="1" smtClean="0">
                              <a:latin typeface="Cambria Math" charset="0"/>
                            </a:rPr>
                          </m:ctrlPr>
                        </m:sSubPr>
                        <m:e>
                          <m:r>
                            <a:rPr lang="en-US" sz="2800" i="1" smtClean="0">
                              <a:latin typeface="Cambria Math"/>
                              <a:ea typeface="Cambria Math"/>
                            </a:rPr>
                            <m:t>𝜙</m:t>
                          </m:r>
                        </m:e>
                        <m:sub>
                          <m:r>
                            <a:rPr lang="en-US" sz="2800" b="0" i="1" smtClean="0">
                              <a:latin typeface="Cambria Math"/>
                            </a:rPr>
                            <m:t>3</m:t>
                          </m:r>
                        </m:sub>
                      </m:sSub>
                      <m:r>
                        <a:rPr lang="en-US" sz="2800" b="0" i="1" smtClean="0">
                          <a:latin typeface="Cambria Math"/>
                        </a:rPr>
                        <m:t>= </m:t>
                      </m:r>
                      <m:d>
                        <m:dPr>
                          <m:begChr m:val="{"/>
                          <m:endChr m:val=""/>
                          <m:ctrlPr>
                            <a:rPr lang="en-US" sz="2800" b="0" i="1" smtClean="0">
                              <a:latin typeface="Cambria Math" charset="0"/>
                            </a:rPr>
                          </m:ctrlPr>
                        </m:dPr>
                        <m:e>
                          <m:eqArr>
                            <m:eqArrPr>
                              <m:ctrlPr>
                                <a:rPr lang="en-US" sz="2800" b="0" i="1" smtClean="0">
                                  <a:latin typeface="Cambria Math" charset="0"/>
                                </a:rPr>
                              </m:ctrlPr>
                            </m:eqArrPr>
                            <m:e>
                              <m:r>
                                <a:rPr lang="en-US" sz="2800" b="0" i="1" smtClean="0">
                                  <a:latin typeface="Cambria Math"/>
                                </a:rPr>
                                <m:t>𝑝</m:t>
                              </m:r>
                              <m:r>
                                <a:rPr lang="en-US" sz="2800" b="0" i="1" smtClean="0">
                                  <a:latin typeface="Cambria Math"/>
                                </a:rPr>
                                <m:t>          </m:t>
                              </m:r>
                              <m:r>
                                <a:rPr lang="en-US" sz="2800" b="0" i="1" smtClean="0">
                                  <a:latin typeface="Cambria Math"/>
                                </a:rPr>
                                <m:t>𝑙</m:t>
                              </m:r>
                              <m:r>
                                <a:rPr lang="en-US" sz="2800" b="0" i="1" smtClean="0">
                                  <a:latin typeface="Cambria Math"/>
                                </a:rPr>
                                <m:t>=</m:t>
                              </m:r>
                              <m:sSub>
                                <m:sSubPr>
                                  <m:ctrlPr>
                                    <a:rPr lang="en-US" sz="2800" b="0" i="1" smtClean="0">
                                      <a:latin typeface="Cambria Math" charset="0"/>
                                    </a:rPr>
                                  </m:ctrlPr>
                                </m:sSubPr>
                                <m:e>
                                  <m:r>
                                    <a:rPr lang="en-US" sz="2800" b="0" i="1" smtClean="0">
                                      <a:latin typeface="Cambria Math"/>
                                    </a:rPr>
                                    <m:t>𝐻</m:t>
                                  </m:r>
                                </m:e>
                                <m:sub>
                                  <m:r>
                                    <a:rPr lang="en-US" sz="2800" b="0" i="1" smtClean="0">
                                      <a:latin typeface="Cambria Math"/>
                                    </a:rPr>
                                    <m:t>𝑖</m:t>
                                  </m:r>
                                </m:sub>
                              </m:sSub>
                            </m:e>
                            <m:e>
                              <m:r>
                                <a:rPr lang="en-US" sz="2800" b="0" i="1" smtClean="0">
                                  <a:latin typeface="Cambria Math"/>
                                </a:rPr>
                                <m:t>1  </m:t>
                              </m:r>
                              <m:r>
                                <a:rPr lang="en-US" sz="2800" b="0" i="1" smtClean="0">
                                  <a:latin typeface="Cambria Math"/>
                                </a:rPr>
                                <m:t>𝑜𝑡h𝑒𝑟𝑤𝑖𝑠𝑒</m:t>
                              </m:r>
                            </m:e>
                          </m:eqArr>
                        </m:e>
                      </m:d>
                    </m:oMath>
                  </m:oMathPara>
                </a14:m>
                <a:endParaRPr lang="en-US" sz="2800" dirty="0" smtClean="0"/>
              </a:p>
              <a:p>
                <a:endParaRPr lang="en-US" sz="2800" dirty="0" smtClean="0"/>
              </a:p>
              <a:p>
                <a:pPr/>
                <a14:m>
                  <m:oMathPara xmlns:m="http://schemas.openxmlformats.org/officeDocument/2006/math">
                    <m:oMathParaPr>
                      <m:jc m:val="left"/>
                    </m:oMathParaPr>
                    <m:oMath xmlns:m="http://schemas.openxmlformats.org/officeDocument/2006/math">
                      <m:sSub>
                        <m:sSubPr>
                          <m:ctrlPr>
                            <a:rPr lang="en-US" sz="2800" i="1" smtClean="0">
                              <a:latin typeface="Cambria Math" charset="0"/>
                            </a:rPr>
                          </m:ctrlPr>
                        </m:sSubPr>
                        <m:e>
                          <m:r>
                            <a:rPr lang="en-US" sz="2800" i="1" smtClean="0">
                              <a:latin typeface="Cambria Math"/>
                              <a:ea typeface="Cambria Math"/>
                            </a:rPr>
                            <m:t>𝜙</m:t>
                          </m:r>
                        </m:e>
                        <m:sub>
                          <m:r>
                            <a:rPr lang="en-US" sz="2800" b="0" i="1" smtClean="0">
                              <a:latin typeface="Cambria Math"/>
                            </a:rPr>
                            <m:t>𝑃</m:t>
                          </m:r>
                        </m:sub>
                      </m:sSub>
                      <m:r>
                        <a:rPr lang="en-US" sz="2800" b="0" i="1" smtClean="0">
                          <a:latin typeface="Cambria Math"/>
                        </a:rPr>
                        <m:t>=</m:t>
                      </m:r>
                      <m:d>
                        <m:dPr>
                          <m:begChr m:val="{"/>
                          <m:endChr m:val=""/>
                          <m:ctrlPr>
                            <a:rPr lang="en-US" sz="2800" b="0" i="1" smtClean="0">
                              <a:latin typeface="Cambria Math" charset="0"/>
                            </a:rPr>
                          </m:ctrlPr>
                        </m:dPr>
                        <m:e>
                          <m:eqArr>
                            <m:eqArrPr>
                              <m:ctrlPr>
                                <a:rPr lang="en-US" sz="2800" b="0" i="1" smtClean="0">
                                  <a:latin typeface="Cambria Math" charset="0"/>
                                </a:rPr>
                              </m:ctrlPr>
                            </m:eqArrPr>
                            <m:e>
                              <m:sSub>
                                <m:sSubPr>
                                  <m:ctrlPr>
                                    <a:rPr lang="en-US" sz="2800" b="0" i="1" smtClean="0">
                                      <a:latin typeface="Cambria Math" charset="0"/>
                                    </a:rPr>
                                  </m:ctrlPr>
                                </m:sSubPr>
                                <m:e>
                                  <m:r>
                                    <a:rPr lang="en-US" sz="2800" b="0" i="1" smtClean="0">
                                      <a:latin typeface="Cambria Math"/>
                                    </a:rPr>
                                    <m:t>𝑐</m:t>
                                  </m:r>
                                </m:e>
                                <m:sub>
                                  <m:r>
                                    <a:rPr lang="en-US" sz="2800" b="0" i="1" smtClean="0">
                                      <a:latin typeface="Cambria Math"/>
                                    </a:rPr>
                                    <m:t>𝑃</m:t>
                                  </m:r>
                                </m:sub>
                              </m:sSub>
                              <m:r>
                                <a:rPr lang="en-US" sz="2800" b="0" i="1" smtClean="0">
                                  <a:latin typeface="Cambria Math"/>
                                </a:rPr>
                                <m:t>             </m:t>
                              </m:r>
                              <m:sSub>
                                <m:sSubPr>
                                  <m:ctrlPr>
                                    <a:rPr lang="en-US" sz="2800" b="0" i="1" smtClean="0">
                                      <a:latin typeface="Cambria Math" charset="0"/>
                                    </a:rPr>
                                  </m:ctrlPr>
                                </m:sSubPr>
                                <m:e>
                                  <m:r>
                                    <a:rPr lang="en-US" sz="2800" b="0" i="1" smtClean="0">
                                      <a:latin typeface="Cambria Math"/>
                                    </a:rPr>
                                    <m:t>𝑙</m:t>
                                  </m:r>
                                </m:e>
                                <m:sub>
                                  <m:r>
                                    <a:rPr lang="en-US" sz="2800" b="0" i="1" smtClean="0">
                                      <a:latin typeface="Cambria Math"/>
                                    </a:rPr>
                                    <m:t>1</m:t>
                                  </m:r>
                                </m:sub>
                              </m:sSub>
                              <m:r>
                                <a:rPr lang="en-US" sz="2800" b="0" i="1" smtClean="0">
                                  <a:latin typeface="Cambria Math"/>
                                </a:rPr>
                                <m:t>=</m:t>
                              </m:r>
                              <m:sSub>
                                <m:sSubPr>
                                  <m:ctrlPr>
                                    <a:rPr lang="en-US" sz="2800" b="0" i="1" smtClean="0">
                                      <a:latin typeface="Cambria Math" charset="0"/>
                                    </a:rPr>
                                  </m:ctrlPr>
                                </m:sSubPr>
                                <m:e>
                                  <m:r>
                                    <a:rPr lang="en-US" sz="2800" b="0" i="1" smtClean="0">
                                      <a:latin typeface="Cambria Math"/>
                                    </a:rPr>
                                    <m:t>𝑙</m:t>
                                  </m:r>
                                </m:e>
                                <m:sub>
                                  <m:r>
                                    <a:rPr lang="en-US" sz="2800" b="0" i="1" smtClean="0">
                                      <a:latin typeface="Cambria Math"/>
                                    </a:rPr>
                                    <m:t>2</m:t>
                                  </m:r>
                                </m:sub>
                              </m:sSub>
                            </m:e>
                            <m:e>
                              <m:r>
                                <a:rPr lang="en-US" sz="2800" b="0" i="1" smtClean="0">
                                  <a:latin typeface="Cambria Math"/>
                                </a:rPr>
                                <m:t>1−</m:t>
                              </m:r>
                              <m:sSub>
                                <m:sSubPr>
                                  <m:ctrlPr>
                                    <a:rPr lang="en-US" sz="2800" b="0" i="1" smtClean="0">
                                      <a:latin typeface="Cambria Math" charset="0"/>
                                    </a:rPr>
                                  </m:ctrlPr>
                                </m:sSubPr>
                                <m:e>
                                  <m:r>
                                    <a:rPr lang="en-US" sz="2800" b="0" i="1" smtClean="0">
                                      <a:latin typeface="Cambria Math"/>
                                    </a:rPr>
                                    <m:t>𝑐</m:t>
                                  </m:r>
                                </m:e>
                                <m:sub>
                                  <m:r>
                                    <a:rPr lang="en-US" sz="2800" b="0" i="1" smtClean="0">
                                      <a:latin typeface="Cambria Math"/>
                                    </a:rPr>
                                    <m:t>𝑃</m:t>
                                  </m:r>
                                </m:sub>
                              </m:sSub>
                              <m:r>
                                <a:rPr lang="en-US" sz="2800" b="0" i="1" smtClean="0">
                                  <a:latin typeface="Cambria Math"/>
                                </a:rPr>
                                <m:t>  </m:t>
                              </m:r>
                              <m:r>
                                <a:rPr lang="en-US" sz="2800" b="0" i="1" smtClean="0">
                                  <a:latin typeface="Cambria Math"/>
                                </a:rPr>
                                <m:t>𝑜𝑡h𝑒𝑟𝑤𝑖𝑠𝑒</m:t>
                              </m:r>
                            </m:e>
                          </m:eqArr>
                        </m:e>
                      </m:d>
                    </m:oMath>
                  </m:oMathPara>
                </a14:m>
                <a:endParaRPr lang="en-US" sz="2800" dirty="0" smtClean="0"/>
              </a:p>
              <a:p>
                <a:pPr algn="just"/>
                <a:endParaRPr lang="en-US" sz="2800" dirty="0" smtClean="0"/>
              </a:p>
              <a:p>
                <a:pPr algn="just"/>
                <a:endParaRPr lang="en-US" sz="2800" dirty="0"/>
              </a:p>
              <a:p>
                <a:pPr algn="just"/>
                <a:endParaRPr lang="en-US" sz="2800" dirty="0"/>
              </a:p>
              <a:p>
                <a:pPr algn="just"/>
                <a:r>
                  <a:rPr lang="en-US" sz="3200" dirty="0" smtClean="0"/>
                  <a:t>H</a:t>
                </a:r>
                <a:r>
                  <a:rPr lang="en-US" sz="3200" baseline="-25000" dirty="0" smtClean="0"/>
                  <a:t>i</a:t>
                </a:r>
                <a:r>
                  <a:rPr lang="en-US" sz="3200" dirty="0" smtClean="0"/>
                  <a:t> </a:t>
                </a:r>
                <a:r>
                  <a:rPr lang="en-US" sz="3200" dirty="0" smtClean="0"/>
                  <a:t>are head position and orientation vectors. L is the gaze </a:t>
                </a:r>
                <a:r>
                  <a:rPr lang="en-US" sz="3200" dirty="0" smtClean="0"/>
                  <a:t>point, a cell on the discretized grid. </a:t>
                </a:r>
                <a14:m>
                  <m:oMath xmlns:m="http://schemas.openxmlformats.org/officeDocument/2006/math">
                    <m:sSub>
                      <m:sSubPr>
                        <m:ctrlPr>
                          <a:rPr lang="en-US" sz="3200" i="1" smtClean="0">
                            <a:latin typeface="Cambria Math" charset="0"/>
                          </a:rPr>
                        </m:ctrlPr>
                      </m:sSubPr>
                      <m:e>
                        <m:r>
                          <a:rPr lang="en-US" sz="3200" i="1">
                            <a:latin typeface="Cambria Math"/>
                            <a:ea typeface="Cambria Math"/>
                          </a:rPr>
                          <m:t>𝜙</m:t>
                        </m:r>
                      </m:e>
                      <m:sub>
                        <m:r>
                          <a:rPr lang="en-US" sz="3200" b="0" i="1" smtClean="0">
                            <a:latin typeface="Cambria Math" charset="0"/>
                            <a:ea typeface="Cambria Math"/>
                          </a:rPr>
                          <m:t>1</m:t>
                        </m:r>
                      </m:sub>
                    </m:sSub>
                  </m:oMath>
                </a14:m>
                <a:r>
                  <a:rPr lang="en-US" sz="3200" dirty="0" smtClean="0"/>
                  <a:t> is a Gaussian function that penalizes gazes that do </a:t>
                </a:r>
                <a:r>
                  <a:rPr lang="en-US" sz="3200" dirty="0" smtClean="0"/>
                  <a:t>not agree with the head orientation. </a:t>
                </a:r>
                <a14:m>
                  <m:oMath xmlns:m="http://schemas.openxmlformats.org/officeDocument/2006/math">
                    <m:sSub>
                      <m:sSubPr>
                        <m:ctrlPr>
                          <a:rPr lang="en-US" sz="3200" i="1">
                            <a:latin typeface="Cambria Math" charset="0"/>
                          </a:rPr>
                        </m:ctrlPr>
                      </m:sSubPr>
                      <m:e>
                        <m:r>
                          <a:rPr lang="en-US" sz="3200" i="1">
                            <a:latin typeface="Cambria Math"/>
                            <a:ea typeface="Cambria Math"/>
                          </a:rPr>
                          <m:t>𝜙</m:t>
                        </m:r>
                      </m:e>
                      <m:sub>
                        <m:r>
                          <a:rPr lang="en-US" sz="3200" b="0" i="1" smtClean="0">
                            <a:latin typeface="Cambria Math" charset="0"/>
                            <a:ea typeface="Cambria Math"/>
                          </a:rPr>
                          <m:t>2</m:t>
                        </m:r>
                      </m:sub>
                    </m:sSub>
                  </m:oMath>
                </a14:m>
                <a:r>
                  <a:rPr lang="en-US" sz="3200" dirty="0" smtClean="0"/>
                  <a:t> penalizes gazes that are are too close to the head. </a:t>
                </a:r>
                <a14:m>
                  <m:oMath xmlns:m="http://schemas.openxmlformats.org/officeDocument/2006/math">
                    <m:sSub>
                      <m:sSubPr>
                        <m:ctrlPr>
                          <a:rPr lang="en-US" sz="3200" i="1">
                            <a:latin typeface="Cambria Math" charset="0"/>
                          </a:rPr>
                        </m:ctrlPr>
                      </m:sSubPr>
                      <m:e>
                        <m:r>
                          <a:rPr lang="en-US" sz="3200" i="1">
                            <a:latin typeface="Cambria Math"/>
                            <a:ea typeface="Cambria Math"/>
                          </a:rPr>
                          <m:t>𝜙</m:t>
                        </m:r>
                      </m:e>
                      <m:sub>
                        <m:r>
                          <a:rPr lang="en-US" sz="3200" i="1">
                            <a:latin typeface="Cambria Math"/>
                          </a:rPr>
                          <m:t>3</m:t>
                        </m:r>
                      </m:sub>
                    </m:sSub>
                  </m:oMath>
                </a14:m>
                <a:r>
                  <a:rPr lang="en-US" sz="3200" dirty="0" smtClean="0"/>
                  <a:t> is a function that is grants a bias towards gazes that are looking at other faces in the scene, and the </a:t>
                </a:r>
                <a:r>
                  <a:rPr lang="en-US" sz="3200" dirty="0" smtClean="0"/>
                  <a:t>pairwise potential </a:t>
                </a:r>
                <a14:m>
                  <m:oMath xmlns:m="http://schemas.openxmlformats.org/officeDocument/2006/math">
                    <m:sSub>
                      <m:sSubPr>
                        <m:ctrlPr>
                          <a:rPr lang="en-US" sz="3200" i="1">
                            <a:latin typeface="Cambria Math" charset="0"/>
                          </a:rPr>
                        </m:ctrlPr>
                      </m:sSubPr>
                      <m:e>
                        <m:r>
                          <a:rPr lang="en-US" sz="3200" i="1">
                            <a:latin typeface="Cambria Math"/>
                            <a:ea typeface="Cambria Math"/>
                          </a:rPr>
                          <m:t>𝜙</m:t>
                        </m:r>
                      </m:e>
                      <m:sub>
                        <m:r>
                          <a:rPr lang="en-US" sz="3200" b="0" i="1" smtClean="0">
                            <a:latin typeface="Cambria Math" charset="0"/>
                            <a:ea typeface="Cambria Math"/>
                          </a:rPr>
                          <m:t>𝑝</m:t>
                        </m:r>
                      </m:sub>
                    </m:sSub>
                  </m:oMath>
                </a14:m>
                <a:r>
                  <a:rPr lang="en-US" sz="3200" dirty="0" smtClean="0"/>
                  <a:t> represents that multiple people in a scene tend to look towards the same object. Constants </a:t>
                </a:r>
                <a:r>
                  <a:rPr lang="en-US" sz="3200" dirty="0" smtClean="0"/>
                  <a:t>c</a:t>
                </a:r>
                <a:r>
                  <a:rPr lang="en-US" sz="3200" dirty="0" smtClean="0"/>
                  <a:t>, p</a:t>
                </a:r>
                <a:r>
                  <a:rPr lang="en-US" sz="3200" dirty="0" smtClean="0"/>
                  <a:t>, </a:t>
                </a:r>
                <a:r>
                  <a:rPr lang="en-US" sz="3200" dirty="0" err="1" smtClean="0"/>
                  <a:t>c</a:t>
                </a:r>
                <a:r>
                  <a:rPr lang="en-US" sz="3200" baseline="-25000" dirty="0" err="1" smtClean="0"/>
                  <a:t>p</a:t>
                </a:r>
                <a:r>
                  <a:rPr lang="en-US" sz="3200" dirty="0" smtClean="0"/>
                  <a:t> and </a:t>
                </a:r>
                <a:r>
                  <a:rPr lang="el-GR" sz="3200" dirty="0" smtClean="0"/>
                  <a:t>σ</a:t>
                </a:r>
                <a:r>
                  <a:rPr lang="en-US" sz="3200" dirty="0" smtClean="0"/>
                  <a:t> </a:t>
                </a:r>
                <a:r>
                  <a:rPr lang="en-US" sz="3200" dirty="0" smtClean="0"/>
                  <a:t>are </a:t>
                </a:r>
                <a:r>
                  <a:rPr lang="en-US" sz="3200" dirty="0" smtClean="0"/>
                  <a:t>learned through cross validation on the subset of </a:t>
                </a:r>
                <a:r>
                  <a:rPr lang="en-US" sz="3200" dirty="0" err="1" smtClean="0"/>
                  <a:t>GazeFollow</a:t>
                </a:r>
                <a:r>
                  <a:rPr lang="en-US" sz="3200" dirty="0" smtClean="0"/>
                  <a:t> with multiple subjects in the image. </a:t>
                </a:r>
                <a:r>
                  <a:rPr lang="en-US" sz="3200" dirty="0" smtClean="0"/>
                  <a:t>Optimization of the MRF </a:t>
                </a:r>
                <a:r>
                  <a:rPr lang="en-US" sz="3200" dirty="0" smtClean="0"/>
                  <a:t>energy is </a:t>
                </a:r>
                <a:r>
                  <a:rPr lang="en-US" sz="3200" dirty="0" smtClean="0"/>
                  <a:t>performed using alpha-expansion </a:t>
                </a:r>
                <a:r>
                  <a:rPr lang="en-US" sz="3200" dirty="0" smtClean="0"/>
                  <a:t>method , </a:t>
                </a:r>
                <a:r>
                  <a:rPr lang="en-US" sz="3200" dirty="0" smtClean="0"/>
                  <a:t>which is initialized </a:t>
                </a:r>
                <a:r>
                  <a:rPr lang="en-US" sz="3200" dirty="0" smtClean="0"/>
                  <a:t>using the </a:t>
                </a:r>
                <a:r>
                  <a:rPr lang="en-US" sz="3200" dirty="0" smtClean="0"/>
                  <a:t>gaze predictions obtained from CNN model (1).  </a:t>
                </a:r>
                <a:endParaRPr lang="en-US" sz="3600" dirty="0" smtClean="0"/>
              </a:p>
            </p:txBody>
          </p:sp>
        </mc:Choice>
        <mc:Fallback>
          <p:sp>
            <p:nvSpPr>
              <p:cNvPr id="4" name="TextBox 3"/>
              <p:cNvSpPr txBox="1">
                <a:spLocks noRot="1" noChangeAspect="1" noMove="1" noResize="1" noEditPoints="1" noAdjustHandles="1" noChangeArrowheads="1" noChangeShapeType="1" noTextEdit="1"/>
              </p:cNvSpPr>
              <p:nvPr/>
            </p:nvSpPr>
            <p:spPr>
              <a:xfrm>
                <a:off x="12794755" y="13868400"/>
                <a:ext cx="10910982" cy="12497588"/>
              </a:xfrm>
              <a:prstGeom prst="rect">
                <a:avLst/>
              </a:prstGeom>
              <a:blipFill rotWithShape="0">
                <a:blip r:embed="rId5"/>
                <a:stretch>
                  <a:fillRect l="-1453" r="-1397" b="-634"/>
                </a:stretch>
              </a:blipFill>
            </p:spPr>
            <p:txBody>
              <a:bodyPr/>
              <a:lstStyle/>
              <a:p>
                <a:r>
                  <a:rPr lang="en-US">
                    <a:noFill/>
                  </a:rPr>
                  <a:t> </a:t>
                </a:r>
              </a:p>
            </p:txBody>
          </p:sp>
        </mc:Fallback>
      </mc:AlternateContent>
      <p:sp>
        <p:nvSpPr>
          <p:cNvPr id="6" name="TextBox 5"/>
          <p:cNvSpPr txBox="1"/>
          <p:nvPr/>
        </p:nvSpPr>
        <p:spPr>
          <a:xfrm>
            <a:off x="33070800" y="26898600"/>
            <a:ext cx="3200400" cy="461665"/>
          </a:xfrm>
          <a:prstGeom prst="rect">
            <a:avLst/>
          </a:prstGeom>
          <a:solidFill>
            <a:schemeClr val="bg1"/>
          </a:solidFill>
        </p:spPr>
        <p:txBody>
          <a:bodyPr wrap="square" rtlCol="0">
            <a:spAutoFit/>
          </a:bodyPr>
          <a:lstStyle/>
          <a:p>
            <a:endParaRPr lang="en-US" sz="2400" dirty="0"/>
          </a:p>
        </p:txBody>
      </p:sp>
      <p:pic>
        <p:nvPicPr>
          <p:cNvPr id="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4173200"/>
            <a:ext cx="3657600" cy="2135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14173200"/>
            <a:ext cx="3654933" cy="212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4533" y="14209294"/>
            <a:ext cx="3618176" cy="2092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2400" y="14004639"/>
            <a:ext cx="3876778" cy="4540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132817" y="18522359"/>
            <a:ext cx="2590800" cy="523220"/>
          </a:xfrm>
          <a:prstGeom prst="rect">
            <a:avLst/>
          </a:prstGeom>
          <a:noFill/>
        </p:spPr>
        <p:txBody>
          <a:bodyPr wrap="square" rtlCol="0">
            <a:spAutoFit/>
          </a:bodyPr>
          <a:lstStyle/>
          <a:p>
            <a:r>
              <a:rPr lang="en-US" sz="2800" b="1" dirty="0" smtClean="0"/>
              <a:t>MRF Diagram</a:t>
            </a:r>
            <a:endParaRPr lang="en-US" sz="2800" b="1" dirty="0"/>
          </a:p>
        </p:txBody>
      </p:sp>
      <p:sp>
        <p:nvSpPr>
          <p:cNvPr id="8" name="TextBox 7"/>
          <p:cNvSpPr txBox="1"/>
          <p:nvPr/>
        </p:nvSpPr>
        <p:spPr>
          <a:xfrm>
            <a:off x="13487400" y="19212580"/>
            <a:ext cx="3505200" cy="523220"/>
          </a:xfrm>
          <a:prstGeom prst="rect">
            <a:avLst/>
          </a:prstGeom>
          <a:noFill/>
        </p:spPr>
        <p:txBody>
          <a:bodyPr wrap="square" rtlCol="0">
            <a:spAutoFit/>
          </a:bodyPr>
          <a:lstStyle/>
          <a:p>
            <a:r>
              <a:rPr lang="en-US" sz="2800" b="1" dirty="0" smtClean="0"/>
              <a:t>Potential Functions</a:t>
            </a:r>
            <a:endParaRPr lang="en-US" sz="2800" b="1" dirty="0"/>
          </a:p>
        </p:txBody>
      </p:sp>
      <p:sp>
        <p:nvSpPr>
          <p:cNvPr id="9" name="TextBox 8"/>
          <p:cNvSpPr txBox="1"/>
          <p:nvPr/>
        </p:nvSpPr>
        <p:spPr>
          <a:xfrm>
            <a:off x="15223983" y="12877800"/>
            <a:ext cx="6340617" cy="461665"/>
          </a:xfrm>
          <a:prstGeom prst="rect">
            <a:avLst/>
          </a:prstGeom>
          <a:noFill/>
        </p:spPr>
        <p:txBody>
          <a:bodyPr wrap="square" rtlCol="0">
            <a:spAutoFit/>
          </a:bodyPr>
          <a:lstStyle/>
          <a:p>
            <a:r>
              <a:rPr lang="en-US" sz="2400" b="1" dirty="0" smtClean="0"/>
              <a:t>Where Are They Looking? CNN Architecture</a:t>
            </a:r>
            <a:endParaRPr lang="en-US" sz="2400" b="1" dirty="0"/>
          </a:p>
        </p:txBody>
      </p:sp>
      <p:graphicFrame>
        <p:nvGraphicFramePr>
          <p:cNvPr id="12" name="Table 11"/>
          <p:cNvGraphicFramePr>
            <a:graphicFrameLocks noGrp="1"/>
          </p:cNvGraphicFramePr>
          <p:nvPr>
            <p:extLst>
              <p:ext uri="{D42A27DB-BD31-4B8C-83A1-F6EECF244321}">
                <p14:modId xmlns:p14="http://schemas.microsoft.com/office/powerpoint/2010/main" val="516097907"/>
              </p:ext>
            </p:extLst>
          </p:nvPr>
        </p:nvGraphicFramePr>
        <p:xfrm>
          <a:off x="25026407" y="4876800"/>
          <a:ext cx="10616901" cy="4745564"/>
        </p:xfrm>
        <a:graphic>
          <a:graphicData uri="http://schemas.openxmlformats.org/drawingml/2006/table">
            <a:tbl>
              <a:tblPr firstRow="1" bandRow="1">
                <a:tableStyleId>{073A0DAA-6AF3-43AB-8588-CEC1D06C72B9}</a:tableStyleId>
              </a:tblPr>
              <a:tblGrid>
                <a:gridCol w="3538967"/>
                <a:gridCol w="3538967"/>
                <a:gridCol w="3538967"/>
              </a:tblGrid>
              <a:tr h="1240364">
                <a:tc>
                  <a:txBody>
                    <a:bodyPr/>
                    <a:lstStyle/>
                    <a:p>
                      <a:endParaRPr lang="en-US" sz="4000" dirty="0"/>
                    </a:p>
                  </a:txBody>
                  <a:tcPr/>
                </a:tc>
                <a:tc>
                  <a:txBody>
                    <a:bodyPr/>
                    <a:lstStyle/>
                    <a:p>
                      <a:r>
                        <a:rPr lang="en-US" sz="4000" dirty="0" smtClean="0"/>
                        <a:t>L2 Distance</a:t>
                      </a:r>
                      <a:endParaRPr lang="en-US" sz="4000" dirty="0"/>
                    </a:p>
                  </a:txBody>
                  <a:tcPr/>
                </a:tc>
                <a:tc>
                  <a:txBody>
                    <a:bodyPr/>
                    <a:lstStyle/>
                    <a:p>
                      <a:r>
                        <a:rPr lang="en-US" sz="4000" dirty="0" smtClean="0"/>
                        <a:t>Angular</a:t>
                      </a:r>
                      <a:r>
                        <a:rPr lang="en-US" sz="4000" baseline="0" dirty="0" smtClean="0"/>
                        <a:t> Error</a:t>
                      </a:r>
                      <a:endParaRPr lang="en-US" sz="4000" dirty="0"/>
                    </a:p>
                  </a:txBody>
                  <a:tcPr/>
                </a:tc>
              </a:tr>
              <a:tr h="642872">
                <a:tc>
                  <a:txBody>
                    <a:bodyPr/>
                    <a:lstStyle/>
                    <a:p>
                      <a:r>
                        <a:rPr lang="en-US" sz="4000" dirty="0" smtClean="0"/>
                        <a:t>Random</a:t>
                      </a:r>
                      <a:endParaRPr lang="en-US" sz="4000" dirty="0"/>
                    </a:p>
                  </a:txBody>
                  <a:tcPr/>
                </a:tc>
                <a:tc>
                  <a:txBody>
                    <a:bodyPr/>
                    <a:lstStyle/>
                    <a:p>
                      <a:r>
                        <a:rPr lang="en-US" sz="4000" dirty="0" smtClean="0"/>
                        <a:t>0.452</a:t>
                      </a:r>
                      <a:endParaRPr lang="en-US" sz="4000" dirty="0"/>
                    </a:p>
                  </a:txBody>
                  <a:tcPr/>
                </a:tc>
                <a:tc>
                  <a:txBody>
                    <a:bodyPr/>
                    <a:lstStyle/>
                    <a:p>
                      <a:r>
                        <a:rPr lang="en-US" sz="4000" dirty="0" smtClean="0"/>
                        <a:t>67.12</a:t>
                      </a:r>
                      <a:endParaRPr lang="en-US" sz="4000" dirty="0"/>
                    </a:p>
                  </a:txBody>
                  <a:tcPr/>
                </a:tc>
              </a:tr>
              <a:tr h="642872">
                <a:tc>
                  <a:txBody>
                    <a:bodyPr/>
                    <a:lstStyle/>
                    <a:p>
                      <a:r>
                        <a:rPr lang="en-US" sz="4000" dirty="0" smtClean="0"/>
                        <a:t>MRF</a:t>
                      </a:r>
                      <a:r>
                        <a:rPr lang="en-US" sz="4000" baseline="0" dirty="0" smtClean="0"/>
                        <a:t>-Chance</a:t>
                      </a:r>
                      <a:endParaRPr lang="en-US" sz="4000" dirty="0"/>
                    </a:p>
                  </a:txBody>
                  <a:tcPr/>
                </a:tc>
                <a:tc>
                  <a:txBody>
                    <a:bodyPr/>
                    <a:lstStyle/>
                    <a:p>
                      <a:r>
                        <a:rPr lang="en-US" sz="4000" dirty="0" smtClean="0"/>
                        <a:t>0.288</a:t>
                      </a:r>
                      <a:endParaRPr lang="en-US" sz="4000" dirty="0"/>
                    </a:p>
                  </a:txBody>
                  <a:tcPr/>
                </a:tc>
                <a:tc>
                  <a:txBody>
                    <a:bodyPr/>
                    <a:lstStyle/>
                    <a:p>
                      <a:r>
                        <a:rPr lang="en-US" sz="4000" dirty="0" smtClean="0"/>
                        <a:t>39.35</a:t>
                      </a:r>
                      <a:endParaRPr lang="en-US" sz="4000" dirty="0"/>
                    </a:p>
                  </a:txBody>
                  <a:tcPr/>
                </a:tc>
              </a:tr>
              <a:tr h="642872">
                <a:tc>
                  <a:txBody>
                    <a:bodyPr/>
                    <a:lstStyle/>
                    <a:p>
                      <a:r>
                        <a:rPr lang="en-US" sz="4000" dirty="0" smtClean="0"/>
                        <a:t>MRF-Unary</a:t>
                      </a:r>
                      <a:endParaRPr lang="en-US" sz="4000" dirty="0"/>
                    </a:p>
                  </a:txBody>
                  <a:tcPr/>
                </a:tc>
                <a:tc>
                  <a:txBody>
                    <a:bodyPr/>
                    <a:lstStyle/>
                    <a:p>
                      <a:r>
                        <a:rPr lang="en-US" sz="4000" dirty="0" smtClean="0"/>
                        <a:t>0.279</a:t>
                      </a:r>
                      <a:endParaRPr lang="en-US" sz="4000" dirty="0"/>
                    </a:p>
                  </a:txBody>
                  <a:tcPr/>
                </a:tc>
                <a:tc>
                  <a:txBody>
                    <a:bodyPr/>
                    <a:lstStyle/>
                    <a:p>
                      <a:r>
                        <a:rPr lang="en-US" sz="4000" dirty="0" smtClean="0"/>
                        <a:t>38.66</a:t>
                      </a:r>
                      <a:endParaRPr lang="en-US" sz="4000" dirty="0"/>
                    </a:p>
                  </a:txBody>
                  <a:tcPr/>
                </a:tc>
              </a:tr>
              <a:tr h="642872">
                <a:tc>
                  <a:txBody>
                    <a:bodyPr/>
                    <a:lstStyle/>
                    <a:p>
                      <a:r>
                        <a:rPr lang="en-US" sz="4000" dirty="0" smtClean="0"/>
                        <a:t>CNN</a:t>
                      </a:r>
                      <a:endParaRPr lang="en-US" sz="4000" dirty="0"/>
                    </a:p>
                  </a:txBody>
                  <a:tcPr/>
                </a:tc>
                <a:tc>
                  <a:txBody>
                    <a:bodyPr/>
                    <a:lstStyle/>
                    <a:p>
                      <a:r>
                        <a:rPr lang="en-US" sz="4000" b="1" dirty="0" smtClean="0"/>
                        <a:t>0.244</a:t>
                      </a:r>
                      <a:endParaRPr lang="en-US" sz="4000" b="1" dirty="0"/>
                    </a:p>
                  </a:txBody>
                  <a:tcPr/>
                </a:tc>
                <a:tc>
                  <a:txBody>
                    <a:bodyPr/>
                    <a:lstStyle/>
                    <a:p>
                      <a:r>
                        <a:rPr lang="en-US" sz="4000" dirty="0" smtClean="0"/>
                        <a:t>35.71</a:t>
                      </a:r>
                      <a:endParaRPr lang="en-US" sz="4000" dirty="0"/>
                    </a:p>
                  </a:txBody>
                  <a:tcPr/>
                </a:tc>
              </a:tr>
              <a:tr h="642872">
                <a:tc>
                  <a:txBody>
                    <a:bodyPr/>
                    <a:lstStyle/>
                    <a:p>
                      <a:r>
                        <a:rPr lang="en-US" sz="4000" dirty="0" smtClean="0"/>
                        <a:t>Ours</a:t>
                      </a:r>
                      <a:endParaRPr lang="en-US" sz="4000" dirty="0"/>
                    </a:p>
                  </a:txBody>
                  <a:tcPr/>
                </a:tc>
                <a:tc>
                  <a:txBody>
                    <a:bodyPr/>
                    <a:lstStyle/>
                    <a:p>
                      <a:r>
                        <a:rPr lang="en-US" sz="4000" dirty="0" smtClean="0"/>
                        <a:t>0.272</a:t>
                      </a:r>
                      <a:endParaRPr lang="en-US" sz="4000" dirty="0"/>
                    </a:p>
                  </a:txBody>
                  <a:tcPr/>
                </a:tc>
                <a:tc>
                  <a:txBody>
                    <a:bodyPr/>
                    <a:lstStyle/>
                    <a:p>
                      <a:r>
                        <a:rPr lang="en-US" sz="4000" b="1" dirty="0" smtClean="0"/>
                        <a:t>35.39</a:t>
                      </a:r>
                      <a:endParaRPr lang="en-US" sz="4000" b="1" dirty="0"/>
                    </a:p>
                  </a:txBody>
                  <a:tcPr/>
                </a:tc>
              </a:tr>
            </a:tbl>
          </a:graphicData>
        </a:graphic>
      </p:graphicFrame>
      <p:sp>
        <p:nvSpPr>
          <p:cNvPr id="15" name="TextBox 14"/>
          <p:cNvSpPr txBox="1"/>
          <p:nvPr/>
        </p:nvSpPr>
        <p:spPr>
          <a:xfrm>
            <a:off x="27896456" y="9990094"/>
            <a:ext cx="4876800" cy="461665"/>
          </a:xfrm>
          <a:prstGeom prst="rect">
            <a:avLst/>
          </a:prstGeom>
          <a:noFill/>
        </p:spPr>
        <p:txBody>
          <a:bodyPr wrap="square" rtlCol="0">
            <a:spAutoFit/>
          </a:bodyPr>
          <a:lstStyle/>
          <a:p>
            <a:r>
              <a:rPr lang="en-US" sz="2400" b="1" dirty="0" smtClean="0"/>
              <a:t>Table 1: </a:t>
            </a:r>
            <a:r>
              <a:rPr lang="en-US" sz="2400" dirty="0" smtClean="0"/>
              <a:t>Quantitative Results.</a:t>
            </a:r>
            <a:endParaRPr lang="en-US" sz="2400" dirty="0"/>
          </a:p>
        </p:txBody>
      </p:sp>
      <p:sp>
        <p:nvSpPr>
          <p:cNvPr id="34" name="TextBox 33"/>
          <p:cNvSpPr txBox="1"/>
          <p:nvPr/>
        </p:nvSpPr>
        <p:spPr>
          <a:xfrm>
            <a:off x="27081157" y="17983200"/>
            <a:ext cx="6507399" cy="1200329"/>
          </a:xfrm>
          <a:prstGeom prst="rect">
            <a:avLst/>
          </a:prstGeom>
          <a:noFill/>
        </p:spPr>
        <p:txBody>
          <a:bodyPr wrap="square" rtlCol="0">
            <a:spAutoFit/>
          </a:bodyPr>
          <a:lstStyle/>
          <a:p>
            <a:r>
              <a:rPr lang="en-US" sz="2400" b="1" dirty="0" smtClean="0"/>
              <a:t>Table 2: </a:t>
            </a:r>
            <a:r>
              <a:rPr lang="en-US" sz="2400" dirty="0" smtClean="0"/>
              <a:t>Qualitative Results. CNN predictions plotted in cyan, ours plotted in green, ground truth in red.</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4767</TotalTime>
  <Words>786</Words>
  <Application>Microsoft Macintosh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Cambria Math</vt:lpstr>
      <vt:lpstr>Times New Roman</vt:lpstr>
      <vt:lpstr>Arial</vt:lpstr>
      <vt:lpstr>Office Theme</vt:lpstr>
      <vt:lpstr>Where are they really looking? Ambika Verma Brady Zhou University of Texas at Austin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Zhou, Brady B</cp:lastModifiedBy>
  <cp:revision>51</cp:revision>
  <dcterms:created xsi:type="dcterms:W3CDTF">2013-01-28T22:40:39Z</dcterms:created>
  <dcterms:modified xsi:type="dcterms:W3CDTF">2016-11-24T02:46:28Z</dcterms:modified>
</cp:coreProperties>
</file>