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varScale="1">
        <p:scale>
          <a:sx n="19" d="100"/>
          <a:sy n="19" d="100"/>
        </p:scale>
        <p:origin x="-2178" y="-138"/>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ser>
        <c:dLbls>
          <c:showLegendKey val="0"/>
          <c:showVal val="0"/>
          <c:showCatName val="0"/>
          <c:showSerName val="0"/>
          <c:showPercent val="0"/>
          <c:showBubbleSize val="0"/>
        </c:dLbls>
        <c:gapWidth val="150"/>
        <c:axId val="90847488"/>
        <c:axId val="90853376"/>
      </c:barChart>
      <c:catAx>
        <c:axId val="90847488"/>
        <c:scaling>
          <c:orientation val="minMax"/>
        </c:scaling>
        <c:delete val="0"/>
        <c:axPos val="b"/>
        <c:majorTickMark val="out"/>
        <c:minorTickMark val="none"/>
        <c:tickLblPos val="nextTo"/>
        <c:crossAx val="90853376"/>
        <c:crosses val="autoZero"/>
        <c:auto val="1"/>
        <c:lblAlgn val="ctr"/>
        <c:lblOffset val="100"/>
        <c:noMultiLvlLbl val="0"/>
      </c:catAx>
      <c:valAx>
        <c:axId val="90853376"/>
        <c:scaling>
          <c:orientation val="minMax"/>
        </c:scaling>
        <c:delete val="0"/>
        <c:axPos val="l"/>
        <c:majorGridlines/>
        <c:numFmt formatCode="General" sourceLinked="1"/>
        <c:majorTickMark val="out"/>
        <c:minorTickMark val="none"/>
        <c:tickLblPos val="nextTo"/>
        <c:crossAx val="90847488"/>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Placeholders</a:t>
            </a:r>
            <a:r>
              <a:rPr sz="7200" dirty="0" smtClean="0">
                <a:solidFill>
                  <a:srgbClr val="7F7F7F"/>
                </a:solidFill>
                <a:latin typeface="Calibri" pitchFamily="34" charset="0"/>
                <a:cs typeface="Calibri" panose="020F0502020204030204" pitchFamily="34" charset="0"/>
              </a:rPr>
              <a:t>:</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smtClean="0">
                <a:solidFill>
                  <a:srgbClr val="7F7F7F"/>
                </a:solidFill>
                <a:latin typeface="Calibri" pitchFamily="34" charset="0"/>
                <a:cs typeface="Calibri" panose="020F0502020204030204" pitchFamily="34" charset="0"/>
              </a:rPr>
              <a:t>various elements included</a:t>
            </a:r>
            <a:r>
              <a:rPr sz="4900" dirty="0" smtClean="0">
                <a:solidFill>
                  <a:srgbClr val="7F7F7F"/>
                </a:solidFill>
                <a:latin typeface="Calibri" pitchFamily="34" charset="0"/>
                <a:cs typeface="Calibri" panose="020F0502020204030204" pitchFamily="34" charset="0"/>
              </a:rPr>
              <a:t> </a:t>
            </a:r>
            <a:r>
              <a:rPr sz="4900" dirty="0">
                <a:solidFill>
                  <a:srgbClr val="7F7F7F"/>
                </a:solidFill>
                <a:latin typeface="Calibri" pitchFamily="34" charset="0"/>
                <a:cs typeface="Calibri" panose="020F0502020204030204" pitchFamily="34" charset="0"/>
              </a:rPr>
              <a:t>in this </a:t>
            </a:r>
            <a:r>
              <a:rPr lang="en-US" sz="4900" dirty="0" smtClean="0">
                <a:solidFill>
                  <a:srgbClr val="7F7F7F"/>
                </a:solidFill>
                <a:latin typeface="Calibri" pitchFamily="34" charset="0"/>
                <a:cs typeface="Calibri" panose="020F0502020204030204" pitchFamily="34" charset="0"/>
              </a:rPr>
              <a:t>poster are ones</a:t>
            </a:r>
            <a:r>
              <a:rPr lang="en-US" sz="4900" baseline="0" dirty="0" smtClean="0">
                <a:solidFill>
                  <a:srgbClr val="7F7F7F"/>
                </a:solidFill>
                <a:latin typeface="Calibri" pitchFamily="34" charset="0"/>
                <a:cs typeface="Calibri" panose="020F0502020204030204" pitchFamily="34" charset="0"/>
              </a:rPr>
              <a:t> we often see in medical, research, and scientific posters.</a:t>
            </a:r>
            <a:r>
              <a:rPr sz="4900" dirty="0" smtClean="0">
                <a:solidFill>
                  <a:srgbClr val="7F7F7F"/>
                </a:solidFill>
                <a:latin typeface="Calibri" pitchFamily="34" charset="0"/>
                <a:cs typeface="Calibri" panose="020F0502020204030204" pitchFamily="34" charset="0"/>
              </a:rPr>
              <a:t> </a:t>
            </a:r>
            <a:r>
              <a:rPr lang="en-US" sz="4900" dirty="0" smtClean="0">
                <a:solidFill>
                  <a:srgbClr val="7F7F7F"/>
                </a:solidFill>
                <a:latin typeface="Calibri" pitchFamily="34" charset="0"/>
                <a:cs typeface="Calibri" panose="020F0502020204030204" pitchFamily="34" charset="0"/>
              </a:rPr>
              <a:t>Feel</a:t>
            </a:r>
            <a:r>
              <a:rPr lang="en-US" sz="49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Image</a:t>
            </a:r>
            <a:r>
              <a:rPr lang="en-US" sz="7200" baseline="0" dirty="0" smtClean="0">
                <a:solidFill>
                  <a:srgbClr val="7F7F7F"/>
                </a:solidFill>
                <a:latin typeface="Calibri" pitchFamily="34" charset="0"/>
                <a:cs typeface="Calibri" panose="020F0502020204030204" pitchFamily="34" charset="0"/>
              </a:rPr>
              <a:t> Quality</a:t>
            </a:r>
            <a:r>
              <a:rPr lang="en-US" sz="7200" dirty="0" smtClean="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smtClean="0">
                <a:solidFill>
                  <a:srgbClr val="7F7F7F"/>
                </a:solidFill>
                <a:latin typeface="Calibri" pitchFamily="34" charset="0"/>
                <a:cs typeface="Calibri" panose="020F0502020204030204" pitchFamily="34" charset="0"/>
              </a:rPr>
              <a:t>Insert, Picture</a:t>
            </a:r>
            <a:r>
              <a:rPr lang="en-US" sz="49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smtClean="0">
                <a:solidFill>
                  <a:srgbClr val="7F7F7F"/>
                </a:solidFill>
                <a:latin typeface="Calibri" pitchFamily="34" charset="0"/>
                <a:cs typeface="Calibri" panose="020F0502020204030204" pitchFamily="34" charset="0"/>
              </a:rPr>
              <a:t>150-200 pixels per inch in their final printed size</a:t>
            </a:r>
            <a:r>
              <a:rPr lang="en-US" sz="4900" dirty="0" smtClean="0">
                <a:solidFill>
                  <a:srgbClr val="7F7F7F"/>
                </a:solidFill>
                <a:latin typeface="Calibri" pitchFamily="34" charset="0"/>
                <a:cs typeface="Calibri" panose="020F0502020204030204" pitchFamily="34" charset="0"/>
              </a:rPr>
              <a:t>. For instance, a 1600 x 1200 pixel</a:t>
            </a:r>
            <a:r>
              <a:rPr lang="en-US" sz="4900" baseline="0" dirty="0" smtClean="0">
                <a:solidFill>
                  <a:srgbClr val="7F7F7F"/>
                </a:solidFill>
                <a:latin typeface="Calibri" pitchFamily="34" charset="0"/>
                <a:cs typeface="Calibri" panose="020F0502020204030204" pitchFamily="34" charset="0"/>
              </a:rPr>
              <a:t> photo will usually look fine up to </a:t>
            </a:r>
            <a:r>
              <a:rPr lang="en-US" sz="49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smtClean="0">
                <a:solidFill>
                  <a:srgbClr val="7F7F7F"/>
                </a:solidFill>
                <a:latin typeface="Calibri" pitchFamily="34" charset="0"/>
                <a:cs typeface="Calibri" panose="020F0502020204030204" pitchFamily="34" charset="0"/>
              </a:rPr>
              <a:t/>
            </a:r>
            <a:br>
              <a:rPr lang="en-US" sz="3600" dirty="0" smtClean="0">
                <a:solidFill>
                  <a:srgbClr val="7F7F7F"/>
                </a:solidFill>
                <a:latin typeface="Calibri" pitchFamily="34" charset="0"/>
                <a:cs typeface="Calibri" panose="020F0502020204030204" pitchFamily="34" charset="0"/>
              </a:rPr>
            </a:br>
            <a:r>
              <a:rPr lang="en-US" sz="36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Change</a:t>
              </a:r>
              <a:r>
                <a:rPr lang="en-US" sz="7200" baseline="0" dirty="0" smtClean="0">
                  <a:solidFill>
                    <a:schemeClr val="bg1">
                      <a:lumMod val="50000"/>
                    </a:schemeClr>
                  </a:solidFill>
                  <a:latin typeface="Calibri" pitchFamily="34" charset="0"/>
                  <a:cs typeface="Calibri" panose="020F0502020204030204" pitchFamily="34" charset="0"/>
                </a:rPr>
                <a:t> Color Theme</a:t>
              </a:r>
              <a:r>
                <a:rPr lang="en-US" sz="7200" dirty="0" smtClean="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smtClean="0">
                  <a:solidFill>
                    <a:schemeClr val="bg1">
                      <a:lumMod val="50000"/>
                    </a:schemeClr>
                  </a:solidFill>
                  <a:latin typeface="Calibri" pitchFamily="34" charset="0"/>
                  <a:cs typeface="Calibri" panose="020F0502020204030204" pitchFamily="34" charset="0"/>
                </a:rPr>
                <a:t>Design</a:t>
              </a:r>
              <a:r>
                <a:rPr lang="en-US" sz="4900" baseline="0" dirty="0" smtClean="0">
                  <a:solidFill>
                    <a:schemeClr val="bg1">
                      <a:lumMod val="50000"/>
                    </a:schemeClr>
                  </a:solidFill>
                  <a:latin typeface="Calibri" pitchFamily="34" charset="0"/>
                  <a:cs typeface="Calibri" panose="020F0502020204030204" pitchFamily="34" charset="0"/>
                </a:rPr>
                <a:t> tab, then select the </a:t>
              </a:r>
              <a:r>
                <a:rPr lang="en-US" sz="4900" b="1" baseline="0" dirty="0" smtClean="0">
                  <a:solidFill>
                    <a:schemeClr val="bg1">
                      <a:lumMod val="50000"/>
                    </a:schemeClr>
                  </a:solidFill>
                  <a:latin typeface="Calibri" pitchFamily="34" charset="0"/>
                  <a:cs typeface="Calibri" panose="020F0502020204030204" pitchFamily="34" charset="0"/>
                </a:rPr>
                <a:t>Colors</a:t>
              </a:r>
              <a:r>
                <a:rPr lang="en-US" sz="49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Once your poster file is ready, visit</a:t>
              </a:r>
              <a:r>
                <a:rPr lang="en-US" sz="4900" baseline="0" dirty="0" smtClean="0">
                  <a:solidFill>
                    <a:schemeClr val="bg1">
                      <a:lumMod val="50000"/>
                    </a:schemeClr>
                  </a:solidFill>
                  <a:latin typeface="Calibri" pitchFamily="34" charset="0"/>
                  <a:cs typeface="Calibri" panose="020F0502020204030204" pitchFamily="34" charset="0"/>
                </a:rPr>
                <a:t> </a:t>
              </a:r>
              <a:r>
                <a:rPr lang="en-US" sz="4900" b="1" baseline="0" dirty="0" smtClean="0">
                  <a:solidFill>
                    <a:schemeClr val="bg1">
                      <a:lumMod val="50000"/>
                    </a:schemeClr>
                  </a:solidFill>
                  <a:latin typeface="Calibri" pitchFamily="34" charset="0"/>
                  <a:cs typeface="Calibri" panose="020F0502020204030204" pitchFamily="34" charset="0"/>
                </a:rPr>
                <a:t>www.genigraphics.com</a:t>
              </a:r>
              <a:r>
                <a:rPr lang="en-US" sz="49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smtClean="0">
                  <a:solidFill>
                    <a:schemeClr val="bg1">
                      <a:lumMod val="50000"/>
                    </a:schemeClr>
                  </a:solidFill>
                  <a:latin typeface="Calibri" pitchFamily="34" charset="0"/>
                  <a:cs typeface="Calibri" panose="020F0502020204030204" pitchFamily="34" charset="0"/>
                </a:rPr>
                <a:t>US and Canada:  1-800-790-4001</a:t>
              </a:r>
              <a:br>
                <a:rPr lang="en-US" sz="4900" baseline="0" dirty="0" smtClean="0">
                  <a:solidFill>
                    <a:schemeClr val="bg1">
                      <a:lumMod val="50000"/>
                    </a:schemeClr>
                  </a:solidFill>
                  <a:latin typeface="Calibri" pitchFamily="34" charset="0"/>
                  <a:cs typeface="Calibri" panose="020F0502020204030204" pitchFamily="34" charset="0"/>
                </a:rPr>
              </a:br>
              <a:r>
                <a:rPr lang="en-US" sz="49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smtClean="0">
                  <a:solidFill>
                    <a:schemeClr val="bg1">
                      <a:lumMod val="50000"/>
                    </a:schemeClr>
                  </a:solidFill>
                  <a:latin typeface="Calibri" pitchFamily="34" charset="0"/>
                  <a:cs typeface="Calibri" panose="020F0502020204030204" pitchFamily="34" charset="0"/>
                </a:rPr>
                <a:t/>
              </a:r>
              <a:br>
                <a:rPr lang="en-US" sz="3600" dirty="0" smtClean="0">
                  <a:solidFill>
                    <a:schemeClr val="bg1">
                      <a:lumMod val="50000"/>
                    </a:schemeClr>
                  </a:solidFill>
                  <a:latin typeface="Calibri" pitchFamily="34" charset="0"/>
                  <a:cs typeface="Calibri" panose="020F0502020204030204" pitchFamily="34" charset="0"/>
                </a:rPr>
              </a:br>
              <a:r>
                <a:rPr lang="en-US" sz="36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9/10/2015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9/10/2015</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chart" Target="../charts/chart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5486400" y="0"/>
            <a:ext cx="32918400" cy="2908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accent3">
                    <a:lumMod val="20000"/>
                    <a:lumOff val="80000"/>
                  </a:schemeClr>
                </a:solidFill>
                <a:latin typeface="+mn-lt"/>
              </a:rPr>
              <a:t>Template Provided By Genigraphics – </a:t>
            </a:r>
            <a:r>
              <a:rPr lang="en-US" sz="7200" b="1" dirty="0" smtClean="0">
                <a:solidFill>
                  <a:schemeClr val="accent3">
                    <a:lumMod val="20000"/>
                    <a:lumOff val="80000"/>
                  </a:schemeClr>
                </a:solidFill>
                <a:latin typeface="+mn-lt"/>
              </a:rPr>
              <a:t>800.790.4001</a:t>
            </a:r>
          </a:p>
          <a:p>
            <a:pPr algn="ctr" eaLnBrk="1" hangingPunct="1"/>
            <a:r>
              <a:rPr lang="en-US" sz="7200" b="1" dirty="0" smtClean="0">
                <a:solidFill>
                  <a:schemeClr val="accent3">
                    <a:lumMod val="20000"/>
                    <a:lumOff val="80000"/>
                  </a:schemeClr>
                </a:solidFill>
                <a:latin typeface="+mn-lt"/>
              </a:rPr>
              <a:t>Replace This Text With Your Title</a:t>
            </a:r>
            <a:endParaRPr lang="en-US" sz="72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5486400" y="2400300"/>
            <a:ext cx="329184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accent3">
                    <a:lumMod val="20000"/>
                    <a:lumOff val="80000"/>
                  </a:schemeClr>
                </a:solidFill>
                <a:latin typeface="+mn-lt"/>
              </a:rPr>
              <a:t>John Smith, MD</a:t>
            </a:r>
            <a:r>
              <a:rPr lang="en-US" sz="4000" baseline="30000" dirty="0">
                <a:solidFill>
                  <a:schemeClr val="accent3">
                    <a:lumMod val="20000"/>
                    <a:lumOff val="80000"/>
                  </a:schemeClr>
                </a:solidFill>
                <a:latin typeface="+mn-lt"/>
              </a:rPr>
              <a:t>1</a:t>
            </a:r>
            <a:r>
              <a:rPr lang="en-US" sz="4000" dirty="0">
                <a:solidFill>
                  <a:schemeClr val="accent3">
                    <a:lumMod val="20000"/>
                    <a:lumOff val="80000"/>
                  </a:schemeClr>
                </a:solidFill>
                <a:latin typeface="+mn-lt"/>
              </a:rPr>
              <a:t>; Jane Doe, PhD</a:t>
            </a:r>
            <a:r>
              <a:rPr lang="en-US" sz="4000" baseline="30000" dirty="0">
                <a:solidFill>
                  <a:schemeClr val="accent3">
                    <a:lumMod val="20000"/>
                    <a:lumOff val="80000"/>
                  </a:schemeClr>
                </a:solidFill>
                <a:latin typeface="+mn-lt"/>
              </a:rPr>
              <a:t>2</a:t>
            </a:r>
            <a:r>
              <a:rPr lang="en-US" sz="4000" dirty="0">
                <a:solidFill>
                  <a:schemeClr val="accent3">
                    <a:lumMod val="20000"/>
                    <a:lumOff val="80000"/>
                  </a:schemeClr>
                </a:solidFill>
                <a:latin typeface="+mn-lt"/>
              </a:rPr>
              <a:t>; Frederick Jones, MD, PhD</a:t>
            </a:r>
            <a:r>
              <a:rPr lang="en-US" sz="4000" baseline="30000" dirty="0">
                <a:solidFill>
                  <a:schemeClr val="accent3">
                    <a:lumMod val="20000"/>
                    <a:lumOff val="80000"/>
                  </a:schemeClr>
                </a:solidFill>
                <a:latin typeface="+mn-lt"/>
              </a:rPr>
              <a:t>1,2</a:t>
            </a:r>
          </a:p>
          <a:p>
            <a:pPr algn="ctr" eaLnBrk="1" hangingPunct="1"/>
            <a:r>
              <a:rPr lang="en-US" sz="4000" baseline="30000" dirty="0">
                <a:solidFill>
                  <a:schemeClr val="accent3">
                    <a:lumMod val="20000"/>
                    <a:lumOff val="80000"/>
                  </a:schemeClr>
                </a:solidFill>
                <a:latin typeface="+mn-lt"/>
              </a:rPr>
              <a:t>1</a:t>
            </a:r>
            <a:r>
              <a:rPr lang="en-US" sz="4000" dirty="0">
                <a:solidFill>
                  <a:schemeClr val="accent3">
                    <a:lumMod val="20000"/>
                    <a:lumOff val="80000"/>
                  </a:schemeClr>
                </a:solidFill>
                <a:latin typeface="+mn-lt"/>
              </a:rPr>
              <a:t>University of Affiliation, </a:t>
            </a:r>
            <a:r>
              <a:rPr lang="en-US" sz="4000" baseline="30000" dirty="0">
                <a:solidFill>
                  <a:schemeClr val="accent3">
                    <a:lumMod val="20000"/>
                    <a:lumOff val="80000"/>
                  </a:schemeClr>
                </a:solidFill>
                <a:latin typeface="+mn-lt"/>
              </a:rPr>
              <a:t>2</a:t>
            </a:r>
            <a:r>
              <a:rPr lang="en-US" sz="4000" dirty="0">
                <a:solidFill>
                  <a:schemeClr val="accent3">
                    <a:lumMod val="20000"/>
                    <a:lumOff val="80000"/>
                  </a:schemeClr>
                </a:solidFill>
                <a:latin typeface="+mn-lt"/>
              </a:rPr>
              <a:t>Medical Center of Affiliation</a:t>
            </a:r>
          </a:p>
        </p:txBody>
      </p:sp>
      <p:sp>
        <p:nvSpPr>
          <p:cNvPr id="24" name="TextBox 23"/>
          <p:cNvSpPr txBox="1"/>
          <p:nvPr/>
        </p:nvSpPr>
        <p:spPr>
          <a:xfrm>
            <a:off x="1706881" y="30038039"/>
            <a:ext cx="3037217" cy="2223674"/>
          </a:xfrm>
          <a:prstGeom prst="rect">
            <a:avLst/>
          </a:prstGeom>
          <a:solidFill>
            <a:schemeClr val="accent1">
              <a:lumMod val="40000"/>
              <a:lumOff val="60000"/>
            </a:schemeClr>
          </a:solidFill>
        </p:spPr>
        <p:txBody>
          <a:bodyPr wrap="none" lIns="68568" tIns="34284" rIns="68568" bIns="34284" rtlCol="0">
            <a:spAutoFit/>
          </a:bodyPr>
          <a:lstStyle/>
          <a:p>
            <a:r>
              <a:rPr lang="en-US" sz="2800" dirty="0"/>
              <a:t>&lt;your name&gt;</a:t>
            </a:r>
          </a:p>
          <a:p>
            <a:r>
              <a:rPr lang="en-US" sz="2800" dirty="0"/>
              <a:t>&lt;your organization&gt;</a:t>
            </a:r>
          </a:p>
          <a:p>
            <a:r>
              <a:rPr lang="en-US" sz="2800" dirty="0"/>
              <a:t>Email:</a:t>
            </a:r>
          </a:p>
          <a:p>
            <a:r>
              <a:rPr lang="en-US" sz="2800" dirty="0"/>
              <a:t>Website:</a:t>
            </a:r>
          </a:p>
          <a:p>
            <a:r>
              <a:rPr lang="en-US" sz="2800" dirty="0"/>
              <a:t>Phone:</a:t>
            </a:r>
          </a:p>
        </p:txBody>
      </p:sp>
      <p:sp>
        <p:nvSpPr>
          <p:cNvPr id="25" name="TextBox 24"/>
          <p:cNvSpPr txBox="1"/>
          <p:nvPr/>
        </p:nvSpPr>
        <p:spPr>
          <a:xfrm>
            <a:off x="1706880" y="29146502"/>
            <a:ext cx="1937494" cy="746346"/>
          </a:xfrm>
          <a:prstGeom prst="rect">
            <a:avLst/>
          </a:prstGeom>
          <a:noFill/>
        </p:spPr>
        <p:txBody>
          <a:bodyPr wrap="none" lIns="68568" tIns="34284" rIns="68568" bIns="34284" rtlCol="0">
            <a:spAutoFit/>
          </a:bodyPr>
          <a:lstStyle/>
          <a:p>
            <a:r>
              <a:rPr lang="en-US" sz="4400" b="1" dirty="0"/>
              <a:t>Contact</a:t>
            </a:r>
          </a:p>
        </p:txBody>
      </p:sp>
      <p:sp>
        <p:nvSpPr>
          <p:cNvPr id="26" name="TextBox 25"/>
          <p:cNvSpPr txBox="1"/>
          <p:nvPr/>
        </p:nvSpPr>
        <p:spPr>
          <a:xfrm>
            <a:off x="21945600" y="30038039"/>
            <a:ext cx="19507200" cy="2194560"/>
          </a:xfrm>
          <a:prstGeom prst="rect">
            <a:avLst/>
          </a:prstGeom>
          <a:noFill/>
        </p:spPr>
        <p:txBody>
          <a:bodyPr wrap="square" lIns="68568" tIns="68568" rIns="68568" bIns="68568" numCol="1" spcCol="342842" rtlCol="0">
            <a:noAutofit/>
          </a:bodyPr>
          <a:lstStyle/>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endParaRPr lang="en-US" sz="1400" dirty="0"/>
          </a:p>
        </p:txBody>
      </p:sp>
      <p:sp>
        <p:nvSpPr>
          <p:cNvPr id="27" name="TextBox 26"/>
          <p:cNvSpPr txBox="1"/>
          <p:nvPr/>
        </p:nvSpPr>
        <p:spPr>
          <a:xfrm>
            <a:off x="21945603" y="2914650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463040" y="5486400"/>
            <a:ext cx="13167360" cy="618626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Abstract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a:t>
            </a:r>
            <a:r>
              <a:rPr lang="en-US" sz="3200" dirty="0" smtClean="0">
                <a:latin typeface="Calibri" pitchFamily="34" charset="0"/>
              </a:rPr>
              <a:t>32pt </a:t>
            </a:r>
            <a:r>
              <a:rPr lang="en-US" sz="3200" dirty="0">
                <a:latin typeface="Calibri" pitchFamily="34" charset="0"/>
              </a:rPr>
              <a:t>and is easily </a:t>
            </a:r>
            <a:r>
              <a:rPr lang="en-US" sz="3200" dirty="0" smtClean="0">
                <a:latin typeface="Calibri" pitchFamily="34" charset="0"/>
              </a:rPr>
              <a:t>read </a:t>
            </a:r>
            <a:r>
              <a:rPr lang="en-US" sz="3200" dirty="0">
                <a:latin typeface="Calibri" pitchFamily="34" charset="0"/>
              </a:rPr>
              <a:t>up to </a:t>
            </a:r>
            <a:r>
              <a:rPr lang="en-US" sz="3200" dirty="0" smtClean="0">
                <a:latin typeface="Calibri" pitchFamily="34" charset="0"/>
              </a:rPr>
              <a:t>5 </a:t>
            </a:r>
            <a:r>
              <a:rPr lang="en-US" sz="3200" dirty="0">
                <a:latin typeface="Calibri" pitchFamily="34" charset="0"/>
              </a:rPr>
              <a:t>feet away on a </a:t>
            </a:r>
            <a:r>
              <a:rPr lang="en-US" sz="3200" dirty="0" smtClean="0">
                <a:latin typeface="Calibri" pitchFamily="34" charset="0"/>
              </a:rPr>
              <a:t>36x48 </a:t>
            </a:r>
            <a:r>
              <a:rPr lang="en-US" sz="3200" dirty="0">
                <a:latin typeface="Calibri" pitchFamily="34" charset="0"/>
              </a:rPr>
              <a:t>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2" name="Rectangle 31"/>
          <p:cNvSpPr/>
          <p:nvPr/>
        </p:nvSpPr>
        <p:spPr>
          <a:xfrm>
            <a:off x="1463040" y="4800600"/>
            <a:ext cx="1316736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Abstract</a:t>
            </a:r>
          </a:p>
        </p:txBody>
      </p:sp>
      <p:sp>
        <p:nvSpPr>
          <p:cNvPr id="15" name="Text Box 194"/>
          <p:cNvSpPr txBox="1">
            <a:spLocks noChangeArrowheads="1"/>
          </p:cNvSpPr>
          <p:nvPr/>
        </p:nvSpPr>
        <p:spPr bwMode="auto">
          <a:xfrm>
            <a:off x="15361920" y="13106400"/>
            <a:ext cx="13167360" cy="815603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Results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a:t>
            </a:r>
            <a:r>
              <a:rPr lang="en-US" sz="3200" dirty="0" smtClean="0">
                <a:latin typeface="Calibri" pitchFamily="34" charset="0"/>
              </a:rPr>
              <a:t>read </a:t>
            </a:r>
            <a:r>
              <a:rPr lang="en-US" sz="3200" dirty="0">
                <a:latin typeface="Calibri" pitchFamily="34" charset="0"/>
              </a:rPr>
              <a:t>up to 5 feet away on a 36x48 poster</a:t>
            </a:r>
            <a:r>
              <a:rPr lang="en-US" sz="3200" dirty="0" smtClean="0">
                <a:latin typeface="Calibri" pitchFamily="34" charset="0"/>
              </a:rPr>
              <a:t>.</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a:p>
            <a:pPr eaLnBrk="1" hangingPunct="1"/>
            <a:endParaRPr lang="en-US" sz="3200" dirty="0">
              <a:latin typeface="Calibri" pitchFamily="34" charset="0"/>
            </a:endParaRPr>
          </a:p>
          <a:p>
            <a:pPr eaLnBrk="1" hangingPunct="1"/>
            <a:r>
              <a:rPr lang="en-US" sz="3200" dirty="0">
                <a:latin typeface="Calibri" pitchFamily="34" charset="0"/>
              </a:rPr>
              <a:t>Speaking of Results, yours will look better if you remember to run a spell-check on your poster! After you’ve added your content click on </a:t>
            </a:r>
            <a:r>
              <a:rPr lang="en-US" sz="3200" b="1" dirty="0">
                <a:latin typeface="Calibri" pitchFamily="34" charset="0"/>
              </a:rPr>
              <a:t>Review</a:t>
            </a:r>
            <a:r>
              <a:rPr lang="en-US" sz="3200" dirty="0">
                <a:latin typeface="Calibri" pitchFamily="34" charset="0"/>
              </a:rPr>
              <a:t>, </a:t>
            </a:r>
            <a:r>
              <a:rPr lang="en-US" sz="3200" b="1" dirty="0">
                <a:latin typeface="Calibri" pitchFamily="34" charset="0"/>
              </a:rPr>
              <a:t>Spelling</a:t>
            </a:r>
            <a:r>
              <a:rPr lang="en-US" sz="3200" dirty="0">
                <a:latin typeface="Calibri" pitchFamily="34" charset="0"/>
              </a:rPr>
              <a:t>, or press F7.</a:t>
            </a:r>
          </a:p>
        </p:txBody>
      </p:sp>
      <p:sp>
        <p:nvSpPr>
          <p:cNvPr id="33" name="Rectangle 32"/>
          <p:cNvSpPr/>
          <p:nvPr/>
        </p:nvSpPr>
        <p:spPr>
          <a:xfrm>
            <a:off x="1463040" y="12420600"/>
            <a:ext cx="1316736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5361920" y="5486400"/>
            <a:ext cx="13167360" cy="618626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Methods and Materials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a:t>
            </a:r>
            <a:r>
              <a:rPr lang="en-US" sz="3200" dirty="0" smtClean="0">
                <a:latin typeface="Calibri" pitchFamily="34" charset="0"/>
              </a:rPr>
              <a:t>read </a:t>
            </a:r>
            <a:r>
              <a:rPr lang="en-US" sz="3200" dirty="0">
                <a:latin typeface="Calibri" pitchFamily="34" charset="0"/>
              </a:rPr>
              <a:t>up to 5 feet away on a 36x48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4" name="Rectangle 33"/>
          <p:cNvSpPr/>
          <p:nvPr/>
        </p:nvSpPr>
        <p:spPr>
          <a:xfrm>
            <a:off x="15361920" y="4800600"/>
            <a:ext cx="1316736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29260800" y="13106400"/>
            <a:ext cx="13167360" cy="618626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Discussion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a:t>
            </a:r>
            <a:r>
              <a:rPr lang="en-US" sz="3200" dirty="0" smtClean="0">
                <a:latin typeface="Calibri" pitchFamily="34" charset="0"/>
              </a:rPr>
              <a:t>read </a:t>
            </a:r>
            <a:r>
              <a:rPr lang="en-US" sz="3200" dirty="0">
                <a:latin typeface="Calibri" pitchFamily="34" charset="0"/>
              </a:rPr>
              <a:t>up to 5 feet away on a 36x48 poster</a:t>
            </a:r>
            <a:r>
              <a:rPr lang="en-US" sz="3200" dirty="0" smtClean="0">
                <a:latin typeface="Calibri" pitchFamily="34" charset="0"/>
              </a:rPr>
              <a:t>.</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5" name="Rectangle 34"/>
          <p:cNvSpPr/>
          <p:nvPr/>
        </p:nvSpPr>
        <p:spPr>
          <a:xfrm>
            <a:off x="29260800" y="12420600"/>
            <a:ext cx="1316736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Discussion</a:t>
            </a:r>
          </a:p>
        </p:txBody>
      </p:sp>
      <p:sp>
        <p:nvSpPr>
          <p:cNvPr id="14" name="Text Box 193"/>
          <p:cNvSpPr txBox="1">
            <a:spLocks noChangeArrowheads="1"/>
          </p:cNvSpPr>
          <p:nvPr/>
        </p:nvSpPr>
        <p:spPr bwMode="auto">
          <a:xfrm>
            <a:off x="29260800" y="21259801"/>
            <a:ext cx="13167360" cy="618626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Conclusions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a:t>
            </a:r>
            <a:r>
              <a:rPr lang="en-US" sz="3200" dirty="0" smtClean="0">
                <a:latin typeface="Calibri" pitchFamily="34" charset="0"/>
              </a:rPr>
              <a:t>read </a:t>
            </a:r>
            <a:r>
              <a:rPr lang="en-US" sz="3200" dirty="0">
                <a:latin typeface="Calibri" pitchFamily="34" charset="0"/>
              </a:rPr>
              <a:t>up to 5 feet away on a 36x48 poster</a:t>
            </a:r>
            <a:r>
              <a:rPr lang="en-US" sz="3200" dirty="0" smtClean="0">
                <a:latin typeface="Calibri" pitchFamily="34" charset="0"/>
              </a:rPr>
              <a:t>.</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6" name="Rectangle 35"/>
          <p:cNvSpPr/>
          <p:nvPr/>
        </p:nvSpPr>
        <p:spPr>
          <a:xfrm>
            <a:off x="29260800" y="20574000"/>
            <a:ext cx="1316736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2858192682"/>
              </p:ext>
            </p:extLst>
          </p:nvPr>
        </p:nvGraphicFramePr>
        <p:xfrm>
          <a:off x="15630553" y="22620774"/>
          <a:ext cx="12798972" cy="5439875"/>
        </p:xfrm>
        <a:graphic>
          <a:graphicData uri="http://schemas.openxmlformats.org/drawingml/2006/table">
            <a:tbl>
              <a:tblPr firstRow="1" bandRow="1">
                <a:tableStyleId>{F5AB1C69-6EDB-4FF4-983F-18BD219EF322}</a:tableStyleId>
              </a:tblPr>
              <a:tblGrid>
                <a:gridCol w="3199743"/>
                <a:gridCol w="3199743"/>
                <a:gridCol w="3199743"/>
                <a:gridCol w="3199743"/>
              </a:tblGrid>
              <a:tr h="777125">
                <a:tc>
                  <a:txBody>
                    <a:bodyPr/>
                    <a:lstStyle/>
                    <a:p>
                      <a:endParaRPr lang="en-US" sz="2700" dirty="0"/>
                    </a:p>
                  </a:txBody>
                  <a:tcPr marL="121920" marR="121920" marT="34290" marB="34290" anchor="ctr">
                    <a:solidFill>
                      <a:schemeClr val="accent1">
                        <a:lumMod val="75000"/>
                      </a:schemeClr>
                    </a:solidFill>
                  </a:tcPr>
                </a:tc>
                <a:tc>
                  <a:txBody>
                    <a:bodyPr/>
                    <a:lstStyle/>
                    <a:p>
                      <a:pPr algn="ctr"/>
                      <a:r>
                        <a:rPr lang="en-US" sz="2700" dirty="0" smtClean="0"/>
                        <a:t>Heading</a:t>
                      </a:r>
                      <a:endParaRPr lang="en-US" sz="2700" dirty="0"/>
                    </a:p>
                  </a:txBody>
                  <a:tcPr marL="121920" marR="121920" marT="34290" marB="34290" anchor="ctr">
                    <a:solidFill>
                      <a:schemeClr val="accent1">
                        <a:lumMod val="75000"/>
                      </a:schemeClr>
                    </a:solidFill>
                  </a:tcPr>
                </a:tc>
                <a:tc>
                  <a:txBody>
                    <a:bodyPr/>
                    <a:lstStyle/>
                    <a:p>
                      <a:pPr algn="ctr"/>
                      <a:r>
                        <a:rPr lang="en-US" sz="2700" dirty="0" smtClean="0"/>
                        <a:t>Heading</a:t>
                      </a:r>
                      <a:endParaRPr lang="en-US" sz="2700" dirty="0"/>
                    </a:p>
                  </a:txBody>
                  <a:tcPr marL="121920" marR="121920" marT="34290" marB="34290" anchor="ctr">
                    <a:solidFill>
                      <a:schemeClr val="accent1">
                        <a:lumMod val="75000"/>
                      </a:schemeClr>
                    </a:solidFill>
                  </a:tcPr>
                </a:tc>
                <a:tc>
                  <a:txBody>
                    <a:bodyPr/>
                    <a:lstStyle/>
                    <a:p>
                      <a:pPr algn="ctr"/>
                      <a:r>
                        <a:rPr lang="en-US" sz="2700" dirty="0" smtClean="0"/>
                        <a:t>Heading</a:t>
                      </a:r>
                      <a:endParaRPr lang="en-US" sz="2700" dirty="0"/>
                    </a:p>
                  </a:txBody>
                  <a:tcPr marL="121920" marR="121920" marT="34290" marB="34290" anchor="ctr">
                    <a:solidFill>
                      <a:schemeClr val="accent1">
                        <a:lumMod val="75000"/>
                      </a:schemeClr>
                    </a:solidFill>
                  </a:tcPr>
                </a:tc>
              </a:tr>
              <a:tr h="777125">
                <a:tc>
                  <a:txBody>
                    <a:bodyPr/>
                    <a:lstStyle/>
                    <a:p>
                      <a:r>
                        <a:rPr lang="en-US" sz="2700" dirty="0" smtClean="0"/>
                        <a:t>Item</a:t>
                      </a:r>
                      <a:endParaRPr lang="en-US" sz="2700" dirty="0"/>
                    </a:p>
                  </a:txBody>
                  <a:tcPr marL="121920" marR="121920" marT="34290" marB="34290" anchor="ctr"/>
                </a:tc>
                <a:tc>
                  <a:txBody>
                    <a:bodyPr/>
                    <a:lstStyle/>
                    <a:p>
                      <a:pPr algn="ctr"/>
                      <a:r>
                        <a:rPr lang="en-US" sz="2700" dirty="0" smtClean="0"/>
                        <a:t>800</a:t>
                      </a:r>
                      <a:endParaRPr lang="en-US" sz="2700" dirty="0"/>
                    </a:p>
                  </a:txBody>
                  <a:tcPr marL="121920" marR="121920" marT="34290" marB="34290" anchor="ctr"/>
                </a:tc>
                <a:tc>
                  <a:txBody>
                    <a:bodyPr/>
                    <a:lstStyle/>
                    <a:p>
                      <a:pPr algn="ctr"/>
                      <a:r>
                        <a:rPr lang="en-US" sz="2700" dirty="0" smtClean="0"/>
                        <a:t>790</a:t>
                      </a:r>
                      <a:endParaRPr lang="en-US" sz="2700" dirty="0"/>
                    </a:p>
                  </a:txBody>
                  <a:tcPr marL="121920" marR="121920" marT="34290" marB="34290" anchor="ctr"/>
                </a:tc>
                <a:tc>
                  <a:txBody>
                    <a:bodyPr/>
                    <a:lstStyle/>
                    <a:p>
                      <a:pPr algn="ctr"/>
                      <a:r>
                        <a:rPr lang="en-US" sz="2700" dirty="0" smtClean="0"/>
                        <a:t>4001</a:t>
                      </a:r>
                      <a:endParaRPr lang="en-US" sz="2700" dirty="0"/>
                    </a:p>
                  </a:txBody>
                  <a:tcPr marL="121920" marR="121920" marT="34290" marB="34290" anchor="ctr"/>
                </a:tc>
              </a:tr>
              <a:tr h="777125">
                <a:tc>
                  <a:txBody>
                    <a:bodyPr/>
                    <a:lstStyle/>
                    <a:p>
                      <a:r>
                        <a:rPr lang="en-US" sz="2700" dirty="0" smtClean="0"/>
                        <a:t>Item</a:t>
                      </a:r>
                      <a:endParaRPr lang="en-US" sz="2700" dirty="0"/>
                    </a:p>
                  </a:txBody>
                  <a:tcPr marL="121920" marR="121920" marT="34290" marB="34290" anchor="ctr"/>
                </a:tc>
                <a:tc>
                  <a:txBody>
                    <a:bodyPr/>
                    <a:lstStyle/>
                    <a:p>
                      <a:pPr algn="ctr"/>
                      <a:r>
                        <a:rPr lang="en-US" sz="2700" dirty="0" smtClean="0"/>
                        <a:t>356</a:t>
                      </a:r>
                    </a:p>
                  </a:txBody>
                  <a:tcPr marL="121920" marR="121920" marT="34290" marB="34290" anchor="ctr"/>
                </a:tc>
                <a:tc>
                  <a:txBody>
                    <a:bodyPr/>
                    <a:lstStyle/>
                    <a:p>
                      <a:pPr algn="ctr"/>
                      <a:r>
                        <a:rPr lang="en-US" sz="2700" dirty="0" smtClean="0"/>
                        <a:t>856</a:t>
                      </a:r>
                      <a:endParaRPr lang="en-US" sz="2700" dirty="0"/>
                    </a:p>
                  </a:txBody>
                  <a:tcPr marL="121920" marR="121920" marT="34290" marB="34290" anchor="ctr"/>
                </a:tc>
                <a:tc>
                  <a:txBody>
                    <a:bodyPr/>
                    <a:lstStyle/>
                    <a:p>
                      <a:pPr algn="ctr"/>
                      <a:r>
                        <a:rPr lang="en-US" sz="2700" dirty="0" smtClean="0"/>
                        <a:t>290</a:t>
                      </a:r>
                      <a:endParaRPr lang="en-US" sz="2700" dirty="0"/>
                    </a:p>
                  </a:txBody>
                  <a:tcPr marL="121920" marR="121920" marT="34290" marB="34290" anchor="ctr"/>
                </a:tc>
              </a:tr>
              <a:tr h="777125">
                <a:tc>
                  <a:txBody>
                    <a:bodyPr/>
                    <a:lstStyle/>
                    <a:p>
                      <a:r>
                        <a:rPr lang="en-US" sz="2700" dirty="0" smtClean="0"/>
                        <a:t>Item</a:t>
                      </a:r>
                      <a:endParaRPr lang="en-US" sz="2700" dirty="0"/>
                    </a:p>
                  </a:txBody>
                  <a:tcPr marL="121920" marR="121920" marT="34290" marB="34290" anchor="ctr"/>
                </a:tc>
                <a:tc>
                  <a:txBody>
                    <a:bodyPr/>
                    <a:lstStyle/>
                    <a:p>
                      <a:pPr algn="ctr"/>
                      <a:r>
                        <a:rPr lang="en-US" sz="2700" dirty="0" smtClean="0"/>
                        <a:t>228</a:t>
                      </a:r>
                      <a:endParaRPr lang="en-US" sz="2700" dirty="0"/>
                    </a:p>
                  </a:txBody>
                  <a:tcPr marL="121920" marR="121920" marT="34290" marB="34290" anchor="ctr"/>
                </a:tc>
                <a:tc>
                  <a:txBody>
                    <a:bodyPr/>
                    <a:lstStyle/>
                    <a:p>
                      <a:pPr algn="ctr"/>
                      <a:r>
                        <a:rPr lang="en-US" sz="2700" dirty="0" smtClean="0"/>
                        <a:t>134</a:t>
                      </a:r>
                      <a:endParaRPr lang="en-US" sz="2700" dirty="0"/>
                    </a:p>
                  </a:txBody>
                  <a:tcPr marL="121920" marR="121920" marT="34290" marB="34290" anchor="ctr"/>
                </a:tc>
                <a:tc>
                  <a:txBody>
                    <a:bodyPr/>
                    <a:lstStyle/>
                    <a:p>
                      <a:pPr algn="ctr"/>
                      <a:r>
                        <a:rPr lang="en-US" sz="2700" dirty="0" smtClean="0"/>
                        <a:t>238</a:t>
                      </a:r>
                      <a:endParaRPr lang="en-US" sz="2700" dirty="0"/>
                    </a:p>
                  </a:txBody>
                  <a:tcPr marL="121920" marR="121920" marT="34290" marB="34290" anchor="ctr"/>
                </a:tc>
              </a:tr>
              <a:tr h="777125">
                <a:tc>
                  <a:txBody>
                    <a:bodyPr/>
                    <a:lstStyle/>
                    <a:p>
                      <a:r>
                        <a:rPr lang="en-US" sz="2700" dirty="0" smtClean="0"/>
                        <a:t>Item</a:t>
                      </a:r>
                      <a:endParaRPr lang="en-US" sz="2700" dirty="0"/>
                    </a:p>
                  </a:txBody>
                  <a:tcPr marL="121920" marR="121920" marT="34290" marB="34290" anchor="ctr"/>
                </a:tc>
                <a:tc>
                  <a:txBody>
                    <a:bodyPr/>
                    <a:lstStyle/>
                    <a:p>
                      <a:pPr algn="ctr"/>
                      <a:r>
                        <a:rPr lang="en-US" sz="2700" dirty="0" smtClean="0"/>
                        <a:t>954</a:t>
                      </a:r>
                      <a:endParaRPr lang="en-US" sz="2700" dirty="0"/>
                    </a:p>
                  </a:txBody>
                  <a:tcPr marL="121920" marR="121920" marT="34290" marB="34290" anchor="ctr"/>
                </a:tc>
                <a:tc>
                  <a:txBody>
                    <a:bodyPr/>
                    <a:lstStyle/>
                    <a:p>
                      <a:pPr algn="ctr"/>
                      <a:r>
                        <a:rPr lang="en-US" sz="2700" dirty="0" smtClean="0"/>
                        <a:t>875</a:t>
                      </a:r>
                      <a:endParaRPr lang="en-US" sz="2700" dirty="0"/>
                    </a:p>
                  </a:txBody>
                  <a:tcPr marL="121920" marR="121920" marT="34290" marB="34290" anchor="ctr"/>
                </a:tc>
                <a:tc>
                  <a:txBody>
                    <a:bodyPr/>
                    <a:lstStyle/>
                    <a:p>
                      <a:pPr algn="ctr"/>
                      <a:r>
                        <a:rPr lang="en-US" sz="2700" dirty="0" smtClean="0"/>
                        <a:t>976</a:t>
                      </a:r>
                      <a:endParaRPr lang="en-US" sz="2700" dirty="0"/>
                    </a:p>
                  </a:txBody>
                  <a:tcPr marL="121920" marR="121920" marT="34290" marB="34290" anchor="ctr"/>
                </a:tc>
              </a:tr>
              <a:tr h="777125">
                <a:tc>
                  <a:txBody>
                    <a:bodyPr/>
                    <a:lstStyle/>
                    <a:p>
                      <a:r>
                        <a:rPr lang="en-US" sz="2700" dirty="0" smtClean="0"/>
                        <a:t>Item</a:t>
                      </a:r>
                      <a:endParaRPr lang="en-US" sz="2700" dirty="0"/>
                    </a:p>
                  </a:txBody>
                  <a:tcPr marL="121920" marR="121920" marT="34290" marB="34290" anchor="ctr"/>
                </a:tc>
                <a:tc>
                  <a:txBody>
                    <a:bodyPr/>
                    <a:lstStyle/>
                    <a:p>
                      <a:pPr algn="ctr"/>
                      <a:r>
                        <a:rPr lang="en-US" sz="2700" dirty="0" smtClean="0"/>
                        <a:t>324</a:t>
                      </a:r>
                      <a:endParaRPr lang="en-US" sz="2700" dirty="0"/>
                    </a:p>
                  </a:txBody>
                  <a:tcPr marL="121920" marR="121920" marT="34290" marB="34290" anchor="ctr"/>
                </a:tc>
                <a:tc>
                  <a:txBody>
                    <a:bodyPr/>
                    <a:lstStyle/>
                    <a:p>
                      <a:pPr algn="ctr"/>
                      <a:r>
                        <a:rPr lang="en-US" sz="2700" dirty="0" smtClean="0"/>
                        <a:t>325</a:t>
                      </a:r>
                      <a:endParaRPr lang="en-US" sz="2700" dirty="0"/>
                    </a:p>
                  </a:txBody>
                  <a:tcPr marL="121920" marR="121920" marT="34290" marB="34290" anchor="ctr"/>
                </a:tc>
                <a:tc>
                  <a:txBody>
                    <a:bodyPr/>
                    <a:lstStyle/>
                    <a:p>
                      <a:pPr algn="ctr"/>
                      <a:r>
                        <a:rPr lang="en-US" sz="2700" dirty="0" smtClean="0"/>
                        <a:t>301</a:t>
                      </a:r>
                      <a:endParaRPr lang="en-US" sz="2700" dirty="0"/>
                    </a:p>
                  </a:txBody>
                  <a:tcPr marL="121920" marR="121920" marT="34290" marB="34290" anchor="ctr"/>
                </a:tc>
              </a:tr>
              <a:tr h="777125">
                <a:tc>
                  <a:txBody>
                    <a:bodyPr/>
                    <a:lstStyle/>
                    <a:p>
                      <a:r>
                        <a:rPr lang="en-US" sz="2700" dirty="0" smtClean="0"/>
                        <a:t>Item</a:t>
                      </a:r>
                      <a:endParaRPr lang="en-US" sz="2700" dirty="0"/>
                    </a:p>
                  </a:txBody>
                  <a:tcPr marL="121920" marR="121920" marT="34290" marB="34290" anchor="ctr"/>
                </a:tc>
                <a:tc>
                  <a:txBody>
                    <a:bodyPr/>
                    <a:lstStyle/>
                    <a:p>
                      <a:pPr algn="ctr"/>
                      <a:r>
                        <a:rPr lang="en-US" sz="2700" dirty="0" smtClean="0"/>
                        <a:t>199</a:t>
                      </a:r>
                      <a:endParaRPr lang="en-US" sz="2700" dirty="0"/>
                    </a:p>
                  </a:txBody>
                  <a:tcPr marL="121920" marR="121920" marT="34290" marB="34290" anchor="ctr"/>
                </a:tc>
                <a:tc>
                  <a:txBody>
                    <a:bodyPr/>
                    <a:lstStyle/>
                    <a:p>
                      <a:pPr algn="ctr"/>
                      <a:r>
                        <a:rPr lang="en-US" sz="2700" dirty="0" smtClean="0"/>
                        <a:t>137</a:t>
                      </a:r>
                      <a:endParaRPr lang="en-US" sz="2700" dirty="0"/>
                    </a:p>
                  </a:txBody>
                  <a:tcPr marL="121920" marR="121920" marT="34290" marB="34290" anchor="ctr"/>
                </a:tc>
                <a:tc>
                  <a:txBody>
                    <a:bodyPr/>
                    <a:lstStyle/>
                    <a:p>
                      <a:pPr algn="ctr"/>
                      <a:r>
                        <a:rPr lang="en-US" sz="2700" dirty="0" smtClean="0"/>
                        <a:t>186</a:t>
                      </a:r>
                      <a:endParaRPr lang="en-US" sz="2700" dirty="0"/>
                    </a:p>
                  </a:txBody>
                  <a:tcPr marL="121920" marR="121920" marT="34290" marB="34290" anchor="ctr"/>
                </a:tc>
              </a:tr>
            </a:tbl>
          </a:graphicData>
        </a:graphic>
      </p:graphicFrame>
      <mc:AlternateContent xmlns:mc="http://schemas.openxmlformats.org/markup-compatibility/2006" xmlns:a14="http://schemas.microsoft.com/office/drawing/2010/main">
        <mc:Choice Requires="a14">
          <p:sp>
            <p:nvSpPr>
              <p:cNvPr id="11" name="Text Box 190"/>
              <p:cNvSpPr txBox="1">
                <a:spLocks noChangeArrowheads="1"/>
              </p:cNvSpPr>
              <p:nvPr/>
            </p:nvSpPr>
            <p:spPr bwMode="auto">
              <a:xfrm>
                <a:off x="1463040" y="13106403"/>
                <a:ext cx="13167360" cy="11144158"/>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dirty="0" smtClean="0">
                    <a:latin typeface="+mn-lt"/>
                  </a:rPr>
                  <a:t>Genigraphics®</a:t>
                </a:r>
                <a:r>
                  <a:rPr lang="en-US" sz="3200" dirty="0">
                    <a:latin typeface="+mn-lt"/>
                  </a:rPr>
                  <a:t> has provided this template to assist in preparation of a medical or scientific research poster. The dimensions are set to </a:t>
                </a:r>
                <a:r>
                  <a:rPr lang="en-US" sz="3200" dirty="0" smtClean="0">
                    <a:latin typeface="+mn-lt"/>
                  </a:rPr>
                  <a:t>36” </a:t>
                </a:r>
                <a:r>
                  <a:rPr lang="en-US" sz="3200" dirty="0">
                    <a:latin typeface="+mn-lt"/>
                  </a:rPr>
                  <a:t>high by </a:t>
                </a:r>
                <a:r>
                  <a:rPr lang="en-US" sz="3200" dirty="0" smtClean="0">
                    <a:latin typeface="+mn-lt"/>
                  </a:rPr>
                  <a:t>48” </a:t>
                </a:r>
                <a:r>
                  <a:rPr lang="en-US" sz="3200" dirty="0">
                    <a:latin typeface="+mn-lt"/>
                  </a:rPr>
                  <a:t>wide but prints can be scaled up or down in size to any dimension with a </a:t>
                </a:r>
                <a:r>
                  <a:rPr lang="en-US" sz="3200" dirty="0" smtClean="0">
                    <a:latin typeface="+mn-lt"/>
                  </a:rPr>
                  <a:t>3:4 </a:t>
                </a:r>
                <a:r>
                  <a:rPr lang="en-US" sz="3200" dirty="0">
                    <a:latin typeface="+mn-lt"/>
                  </a:rPr>
                  <a:t>aspect ratio. For example, if you order a </a:t>
                </a:r>
                <a:r>
                  <a:rPr lang="en-US" sz="3200" dirty="0" smtClean="0">
                    <a:latin typeface="+mn-lt"/>
                  </a:rPr>
                  <a:t>30</a:t>
                </a:r>
                <a:r>
                  <a:rPr lang="en-US" sz="3200" dirty="0">
                    <a:latin typeface="+mn-lt"/>
                  </a:rPr>
                  <a:t>” x 4</a:t>
                </a:r>
                <a:r>
                  <a:rPr lang="en-US" sz="3200" dirty="0" smtClean="0">
                    <a:latin typeface="+mn-lt"/>
                  </a:rPr>
                  <a:t>0</a:t>
                </a:r>
                <a:r>
                  <a:rPr lang="en-US" sz="3200" dirty="0">
                    <a:latin typeface="+mn-lt"/>
                  </a:rPr>
                  <a:t>” poster using this template, we will print the file at </a:t>
                </a:r>
                <a:r>
                  <a:rPr lang="en-US" sz="3200" dirty="0" smtClean="0">
                    <a:latin typeface="+mn-lt"/>
                  </a:rPr>
                  <a:t>83.3% </a:t>
                </a:r>
                <a:r>
                  <a:rPr lang="en-US" sz="3200" dirty="0">
                    <a:latin typeface="+mn-lt"/>
                  </a:rPr>
                  <a:t>of its original size. </a:t>
                </a:r>
                <a:r>
                  <a:rPr lang="en-US" sz="3200" b="1" dirty="0">
                    <a:latin typeface="+mn-lt"/>
                  </a:rPr>
                  <a:t>The most critical factor is that your template and poster dimensions must be proportional:</a:t>
                </a:r>
              </a:p>
              <a:p>
                <a:pPr eaLnBrk="1" hangingPunct="1"/>
                <a:endParaRPr lang="en-US" sz="3200" b="1" dirty="0">
                  <a:latin typeface="+mn-lt"/>
                </a:endParaRPr>
              </a:p>
              <a:p>
                <a:pPr eaLnBrk="1" hangingPunct="1"/>
                <a14:m>
                  <m:oMathPara xmlns:m="http://schemas.openxmlformats.org/officeDocument/2006/math">
                    <m:oMathParaPr>
                      <m:jc m:val="centerGroup"/>
                    </m:oMathParaPr>
                    <m:oMath xmlns:m="http://schemas.openxmlformats.org/officeDocument/2006/math">
                      <m:box>
                        <m:boxPr>
                          <m:ctrlPr>
                            <a:rPr lang="en-US" sz="3200" b="1" i="1">
                              <a:latin typeface="Cambria Math"/>
                            </a:rPr>
                          </m:ctrlPr>
                        </m:boxPr>
                        <m:e>
                          <m:f>
                            <m:fPr>
                              <m:ctrlPr>
                                <a:rPr lang="en-US" sz="3200" b="1" i="1">
                                  <a:latin typeface="Cambria Math"/>
                                </a:rPr>
                              </m:ctrlPr>
                            </m:fPr>
                            <m:num>
                              <m:r>
                                <a:rPr lang="en-US" sz="3200" b="1" i="1">
                                  <a:latin typeface="Cambria Math"/>
                                </a:rPr>
                                <m:t>𝒕𝒆𝒎𝒑𝒍𝒂𝒕𝒆</m:t>
                              </m:r>
                              <m:r>
                                <a:rPr lang="en-US" sz="3200" b="1" i="1">
                                  <a:latin typeface="Cambria Math"/>
                                </a:rPr>
                                <m:t> </m:t>
                              </m:r>
                              <m:r>
                                <a:rPr lang="en-US" sz="3200" b="1" i="1">
                                  <a:latin typeface="Cambria Math"/>
                                </a:rPr>
                                <m:t>𝒉𝒆𝒊𝒈𝒉𝒕</m:t>
                              </m:r>
                            </m:num>
                            <m:den>
                              <m:r>
                                <a:rPr lang="en-US" sz="3200" b="1" i="1">
                                  <a:latin typeface="Cambria Math"/>
                                </a:rPr>
                                <m:t>𝒕𝒆𝒎𝒑𝒍𝒂𝒕𝒆</m:t>
                              </m:r>
                              <m:r>
                                <a:rPr lang="en-US" sz="3200" b="1" i="1">
                                  <a:latin typeface="Cambria Math"/>
                                </a:rPr>
                                <m:t> </m:t>
                              </m:r>
                              <m:r>
                                <a:rPr lang="en-US" sz="3200" b="1" i="1">
                                  <a:latin typeface="Cambria Math"/>
                                </a:rPr>
                                <m:t>𝒘𝒊𝒅𝒕𝒉</m:t>
                              </m:r>
                            </m:den>
                          </m:f>
                        </m:e>
                      </m:box>
                      <m:r>
                        <a:rPr lang="en-US" sz="3200" b="1" i="1" smtClean="0">
                          <a:latin typeface="Cambria Math"/>
                        </a:rPr>
                        <m:t> </m:t>
                      </m:r>
                      <m:r>
                        <a:rPr lang="en-US" sz="3200" b="1" i="1">
                          <a:latin typeface="Cambria Math"/>
                        </a:rPr>
                        <m:t>= </m:t>
                      </m:r>
                      <m:box>
                        <m:boxPr>
                          <m:ctrlPr>
                            <a:rPr lang="en-US" sz="3200" b="1" i="1">
                              <a:latin typeface="Cambria Math"/>
                            </a:rPr>
                          </m:ctrlPr>
                        </m:boxPr>
                        <m:e>
                          <m:f>
                            <m:fPr>
                              <m:ctrlPr>
                                <a:rPr lang="en-US" sz="3200" b="1" i="1">
                                  <a:latin typeface="Cambria Math"/>
                                </a:rPr>
                              </m:ctrlPr>
                            </m:fPr>
                            <m:num>
                              <m:r>
                                <a:rPr lang="en-US" sz="3200" b="1" i="1">
                                  <a:latin typeface="Cambria Math"/>
                                </a:rPr>
                                <m:t>𝒅𝒆𝒔𝒊𝒓𝒆𝒅</m:t>
                              </m:r>
                              <m:r>
                                <a:rPr lang="en-US" sz="3200" b="1" i="1">
                                  <a:latin typeface="Cambria Math"/>
                                </a:rPr>
                                <m:t> </m:t>
                              </m:r>
                              <m:r>
                                <a:rPr lang="en-US" sz="3200" b="1" i="1">
                                  <a:latin typeface="Cambria Math"/>
                                </a:rPr>
                                <m:t>𝒑𝒓𝒊𝒏𝒕</m:t>
                              </m:r>
                              <m:r>
                                <a:rPr lang="en-US" sz="3200" b="1" i="1">
                                  <a:latin typeface="Cambria Math"/>
                                </a:rPr>
                                <m:t> </m:t>
                              </m:r>
                              <m:r>
                                <a:rPr lang="en-US" sz="3200" b="1" i="1">
                                  <a:latin typeface="Cambria Math"/>
                                </a:rPr>
                                <m:t>𝒉𝒆𝒊𝒈𝒉𝒕</m:t>
                              </m:r>
                            </m:num>
                            <m:den>
                              <m:r>
                                <a:rPr lang="en-US" sz="3200" b="1" i="1">
                                  <a:latin typeface="Cambria Math"/>
                                </a:rPr>
                                <m:t>𝒅𝒆𝒔𝒊𝒓𝒆𝒅</m:t>
                              </m:r>
                              <m:r>
                                <a:rPr lang="en-US" sz="3200" b="1" i="1">
                                  <a:latin typeface="Cambria Math"/>
                                </a:rPr>
                                <m:t> </m:t>
                              </m:r>
                              <m:r>
                                <a:rPr lang="en-US" sz="3200" b="1" i="1">
                                  <a:latin typeface="Cambria Math"/>
                                </a:rPr>
                                <m:t>𝒑𝒓𝒊𝒏𝒕</m:t>
                              </m:r>
                              <m:r>
                                <a:rPr lang="en-US" sz="3200" b="1" i="1">
                                  <a:latin typeface="Cambria Math"/>
                                </a:rPr>
                                <m:t> </m:t>
                              </m:r>
                              <m:r>
                                <a:rPr lang="en-US" sz="3200" b="1" i="1">
                                  <a:latin typeface="Cambria Math"/>
                                </a:rPr>
                                <m:t>𝒘𝒊𝒅𝒕𝒉</m:t>
                              </m:r>
                            </m:den>
                          </m:f>
                        </m:e>
                      </m:box>
                    </m:oMath>
                  </m:oMathPara>
                </a14:m>
                <a:endParaRPr lang="en-US" sz="3200" b="1" dirty="0">
                  <a:latin typeface="+mn-lt"/>
                </a:endParaRPr>
              </a:p>
              <a:p>
                <a:pPr eaLnBrk="1" hangingPunct="1"/>
                <a:endParaRPr lang="en-US" sz="3200" dirty="0">
                  <a:latin typeface="+mn-lt"/>
                </a:endParaRPr>
              </a:p>
              <a:p>
                <a:pPr eaLnBrk="1" hangingPunct="1"/>
                <a:r>
                  <a:rPr lang="en-US" sz="3200" dirty="0">
                    <a:latin typeface="+mn-lt"/>
                  </a:rPr>
                  <a:t>Order your poster from Genigraphics and we will perform a free design review and advise you if we see anything that may be a concern for printing. We’ll even help tidy things up.</a:t>
                </a:r>
              </a:p>
              <a:p>
                <a:pPr eaLnBrk="1" hangingPunct="1"/>
                <a:endParaRPr lang="en-US" sz="3200" dirty="0">
                  <a:latin typeface="+mn-lt"/>
                </a:endParaRPr>
              </a:p>
              <a:p>
                <a:pPr eaLnBrk="1" hangingPunct="1"/>
                <a:r>
                  <a:rPr lang="en-US" sz="3200" dirty="0">
                    <a:latin typeface="+mn-lt"/>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mc:Choice>
        <mc:Fallback xmlns="">
          <p:sp>
            <p:nvSpPr>
              <p:cNvPr id="11" name="Text Box 190"/>
              <p:cNvSpPr txBox="1">
                <a:spLocks noRot="1" noChangeAspect="1" noMove="1" noResize="1" noEditPoints="1" noAdjustHandles="1" noChangeArrowheads="1" noChangeShapeType="1" noTextEdit="1"/>
              </p:cNvSpPr>
              <p:nvPr/>
            </p:nvSpPr>
            <p:spPr bwMode="auto">
              <a:xfrm>
                <a:off x="1463040" y="13106403"/>
                <a:ext cx="13167360" cy="11144158"/>
              </a:xfrm>
              <a:prstGeom prst="rect">
                <a:avLst/>
              </a:prstGeom>
              <a:blipFill rotWithShape="1">
                <a:blip r:embed="rId2"/>
                <a:stretch>
                  <a:fillRect l="-786" r="-1434"/>
                </a:stretch>
              </a:blipFill>
              <a:ln w="12700">
                <a:solidFill>
                  <a:schemeClr val="accent1">
                    <a:lumMod val="75000"/>
                  </a:schemeClr>
                </a:solidFill>
              </a:ln>
              <a:effectLst/>
            </p:spPr>
            <p:txBody>
              <a:bodyPr/>
              <a:lstStyle/>
              <a:p>
                <a:r>
                  <a:rPr lang="en-US">
                    <a:noFill/>
                  </a:rPr>
                  <a:t> </a:t>
                </a:r>
              </a:p>
            </p:txBody>
          </p:sp>
        </mc:Fallback>
      </mc:AlternateContent>
      <p:sp>
        <p:nvSpPr>
          <p:cNvPr id="45" name="Rectangle 44"/>
          <p:cNvSpPr/>
          <p:nvPr/>
        </p:nvSpPr>
        <p:spPr>
          <a:xfrm>
            <a:off x="15361920" y="12420600"/>
            <a:ext cx="1316736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Results</a:t>
            </a:r>
          </a:p>
        </p:txBody>
      </p:sp>
      <p:pic>
        <p:nvPicPr>
          <p:cNvPr id="49" name="Picture 178" descr="Picture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95600" y="24852874"/>
            <a:ext cx="4114800" cy="2848707"/>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descr="Picture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067800" y="24852936"/>
            <a:ext cx="4114800" cy="284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2852063" y="27907831"/>
            <a:ext cx="3847824"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Label in </a:t>
            </a:r>
            <a:r>
              <a:rPr lang="en-US" sz="2400" dirty="0" smtClean="0">
                <a:latin typeface="Calibri" pitchFamily="34" charset="0"/>
              </a:rPr>
              <a:t>24pt </a:t>
            </a:r>
            <a:r>
              <a:rPr lang="en-US" sz="2400" dirty="0">
                <a:latin typeface="Calibri" pitchFamily="34" charset="0"/>
              </a:rPr>
              <a:t>Calibri.</a:t>
            </a:r>
          </a:p>
        </p:txBody>
      </p:sp>
      <p:sp>
        <p:nvSpPr>
          <p:cNvPr id="52" name="Text Box 181"/>
          <p:cNvSpPr txBox="1">
            <a:spLocks noChangeArrowheads="1"/>
          </p:cNvSpPr>
          <p:nvPr/>
        </p:nvSpPr>
        <p:spPr bwMode="auto">
          <a:xfrm>
            <a:off x="9024261" y="27907831"/>
            <a:ext cx="3847824"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Label in </a:t>
            </a:r>
            <a:r>
              <a:rPr lang="en-US" sz="2400" dirty="0" smtClean="0">
                <a:latin typeface="Calibri" pitchFamily="34" charset="0"/>
              </a:rPr>
              <a:t>24pt </a:t>
            </a:r>
            <a:r>
              <a:rPr lang="en-US" sz="2400" dirty="0">
                <a:latin typeface="Calibri" pitchFamily="34" charset="0"/>
              </a:rPr>
              <a:t>Calibri.</a:t>
            </a:r>
          </a:p>
        </p:txBody>
      </p:sp>
      <p:sp>
        <p:nvSpPr>
          <p:cNvPr id="53" name="Text Box 180"/>
          <p:cNvSpPr txBox="1">
            <a:spLocks noChangeArrowheads="1"/>
          </p:cNvSpPr>
          <p:nvPr/>
        </p:nvSpPr>
        <p:spPr bwMode="auto">
          <a:xfrm>
            <a:off x="15773400" y="22067536"/>
            <a:ext cx="3736640"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a:t>
            </a:r>
            <a:r>
              <a:rPr lang="en-US" sz="2400" dirty="0">
                <a:latin typeface="Calibri" pitchFamily="34" charset="0"/>
              </a:rPr>
              <a:t> Label in </a:t>
            </a:r>
            <a:r>
              <a:rPr lang="en-US" sz="2400" dirty="0" smtClean="0">
                <a:latin typeface="Calibri" pitchFamily="34" charset="0"/>
              </a:rPr>
              <a:t>24pt </a:t>
            </a:r>
            <a:r>
              <a:rPr lang="en-US" sz="2400" dirty="0">
                <a:latin typeface="Calibri" pitchFamily="34" charset="0"/>
              </a:rPr>
              <a:t>Calibri.</a:t>
            </a:r>
          </a:p>
        </p:txBody>
      </p:sp>
      <p:graphicFrame>
        <p:nvGraphicFramePr>
          <p:cNvPr id="3" name="Chart 2"/>
          <p:cNvGraphicFramePr/>
          <p:nvPr>
            <p:extLst>
              <p:ext uri="{D42A27DB-BD31-4B8C-83A1-F6EECF244321}">
                <p14:modId xmlns:p14="http://schemas.microsoft.com/office/powerpoint/2010/main" val="292270342"/>
              </p:ext>
            </p:extLst>
          </p:nvPr>
        </p:nvGraphicFramePr>
        <p:xfrm>
          <a:off x="29433175" y="4974535"/>
          <a:ext cx="12751145" cy="6212557"/>
        </p:xfrm>
        <a:graphic>
          <a:graphicData uri="http://schemas.openxmlformats.org/drawingml/2006/chart">
            <c:chart xmlns:c="http://schemas.openxmlformats.org/drawingml/2006/chart" xmlns:r="http://schemas.openxmlformats.org/officeDocument/2006/relationships" r:id="rId5"/>
          </a:graphicData>
        </a:graphic>
      </p:graphicFrame>
      <p:sp>
        <p:nvSpPr>
          <p:cNvPr id="37" name="Text Box 180"/>
          <p:cNvSpPr txBox="1">
            <a:spLocks noChangeArrowheads="1"/>
          </p:cNvSpPr>
          <p:nvPr/>
        </p:nvSpPr>
        <p:spPr bwMode="auto">
          <a:xfrm>
            <a:off x="29886726" y="11430000"/>
            <a:ext cx="3756709"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Chart 1.</a:t>
            </a:r>
            <a:r>
              <a:rPr lang="en-US" sz="2400" dirty="0">
                <a:latin typeface="Calibri" pitchFamily="34" charset="0"/>
              </a:rPr>
              <a:t> Label in </a:t>
            </a:r>
            <a:r>
              <a:rPr lang="en-US" sz="2400" dirty="0" smtClean="0">
                <a:latin typeface="Calibri" pitchFamily="34" charset="0"/>
              </a:rPr>
              <a:t>24pt </a:t>
            </a:r>
            <a:r>
              <a:rPr lang="en-US" sz="2400" dirty="0">
                <a:latin typeface="Calibri" pitchFamily="34" charset="0"/>
              </a:rPr>
              <a:t>Calibri.</a:t>
            </a:r>
          </a:p>
        </p:txBody>
      </p:sp>
      <p:sp>
        <p:nvSpPr>
          <p:cNvPr id="30" name="Rectangle 265"/>
          <p:cNvSpPr>
            <a:spLocks noChangeAspect="1" noChangeArrowheads="1"/>
          </p:cNvSpPr>
          <p:nvPr/>
        </p:nvSpPr>
        <p:spPr bwMode="auto">
          <a:xfrm>
            <a:off x="1005840" y="1005840"/>
            <a:ext cx="2923773" cy="2194560"/>
          </a:xfrm>
          <a:prstGeom prst="rect">
            <a:avLst/>
          </a:prstGeom>
          <a:blipFill dpi="0" rotWithShape="1">
            <a:blip r:embed="rId6">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800" b="1" dirty="0">
                <a:latin typeface="Calibri" pitchFamily="34" charset="0"/>
              </a:rPr>
              <a:t>REPLACE THIS BOX WITH YOUR ORGANIZATION’S</a:t>
            </a:r>
          </a:p>
          <a:p>
            <a:pPr algn="ctr" defTabSz="4022725"/>
            <a:r>
              <a:rPr lang="en-US" sz="1800" b="1" dirty="0">
                <a:latin typeface="Calibri" pitchFamily="34" charset="0"/>
              </a:rPr>
              <a:t>HIGH RESOLUTION LOGO</a:t>
            </a:r>
          </a:p>
        </p:txBody>
      </p:sp>
      <p:sp>
        <p:nvSpPr>
          <p:cNvPr id="31" name="Rectangle 265"/>
          <p:cNvSpPr>
            <a:spLocks noChangeAspect="1" noChangeArrowheads="1"/>
          </p:cNvSpPr>
          <p:nvPr/>
        </p:nvSpPr>
        <p:spPr bwMode="auto">
          <a:xfrm>
            <a:off x="39959280" y="1005840"/>
            <a:ext cx="2923773" cy="2194560"/>
          </a:xfrm>
          <a:prstGeom prst="rect">
            <a:avLst/>
          </a:prstGeom>
          <a:blipFill dpi="0" rotWithShape="1">
            <a:blip r:embed="rId6">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800" b="1" dirty="0">
                <a:latin typeface="Calibri" pitchFamily="34" charset="0"/>
              </a:rPr>
              <a:t>REPLACE THIS BOX WITH YOUR ORGANIZATION’S</a:t>
            </a:r>
          </a:p>
          <a:p>
            <a:pPr algn="ctr" defTabSz="4022725"/>
            <a:r>
              <a:rPr lang="en-US" sz="1800" b="1" dirty="0">
                <a:latin typeface="Calibri" pitchFamily="34" charset="0"/>
              </a:rPr>
              <a:t>HIGH RESOLUTION LOGO</a:t>
            </a: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2621</TotalTime>
  <Words>1116</Words>
  <Application>Microsoft Office PowerPoint</Application>
  <PresentationFormat>Custom</PresentationFormat>
  <Paragraphs>106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Jay Larson</cp:lastModifiedBy>
  <cp:revision>84</cp:revision>
  <cp:lastPrinted>2013-02-12T02:21:55Z</cp:lastPrinted>
  <dcterms:created xsi:type="dcterms:W3CDTF">2013-02-10T21:14:48Z</dcterms:created>
  <dcterms:modified xsi:type="dcterms:W3CDTF">2015-09-10T21:53:58Z</dcterms:modified>
</cp:coreProperties>
</file>