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handoutMasterIdLst>
    <p:handoutMasterId r:id="rId3"/>
  </p:handoutMasterIdLst>
  <p:sldIdLst>
    <p:sldId id="258"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36">
          <p15:clr>
            <a:srgbClr val="A4A3A4"/>
          </p15:clr>
        </p15:guide>
        <p15:guide id="2" pos="14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32" d="100"/>
          <a:sy n="32" d="100"/>
        </p:scale>
        <p:origin x="1194" y="108"/>
      </p:cViewPr>
      <p:guideLst>
        <p:guide orient="horz" pos="17136"/>
        <p:guide pos="144"/>
      </p:guideLst>
    </p:cSldViewPr>
  </p:slideViewPr>
  <p:notesTextViewPr>
    <p:cViewPr>
      <p:scale>
        <a:sx n="1" d="1"/>
        <a:sy n="1" d="1"/>
      </p:scale>
      <p:origin x="0" y="0"/>
    </p:cViewPr>
  </p:notesTextViewPr>
  <p:notesViewPr>
    <p:cSldViewPr showGuides="1">
      <p:cViewPr varScale="1">
        <p:scale>
          <a:sx n="96" d="100"/>
          <a:sy n="96" d="100"/>
        </p:scale>
        <p:origin x="-28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247165784"/>
        <c:axId val="247167744"/>
        <c:axId val="0"/>
      </c:bar3DChart>
      <c:catAx>
        <c:axId val="247165784"/>
        <c:scaling>
          <c:orientation val="minMax"/>
        </c:scaling>
        <c:delete val="0"/>
        <c:axPos val="b"/>
        <c:numFmt formatCode="General" sourceLinked="1"/>
        <c:majorTickMark val="out"/>
        <c:minorTickMark val="none"/>
        <c:tickLblPos val="nextTo"/>
        <c:crossAx val="247167744"/>
        <c:crosses val="autoZero"/>
        <c:auto val="1"/>
        <c:lblAlgn val="ctr"/>
        <c:lblOffset val="100"/>
        <c:noMultiLvlLbl val="0"/>
      </c:catAx>
      <c:valAx>
        <c:axId val="247167744"/>
        <c:scaling>
          <c:orientation val="minMax"/>
        </c:scaling>
        <c:delete val="0"/>
        <c:axPos val="l"/>
        <c:majorGridlines/>
        <c:numFmt formatCode="General" sourceLinked="1"/>
        <c:majorTickMark val="out"/>
        <c:minorTickMark val="none"/>
        <c:tickLblPos val="nextTo"/>
        <c:crossAx val="247165784"/>
        <c:crosses val="autoZero"/>
        <c:crossBetween val="between"/>
      </c:valAx>
      <c:spPr>
        <a:noFill/>
        <a:ln w="25398">
          <a:noFill/>
        </a:ln>
      </c:spPr>
    </c:plotArea>
    <c:legend>
      <c:legendPos val="r"/>
      <c:layout/>
      <c:overlay val="0"/>
    </c:legend>
    <c:plotVisOnly val="1"/>
    <c:dispBlanksAs val="gap"/>
    <c:showDLblsOverMax val="0"/>
  </c:chart>
  <c:spPr>
    <a:solidFill>
      <a:schemeClr val="lt1"/>
    </a:solidFill>
    <a:ln w="19050" cap="rnd" cmpd="sng" algn="ctr">
      <a:solidFill>
        <a:schemeClr val="accent2"/>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explosion val="25"/>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1"/>
          <c:showCatName val="0"/>
          <c:showSerName val="0"/>
          <c:showPercent val="0"/>
          <c:showBubbleSize val="0"/>
          <c:showLeaderLines val="0"/>
        </c:dLbls>
      </c:pie3DChart>
      <c:spPr>
        <a:noFill/>
        <a:ln w="25398">
          <a:noFill/>
        </a:ln>
      </c:spPr>
    </c:plotArea>
    <c:legend>
      <c:legendPos val="r"/>
      <c:layout/>
      <c:overlay val="0"/>
    </c:legend>
    <c:plotVisOnly val="1"/>
    <c:dispBlanksAs val="zero"/>
    <c:showDLblsOverMax val="0"/>
  </c:chart>
  <c:spPr>
    <a:solidFill>
      <a:schemeClr val="lt1"/>
    </a:solidFill>
    <a:ln w="19050" cap="rnd" cmpd="sng" algn="ctr">
      <a:solidFill>
        <a:schemeClr val="accent2"/>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50D82-943E-4904-B4F4-F4FB26A40093}" type="datetimeFigureOut">
              <a:rPr lang="en-US" smtClean="0"/>
              <a:t>3/23/2016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656F76-2D50-4748-BD92-E7EDAB1708C8}" type="slidenum">
              <a:rPr lang="en-US" smtClean="0"/>
              <a:t>‹#›</a:t>
            </a:fld>
            <a:endParaRPr lang="en-US"/>
          </a:p>
        </p:txBody>
      </p:sp>
    </p:spTree>
    <p:extLst>
      <p:ext uri="{BB962C8B-B14F-4D97-AF65-F5344CB8AC3E}">
        <p14:creationId xmlns:p14="http://schemas.microsoft.com/office/powerpoint/2010/main" val="33397397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0"/>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4FB3A7-EC9E-4DD8-9085-F19829FAFDF6}"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426481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FB3A7-EC9E-4DD8-9085-F19829FAFDF6}"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53928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61062"/>
            <a:ext cx="24688800" cy="12482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0" y="5861062"/>
            <a:ext cx="73456800" cy="12482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FB3A7-EC9E-4DD8-9085-F19829FAFDF6}"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341700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FB3A7-EC9E-4DD8-9085-F19829FAFDF6}"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304491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4FB3A7-EC9E-4DD8-9085-F19829FAFDF6}"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30375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1688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4FB3A7-EC9E-4DD8-9085-F19829FAFDF6}"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83600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1"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11"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4FB3A7-EC9E-4DD8-9085-F19829FAFDF6}" type="datetimeFigureOut">
              <a:rPr lang="en-US" smtClean="0"/>
              <a:t>3/23/2016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227591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4FB3A7-EC9E-4DD8-9085-F19829FAFDF6}" type="datetimeFigureOut">
              <a:rPr lang="en-US" smtClean="0"/>
              <a:t>3/23/2016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281467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8600" y="228600"/>
            <a:ext cx="6717465" cy="3268400"/>
          </a:xfrm>
          <a:prstGeom prst="rect">
            <a:avLst/>
          </a:prstGeom>
        </p:spPr>
      </p:pic>
      <p:sp>
        <p:nvSpPr>
          <p:cNvPr id="7" name="Rectangle 6"/>
          <p:cNvSpPr/>
          <p:nvPr userDrawn="1"/>
        </p:nvSpPr>
        <p:spPr>
          <a:xfrm>
            <a:off x="6694867" y="228600"/>
            <a:ext cx="29652533" cy="326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228600" y="3497000"/>
            <a:ext cx="36118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228600" y="228600"/>
            <a:ext cx="36118800" cy="2689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4132" y="1300826"/>
            <a:ext cx="5251868" cy="1075904"/>
          </a:xfrm>
          <a:prstGeom prst="rect">
            <a:avLst/>
          </a:prstGeom>
        </p:spPr>
      </p:pic>
      <p:cxnSp>
        <p:nvCxnSpPr>
          <p:cNvPr id="5" name="Straight Connector 4"/>
          <p:cNvCxnSpPr/>
          <p:nvPr userDrawn="1"/>
        </p:nvCxnSpPr>
        <p:spPr>
          <a:xfrm>
            <a:off x="6694867" y="228600"/>
            <a:ext cx="0" cy="326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48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11"/>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1"/>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FB3A7-EC9E-4DD8-9085-F19829FAFDF6}"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124239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3"/>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FB3A7-EC9E-4DD8-9085-F19829FAFDF6}"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2D187-CFFE-42C1-9A92-A4CFF5E4B9E3}" type="slidenum">
              <a:rPr lang="en-US" smtClean="0"/>
              <a:t>‹#›</a:t>
            </a:fld>
            <a:endParaRPr lang="en-US"/>
          </a:p>
        </p:txBody>
      </p:sp>
    </p:spTree>
    <p:extLst>
      <p:ext uri="{BB962C8B-B14F-4D97-AF65-F5344CB8AC3E}">
        <p14:creationId xmlns:p14="http://schemas.microsoft.com/office/powerpoint/2010/main" val="255916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1"/>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1"/>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A4FB3A7-EC9E-4DD8-9085-F19829FAFDF6}" type="datetimeFigureOut">
              <a:rPr lang="en-US" smtClean="0"/>
              <a:t>3/23/2016</a:t>
            </a:fld>
            <a:endParaRPr lang="en-US"/>
          </a:p>
        </p:txBody>
      </p:sp>
      <p:sp>
        <p:nvSpPr>
          <p:cNvPr id="5" name="Footer Placeholder 4"/>
          <p:cNvSpPr>
            <a:spLocks noGrp="1"/>
          </p:cNvSpPr>
          <p:nvPr>
            <p:ph type="ftr" sz="quarter" idx="3"/>
          </p:nvPr>
        </p:nvSpPr>
        <p:spPr>
          <a:xfrm>
            <a:off x="12496800" y="25425411"/>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11"/>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4C72D187-CFFE-42C1-9A92-A4CFF5E4B9E3}" type="slidenum">
              <a:rPr lang="en-US" smtClean="0"/>
              <a:t>‹#›</a:t>
            </a:fld>
            <a:endParaRPr lang="en-US"/>
          </a:p>
        </p:txBody>
      </p:sp>
    </p:spTree>
    <p:extLst>
      <p:ext uri="{BB962C8B-B14F-4D97-AF65-F5344CB8AC3E}">
        <p14:creationId xmlns:p14="http://schemas.microsoft.com/office/powerpoint/2010/main" val="2357483561"/>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54"/>
          <p:cNvSpPr txBox="1">
            <a:spLocks noChangeArrowheads="1"/>
          </p:cNvSpPr>
          <p:nvPr/>
        </p:nvSpPr>
        <p:spPr bwMode="auto">
          <a:xfrm>
            <a:off x="7315200" y="819150"/>
            <a:ext cx="25298400" cy="2457450"/>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84400" tIns="0" rIns="84400" bIns="0">
            <a:noAutofit/>
          </a:bodyPr>
          <a:lstStyle/>
          <a:p>
            <a:pPr marL="0" lvl="2" algn="ctr" defTabSz="3760788">
              <a:spcAft>
                <a:spcPts val="2400"/>
              </a:spcAft>
              <a:defRPr/>
            </a:pPr>
            <a:r>
              <a:rPr lang="en-US" sz="8000" dirty="0">
                <a:solidFill>
                  <a:schemeClr val="bg1"/>
                </a:solidFill>
                <a:effectLst>
                  <a:outerShdw blurRad="38100" dist="38100" dir="2700000" algn="tl">
                    <a:srgbClr val="000000">
                      <a:alpha val="43137"/>
                    </a:srgbClr>
                  </a:outerShdw>
                </a:effectLst>
                <a:latin typeface="Myriad Pro Black Cond" pitchFamily="34" charset="0"/>
                <a:cs typeface="Bauhaus 93"/>
              </a:rPr>
              <a:t>Title of your </a:t>
            </a:r>
            <a:r>
              <a:rPr lang="en-US" sz="8000" dirty="0" smtClean="0">
                <a:solidFill>
                  <a:schemeClr val="bg1"/>
                </a:solidFill>
                <a:effectLst>
                  <a:outerShdw blurRad="38100" dist="38100" dir="2700000" algn="tl">
                    <a:srgbClr val="000000">
                      <a:alpha val="43137"/>
                    </a:srgbClr>
                  </a:outerShdw>
                </a:effectLst>
                <a:latin typeface="Myriad Pro Black Cond" pitchFamily="34" charset="0"/>
                <a:cs typeface="Bauhaus 93"/>
              </a:rPr>
              <a:t>Poster </a:t>
            </a:r>
            <a:r>
              <a:rPr lang="en-US" sz="8000" dirty="0">
                <a:solidFill>
                  <a:schemeClr val="bg1"/>
                </a:solidFill>
                <a:effectLst>
                  <a:outerShdw blurRad="38100" dist="38100" dir="2700000" algn="tl">
                    <a:srgbClr val="000000">
                      <a:alpha val="43137"/>
                    </a:srgbClr>
                  </a:outerShdw>
                </a:effectLst>
                <a:latin typeface="Myriad Pro Black Cond" pitchFamily="34" charset="0"/>
                <a:cs typeface="Bauhaus 93"/>
              </a:rPr>
              <a:t>Presentation</a:t>
            </a:r>
            <a:endParaRPr lang="en-US" sz="8000" dirty="0">
              <a:solidFill>
                <a:schemeClr val="accent1">
                  <a:lumMod val="60000"/>
                  <a:lumOff val="40000"/>
                </a:schemeClr>
              </a:solidFill>
              <a:effectLst>
                <a:outerShdw blurRad="38100" dist="38100" dir="2700000" algn="tl">
                  <a:srgbClr val="000000">
                    <a:alpha val="43137"/>
                  </a:srgbClr>
                </a:outerShdw>
              </a:effectLst>
              <a:latin typeface="Myriad Pro Black Cond" pitchFamily="34" charset="0"/>
              <a:cs typeface="Bauhaus 93"/>
            </a:endParaRPr>
          </a:p>
          <a:p>
            <a:pPr marL="0" lvl="2" algn="ctr" defTabSz="3760788">
              <a:defRPr/>
            </a:pPr>
            <a:r>
              <a:rPr lang="en-US" sz="4400" b="1" dirty="0">
                <a:solidFill>
                  <a:schemeClr val="accent1">
                    <a:lumMod val="60000"/>
                    <a:lumOff val="40000"/>
                  </a:schemeClr>
                </a:solidFill>
                <a:latin typeface="Myriad Pro Cond" pitchFamily="34" charset="0"/>
                <a:cs typeface="Bauhaus 93"/>
              </a:rPr>
              <a:t>Student Presenter’s Name(s), Major(s) or Course Name  </a:t>
            </a:r>
            <a:r>
              <a:rPr lang="en-US" sz="4400" b="1" dirty="0" smtClean="0">
                <a:solidFill>
                  <a:schemeClr val="accent1">
                    <a:lumMod val="60000"/>
                    <a:lumOff val="40000"/>
                  </a:schemeClr>
                </a:solidFill>
                <a:latin typeface="Myriad Pro Cond" pitchFamily="34" charset="0"/>
                <a:cs typeface="Bauhaus 93"/>
              </a:rPr>
              <a:t> ·   Mentor’s </a:t>
            </a:r>
            <a:r>
              <a:rPr lang="en-US" sz="4400" b="1" dirty="0">
                <a:solidFill>
                  <a:schemeClr val="accent1">
                    <a:lumMod val="60000"/>
                    <a:lumOff val="40000"/>
                  </a:schemeClr>
                </a:solidFill>
                <a:latin typeface="Myriad Pro Cond" pitchFamily="34" charset="0"/>
                <a:cs typeface="Bauhaus 93"/>
              </a:rPr>
              <a:t>Name and Title, Department</a:t>
            </a:r>
          </a:p>
        </p:txBody>
      </p:sp>
      <p:sp>
        <p:nvSpPr>
          <p:cNvPr id="4" name="Text Box 355"/>
          <p:cNvSpPr txBox="1">
            <a:spLocks noChangeArrowheads="1"/>
          </p:cNvSpPr>
          <p:nvPr/>
        </p:nvSpPr>
        <p:spPr bwMode="auto">
          <a:xfrm>
            <a:off x="894080" y="10322071"/>
            <a:ext cx="11297920" cy="454556"/>
          </a:xfrm>
          <a:prstGeom prst="rect">
            <a:avLst/>
          </a:prstGeom>
          <a:noFill/>
          <a:ln w="9525">
            <a:noFill/>
            <a:miter lim="800000"/>
            <a:headEnd/>
            <a:tailEnd/>
          </a:ln>
        </p:spPr>
        <p:txBody>
          <a:bodyPr wrap="square" lIns="84400" tIns="42200" rIns="84400" bIns="42200">
            <a:spAutoFit/>
          </a:bodyPr>
          <a:lstStyle/>
          <a:p>
            <a:pPr defTabSz="3760788">
              <a:defRPr/>
            </a:pPr>
            <a:r>
              <a:rPr lang="en-US" sz="2400" dirty="0">
                <a:solidFill>
                  <a:schemeClr val="accent5">
                    <a:lumMod val="75000"/>
                  </a:schemeClr>
                </a:solidFill>
                <a:latin typeface="Myriad Pro SemiCond" pitchFamily="34" charset="0"/>
              </a:rPr>
              <a:t>Insert Text Here…</a:t>
            </a:r>
          </a:p>
        </p:txBody>
      </p:sp>
      <p:sp>
        <p:nvSpPr>
          <p:cNvPr id="5" name="Text Box 356"/>
          <p:cNvSpPr txBox="1">
            <a:spLocks noChangeArrowheads="1"/>
          </p:cNvSpPr>
          <p:nvPr/>
        </p:nvSpPr>
        <p:spPr bwMode="auto">
          <a:xfrm>
            <a:off x="914400" y="21032608"/>
            <a:ext cx="10972800" cy="1931884"/>
          </a:xfrm>
          <a:prstGeom prst="rect">
            <a:avLst/>
          </a:prstGeom>
          <a:noFill/>
          <a:ln w="9525">
            <a:noFill/>
            <a:miter lim="800000"/>
            <a:headEnd/>
            <a:tailEnd/>
          </a:ln>
        </p:spPr>
        <p:txBody>
          <a:bodyPr wrap="square" lIns="84400" tIns="42200" rIns="84400" bIns="42200">
            <a:spAutoFit/>
          </a:bodyPr>
          <a:lstStyle/>
          <a:p>
            <a:pPr defTabSz="3760788">
              <a:defRPr/>
            </a:pPr>
            <a:r>
              <a:rPr lang="en-US" sz="2400" dirty="0">
                <a:solidFill>
                  <a:schemeClr val="accent5">
                    <a:lumMod val="75000"/>
                  </a:schemeClr>
                </a:solidFill>
                <a:latin typeface="Myriad Pro SemiCond" pitchFamily="34" charset="0"/>
              </a:rPr>
              <a:t>(replace this text with your own) </a:t>
            </a:r>
          </a:p>
          <a:p>
            <a:pPr defTabSz="3760788">
              <a:defRPr/>
            </a:pPr>
            <a:endParaRPr lang="en-US" sz="2400" dirty="0">
              <a:solidFill>
                <a:schemeClr val="accent5">
                  <a:lumMod val="75000"/>
                </a:schemeClr>
              </a:solidFill>
              <a:latin typeface="Myriad Pro SemiCond" pitchFamily="34" charset="0"/>
            </a:endParaRPr>
          </a:p>
          <a:p>
            <a:pPr defTabSz="3760788">
              <a:defRPr/>
            </a:pPr>
            <a:r>
              <a:rPr lang="en-US" sz="2400" dirty="0">
                <a:solidFill>
                  <a:schemeClr val="accent5">
                    <a:lumMod val="75000"/>
                  </a:schemeClr>
                </a:solidFill>
                <a:latin typeface="Myriad Pro SemiCond" pitchFamily="34" charset="0"/>
              </a:rPr>
              <a:t>This section provides a brief explanation of the methodology used in your study. Do not give too many details, but enough so that the people reading your poster understand the techniques you used to collect and analyze data, gather information, or create a work  of art.</a:t>
            </a:r>
          </a:p>
        </p:txBody>
      </p:sp>
      <p:sp>
        <p:nvSpPr>
          <p:cNvPr id="6" name="Text Box 357"/>
          <p:cNvSpPr txBox="1">
            <a:spLocks noChangeArrowheads="1"/>
          </p:cNvSpPr>
          <p:nvPr/>
        </p:nvSpPr>
        <p:spPr bwMode="auto">
          <a:xfrm>
            <a:off x="955040" y="4965685"/>
            <a:ext cx="10322560" cy="2301215"/>
          </a:xfrm>
          <a:prstGeom prst="rect">
            <a:avLst/>
          </a:prstGeom>
          <a:noFill/>
          <a:ln w="9525">
            <a:noFill/>
            <a:miter lim="800000"/>
            <a:headEnd/>
            <a:tailEnd/>
          </a:ln>
        </p:spPr>
        <p:txBody>
          <a:bodyPr wrap="square" lIns="0" tIns="42200" rIns="84400" bIns="42200">
            <a:spAutoFit/>
          </a:bodyPr>
          <a:lstStyle/>
          <a:p>
            <a:pPr defTabSz="3760788">
              <a:defRPr/>
            </a:pPr>
            <a:r>
              <a:rPr lang="en-US" sz="2400" dirty="0">
                <a:solidFill>
                  <a:schemeClr val="accent5">
                    <a:lumMod val="75000"/>
                  </a:schemeClr>
                </a:solidFill>
                <a:latin typeface="Myriad Pro SemiCond" pitchFamily="34" charset="0"/>
              </a:rPr>
              <a:t>(replace this text with your own) </a:t>
            </a:r>
          </a:p>
          <a:p>
            <a:pPr defTabSz="3760788">
              <a:defRPr/>
            </a:pPr>
            <a:endParaRPr lang="en-US" sz="2400" dirty="0">
              <a:solidFill>
                <a:schemeClr val="accent5">
                  <a:lumMod val="75000"/>
                </a:schemeClr>
              </a:solidFill>
              <a:latin typeface="Myriad Pro SemiCond" pitchFamily="34" charset="0"/>
            </a:endParaRPr>
          </a:p>
          <a:p>
            <a:pPr defTabSz="3760788">
              <a:defRPr/>
            </a:pPr>
            <a:r>
              <a:rPr lang="en-US" sz="2400" dirty="0">
                <a:solidFill>
                  <a:schemeClr val="accent5">
                    <a:lumMod val="75000"/>
                  </a:schemeClr>
                </a:solidFill>
                <a:latin typeface="Myriad Pro SemiCond" pitchFamily="34" charset="0"/>
              </a:rPr>
              <a:t>This section and the section below provide an overview of your project so that the people reading your poster know what you did, your central ‘research/scholarly’ question, relevant background to your study, and the significance of your project to advancing understanding.</a:t>
            </a:r>
          </a:p>
        </p:txBody>
      </p:sp>
      <p:sp>
        <p:nvSpPr>
          <p:cNvPr id="9" name="Text Box 361"/>
          <p:cNvSpPr txBox="1">
            <a:spLocks noChangeArrowheads="1"/>
          </p:cNvSpPr>
          <p:nvPr/>
        </p:nvSpPr>
        <p:spPr bwMode="auto">
          <a:xfrm>
            <a:off x="12130111" y="5889606"/>
            <a:ext cx="1870076" cy="70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400" tIns="42200" rIns="84400" bIns="42200">
            <a:spAutoFit/>
          </a:bodyPr>
          <a:lstStyle>
            <a:lvl1pPr defTabSz="3760788" eaLnBrk="0" hangingPunct="0">
              <a:defRPr sz="7400">
                <a:solidFill>
                  <a:schemeClr val="tx1"/>
                </a:solidFill>
                <a:latin typeface="Arial" charset="0"/>
              </a:defRPr>
            </a:lvl1pPr>
            <a:lvl2pPr marL="742950" indent="-285750" defTabSz="3760788" eaLnBrk="0" hangingPunct="0">
              <a:defRPr sz="7400">
                <a:solidFill>
                  <a:schemeClr val="tx1"/>
                </a:solidFill>
                <a:latin typeface="Arial" charset="0"/>
              </a:defRPr>
            </a:lvl2pPr>
            <a:lvl3pPr marL="1143000" indent="-228600" defTabSz="3760788" eaLnBrk="0" hangingPunct="0">
              <a:defRPr sz="7400">
                <a:solidFill>
                  <a:schemeClr val="tx1"/>
                </a:solidFill>
                <a:latin typeface="Arial" charset="0"/>
              </a:defRPr>
            </a:lvl3pPr>
            <a:lvl4pPr marL="1600200" indent="-228600" defTabSz="3760788" eaLnBrk="0" hangingPunct="0">
              <a:defRPr sz="7400">
                <a:solidFill>
                  <a:schemeClr val="tx1"/>
                </a:solidFill>
                <a:latin typeface="Arial" charset="0"/>
              </a:defRPr>
            </a:lvl4pPr>
            <a:lvl5pPr marL="2057400" indent="-228600" defTabSz="3760788" eaLnBrk="0" hangingPunct="0">
              <a:defRPr sz="7400">
                <a:solidFill>
                  <a:schemeClr val="tx1"/>
                </a:solidFill>
                <a:latin typeface="Arial" charset="0"/>
              </a:defRPr>
            </a:lvl5pPr>
            <a:lvl6pPr marL="2514600" indent="-228600" defTabSz="3760788" eaLnBrk="0" fontAlgn="base" hangingPunct="0">
              <a:spcBef>
                <a:spcPct val="0"/>
              </a:spcBef>
              <a:spcAft>
                <a:spcPct val="0"/>
              </a:spcAft>
              <a:defRPr sz="7400">
                <a:solidFill>
                  <a:schemeClr val="tx1"/>
                </a:solidFill>
                <a:latin typeface="Arial" charset="0"/>
              </a:defRPr>
            </a:lvl6pPr>
            <a:lvl7pPr marL="2971800" indent="-228600" defTabSz="3760788" eaLnBrk="0" fontAlgn="base" hangingPunct="0">
              <a:spcBef>
                <a:spcPct val="0"/>
              </a:spcBef>
              <a:spcAft>
                <a:spcPct val="0"/>
              </a:spcAft>
              <a:defRPr sz="7400">
                <a:solidFill>
                  <a:schemeClr val="tx1"/>
                </a:solidFill>
                <a:latin typeface="Arial" charset="0"/>
              </a:defRPr>
            </a:lvl7pPr>
            <a:lvl8pPr marL="3429000" indent="-228600" defTabSz="3760788" eaLnBrk="0" fontAlgn="base" hangingPunct="0">
              <a:spcBef>
                <a:spcPct val="0"/>
              </a:spcBef>
              <a:spcAft>
                <a:spcPct val="0"/>
              </a:spcAft>
              <a:defRPr sz="7400">
                <a:solidFill>
                  <a:schemeClr val="tx1"/>
                </a:solidFill>
                <a:latin typeface="Arial" charset="0"/>
              </a:defRPr>
            </a:lvl8pPr>
            <a:lvl9pPr marL="3886200" indent="-228600" defTabSz="3760788" eaLnBrk="0" fontAlgn="base" hangingPunct="0">
              <a:spcBef>
                <a:spcPct val="0"/>
              </a:spcBef>
              <a:spcAft>
                <a:spcPct val="0"/>
              </a:spcAft>
              <a:defRPr sz="7400">
                <a:solidFill>
                  <a:schemeClr val="tx1"/>
                </a:solidFill>
                <a:latin typeface="Arial" charset="0"/>
              </a:defRPr>
            </a:lvl9pPr>
          </a:lstStyle>
          <a:p>
            <a:pPr eaLnBrk="1" hangingPunct="1">
              <a:spcBef>
                <a:spcPct val="50000"/>
              </a:spcBef>
            </a:pPr>
            <a:endParaRPr lang="en-US" sz="4000"/>
          </a:p>
        </p:txBody>
      </p:sp>
      <p:sp>
        <p:nvSpPr>
          <p:cNvPr id="11" name="Text Box 364"/>
          <p:cNvSpPr txBox="1">
            <a:spLocks noChangeArrowheads="1"/>
          </p:cNvSpPr>
          <p:nvPr/>
        </p:nvSpPr>
        <p:spPr bwMode="auto">
          <a:xfrm>
            <a:off x="24765000" y="21617649"/>
            <a:ext cx="11125200" cy="2002910"/>
          </a:xfrm>
          <a:prstGeom prst="rect">
            <a:avLst/>
          </a:prstGeom>
          <a:noFill/>
          <a:ln w="9525">
            <a:noFill/>
            <a:miter lim="800000"/>
            <a:headEnd/>
            <a:tailEnd/>
          </a:ln>
        </p:spPr>
        <p:txBody>
          <a:bodyPr wrap="square" lIns="84400" tIns="42200" rIns="84400" bIns="42200" numCol="1" spcCol="457200">
            <a:spAutoFit/>
          </a:bodyPr>
          <a:lstStyle/>
          <a:p>
            <a:pPr marL="457200" indent="-457200" defTabSz="3760788">
              <a:defRPr/>
            </a:pPr>
            <a:r>
              <a:rPr lang="en-US" sz="2400" dirty="0">
                <a:solidFill>
                  <a:schemeClr val="accent5">
                    <a:lumMod val="75000"/>
                  </a:schemeClr>
                </a:solidFill>
                <a:latin typeface="Myriad Pro SemiCond" pitchFamily="34" charset="0"/>
              </a:rPr>
              <a:t>(replace this text with your own)  This section can be smaller than 24 point.</a:t>
            </a:r>
          </a:p>
          <a:p>
            <a:pPr marL="457200" indent="-457200" defTabSz="3760788">
              <a:defRPr/>
            </a:pPr>
            <a:endParaRPr lang="en-US" sz="2400" dirty="0">
              <a:solidFill>
                <a:schemeClr val="accent5">
                  <a:lumMod val="75000"/>
                </a:schemeClr>
              </a:solidFill>
              <a:latin typeface="Myriad Pro SemiCond" pitchFamily="34" charset="0"/>
            </a:endParaRPr>
          </a:p>
          <a:p>
            <a:pPr marL="457200" indent="-457200" defTabSz="3760788">
              <a:defRPr/>
            </a:pPr>
            <a:endParaRPr lang="en-US" sz="2400" dirty="0">
              <a:solidFill>
                <a:schemeClr val="accent5">
                  <a:lumMod val="75000"/>
                </a:schemeClr>
              </a:solidFill>
              <a:latin typeface="Myriad Pro SemiCond" pitchFamily="34" charset="0"/>
            </a:endParaRPr>
          </a:p>
          <a:p>
            <a:pPr marL="457200" indent="-457200" defTabSz="3760788">
              <a:defRPr/>
            </a:pPr>
            <a:r>
              <a:rPr lang="en-US" sz="2400" dirty="0">
                <a:solidFill>
                  <a:schemeClr val="accent5">
                    <a:lumMod val="75000"/>
                  </a:schemeClr>
                </a:solidFill>
                <a:latin typeface="Myriad Pro SemiCond" pitchFamily="34" charset="0"/>
              </a:rPr>
              <a:t>Use this section for listing sources /references. The text box is  already set up with hanging indents (all lines after the first  in each reference are indented.)</a:t>
            </a:r>
          </a:p>
        </p:txBody>
      </p:sp>
      <p:sp>
        <p:nvSpPr>
          <p:cNvPr id="12" name="Text Box 365"/>
          <p:cNvSpPr txBox="1">
            <a:spLocks noChangeArrowheads="1"/>
          </p:cNvSpPr>
          <p:nvPr/>
        </p:nvSpPr>
        <p:spPr bwMode="auto">
          <a:xfrm>
            <a:off x="24765000" y="20925782"/>
            <a:ext cx="102108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a:solidFill>
                  <a:schemeClr val="accent3"/>
                </a:solidFill>
                <a:latin typeface="Myriad Pro Black SemiCond" pitchFamily="34" charset="0"/>
              </a:rPr>
              <a:t>References</a:t>
            </a:r>
          </a:p>
        </p:txBody>
      </p:sp>
      <p:sp>
        <p:nvSpPr>
          <p:cNvPr id="14" name="Text Box 368"/>
          <p:cNvSpPr txBox="1">
            <a:spLocks noChangeArrowheads="1"/>
          </p:cNvSpPr>
          <p:nvPr/>
        </p:nvSpPr>
        <p:spPr bwMode="auto">
          <a:xfrm>
            <a:off x="24612600" y="5162539"/>
            <a:ext cx="11049000" cy="4147875"/>
          </a:xfrm>
          <a:prstGeom prst="rect">
            <a:avLst/>
          </a:prstGeom>
          <a:noFill/>
          <a:ln w="9525">
            <a:noFill/>
            <a:miter lim="800000"/>
            <a:headEnd/>
            <a:tailEnd/>
          </a:ln>
        </p:spPr>
        <p:txBody>
          <a:bodyPr wrap="square" lIns="84400" tIns="42200" rIns="84400" bIns="42200">
            <a:spAutoFit/>
          </a:bodyPr>
          <a:lstStyle/>
          <a:p>
            <a:pPr>
              <a:defRPr/>
            </a:pPr>
            <a:r>
              <a:rPr lang="en-US" sz="2400" dirty="0">
                <a:solidFill>
                  <a:schemeClr val="accent5">
                    <a:lumMod val="75000"/>
                  </a:schemeClr>
                </a:solidFill>
                <a:latin typeface="Myriad Pro SemiCond" pitchFamily="34" charset="0"/>
              </a:rPr>
              <a:t>(replace this text with your own) </a:t>
            </a:r>
          </a:p>
          <a:p>
            <a:pPr>
              <a:defRPr/>
            </a:pPr>
            <a:endParaRPr lang="en-US" sz="2400" dirty="0">
              <a:solidFill>
                <a:schemeClr val="accent5">
                  <a:lumMod val="75000"/>
                </a:schemeClr>
              </a:solidFill>
              <a:latin typeface="Myriad Pro SemiCond" pitchFamily="34" charset="0"/>
            </a:endParaRPr>
          </a:p>
          <a:p>
            <a:pPr>
              <a:defRPr/>
            </a:pPr>
            <a:r>
              <a:rPr lang="en-US" sz="2400" dirty="0">
                <a:solidFill>
                  <a:schemeClr val="accent5">
                    <a:lumMod val="75000"/>
                  </a:schemeClr>
                </a:solidFill>
                <a:latin typeface="Myriad Pro SemiCond" pitchFamily="34" charset="0"/>
              </a:rPr>
              <a:t>Be brief and include only the most important findings from your study and your interpretation of your data. </a:t>
            </a:r>
          </a:p>
          <a:p>
            <a:pPr>
              <a:defRPr/>
            </a:pPr>
            <a:endParaRPr lang="en-US" sz="2400" dirty="0">
              <a:solidFill>
                <a:schemeClr val="accent5">
                  <a:lumMod val="75000"/>
                </a:schemeClr>
              </a:solidFill>
              <a:latin typeface="Myriad Pro SemiCond" pitchFamily="34" charset="0"/>
            </a:endParaRPr>
          </a:p>
          <a:p>
            <a:pPr>
              <a:defRPr/>
            </a:pPr>
            <a:r>
              <a:rPr lang="en-US" sz="2400" dirty="0">
                <a:solidFill>
                  <a:schemeClr val="accent5">
                    <a:lumMod val="75000"/>
                  </a:schemeClr>
                </a:solidFill>
                <a:latin typeface="Myriad Pro SemiCond" pitchFamily="34" charset="0"/>
              </a:rPr>
              <a:t>RECOMMENDATION: Use graphics, pictures, and other graphics to illustrate your findings. For works of art, include high resolution images. ALL graphics and images should include a caption that provides a clear, concise explanation. Relate figures/graphics/artwork to your text.</a:t>
            </a:r>
          </a:p>
          <a:p>
            <a:pPr>
              <a:defRPr/>
            </a:pPr>
            <a:endParaRPr lang="en-US" sz="2400" dirty="0">
              <a:solidFill>
                <a:schemeClr val="accent5">
                  <a:lumMod val="75000"/>
                </a:schemeClr>
              </a:solidFill>
              <a:latin typeface="Myriad Pro SemiCond" pitchFamily="34" charset="0"/>
            </a:endParaRPr>
          </a:p>
          <a:p>
            <a:pPr>
              <a:defRPr/>
            </a:pPr>
            <a:r>
              <a:rPr lang="en-US" sz="2400" dirty="0">
                <a:solidFill>
                  <a:schemeClr val="accent5">
                    <a:lumMod val="75000"/>
                  </a:schemeClr>
                </a:solidFill>
                <a:latin typeface="Myriad Pro SemiCond" pitchFamily="34" charset="0"/>
              </a:rPr>
              <a:t>RECOMMENDATION 2: Use a combination of text and graphics.</a:t>
            </a:r>
          </a:p>
        </p:txBody>
      </p:sp>
      <p:sp>
        <p:nvSpPr>
          <p:cNvPr id="16" name="Text Box 370"/>
          <p:cNvSpPr txBox="1">
            <a:spLocks noChangeArrowheads="1"/>
          </p:cNvSpPr>
          <p:nvPr/>
        </p:nvSpPr>
        <p:spPr bwMode="auto">
          <a:xfrm>
            <a:off x="24612600" y="12911289"/>
            <a:ext cx="11049000" cy="2670547"/>
          </a:xfrm>
          <a:prstGeom prst="rect">
            <a:avLst/>
          </a:prstGeom>
          <a:noFill/>
          <a:ln w="9525">
            <a:noFill/>
            <a:miter lim="800000"/>
            <a:headEnd/>
            <a:tailEnd/>
          </a:ln>
        </p:spPr>
        <p:txBody>
          <a:bodyPr wrap="square" lIns="84400" tIns="42200" rIns="84400" bIns="42200">
            <a:spAutoFit/>
          </a:bodyPr>
          <a:lstStyle/>
          <a:p>
            <a:pPr>
              <a:defRPr/>
            </a:pPr>
            <a:r>
              <a:rPr lang="en-US" sz="2400" dirty="0">
                <a:solidFill>
                  <a:schemeClr val="accent5">
                    <a:lumMod val="75000"/>
                  </a:schemeClr>
                </a:solidFill>
                <a:latin typeface="Myriad Pro SemiCond" pitchFamily="34" charset="0"/>
              </a:rPr>
              <a:t>(replace this text with your own) </a:t>
            </a:r>
          </a:p>
          <a:p>
            <a:pPr>
              <a:defRPr/>
            </a:pPr>
            <a:endParaRPr lang="en-US" sz="2400" dirty="0">
              <a:solidFill>
                <a:schemeClr val="accent5">
                  <a:lumMod val="75000"/>
                </a:schemeClr>
              </a:solidFill>
              <a:latin typeface="Myriad Pro SemiCond" pitchFamily="34" charset="0"/>
            </a:endParaRPr>
          </a:p>
          <a:p>
            <a:pPr>
              <a:defRPr/>
            </a:pPr>
            <a:r>
              <a:rPr lang="en-US" sz="2400" dirty="0">
                <a:solidFill>
                  <a:schemeClr val="accent5">
                    <a:lumMod val="75000"/>
                  </a:schemeClr>
                </a:solidFill>
                <a:latin typeface="Myriad Pro SemiCond" pitchFamily="34" charset="0"/>
              </a:rPr>
              <a:t>Briefly identify significant findings. For projects that are ongoing, include any early (preliminary) findings or any promising aspects of your work. For completed projects, consider identifying ‘next’ steps or future directions that the research/scholarly/creative work might take.</a:t>
            </a:r>
          </a:p>
          <a:p>
            <a:pPr>
              <a:defRPr/>
            </a:pPr>
            <a:endParaRPr lang="en-US" sz="2400" dirty="0">
              <a:solidFill>
                <a:schemeClr val="accent5">
                  <a:lumMod val="75000"/>
                </a:schemeClr>
              </a:solidFill>
              <a:latin typeface="Myriad Pro SemiCond" pitchFamily="34" charset="0"/>
            </a:endParaRPr>
          </a:p>
        </p:txBody>
      </p:sp>
      <p:sp>
        <p:nvSpPr>
          <p:cNvPr id="17" name="Text Box 355"/>
          <p:cNvSpPr txBox="1">
            <a:spLocks noChangeArrowheads="1"/>
          </p:cNvSpPr>
          <p:nvPr/>
        </p:nvSpPr>
        <p:spPr bwMode="auto">
          <a:xfrm>
            <a:off x="6924040" y="17180071"/>
            <a:ext cx="4963160" cy="8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400" tIns="42200" rIns="84400" bIns="42200">
            <a:spAutoFit/>
          </a:bodyPr>
          <a:lstStyle>
            <a:lvl1pPr defTabSz="3760788" eaLnBrk="0" hangingPunct="0">
              <a:defRPr sz="7400">
                <a:solidFill>
                  <a:schemeClr val="tx1"/>
                </a:solidFill>
                <a:latin typeface="Arial" charset="0"/>
              </a:defRPr>
            </a:lvl1pPr>
            <a:lvl2pPr marL="742950" indent="-285750" defTabSz="3760788" eaLnBrk="0" hangingPunct="0">
              <a:defRPr sz="7400">
                <a:solidFill>
                  <a:schemeClr val="tx1"/>
                </a:solidFill>
                <a:latin typeface="Arial" charset="0"/>
              </a:defRPr>
            </a:lvl2pPr>
            <a:lvl3pPr marL="1143000" indent="-228600" defTabSz="3760788" eaLnBrk="0" hangingPunct="0">
              <a:defRPr sz="7400">
                <a:solidFill>
                  <a:schemeClr val="tx1"/>
                </a:solidFill>
                <a:latin typeface="Arial" charset="0"/>
              </a:defRPr>
            </a:lvl3pPr>
            <a:lvl4pPr marL="1600200" indent="-228600" defTabSz="3760788" eaLnBrk="0" hangingPunct="0">
              <a:defRPr sz="7400">
                <a:solidFill>
                  <a:schemeClr val="tx1"/>
                </a:solidFill>
                <a:latin typeface="Arial" charset="0"/>
              </a:defRPr>
            </a:lvl4pPr>
            <a:lvl5pPr marL="2057400" indent="-228600" defTabSz="3760788" eaLnBrk="0" hangingPunct="0">
              <a:defRPr sz="7400">
                <a:solidFill>
                  <a:schemeClr val="tx1"/>
                </a:solidFill>
                <a:latin typeface="Arial" charset="0"/>
              </a:defRPr>
            </a:lvl5pPr>
            <a:lvl6pPr marL="2514600" indent="-228600" defTabSz="3760788" eaLnBrk="0" fontAlgn="base" hangingPunct="0">
              <a:spcBef>
                <a:spcPct val="0"/>
              </a:spcBef>
              <a:spcAft>
                <a:spcPct val="0"/>
              </a:spcAft>
              <a:defRPr sz="7400">
                <a:solidFill>
                  <a:schemeClr val="tx1"/>
                </a:solidFill>
                <a:latin typeface="Arial" charset="0"/>
              </a:defRPr>
            </a:lvl6pPr>
            <a:lvl7pPr marL="2971800" indent="-228600" defTabSz="3760788" eaLnBrk="0" fontAlgn="base" hangingPunct="0">
              <a:spcBef>
                <a:spcPct val="0"/>
              </a:spcBef>
              <a:spcAft>
                <a:spcPct val="0"/>
              </a:spcAft>
              <a:defRPr sz="7400">
                <a:solidFill>
                  <a:schemeClr val="tx1"/>
                </a:solidFill>
                <a:latin typeface="Arial" charset="0"/>
              </a:defRPr>
            </a:lvl7pPr>
            <a:lvl8pPr marL="3429000" indent="-228600" defTabSz="3760788" eaLnBrk="0" fontAlgn="base" hangingPunct="0">
              <a:spcBef>
                <a:spcPct val="0"/>
              </a:spcBef>
              <a:spcAft>
                <a:spcPct val="0"/>
              </a:spcAft>
              <a:defRPr sz="7400">
                <a:solidFill>
                  <a:schemeClr val="tx1"/>
                </a:solidFill>
                <a:latin typeface="Arial" charset="0"/>
              </a:defRPr>
            </a:lvl8pPr>
            <a:lvl9pPr marL="3886200" indent="-228600" defTabSz="3760788" eaLnBrk="0" fontAlgn="base" hangingPunct="0">
              <a:spcBef>
                <a:spcPct val="0"/>
              </a:spcBef>
              <a:spcAft>
                <a:spcPct val="0"/>
              </a:spcAft>
              <a:defRPr sz="7400">
                <a:solidFill>
                  <a:schemeClr val="tx1"/>
                </a:solidFill>
                <a:latin typeface="Arial" charset="0"/>
              </a:defRPr>
            </a:lvl9pPr>
          </a:lstStyle>
          <a:p>
            <a:pPr algn="r" eaLnBrk="1" hangingPunct="1"/>
            <a:r>
              <a:rPr lang="en-US" sz="2400" dirty="0">
                <a:solidFill>
                  <a:schemeClr val="accent5">
                    <a:lumMod val="75000"/>
                  </a:schemeClr>
                </a:solidFill>
                <a:latin typeface="Myriad Pro SemiCond" pitchFamily="34" charset="0"/>
              </a:rPr>
              <a:t>Insert graphic and captions. Include source of graphics used from the web.</a:t>
            </a:r>
          </a:p>
        </p:txBody>
      </p:sp>
      <p:sp>
        <p:nvSpPr>
          <p:cNvPr id="18" name="Text Box 356"/>
          <p:cNvSpPr txBox="1">
            <a:spLocks noChangeArrowheads="1"/>
          </p:cNvSpPr>
          <p:nvPr/>
        </p:nvSpPr>
        <p:spPr bwMode="auto">
          <a:xfrm>
            <a:off x="12649202" y="4933949"/>
            <a:ext cx="10307591" cy="1562552"/>
          </a:xfrm>
          <a:prstGeom prst="rect">
            <a:avLst/>
          </a:prstGeom>
          <a:noFill/>
          <a:ln w="9525">
            <a:noFill/>
            <a:miter lim="800000"/>
            <a:headEnd/>
            <a:tailEnd/>
          </a:ln>
        </p:spPr>
        <p:txBody>
          <a:bodyPr wrap="square" lIns="84400" tIns="42200" rIns="84400" bIns="42200">
            <a:spAutoFit/>
          </a:bodyPr>
          <a:lstStyle/>
          <a:p>
            <a:pPr defTabSz="3760788">
              <a:defRPr/>
            </a:pPr>
            <a:r>
              <a:rPr lang="en-US" sz="2400" dirty="0">
                <a:solidFill>
                  <a:schemeClr val="accent5">
                    <a:lumMod val="75000"/>
                  </a:schemeClr>
                </a:solidFill>
                <a:latin typeface="Myriad Pro SemiCond" pitchFamily="34" charset="0"/>
              </a:rPr>
              <a:t>(replace this text with your own) </a:t>
            </a:r>
          </a:p>
          <a:p>
            <a:pPr defTabSz="3760788">
              <a:defRPr/>
            </a:pPr>
            <a:endParaRPr lang="en-US" sz="2400" dirty="0">
              <a:solidFill>
                <a:schemeClr val="accent5">
                  <a:lumMod val="75000"/>
                </a:schemeClr>
              </a:solidFill>
              <a:latin typeface="Myriad Pro SemiCond" pitchFamily="34" charset="0"/>
            </a:endParaRPr>
          </a:p>
          <a:p>
            <a:pPr defTabSz="3760788">
              <a:defRPr/>
            </a:pPr>
            <a:r>
              <a:rPr lang="en-US" sz="2400" dirty="0">
                <a:solidFill>
                  <a:schemeClr val="accent5">
                    <a:lumMod val="75000"/>
                  </a:schemeClr>
                </a:solidFill>
                <a:latin typeface="Myriad Pro SemiCond" pitchFamily="34" charset="0"/>
              </a:rPr>
              <a:t>In this section consider using graphs, histograms, and other visuals to display your data or stages in the development of artwork, etc. </a:t>
            </a:r>
          </a:p>
        </p:txBody>
      </p:sp>
      <p:graphicFrame>
        <p:nvGraphicFramePr>
          <p:cNvPr id="20" name="Chart 38"/>
          <p:cNvGraphicFramePr>
            <a:graphicFrameLocks/>
          </p:cNvGraphicFramePr>
          <p:nvPr>
            <p:extLst>
              <p:ext uri="{D42A27DB-BD31-4B8C-83A1-F6EECF244321}">
                <p14:modId xmlns:p14="http://schemas.microsoft.com/office/powerpoint/2010/main" val="429431399"/>
              </p:ext>
            </p:extLst>
          </p:nvPr>
        </p:nvGraphicFramePr>
        <p:xfrm>
          <a:off x="18189260" y="14705249"/>
          <a:ext cx="4597102" cy="2990445"/>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 Box 355"/>
          <p:cNvSpPr txBox="1">
            <a:spLocks noChangeArrowheads="1"/>
          </p:cNvSpPr>
          <p:nvPr/>
        </p:nvSpPr>
        <p:spPr bwMode="auto">
          <a:xfrm>
            <a:off x="15768615" y="20301630"/>
            <a:ext cx="6959600" cy="45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400" tIns="42200" rIns="84400" bIns="42200">
            <a:spAutoFit/>
          </a:bodyPr>
          <a:lstStyle>
            <a:lvl1pPr defTabSz="3760788" eaLnBrk="0" hangingPunct="0">
              <a:defRPr sz="7400">
                <a:solidFill>
                  <a:schemeClr val="tx1"/>
                </a:solidFill>
                <a:latin typeface="Arial" charset="0"/>
              </a:defRPr>
            </a:lvl1pPr>
            <a:lvl2pPr marL="742950" indent="-285750" defTabSz="3760788" eaLnBrk="0" hangingPunct="0">
              <a:defRPr sz="7400">
                <a:solidFill>
                  <a:schemeClr val="tx1"/>
                </a:solidFill>
                <a:latin typeface="Arial" charset="0"/>
              </a:defRPr>
            </a:lvl2pPr>
            <a:lvl3pPr marL="1143000" indent="-228600" defTabSz="3760788" eaLnBrk="0" hangingPunct="0">
              <a:defRPr sz="7400">
                <a:solidFill>
                  <a:schemeClr val="tx1"/>
                </a:solidFill>
                <a:latin typeface="Arial" charset="0"/>
              </a:defRPr>
            </a:lvl3pPr>
            <a:lvl4pPr marL="1600200" indent="-228600" defTabSz="3760788" eaLnBrk="0" hangingPunct="0">
              <a:defRPr sz="7400">
                <a:solidFill>
                  <a:schemeClr val="tx1"/>
                </a:solidFill>
                <a:latin typeface="Arial" charset="0"/>
              </a:defRPr>
            </a:lvl4pPr>
            <a:lvl5pPr marL="2057400" indent="-228600" defTabSz="3760788" eaLnBrk="0" hangingPunct="0">
              <a:defRPr sz="7400">
                <a:solidFill>
                  <a:schemeClr val="tx1"/>
                </a:solidFill>
                <a:latin typeface="Arial" charset="0"/>
              </a:defRPr>
            </a:lvl5pPr>
            <a:lvl6pPr marL="2514600" indent="-228600" defTabSz="3760788" eaLnBrk="0" fontAlgn="base" hangingPunct="0">
              <a:spcBef>
                <a:spcPct val="0"/>
              </a:spcBef>
              <a:spcAft>
                <a:spcPct val="0"/>
              </a:spcAft>
              <a:defRPr sz="7400">
                <a:solidFill>
                  <a:schemeClr val="tx1"/>
                </a:solidFill>
                <a:latin typeface="Arial" charset="0"/>
              </a:defRPr>
            </a:lvl6pPr>
            <a:lvl7pPr marL="2971800" indent="-228600" defTabSz="3760788" eaLnBrk="0" fontAlgn="base" hangingPunct="0">
              <a:spcBef>
                <a:spcPct val="0"/>
              </a:spcBef>
              <a:spcAft>
                <a:spcPct val="0"/>
              </a:spcAft>
              <a:defRPr sz="7400">
                <a:solidFill>
                  <a:schemeClr val="tx1"/>
                </a:solidFill>
                <a:latin typeface="Arial" charset="0"/>
              </a:defRPr>
            </a:lvl7pPr>
            <a:lvl8pPr marL="3429000" indent="-228600" defTabSz="3760788" eaLnBrk="0" fontAlgn="base" hangingPunct="0">
              <a:spcBef>
                <a:spcPct val="0"/>
              </a:spcBef>
              <a:spcAft>
                <a:spcPct val="0"/>
              </a:spcAft>
              <a:defRPr sz="7400">
                <a:solidFill>
                  <a:schemeClr val="tx1"/>
                </a:solidFill>
                <a:latin typeface="Arial" charset="0"/>
              </a:defRPr>
            </a:lvl8pPr>
            <a:lvl9pPr marL="3886200" indent="-228600" defTabSz="3760788" eaLnBrk="0" fontAlgn="base" hangingPunct="0">
              <a:spcBef>
                <a:spcPct val="0"/>
              </a:spcBef>
              <a:spcAft>
                <a:spcPct val="0"/>
              </a:spcAft>
              <a:defRPr sz="7400">
                <a:solidFill>
                  <a:schemeClr val="tx1"/>
                </a:solidFill>
                <a:latin typeface="Arial" charset="0"/>
              </a:defRPr>
            </a:lvl9pPr>
          </a:lstStyle>
          <a:p>
            <a:pPr algn="r" eaLnBrk="1" hangingPunct="1"/>
            <a:r>
              <a:rPr lang="en-US" sz="2400" dirty="0">
                <a:solidFill>
                  <a:schemeClr val="accent5">
                    <a:lumMod val="75000"/>
                  </a:schemeClr>
                </a:solidFill>
                <a:latin typeface="Myriad Pro SemiCond" pitchFamily="34" charset="0"/>
              </a:rPr>
              <a:t>Insert Tables or Images of artwork, etc.</a:t>
            </a:r>
          </a:p>
        </p:txBody>
      </p:sp>
      <p:sp>
        <p:nvSpPr>
          <p:cNvPr id="22" name="Text Box 364"/>
          <p:cNvSpPr txBox="1">
            <a:spLocks noChangeArrowheads="1"/>
          </p:cNvSpPr>
          <p:nvPr/>
        </p:nvSpPr>
        <p:spPr bwMode="auto">
          <a:xfrm>
            <a:off x="24764999" y="25056469"/>
            <a:ext cx="10896602" cy="1193220"/>
          </a:xfrm>
          <a:prstGeom prst="rect">
            <a:avLst/>
          </a:prstGeom>
          <a:noFill/>
          <a:ln w="9525">
            <a:noFill/>
            <a:miter lim="800000"/>
            <a:headEnd/>
            <a:tailEnd/>
          </a:ln>
        </p:spPr>
        <p:txBody>
          <a:bodyPr wrap="square" lIns="84400" tIns="42200" rIns="84400" bIns="42200">
            <a:spAutoFit/>
          </a:bodyPr>
          <a:lstStyle/>
          <a:p>
            <a:pPr defTabSz="3760788">
              <a:defRPr/>
            </a:pPr>
            <a:r>
              <a:rPr lang="en-US" sz="2400" dirty="0">
                <a:solidFill>
                  <a:schemeClr val="accent5">
                    <a:lumMod val="75000"/>
                  </a:schemeClr>
                </a:solidFill>
                <a:latin typeface="Myriad Pro SemiCond" pitchFamily="34" charset="0"/>
              </a:rPr>
              <a:t>(replace this text with your own) </a:t>
            </a:r>
          </a:p>
          <a:p>
            <a:pPr defTabSz="3760788">
              <a:defRPr/>
            </a:pPr>
            <a:r>
              <a:rPr lang="en-US" sz="2400" dirty="0">
                <a:solidFill>
                  <a:schemeClr val="accent5">
                    <a:lumMod val="75000"/>
                  </a:schemeClr>
                </a:solidFill>
                <a:latin typeface="Myriad Pro SemiCond" pitchFamily="34" charset="0"/>
              </a:rPr>
              <a:t>If your project was funded (all or part) from grants and/or awards, identify the source(s) of support. You also can acknowledge individuals that provided data and/or feedback to you.</a:t>
            </a:r>
          </a:p>
        </p:txBody>
      </p:sp>
      <p:sp>
        <p:nvSpPr>
          <p:cNvPr id="23" name="Text Box 365"/>
          <p:cNvSpPr txBox="1">
            <a:spLocks noChangeArrowheads="1"/>
          </p:cNvSpPr>
          <p:nvPr/>
        </p:nvSpPr>
        <p:spPr bwMode="auto">
          <a:xfrm>
            <a:off x="24765000" y="24300874"/>
            <a:ext cx="102108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a:solidFill>
                  <a:schemeClr val="accent3"/>
                </a:solidFill>
                <a:latin typeface="Myriad Pro Black SemiCond" pitchFamily="34" charset="0"/>
              </a:rPr>
              <a:t>Acknowledgements</a:t>
            </a:r>
          </a:p>
        </p:txBody>
      </p:sp>
      <p:sp>
        <p:nvSpPr>
          <p:cNvPr id="24" name="TextBox 23"/>
          <p:cNvSpPr txBox="1">
            <a:spLocks noChangeArrowheads="1"/>
          </p:cNvSpPr>
          <p:nvPr/>
        </p:nvSpPr>
        <p:spPr bwMode="auto">
          <a:xfrm>
            <a:off x="13716002" y="22068662"/>
            <a:ext cx="9240792" cy="3785652"/>
          </a:xfrm>
          <a:prstGeom prst="rect">
            <a:avLst/>
          </a:prstGeom>
          <a:noFill/>
          <a:ln w="9525">
            <a:noFill/>
            <a:miter lim="800000"/>
            <a:headEnd/>
            <a:tailEnd/>
          </a:ln>
        </p:spPr>
        <p:txBody>
          <a:bodyPr wrap="square" lIns="91440" tIns="45720" rIns="91440" bIns="45720">
            <a:spAutoFit/>
          </a:bodyPr>
          <a:lstStyle/>
          <a:p>
            <a:pPr>
              <a:defRPr/>
            </a:pPr>
            <a:r>
              <a:rPr lang="en-US" sz="2000" dirty="0">
                <a:solidFill>
                  <a:schemeClr val="accent5">
                    <a:lumMod val="75000"/>
                  </a:schemeClr>
                </a:solidFill>
                <a:latin typeface="Myriad Pro SemiCond" pitchFamily="34" charset="0"/>
              </a:rPr>
              <a:t>GRAPHICS:</a:t>
            </a:r>
          </a:p>
          <a:p>
            <a:pPr>
              <a:defRPr/>
            </a:pPr>
            <a:r>
              <a:rPr lang="en-US" sz="2000" dirty="0">
                <a:solidFill>
                  <a:schemeClr val="accent5">
                    <a:lumMod val="75000"/>
                  </a:schemeClr>
                </a:solidFill>
                <a:latin typeface="Myriad Pro SemiCond" pitchFamily="34" charset="0"/>
              </a:rPr>
              <a:t>Clearly label graph axes, be simple, and use colors that are easy to see against the background. Photos are  a good way to draw attention to your poster. Be sure each photo has a caption that explains what the photo is showing and only use photos that illustrate your text. Photos should be high resolution (about 1200 x 1800 pixels or larger). Avoid web images unless they are of high resolution and okay for educational purposes. Images obtained from the web should include the source (credit).  Avoid use of clip art unless there is no other image available. </a:t>
            </a:r>
          </a:p>
          <a:p>
            <a:pPr>
              <a:defRPr/>
            </a:pPr>
            <a:r>
              <a:rPr lang="en-US" sz="2000" dirty="0">
                <a:solidFill>
                  <a:schemeClr val="accent5">
                    <a:lumMod val="75000"/>
                  </a:schemeClr>
                </a:solidFill>
                <a:latin typeface="Myriad Pro SemiCond" pitchFamily="34" charset="0"/>
              </a:rPr>
              <a:t>TIP: Putting Boxes around your text sections</a:t>
            </a:r>
          </a:p>
          <a:p>
            <a:pPr>
              <a:defRPr/>
            </a:pPr>
            <a:r>
              <a:rPr lang="en-US" sz="2000" dirty="0">
                <a:solidFill>
                  <a:schemeClr val="accent5">
                    <a:lumMod val="75000"/>
                  </a:schemeClr>
                </a:solidFill>
                <a:latin typeface="Myriad Pro SemiCond" pitchFamily="34" charset="0"/>
              </a:rPr>
              <a:t>Add space between the edge of your box and the text inside. Right click  or Ctrl – click on text box, go to ‘Format Shape’, then select ‘Text Box’ and make sure your ‘Internal Margins’ are between .2” and .4” for all sides.</a:t>
            </a:r>
          </a:p>
        </p:txBody>
      </p:sp>
      <p:graphicFrame>
        <p:nvGraphicFramePr>
          <p:cNvPr id="25" name="Chart 29"/>
          <p:cNvGraphicFramePr>
            <a:graphicFrameLocks/>
          </p:cNvGraphicFramePr>
          <p:nvPr>
            <p:extLst>
              <p:ext uri="{D42A27DB-BD31-4B8C-83A1-F6EECF244321}">
                <p14:modId xmlns:p14="http://schemas.microsoft.com/office/powerpoint/2010/main" val="455412229"/>
              </p:ext>
            </p:extLst>
          </p:nvPr>
        </p:nvGraphicFramePr>
        <p:xfrm>
          <a:off x="18189259" y="17837702"/>
          <a:ext cx="4597103" cy="2353361"/>
        </p:xfrm>
        <a:graphic>
          <a:graphicData uri="http://schemas.openxmlformats.org/drawingml/2006/chart">
            <c:chart xmlns:c="http://schemas.openxmlformats.org/drawingml/2006/chart" xmlns:r="http://schemas.openxmlformats.org/officeDocument/2006/relationships" r:id="rId3"/>
          </a:graphicData>
        </a:graphic>
      </p:graphicFrame>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13600" y="457200"/>
            <a:ext cx="2809198" cy="2516869"/>
          </a:xfrm>
          <a:prstGeom prst="rect">
            <a:avLst/>
          </a:prstGeom>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6606" y="12911289"/>
            <a:ext cx="5590088" cy="4192566"/>
          </a:xfrm>
          <a:prstGeom prst="rect">
            <a:avLst/>
          </a:prstGeom>
          <a:ln>
            <a:solidFill>
              <a:schemeClr val="tx1"/>
            </a:solidFill>
          </a:ln>
        </p:spPr>
      </p:pic>
      <p:sp>
        <p:nvSpPr>
          <p:cNvPr id="27" name="Text Box 359"/>
          <p:cNvSpPr txBox="1">
            <a:spLocks noChangeArrowheads="1"/>
          </p:cNvSpPr>
          <p:nvPr/>
        </p:nvSpPr>
        <p:spPr bwMode="auto">
          <a:xfrm>
            <a:off x="894080" y="20301630"/>
            <a:ext cx="11172612" cy="1777995"/>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Heading 3 </a:t>
            </a:r>
            <a:r>
              <a:rPr lang="en-US" sz="3200" dirty="0">
                <a:latin typeface="Arial" panose="020B0604020202020204" pitchFamily="34" charset="0"/>
                <a:cs typeface="Arial" panose="020B0604020202020204" pitchFamily="34" charset="0"/>
              </a:rPr>
              <a:t>(suggestions</a:t>
            </a:r>
            <a:r>
              <a:rPr lang="en-US" sz="3200" dirty="0" smtClean="0">
                <a:latin typeface="Arial" panose="020B0604020202020204" pitchFamily="34" charset="0"/>
                <a:cs typeface="Arial" panose="020B0604020202020204" pitchFamily="34" charset="0"/>
              </a:rPr>
              <a:t>: Method or Approach)</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4400" dirty="0">
              <a:solidFill>
                <a:schemeClr val="accent1"/>
              </a:solidFill>
              <a:latin typeface="Arial Black" pitchFamily="34" charset="0"/>
            </a:endParaRPr>
          </a:p>
        </p:txBody>
      </p:sp>
      <p:sp>
        <p:nvSpPr>
          <p:cNvPr id="29" name="Text Box 360"/>
          <p:cNvSpPr txBox="1">
            <a:spLocks noChangeArrowheads="1"/>
          </p:cNvSpPr>
          <p:nvPr/>
        </p:nvSpPr>
        <p:spPr bwMode="auto">
          <a:xfrm>
            <a:off x="876300" y="8857902"/>
            <a:ext cx="11379200" cy="1254775"/>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a:solidFill>
                  <a:schemeClr val="accent1"/>
                </a:solidFill>
                <a:latin typeface="Arial Black" pitchFamily="34" charset="0"/>
              </a:rPr>
              <a:t>Heading </a:t>
            </a:r>
            <a:r>
              <a:rPr lang="en-US" sz="4400" dirty="0" smtClean="0">
                <a:solidFill>
                  <a:schemeClr val="accent1"/>
                </a:solidFill>
                <a:latin typeface="Arial Black" pitchFamily="34" charset="0"/>
              </a:rPr>
              <a:t>2 </a:t>
            </a:r>
            <a:r>
              <a:rPr lang="en-US" sz="3200" dirty="0">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suggestions: Background, Introduction, or Inspiration)</a:t>
            </a:r>
            <a:endParaRPr lang="en-US" sz="3200" dirty="0">
              <a:latin typeface="Arial" panose="020B0604020202020204" pitchFamily="34" charset="0"/>
              <a:cs typeface="Arial" panose="020B0604020202020204" pitchFamily="34" charset="0"/>
            </a:endParaRPr>
          </a:p>
        </p:txBody>
      </p:sp>
      <p:sp>
        <p:nvSpPr>
          <p:cNvPr id="30" name="Text Box 362"/>
          <p:cNvSpPr txBox="1">
            <a:spLocks noChangeArrowheads="1"/>
          </p:cNvSpPr>
          <p:nvPr/>
        </p:nvSpPr>
        <p:spPr bwMode="auto">
          <a:xfrm>
            <a:off x="914400" y="4147872"/>
            <a:ext cx="1032256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Heading 1 </a:t>
            </a:r>
            <a:r>
              <a:rPr lang="en-US" sz="3200" dirty="0" smtClean="0">
                <a:latin typeface="Arial" panose="020B0604020202020204" pitchFamily="34" charset="0"/>
                <a:cs typeface="Arial" panose="020B0604020202020204" pitchFamily="34" charset="0"/>
              </a:rPr>
              <a:t>(suggestion: Abstract)</a:t>
            </a:r>
            <a:endParaRPr lang="en-US" sz="3200" dirty="0">
              <a:latin typeface="Arial" panose="020B0604020202020204" pitchFamily="34" charset="0"/>
              <a:cs typeface="Arial" panose="020B0604020202020204" pitchFamily="34" charset="0"/>
            </a:endParaRPr>
          </a:p>
        </p:txBody>
      </p:sp>
      <p:sp>
        <p:nvSpPr>
          <p:cNvPr id="31" name="Text Box 367"/>
          <p:cNvSpPr txBox="1">
            <a:spLocks noChangeArrowheads="1"/>
          </p:cNvSpPr>
          <p:nvPr/>
        </p:nvSpPr>
        <p:spPr bwMode="auto">
          <a:xfrm>
            <a:off x="24612600" y="3901650"/>
            <a:ext cx="10134600" cy="1254775"/>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a:solidFill>
                  <a:schemeClr val="accent1"/>
                </a:solidFill>
                <a:latin typeface="Arial Black" pitchFamily="34" charset="0"/>
              </a:rPr>
              <a:t>Heading </a:t>
            </a:r>
            <a:r>
              <a:rPr lang="en-US" sz="4400" dirty="0" smtClean="0">
                <a:solidFill>
                  <a:schemeClr val="accent1"/>
                </a:solidFill>
                <a:latin typeface="Arial Black" pitchFamily="34" charset="0"/>
              </a:rPr>
              <a:t>5 </a:t>
            </a:r>
            <a:r>
              <a:rPr lang="en-US" sz="3200" dirty="0">
                <a:latin typeface="Arial" panose="020B0604020202020204" pitchFamily="34" charset="0"/>
                <a:cs typeface="Arial" panose="020B0604020202020204" pitchFamily="34" charset="0"/>
              </a:rPr>
              <a:t>(suggestions: </a:t>
            </a:r>
            <a:r>
              <a:rPr lang="en-US" sz="3200" dirty="0" smtClean="0">
                <a:latin typeface="Arial" panose="020B0604020202020204" pitchFamily="34" charset="0"/>
                <a:cs typeface="Arial" panose="020B0604020202020204" pitchFamily="34" charset="0"/>
              </a:rPr>
              <a:t>Interpretations of Findings)</a:t>
            </a:r>
            <a:endParaRPr lang="en-US" sz="3200" dirty="0">
              <a:latin typeface="Arial" panose="020B0604020202020204" pitchFamily="34" charset="0"/>
              <a:cs typeface="Arial" panose="020B0604020202020204" pitchFamily="34" charset="0"/>
            </a:endParaRPr>
          </a:p>
        </p:txBody>
      </p:sp>
      <p:sp>
        <p:nvSpPr>
          <p:cNvPr id="32" name="Text Box 369"/>
          <p:cNvSpPr txBox="1">
            <a:spLocks noChangeArrowheads="1"/>
          </p:cNvSpPr>
          <p:nvPr/>
        </p:nvSpPr>
        <p:spPr bwMode="auto">
          <a:xfrm>
            <a:off x="24612600" y="11475379"/>
            <a:ext cx="10134600" cy="1993439"/>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a:solidFill>
                  <a:schemeClr val="accent1"/>
                </a:solidFill>
                <a:latin typeface="Arial Black" pitchFamily="34" charset="0"/>
              </a:rPr>
              <a:t>Heading </a:t>
            </a:r>
            <a:r>
              <a:rPr lang="en-US" sz="4400" dirty="0" smtClean="0">
                <a:solidFill>
                  <a:schemeClr val="accent1"/>
                </a:solidFill>
                <a:latin typeface="Arial Black" pitchFamily="34" charset="0"/>
              </a:rPr>
              <a:t>6 </a:t>
            </a:r>
            <a:r>
              <a:rPr lang="en-US" sz="3200" dirty="0">
                <a:latin typeface="Arial" panose="020B0604020202020204" pitchFamily="34" charset="0"/>
                <a:cs typeface="Arial" panose="020B0604020202020204" pitchFamily="34" charset="0"/>
              </a:rPr>
              <a:t>(suggestions: </a:t>
            </a:r>
            <a:r>
              <a:rPr lang="en-US" sz="3200" dirty="0" smtClean="0">
                <a:latin typeface="Arial" panose="020B0604020202020204" pitchFamily="34" charset="0"/>
                <a:cs typeface="Arial" panose="020B0604020202020204" pitchFamily="34" charset="0"/>
              </a:rPr>
              <a:t>Conclusions or Recommendations)</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3200" dirty="0">
              <a:solidFill>
                <a:schemeClr val="accent1"/>
              </a:solidFill>
              <a:latin typeface="Arial Black" pitchFamily="34" charset="0"/>
            </a:endParaRPr>
          </a:p>
        </p:txBody>
      </p:sp>
      <p:sp>
        <p:nvSpPr>
          <p:cNvPr id="33" name="Text Box 359"/>
          <p:cNvSpPr txBox="1">
            <a:spLocks noChangeArrowheads="1"/>
          </p:cNvSpPr>
          <p:nvPr/>
        </p:nvSpPr>
        <p:spPr bwMode="auto">
          <a:xfrm>
            <a:off x="12603936" y="4029193"/>
            <a:ext cx="11464924" cy="762333"/>
          </a:xfrm>
          <a:prstGeom prst="rect">
            <a:avLst/>
          </a:prstGeom>
          <a:noFill/>
          <a:ln w="9525">
            <a:noFill/>
            <a:miter lim="800000"/>
            <a:headEnd/>
            <a:tailEnd/>
          </a:ln>
          <a:effectLst/>
        </p:spPr>
        <p:txBody>
          <a:bodyPr lIns="84400" tIns="42200" rIns="84400" bIns="42200">
            <a:spAutoFit/>
          </a:bodyPr>
          <a:lstStyle/>
          <a:p>
            <a:pPr defTabSz="3760788">
              <a:spcBef>
                <a:spcPct val="50000"/>
              </a:spcBef>
              <a:defRPr/>
            </a:pPr>
            <a:r>
              <a:rPr lang="en-US" sz="4400" dirty="0">
                <a:solidFill>
                  <a:schemeClr val="accent1"/>
                </a:solidFill>
                <a:latin typeface="Arial Black" pitchFamily="34" charset="0"/>
              </a:rPr>
              <a:t>Heading </a:t>
            </a:r>
            <a:r>
              <a:rPr lang="en-US" sz="4400" dirty="0" smtClean="0">
                <a:solidFill>
                  <a:schemeClr val="accent1"/>
                </a:solidFill>
                <a:latin typeface="Arial Black" pitchFamily="34" charset="0"/>
              </a:rPr>
              <a:t>4 </a:t>
            </a:r>
            <a:r>
              <a:rPr lang="en-US" sz="3200" dirty="0" smtClean="0">
                <a:latin typeface="Arial" panose="020B0604020202020204" pitchFamily="34" charset="0"/>
                <a:cs typeface="Arial" panose="020B0604020202020204" pitchFamily="34" charset="0"/>
              </a:rPr>
              <a:t>(suggestions</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Findings to Date or Results)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856845"/>
      </p:ext>
    </p:extLst>
  </p:cSld>
  <p:clrMapOvr>
    <a:masterClrMapping/>
  </p:clrMapOvr>
</p:sld>
</file>

<file path=ppt/theme/theme1.xml><?xml version="1.0" encoding="utf-8"?>
<a:theme xmlns:a="http://schemas.openxmlformats.org/drawingml/2006/main" name="Office Theme">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661</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Bauhaus 93</vt:lpstr>
      <vt:lpstr>Calibri</vt:lpstr>
      <vt:lpstr>Myriad Pro Black Cond</vt:lpstr>
      <vt:lpstr>Myriad Pro Black SemiCond</vt:lpstr>
      <vt:lpstr>Myriad Pro Cond</vt:lpstr>
      <vt:lpstr>Myriad Pro SemiCond</vt:lpstr>
      <vt:lpstr>Office Theme</vt:lpstr>
      <vt:lpstr>PowerPoint Presentation</vt:lpstr>
    </vt:vector>
  </TitlesOfParts>
  <Company>Buffalo State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Waite, Kaylene</dc:creator>
  <cp:lastModifiedBy>Daniels, Shelanise T</cp:lastModifiedBy>
  <cp:revision>27</cp:revision>
  <dcterms:created xsi:type="dcterms:W3CDTF">2012-03-16T16:35:55Z</dcterms:created>
  <dcterms:modified xsi:type="dcterms:W3CDTF">2016-03-23T19:58:46Z</dcterms:modified>
</cp:coreProperties>
</file>