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5320"/>
            <a:ext cx="822888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471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5320"/>
            <a:ext cx="822852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5320"/>
            <a:ext cx="822888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471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14532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5320"/>
            <a:ext cx="8228520" cy="1776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3517560"/>
          </a:xfrm>
          <a:prstGeom prst="rect">
            <a:avLst/>
          </a:prstGeom>
          <a:solidFill>
            <a:srgbClr val="2388db"/>
          </a:solidFill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280" cy="360"/>
          </a:xfrm>
          <a:prstGeom prst="straightConnector1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3280" cy="1149120"/>
          </a:xfrm>
          <a:prstGeom prst="rect">
            <a:avLst/>
          </a:prstGeom>
          <a:solidFill>
            <a:srgbClr val="2388db"/>
          </a:solidFill>
        </p:spPr>
      </p:sp>
      <p:sp>
        <p:nvSpPr>
          <p:cNvPr id="37" name="CustomShape 2"/>
          <p:cNvSpPr/>
          <p:nvPr/>
        </p:nvSpPr>
        <p:spPr>
          <a:xfrm>
            <a:off x="0" y="1127880"/>
            <a:ext cx="9143280" cy="360"/>
          </a:xfrm>
          <a:prstGeom prst="straightConnector1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gnu-sandhi/docs" TargetMode="External"/><Relationship Id="rId2" Type="http://schemas.openxmlformats.org/officeDocument/2006/relationships/hyperlink" Target="http://gnuradio.org/redmine/projects/gnuradio/wiki/OutOfTreeModules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5400" y="938160"/>
            <a:ext cx="8086320" cy="2446920"/>
          </a:xfrm>
          <a:prstGeom prst="rect">
            <a:avLst/>
          </a:prstGeom>
        </p:spPr>
        <p:txBody>
          <a:bodyPr anchor="b" bIns="91440" lIns="90000" rIns="90000" tIns="91440"/>
          <a:p>
            <a:r>
              <a:rPr b="1" lang="en-IN" sz="7200">
                <a:solidFill>
                  <a:srgbClr val="ffffff"/>
                </a:solidFill>
                <a:latin typeface="Arial"/>
                <a:ea typeface="Arial"/>
              </a:rPr>
              <a:t>Sandhi 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IN" sz="6000">
                <a:solidFill>
                  <a:srgbClr val="ffffff"/>
                </a:solidFill>
                <a:latin typeface="Arial"/>
                <a:ea typeface="Arial"/>
              </a:rPr>
              <a:t>- IIT Bombay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3881880"/>
            <a:ext cx="7771680" cy="77364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388db"/>
                </a:solidFill>
                <a:latin typeface="Arial"/>
                <a:ea typeface="Arial"/>
              </a:rPr>
              <a:t>Conversion from LabView/Scilab to Sandhi</a:t>
            </a:r>
            <a:endParaRPr/>
          </a:p>
        </p:txBody>
      </p:sp>
      <p:pic>
        <p:nvPicPr>
          <p:cNvPr descr="" id="74" name="Shape 42"/>
          <p:cNvPicPr/>
          <p:nvPr/>
        </p:nvPicPr>
        <p:blipFill>
          <a:blip r:embed="rId1"/>
          <a:stretch>
            <a:fillRect/>
          </a:stretch>
        </p:blipFill>
        <p:spPr>
          <a:xfrm>
            <a:off x="7501680" y="3592800"/>
            <a:ext cx="1512720" cy="1522080"/>
          </a:xfrm>
          <a:prstGeom prst="rect">
            <a:avLst/>
          </a:prstGeom>
        </p:spPr>
      </p:pic>
      <p:sp>
        <p:nvSpPr>
          <p:cNvPr id="75" name="CustomShape 3"/>
          <p:cNvSpPr/>
          <p:nvPr/>
        </p:nvSpPr>
        <p:spPr>
          <a:xfrm>
            <a:off x="7578720" y="3611520"/>
            <a:ext cx="2382480" cy="231156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800" y="1758240"/>
            <a:ext cx="3485160" cy="162612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ffffff"/>
                </a:solidFill>
                <a:latin typeface="Arial"/>
                <a:ea typeface="Arial"/>
              </a:rPr>
              <a:t>About Sandhi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265200" y="25560"/>
            <a:ext cx="5506200" cy="499788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A novel flow graph editor which generates code in the backend when the blocks are connected in the GUI.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Based on GNU Radio, which was originally designed and developed for software radios.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Currently under testing: we are trying to achieve various control schemes for real plants.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9480" y="157320"/>
            <a:ext cx="8436960" cy="1062720"/>
          </a:xfrm>
          <a:prstGeom prst="rect">
            <a:avLst/>
          </a:prstGeom>
        </p:spPr>
        <p:txBody>
          <a:bodyPr anchor="b" bIns="91440" lIns="90000" rIns="90000" tIns="91440"/>
          <a:p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11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 lang="en-IN" sz="3000">
                <a:solidFill>
                  <a:srgbClr val="f3f3f3"/>
                </a:solidFill>
                <a:latin typeface="Arial"/>
                <a:ea typeface="Arial"/>
              </a:rPr>
              <a:t>Motivation to develop Sandhi: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221120"/>
            <a:ext cx="8228880" cy="3724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FOSS is defined as software, the source code of which is available to all users.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FOSS stands for free and open source software.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Free refers to the freedom to copy and re-use the software, rather than to the price of the software.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 sz="2200">
                <a:solidFill>
                  <a:srgbClr val="000000"/>
                </a:solidFill>
                <a:latin typeface="Arial"/>
                <a:ea typeface="Arial"/>
              </a:rPr>
              <a:t>The project Sandhi is being developed to serve as an open-source alternative poprietary data acquisition and control applications</a:t>
            </a:r>
            <a:r>
              <a:rPr lang="en-IN" sz="30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</p:spPr>
        <p:txBody>
          <a:bodyPr anchor="ctr" bIns="91440" lIns="90000" rIns="90000" tIns="91440"/>
          <a:p>
            <a:pPr algn="r">
              <a:lnSpc>
                <a:spcPct val="100000"/>
              </a:lnSpc>
            </a:pPr>
            <a:fld id="{01A111D1-71D1-4131-91D1-119111C1D1F1}" type="slidenum">
              <a:rPr lang="en-IN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IN" sz="3000">
                <a:solidFill>
                  <a:srgbClr val="ffffff"/>
                </a:solidFill>
                <a:latin typeface="Arial"/>
                <a:ea typeface="Arial"/>
              </a:rPr>
              <a:t>Features differentiate Sandhi from GNURadio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82480" y="1417680"/>
            <a:ext cx="8228880" cy="3724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Sandhi uses GRAS for feedback solution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Interactive and user friendly GUI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Customised blocks can be designed using Python, C++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It supports connection to external hardware devices through serial port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Uses Scilab and python for scientific calculations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Ability to generate control system data-flowgraph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Auto-checks if connections are correct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Outputs are shown in the form of graph/calculated values    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IN"/>
              <a:t>Inputs can be dynamically changed with the help of sliders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</p:spPr>
        <p:txBody>
          <a:bodyPr anchor="ctr" bIns="91440" lIns="90000" rIns="90000" tIns="91440"/>
          <a:p>
            <a:pPr algn="r">
              <a:lnSpc>
                <a:spcPct val="100000"/>
              </a:lnSpc>
            </a:pPr>
            <a:fld id="{E1119111-9151-4111-B1A1-610101F121D1}" type="slidenum">
              <a:rPr lang="en-IN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70200"/>
            <a:ext cx="8194680" cy="85680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RTLabs on Sandhi</a:t>
            </a:r>
            <a:endParaRPr/>
          </a:p>
        </p:txBody>
      </p:sp>
      <p:pic>
        <p:nvPicPr>
          <p:cNvPr descr="" id="85" name="Shape 166"/>
          <p:cNvPicPr/>
          <p:nvPr/>
        </p:nvPicPr>
        <p:blipFill>
          <a:blip r:embed="rId1"/>
          <a:stretch>
            <a:fillRect/>
          </a:stretch>
        </p:blipFill>
        <p:spPr>
          <a:xfrm>
            <a:off x="1404720" y="1239480"/>
            <a:ext cx="3072600" cy="1413360"/>
          </a:xfrm>
          <a:prstGeom prst="rect">
            <a:avLst/>
          </a:prstGeom>
        </p:spPr>
      </p:pic>
      <p:sp>
        <p:nvSpPr>
          <p:cNvPr id="86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</p:spPr>
        <p:txBody>
          <a:bodyPr anchor="ctr" bIns="91440" lIns="90000" rIns="90000" tIns="91440"/>
          <a:p>
            <a:pPr algn="r">
              <a:lnSpc>
                <a:spcPct val="100000"/>
              </a:lnSpc>
            </a:pPr>
            <a:fld id="{61B18161-4191-4151-91A1-D111911151E1}" type="slidenum">
              <a:rPr lang="en-IN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descr="" id="87" name="Shape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1526400" y="2771640"/>
            <a:ext cx="3032280" cy="2201040"/>
          </a:xfrm>
          <a:prstGeom prst="rect">
            <a:avLst/>
          </a:prstGeom>
        </p:spPr>
      </p:pic>
      <p:pic>
        <p:nvPicPr>
          <p:cNvPr descr="" id="88" name="Shape 169"/>
          <p:cNvPicPr/>
          <p:nvPr/>
        </p:nvPicPr>
        <p:blipFill>
          <a:blip r:embed="rId3"/>
          <a:stretch>
            <a:fillRect/>
          </a:stretch>
        </p:blipFill>
        <p:spPr>
          <a:xfrm>
            <a:off x="4605480" y="1226520"/>
            <a:ext cx="3133440" cy="1439640"/>
          </a:xfrm>
          <a:prstGeom prst="rect">
            <a:avLst/>
          </a:prstGeom>
        </p:spPr>
      </p:pic>
      <p:pic>
        <p:nvPicPr>
          <p:cNvPr descr="" id="89" name="Shape 170"/>
          <p:cNvPicPr/>
          <p:nvPr/>
        </p:nvPicPr>
        <p:blipFill>
          <a:blip r:embed="rId4"/>
          <a:stretch>
            <a:fillRect/>
          </a:stretch>
        </p:blipFill>
        <p:spPr>
          <a:xfrm>
            <a:off x="4559400" y="2787840"/>
            <a:ext cx="3179520" cy="2169000"/>
          </a:xfrm>
          <a:prstGeom prst="rect">
            <a:avLst/>
          </a:prstGeom>
        </p:spPr>
      </p:pic>
      <p:sp>
        <p:nvSpPr>
          <p:cNvPr id="90" name="CustomShape 3"/>
          <p:cNvSpPr/>
          <p:nvPr/>
        </p:nvSpPr>
        <p:spPr>
          <a:xfrm>
            <a:off x="144720" y="1551240"/>
            <a:ext cx="1159560" cy="667800"/>
          </a:xfrm>
          <a:prstGeom prst="rect">
            <a:avLst/>
          </a:prstGeom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1.SBHS 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74880" y="3349800"/>
            <a:ext cx="1247760" cy="826200"/>
          </a:xfrm>
          <a:prstGeom prst="rect">
            <a:avLst/>
          </a:prstGeom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2.Reactor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7821720" y="1551240"/>
            <a:ext cx="1159560" cy="667800"/>
          </a:xfrm>
          <a:prstGeom prst="rect">
            <a:avLst/>
          </a:prstGeom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3.SBHS+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7665840" y="3412440"/>
            <a:ext cx="1607040" cy="826200"/>
          </a:xfrm>
          <a:prstGeom prst="rect">
            <a:avLst/>
          </a:prstGeom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Arial"/>
                <a:ea typeface="Arial"/>
              </a:rPr>
              <a:t>4.Bioreactor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7709040" y="4052520"/>
            <a:ext cx="1532880" cy="1035000"/>
          </a:xfrm>
          <a:prstGeom prst="rect">
            <a:avLst/>
          </a:prstGeom>
        </p:spPr>
        <p:txBody>
          <a:bodyPr anchor="ctr" bIns="91440" lIns="90000" rIns="90000" tIns="9144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cc0000"/>
                </a:solidFill>
                <a:latin typeface="Arial"/>
                <a:ea typeface="Arial"/>
              </a:rPr>
              <a:t>5.OpenPLC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3200" y="192960"/>
            <a:ext cx="7938360" cy="85680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000000"/>
                </a:solidFill>
                <a:latin typeface="Arial"/>
                <a:ea typeface="Arial"/>
              </a:rPr>
              <a:t>References: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n-IN" sz="3000" u="sng">
                <a:solidFill>
                  <a:srgbClr val="185da2"/>
                </a:solidFill>
                <a:latin typeface="Arial"/>
                <a:ea typeface="Arial"/>
                <a:hlinkClick r:id="rId1"/>
              </a:rPr>
              <a:t>Sandhi_Docs</a:t>
            </a:r>
            <a:endParaRPr/>
          </a:p>
          <a:p>
            <a:pPr>
              <a:lnSpc>
                <a:spcPct val="100000"/>
              </a:lnSpc>
            </a:pPr>
            <a:r>
              <a:rPr lang="en-IN" sz="3000" u="sng">
                <a:solidFill>
                  <a:srgbClr val="185da2"/>
                </a:solidFill>
                <a:latin typeface="Arial"/>
                <a:ea typeface="Arial"/>
                <a:hlinkClick r:id="rId2"/>
              </a:rPr>
              <a:t>GNURadio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</p:spPr>
        <p:txBody>
          <a:bodyPr anchor="ctr" bIns="91440" lIns="90000" rIns="90000" tIns="91440"/>
          <a:p>
            <a:pPr algn="r">
              <a:lnSpc>
                <a:spcPct val="100000"/>
              </a:lnSpc>
            </a:pPr>
            <a:fld id="{2161A1E1-E1E1-4141-A1A1-31D1C101B1D1}" type="slidenum">
              <a:rPr lang="en-IN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