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60" r:id="rId5"/>
    <p:sldId id="273" r:id="rId6"/>
    <p:sldId id="270" r:id="rId7"/>
    <p:sldId id="271" r:id="rId8"/>
    <p:sldId id="272" r:id="rId9"/>
    <p:sldId id="263" r:id="rId10"/>
    <p:sldId id="261" r:id="rId11"/>
    <p:sldId id="26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A6E23F-0B6D-47AD-BA96-1CC46501F9CA}" v="1" dt="2023-03-19T20:48:08.550"/>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u Amy" userId="af42849fe383cdc8" providerId="LiveId" clId="{F0A6E23F-0B6D-47AD-BA96-1CC46501F9CA}"/>
    <pc:docChg chg="undo custSel modSld">
      <pc:chgData name="Aju Amy" userId="af42849fe383cdc8" providerId="LiveId" clId="{F0A6E23F-0B6D-47AD-BA96-1CC46501F9CA}" dt="2023-03-19T20:48:17.443" v="24" actId="1076"/>
      <pc:docMkLst>
        <pc:docMk/>
      </pc:docMkLst>
      <pc:sldChg chg="modSp mod">
        <pc:chgData name="Aju Amy" userId="af42849fe383cdc8" providerId="LiveId" clId="{F0A6E23F-0B6D-47AD-BA96-1CC46501F9CA}" dt="2023-03-17T16:49:58.237" v="15" actId="20577"/>
        <pc:sldMkLst>
          <pc:docMk/>
          <pc:sldMk cId="3847750985" sldId="258"/>
        </pc:sldMkLst>
        <pc:spChg chg="mod">
          <ac:chgData name="Aju Amy" userId="af42849fe383cdc8" providerId="LiveId" clId="{F0A6E23F-0B6D-47AD-BA96-1CC46501F9CA}" dt="2023-03-17T16:49:58.237" v="15" actId="20577"/>
          <ac:spMkLst>
            <pc:docMk/>
            <pc:sldMk cId="3847750985" sldId="258"/>
            <ac:spMk id="2" creationId="{6B2BE548-9856-EC43-9274-25F90C3CDCB8}"/>
          </ac:spMkLst>
        </pc:spChg>
      </pc:sldChg>
      <pc:sldChg chg="modSp mod">
        <pc:chgData name="Aju Amy" userId="af42849fe383cdc8" providerId="LiveId" clId="{F0A6E23F-0B6D-47AD-BA96-1CC46501F9CA}" dt="2023-03-19T20:43:31.112" v="18" actId="20577"/>
        <pc:sldMkLst>
          <pc:docMk/>
          <pc:sldMk cId="2511512765" sldId="271"/>
        </pc:sldMkLst>
        <pc:spChg chg="mod">
          <ac:chgData name="Aju Amy" userId="af42849fe383cdc8" providerId="LiveId" clId="{F0A6E23F-0B6D-47AD-BA96-1CC46501F9CA}" dt="2023-03-19T20:43:31.112" v="18" actId="20577"/>
          <ac:spMkLst>
            <pc:docMk/>
            <pc:sldMk cId="2511512765" sldId="271"/>
            <ac:spMk id="14" creationId="{00000000-0000-0000-0000-000000000000}"/>
          </ac:spMkLst>
        </pc:spChg>
      </pc:sldChg>
      <pc:sldChg chg="addSp delSp modSp mod">
        <pc:chgData name="Aju Amy" userId="af42849fe383cdc8" providerId="LiveId" clId="{F0A6E23F-0B6D-47AD-BA96-1CC46501F9CA}" dt="2023-03-19T20:48:17.443" v="24" actId="1076"/>
        <pc:sldMkLst>
          <pc:docMk/>
          <pc:sldMk cId="1012849799" sldId="272"/>
        </pc:sldMkLst>
        <pc:graphicFrameChg chg="del">
          <ac:chgData name="Aju Amy" userId="af42849fe383cdc8" providerId="LiveId" clId="{F0A6E23F-0B6D-47AD-BA96-1CC46501F9CA}" dt="2023-03-19T20:43:59.753" v="19" actId="478"/>
          <ac:graphicFrameMkLst>
            <pc:docMk/>
            <pc:sldMk cId="1012849799" sldId="272"/>
            <ac:graphicFrameMk id="5" creationId="{212C071A-235C-651A-6BF2-E6C3DD125AB7}"/>
          </ac:graphicFrameMkLst>
        </pc:graphicFrameChg>
        <pc:picChg chg="add mod">
          <ac:chgData name="Aju Amy" userId="af42849fe383cdc8" providerId="LiveId" clId="{F0A6E23F-0B6D-47AD-BA96-1CC46501F9CA}" dt="2023-03-19T20:48:17.443" v="24" actId="1076"/>
          <ac:picMkLst>
            <pc:docMk/>
            <pc:sldMk cId="1012849799" sldId="272"/>
            <ac:picMk id="3" creationId="{E8A66DF7-AB24-6FB1-21E3-5DB86A6804D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3/19/2023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3/19/2023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3/19/2023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3/19/2023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3/19/2023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3/19/2023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3/19/2023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908720"/>
            <a:ext cx="9144000" cy="2667000"/>
          </a:xfrm>
        </p:spPr>
        <p:txBody>
          <a:bodyPr/>
          <a:lstStyle/>
          <a:p>
            <a:r>
              <a:rPr lang="en-US"/>
              <a:t>Credit Card </a:t>
            </a:r>
            <a:br>
              <a:rPr lang="en-US"/>
            </a:br>
            <a:r>
              <a:rPr lang="en-US"/>
              <a:t>Payment Default Analysis</a:t>
            </a:r>
          </a:p>
        </p:txBody>
      </p:sp>
      <p:sp>
        <p:nvSpPr>
          <p:cNvPr id="3" name="Subtitle 2"/>
          <p:cNvSpPr>
            <a:spLocks noGrp="1"/>
          </p:cNvSpPr>
          <p:nvPr>
            <p:ph type="subTitle" idx="1"/>
          </p:nvPr>
        </p:nvSpPr>
        <p:spPr/>
        <p:txBody>
          <a:bodyPr/>
          <a:lstStyle/>
          <a:p>
            <a:r>
              <a:rPr lang="en-US">
                <a:latin typeface="+mj-lt"/>
              </a:rPr>
              <a:t>DAB 103 : Analytical Tools &amp; Decision Making</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92" y="1"/>
            <a:ext cx="9143998" cy="6536530"/>
          </a:xfrm>
        </p:spPr>
        <p:txBody>
          <a:bodyPr>
            <a:normAutofit/>
          </a:bodyPr>
          <a:lstStyle/>
          <a:p>
            <a:endParaRPr lang="en-US"/>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7067" y="274638"/>
            <a:ext cx="10770769" cy="506113"/>
          </a:xfrm>
        </p:spPr>
        <p:txBody>
          <a:bodyPr/>
          <a:lstStyle/>
          <a:p>
            <a:r>
              <a:rPr lang="en-US" sz="2400"/>
              <a:t>Team Introduction:</a:t>
            </a:r>
          </a:p>
        </p:txBody>
      </p:sp>
      <p:sp>
        <p:nvSpPr>
          <p:cNvPr id="14" name="Content Placeholder 13"/>
          <p:cNvSpPr>
            <a:spLocks noGrp="1"/>
          </p:cNvSpPr>
          <p:nvPr>
            <p:ph idx="1"/>
          </p:nvPr>
        </p:nvSpPr>
        <p:spPr>
          <a:xfrm>
            <a:off x="697067" y="1653660"/>
            <a:ext cx="10770771" cy="4518540"/>
          </a:xfrm>
        </p:spPr>
        <p:txBody>
          <a:bodyPr vert="horz" lIns="91440" tIns="45720" rIns="91440" bIns="45720" rtlCol="0" anchor="t">
            <a:normAutofit/>
          </a:bodyPr>
          <a:lstStyle/>
          <a:p>
            <a:r>
              <a:rPr lang="en-CA" b="0" i="0">
                <a:effectLst/>
                <a:latin typeface="Corbel"/>
              </a:rPr>
              <a:t> </a:t>
            </a:r>
            <a:r>
              <a:rPr lang="en-CA" b="0" i="0" err="1">
                <a:effectLst/>
                <a:latin typeface="Corbel"/>
              </a:rPr>
              <a:t>Jibina</a:t>
            </a:r>
            <a:r>
              <a:rPr lang="en-CA" b="0" i="0">
                <a:effectLst/>
                <a:latin typeface="Corbel"/>
              </a:rPr>
              <a:t> Francis</a:t>
            </a:r>
          </a:p>
          <a:p>
            <a:r>
              <a:rPr lang="en-CA" b="0" i="0">
                <a:effectLst/>
                <a:latin typeface="Corbel"/>
              </a:rPr>
              <a:t> Srilakshmi Gummadidala</a:t>
            </a:r>
          </a:p>
          <a:p>
            <a:r>
              <a:rPr lang="en-CA">
                <a:latin typeface="Corbel"/>
              </a:rPr>
              <a:t> </a:t>
            </a:r>
            <a:r>
              <a:rPr lang="en-CA" b="0" i="0">
                <a:effectLst/>
                <a:latin typeface="Corbel"/>
              </a:rPr>
              <a:t>Ambily Treesa Varghese</a:t>
            </a:r>
          </a:p>
          <a:p>
            <a:r>
              <a:rPr lang="en-CA">
                <a:latin typeface="Corbel"/>
              </a:rPr>
              <a:t> </a:t>
            </a:r>
            <a:r>
              <a:rPr lang="en-CA" b="0" i="0">
                <a:effectLst/>
                <a:latin typeface="Corbel"/>
              </a:rPr>
              <a:t>Satya</a:t>
            </a:r>
            <a:r>
              <a:rPr lang="en-CA">
                <a:latin typeface="Corbel"/>
              </a:rPr>
              <a:t> Akhil </a:t>
            </a:r>
            <a:r>
              <a:rPr lang="en-CA" b="0" i="0" err="1">
                <a:effectLst/>
                <a:latin typeface="Corbel"/>
              </a:rPr>
              <a:t>Govvala</a:t>
            </a:r>
            <a:endParaRPr lang="en-CA" b="0" i="0">
              <a:effectLst/>
              <a:latin typeface="Corbel"/>
            </a:endParaRPr>
          </a:p>
          <a:p>
            <a:r>
              <a:rPr lang="en-CA" b="0" i="0">
                <a:effectLst/>
                <a:latin typeface="Corbel"/>
              </a:rPr>
              <a:t> Dileep Sathyan</a:t>
            </a:r>
          </a:p>
          <a:p>
            <a:pPr marL="0" indent="0" algn="l">
              <a:buNone/>
            </a:pPr>
            <a:endParaRPr lang="en-CA" b="0" i="0">
              <a:effectLst/>
              <a:latin typeface="Corbe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B0E7E1-6049-E648-9FF8-A6D91E8A8527}"/>
              </a:ext>
            </a:extLst>
          </p:cNvPr>
          <p:cNvSpPr txBox="1"/>
          <p:nvPr/>
        </p:nvSpPr>
        <p:spPr>
          <a:xfrm rot="21377708" flipV="1">
            <a:off x="4310165" y="3216629"/>
            <a:ext cx="4666207" cy="424732"/>
          </a:xfrm>
          <a:prstGeom prst="rect">
            <a:avLst/>
          </a:prstGeom>
          <a:noFill/>
        </p:spPr>
        <p:txBody>
          <a:bodyPr wrap="square" lIns="91440" tIns="45720" rIns="91440" bIns="45720" rtlCol="0" anchor="t">
            <a:spAutoFit/>
          </a:bodyPr>
          <a:lstStyle/>
          <a:p>
            <a:pPr algn="ctr">
              <a:lnSpc>
                <a:spcPct val="90000"/>
              </a:lnSpc>
            </a:pPr>
            <a:endParaRPr lang="en-US" sz="2400"/>
          </a:p>
        </p:txBody>
      </p:sp>
      <p:sp>
        <p:nvSpPr>
          <p:cNvPr id="6" name="TextBox 5">
            <a:extLst>
              <a:ext uri="{FF2B5EF4-FFF2-40B4-BE49-F238E27FC236}">
                <a16:creationId xmlns:a16="http://schemas.microsoft.com/office/drawing/2014/main" id="{32B690EE-6B30-CA48-BF99-C1019BCF563B}"/>
              </a:ext>
            </a:extLst>
          </p:cNvPr>
          <p:cNvSpPr txBox="1"/>
          <p:nvPr/>
        </p:nvSpPr>
        <p:spPr>
          <a:xfrm>
            <a:off x="3048249" y="1837759"/>
            <a:ext cx="6096498" cy="369332"/>
          </a:xfrm>
          <a:prstGeom prst="rect">
            <a:avLst/>
          </a:prstGeom>
          <a:noFill/>
        </p:spPr>
        <p:txBody>
          <a:bodyPr wrap="square" lIns="91440" tIns="45720" rIns="91440" bIns="45720" anchor="t">
            <a:spAutoFit/>
          </a:bodyPr>
          <a:lstStyle/>
          <a:p>
            <a:endParaRPr lang="en-US"/>
          </a:p>
        </p:txBody>
      </p:sp>
      <p:sp>
        <p:nvSpPr>
          <p:cNvPr id="2" name="Title 1">
            <a:extLst>
              <a:ext uri="{FF2B5EF4-FFF2-40B4-BE49-F238E27FC236}">
                <a16:creationId xmlns:a16="http://schemas.microsoft.com/office/drawing/2014/main" id="{6B2BE548-9856-EC43-9274-25F90C3CDCB8}"/>
              </a:ext>
            </a:extLst>
          </p:cNvPr>
          <p:cNvSpPr>
            <a:spLocks noGrp="1"/>
          </p:cNvSpPr>
          <p:nvPr>
            <p:ph type="body" idx="1"/>
          </p:nvPr>
        </p:nvSpPr>
        <p:spPr>
          <a:xfrm>
            <a:off x="676971" y="1267117"/>
            <a:ext cx="10686247" cy="3125787"/>
          </a:xfrm>
        </p:spPr>
        <p:txBody>
          <a:bodyPr>
            <a:normAutofit fontScale="97500"/>
          </a:bodyPr>
          <a:lstStyle/>
          <a:p>
            <a:pPr algn="just"/>
            <a:r>
              <a:rPr lang="en-US" dirty="0"/>
              <a:t>A Bank gets 100s of new Credit Card applications every single day from their users. Although the bank might give their users a Credit Card with a minimum line to increase their customer acquisition, it is still a riskier business &amp; it is one of the biggest challenges any financial Institution faces when it comes to repayment of the used Credit from their customers. </a:t>
            </a:r>
          </a:p>
          <a:p>
            <a:pPr algn="just"/>
            <a:endParaRPr lang="en-US" dirty="0"/>
          </a:p>
          <a:p>
            <a:pPr algn="just"/>
            <a:r>
              <a:rPr lang="en-US" dirty="0"/>
              <a:t>Identifying the users who might go default within the first few months of Credit Card allocation based on their performance in their repayment will mitigate the risks with credit lending and avoid losses.</a:t>
            </a:r>
          </a:p>
        </p:txBody>
      </p:sp>
      <p:sp>
        <p:nvSpPr>
          <p:cNvPr id="5" name="Title 12">
            <a:extLst>
              <a:ext uri="{FF2B5EF4-FFF2-40B4-BE49-F238E27FC236}">
                <a16:creationId xmlns:a16="http://schemas.microsoft.com/office/drawing/2014/main" id="{ECBF10B8-092C-7B8F-D9CA-22FD1321884B}"/>
              </a:ext>
            </a:extLst>
          </p:cNvPr>
          <p:cNvSpPr>
            <a:spLocks noGrp="1"/>
          </p:cNvSpPr>
          <p:nvPr>
            <p:ph type="title"/>
          </p:nvPr>
        </p:nvSpPr>
        <p:spPr>
          <a:xfrm>
            <a:off x="688236" y="274638"/>
            <a:ext cx="10803523" cy="553988"/>
          </a:xfrm>
        </p:spPr>
        <p:txBody>
          <a:bodyPr>
            <a:normAutofit/>
          </a:bodyPr>
          <a:lstStyle/>
          <a:p>
            <a:pPr>
              <a:spcBef>
                <a:spcPts val="0"/>
              </a:spcBef>
            </a:pPr>
            <a:r>
              <a:rPr lang="en-US" sz="2400">
                <a:latin typeface="Consolas"/>
              </a:rPr>
              <a:t>Background / Motivation: </a:t>
            </a:r>
            <a:endParaRPr lang="en-US" sz="2400">
              <a:latin typeface="Consolas"/>
              <a:ea typeface="+mj-lt"/>
              <a:cs typeface="+mj-lt"/>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a:t>Problem Statement:</a:t>
            </a:r>
          </a:p>
        </p:txBody>
      </p:sp>
      <p:sp>
        <p:nvSpPr>
          <p:cNvPr id="4" name="TextBox 3">
            <a:extLst>
              <a:ext uri="{FF2B5EF4-FFF2-40B4-BE49-F238E27FC236}">
                <a16:creationId xmlns:a16="http://schemas.microsoft.com/office/drawing/2014/main" id="{F8A461CC-5D39-9A9E-4451-0BE73DE22C6E}"/>
              </a:ext>
            </a:extLst>
          </p:cNvPr>
          <p:cNvSpPr txBox="1"/>
          <p:nvPr/>
        </p:nvSpPr>
        <p:spPr>
          <a:xfrm>
            <a:off x="1522414" y="2060848"/>
            <a:ext cx="9143998" cy="1366528"/>
          </a:xfrm>
          <a:prstGeom prst="rect">
            <a:avLst/>
          </a:prstGeom>
          <a:noFill/>
        </p:spPr>
        <p:txBody>
          <a:bodyPr wrap="square" lIns="91440" tIns="45720" rIns="91440" bIns="45720" rtlCol="0" anchor="t">
            <a:spAutoFit/>
          </a:bodyPr>
          <a:lstStyle/>
          <a:p>
            <a:pPr marL="342900" indent="-342900">
              <a:lnSpc>
                <a:spcPct val="90000"/>
              </a:lnSpc>
              <a:buFont typeface="Arial" panose="020B0604020202020204" pitchFamily="34" charset="0"/>
              <a:buChar char="•"/>
            </a:pPr>
            <a:r>
              <a:rPr lang="en-CA" sz="2300"/>
              <a:t>Financial institutions need an insight on individuals to classify whether a person  can be a defaulter in future before approving a credit card.</a:t>
            </a:r>
          </a:p>
          <a:p>
            <a:pPr marL="342900" indent="-342900">
              <a:lnSpc>
                <a:spcPct val="90000"/>
              </a:lnSpc>
              <a:buFont typeface="Arial" panose="020B0604020202020204" pitchFamily="34" charset="0"/>
              <a:buChar char="•"/>
            </a:pPr>
            <a:endParaRPr lang="en-CA" sz="2300"/>
          </a:p>
          <a:p>
            <a:pPr marL="342900" indent="-342900">
              <a:lnSpc>
                <a:spcPct val="90000"/>
              </a:lnSpc>
              <a:buFont typeface="Arial" panose="020B0604020202020204" pitchFamily="34" charset="0"/>
              <a:buChar char="•"/>
            </a:pPr>
            <a:r>
              <a:rPr lang="en-CA" sz="2300"/>
              <a:t>This will reduce the rate of defaults thus reducing losses.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Project Proposal</a:t>
            </a:r>
            <a:endParaRPr lang="en-US"/>
          </a:p>
        </p:txBody>
      </p:sp>
      <p:sp>
        <p:nvSpPr>
          <p:cNvPr id="8" name="Content Placeholder 7">
            <a:extLst>
              <a:ext uri="{FF2B5EF4-FFF2-40B4-BE49-F238E27FC236}">
                <a16:creationId xmlns:a16="http://schemas.microsoft.com/office/drawing/2014/main" id="{84F759B3-9C7B-D657-5F6B-87B340274FBB}"/>
              </a:ext>
            </a:extLst>
          </p:cNvPr>
          <p:cNvSpPr>
            <a:spLocks noGrp="1"/>
          </p:cNvSpPr>
          <p:nvPr>
            <p:ph sz="half" idx="1"/>
          </p:nvPr>
        </p:nvSpPr>
        <p:spPr>
          <a:xfrm>
            <a:off x="1522413" y="1905000"/>
            <a:ext cx="10044607" cy="4267200"/>
          </a:xfrm>
        </p:spPr>
        <p:txBody>
          <a:bodyPr vert="horz" lIns="91440" tIns="45720" rIns="91440" bIns="45720" rtlCol="0" anchor="t">
            <a:normAutofit/>
          </a:bodyPr>
          <a:lstStyle/>
          <a:p>
            <a:endParaRPr lang="en-CA"/>
          </a:p>
          <a:p>
            <a:r>
              <a:rPr lang="en-US"/>
              <a:t>Our project team will create a predictive analytics machine learning model for credit card default and provide valuable insights and help mitigate risks for financial institutions.</a:t>
            </a:r>
            <a:r>
              <a:rPr lang="en-US">
                <a:ea typeface="+mn-lt"/>
                <a:cs typeface="+mn-lt"/>
              </a:rPr>
              <a:t> </a:t>
            </a:r>
          </a:p>
          <a:p>
            <a:r>
              <a:rPr lang="en-US"/>
              <a:t>Our team will emphasize the importance for reducing credit card default b</a:t>
            </a:r>
            <a:r>
              <a:rPr lang="en-US">
                <a:ea typeface="+mn-lt"/>
                <a:cs typeface="+mn-lt"/>
              </a:rPr>
              <a:t>y using classification data mining technique to accurately predict the probability of default credit card clients.</a:t>
            </a: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6784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236" y="274638"/>
            <a:ext cx="10803523" cy="553988"/>
          </a:xfrm>
        </p:spPr>
        <p:txBody>
          <a:bodyPr>
            <a:normAutofit/>
          </a:bodyPr>
          <a:lstStyle/>
          <a:p>
            <a:r>
              <a:rPr lang="en-US" sz="2400"/>
              <a:t>Analysis Questions:</a:t>
            </a:r>
          </a:p>
        </p:txBody>
      </p:sp>
      <p:sp>
        <p:nvSpPr>
          <p:cNvPr id="14" name="Content Placeholder 13"/>
          <p:cNvSpPr>
            <a:spLocks noGrp="1"/>
          </p:cNvSpPr>
          <p:nvPr>
            <p:ph idx="1"/>
          </p:nvPr>
        </p:nvSpPr>
        <p:spPr>
          <a:xfrm>
            <a:off x="688236" y="1679344"/>
            <a:ext cx="10812356" cy="3609852"/>
          </a:xfrm>
        </p:spPr>
        <p:txBody>
          <a:bodyPr vert="horz" lIns="91440" tIns="45720" rIns="91440" bIns="45720" rtlCol="0" anchor="t">
            <a:normAutofit/>
          </a:bodyPr>
          <a:lstStyle/>
          <a:p>
            <a:pPr algn="just"/>
            <a:r>
              <a:rPr lang="en-CA" sz="2000">
                <a:latin typeface="Corbel"/>
              </a:rPr>
              <a:t>Which variables in the dataset have stronger correlation with the users going default?</a:t>
            </a:r>
            <a:endParaRPr lang="en-US">
              <a:latin typeface="Corbel"/>
            </a:endParaRPr>
          </a:p>
          <a:p>
            <a:pPr algn="just"/>
            <a:r>
              <a:rPr lang="en-CA" sz="2000">
                <a:latin typeface="Corbel"/>
              </a:rPr>
              <a:t>Find the distribution of categorical variables towards the credit card payment default.</a:t>
            </a:r>
          </a:p>
          <a:p>
            <a:pPr algn="just"/>
            <a:r>
              <a:rPr lang="en-CA" sz="2000">
                <a:latin typeface="Corbel"/>
              </a:rPr>
              <a:t>Create insightful data visualisations using Seaborn library in Python.</a:t>
            </a:r>
          </a:p>
          <a:p>
            <a:pPr algn="just"/>
            <a:r>
              <a:rPr lang="en-CA" sz="2000">
                <a:latin typeface="Corbel"/>
              </a:rPr>
              <a:t>Build a Machine Learning model using </a:t>
            </a:r>
            <a:r>
              <a:rPr lang="en-CA" sz="2000" err="1">
                <a:latin typeface="Corbel"/>
              </a:rPr>
              <a:t>RandomForest</a:t>
            </a:r>
            <a:r>
              <a:rPr lang="en-CA" sz="2000">
                <a:latin typeface="Corbel"/>
              </a:rPr>
              <a:t> classifier to predict the users who have higher probability of going default.</a:t>
            </a:r>
          </a:p>
          <a:p>
            <a:pPr algn="just"/>
            <a:r>
              <a:rPr lang="en-CA" sz="2000">
                <a:latin typeface="Corbel"/>
              </a:rPr>
              <a:t>Finally, estimate the accuracy of the model using a Confusion Matrix.</a:t>
            </a:r>
          </a:p>
        </p:txBody>
      </p:sp>
    </p:spTree>
    <p:extLst>
      <p:ext uri="{BB962C8B-B14F-4D97-AF65-F5344CB8AC3E}">
        <p14:creationId xmlns:p14="http://schemas.microsoft.com/office/powerpoint/2010/main" val="7118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236" y="274638"/>
            <a:ext cx="9978176" cy="577925"/>
          </a:xfrm>
        </p:spPr>
        <p:txBody>
          <a:bodyPr>
            <a:normAutofit/>
          </a:bodyPr>
          <a:lstStyle/>
          <a:p>
            <a:r>
              <a:rPr lang="en-US" sz="2400"/>
              <a:t>Dataset Description:</a:t>
            </a:r>
          </a:p>
        </p:txBody>
      </p:sp>
      <p:sp>
        <p:nvSpPr>
          <p:cNvPr id="14" name="Content Placeholder 13"/>
          <p:cNvSpPr>
            <a:spLocks noGrp="1"/>
          </p:cNvSpPr>
          <p:nvPr>
            <p:ph idx="1"/>
          </p:nvPr>
        </p:nvSpPr>
        <p:spPr>
          <a:xfrm>
            <a:off x="688236" y="2108075"/>
            <a:ext cx="10812356" cy="3609852"/>
          </a:xfrm>
        </p:spPr>
        <p:txBody>
          <a:bodyPr vert="horz" lIns="91440" tIns="45720" rIns="91440" bIns="45720" rtlCol="0" anchor="t">
            <a:normAutofit/>
          </a:bodyPr>
          <a:lstStyle/>
          <a:p>
            <a:pPr algn="just"/>
            <a:r>
              <a:rPr lang="en-CA" sz="2000" dirty="0">
                <a:ea typeface="+mn-lt"/>
                <a:cs typeface="+mn-lt"/>
              </a:rPr>
              <a:t>The analysis will be based on Default of Credit Card Clients Data Set obtained from UCI Machine Learning Repository. </a:t>
            </a:r>
            <a:endParaRPr lang="en-CA" sz="2000" dirty="0">
              <a:latin typeface="Consolas"/>
            </a:endParaRPr>
          </a:p>
          <a:p>
            <a:pPr algn="just"/>
            <a:r>
              <a:rPr lang="en-CA" sz="2000" dirty="0">
                <a:ea typeface="+mn-lt"/>
                <a:cs typeface="+mn-lt"/>
              </a:rPr>
              <a:t>The dataset includes data for 6 months, from April to September 2005.</a:t>
            </a:r>
            <a:endParaRPr lang="en-CA" dirty="0"/>
          </a:p>
          <a:p>
            <a:pPr marL="0" indent="0" algn="just">
              <a:buNone/>
            </a:pPr>
            <a:endParaRPr lang="en-CA" sz="2000" dirty="0">
              <a:latin typeface="Consolas"/>
              <a:ea typeface="+mn-lt"/>
              <a:cs typeface="+mn-lt"/>
            </a:endParaRPr>
          </a:p>
        </p:txBody>
      </p:sp>
    </p:spTree>
    <p:extLst>
      <p:ext uri="{BB962C8B-B14F-4D97-AF65-F5344CB8AC3E}">
        <p14:creationId xmlns:p14="http://schemas.microsoft.com/office/powerpoint/2010/main" val="25115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43209565-59D7-A870-44DB-3CBB8BAE95D3}"/>
              </a:ext>
            </a:extLst>
          </p:cNvPr>
          <p:cNvSpPr>
            <a:spLocks noGrp="1"/>
          </p:cNvSpPr>
          <p:nvPr>
            <p:ph type="title"/>
          </p:nvPr>
        </p:nvSpPr>
        <p:spPr>
          <a:xfrm>
            <a:off x="688236" y="274638"/>
            <a:ext cx="10588215" cy="530050"/>
          </a:xfrm>
        </p:spPr>
        <p:txBody>
          <a:bodyPr>
            <a:normAutofit fontScale="90000"/>
          </a:bodyPr>
          <a:lstStyle/>
          <a:p>
            <a:r>
              <a:rPr lang="en-US"/>
              <a:t>Attribute Description:</a:t>
            </a:r>
          </a:p>
        </p:txBody>
      </p:sp>
      <p:pic>
        <p:nvPicPr>
          <p:cNvPr id="3" name="Picture 2" descr="Diagram&#10;&#10;Description automatically generated">
            <a:extLst>
              <a:ext uri="{FF2B5EF4-FFF2-40B4-BE49-F238E27FC236}">
                <a16:creationId xmlns:a16="http://schemas.microsoft.com/office/drawing/2014/main" id="{E8A66DF7-AB24-6FB1-21E3-5DB86A680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48391"/>
            <a:ext cx="8568915" cy="4701263"/>
          </a:xfrm>
          <a:prstGeom prst="rect">
            <a:avLst/>
          </a:prstGeom>
        </p:spPr>
      </p:pic>
    </p:spTree>
    <p:extLst>
      <p:ext uri="{BB962C8B-B14F-4D97-AF65-F5344CB8AC3E}">
        <p14:creationId xmlns:p14="http://schemas.microsoft.com/office/powerpoint/2010/main" val="101284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normAutofit/>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tf02804846_wac</Template>
  <TotalTime>58</TotalTime>
  <Words>347</Words>
  <Application>Microsoft Office PowerPoint</Application>
  <PresentationFormat>Custom</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Consolas</vt:lpstr>
      <vt:lpstr>Corbel</vt:lpstr>
      <vt:lpstr>Chalkboard 16x9</vt:lpstr>
      <vt:lpstr>Credit Card  Payment Default Analysis</vt:lpstr>
      <vt:lpstr>Team Introduction:</vt:lpstr>
      <vt:lpstr>Background / Motivation: </vt:lpstr>
      <vt:lpstr>Problem Statement:</vt:lpstr>
      <vt:lpstr>Project Proposal</vt:lpstr>
      <vt:lpstr>Analysis Questions:</vt:lpstr>
      <vt:lpstr>Dataset Description:</vt:lpstr>
      <vt:lpstr>Attribute Description: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Payment Default Analysis</dc:title>
  <dc:creator>Dileep Sathyan</dc:creator>
  <cp:lastModifiedBy>Ambily Treesa Varghese</cp:lastModifiedBy>
  <cp:revision>3</cp:revision>
  <dcterms:created xsi:type="dcterms:W3CDTF">2023-01-28T10:56:54Z</dcterms:created>
  <dcterms:modified xsi:type="dcterms:W3CDTF">2023-03-19T20:48:17Z</dcterms:modified>
</cp:coreProperties>
</file>