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84" r:id="rId2"/>
    <p:sldMasterId id="2147483712" r:id="rId3"/>
    <p:sldMasterId id="2147483686" r:id="rId4"/>
  </p:sldMasterIdLst>
  <p:notesMasterIdLst>
    <p:notesMasterId r:id="rId37"/>
  </p:notesMasterIdLst>
  <p:sldIdLst>
    <p:sldId id="275" r:id="rId5"/>
    <p:sldId id="468" r:id="rId6"/>
    <p:sldId id="470" r:id="rId7"/>
    <p:sldId id="476" r:id="rId8"/>
    <p:sldId id="483" r:id="rId9"/>
    <p:sldId id="475" r:id="rId10"/>
    <p:sldId id="499" r:id="rId11"/>
    <p:sldId id="478" r:id="rId12"/>
    <p:sldId id="477" r:id="rId13"/>
    <p:sldId id="474" r:id="rId14"/>
    <p:sldId id="479" r:id="rId15"/>
    <p:sldId id="471" r:id="rId16"/>
    <p:sldId id="481" r:id="rId17"/>
    <p:sldId id="482" r:id="rId18"/>
    <p:sldId id="498" r:id="rId19"/>
    <p:sldId id="469" r:id="rId20"/>
    <p:sldId id="484" r:id="rId21"/>
    <p:sldId id="486" r:id="rId22"/>
    <p:sldId id="487" r:id="rId23"/>
    <p:sldId id="485" r:id="rId24"/>
    <p:sldId id="489" r:id="rId25"/>
    <p:sldId id="490" r:id="rId26"/>
    <p:sldId id="501" r:id="rId27"/>
    <p:sldId id="491" r:id="rId28"/>
    <p:sldId id="492" r:id="rId29"/>
    <p:sldId id="493" r:id="rId30"/>
    <p:sldId id="494" r:id="rId31"/>
    <p:sldId id="495" r:id="rId32"/>
    <p:sldId id="496" r:id="rId33"/>
    <p:sldId id="497" r:id="rId34"/>
    <p:sldId id="502" r:id="rId35"/>
    <p:sldId id="276"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Kunming [楊坤明]" initials="YK[" lastIdx="1" clrIdx="0">
    <p:extLst>
      <p:ext uri="{19B8F6BF-5375-455C-9EA6-DF929625EA0E}">
        <p15:presenceInfo xmlns:p15="http://schemas.microsoft.com/office/powerpoint/2012/main" userId="S::chrisyang@realtek-sg.com::e5e2baa7-6c2b-4468-9887-62e833e889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DB"/>
    <a:srgbClr val="EFF8EB"/>
    <a:srgbClr val="D9D9D9"/>
    <a:srgbClr val="F2F2F2"/>
    <a:srgbClr val="7695B2"/>
    <a:srgbClr val="1D6295"/>
    <a:srgbClr val="1962BD"/>
    <a:srgbClr val="FFFF00"/>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66"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F05B3-FD70-4CD3-B6C6-1B336E094DEB}" type="datetimeFigureOut">
              <a:rPr lang="zh-TW" altLang="en-US" smtClean="0"/>
              <a:t>2022/7/22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04DFD-51AD-476B-8CB7-051DB3600289}" type="slidenum">
              <a:rPr lang="zh-TW" altLang="en-US" smtClean="0"/>
              <a:t>‹#›</a:t>
            </a:fld>
            <a:endParaRPr lang="zh-TW" altLang="en-US"/>
          </a:p>
        </p:txBody>
      </p:sp>
    </p:spTree>
    <p:extLst>
      <p:ext uri="{BB962C8B-B14F-4D97-AF65-F5344CB8AC3E}">
        <p14:creationId xmlns:p14="http://schemas.microsoft.com/office/powerpoint/2010/main" val="292764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2D04DFD-51AD-476B-8CB7-051DB3600289}" type="slidenum">
              <a:rPr lang="zh-TW" altLang="en-US" smtClean="0"/>
              <a:t>1</a:t>
            </a:fld>
            <a:endParaRPr lang="zh-TW" altLang="en-US"/>
          </a:p>
        </p:txBody>
      </p:sp>
    </p:spTree>
    <p:extLst>
      <p:ext uri="{BB962C8B-B14F-4D97-AF65-F5344CB8AC3E}">
        <p14:creationId xmlns:p14="http://schemas.microsoft.com/office/powerpoint/2010/main" val="398811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12</a:t>
            </a:fld>
            <a:endParaRPr lang="zh-CN" altLang="en-US"/>
          </a:p>
        </p:txBody>
      </p:sp>
    </p:spTree>
    <p:extLst>
      <p:ext uri="{BB962C8B-B14F-4D97-AF65-F5344CB8AC3E}">
        <p14:creationId xmlns:p14="http://schemas.microsoft.com/office/powerpoint/2010/main" val="417613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13</a:t>
            </a:fld>
            <a:endParaRPr lang="zh-CN" altLang="en-US"/>
          </a:p>
        </p:txBody>
      </p:sp>
    </p:spTree>
    <p:extLst>
      <p:ext uri="{BB962C8B-B14F-4D97-AF65-F5344CB8AC3E}">
        <p14:creationId xmlns:p14="http://schemas.microsoft.com/office/powerpoint/2010/main" val="1073044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14</a:t>
            </a:fld>
            <a:endParaRPr lang="zh-CN" altLang="en-US"/>
          </a:p>
        </p:txBody>
      </p:sp>
    </p:spTree>
    <p:extLst>
      <p:ext uri="{BB962C8B-B14F-4D97-AF65-F5344CB8AC3E}">
        <p14:creationId xmlns:p14="http://schemas.microsoft.com/office/powerpoint/2010/main" val="272796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16</a:t>
            </a:fld>
            <a:endParaRPr lang="zh-CN" altLang="en-US"/>
          </a:p>
        </p:txBody>
      </p:sp>
    </p:spTree>
    <p:extLst>
      <p:ext uri="{BB962C8B-B14F-4D97-AF65-F5344CB8AC3E}">
        <p14:creationId xmlns:p14="http://schemas.microsoft.com/office/powerpoint/2010/main" val="313085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2</a:t>
            </a:fld>
            <a:endParaRPr lang="zh-CN" altLang="en-US"/>
          </a:p>
        </p:txBody>
      </p:sp>
    </p:spTree>
    <p:extLst>
      <p:ext uri="{BB962C8B-B14F-4D97-AF65-F5344CB8AC3E}">
        <p14:creationId xmlns:p14="http://schemas.microsoft.com/office/powerpoint/2010/main" val="22302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3</a:t>
            </a:fld>
            <a:endParaRPr lang="zh-CN" altLang="en-US"/>
          </a:p>
        </p:txBody>
      </p:sp>
    </p:spTree>
    <p:extLst>
      <p:ext uri="{BB962C8B-B14F-4D97-AF65-F5344CB8AC3E}">
        <p14:creationId xmlns:p14="http://schemas.microsoft.com/office/powerpoint/2010/main" val="256890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4</a:t>
            </a:fld>
            <a:endParaRPr lang="zh-CN" altLang="en-US"/>
          </a:p>
        </p:txBody>
      </p:sp>
    </p:spTree>
    <p:extLst>
      <p:ext uri="{BB962C8B-B14F-4D97-AF65-F5344CB8AC3E}">
        <p14:creationId xmlns:p14="http://schemas.microsoft.com/office/powerpoint/2010/main" val="514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6</a:t>
            </a:fld>
            <a:endParaRPr lang="zh-CN" altLang="en-US"/>
          </a:p>
        </p:txBody>
      </p:sp>
    </p:spTree>
    <p:extLst>
      <p:ext uri="{BB962C8B-B14F-4D97-AF65-F5344CB8AC3E}">
        <p14:creationId xmlns:p14="http://schemas.microsoft.com/office/powerpoint/2010/main" val="238669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8</a:t>
            </a:fld>
            <a:endParaRPr lang="zh-CN" altLang="en-US"/>
          </a:p>
        </p:txBody>
      </p:sp>
    </p:spTree>
    <p:extLst>
      <p:ext uri="{BB962C8B-B14F-4D97-AF65-F5344CB8AC3E}">
        <p14:creationId xmlns:p14="http://schemas.microsoft.com/office/powerpoint/2010/main" val="228318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9</a:t>
            </a:fld>
            <a:endParaRPr lang="zh-CN" altLang="en-US"/>
          </a:p>
        </p:txBody>
      </p:sp>
    </p:spTree>
    <p:extLst>
      <p:ext uri="{BB962C8B-B14F-4D97-AF65-F5344CB8AC3E}">
        <p14:creationId xmlns:p14="http://schemas.microsoft.com/office/powerpoint/2010/main" val="3935639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10</a:t>
            </a:fld>
            <a:endParaRPr lang="zh-CN" altLang="en-US"/>
          </a:p>
        </p:txBody>
      </p:sp>
    </p:spTree>
    <p:extLst>
      <p:ext uri="{BB962C8B-B14F-4D97-AF65-F5344CB8AC3E}">
        <p14:creationId xmlns:p14="http://schemas.microsoft.com/office/powerpoint/2010/main" val="192280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11</a:t>
            </a:fld>
            <a:endParaRPr lang="zh-CN" altLang="en-US"/>
          </a:p>
        </p:txBody>
      </p:sp>
    </p:spTree>
    <p:extLst>
      <p:ext uri="{BB962C8B-B14F-4D97-AF65-F5344CB8AC3E}">
        <p14:creationId xmlns:p14="http://schemas.microsoft.com/office/powerpoint/2010/main" val="356372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1524000" y="765313"/>
            <a:ext cx="9144000" cy="863191"/>
          </a:xfrm>
          <a:prstGeom prst="rect">
            <a:avLst/>
          </a:prstGeom>
        </p:spPr>
        <p:txBody>
          <a:bodyPr anchor="b">
            <a:normAutofit/>
          </a:bodyPr>
          <a:lstStyle>
            <a:lvl1pPr algn="ctr">
              <a:defRPr sz="4000" b="1">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endParaRPr lang="zh-TW" altLang="en-US"/>
          </a:p>
        </p:txBody>
      </p:sp>
      <p:sp>
        <p:nvSpPr>
          <p:cNvPr id="3" name="副標題 2"/>
          <p:cNvSpPr>
            <a:spLocks noGrp="1"/>
          </p:cNvSpPr>
          <p:nvPr>
            <p:ph type="subTitle" idx="1" hasCustomPrompt="1"/>
          </p:nvPr>
        </p:nvSpPr>
        <p:spPr>
          <a:xfrm>
            <a:off x="1524000" y="1851616"/>
            <a:ext cx="9144000" cy="473573"/>
          </a:xfrm>
          <a:prstGeom prst="rect">
            <a:avLst/>
          </a:prstGeom>
        </p:spPr>
        <p:txBody>
          <a:bodyPr>
            <a:normAutofit/>
          </a:bodyPr>
          <a:lstStyle>
            <a:lvl1pPr marL="0" indent="0" algn="ctr">
              <a:buNone/>
              <a:defRPr sz="2400" baseline="0">
                <a:solidFill>
                  <a:schemeClr val="accent3">
                    <a:lumMod val="50000"/>
                  </a:schemeClr>
                </a:solidFill>
                <a:latin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Date/ Unit /Name</a:t>
            </a:r>
            <a:endParaRPr lang="zh-TW" altLang="en-US"/>
          </a:p>
        </p:txBody>
      </p:sp>
    </p:spTree>
    <p:extLst>
      <p:ext uri="{BB962C8B-B14F-4D97-AF65-F5344CB8AC3E}">
        <p14:creationId xmlns:p14="http://schemas.microsoft.com/office/powerpoint/2010/main" val="397647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84468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24482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94905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39674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298910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9402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39400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849329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556603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 y="1719355"/>
            <a:ext cx="12191999" cy="610236"/>
          </a:xfrm>
          <a:prstGeom prst="rect">
            <a:avLst/>
          </a:prstGeom>
        </p:spPr>
        <p:txBody>
          <a:bodyPr/>
          <a:lstStyle>
            <a:lvl1pPr algn="ctr">
              <a:defRPr b="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endParaRPr lang="zh-TW" altLang="en-US"/>
          </a:p>
        </p:txBody>
      </p:sp>
      <p:sp>
        <p:nvSpPr>
          <p:cNvPr id="4" name="文字版面配置區 3"/>
          <p:cNvSpPr>
            <a:spLocks noGrp="1"/>
          </p:cNvSpPr>
          <p:nvPr>
            <p:ph type="body" sz="quarter" idx="10" hasCustomPrompt="1"/>
          </p:nvPr>
        </p:nvSpPr>
        <p:spPr>
          <a:xfrm>
            <a:off x="1" y="2450237"/>
            <a:ext cx="12251185" cy="912105"/>
          </a:xfrm>
          <a:prstGeom prst="rect">
            <a:avLst/>
          </a:prstGeom>
        </p:spPr>
        <p:txBody>
          <a:bodyPr/>
          <a:lstStyle>
            <a:lvl1pPr marL="0" indent="0" algn="ctr">
              <a:buNone/>
              <a:defRPr b="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algn="ctr">
              <a:defRPr/>
            </a:lvl2pPr>
            <a:lvl3pPr algn="ctr">
              <a:defRPr/>
            </a:lvl3pPr>
            <a:lvl4pPr algn="ctr">
              <a:defRPr/>
            </a:lvl4pPr>
            <a:lvl5pPr algn="ctr">
              <a:defRPr/>
            </a:lvl5pPr>
          </a:lstStyle>
          <a:p>
            <a:pPr lvl="0"/>
            <a:r>
              <a:rPr lang="en-US" altLang="zh-TW"/>
              <a:t>Date/Information</a:t>
            </a:r>
            <a:endParaRPr lang="zh-TW" altLang="en-US"/>
          </a:p>
        </p:txBody>
      </p:sp>
    </p:spTree>
    <p:extLst>
      <p:ext uri="{BB962C8B-B14F-4D97-AF65-F5344CB8AC3E}">
        <p14:creationId xmlns:p14="http://schemas.microsoft.com/office/powerpoint/2010/main" val="261010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838200" y="783772"/>
            <a:ext cx="9144000" cy="1432334"/>
          </a:xfrm>
          <a:prstGeom prst="rect">
            <a:avLst/>
          </a:prstGeom>
        </p:spPr>
        <p:txBody>
          <a:bodyPr anchor="b">
            <a:noAutofit/>
          </a:bodyPr>
          <a:lstStyle>
            <a:lvl1pPr algn="l">
              <a:defRPr sz="4400" b="1">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br>
              <a:rPr lang="en-US" altLang="zh-TW"/>
            </a:br>
            <a:r>
              <a:rPr lang="zh-TW" altLang="en-US"/>
              <a:t>第二行</a:t>
            </a:r>
          </a:p>
        </p:txBody>
      </p:sp>
      <p:sp>
        <p:nvSpPr>
          <p:cNvPr id="3" name="副標題 2"/>
          <p:cNvSpPr>
            <a:spLocks noGrp="1"/>
          </p:cNvSpPr>
          <p:nvPr>
            <p:ph type="subTitle" idx="1" hasCustomPrompt="1"/>
          </p:nvPr>
        </p:nvSpPr>
        <p:spPr>
          <a:xfrm>
            <a:off x="870857" y="2478633"/>
            <a:ext cx="4238171" cy="560659"/>
          </a:xfrm>
          <a:prstGeom prst="rect">
            <a:avLst/>
          </a:prstGeom>
        </p:spPr>
        <p:txBody>
          <a:bodyPr/>
          <a:lstStyle>
            <a:lvl1pPr marL="0" indent="0" algn="l">
              <a:buNone/>
              <a:defRPr sz="2400">
                <a:solidFill>
                  <a:schemeClr val="accent3">
                    <a:lumMod val="50000"/>
                  </a:schemeClr>
                </a:solidFill>
                <a:latin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Date / Name/Unit</a:t>
            </a:r>
            <a:endParaRPr lang="zh-TW" altLang="en-US"/>
          </a:p>
        </p:txBody>
      </p:sp>
    </p:spTree>
    <p:extLst>
      <p:ext uri="{BB962C8B-B14F-4D97-AF65-F5344CB8AC3E}">
        <p14:creationId xmlns:p14="http://schemas.microsoft.com/office/powerpoint/2010/main" val="164231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aseline="0">
                <a:solidFill>
                  <a:srgbClr val="425263"/>
                </a:solidFill>
              </a:defRPr>
            </a:lvl1pPr>
          </a:lstStyle>
          <a:p>
            <a:r>
              <a:rPr lang="en-US" altLang="zh-CN"/>
              <a:t>Tahoma </a:t>
            </a:r>
            <a:r>
              <a:rPr lang="zh-CN" altLang="en-US"/>
              <a:t>单击此处编辑母版标题样式</a:t>
            </a:r>
          </a:p>
        </p:txBody>
      </p:sp>
      <p:sp>
        <p:nvSpPr>
          <p:cNvPr id="3" name="内容占位符 2"/>
          <p:cNvSpPr>
            <a:spLocks noGrp="1"/>
          </p:cNvSpPr>
          <p:nvPr>
            <p:ph idx="1" hasCustomPrompt="1"/>
          </p:nvPr>
        </p:nvSpPr>
        <p:spPr/>
        <p:txBody>
          <a:bodyPr>
            <a:normAutofit/>
          </a:bodyPr>
          <a:lstStyle>
            <a:lvl1pPr marL="228594" indent="-228594">
              <a:buFont typeface="Wingdings" panose="05000000000000000000" pitchFamily="2" charset="2"/>
              <a:buChar char="n"/>
              <a:defRPr sz="2400" b="1" baseline="0">
                <a:solidFill>
                  <a:schemeClr val="tx1">
                    <a:lumMod val="75000"/>
                    <a:lumOff val="25000"/>
                  </a:schemeClr>
                </a:solidFill>
                <a:latin typeface="Tahoma" panose="020B0604030504040204" pitchFamily="34" charset="0"/>
                <a:cs typeface="Tahoma" panose="020B0604030504040204" pitchFamily="34" charset="0"/>
              </a:defRPr>
            </a:lvl1pPr>
            <a:lvl2pPr>
              <a:defRPr sz="2000" b="0">
                <a:solidFill>
                  <a:schemeClr val="tx1">
                    <a:lumMod val="75000"/>
                    <a:lumOff val="25000"/>
                  </a:schemeClr>
                </a:solidFill>
                <a:latin typeface="Tahoma" panose="020B0604030504040204" pitchFamily="34" charset="0"/>
                <a:cs typeface="Tahoma" panose="020B0604030504040204" pitchFamily="34" charset="0"/>
              </a:defRPr>
            </a:lvl2pPr>
            <a:lvl3pPr>
              <a:defRPr sz="1467" b="0">
                <a:solidFill>
                  <a:schemeClr val="tx1">
                    <a:lumMod val="75000"/>
                    <a:lumOff val="25000"/>
                  </a:schemeClr>
                </a:solidFill>
                <a:latin typeface="Tahoma" panose="020B0604030504040204" pitchFamily="34" charset="0"/>
                <a:cs typeface="Tahoma" panose="020B0604030504040204" pitchFamily="34" charset="0"/>
              </a:defRPr>
            </a:lvl3pPr>
            <a:lvl4pPr>
              <a:defRPr sz="1067" b="0">
                <a:solidFill>
                  <a:schemeClr val="tx1">
                    <a:lumMod val="75000"/>
                    <a:lumOff val="25000"/>
                  </a:schemeClr>
                </a:solidFill>
                <a:latin typeface="Tahoma" panose="020B0604030504040204" pitchFamily="34" charset="0"/>
                <a:cs typeface="Tahoma" panose="020B0604030504040204" pitchFamily="34" charset="0"/>
              </a:defRPr>
            </a:lvl4pPr>
            <a:lvl5pPr>
              <a:defRPr sz="1067" b="0">
                <a:solidFill>
                  <a:schemeClr val="tx1">
                    <a:lumMod val="75000"/>
                    <a:lumOff val="25000"/>
                  </a:schemeClr>
                </a:solidFill>
                <a:latin typeface="Tahoma" panose="020B0604030504040204" pitchFamily="34" charset="0"/>
                <a:cs typeface="Tahoma" panose="020B0604030504040204" pitchFamily="34" charset="0"/>
              </a:defRPr>
            </a:lvl5pPr>
          </a:lstStyle>
          <a:p>
            <a:pPr lvl="0"/>
            <a:r>
              <a:rPr lang="en-US" altLang="zh-CN"/>
              <a:t> Sample </a:t>
            </a:r>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lIns="68580" tIns="34290" rIns="68580" bIns="34290"/>
          <a:lstStyle/>
          <a:p>
            <a:endParaRPr lang="zh-CN" altLang="en-US"/>
          </a:p>
        </p:txBody>
      </p:sp>
      <p:sp>
        <p:nvSpPr>
          <p:cNvPr id="5" name="页脚占位符 4"/>
          <p:cNvSpPr>
            <a:spLocks noGrp="1"/>
          </p:cNvSpPr>
          <p:nvPr>
            <p:ph type="ftr" sz="quarter" idx="11"/>
          </p:nvPr>
        </p:nvSpPr>
        <p:spPr/>
        <p:txBody>
          <a:bodyPr lIns="68580" tIns="34290" rIns="68580" bIns="34290"/>
          <a:lstStyle/>
          <a:p>
            <a:endParaRPr lang="zh-CN" altLang="en-US"/>
          </a:p>
        </p:txBody>
      </p:sp>
      <p:sp>
        <p:nvSpPr>
          <p:cNvPr id="6" name="灯片编号占位符 5"/>
          <p:cNvSpPr>
            <a:spLocks noGrp="1"/>
          </p:cNvSpPr>
          <p:nvPr>
            <p:ph type="sldNum" sz="quarter" idx="12"/>
          </p:nvPr>
        </p:nvSpPr>
        <p:spPr>
          <a:xfrm>
            <a:off x="11763104" y="6618516"/>
            <a:ext cx="690155" cy="291737"/>
          </a:xfrm>
          <a:prstGeom prst="rect">
            <a:avLst/>
          </a:prstGeom>
        </p:spPr>
        <p:txBody>
          <a:bodyPr lIns="68580" tIns="34290" rIns="68580" bIns="34290"/>
          <a:lstStyle/>
          <a:p>
            <a:fld id="{65443CA4-BA3B-4426-A28E-B9AF634E88AA}" type="slidenum">
              <a:rPr lang="zh-CN" altLang="en-US" smtClean="0"/>
              <a:t>‹#›</a:t>
            </a:fld>
            <a:endParaRPr lang="zh-CN" altLang="en-US"/>
          </a:p>
        </p:txBody>
      </p:sp>
    </p:spTree>
    <p:extLst>
      <p:ext uri="{BB962C8B-B14F-4D97-AF65-F5344CB8AC3E}">
        <p14:creationId xmlns:p14="http://schemas.microsoft.com/office/powerpoint/2010/main" val="41487411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4" name="標題 1"/>
          <p:cNvSpPr>
            <a:spLocks noGrp="1"/>
          </p:cNvSpPr>
          <p:nvPr>
            <p:ph type="title"/>
          </p:nvPr>
        </p:nvSpPr>
        <p:spPr>
          <a:xfrm>
            <a:off x="838200" y="365125"/>
            <a:ext cx="10515600" cy="1325563"/>
          </a:xfrm>
          <a:prstGeom prst="rect">
            <a:avLst/>
          </a:prstGeom>
        </p:spPr>
        <p:txBody>
          <a:bodyPr/>
          <a:lstStyle/>
          <a:p>
            <a:r>
              <a:rPr lang="zh-TW" altLang="en-US"/>
              <a:t>按一下以編輯母片標題樣式</a:t>
            </a:r>
          </a:p>
        </p:txBody>
      </p:sp>
      <p:sp>
        <p:nvSpPr>
          <p:cNvPr id="6" name="投影片編號版面配置區 5"/>
          <p:cNvSpPr>
            <a:spLocks noGrp="1"/>
          </p:cNvSpPr>
          <p:nvPr>
            <p:ph type="sldNum" sz="quarter" idx="12"/>
          </p:nvPr>
        </p:nvSpPr>
        <p:spPr>
          <a:xfrm>
            <a:off x="1" y="6509062"/>
            <a:ext cx="535259" cy="367991"/>
          </a:xfrm>
          <a:prstGeom prst="rect">
            <a:avLst/>
          </a:prstGeom>
          <a:noFill/>
        </p:spPr>
        <p:txBody>
          <a:bodyPr/>
          <a:lstStyle>
            <a:lvl1pPr>
              <a:defRPr sz="1400" b="1">
                <a:latin typeface="+mj-lt"/>
              </a:defRPr>
            </a:lvl1pPr>
          </a:lstStyle>
          <a:p>
            <a:fld id="{18E5F929-6046-424F-924E-E5B4DC356BE4}" type="slidenum">
              <a:rPr lang="zh-TW" altLang="en-US" smtClean="0"/>
              <a:pPr/>
              <a:t>‹#›</a:t>
            </a:fld>
            <a:endParaRPr lang="zh-TW" altLang="en-US"/>
          </a:p>
        </p:txBody>
      </p:sp>
    </p:spTree>
    <p:extLst>
      <p:ext uri="{BB962C8B-B14F-4D97-AF65-F5344CB8AC3E}">
        <p14:creationId xmlns:p14="http://schemas.microsoft.com/office/powerpoint/2010/main" val="261560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48"/>
            <a:ext cx="10515600" cy="1325563"/>
          </a:xfrm>
        </p:spPr>
        <p:txBody>
          <a:bodyPr>
            <a:normAutofit/>
          </a:bodyPr>
          <a:lstStyle>
            <a:lvl1pPr algn="ctr">
              <a:defRPr sz="3857">
                <a:latin typeface="Arial" panose="020B0604020202020204" pitchFamily="34" charset="0"/>
                <a:cs typeface="Arial" panose="020B0604020202020204" pitchFamily="34" charset="0"/>
              </a:defRPr>
            </a:lvl1p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49D83F5B-4AB2-4199-8A8A-673CEA68BA83}" type="datetimeFigureOut">
              <a:rPr lang="zh-TW" altLang="en-US" smtClean="0"/>
              <a:t>2022/7/22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A64386-1054-4E9E-A419-C34EC37A20F7}" type="slidenum">
              <a:rPr lang="zh-TW" altLang="en-US" smtClean="0"/>
              <a:t>‹#›</a:t>
            </a:fld>
            <a:endParaRPr lang="zh-TW" altLang="en-US"/>
          </a:p>
        </p:txBody>
      </p:sp>
    </p:spTree>
    <p:extLst>
      <p:ext uri="{BB962C8B-B14F-4D97-AF65-F5344CB8AC3E}">
        <p14:creationId xmlns:p14="http://schemas.microsoft.com/office/powerpoint/2010/main" val="314898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7" name="副標題 2"/>
          <p:cNvSpPr>
            <a:spLocks noGrp="1"/>
          </p:cNvSpPr>
          <p:nvPr>
            <p:ph type="subTitle" idx="13" hasCustomPrompt="1"/>
          </p:nvPr>
        </p:nvSpPr>
        <p:spPr>
          <a:xfrm>
            <a:off x="1524640" y="1341703"/>
            <a:ext cx="9144000" cy="326352"/>
          </a:xfrm>
        </p:spPr>
        <p:txBody>
          <a:bodyPr>
            <a:normAutofit/>
          </a:bodyPr>
          <a:lstStyle>
            <a:lvl1pPr marL="0" indent="0" algn="ctr">
              <a:buNone/>
              <a:defRPr sz="1467" b="1">
                <a:solidFill>
                  <a:srgbClr val="CB893C"/>
                </a:solidFill>
              </a:defRPr>
            </a:lvl1pPr>
            <a:lvl2pPr marL="207380" indent="0" algn="ctr">
              <a:buNone/>
              <a:defRPr sz="933"/>
            </a:lvl2pPr>
            <a:lvl3pPr marL="414760" indent="0" algn="ctr">
              <a:buNone/>
              <a:defRPr sz="800"/>
            </a:lvl3pPr>
            <a:lvl4pPr marL="622140" indent="0" algn="ctr">
              <a:buNone/>
              <a:defRPr sz="667"/>
            </a:lvl4pPr>
            <a:lvl5pPr marL="829521" indent="0" algn="ctr">
              <a:buNone/>
              <a:defRPr sz="667"/>
            </a:lvl5pPr>
            <a:lvl6pPr marL="1036901" indent="0" algn="ctr">
              <a:buNone/>
              <a:defRPr sz="667"/>
            </a:lvl6pPr>
            <a:lvl7pPr marL="1244280" indent="0" algn="ctr">
              <a:buNone/>
              <a:defRPr sz="667"/>
            </a:lvl7pPr>
            <a:lvl8pPr marL="1451660" indent="0" algn="ctr">
              <a:buNone/>
              <a:defRPr sz="667"/>
            </a:lvl8pPr>
            <a:lvl9pPr marL="1659041" indent="0" algn="ctr">
              <a:buNone/>
              <a:defRPr sz="667"/>
            </a:lvl9pPr>
          </a:lstStyle>
          <a:p>
            <a:r>
              <a:rPr lang="zh-TW" altLang="en-US"/>
              <a:t>請輸入</a:t>
            </a:r>
            <a:r>
              <a:rPr lang="en-US" altLang="zh-TW"/>
              <a:t>IC</a:t>
            </a:r>
            <a:r>
              <a:rPr lang="zh-TW" altLang="en-US"/>
              <a:t>型號</a:t>
            </a:r>
          </a:p>
        </p:txBody>
      </p:sp>
      <p:sp>
        <p:nvSpPr>
          <p:cNvPr id="16" name="內容版面配置區 2"/>
          <p:cNvSpPr>
            <a:spLocks noGrp="1"/>
          </p:cNvSpPr>
          <p:nvPr>
            <p:ph idx="14"/>
          </p:nvPr>
        </p:nvSpPr>
        <p:spPr>
          <a:xfrm>
            <a:off x="838489" y="1975856"/>
            <a:ext cx="10515024" cy="399661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05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386080" y="338592"/>
            <a:ext cx="5525195" cy="529627"/>
          </a:xfrm>
          <a:prstGeom prst="rect">
            <a:avLst/>
          </a:prstGeom>
        </p:spPr>
        <p:txBody>
          <a:bodyPr anchor="t" anchorCtr="0"/>
          <a:lstStyle>
            <a:lvl1pPr algn="l">
              <a:defRPr sz="3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標題字體</a:t>
            </a:r>
            <a:r>
              <a:rPr lang="en-US" altLang="zh-TW"/>
              <a:t>:</a:t>
            </a:r>
            <a:r>
              <a:rPr lang="zh-TW" altLang="en-US"/>
              <a:t> </a:t>
            </a:r>
            <a:r>
              <a:rPr lang="en-US" altLang="zh-TW"/>
              <a:t>Tahoma</a:t>
            </a:r>
            <a:r>
              <a:rPr lang="zh-TW" altLang="en-US"/>
              <a:t> </a:t>
            </a:r>
          </a:p>
        </p:txBody>
      </p:sp>
      <p:sp>
        <p:nvSpPr>
          <p:cNvPr id="6" name="投影片編號版面配置區 5"/>
          <p:cNvSpPr>
            <a:spLocks noGrp="1"/>
          </p:cNvSpPr>
          <p:nvPr>
            <p:ph type="sldNum" sz="quarter" idx="12"/>
          </p:nvPr>
        </p:nvSpPr>
        <p:spPr>
          <a:xfrm>
            <a:off x="11687626" y="6607357"/>
            <a:ext cx="550817" cy="249419"/>
          </a:xfrm>
          <a:prstGeom prst="rect">
            <a:avLst/>
          </a:prstGeom>
        </p:spPr>
        <p:txBody>
          <a:bodyPr/>
          <a:lstStyle>
            <a:lvl1pPr algn="ctr">
              <a:defRPr/>
            </a:lvl1pPr>
          </a:lstStyle>
          <a:p>
            <a:fld id="{0B5B4039-CDDE-46DD-8545-0A5633482654}" type="slidenum">
              <a:rPr lang="zh-TW" altLang="en-US" smtClean="0"/>
              <a:pPr/>
              <a:t>‹#›</a:t>
            </a:fld>
            <a:endParaRPr lang="zh-TW" altLang="en-US"/>
          </a:p>
        </p:txBody>
      </p:sp>
      <p:sp>
        <p:nvSpPr>
          <p:cNvPr id="4" name="文字版面配置區 5"/>
          <p:cNvSpPr>
            <a:spLocks noGrp="1"/>
          </p:cNvSpPr>
          <p:nvPr>
            <p:ph idx="1"/>
          </p:nvPr>
        </p:nvSpPr>
        <p:spPr>
          <a:xfrm>
            <a:off x="431800" y="1250223"/>
            <a:ext cx="10515600" cy="4351338"/>
          </a:xfrm>
          <a:prstGeom prst="rect">
            <a:avLst/>
          </a:prstGeom>
        </p:spPr>
        <p:txBody>
          <a:bodyPr vert="horz" lIns="91440" tIns="45720" rIns="91440" bIns="45720" rtlCol="0">
            <a:normAutofit/>
          </a:bodyPr>
          <a:lstStyle/>
          <a:p>
            <a:pPr lvl="0"/>
            <a:r>
              <a:rPr lang="en-US" altLang="zh-TW"/>
              <a:t> FONT/TYPE </a:t>
            </a:r>
            <a:r>
              <a:rPr lang="zh-TW" altLang="en-US"/>
              <a:t>編輯母片文字樣式</a:t>
            </a:r>
          </a:p>
          <a:p>
            <a:pPr lvl="1"/>
            <a:r>
              <a:rPr lang="en-US" altLang="zh-TW"/>
              <a:t>FONT/TYPE</a:t>
            </a:r>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9154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43269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3329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3.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516" y="0"/>
            <a:ext cx="12178484" cy="6858000"/>
          </a:xfrm>
          <a:prstGeom prst="rect">
            <a:avLst/>
          </a:prstGeom>
        </p:spPr>
      </p:pic>
      <p:sp>
        <p:nvSpPr>
          <p:cNvPr id="8" name="圆角矩形 20"/>
          <p:cNvSpPr/>
          <p:nvPr userDrawn="1"/>
        </p:nvSpPr>
        <p:spPr>
          <a:xfrm>
            <a:off x="5412799" y="6342597"/>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tx1">
                    <a:lumMod val="65000"/>
                    <a:lumOff val="35000"/>
                  </a:schemeClr>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tx1">
                  <a:lumMod val="65000"/>
                  <a:lumOff val="35000"/>
                </a:schemeClr>
              </a:solidFill>
              <a:latin typeface="Microsoft JhengHei UI" panose="020B0604030504040204" pitchFamily="34" charset="-120"/>
              <a:ea typeface="Microsoft JhengHei UI" panose="020B0604030504040204" pitchFamily="34" charset="-120"/>
            </a:endParaRPr>
          </a:p>
        </p:txBody>
      </p:sp>
      <p:sp>
        <p:nvSpPr>
          <p:cNvPr id="9" name="標題版面配置區 8"/>
          <p:cNvSpPr>
            <a:spLocks noGrp="1"/>
          </p:cNvSpPr>
          <p:nvPr>
            <p:ph type="title"/>
          </p:nvPr>
        </p:nvSpPr>
        <p:spPr>
          <a:xfrm>
            <a:off x="838200" y="791846"/>
            <a:ext cx="10515600" cy="1325563"/>
          </a:xfrm>
          <a:prstGeom prst="rect">
            <a:avLst/>
          </a:prstGeom>
        </p:spPr>
        <p:txBody>
          <a:bodyPr vert="horz" lIns="91440" tIns="45720" rIns="91440" bIns="45720" rtlCol="0" anchor="ctr">
            <a:normAutofit/>
          </a:bodyPr>
          <a:lstStyle/>
          <a:p>
            <a:r>
              <a:rPr lang="zh-TW" altLang="en-US"/>
              <a:t>字體</a:t>
            </a:r>
            <a:r>
              <a:rPr lang="en-US" altLang="zh-TW"/>
              <a:t>:TAHOMA</a:t>
            </a:r>
            <a:endParaRPr lang="zh-TW" altLang="en-US"/>
          </a:p>
        </p:txBody>
      </p:sp>
      <p:sp>
        <p:nvSpPr>
          <p:cNvPr id="10" name="文字版面配置區 9"/>
          <p:cNvSpPr>
            <a:spLocks noGrp="1"/>
          </p:cNvSpPr>
          <p:nvPr>
            <p:ph type="body" idx="1"/>
          </p:nvPr>
        </p:nvSpPr>
        <p:spPr>
          <a:xfrm>
            <a:off x="838200" y="1951327"/>
            <a:ext cx="10515600" cy="860173"/>
          </a:xfrm>
          <a:prstGeom prst="rect">
            <a:avLst/>
          </a:prstGeom>
        </p:spPr>
        <p:txBody>
          <a:bodyPr vert="horz" lIns="91440" tIns="45720" rIns="91440" bIns="45720" rtlCol="0">
            <a:normAutofit/>
          </a:bodyPr>
          <a:lstStyle/>
          <a:p>
            <a:pPr lvl="0"/>
            <a:r>
              <a:rPr lang="en-US" altLang="zh-TW"/>
              <a:t>Date/Unit/Name</a:t>
            </a:r>
            <a:endParaRPr lang="zh-TW" altLang="en-US"/>
          </a:p>
        </p:txBody>
      </p:sp>
    </p:spTree>
    <p:extLst>
      <p:ext uri="{BB962C8B-B14F-4D97-AF65-F5344CB8AC3E}">
        <p14:creationId xmlns:p14="http://schemas.microsoft.com/office/powerpoint/2010/main" val="31041003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9" r:id="rId3"/>
    <p:sldLayoutId id="2147483700" r:id="rId4"/>
    <p:sldLayoutId id="2147483701" r:id="rId5"/>
    <p:sldLayoutId id="2147483702" r:id="rId6"/>
  </p:sldLayoutIdLst>
  <p:txStyles>
    <p:titleStyle>
      <a:lvl1pPr algn="ctr" defTabSz="914400" rtl="0" eaLnBrk="1" latinLnBrk="0" hangingPunct="1">
        <a:lnSpc>
          <a:spcPct val="90000"/>
        </a:lnSpc>
        <a:spcBef>
          <a:spcPct val="0"/>
        </a:spcBef>
        <a:buNone/>
        <a:defRPr sz="4400" b="1" kern="1200">
          <a:solidFill>
            <a:schemeClr val="accent3">
              <a:lumMod val="50000"/>
            </a:schemeClr>
          </a:solidFill>
          <a:latin typeface="微軟正黑體" panose="020B0604030504040204" pitchFamily="34" charset="-120"/>
          <a:ea typeface="微軟正黑體" panose="020B0604030504040204" pitchFamily="34" charset="-120"/>
          <a:cs typeface="Tahoma" panose="020B0604030504040204"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投影片編號版面配置區 5"/>
          <p:cNvSpPr>
            <a:spLocks noGrp="1"/>
          </p:cNvSpPr>
          <p:nvPr>
            <p:ph type="sldNum" sz="quarter" idx="4"/>
          </p:nvPr>
        </p:nvSpPr>
        <p:spPr>
          <a:xfrm>
            <a:off x="11763103" y="6618514"/>
            <a:ext cx="690155" cy="291737"/>
          </a:xfrm>
          <a:prstGeom prst="rect">
            <a:avLst/>
          </a:prstGeom>
        </p:spPr>
        <p:txBody>
          <a:bodyPr/>
          <a:lstStyle>
            <a:lvl1pPr>
              <a:defRPr sz="1200" b="1">
                <a:solidFill>
                  <a:schemeClr val="bg1"/>
                </a:solidFill>
                <a:latin typeface="+mn-lt"/>
              </a:defRPr>
            </a:lvl1pPr>
          </a:lstStyle>
          <a:p>
            <a:fld id="{0B5B4039-CDDE-46DD-8545-0A5633482654}" type="slidenum">
              <a:rPr lang="zh-TW" altLang="en-US" smtClean="0"/>
              <a:pPr/>
              <a:t>‹#›</a:t>
            </a:fld>
            <a:endParaRPr lang="zh-TW" altLang="en-US"/>
          </a:p>
        </p:txBody>
      </p:sp>
      <p:sp>
        <p:nvSpPr>
          <p:cNvPr id="4" name="圆角矩形 20"/>
          <p:cNvSpPr/>
          <p:nvPr userDrawn="1"/>
        </p:nvSpPr>
        <p:spPr>
          <a:xfrm>
            <a:off x="7683534" y="6455374"/>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tx1">
                    <a:lumMod val="65000"/>
                    <a:lumOff val="35000"/>
                  </a:schemeClr>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tx1">
                  <a:lumMod val="65000"/>
                  <a:lumOff val="35000"/>
                </a:schemeClr>
              </a:solidFill>
              <a:latin typeface="Microsoft JhengHei UI" panose="020B0604030504040204" pitchFamily="34" charset="-120"/>
              <a:ea typeface="Microsoft JhengHei UI" panose="020B0604030504040204" pitchFamily="34" charset="-120"/>
            </a:endParaRPr>
          </a:p>
        </p:txBody>
      </p:sp>
      <p:sp>
        <p:nvSpPr>
          <p:cNvPr id="5" name="標題版面配置區 4"/>
          <p:cNvSpPr>
            <a:spLocks noGrp="1"/>
          </p:cNvSpPr>
          <p:nvPr>
            <p:ph type="title"/>
          </p:nvPr>
        </p:nvSpPr>
        <p:spPr>
          <a:xfrm>
            <a:off x="431800" y="337412"/>
            <a:ext cx="10515600" cy="575401"/>
          </a:xfrm>
          <a:prstGeom prst="rect">
            <a:avLst/>
          </a:prstGeom>
        </p:spPr>
        <p:txBody>
          <a:bodyPr vert="horz" lIns="91440" tIns="45720" rIns="91440" bIns="45720" rtlCol="0" anchor="t" anchorCtr="0">
            <a:noAutofit/>
          </a:bodyPr>
          <a:lstStyle/>
          <a:p>
            <a:pPr lvl="0"/>
            <a:r>
              <a:rPr lang="zh-TW" altLang="en-US"/>
              <a:t>標題字體</a:t>
            </a:r>
            <a:r>
              <a:rPr lang="en-US" altLang="zh-TW"/>
              <a:t>:</a:t>
            </a:r>
            <a:r>
              <a:rPr lang="zh-TW" altLang="en-US"/>
              <a:t> </a:t>
            </a:r>
            <a:r>
              <a:rPr lang="en-US" altLang="zh-TW"/>
              <a:t>Tahoma</a:t>
            </a:r>
            <a:endParaRPr lang="zh-TW" altLang="en-US"/>
          </a:p>
        </p:txBody>
      </p:sp>
      <p:sp>
        <p:nvSpPr>
          <p:cNvPr id="6" name="文字版面配置區 5"/>
          <p:cNvSpPr>
            <a:spLocks noGrp="1"/>
          </p:cNvSpPr>
          <p:nvPr>
            <p:ph type="body" idx="1"/>
          </p:nvPr>
        </p:nvSpPr>
        <p:spPr>
          <a:xfrm>
            <a:off x="431800" y="1250223"/>
            <a:ext cx="10515600" cy="4351338"/>
          </a:xfrm>
          <a:prstGeom prst="rect">
            <a:avLst/>
          </a:prstGeom>
        </p:spPr>
        <p:txBody>
          <a:bodyPr vert="horz" lIns="91440" tIns="45720" rIns="91440" bIns="45720" rtlCol="0">
            <a:normAutofit/>
          </a:bodyPr>
          <a:lstStyle/>
          <a:p>
            <a:pPr lvl="0"/>
            <a:r>
              <a:rPr lang="en-US" altLang="zh-TW"/>
              <a:t> FONT/TYPE </a:t>
            </a:r>
            <a:r>
              <a:rPr lang="zh-TW" altLang="en-US"/>
              <a:t>編輯母片文字樣式</a:t>
            </a:r>
          </a:p>
          <a:p>
            <a:pPr lvl="1"/>
            <a:r>
              <a:rPr lang="en-US" altLang="zh-TW"/>
              <a:t>FONT/TYPE</a:t>
            </a:r>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83207179"/>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lang="zh-TW" altLang="en-US" sz="3200" b="1" kern="1200" dirty="0">
          <a:solidFill>
            <a:srgbClr val="5B636B"/>
          </a:solidFill>
          <a:latin typeface="Tahoma" panose="020B0604030504040204" pitchFamily="34" charset="0"/>
          <a:ea typeface="微軟正黑體" panose="020B0604030504040204" pitchFamily="34" charset="-120"/>
          <a:cs typeface="Tahoma" panose="020B0604030504040204" pitchFamily="34" charset="0"/>
        </a:defRPr>
      </a:lvl1pPr>
    </p:titleStyle>
    <p:bodyStyle>
      <a:lvl1pPr marL="228600" indent="-228600" algn="l" defTabSz="914400" rtl="0" eaLnBrk="1" latinLnBrk="0" hangingPunct="1">
        <a:lnSpc>
          <a:spcPct val="90000"/>
        </a:lnSpc>
        <a:spcBef>
          <a:spcPts val="300"/>
        </a:spcBef>
        <a:spcAft>
          <a:spcPts val="300"/>
        </a:spcAft>
        <a:buFont typeface="Wingdings" panose="05000000000000000000" pitchFamily="2" charset="2"/>
        <a:buChar char="n"/>
        <a:defRPr sz="24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300"/>
        </a:spcBef>
        <a:spcAft>
          <a:spcPts val="300"/>
        </a:spcAft>
        <a:buFont typeface="Arial" panose="020B0604020202020204" pitchFamily="34" charset="0"/>
        <a:buChar char="•"/>
        <a:defRPr sz="20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2pPr>
      <a:lvl3pPr marL="1143000" indent="-228600" algn="l" defTabSz="914400" rtl="0" eaLnBrk="1" latinLnBrk="0" hangingPunct="1">
        <a:lnSpc>
          <a:spcPct val="90000"/>
        </a:lnSpc>
        <a:spcBef>
          <a:spcPts val="300"/>
        </a:spcBef>
        <a:spcAft>
          <a:spcPts val="300"/>
        </a:spcAft>
        <a:buFont typeface="Arial" panose="020B0604020202020204" pitchFamily="34" charset="0"/>
        <a:buChar char="•"/>
        <a:defRPr sz="20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3pPr>
      <a:lvl4pPr marL="1600200" indent="-228600" algn="l" defTabSz="914400" rtl="0" eaLnBrk="1" latinLnBrk="0" hangingPunct="1">
        <a:lnSpc>
          <a:spcPct val="9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4pPr>
      <a:lvl5pPr marL="2057400" indent="-228600" algn="l" defTabSz="914400" rtl="0" eaLnBrk="1" latinLnBrk="0" hangingPunct="1">
        <a:lnSpc>
          <a:spcPct val="9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69B42-6376-4684-BFC6-E62BD58F4810}" type="datetimeFigureOut">
              <a:rPr lang="zh-TW" altLang="en-US" smtClean="0"/>
              <a:t>2022/7/22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6930799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16" y="0"/>
            <a:ext cx="12178484" cy="6858000"/>
          </a:xfrm>
          <a:prstGeom prst="rect">
            <a:avLst/>
          </a:prstGeom>
        </p:spPr>
      </p:pic>
      <p:sp>
        <p:nvSpPr>
          <p:cNvPr id="8" name="標題版面配置區 7"/>
          <p:cNvSpPr>
            <a:spLocks noGrp="1"/>
          </p:cNvSpPr>
          <p:nvPr>
            <p:ph type="title"/>
          </p:nvPr>
        </p:nvSpPr>
        <p:spPr>
          <a:xfrm>
            <a:off x="-1" y="1453680"/>
            <a:ext cx="12191999" cy="1325563"/>
          </a:xfrm>
          <a:prstGeom prst="rect">
            <a:avLst/>
          </a:prstGeom>
        </p:spPr>
        <p:txBody>
          <a:bodyPr vert="horz" lIns="91440" tIns="45720" rIns="91440" bIns="45720" rtlCol="0" anchor="ctr">
            <a:normAutofit/>
          </a:bodyPr>
          <a:lstStyle/>
          <a:p>
            <a:r>
              <a:rPr lang="zh-TW" altLang="en-US"/>
              <a:t>字體</a:t>
            </a:r>
            <a:r>
              <a:rPr lang="en-US" altLang="zh-TW"/>
              <a:t>:Tahoma</a:t>
            </a:r>
            <a:endParaRPr lang="zh-TW" altLang="en-US"/>
          </a:p>
        </p:txBody>
      </p:sp>
      <p:sp>
        <p:nvSpPr>
          <p:cNvPr id="9" name="文字版面配置區 8"/>
          <p:cNvSpPr>
            <a:spLocks noGrp="1"/>
          </p:cNvSpPr>
          <p:nvPr>
            <p:ph type="body" idx="1"/>
          </p:nvPr>
        </p:nvSpPr>
        <p:spPr>
          <a:xfrm>
            <a:off x="1" y="2672711"/>
            <a:ext cx="12191999" cy="1156609"/>
          </a:xfrm>
          <a:prstGeom prst="rect">
            <a:avLst/>
          </a:prstGeom>
        </p:spPr>
        <p:txBody>
          <a:bodyPr vert="horz" lIns="91440" tIns="45720" rIns="91440" bIns="45720" rtlCol="0">
            <a:normAutofit/>
          </a:bodyPr>
          <a:lstStyle/>
          <a:p>
            <a:pPr lvl="0"/>
            <a:r>
              <a:rPr lang="en-US" altLang="zh-TW"/>
              <a:t>Date/Information</a:t>
            </a:r>
            <a:endParaRPr lang="zh-TW" altLang="en-US"/>
          </a:p>
        </p:txBody>
      </p:sp>
      <p:sp>
        <p:nvSpPr>
          <p:cNvPr id="10" name="圆角矩形 20"/>
          <p:cNvSpPr/>
          <p:nvPr userDrawn="1"/>
        </p:nvSpPr>
        <p:spPr>
          <a:xfrm>
            <a:off x="-1173686" y="6601568"/>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bg1"/>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82122104"/>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ctr" defTabSz="914400" rtl="0" eaLnBrk="1" latinLnBrk="0" hangingPunct="1">
        <a:lnSpc>
          <a:spcPct val="90000"/>
        </a:lnSpc>
        <a:spcBef>
          <a:spcPct val="0"/>
        </a:spcBef>
        <a:buNone/>
        <a:defRPr sz="4400" b="1" kern="1200">
          <a:solidFill>
            <a:schemeClr val="accent3">
              <a:lumMod val="50000"/>
            </a:schemeClr>
          </a:solidFill>
          <a:latin typeface="微軟正黑體" panose="020B0604030504040204" pitchFamily="34" charset="-120"/>
          <a:ea typeface="微軟正黑體" panose="020B0604030504040204" pitchFamily="34" charset="-120"/>
          <a:cs typeface="Tahoma" panose="020B0604030504040204"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400" b="0" kern="120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ossless_data_compression" TargetMode="External"/><Relationship Id="rId7" Type="http://schemas.openxmlformats.org/officeDocument/2006/relationships/hyperlink" Target="https://en.wikipedia.org/wiki/Dynamic_programming"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7.xml"/><Relationship Id="rId6" Type="http://schemas.openxmlformats.org/officeDocument/2006/relationships/hyperlink" Target="https://en.wikipedia.org/wiki/Range_encoding" TargetMode="External"/><Relationship Id="rId5" Type="http://schemas.openxmlformats.org/officeDocument/2006/relationships/hyperlink" Target="https://en.wikipedia.org/wiki/LZ77" TargetMode="External"/><Relationship Id="rId4" Type="http://schemas.openxmlformats.org/officeDocument/2006/relationships/hyperlink" Target="https://en.wikipedia.org/wiki/Dictionary_cod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490846" y="951531"/>
            <a:ext cx="9144000" cy="703533"/>
          </a:xfrm>
          <a:ln>
            <a:noFill/>
          </a:ln>
        </p:spPr>
        <p:txBody>
          <a:bodyPr>
            <a:noAutofit/>
          </a:bodyPr>
          <a:lstStyle/>
          <a:p>
            <a:pPr algn="l"/>
            <a:r>
              <a:rPr lang="en-US" altLang="zh-CN" sz="3600">
                <a:ea typeface="Tahoma" panose="020B0604030504040204" pitchFamily="34" charset="0"/>
              </a:rPr>
              <a:t>AmebaZ2 LZMA Flash Layout</a:t>
            </a:r>
            <a:endParaRPr lang="en-US" altLang="zh-TW" sz="3600">
              <a:ea typeface="Tahoma" panose="020B0604030504040204" pitchFamily="34" charset="0"/>
            </a:endParaRPr>
          </a:p>
        </p:txBody>
      </p:sp>
    </p:spTree>
    <p:extLst>
      <p:ext uri="{BB962C8B-B14F-4D97-AF65-F5344CB8AC3E}">
        <p14:creationId xmlns:p14="http://schemas.microsoft.com/office/powerpoint/2010/main" val="207913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10</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Header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2308324"/>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dirty="0"/>
              <a:t>Header Generation (ROM validation Header):</a:t>
            </a:r>
          </a:p>
          <a:p>
            <a:pPr marL="742950" lvl="1" indent="-285750">
              <a:buClr>
                <a:srgbClr val="C00000"/>
              </a:buClr>
              <a:buFont typeface="Wingdings" panose="05000000000000000000" pitchFamily="2" charset="2"/>
              <a:buChar char="u"/>
            </a:pPr>
            <a:r>
              <a:rPr lang="en-US" altLang="zh-CN" dirty="0">
                <a:ea typeface="等线"/>
              </a:rPr>
              <a:t>This header is used by ROM bootloader to validate (</a:t>
            </a:r>
            <a:r>
              <a:rPr lang="en-US" altLang="zh-CN" dirty="0" err="1">
                <a:ea typeface="等线"/>
              </a:rPr>
              <a:t>firmware_is_lzma.bin</a:t>
            </a:r>
            <a:r>
              <a:rPr lang="en-US" altLang="zh-CN" dirty="0">
                <a:ea typeface="等线"/>
              </a:rPr>
              <a:t>) in FW2, the format is the same as usual FW header so that the bootloader can recognize the compressed FW.</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This header is cropped from the first 320 bytes of the generated FW2 before it is being compressed. The first 320 bytes of the FW consist of fields that are needed to be verified by Bootloader, namely OTA Signature (32 byte) + 6 x Public Keys (6 x 32bytes) + Sub-Image 0 Header (96 bytes)</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Screenshot below is an excerpt from AN0500 </a:t>
            </a:r>
            <a:r>
              <a:rPr lang="en-US" altLang="zh-CN" dirty="0" err="1">
                <a:ea typeface="等线"/>
              </a:rPr>
              <a:t>AmebaZ</a:t>
            </a:r>
            <a:r>
              <a:rPr lang="en-US" altLang="zh-CN" dirty="0">
                <a:ea typeface="等线"/>
              </a:rPr>
              <a:t>-II Application Note</a:t>
            </a:r>
            <a:endParaRPr lang="en-US" altLang="zh-CN" dirty="0">
              <a:ea typeface="等线"/>
              <a:cs typeface="Calibri"/>
            </a:endParaRPr>
          </a:p>
          <a:p>
            <a:pPr>
              <a:buClr>
                <a:srgbClr val="C00000"/>
              </a:buClr>
            </a:pPr>
            <a:endParaRPr lang="en-US" altLang="zh-CN" dirty="0"/>
          </a:p>
        </p:txBody>
      </p:sp>
      <p:pic>
        <p:nvPicPr>
          <p:cNvPr id="14" name="Picture 13" descr="Table&#10;&#10;Description automatically generated with medium confidence">
            <a:extLst>
              <a:ext uri="{FF2B5EF4-FFF2-40B4-BE49-F238E27FC236}">
                <a16:creationId xmlns:a16="http://schemas.microsoft.com/office/drawing/2014/main" id="{A9182451-5596-47E7-8814-011D8DFCCAF3}"/>
              </a:ext>
            </a:extLst>
          </p:cNvPr>
          <p:cNvPicPr>
            <a:picLocks noChangeAspect="1"/>
          </p:cNvPicPr>
          <p:nvPr/>
        </p:nvPicPr>
        <p:blipFill>
          <a:blip r:embed="rId3"/>
          <a:stretch>
            <a:fillRect/>
          </a:stretch>
        </p:blipFill>
        <p:spPr>
          <a:xfrm>
            <a:off x="1615572" y="3295750"/>
            <a:ext cx="6677628" cy="2855804"/>
          </a:xfrm>
          <a:prstGeom prst="rect">
            <a:avLst/>
          </a:prstGeom>
        </p:spPr>
      </p:pic>
      <p:sp>
        <p:nvSpPr>
          <p:cNvPr id="15" name="Rectangle 14">
            <a:extLst>
              <a:ext uri="{FF2B5EF4-FFF2-40B4-BE49-F238E27FC236}">
                <a16:creationId xmlns:a16="http://schemas.microsoft.com/office/drawing/2014/main" id="{5018D5EA-67DC-47CE-8765-50C7691485C9}"/>
              </a:ext>
            </a:extLst>
          </p:cNvPr>
          <p:cNvSpPr/>
          <p:nvPr/>
        </p:nvSpPr>
        <p:spPr>
          <a:xfrm>
            <a:off x="8185118" y="4092181"/>
            <a:ext cx="1614183" cy="641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320 bytes of header</a:t>
            </a:r>
            <a:endParaRPr lang="en-SG" sz="1600"/>
          </a:p>
        </p:txBody>
      </p:sp>
    </p:spTree>
    <p:extLst>
      <p:ext uri="{BB962C8B-B14F-4D97-AF65-F5344CB8AC3E}">
        <p14:creationId xmlns:p14="http://schemas.microsoft.com/office/powerpoint/2010/main" val="6047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11</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Header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3416320"/>
          </a:xfrm>
          <a:prstGeom prst="rect">
            <a:avLst/>
          </a:prstGeom>
          <a:noFill/>
        </p:spPr>
        <p:txBody>
          <a:bodyPr wrap="square" rtlCol="0">
            <a:spAutoFit/>
          </a:bodyPr>
          <a:lstStyle/>
          <a:p>
            <a:pPr marL="285750" indent="-285750">
              <a:buClr>
                <a:srgbClr val="C00000"/>
              </a:buClr>
              <a:buFont typeface="Wingdings" panose="05000000000000000000" pitchFamily="2" charset="2"/>
              <a:buChar char="u"/>
            </a:pPr>
            <a:r>
              <a:rPr lang="en-US" altLang="zh-CN" dirty="0"/>
              <a:t>Header Generation (</a:t>
            </a:r>
            <a:r>
              <a:rPr lang="en-US" altLang="zh-CN" dirty="0" err="1"/>
              <a:t>Comp_file</a:t>
            </a:r>
            <a:r>
              <a:rPr lang="en-US" altLang="zh-CN" dirty="0"/>
              <a:t> Header):</a:t>
            </a:r>
          </a:p>
          <a:p>
            <a:pPr marL="742950" lvl="1" indent="-285750">
              <a:buClr>
                <a:srgbClr val="C00000"/>
              </a:buClr>
              <a:buFont typeface="Wingdings" panose="05000000000000000000" pitchFamily="2" charset="2"/>
              <a:buChar char="u"/>
            </a:pPr>
            <a:r>
              <a:rPr lang="en-US" altLang="zh-CN" dirty="0"/>
              <a:t>This header is used by the bootloader to distinguish the total number of received LZMA files, possibility of hash truncation, and file size of each compressed data. </a:t>
            </a:r>
          </a:p>
          <a:p>
            <a:pPr marL="742950" lvl="1" indent="-285750">
              <a:buClr>
                <a:srgbClr val="C00000"/>
              </a:buClr>
              <a:buFont typeface="Wingdings" panose="05000000000000000000" pitchFamily="2" charset="2"/>
              <a:buChar char="u"/>
            </a:pPr>
            <a:r>
              <a:rPr lang="en-US" altLang="zh-CN" dirty="0"/>
              <a:t>First 2 bytes represents the numbers of total files</a:t>
            </a:r>
          </a:p>
          <a:p>
            <a:pPr marL="742950" lvl="1" indent="-285750">
              <a:buClr>
                <a:srgbClr val="C00000"/>
              </a:buClr>
              <a:buFont typeface="Wingdings" panose="05000000000000000000" pitchFamily="2" charset="2"/>
              <a:buChar char="u"/>
            </a:pPr>
            <a:r>
              <a:rPr lang="en-US" altLang="zh-CN" dirty="0"/>
              <a:t>Next 2 bytes represent the start address of the Hash, if there is a possible truncated hash between last and second last file. If this field is 0, indicates that there is no hash truncation and the hash is perfectly appended on the last compressed LZMA file.</a:t>
            </a:r>
          </a:p>
          <a:p>
            <a:pPr marL="742950" lvl="1" indent="-285750">
              <a:buClr>
                <a:srgbClr val="C00000"/>
              </a:buClr>
              <a:buFont typeface="Wingdings" panose="05000000000000000000" pitchFamily="2" charset="2"/>
              <a:buChar char="u"/>
            </a:pPr>
            <a:r>
              <a:rPr lang="en-US" altLang="zh-CN" dirty="0"/>
              <a:t>Finally, the trailing fields of 2 bytes each corresponds to the total size of sliced, compressed files. This file size is crucial for Ameba SDK to locate the start and end of each compressed file</a:t>
            </a:r>
          </a:p>
          <a:p>
            <a:pPr marL="742950" lvl="1" indent="-285750">
              <a:buClr>
                <a:srgbClr val="C00000"/>
              </a:buClr>
              <a:buFont typeface="Wingdings" panose="05000000000000000000" pitchFamily="2" charset="2"/>
              <a:buChar char="u"/>
            </a:pPr>
            <a:r>
              <a:rPr lang="en-US" altLang="zh-CN" dirty="0"/>
              <a:t>Ideally these file size should be less than 16kbytes as they are compressed from 16kbytes. </a:t>
            </a:r>
          </a:p>
          <a:p>
            <a:pPr marL="742950" lvl="1" indent="-285750">
              <a:buClr>
                <a:srgbClr val="C00000"/>
              </a:buClr>
              <a:buFont typeface="Wingdings" panose="05000000000000000000" pitchFamily="2" charset="2"/>
              <a:buChar char="u"/>
            </a:pPr>
            <a:r>
              <a:rPr lang="en-US" altLang="zh-CN" dirty="0"/>
              <a:t>The file size is depending on the repeatability of actual data. More repeated data yields much more compacted files.</a:t>
            </a:r>
          </a:p>
        </p:txBody>
      </p:sp>
      <p:grpSp>
        <p:nvGrpSpPr>
          <p:cNvPr id="5" name="Group 4">
            <a:extLst>
              <a:ext uri="{FF2B5EF4-FFF2-40B4-BE49-F238E27FC236}">
                <a16:creationId xmlns:a16="http://schemas.microsoft.com/office/drawing/2014/main" id="{0F5DBD45-97A7-4A6F-9DA9-370222D5419F}"/>
              </a:ext>
            </a:extLst>
          </p:cNvPr>
          <p:cNvGrpSpPr/>
          <p:nvPr/>
        </p:nvGrpSpPr>
        <p:grpSpPr>
          <a:xfrm>
            <a:off x="1022277" y="4611163"/>
            <a:ext cx="9798123" cy="698647"/>
            <a:chOff x="1114464" y="5607366"/>
            <a:chExt cx="9798123" cy="698647"/>
          </a:xfrm>
        </p:grpSpPr>
        <p:sp>
          <p:nvSpPr>
            <p:cNvPr id="16" name="Rectangle 15">
              <a:extLst>
                <a:ext uri="{FF2B5EF4-FFF2-40B4-BE49-F238E27FC236}">
                  <a16:creationId xmlns:a16="http://schemas.microsoft.com/office/drawing/2014/main" id="{0FF7A543-1875-46BC-9B0F-2E435D34DEE5}"/>
                </a:ext>
              </a:extLst>
            </p:cNvPr>
            <p:cNvSpPr/>
            <p:nvPr/>
          </p:nvSpPr>
          <p:spPr>
            <a:xfrm>
              <a:off x="1114464" y="5607372"/>
              <a:ext cx="1407560"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Total LZMA Files (2 bytes)</a:t>
              </a:r>
              <a:endParaRPr lang="en-SG" sz="1600"/>
            </a:p>
          </p:txBody>
        </p:sp>
        <p:sp>
          <p:nvSpPr>
            <p:cNvPr id="18" name="Rectangle 17">
              <a:extLst>
                <a:ext uri="{FF2B5EF4-FFF2-40B4-BE49-F238E27FC236}">
                  <a16:creationId xmlns:a16="http://schemas.microsoft.com/office/drawing/2014/main" id="{B182E9DB-B910-4878-9870-B836C6611212}"/>
                </a:ext>
              </a:extLst>
            </p:cNvPr>
            <p:cNvSpPr/>
            <p:nvPr/>
          </p:nvSpPr>
          <p:spPr>
            <a:xfrm>
              <a:off x="3950132"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1 File Size </a:t>
              </a:r>
            </a:p>
            <a:p>
              <a:pPr algn="ctr"/>
              <a:r>
                <a:rPr lang="en-US" sz="1600"/>
                <a:t>(2 bytes)</a:t>
              </a:r>
              <a:endParaRPr lang="en-SG" sz="1600"/>
            </a:p>
          </p:txBody>
        </p:sp>
        <p:sp>
          <p:nvSpPr>
            <p:cNvPr id="20" name="Rectangle 19">
              <a:extLst>
                <a:ext uri="{FF2B5EF4-FFF2-40B4-BE49-F238E27FC236}">
                  <a16:creationId xmlns:a16="http://schemas.microsoft.com/office/drawing/2014/main" id="{4241DE1B-3793-4300-956F-215CACC27BAB}"/>
                </a:ext>
              </a:extLst>
            </p:cNvPr>
            <p:cNvSpPr/>
            <p:nvPr/>
          </p:nvSpPr>
          <p:spPr>
            <a:xfrm>
              <a:off x="5296048"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2 File Size </a:t>
              </a:r>
            </a:p>
            <a:p>
              <a:pPr algn="ctr"/>
              <a:r>
                <a:rPr lang="en-US" sz="1600"/>
                <a:t>(2 bytes)</a:t>
              </a:r>
              <a:endParaRPr lang="en-SG" sz="1600"/>
            </a:p>
          </p:txBody>
        </p:sp>
        <p:sp>
          <p:nvSpPr>
            <p:cNvPr id="21" name="Rectangle 20">
              <a:extLst>
                <a:ext uri="{FF2B5EF4-FFF2-40B4-BE49-F238E27FC236}">
                  <a16:creationId xmlns:a16="http://schemas.microsoft.com/office/drawing/2014/main" id="{C553FBAE-7216-4926-9619-7069AE18F28D}"/>
                </a:ext>
              </a:extLst>
            </p:cNvPr>
            <p:cNvSpPr/>
            <p:nvPr/>
          </p:nvSpPr>
          <p:spPr>
            <a:xfrm>
              <a:off x="6641964"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3 File Size </a:t>
              </a:r>
            </a:p>
            <a:p>
              <a:pPr algn="ctr"/>
              <a:r>
                <a:rPr lang="en-US" sz="1600"/>
                <a:t>(2 bytes)</a:t>
              </a:r>
              <a:endParaRPr lang="en-SG" sz="1600"/>
            </a:p>
          </p:txBody>
        </p:sp>
        <p:sp>
          <p:nvSpPr>
            <p:cNvPr id="22" name="Rectangle 21">
              <a:extLst>
                <a:ext uri="{FF2B5EF4-FFF2-40B4-BE49-F238E27FC236}">
                  <a16:creationId xmlns:a16="http://schemas.microsoft.com/office/drawing/2014/main" id="{1E0759DE-59BC-4E43-B3D9-0BD6DDB658F2}"/>
                </a:ext>
              </a:extLst>
            </p:cNvPr>
            <p:cNvSpPr/>
            <p:nvPr/>
          </p:nvSpPr>
          <p:spPr>
            <a:xfrm>
              <a:off x="9576945" y="5607367"/>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a:t>
              </a:r>
            </a:p>
            <a:p>
              <a:pPr algn="ctr"/>
              <a:r>
                <a:rPr lang="en-US" sz="1600"/>
                <a:t>(N) File Size </a:t>
              </a:r>
            </a:p>
            <a:p>
              <a:pPr algn="ctr"/>
              <a:r>
                <a:rPr lang="en-US" sz="1600"/>
                <a:t>(2 bytes)</a:t>
              </a:r>
              <a:endParaRPr lang="en-SG" sz="1600"/>
            </a:p>
          </p:txBody>
        </p:sp>
        <p:sp>
          <p:nvSpPr>
            <p:cNvPr id="23" name="Rectangle 22">
              <a:extLst>
                <a:ext uri="{FF2B5EF4-FFF2-40B4-BE49-F238E27FC236}">
                  <a16:creationId xmlns:a16="http://schemas.microsoft.com/office/drawing/2014/main" id="{67DA31AA-7B7B-48FB-8637-AFEC95BBF76F}"/>
                </a:ext>
              </a:extLst>
            </p:cNvPr>
            <p:cNvSpPr/>
            <p:nvPr/>
          </p:nvSpPr>
          <p:spPr>
            <a:xfrm>
              <a:off x="8109454" y="5607366"/>
              <a:ext cx="1335642" cy="69864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solidFill>
                </a:rPr>
                <a:t>…….</a:t>
              </a:r>
              <a:endParaRPr lang="en-SG" sz="1600">
                <a:solidFill>
                  <a:schemeClr val="tx1"/>
                </a:solidFill>
              </a:endParaRPr>
            </a:p>
          </p:txBody>
        </p:sp>
        <p:sp>
          <p:nvSpPr>
            <p:cNvPr id="24" name="Rectangle 23">
              <a:extLst>
                <a:ext uri="{FF2B5EF4-FFF2-40B4-BE49-F238E27FC236}">
                  <a16:creationId xmlns:a16="http://schemas.microsoft.com/office/drawing/2014/main" id="{303BAF01-997E-44A1-999B-93C102558529}"/>
                </a:ext>
              </a:extLst>
            </p:cNvPr>
            <p:cNvSpPr/>
            <p:nvPr/>
          </p:nvSpPr>
          <p:spPr>
            <a:xfrm>
              <a:off x="2532298" y="5607370"/>
              <a:ext cx="1407560"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Hash start location</a:t>
              </a:r>
              <a:endParaRPr lang="en-SG" sz="1600"/>
            </a:p>
          </p:txBody>
        </p:sp>
      </p:grpSp>
    </p:spTree>
    <p:extLst>
      <p:ext uri="{BB962C8B-B14F-4D97-AF65-F5344CB8AC3E}">
        <p14:creationId xmlns:p14="http://schemas.microsoft.com/office/powerpoint/2010/main" val="35541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12</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Compression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85800" y="987426"/>
            <a:ext cx="10405872" cy="3139321"/>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A compressed *.</a:t>
            </a:r>
            <a:r>
              <a:rPr lang="en-US" altLang="zh-CN" dirty="0" err="1">
                <a:ea typeface="等线"/>
              </a:rPr>
              <a:t>lzma</a:t>
            </a:r>
            <a:r>
              <a:rPr lang="en-US" altLang="zh-CN" dirty="0">
                <a:ea typeface="等线"/>
              </a:rPr>
              <a:t> file comes with a header and its trailing compressed data</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In the header we have 1 byte of properties, 4 bytes of dictionary size and 8 bytes of uncompressed size</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Below shows the calculation of properties. Please execute the formula sequentially in C in order to obtain </a:t>
            </a:r>
            <a:r>
              <a:rPr lang="en-US" altLang="zh-CN" dirty="0" err="1">
                <a:ea typeface="等线"/>
              </a:rPr>
              <a:t>lp</a:t>
            </a:r>
            <a:r>
              <a:rPr lang="en-US" altLang="zh-CN" dirty="0">
                <a:ea typeface="等线"/>
              </a:rPr>
              <a:t> and lc using known properties. </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Note : we use lc=3, </a:t>
            </a:r>
            <a:r>
              <a:rPr lang="en-US" altLang="zh-CN" dirty="0" err="1">
                <a:ea typeface="等线"/>
              </a:rPr>
              <a:t>lp</a:t>
            </a:r>
            <a:r>
              <a:rPr lang="en-US" altLang="zh-CN" dirty="0">
                <a:ea typeface="等线"/>
              </a:rPr>
              <a:t>=0, pb=2 in this project</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t>Properties = (pb * 5 + </a:t>
            </a:r>
            <a:r>
              <a:rPr lang="en-US" altLang="zh-CN" dirty="0" err="1"/>
              <a:t>lp</a:t>
            </a:r>
            <a:r>
              <a:rPr lang="en-US" altLang="zh-CN" dirty="0"/>
              <a:t>) * 9 + lc    -&gt;  prop = (2 * 5 + 0) * 9 + 3    -&gt;  prop = 93 (0x5D)</a:t>
            </a:r>
          </a:p>
          <a:p>
            <a:pPr lvl="2" indent="-285750">
              <a:buClr>
                <a:srgbClr val="C00000"/>
              </a:buClr>
              <a:buFont typeface="Wingdings" panose="05000000000000000000" pitchFamily="2" charset="2"/>
              <a:buChar char="u"/>
            </a:pPr>
            <a:r>
              <a:rPr lang="en-US" altLang="zh-CN" dirty="0"/>
              <a:t>pb = prop / ( 9 * 5)		-&gt; pb = 93 / 45      		-&gt; pb = 2		 </a:t>
            </a:r>
          </a:p>
          <a:p>
            <a:pPr lvl="2" indent="-285750">
              <a:buClr>
                <a:srgbClr val="C00000"/>
              </a:buClr>
              <a:buFont typeface="Wingdings" panose="05000000000000000000" pitchFamily="2" charset="2"/>
              <a:buChar char="u"/>
            </a:pPr>
            <a:r>
              <a:rPr lang="en-US" altLang="zh-CN" dirty="0">
                <a:ea typeface="等线"/>
              </a:rPr>
              <a:t>prop -= pb * 9 * 5;		-&gt; prop = prop – 2*9*5 -&gt; prop = 3</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err="1"/>
              <a:t>lp</a:t>
            </a:r>
            <a:r>
              <a:rPr lang="en-US" altLang="zh-CN" dirty="0"/>
              <a:t> = prop / 9;		-&gt; </a:t>
            </a:r>
            <a:r>
              <a:rPr lang="en-US" altLang="zh-CN" dirty="0" err="1"/>
              <a:t>lp</a:t>
            </a:r>
            <a:r>
              <a:rPr lang="en-US" altLang="zh-CN" dirty="0"/>
              <a:t> = 3 / 9		-&gt; </a:t>
            </a:r>
            <a:r>
              <a:rPr lang="en-US" altLang="zh-CN" dirty="0" err="1"/>
              <a:t>lp</a:t>
            </a:r>
            <a:r>
              <a:rPr lang="en-US" altLang="zh-CN" dirty="0"/>
              <a:t> = 0</a:t>
            </a:r>
          </a:p>
          <a:p>
            <a:pPr lvl="2" indent="-285750">
              <a:buClr>
                <a:srgbClr val="C00000"/>
              </a:buClr>
              <a:buFont typeface="Wingdings" panose="05000000000000000000" pitchFamily="2" charset="2"/>
              <a:buChar char="u"/>
            </a:pPr>
            <a:r>
              <a:rPr lang="en-US" altLang="zh-CN" dirty="0"/>
              <a:t>lc = prop – </a:t>
            </a:r>
            <a:r>
              <a:rPr lang="en-US" altLang="zh-CN" dirty="0" err="1"/>
              <a:t>lp</a:t>
            </a:r>
            <a:r>
              <a:rPr lang="en-US" altLang="zh-CN" dirty="0"/>
              <a:t> * 9;		-&gt; lc = 3 – 0 * 9		-&gt; lc = 3</a:t>
            </a:r>
          </a:p>
          <a:p>
            <a:pPr indent="-285750">
              <a:buClr>
                <a:srgbClr val="C00000"/>
              </a:buClr>
              <a:buFont typeface="Wingdings" panose="05000000000000000000" pitchFamily="2" charset="2"/>
              <a:buChar char="u"/>
            </a:pPr>
            <a:r>
              <a:rPr lang="en-US" altLang="zh-CN" dirty="0">
                <a:ea typeface="等线"/>
              </a:rPr>
              <a:t>Below depicts the LZMA header of each LZMA file</a:t>
            </a:r>
            <a:endParaRPr lang="en-US" altLang="zh-CN" dirty="0">
              <a:ea typeface="等线"/>
              <a:cs typeface="Calibri"/>
            </a:endParaRPr>
          </a:p>
        </p:txBody>
      </p:sp>
      <p:grpSp>
        <p:nvGrpSpPr>
          <p:cNvPr id="14" name="Group 13">
            <a:extLst>
              <a:ext uri="{FF2B5EF4-FFF2-40B4-BE49-F238E27FC236}">
                <a16:creationId xmlns:a16="http://schemas.microsoft.com/office/drawing/2014/main" id="{7EE552FC-D457-4D48-BD31-0EC4BA53A08A}"/>
              </a:ext>
            </a:extLst>
          </p:cNvPr>
          <p:cNvGrpSpPr/>
          <p:nvPr/>
        </p:nvGrpSpPr>
        <p:grpSpPr>
          <a:xfrm>
            <a:off x="1264616" y="4126747"/>
            <a:ext cx="8620019" cy="698648"/>
            <a:chOff x="1253445" y="5350996"/>
            <a:chExt cx="8620019" cy="698648"/>
          </a:xfrm>
        </p:grpSpPr>
        <p:sp>
          <p:nvSpPr>
            <p:cNvPr id="15" name="Rectangle 14">
              <a:extLst>
                <a:ext uri="{FF2B5EF4-FFF2-40B4-BE49-F238E27FC236}">
                  <a16:creationId xmlns:a16="http://schemas.microsoft.com/office/drawing/2014/main" id="{C9B4E4B4-70ED-4C33-BDCD-2BA7E27B9D34}"/>
                </a:ext>
              </a:extLst>
            </p:cNvPr>
            <p:cNvSpPr/>
            <p:nvPr/>
          </p:nvSpPr>
          <p:spPr>
            <a:xfrm>
              <a:off x="1253445" y="5351003"/>
              <a:ext cx="1150703"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Properties (1 byte)</a:t>
              </a:r>
              <a:endParaRPr lang="en-SG"/>
            </a:p>
          </p:txBody>
        </p:sp>
        <p:sp>
          <p:nvSpPr>
            <p:cNvPr id="16" name="Rectangle 15">
              <a:extLst>
                <a:ext uri="{FF2B5EF4-FFF2-40B4-BE49-F238E27FC236}">
                  <a16:creationId xmlns:a16="http://schemas.microsoft.com/office/drawing/2014/main" id="{3544AAF0-D07D-4D00-817E-3F8729D04ED8}"/>
                </a:ext>
              </a:extLst>
            </p:cNvPr>
            <p:cNvSpPr/>
            <p:nvPr/>
          </p:nvSpPr>
          <p:spPr>
            <a:xfrm>
              <a:off x="2404149" y="5350997"/>
              <a:ext cx="162332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Dictionary Size (4 bytes)</a:t>
              </a:r>
              <a:endParaRPr lang="en-SG"/>
            </a:p>
          </p:txBody>
        </p:sp>
        <p:sp>
          <p:nvSpPr>
            <p:cNvPr id="18" name="Rectangle 17">
              <a:extLst>
                <a:ext uri="{FF2B5EF4-FFF2-40B4-BE49-F238E27FC236}">
                  <a16:creationId xmlns:a16="http://schemas.microsoft.com/office/drawing/2014/main" id="{59FEDA74-5412-4E3D-A5F9-7D44020930A7}"/>
                </a:ext>
              </a:extLst>
            </p:cNvPr>
            <p:cNvSpPr/>
            <p:nvPr/>
          </p:nvSpPr>
          <p:spPr>
            <a:xfrm>
              <a:off x="4027472" y="5350997"/>
              <a:ext cx="169523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Uncompressed Size (8 bytes)</a:t>
              </a:r>
              <a:endParaRPr lang="en-SG"/>
            </a:p>
          </p:txBody>
        </p:sp>
        <p:sp>
          <p:nvSpPr>
            <p:cNvPr id="20" name="Rectangle 19">
              <a:extLst>
                <a:ext uri="{FF2B5EF4-FFF2-40B4-BE49-F238E27FC236}">
                  <a16:creationId xmlns:a16="http://schemas.microsoft.com/office/drawing/2014/main" id="{1A54B87D-500A-471A-B88D-27D9FA339918}"/>
                </a:ext>
              </a:extLst>
            </p:cNvPr>
            <p:cNvSpPr/>
            <p:nvPr/>
          </p:nvSpPr>
          <p:spPr>
            <a:xfrm>
              <a:off x="5722703" y="5350996"/>
              <a:ext cx="4150761" cy="69864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LZMA Data ( &lt;16k bytes)</a:t>
              </a:r>
              <a:endParaRPr lang="en-SG"/>
            </a:p>
          </p:txBody>
        </p:sp>
      </p:grpSp>
      <p:pic>
        <p:nvPicPr>
          <p:cNvPr id="21" name="Picture 20" descr="Calendar&#10;&#10;Description automatically generated with low confidence">
            <a:extLst>
              <a:ext uri="{FF2B5EF4-FFF2-40B4-BE49-F238E27FC236}">
                <a16:creationId xmlns:a16="http://schemas.microsoft.com/office/drawing/2014/main" id="{0EF6245D-713A-4661-B8F2-7E25DFF85546}"/>
              </a:ext>
            </a:extLst>
          </p:cNvPr>
          <p:cNvPicPr>
            <a:picLocks noChangeAspect="1"/>
          </p:cNvPicPr>
          <p:nvPr/>
        </p:nvPicPr>
        <p:blipFill>
          <a:blip r:embed="rId3"/>
          <a:stretch>
            <a:fillRect/>
          </a:stretch>
        </p:blipFill>
        <p:spPr>
          <a:xfrm>
            <a:off x="1748159" y="4976389"/>
            <a:ext cx="7723027" cy="1110086"/>
          </a:xfrm>
          <a:prstGeom prst="rect">
            <a:avLst/>
          </a:prstGeom>
        </p:spPr>
      </p:pic>
    </p:spTree>
    <p:extLst>
      <p:ext uri="{BB962C8B-B14F-4D97-AF65-F5344CB8AC3E}">
        <p14:creationId xmlns:p14="http://schemas.microsoft.com/office/powerpoint/2010/main" val="423891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13</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Decompression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00342" y="868219"/>
            <a:ext cx="10405872" cy="4524315"/>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All procedure in this chapter are performed in the bootloader </a:t>
            </a:r>
            <a:endParaRPr lang="en-US" altLang="zh-CN" dirty="0"/>
          </a:p>
          <a:p>
            <a:pPr indent="-285750">
              <a:buClr>
                <a:srgbClr val="C00000"/>
              </a:buClr>
              <a:buFont typeface="Wingdings" panose="05000000000000000000" pitchFamily="2" charset="2"/>
              <a:buChar char="u"/>
            </a:pPr>
            <a:r>
              <a:rPr lang="en-US" altLang="zh-CN" dirty="0">
                <a:ea typeface="等线"/>
              </a:rPr>
              <a:t>Bootloader </a:t>
            </a:r>
            <a:r>
              <a:rPr lang="en-US" altLang="zh-CN" dirty="0" err="1">
                <a:ea typeface="等线"/>
              </a:rPr>
              <a:t>user_boot_fw_selection</a:t>
            </a:r>
            <a:r>
              <a:rPr lang="en-US" altLang="zh-CN" dirty="0">
                <a:ea typeface="等线"/>
              </a:rPr>
              <a:t> function decides which FW to be loaded. </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t>If FW1 is valid and serial number is later or equal to FW2, FW1 will be loaded </a:t>
            </a:r>
          </a:p>
          <a:p>
            <a:pPr lvl="1" indent="-285750">
              <a:buClr>
                <a:srgbClr val="C00000"/>
              </a:buClr>
              <a:buFont typeface="Wingdings" panose="05000000000000000000" pitchFamily="2" charset="2"/>
              <a:buChar char="u"/>
            </a:pPr>
            <a:r>
              <a:rPr lang="en-US" altLang="zh-CN" dirty="0"/>
              <a:t>If FW1 is invalid while FW2 is valid, FW2 decompression will be started</a:t>
            </a:r>
          </a:p>
          <a:p>
            <a:pPr lvl="1" indent="-285750">
              <a:buClr>
                <a:srgbClr val="C00000"/>
              </a:buClr>
              <a:buFont typeface="Wingdings" panose="05000000000000000000" pitchFamily="2" charset="2"/>
              <a:buChar char="u"/>
            </a:pPr>
            <a:r>
              <a:rPr lang="en-US" altLang="zh-CN" dirty="0"/>
              <a:t>If FW1 is valid but serial number is older than FW2 and FW2 is valid, FW2 decompression will be started</a:t>
            </a:r>
          </a:p>
          <a:p>
            <a:pPr lvl="1" indent="-285750">
              <a:buClr>
                <a:srgbClr val="C00000"/>
              </a:buClr>
              <a:buFont typeface="Wingdings" panose="05000000000000000000" pitchFamily="2" charset="2"/>
              <a:buChar char="u"/>
            </a:pPr>
            <a:r>
              <a:rPr lang="en-US" altLang="zh-CN" dirty="0"/>
              <a:t>Otherwise, bootloader will report an error</a:t>
            </a:r>
          </a:p>
          <a:p>
            <a:pPr indent="-285750">
              <a:buClr>
                <a:srgbClr val="C00000"/>
              </a:buClr>
              <a:buFont typeface="Wingdings" panose="05000000000000000000" pitchFamily="2" charset="2"/>
              <a:buChar char="u"/>
            </a:pPr>
            <a:r>
              <a:rPr lang="en-US" altLang="zh-CN" dirty="0">
                <a:ea typeface="等线"/>
              </a:rPr>
              <a:t>In </a:t>
            </a:r>
            <a:r>
              <a:rPr lang="en-US" altLang="zh-CN" dirty="0" err="1">
                <a:ea typeface="等线"/>
              </a:rPr>
              <a:t>boot_lzma</a:t>
            </a:r>
            <a:r>
              <a:rPr lang="en-US" altLang="zh-CN" dirty="0">
                <a:ea typeface="等线"/>
              </a:rPr>
              <a:t>, </a:t>
            </a:r>
            <a:r>
              <a:rPr lang="en-US" altLang="zh-CN" dirty="0" err="1">
                <a:ea typeface="等线"/>
              </a:rPr>
              <a:t>bootLzma_main_task</a:t>
            </a:r>
            <a:r>
              <a:rPr lang="en-US" altLang="zh-CN" dirty="0">
                <a:ea typeface="等线"/>
              </a:rPr>
              <a:t> will proceed with the main decompression steps</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ea typeface="等线"/>
              </a:rPr>
              <a:t>First, the function gets the offset of read and write address.</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Read address, </a:t>
            </a:r>
            <a:r>
              <a:rPr lang="en-US" altLang="zh-CN" dirty="0" err="1">
                <a:ea typeface="等线"/>
              </a:rPr>
              <a:t>read_addr</a:t>
            </a:r>
            <a:r>
              <a:rPr lang="en-US" altLang="zh-CN" dirty="0">
                <a:ea typeface="等线"/>
              </a:rPr>
              <a:t> is FW2 address </a:t>
            </a:r>
            <a:r>
              <a:rPr lang="en-US" altLang="zh-CN" dirty="0" err="1">
                <a:ea typeface="等线"/>
              </a:rPr>
              <a:t>offsetted</a:t>
            </a:r>
            <a:r>
              <a:rPr lang="en-US" altLang="zh-CN" dirty="0">
                <a:ea typeface="等线"/>
              </a:rPr>
              <a:t> by ROM bootloader validation size, which is consist of OTA Signature (32 byte) + 6 x Public Keys (6 * 32bytes) + Sub-Image 0 Header (96 bytes) then further </a:t>
            </a:r>
            <a:r>
              <a:rPr lang="en-US" altLang="zh-CN" dirty="0" err="1">
                <a:ea typeface="等线"/>
              </a:rPr>
              <a:t>offsett</a:t>
            </a:r>
            <a:r>
              <a:rPr lang="en-US" altLang="zh-CN" dirty="0">
                <a:ea typeface="等线"/>
              </a:rPr>
              <a:t> by Flash memory address base (0x98000000)</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LZMA File read address, </a:t>
            </a:r>
            <a:r>
              <a:rPr lang="en-US" altLang="zh-CN" dirty="0" err="1">
                <a:ea typeface="等线"/>
              </a:rPr>
              <a:t>offset_lzmafile_read_addr</a:t>
            </a:r>
            <a:r>
              <a:rPr lang="en-US" altLang="zh-CN" dirty="0">
                <a:ea typeface="等线"/>
              </a:rPr>
              <a:t>, is </a:t>
            </a:r>
            <a:r>
              <a:rPr lang="en-US" altLang="zh-CN" dirty="0" err="1">
                <a:ea typeface="等线"/>
              </a:rPr>
              <a:t>read_addr</a:t>
            </a:r>
            <a:r>
              <a:rPr lang="en-US" altLang="zh-CN" dirty="0">
                <a:ea typeface="等线"/>
              </a:rPr>
              <a:t> </a:t>
            </a:r>
            <a:r>
              <a:rPr lang="en-US" altLang="zh-CN" dirty="0" err="1">
                <a:ea typeface="等线"/>
              </a:rPr>
              <a:t>offsetted</a:t>
            </a:r>
            <a:r>
              <a:rPr lang="en-US" altLang="zh-CN" dirty="0">
                <a:ea typeface="等线"/>
              </a:rPr>
              <a:t> again by </a:t>
            </a:r>
            <a:r>
              <a:rPr lang="en-US" altLang="zh-CN" dirty="0" err="1">
                <a:ea typeface="等线"/>
              </a:rPr>
              <a:t>comp_file</a:t>
            </a:r>
            <a:r>
              <a:rPr lang="en-US" altLang="zh-CN" dirty="0">
                <a:ea typeface="等线"/>
              </a:rPr>
              <a:t> header which is consist of total compressed file (2 bytes) + truncated hash start address (2 bytes) + total compressed file x LZMA file size (n * 2 bytes) in order to get to the start of 1st LZMA file.</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Write address, in this case, is the start of FW1</a:t>
            </a:r>
            <a:endParaRPr lang="en-US" altLang="zh-CN" dirty="0">
              <a:ea typeface="等线"/>
              <a:cs typeface="Calibri"/>
            </a:endParaRPr>
          </a:p>
          <a:p>
            <a:pPr>
              <a:buClr>
                <a:srgbClr val="C00000"/>
              </a:buClr>
            </a:pPr>
            <a:endParaRPr lang="en-US" altLang="zh-CN" dirty="0"/>
          </a:p>
        </p:txBody>
      </p:sp>
    </p:spTree>
    <p:extLst>
      <p:ext uri="{BB962C8B-B14F-4D97-AF65-F5344CB8AC3E}">
        <p14:creationId xmlns:p14="http://schemas.microsoft.com/office/powerpoint/2010/main" val="182814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14</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Decompression (cont.)</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00342" y="868219"/>
            <a:ext cx="10405872" cy="4985980"/>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Next, bootloader will perform the first decompression of FW2</a:t>
            </a:r>
            <a:endParaRPr lang="en-US" altLang="zh-CN" dirty="0">
              <a:ea typeface="等线"/>
              <a:cs typeface="Calibri"/>
            </a:endParaRPr>
          </a:p>
          <a:p>
            <a:pPr lvl="1" indent="-285750">
              <a:buClr>
                <a:srgbClr val="C00000"/>
              </a:buClr>
              <a:buFont typeface="Wingdings" panose="05000000000000000000" pitchFamily="2" charset="2"/>
              <a:buChar char="u"/>
            </a:pPr>
            <a:r>
              <a:rPr lang="en-US" sz="1600" dirty="0">
                <a:ea typeface="+mn-lt"/>
                <a:cs typeface="+mn-lt"/>
              </a:rPr>
              <a:t>Checks for the LZMA header format, byte 13th is always 0, properties size should be (pb * 5 + </a:t>
            </a:r>
            <a:r>
              <a:rPr lang="en-US" sz="1600" dirty="0" err="1">
                <a:ea typeface="+mn-lt"/>
                <a:cs typeface="+mn-lt"/>
              </a:rPr>
              <a:t>lp</a:t>
            </a:r>
            <a:r>
              <a:rPr lang="en-US" sz="1600" dirty="0">
                <a:ea typeface="+mn-lt"/>
                <a:cs typeface="+mn-lt"/>
              </a:rPr>
              <a:t>) * 9 + lc, where lc=3, </a:t>
            </a:r>
            <a:r>
              <a:rPr lang="en-US" sz="1600" dirty="0" err="1">
                <a:ea typeface="+mn-lt"/>
                <a:cs typeface="+mn-lt"/>
              </a:rPr>
              <a:t>lp</a:t>
            </a:r>
            <a:r>
              <a:rPr lang="en-US" sz="1600" dirty="0">
                <a:ea typeface="+mn-lt"/>
                <a:cs typeface="+mn-lt"/>
              </a:rPr>
              <a:t>=0, pb=2</a:t>
            </a:r>
          </a:p>
          <a:p>
            <a:pPr lvl="1" indent="-285750">
              <a:buClr>
                <a:srgbClr val="C00000"/>
              </a:buClr>
              <a:buFont typeface="Wingdings" panose="05000000000000000000" pitchFamily="2" charset="2"/>
              <a:buChar char="u"/>
            </a:pPr>
            <a:r>
              <a:rPr lang="en-US" sz="1600" dirty="0"/>
              <a:t>Pass in the data to LZMA Decode from 7z SDK to perform decompression, the start address of data is offset due to LZMA header size is (5+8 bytes), Decompressed data will be available in </a:t>
            </a:r>
            <a:r>
              <a:rPr lang="en-US" sz="1600" dirty="0" err="1"/>
              <a:t>output_buf</a:t>
            </a:r>
            <a:r>
              <a:rPr lang="en-US" sz="1600" dirty="0"/>
              <a:t>.</a:t>
            </a:r>
            <a:endParaRPr lang="en-US" sz="1600" dirty="0">
              <a:cs typeface="Calibri"/>
            </a:endParaRPr>
          </a:p>
          <a:p>
            <a:pPr lvl="1" indent="-285750">
              <a:buClr>
                <a:srgbClr val="C00000"/>
              </a:buClr>
              <a:buFont typeface="Wingdings" panose="05000000000000000000" pitchFamily="2" charset="2"/>
              <a:buChar char="u"/>
            </a:pPr>
            <a:r>
              <a:rPr lang="en-US" sz="1600" dirty="0"/>
              <a:t>Hash is updated each cycle based on the decompressed data of 16kb size.</a:t>
            </a:r>
            <a:endParaRPr lang="en-US" sz="1600" dirty="0">
              <a:cs typeface="Calibri"/>
            </a:endParaRPr>
          </a:p>
          <a:p>
            <a:pPr lvl="1" indent="-285750">
              <a:buClr>
                <a:srgbClr val="C00000"/>
              </a:buClr>
              <a:buFont typeface="Wingdings" panose="05000000000000000000" pitchFamily="2" charset="2"/>
              <a:buChar char="u"/>
            </a:pPr>
            <a:r>
              <a:rPr lang="en-US" altLang="zh-CN" sz="1600" dirty="0">
                <a:ea typeface="等线"/>
              </a:rPr>
              <a:t>Then, updated Hash is matched with the stored Hash from decompressed data to check for any discrepancy.</a:t>
            </a:r>
            <a:endParaRPr lang="en-US" altLang="zh-CN" sz="1600" dirty="0">
              <a:ea typeface="等线"/>
              <a:cs typeface="Calibri"/>
            </a:endParaRPr>
          </a:p>
          <a:p>
            <a:pPr lvl="1" indent="-285750">
              <a:buClr>
                <a:srgbClr val="C00000"/>
              </a:buClr>
              <a:buFont typeface="Wingdings" panose="05000000000000000000" pitchFamily="2" charset="2"/>
              <a:buChar char="u"/>
            </a:pPr>
            <a:r>
              <a:rPr lang="en-US" altLang="zh-CN" sz="1600" dirty="0">
                <a:ea typeface="等线"/>
              </a:rPr>
              <a:t>If the Hash is mismatched, bootloader will fall back to boot FW1 only if FW1 is valid, else, bootloader would report an error</a:t>
            </a:r>
            <a:endParaRPr lang="en-US" altLang="zh-CN" sz="1600" dirty="0">
              <a:ea typeface="等线"/>
              <a:cs typeface="Calibri" panose="020F0502020204030204"/>
            </a:endParaRPr>
          </a:p>
          <a:p>
            <a:pPr indent="-285750">
              <a:buClr>
                <a:srgbClr val="C00000"/>
              </a:buClr>
              <a:buFont typeface="Wingdings" panose="05000000000000000000" pitchFamily="2" charset="2"/>
              <a:buChar char="u"/>
            </a:pPr>
            <a:r>
              <a:rPr lang="en-US" altLang="zh-CN" dirty="0">
                <a:ea typeface="等线"/>
              </a:rPr>
              <a:t>Then, bootloader check for available region to flash between FW1 and FW2. </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sz="1600" dirty="0"/>
              <a:t>If decompressed size is larger than this region, error will be reported and fall back to boot FW1 if FW1 is valid </a:t>
            </a:r>
          </a:p>
          <a:p>
            <a:pPr lvl="1" indent="-285750">
              <a:buClr>
                <a:srgbClr val="C00000"/>
              </a:buClr>
              <a:buFont typeface="Wingdings" panose="05000000000000000000" pitchFamily="2" charset="2"/>
              <a:buChar char="u"/>
            </a:pPr>
            <a:r>
              <a:rPr lang="en-US" altLang="zh-CN" sz="1600" dirty="0"/>
              <a:t>If precheck is OK, function proceeds to erase needed space in the manner of 4kb per cycle</a:t>
            </a:r>
          </a:p>
          <a:p>
            <a:pPr indent="-285750">
              <a:buClr>
                <a:srgbClr val="C00000"/>
              </a:buClr>
              <a:buFont typeface="Wingdings" panose="05000000000000000000" pitchFamily="2" charset="2"/>
              <a:buChar char="u"/>
            </a:pPr>
            <a:r>
              <a:rPr lang="en-US" altLang="zh-CN" dirty="0">
                <a:ea typeface="等线"/>
              </a:rPr>
              <a:t>Once first decompression complete and hash checking is OK, bootloader loops LZMA files one by one for second decompression</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sz="1600" dirty="0">
                <a:ea typeface="等线"/>
                <a:cs typeface="Calibri"/>
              </a:rPr>
              <a:t>Repeats the same decompression steps in first decompression without updating and checking the hash</a:t>
            </a:r>
          </a:p>
          <a:p>
            <a:pPr lvl="1" indent="-285750">
              <a:buClr>
                <a:srgbClr val="C00000"/>
              </a:buClr>
              <a:buFont typeface="Wingdings" panose="05000000000000000000" pitchFamily="2" charset="2"/>
              <a:buChar char="u"/>
            </a:pPr>
            <a:r>
              <a:rPr lang="en-US" altLang="zh-CN" sz="1600" dirty="0">
                <a:ea typeface="等线"/>
              </a:rPr>
              <a:t>From </a:t>
            </a:r>
            <a:r>
              <a:rPr lang="en-US" altLang="zh-CN" sz="1600" dirty="0" err="1">
                <a:ea typeface="等线"/>
              </a:rPr>
              <a:t>output_buf</a:t>
            </a:r>
            <a:r>
              <a:rPr lang="en-US" altLang="zh-CN" sz="1600" dirty="0">
                <a:ea typeface="等线"/>
              </a:rPr>
              <a:t>, these decompressed data are flashed to FW1 using </a:t>
            </a:r>
            <a:r>
              <a:rPr lang="en-US" altLang="zh-CN" sz="1600" dirty="0" err="1">
                <a:ea typeface="等线"/>
              </a:rPr>
              <a:t>hal_flash_burst_write</a:t>
            </a:r>
            <a:endParaRPr lang="en-US" altLang="zh-CN" sz="1600" dirty="0">
              <a:ea typeface="等线"/>
            </a:endParaRPr>
          </a:p>
          <a:p>
            <a:pPr indent="-285750">
              <a:buClr>
                <a:srgbClr val="C00000"/>
              </a:buClr>
              <a:buFont typeface="Wingdings" panose="05000000000000000000" pitchFamily="2" charset="2"/>
              <a:buChar char="u"/>
            </a:pPr>
            <a:r>
              <a:rPr lang="en-US" altLang="zh-CN" dirty="0">
                <a:ea typeface="等线"/>
              </a:rPr>
              <a:t>After decompression and writing to FW1 is completed. Bootloader should continue to boot from FW1 for the newly decompressed firmware</a:t>
            </a:r>
            <a:endParaRPr lang="en-US" altLang="zh-CN" dirty="0">
              <a:ea typeface="等线"/>
              <a:cs typeface="Calibri"/>
            </a:endParaRPr>
          </a:p>
          <a:p>
            <a:pPr indent="-285750">
              <a:buClr>
                <a:srgbClr val="C00000"/>
              </a:buClr>
              <a:buFont typeface="Wingdings" panose="05000000000000000000" pitchFamily="2" charset="2"/>
              <a:buChar char="u"/>
            </a:pPr>
            <a:endParaRPr lang="en-US" altLang="zh-CN" dirty="0"/>
          </a:p>
        </p:txBody>
      </p:sp>
    </p:spTree>
    <p:extLst>
      <p:ext uri="{BB962C8B-B14F-4D97-AF65-F5344CB8AC3E}">
        <p14:creationId xmlns:p14="http://schemas.microsoft.com/office/powerpoint/2010/main" val="44523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1C03-11E7-4439-8E5C-2AC3E4DFEA71}"/>
              </a:ext>
            </a:extLst>
          </p:cNvPr>
          <p:cNvSpPr>
            <a:spLocks noGrp="1"/>
          </p:cNvSpPr>
          <p:nvPr>
            <p:ph type="ctrTitle"/>
          </p:nvPr>
        </p:nvSpPr>
        <p:spPr>
          <a:xfrm>
            <a:off x="386080" y="338592"/>
            <a:ext cx="7213205" cy="529627"/>
          </a:xfrm>
        </p:spPr>
        <p:txBody>
          <a:bodyPr/>
          <a:lstStyle/>
          <a:p>
            <a:r>
              <a:rPr lang="en-US" dirty="0"/>
              <a:t>LZMA Decompression Scope</a:t>
            </a:r>
            <a:endParaRPr lang="en-SG" dirty="0"/>
          </a:p>
        </p:txBody>
      </p:sp>
      <p:sp>
        <p:nvSpPr>
          <p:cNvPr id="3" name="Slide Number Placeholder 2">
            <a:extLst>
              <a:ext uri="{FF2B5EF4-FFF2-40B4-BE49-F238E27FC236}">
                <a16:creationId xmlns:a16="http://schemas.microsoft.com/office/drawing/2014/main" id="{2923356C-5836-47CC-A200-4E22CB94E4B9}"/>
              </a:ext>
            </a:extLst>
          </p:cNvPr>
          <p:cNvSpPr>
            <a:spLocks noGrp="1"/>
          </p:cNvSpPr>
          <p:nvPr>
            <p:ph type="sldNum" sz="quarter" idx="12"/>
          </p:nvPr>
        </p:nvSpPr>
        <p:spPr/>
        <p:txBody>
          <a:bodyPr/>
          <a:lstStyle/>
          <a:p>
            <a:fld id="{0B5B4039-CDDE-46DD-8545-0A5633482654}" type="slidenum">
              <a:rPr lang="zh-TW" altLang="en-US" smtClean="0"/>
              <a:pPr/>
              <a:t>15</a:t>
            </a:fld>
            <a:endParaRPr lang="zh-TW" altLang="en-US"/>
          </a:p>
        </p:txBody>
      </p:sp>
      <p:sp>
        <p:nvSpPr>
          <p:cNvPr id="4" name="Content Placeholder 3">
            <a:extLst>
              <a:ext uri="{FF2B5EF4-FFF2-40B4-BE49-F238E27FC236}">
                <a16:creationId xmlns:a16="http://schemas.microsoft.com/office/drawing/2014/main" id="{4BF7FC0C-4F9E-4571-8247-7DA56226A2D9}"/>
              </a:ext>
            </a:extLst>
          </p:cNvPr>
          <p:cNvSpPr>
            <a:spLocks noGrp="1"/>
          </p:cNvSpPr>
          <p:nvPr>
            <p:ph idx="1"/>
          </p:nvPr>
        </p:nvSpPr>
        <p:spPr/>
        <p:txBody>
          <a:bodyPr/>
          <a:lstStyle/>
          <a:p>
            <a:r>
              <a:rPr lang="en-US" dirty="0"/>
              <a:t>Note: In current implementation, LZMA Decode capable of decoding different dictionary size *.</a:t>
            </a:r>
            <a:r>
              <a:rPr lang="en-US" dirty="0" err="1"/>
              <a:t>lzma</a:t>
            </a:r>
            <a:r>
              <a:rPr lang="en-US" dirty="0"/>
              <a:t> data, as long as the properties used are the same (0x5D).</a:t>
            </a:r>
          </a:p>
          <a:p>
            <a:r>
              <a:rPr lang="en-US" dirty="0"/>
              <a:t>This is because we are using static dictionary buffer for dictionary interface as bootloader does not support dynamic memory.</a:t>
            </a:r>
            <a:endParaRPr lang="en-SG" dirty="0"/>
          </a:p>
        </p:txBody>
      </p:sp>
    </p:spTree>
    <p:extLst>
      <p:ext uri="{BB962C8B-B14F-4D97-AF65-F5344CB8AC3E}">
        <p14:creationId xmlns:p14="http://schemas.microsoft.com/office/powerpoint/2010/main" val="290109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16</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Current version vs. LZMA version</a:t>
            </a:r>
          </a:p>
        </p:txBody>
      </p:sp>
      <p:graphicFrame>
        <p:nvGraphicFramePr>
          <p:cNvPr id="5" name="Table 5">
            <a:extLst>
              <a:ext uri="{FF2B5EF4-FFF2-40B4-BE49-F238E27FC236}">
                <a16:creationId xmlns:a16="http://schemas.microsoft.com/office/drawing/2014/main" id="{49C5F62D-27B2-45BF-8C8C-B05102A1B40E}"/>
              </a:ext>
            </a:extLst>
          </p:cNvPr>
          <p:cNvGraphicFramePr>
            <a:graphicFrameLocks noGrp="1"/>
          </p:cNvGraphicFramePr>
          <p:nvPr>
            <p:extLst>
              <p:ext uri="{D42A27DB-BD31-4B8C-83A1-F6EECF244321}">
                <p14:modId xmlns:p14="http://schemas.microsoft.com/office/powerpoint/2010/main" val="1283204472"/>
              </p:ext>
            </p:extLst>
          </p:nvPr>
        </p:nvGraphicFramePr>
        <p:xfrm>
          <a:off x="530746" y="1022145"/>
          <a:ext cx="8127999" cy="2026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28571557"/>
                    </a:ext>
                  </a:extLst>
                </a:gridCol>
                <a:gridCol w="2709333">
                  <a:extLst>
                    <a:ext uri="{9D8B030D-6E8A-4147-A177-3AD203B41FA5}">
                      <a16:colId xmlns:a16="http://schemas.microsoft.com/office/drawing/2014/main" val="2252260870"/>
                    </a:ext>
                  </a:extLst>
                </a:gridCol>
                <a:gridCol w="2709333">
                  <a:extLst>
                    <a:ext uri="{9D8B030D-6E8A-4147-A177-3AD203B41FA5}">
                      <a16:colId xmlns:a16="http://schemas.microsoft.com/office/drawing/2014/main" val="3406564236"/>
                    </a:ext>
                  </a:extLst>
                </a:gridCol>
              </a:tblGrid>
              <a:tr h="370840">
                <a:tc>
                  <a:txBody>
                    <a:bodyPr/>
                    <a:lstStyle/>
                    <a:p>
                      <a:endParaRPr lang="en-SG"/>
                    </a:p>
                  </a:txBody>
                  <a:tcPr/>
                </a:tc>
                <a:tc>
                  <a:txBody>
                    <a:bodyPr/>
                    <a:lstStyle/>
                    <a:p>
                      <a:r>
                        <a:rPr lang="en-US"/>
                        <a:t>Current version</a:t>
                      </a:r>
                      <a:endParaRPr lang="en-SG"/>
                    </a:p>
                  </a:txBody>
                  <a:tcPr/>
                </a:tc>
                <a:tc>
                  <a:txBody>
                    <a:bodyPr/>
                    <a:lstStyle/>
                    <a:p>
                      <a:r>
                        <a:rPr lang="en-US"/>
                        <a:t>LZMA version</a:t>
                      </a:r>
                      <a:endParaRPr lang="en-SG"/>
                    </a:p>
                  </a:txBody>
                  <a:tcPr/>
                </a:tc>
                <a:extLst>
                  <a:ext uri="{0D108BD9-81ED-4DB2-BD59-A6C34878D82A}">
                    <a16:rowId xmlns:a16="http://schemas.microsoft.com/office/drawing/2014/main" val="3806067035"/>
                  </a:ext>
                </a:extLst>
              </a:tr>
              <a:tr h="370840">
                <a:tc>
                  <a:txBody>
                    <a:bodyPr/>
                    <a:lstStyle/>
                    <a:p>
                      <a:r>
                        <a:rPr lang="en-US"/>
                        <a:t>Boot time</a:t>
                      </a:r>
                      <a:endParaRPr lang="en-SG"/>
                    </a:p>
                  </a:txBody>
                  <a:tcPr/>
                </a:tc>
                <a:tc>
                  <a:txBody>
                    <a:bodyPr/>
                    <a:lstStyle/>
                    <a:p>
                      <a:r>
                        <a:rPr lang="en-US"/>
                        <a:t>~100ms</a:t>
                      </a:r>
                      <a:endParaRPr lang="en-SG"/>
                    </a:p>
                  </a:txBody>
                  <a:tcPr/>
                </a:tc>
                <a:tc>
                  <a:txBody>
                    <a:bodyPr/>
                    <a:lstStyle/>
                    <a:p>
                      <a:r>
                        <a:rPr lang="en-US"/>
                        <a:t>~2.6s </a:t>
                      </a:r>
                      <a:r>
                        <a:rPr lang="en-US" altLang="zh-CN"/>
                        <a:t>+ 6.1s</a:t>
                      </a:r>
                      <a:endParaRPr lang="en-SG"/>
                    </a:p>
                  </a:txBody>
                  <a:tcPr/>
                </a:tc>
                <a:extLst>
                  <a:ext uri="{0D108BD9-81ED-4DB2-BD59-A6C34878D82A}">
                    <a16:rowId xmlns:a16="http://schemas.microsoft.com/office/drawing/2014/main" val="1621766684"/>
                  </a:ext>
                </a:extLst>
              </a:tr>
              <a:tr h="370840">
                <a:tc>
                  <a:txBody>
                    <a:bodyPr/>
                    <a:lstStyle/>
                    <a:p>
                      <a:r>
                        <a:rPr lang="en-US"/>
                        <a:t>Support secure boot</a:t>
                      </a:r>
                      <a:endParaRPr lang="en-SG"/>
                    </a:p>
                  </a:txBody>
                  <a:tcPr/>
                </a:tc>
                <a:tc>
                  <a:txBody>
                    <a:bodyPr/>
                    <a:lstStyle/>
                    <a:p>
                      <a:r>
                        <a:rPr lang="en-US"/>
                        <a:t>Yes</a:t>
                      </a:r>
                      <a:endParaRPr lang="en-SG"/>
                    </a:p>
                  </a:txBody>
                  <a:tcPr/>
                </a:tc>
                <a:tc>
                  <a:txBody>
                    <a:bodyPr/>
                    <a:lstStyle/>
                    <a:p>
                      <a:r>
                        <a:rPr lang="en-US" altLang="zh-CN"/>
                        <a:t>Yes</a:t>
                      </a:r>
                      <a:endParaRPr lang="en-SG"/>
                    </a:p>
                  </a:txBody>
                  <a:tcPr/>
                </a:tc>
                <a:extLst>
                  <a:ext uri="{0D108BD9-81ED-4DB2-BD59-A6C34878D82A}">
                    <a16:rowId xmlns:a16="http://schemas.microsoft.com/office/drawing/2014/main" val="1031021653"/>
                  </a:ext>
                </a:extLst>
              </a:tr>
              <a:tr h="370840">
                <a:tc>
                  <a:txBody>
                    <a:bodyPr/>
                    <a:lstStyle/>
                    <a:p>
                      <a:r>
                        <a:rPr lang="en-US"/>
                        <a:t>Flash size</a:t>
                      </a:r>
                      <a:endParaRPr lang="en-SG"/>
                    </a:p>
                  </a:txBody>
                  <a:tcPr/>
                </a:tc>
                <a:tc>
                  <a:txBody>
                    <a:bodyPr/>
                    <a:lstStyle/>
                    <a:p>
                      <a:r>
                        <a:rPr lang="en-US"/>
                        <a:t>FW size * 2</a:t>
                      </a:r>
                      <a:endParaRPr lang="en-SG"/>
                    </a:p>
                  </a:txBody>
                  <a:tcPr/>
                </a:tc>
                <a:tc>
                  <a:txBody>
                    <a:bodyPr/>
                    <a:lstStyle/>
                    <a:p>
                      <a:r>
                        <a:rPr lang="en-US"/>
                        <a:t>FW size + LZMA FW size(~60 – 70%)</a:t>
                      </a:r>
                      <a:br>
                        <a:rPr lang="en-US"/>
                      </a:br>
                      <a:r>
                        <a:rPr lang="en-US"/>
                        <a:t>e.g. 286kb/443kb</a:t>
                      </a:r>
                      <a:endParaRPr lang="en-SG"/>
                    </a:p>
                  </a:txBody>
                  <a:tcPr/>
                </a:tc>
                <a:extLst>
                  <a:ext uri="{0D108BD9-81ED-4DB2-BD59-A6C34878D82A}">
                    <a16:rowId xmlns:a16="http://schemas.microsoft.com/office/drawing/2014/main" val="1527391765"/>
                  </a:ext>
                </a:extLst>
              </a:tr>
            </a:tbl>
          </a:graphicData>
        </a:graphic>
      </p:graphicFrame>
      <p:graphicFrame>
        <p:nvGraphicFramePr>
          <p:cNvPr id="13" name="Table 5">
            <a:extLst>
              <a:ext uri="{FF2B5EF4-FFF2-40B4-BE49-F238E27FC236}">
                <a16:creationId xmlns:a16="http://schemas.microsoft.com/office/drawing/2014/main" id="{C1EEE67D-61F5-4208-9B5C-0F600AD50D3B}"/>
              </a:ext>
            </a:extLst>
          </p:cNvPr>
          <p:cNvGraphicFramePr>
            <a:graphicFrameLocks noGrp="1"/>
          </p:cNvGraphicFramePr>
          <p:nvPr>
            <p:extLst>
              <p:ext uri="{D42A27DB-BD31-4B8C-83A1-F6EECF244321}">
                <p14:modId xmlns:p14="http://schemas.microsoft.com/office/powerpoint/2010/main" val="396217801"/>
              </p:ext>
            </p:extLst>
          </p:nvPr>
        </p:nvGraphicFramePr>
        <p:xfrm>
          <a:off x="3179942" y="4472916"/>
          <a:ext cx="5418666" cy="167068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28571557"/>
                    </a:ext>
                  </a:extLst>
                </a:gridCol>
                <a:gridCol w="2709333">
                  <a:extLst>
                    <a:ext uri="{9D8B030D-6E8A-4147-A177-3AD203B41FA5}">
                      <a16:colId xmlns:a16="http://schemas.microsoft.com/office/drawing/2014/main" val="2252260870"/>
                    </a:ext>
                  </a:extLst>
                </a:gridCol>
              </a:tblGrid>
              <a:tr h="370840">
                <a:tc>
                  <a:txBody>
                    <a:bodyPr/>
                    <a:lstStyle/>
                    <a:p>
                      <a:r>
                        <a:rPr lang="en-US" sz="1800"/>
                        <a:t>Task</a:t>
                      </a:r>
                      <a:endParaRPr lang="en-SG" sz="1800"/>
                    </a:p>
                  </a:txBody>
                  <a:tcPr/>
                </a:tc>
                <a:tc>
                  <a:txBody>
                    <a:bodyPr/>
                    <a:lstStyle/>
                    <a:p>
                      <a:r>
                        <a:rPr lang="en-US" sz="1800"/>
                        <a:t>Time (s)</a:t>
                      </a:r>
                      <a:endParaRPr lang="en-SG" sz="1800"/>
                    </a:p>
                  </a:txBody>
                  <a:tcPr/>
                </a:tc>
                <a:extLst>
                  <a:ext uri="{0D108BD9-81ED-4DB2-BD59-A6C34878D82A}">
                    <a16:rowId xmlns:a16="http://schemas.microsoft.com/office/drawing/2014/main" val="3806067035"/>
                  </a:ext>
                </a:extLst>
              </a:tr>
              <a:tr h="370840">
                <a:tc>
                  <a:txBody>
                    <a:bodyPr/>
                    <a:lstStyle/>
                    <a:p>
                      <a:pPr algn="l" fontAlgn="b"/>
                      <a:r>
                        <a:rPr lang="en-SG" sz="1800" b="0" i="0" u="none" strike="noStrike">
                          <a:solidFill>
                            <a:srgbClr val="000000"/>
                          </a:solidFill>
                          <a:effectLst/>
                          <a:latin typeface="Calibri"/>
                        </a:rPr>
                        <a:t>First Decompression</a:t>
                      </a:r>
                    </a:p>
                  </a:txBody>
                  <a:tcPr marL="9525" marR="9525" marT="9525" marB="0" anchor="b"/>
                </a:tc>
                <a:tc>
                  <a:txBody>
                    <a:bodyPr/>
                    <a:lstStyle/>
                    <a:p>
                      <a:pPr algn="r" fontAlgn="b"/>
                      <a:r>
                        <a:rPr lang="en-SG" sz="1800" b="0" i="0" u="none" strike="noStrike">
                          <a:solidFill>
                            <a:srgbClr val="000000"/>
                          </a:solidFill>
                          <a:effectLst/>
                          <a:latin typeface="Calibri"/>
                        </a:rPr>
                        <a:t>0.875397</a:t>
                      </a:r>
                    </a:p>
                  </a:txBody>
                  <a:tcPr marL="9525" marR="9525" marT="9525" marB="0" anchor="b"/>
                </a:tc>
                <a:extLst>
                  <a:ext uri="{0D108BD9-81ED-4DB2-BD59-A6C34878D82A}">
                    <a16:rowId xmlns:a16="http://schemas.microsoft.com/office/drawing/2014/main" val="1621766684"/>
                  </a:ext>
                </a:extLst>
              </a:tr>
              <a:tr h="370840">
                <a:tc>
                  <a:txBody>
                    <a:bodyPr/>
                    <a:lstStyle/>
                    <a:p>
                      <a:pPr algn="l" fontAlgn="b"/>
                      <a:r>
                        <a:rPr lang="en-SG" sz="1800" b="0" i="0" u="none" strike="noStrike">
                          <a:solidFill>
                            <a:srgbClr val="000000"/>
                          </a:solidFill>
                          <a:effectLst/>
                          <a:latin typeface="Calibri"/>
                        </a:rPr>
                        <a:t>Memory Erasure</a:t>
                      </a:r>
                      <a:endParaRPr lang="en-SG"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800" b="0" i="0" u="none" strike="noStrike">
                          <a:solidFill>
                            <a:srgbClr val="000000"/>
                          </a:solidFill>
                          <a:effectLst/>
                          <a:latin typeface="Calibri" panose="020F0502020204030204" pitchFamily="34" charset="0"/>
                        </a:rPr>
                        <a:t>6.129008</a:t>
                      </a:r>
                    </a:p>
                  </a:txBody>
                  <a:tcPr marL="9525" marR="9525" marT="9525" marB="0" anchor="b"/>
                </a:tc>
                <a:extLst>
                  <a:ext uri="{0D108BD9-81ED-4DB2-BD59-A6C34878D82A}">
                    <a16:rowId xmlns:a16="http://schemas.microsoft.com/office/drawing/2014/main" val="1031021653"/>
                  </a:ext>
                </a:extLst>
              </a:tr>
              <a:tr h="370840">
                <a:tc>
                  <a:txBody>
                    <a:bodyPr/>
                    <a:lstStyle/>
                    <a:p>
                      <a:pPr algn="l" fontAlgn="b"/>
                      <a:r>
                        <a:rPr lang="en-SG" sz="1800" b="0" i="0" u="none" strike="noStrike">
                          <a:solidFill>
                            <a:srgbClr val="000000"/>
                          </a:solidFill>
                          <a:effectLst/>
                          <a:latin typeface="Calibri"/>
                        </a:rPr>
                        <a:t>2nd Decompression and Write</a:t>
                      </a:r>
                    </a:p>
                  </a:txBody>
                  <a:tcPr marL="9525" marR="9525" marT="9525" marB="0" anchor="b"/>
                </a:tc>
                <a:tc>
                  <a:txBody>
                    <a:bodyPr/>
                    <a:lstStyle/>
                    <a:p>
                      <a:pPr algn="r" fontAlgn="b"/>
                      <a:r>
                        <a:rPr lang="en-SG" sz="1800" b="0" i="0" u="none" strike="noStrike">
                          <a:solidFill>
                            <a:srgbClr val="000000"/>
                          </a:solidFill>
                          <a:effectLst/>
                          <a:latin typeface="Calibri" panose="020F0502020204030204" pitchFamily="34" charset="0"/>
                        </a:rPr>
                        <a:t>1.736571</a:t>
                      </a:r>
                    </a:p>
                  </a:txBody>
                  <a:tcPr marL="9525" marR="9525" marT="9525" marB="0" anchor="b"/>
                </a:tc>
                <a:extLst>
                  <a:ext uri="{0D108BD9-81ED-4DB2-BD59-A6C34878D82A}">
                    <a16:rowId xmlns:a16="http://schemas.microsoft.com/office/drawing/2014/main" val="1527391765"/>
                  </a:ext>
                </a:extLst>
              </a:tr>
            </a:tbl>
          </a:graphicData>
        </a:graphic>
      </p:graphicFrame>
    </p:spTree>
    <p:extLst>
      <p:ext uri="{BB962C8B-B14F-4D97-AF65-F5344CB8AC3E}">
        <p14:creationId xmlns:p14="http://schemas.microsoft.com/office/powerpoint/2010/main" val="314069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17</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a:bodyPr>
          <a:lstStyle/>
          <a:p>
            <a:r>
              <a:rPr lang="en-US" sz="2000" dirty="0"/>
              <a:t>This chapter provide guides on generating a compressed FW copy -&gt; </a:t>
            </a:r>
            <a:r>
              <a:rPr lang="en-US" sz="2000" b="1" dirty="0" err="1"/>
              <a:t>firmware_is_lzma.bin</a:t>
            </a:r>
            <a:endParaRPr lang="en-US" sz="2000" b="1" dirty="0"/>
          </a:p>
          <a:p>
            <a:r>
              <a:rPr lang="en-US" sz="2000" dirty="0"/>
              <a:t>In </a:t>
            </a:r>
            <a:r>
              <a:rPr lang="en-US" sz="2000" dirty="0" err="1"/>
              <a:t>sdk</a:t>
            </a:r>
            <a:r>
              <a:rPr lang="en-US" sz="2000" dirty="0"/>
              <a:t>\project\realtek_amebaz2_v0_example\</a:t>
            </a:r>
            <a:r>
              <a:rPr lang="en-US" sz="2000" b="1" dirty="0"/>
              <a:t>EWARM-RELEASE\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spTree>
    <p:extLst>
      <p:ext uri="{BB962C8B-B14F-4D97-AF65-F5344CB8AC3E}">
        <p14:creationId xmlns:p14="http://schemas.microsoft.com/office/powerpoint/2010/main" val="71009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18</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a:t>Replace content of </a:t>
            </a:r>
            <a:r>
              <a:rPr lang="en-US" sz="2400" dirty="0" err="1"/>
              <a:t>sdk</a:t>
            </a:r>
            <a:r>
              <a:rPr lang="en-US" sz="2400" dirty="0"/>
              <a:t>\project\realtek_amebaz2_v0_example\EWARM-RELEASE\</a:t>
            </a:r>
            <a:r>
              <a:rPr lang="en-SG" sz="2400" b="1" dirty="0" err="1"/>
              <a:t>bootloader.icf</a:t>
            </a:r>
            <a:r>
              <a:rPr lang="en-SG" sz="2400" b="1" dirty="0"/>
              <a:t> </a:t>
            </a:r>
            <a:r>
              <a:rPr lang="en-SG" sz="2400" dirty="0"/>
              <a:t>with </a:t>
            </a:r>
            <a:r>
              <a:rPr lang="en-SG" sz="2400" b="1" dirty="0" err="1"/>
              <a:t>bootloader_lzma.icf</a:t>
            </a:r>
            <a:r>
              <a:rPr lang="en-SG" sz="2400" dirty="0"/>
              <a:t>, this is to enlarge the flash memory to use</a:t>
            </a:r>
            <a:endParaRPr lang="en-SG" dirty="0"/>
          </a:p>
          <a:p>
            <a:r>
              <a:rPr lang="en-SG" sz="2400" dirty="0"/>
              <a:t>In </a:t>
            </a:r>
            <a:r>
              <a:rPr lang="en-US" sz="2400" dirty="0" err="1"/>
              <a:t>sdk</a:t>
            </a:r>
            <a:r>
              <a:rPr lang="en-US" sz="2400" dirty="0"/>
              <a:t>\component\soc\</a:t>
            </a:r>
            <a:r>
              <a:rPr lang="en-US" sz="2400" dirty="0" err="1"/>
              <a:t>realtek</a:t>
            </a:r>
            <a:r>
              <a:rPr lang="en-US" sz="2400" dirty="0"/>
              <a:t>\8710c\</a:t>
            </a:r>
            <a:r>
              <a:rPr lang="en-US" sz="2400" dirty="0" err="1"/>
              <a:t>misc</a:t>
            </a:r>
            <a:r>
              <a:rPr lang="en-US" sz="2400" dirty="0"/>
              <a:t>\</a:t>
            </a:r>
            <a:r>
              <a:rPr lang="en-US" sz="2400" dirty="0" err="1"/>
              <a:t>iar_utility</a:t>
            </a:r>
            <a:r>
              <a:rPr lang="en-US" sz="2400" dirty="0"/>
              <a:t>\</a:t>
            </a:r>
            <a:r>
              <a:rPr lang="en-SG" sz="2400" b="1" dirty="0"/>
              <a:t>postbuild_is.bat</a:t>
            </a:r>
            <a:r>
              <a:rPr lang="en-SG" sz="2400" dirty="0"/>
              <a:t>, uncomment these highlighted lines</a:t>
            </a:r>
          </a:p>
          <a:p>
            <a:endParaRPr lang="en-SG" dirty="0"/>
          </a:p>
        </p:txBody>
      </p:sp>
      <p:pic>
        <p:nvPicPr>
          <p:cNvPr id="7" name="Picture 6">
            <a:extLst>
              <a:ext uri="{FF2B5EF4-FFF2-40B4-BE49-F238E27FC236}">
                <a16:creationId xmlns:a16="http://schemas.microsoft.com/office/drawing/2014/main" id="{1A6985FA-828D-4829-B5D8-7865689C9E6F}"/>
              </a:ext>
            </a:extLst>
          </p:cNvPr>
          <p:cNvPicPr>
            <a:picLocks noChangeAspect="1"/>
          </p:cNvPicPr>
          <p:nvPr/>
        </p:nvPicPr>
        <p:blipFill>
          <a:blip r:embed="rId2"/>
          <a:stretch>
            <a:fillRect/>
          </a:stretch>
        </p:blipFill>
        <p:spPr>
          <a:xfrm>
            <a:off x="4777272" y="1250222"/>
            <a:ext cx="6438511" cy="4620067"/>
          </a:xfrm>
          <a:prstGeom prst="rect">
            <a:avLst/>
          </a:prstGeom>
        </p:spPr>
      </p:pic>
      <p:sp>
        <p:nvSpPr>
          <p:cNvPr id="5" name="Rectangle 4">
            <a:extLst>
              <a:ext uri="{FF2B5EF4-FFF2-40B4-BE49-F238E27FC236}">
                <a16:creationId xmlns:a16="http://schemas.microsoft.com/office/drawing/2014/main" id="{9A477B2C-1D24-ED23-F486-9F235963CD59}"/>
              </a:ext>
            </a:extLst>
          </p:cNvPr>
          <p:cNvSpPr/>
          <p:nvPr/>
        </p:nvSpPr>
        <p:spPr>
          <a:xfrm>
            <a:off x="4794587" y="4901937"/>
            <a:ext cx="6495068" cy="216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348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19</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431800" y="1250223"/>
            <a:ext cx="10515600" cy="1716912"/>
          </a:xfrm>
        </p:spPr>
        <p:txBody>
          <a:bodyPr>
            <a:normAutofit fontScale="92500" lnSpcReduction="20000"/>
          </a:bodyPr>
          <a:lstStyle/>
          <a:p>
            <a:r>
              <a:rPr lang="en-US" dirty="0"/>
              <a:t>In </a:t>
            </a:r>
            <a:r>
              <a:rPr lang="en-US" sz="2400" dirty="0" err="1"/>
              <a:t>sdk</a:t>
            </a:r>
            <a:r>
              <a:rPr lang="en-US" sz="2400" dirty="0"/>
              <a:t>\project\realtek_amebaz2_v0_example\EWARM-RELEASE\ </a:t>
            </a:r>
            <a:r>
              <a:rPr lang="en-US" b="1" dirty="0"/>
              <a:t>amebaz2_firmware_is.json</a:t>
            </a:r>
            <a:r>
              <a:rPr lang="en-US" dirty="0"/>
              <a:t>, increase the serial number by 1, this is for the bootloader to recognize the newly build compressed FW as a new one. </a:t>
            </a:r>
          </a:p>
          <a:p>
            <a:r>
              <a:rPr lang="en-US" dirty="0"/>
              <a:t>Note: Assuming that user has already flashed a working FW at FW1 location with the serial number 100, user should ideally increase serial number for compressed FW to 101.</a:t>
            </a:r>
            <a:endParaRPr lang="en-SG" dirty="0"/>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60587" y="3005092"/>
            <a:ext cx="7058025" cy="3181350"/>
          </a:xfrm>
          <a:prstGeom prst="rect">
            <a:avLst/>
          </a:prstGeom>
        </p:spPr>
      </p:pic>
    </p:spTree>
    <p:extLst>
      <p:ext uri="{BB962C8B-B14F-4D97-AF65-F5344CB8AC3E}">
        <p14:creationId xmlns:p14="http://schemas.microsoft.com/office/powerpoint/2010/main" val="173713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2</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Picture 13">
            <a:extLst>
              <a:ext uri="{FF2B5EF4-FFF2-40B4-BE49-F238E27FC236}">
                <a16:creationId xmlns:a16="http://schemas.microsoft.com/office/drawing/2014/main" id="{11BEA737-FCD1-45AD-8961-E3CE99ACC0B4}"/>
              </a:ext>
            </a:extLst>
          </p:cNvPr>
          <p:cNvPicPr>
            <a:picLocks noChangeAspect="1"/>
          </p:cNvPicPr>
          <p:nvPr/>
        </p:nvPicPr>
        <p:blipFill>
          <a:blip r:embed="rId3"/>
          <a:stretch>
            <a:fillRect/>
          </a:stretch>
        </p:blipFill>
        <p:spPr>
          <a:xfrm>
            <a:off x="190694" y="911858"/>
            <a:ext cx="6191250" cy="5495925"/>
          </a:xfrm>
          <a:prstGeom prst="rect">
            <a:avLst/>
          </a:prstGeom>
        </p:spPr>
      </p:pic>
      <p:pic>
        <p:nvPicPr>
          <p:cNvPr id="18" name="Picture 17">
            <a:extLst>
              <a:ext uri="{FF2B5EF4-FFF2-40B4-BE49-F238E27FC236}">
                <a16:creationId xmlns:a16="http://schemas.microsoft.com/office/drawing/2014/main" id="{28D8E66C-19DF-4CC8-B9AA-AC9392F2710C}"/>
              </a:ext>
            </a:extLst>
          </p:cNvPr>
          <p:cNvPicPr>
            <a:picLocks noChangeAspect="1"/>
          </p:cNvPicPr>
          <p:nvPr/>
        </p:nvPicPr>
        <p:blipFill>
          <a:blip r:embed="rId4"/>
          <a:stretch>
            <a:fillRect/>
          </a:stretch>
        </p:blipFill>
        <p:spPr>
          <a:xfrm>
            <a:off x="5729928" y="996950"/>
            <a:ext cx="6191250" cy="5495925"/>
          </a:xfrm>
          <a:prstGeom prst="rect">
            <a:avLst/>
          </a:prstGeom>
        </p:spPr>
      </p:pic>
      <p:sp>
        <p:nvSpPr>
          <p:cNvPr id="5" name="TextBox 4">
            <a:extLst>
              <a:ext uri="{FF2B5EF4-FFF2-40B4-BE49-F238E27FC236}">
                <a16:creationId xmlns:a16="http://schemas.microsoft.com/office/drawing/2014/main" id="{8CD42A9E-D4E7-41A0-B422-C07B86A88E1D}"/>
              </a:ext>
            </a:extLst>
          </p:cNvPr>
          <p:cNvSpPr txBox="1"/>
          <p:nvPr/>
        </p:nvSpPr>
        <p:spPr>
          <a:xfrm>
            <a:off x="1707938" y="510487"/>
            <a:ext cx="1578381" cy="369332"/>
          </a:xfrm>
          <a:prstGeom prst="rect">
            <a:avLst/>
          </a:prstGeom>
          <a:noFill/>
        </p:spPr>
        <p:txBody>
          <a:bodyPr wrap="none" rtlCol="0">
            <a:spAutoFit/>
          </a:bodyPr>
          <a:lstStyle/>
          <a:p>
            <a:r>
              <a:rPr lang="en-US" altLang="zh-CN"/>
              <a:t>Current Layout</a:t>
            </a:r>
            <a:endParaRPr lang="en-SG"/>
          </a:p>
        </p:txBody>
      </p:sp>
      <p:sp>
        <p:nvSpPr>
          <p:cNvPr id="13" name="TextBox 12">
            <a:extLst>
              <a:ext uri="{FF2B5EF4-FFF2-40B4-BE49-F238E27FC236}">
                <a16:creationId xmlns:a16="http://schemas.microsoft.com/office/drawing/2014/main" id="{E8F6E4F8-2BFE-45BE-BA2C-B377DAF85AB1}"/>
              </a:ext>
            </a:extLst>
          </p:cNvPr>
          <p:cNvSpPr txBox="1"/>
          <p:nvPr/>
        </p:nvSpPr>
        <p:spPr>
          <a:xfrm>
            <a:off x="8125970" y="595579"/>
            <a:ext cx="1399166" cy="369332"/>
          </a:xfrm>
          <a:prstGeom prst="rect">
            <a:avLst/>
          </a:prstGeom>
          <a:noFill/>
        </p:spPr>
        <p:txBody>
          <a:bodyPr wrap="none" rtlCol="0">
            <a:spAutoFit/>
          </a:bodyPr>
          <a:lstStyle/>
          <a:p>
            <a:r>
              <a:rPr lang="en-US" altLang="zh-CN"/>
              <a:t>LZMA Layout</a:t>
            </a:r>
            <a:endParaRPr lang="en-SG"/>
          </a:p>
        </p:txBody>
      </p:sp>
    </p:spTree>
    <p:extLst>
      <p:ext uri="{BB962C8B-B14F-4D97-AF65-F5344CB8AC3E}">
        <p14:creationId xmlns:p14="http://schemas.microsoft.com/office/powerpoint/2010/main" val="157678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20</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fontScale="92500" lnSpcReduction="20000"/>
          </a:bodyPr>
          <a:lstStyle/>
          <a:p>
            <a:r>
              <a:rPr lang="en-US" dirty="0"/>
              <a:t>Make sure you have </a:t>
            </a:r>
            <a:r>
              <a:rPr lang="en-US" b="1" dirty="0"/>
              <a:t>LZMA_GenCompressedFW.exe </a:t>
            </a:r>
            <a:r>
              <a:rPr lang="en-US" dirty="0"/>
              <a:t>and </a:t>
            </a:r>
            <a:r>
              <a:rPr lang="en-US" b="1" dirty="0"/>
              <a:t>lzma.exe </a:t>
            </a:r>
            <a:r>
              <a:rPr lang="en-US" dirty="0"/>
              <a:t>in \component\soc\Realtek\8710c\</a:t>
            </a:r>
            <a:r>
              <a:rPr lang="en-US" dirty="0" err="1"/>
              <a:t>misc</a:t>
            </a:r>
            <a:r>
              <a:rPr lang="en-US" dirty="0"/>
              <a:t>\</a:t>
            </a:r>
            <a:r>
              <a:rPr lang="en-US" dirty="0" err="1"/>
              <a:t>iar_utility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US" b="1" dirty="0"/>
              <a:t>Note: Please flash FW1 with updated bootloader first (e.g. </a:t>
            </a:r>
            <a:r>
              <a:rPr lang="en-US" b="1" dirty="0" err="1"/>
              <a:t>flash_is.bin</a:t>
            </a:r>
            <a:r>
              <a:rPr lang="en-US" b="1" dirty="0"/>
              <a:t> with serial number 100) then only proceed to this step to generate new FW with latest serial number (e.g. 102)</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b="1" dirty="0"/>
          </a:p>
          <a:p>
            <a:r>
              <a:rPr lang="en-SG" dirty="0"/>
              <a:t>Refer to Flashing chapter to flash compressed FW</a:t>
            </a:r>
          </a:p>
        </p:txBody>
      </p:sp>
    </p:spTree>
    <p:extLst>
      <p:ext uri="{BB962C8B-B14F-4D97-AF65-F5344CB8AC3E}">
        <p14:creationId xmlns:p14="http://schemas.microsoft.com/office/powerpoint/2010/main" val="426270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21</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fontScale="92500" lnSpcReduction="20000"/>
          </a:bodyPr>
          <a:lstStyle/>
          <a:p>
            <a:r>
              <a:rPr lang="en-US" sz="2000" dirty="0"/>
              <a:t>This chapter provide guides on generating a compressed FW copy -&gt; </a:t>
            </a:r>
            <a:r>
              <a:rPr lang="en-US" sz="2000" b="1" dirty="0" err="1"/>
              <a:t>firmware_is_lzma.bin</a:t>
            </a:r>
            <a:r>
              <a:rPr lang="en-US" sz="2000" b="1" dirty="0"/>
              <a:t> </a:t>
            </a:r>
            <a:r>
              <a:rPr lang="en-US" sz="2000" dirty="0"/>
              <a:t>using GCC</a:t>
            </a:r>
            <a:endParaRPr lang="en-US" sz="2000" b="1" dirty="0"/>
          </a:p>
          <a:p>
            <a:r>
              <a:rPr lang="en-US" sz="2000" dirty="0"/>
              <a:t>In </a:t>
            </a:r>
            <a:r>
              <a:rPr lang="en-US" sz="2000" dirty="0" err="1"/>
              <a:t>sdk</a:t>
            </a:r>
            <a:r>
              <a:rPr lang="en-US" sz="2000" dirty="0"/>
              <a:t>\project\realtek_amebaz2_v0_example\GCC-RELEASE\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r>
              <a:rPr lang="en-US" sz="2000" dirty="0"/>
              <a:t>In AmebaSDK_Z2\</a:t>
            </a:r>
            <a:r>
              <a:rPr lang="en-US" sz="2000" dirty="0" err="1"/>
              <a:t>sdk</a:t>
            </a:r>
            <a:r>
              <a:rPr lang="en-US" sz="2000" dirty="0"/>
              <a:t>\component\soc\</a:t>
            </a:r>
            <a:r>
              <a:rPr lang="en-US" sz="2000" dirty="0" err="1"/>
              <a:t>realtek</a:t>
            </a:r>
            <a:r>
              <a:rPr lang="en-US" sz="2000" dirty="0"/>
              <a:t>\8710c\</a:t>
            </a:r>
            <a:r>
              <a:rPr lang="en-US" sz="2000" dirty="0" err="1"/>
              <a:t>misc</a:t>
            </a:r>
            <a:r>
              <a:rPr lang="en-US" sz="2000" dirty="0"/>
              <a:t>\platform\</a:t>
            </a:r>
            <a:r>
              <a:rPr lang="en-US" sz="2000" b="1" dirty="0" err="1"/>
              <a:t>boot_usr.c</a:t>
            </a:r>
            <a:r>
              <a:rPr lang="en-US" sz="2000" dirty="0"/>
              <a:t>, enable the first and second </a:t>
            </a:r>
            <a:r>
              <a:rPr lang="en-US" sz="2000" b="1" dirty="0"/>
              <a:t>#if 0</a:t>
            </a:r>
            <a:r>
              <a:rPr lang="en-US" sz="2000" dirty="0"/>
              <a:t> to </a:t>
            </a:r>
            <a:r>
              <a:rPr lang="en-US" sz="2000" b="1" dirty="0"/>
              <a:t>#if 1</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pic>
        <p:nvPicPr>
          <p:cNvPr id="14" name="Picture 13">
            <a:extLst>
              <a:ext uri="{FF2B5EF4-FFF2-40B4-BE49-F238E27FC236}">
                <a16:creationId xmlns:a16="http://schemas.microsoft.com/office/drawing/2014/main" id="{62B19646-C172-4F03-B88F-BA8F31CBC1BB}"/>
              </a:ext>
            </a:extLst>
          </p:cNvPr>
          <p:cNvPicPr>
            <a:picLocks noChangeAspect="1"/>
          </p:cNvPicPr>
          <p:nvPr/>
        </p:nvPicPr>
        <p:blipFill>
          <a:blip r:embed="rId3"/>
          <a:stretch>
            <a:fillRect/>
          </a:stretch>
        </p:blipFill>
        <p:spPr>
          <a:xfrm>
            <a:off x="5368805" y="2503853"/>
            <a:ext cx="6142821" cy="4103504"/>
          </a:xfrm>
          <a:prstGeom prst="rect">
            <a:avLst/>
          </a:prstGeom>
        </p:spPr>
      </p:pic>
    </p:spTree>
    <p:extLst>
      <p:ext uri="{BB962C8B-B14F-4D97-AF65-F5344CB8AC3E}">
        <p14:creationId xmlns:p14="http://schemas.microsoft.com/office/powerpoint/2010/main" val="367732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22</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dirty="0"/>
              <a:t>Replace </a:t>
            </a:r>
            <a:r>
              <a:rPr lang="en-US" sz="2400" dirty="0" err="1"/>
              <a:t>sdk</a:t>
            </a:r>
            <a:r>
              <a:rPr lang="en-US" sz="2400" dirty="0"/>
              <a:t>\project\realtek_amebaz2_v0_example\GCC-RELEASE\</a:t>
            </a:r>
            <a:r>
              <a:rPr lang="en-SG" sz="2400" b="1" dirty="0"/>
              <a:t>rtl8710c_img1.ld </a:t>
            </a:r>
            <a:r>
              <a:rPr lang="en-SG" sz="2400" dirty="0"/>
              <a:t>with</a:t>
            </a:r>
            <a:r>
              <a:rPr lang="en-SG" sz="2400" b="1" dirty="0"/>
              <a:t> rtl8710c_img1_lzma.ld</a:t>
            </a:r>
            <a:r>
              <a:rPr lang="en-SG" sz="2400" dirty="0"/>
              <a:t>, this is to enlarge the flash memory to use, then</a:t>
            </a:r>
            <a:endParaRPr lang="en-SG" dirty="0"/>
          </a:p>
          <a:p>
            <a:r>
              <a:rPr lang="en-SG" sz="2400" dirty="0"/>
              <a:t>In </a:t>
            </a:r>
            <a:r>
              <a:rPr lang="en-US" sz="2400" dirty="0" err="1"/>
              <a:t>sdk</a:t>
            </a:r>
            <a:r>
              <a:rPr lang="en-US" sz="2400" dirty="0"/>
              <a:t>\project\realtek_amebaz2_v0_example\GCC-RELEASE\</a:t>
            </a:r>
            <a:r>
              <a:rPr lang="en-SG" sz="2400" b="1" dirty="0"/>
              <a:t>application.is.mk</a:t>
            </a:r>
            <a:r>
              <a:rPr lang="en-SG" sz="2400" dirty="0"/>
              <a:t>, uncomment these lines</a:t>
            </a:r>
          </a:p>
          <a:p>
            <a:endParaRPr lang="en-SG" dirty="0"/>
          </a:p>
        </p:txBody>
      </p:sp>
      <p:pic>
        <p:nvPicPr>
          <p:cNvPr id="9" name="Picture 8">
            <a:extLst>
              <a:ext uri="{FF2B5EF4-FFF2-40B4-BE49-F238E27FC236}">
                <a16:creationId xmlns:a16="http://schemas.microsoft.com/office/drawing/2014/main" id="{E0C3B3A8-E14C-4A3D-BF8A-BBE514DF7228}"/>
              </a:ext>
            </a:extLst>
          </p:cNvPr>
          <p:cNvPicPr>
            <a:picLocks noChangeAspect="1"/>
          </p:cNvPicPr>
          <p:nvPr/>
        </p:nvPicPr>
        <p:blipFill>
          <a:blip r:embed="rId2"/>
          <a:stretch>
            <a:fillRect/>
          </a:stretch>
        </p:blipFill>
        <p:spPr>
          <a:xfrm>
            <a:off x="5600311" y="1704975"/>
            <a:ext cx="4686300" cy="3448050"/>
          </a:xfrm>
          <a:prstGeom prst="rect">
            <a:avLst/>
          </a:prstGeom>
        </p:spPr>
      </p:pic>
    </p:spTree>
    <p:extLst>
      <p:ext uri="{BB962C8B-B14F-4D97-AF65-F5344CB8AC3E}">
        <p14:creationId xmlns:p14="http://schemas.microsoft.com/office/powerpoint/2010/main" val="3038130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B05-0D74-A620-CCF7-67611B5C10C9}"/>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71D14FC-4D0B-B4BC-4099-CD4EE35D7E4D}"/>
              </a:ext>
            </a:extLst>
          </p:cNvPr>
          <p:cNvSpPr>
            <a:spLocks noGrp="1"/>
          </p:cNvSpPr>
          <p:nvPr>
            <p:ph type="sldNum" sz="quarter" idx="12"/>
          </p:nvPr>
        </p:nvSpPr>
        <p:spPr/>
        <p:txBody>
          <a:bodyPr/>
          <a:lstStyle/>
          <a:p>
            <a:fld id="{0B5B4039-CDDE-46DD-8545-0A5633482654}" type="slidenum">
              <a:rPr lang="zh-TW" altLang="en-US" smtClean="0"/>
              <a:pPr/>
              <a:t>23</a:t>
            </a:fld>
            <a:endParaRPr lang="zh-TW" altLang="en-US"/>
          </a:p>
        </p:txBody>
      </p:sp>
      <p:sp>
        <p:nvSpPr>
          <p:cNvPr id="4" name="Content Placeholder 3">
            <a:extLst>
              <a:ext uri="{FF2B5EF4-FFF2-40B4-BE49-F238E27FC236}">
                <a16:creationId xmlns:a16="http://schemas.microsoft.com/office/drawing/2014/main" id="{B54DEB3A-DF97-6AF3-9C53-8A5E023BB771}"/>
              </a:ext>
            </a:extLst>
          </p:cNvPr>
          <p:cNvSpPr>
            <a:spLocks noGrp="1"/>
          </p:cNvSpPr>
          <p:nvPr>
            <p:ph idx="1"/>
          </p:nvPr>
        </p:nvSpPr>
        <p:spPr>
          <a:xfrm>
            <a:off x="458433" y="883104"/>
            <a:ext cx="10515600" cy="4351338"/>
          </a:xfrm>
        </p:spPr>
        <p:txBody>
          <a:bodyPr/>
          <a:lstStyle/>
          <a:p>
            <a:r>
              <a:rPr lang="en-US" dirty="0"/>
              <a:t>Uncomment toolchain.mk to enable python generated exe to do compression</a:t>
            </a:r>
          </a:p>
          <a:p>
            <a:endParaRPr lang="en-SG" dirty="0"/>
          </a:p>
        </p:txBody>
      </p:sp>
      <p:pic>
        <p:nvPicPr>
          <p:cNvPr id="6" name="Picture 5">
            <a:extLst>
              <a:ext uri="{FF2B5EF4-FFF2-40B4-BE49-F238E27FC236}">
                <a16:creationId xmlns:a16="http://schemas.microsoft.com/office/drawing/2014/main" id="{63326FA3-32ED-208B-0E29-1FFD95E54364}"/>
              </a:ext>
            </a:extLst>
          </p:cNvPr>
          <p:cNvPicPr>
            <a:picLocks noChangeAspect="1"/>
          </p:cNvPicPr>
          <p:nvPr/>
        </p:nvPicPr>
        <p:blipFill>
          <a:blip r:embed="rId2"/>
          <a:stretch>
            <a:fillRect/>
          </a:stretch>
        </p:blipFill>
        <p:spPr>
          <a:xfrm>
            <a:off x="1054567" y="1623558"/>
            <a:ext cx="8620125" cy="4895850"/>
          </a:xfrm>
          <a:prstGeom prst="rect">
            <a:avLst/>
          </a:prstGeom>
        </p:spPr>
      </p:pic>
    </p:spTree>
    <p:extLst>
      <p:ext uri="{BB962C8B-B14F-4D97-AF65-F5344CB8AC3E}">
        <p14:creationId xmlns:p14="http://schemas.microsoft.com/office/powerpoint/2010/main" val="61725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24</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431800" y="1250223"/>
            <a:ext cx="10515600" cy="1716912"/>
          </a:xfrm>
        </p:spPr>
        <p:txBody>
          <a:bodyPr>
            <a:normAutofit fontScale="70000" lnSpcReduction="20000"/>
          </a:bodyPr>
          <a:lstStyle/>
          <a:p>
            <a:r>
              <a:rPr lang="en-US" b="1" dirty="0"/>
              <a:t>Note</a:t>
            </a:r>
            <a:r>
              <a:rPr lang="en-US" dirty="0"/>
              <a:t>: Assuming that user has already flashed a working FW at FW1 location with the serial number 100, user should ideally increase serial number for compressed FW to 101.</a:t>
            </a:r>
          </a:p>
          <a:p>
            <a:r>
              <a:rPr lang="en-US" b="1" dirty="0"/>
              <a:t>Note: Please flash FW1 with updated bootloader first (e.g. </a:t>
            </a:r>
            <a:r>
              <a:rPr lang="en-US" b="1" dirty="0" err="1"/>
              <a:t>flash_is.bin</a:t>
            </a:r>
            <a:r>
              <a:rPr lang="en-US" b="1" dirty="0"/>
              <a:t> with serial number 100) then only proceed to this step to generate new FW with latest serial number (e.g. 102)</a:t>
            </a:r>
          </a:p>
          <a:p>
            <a:r>
              <a:rPr lang="en-US" dirty="0"/>
              <a:t>In </a:t>
            </a:r>
            <a:r>
              <a:rPr lang="en-US" sz="2400" dirty="0" err="1"/>
              <a:t>sdk</a:t>
            </a:r>
            <a:r>
              <a:rPr lang="en-US" sz="2400" dirty="0"/>
              <a:t>\project\realtek_amebaz2_v0_example\GCC-RELEASE\ </a:t>
            </a:r>
            <a:r>
              <a:rPr lang="en-US" b="1" dirty="0"/>
              <a:t>amebaz2_firmware_is.json</a:t>
            </a:r>
            <a:r>
              <a:rPr lang="en-US" dirty="0"/>
              <a:t>, increase the serial number by 1, this is for the bootloader to recognize the newly build compressed FW as a new one. </a:t>
            </a:r>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60587" y="3005092"/>
            <a:ext cx="7058025" cy="3181350"/>
          </a:xfrm>
          <a:prstGeom prst="rect">
            <a:avLst/>
          </a:prstGeom>
        </p:spPr>
      </p:pic>
    </p:spTree>
    <p:extLst>
      <p:ext uri="{BB962C8B-B14F-4D97-AF65-F5344CB8AC3E}">
        <p14:creationId xmlns:p14="http://schemas.microsoft.com/office/powerpoint/2010/main" val="161446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25</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a:bodyPr>
          <a:lstStyle/>
          <a:p>
            <a:r>
              <a:rPr lang="en-US" dirty="0"/>
              <a:t>Make sure you have </a:t>
            </a:r>
            <a:r>
              <a:rPr lang="en-US" b="1" dirty="0"/>
              <a:t>LZMA_GenCompressedFW.exe </a:t>
            </a:r>
            <a:r>
              <a:rPr lang="en-US" dirty="0"/>
              <a:t>and </a:t>
            </a:r>
            <a:r>
              <a:rPr lang="en-US" b="1" dirty="0"/>
              <a:t>lzma.exe </a:t>
            </a:r>
            <a:r>
              <a:rPr lang="en-US" dirty="0"/>
              <a:t>in \component\soc\Realtek\8710c\</a:t>
            </a:r>
            <a:r>
              <a:rPr lang="en-US" dirty="0" err="1"/>
              <a:t>misc</a:t>
            </a:r>
            <a:r>
              <a:rPr lang="en-US" dirty="0"/>
              <a:t>\</a:t>
            </a:r>
            <a:r>
              <a:rPr lang="en-US" dirty="0" err="1"/>
              <a:t>iar_utility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dirty="0"/>
          </a:p>
        </p:txBody>
      </p:sp>
    </p:spTree>
    <p:extLst>
      <p:ext uri="{BB962C8B-B14F-4D97-AF65-F5344CB8AC3E}">
        <p14:creationId xmlns:p14="http://schemas.microsoft.com/office/powerpoint/2010/main" val="190204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a:xfrm>
            <a:off x="386081" y="338592"/>
            <a:ext cx="6724934" cy="529627"/>
          </a:xfrm>
        </p:spPr>
        <p:txBody>
          <a:bodyPr/>
          <a:lstStyle/>
          <a:p>
            <a:r>
              <a:rPr lang="en-US" dirty="0"/>
              <a:t>User Guide: GCC build in Linux</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26</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a:bodyPr>
          <a:lstStyle/>
          <a:p>
            <a:r>
              <a:rPr lang="en-US" sz="2000" dirty="0"/>
              <a:t>This chapter provide guides on generating a compressed FW copy -&gt; </a:t>
            </a:r>
            <a:r>
              <a:rPr lang="en-US" sz="2000" b="1" dirty="0" err="1"/>
              <a:t>firmware_is_lzma.bin</a:t>
            </a:r>
            <a:r>
              <a:rPr lang="en-US" sz="2000" b="1" dirty="0"/>
              <a:t> </a:t>
            </a:r>
            <a:r>
              <a:rPr lang="en-US" sz="2000" dirty="0"/>
              <a:t>using GCC in Linux </a:t>
            </a:r>
            <a:r>
              <a:rPr lang="en-US" sz="2000" dirty="0" err="1"/>
              <a:t>enviroment</a:t>
            </a:r>
            <a:endParaRPr lang="en-US" sz="2000" b="1" dirty="0"/>
          </a:p>
          <a:p>
            <a:r>
              <a:rPr lang="en-US" sz="2000" dirty="0"/>
              <a:t>In </a:t>
            </a:r>
            <a:r>
              <a:rPr lang="en-US" sz="2000" dirty="0" err="1"/>
              <a:t>sdk</a:t>
            </a:r>
            <a:r>
              <a:rPr lang="en-US" sz="2000" dirty="0"/>
              <a:t>\project\realtek_amebaz2_v0_example\GCC-RELEASE\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spTree>
    <p:extLst>
      <p:ext uri="{BB962C8B-B14F-4D97-AF65-F5344CB8AC3E}">
        <p14:creationId xmlns:p14="http://schemas.microsoft.com/office/powerpoint/2010/main" val="1213862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27</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dirty="0"/>
              <a:t>Replace </a:t>
            </a:r>
            <a:r>
              <a:rPr lang="en-US" sz="2400" dirty="0" err="1"/>
              <a:t>sdk</a:t>
            </a:r>
            <a:r>
              <a:rPr lang="en-US" sz="2400" dirty="0"/>
              <a:t>\project\realtek_amebaz2_v0_example\GCC-RELEASE\</a:t>
            </a:r>
            <a:r>
              <a:rPr lang="en-SG" sz="2400" b="1" dirty="0"/>
              <a:t>rtl8710c_img1.ld </a:t>
            </a:r>
            <a:r>
              <a:rPr lang="en-SG" sz="2400" dirty="0"/>
              <a:t>with</a:t>
            </a:r>
            <a:r>
              <a:rPr lang="en-SG" sz="2400" b="1" dirty="0"/>
              <a:t> rtl8710c_img1_lzma.ld</a:t>
            </a:r>
            <a:r>
              <a:rPr lang="en-SG" sz="2400" dirty="0"/>
              <a:t>, this is to enlarge the flash memory to use, then</a:t>
            </a:r>
            <a:endParaRPr lang="en-SG" dirty="0"/>
          </a:p>
          <a:p>
            <a:r>
              <a:rPr lang="en-SG" sz="2400" dirty="0"/>
              <a:t>In </a:t>
            </a:r>
            <a:r>
              <a:rPr lang="en-US" sz="2400" dirty="0" err="1"/>
              <a:t>sdk</a:t>
            </a:r>
            <a:r>
              <a:rPr lang="en-US" sz="2400" dirty="0"/>
              <a:t>\project\realtek_amebaz2_v0_example\GCC-RELEASE\</a:t>
            </a:r>
            <a:r>
              <a:rPr lang="en-SG" sz="2400" b="1" dirty="0"/>
              <a:t>application.is.mk</a:t>
            </a:r>
            <a:r>
              <a:rPr lang="en-SG" sz="2400" dirty="0"/>
              <a:t>, uncomment these lines</a:t>
            </a:r>
          </a:p>
          <a:p>
            <a:endParaRPr lang="en-SG" dirty="0"/>
          </a:p>
        </p:txBody>
      </p:sp>
      <p:pic>
        <p:nvPicPr>
          <p:cNvPr id="9" name="Picture 8">
            <a:extLst>
              <a:ext uri="{FF2B5EF4-FFF2-40B4-BE49-F238E27FC236}">
                <a16:creationId xmlns:a16="http://schemas.microsoft.com/office/drawing/2014/main" id="{E0C3B3A8-E14C-4A3D-BF8A-BBE514DF7228}"/>
              </a:ext>
            </a:extLst>
          </p:cNvPr>
          <p:cNvPicPr>
            <a:picLocks noChangeAspect="1"/>
          </p:cNvPicPr>
          <p:nvPr/>
        </p:nvPicPr>
        <p:blipFill>
          <a:blip r:embed="rId2"/>
          <a:stretch>
            <a:fillRect/>
          </a:stretch>
        </p:blipFill>
        <p:spPr>
          <a:xfrm>
            <a:off x="5600311" y="1704975"/>
            <a:ext cx="4686300" cy="3448050"/>
          </a:xfrm>
          <a:prstGeom prst="rect">
            <a:avLst/>
          </a:prstGeom>
        </p:spPr>
      </p:pic>
      <p:sp>
        <p:nvSpPr>
          <p:cNvPr id="6" name="Title 1">
            <a:extLst>
              <a:ext uri="{FF2B5EF4-FFF2-40B4-BE49-F238E27FC236}">
                <a16:creationId xmlns:a16="http://schemas.microsoft.com/office/drawing/2014/main" id="{4F3854D3-3543-4714-BE1A-29A757BC96A8}"/>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spTree>
    <p:extLst>
      <p:ext uri="{BB962C8B-B14F-4D97-AF65-F5344CB8AC3E}">
        <p14:creationId xmlns:p14="http://schemas.microsoft.com/office/powerpoint/2010/main" val="7225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28</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386080" y="957260"/>
            <a:ext cx="10515600" cy="1716912"/>
          </a:xfrm>
        </p:spPr>
        <p:txBody>
          <a:bodyPr>
            <a:normAutofit fontScale="85000" lnSpcReduction="10000"/>
          </a:bodyPr>
          <a:lstStyle/>
          <a:p>
            <a:r>
              <a:rPr lang="en-US" dirty="0"/>
              <a:t>In </a:t>
            </a:r>
            <a:r>
              <a:rPr lang="en-US" sz="2400" dirty="0" err="1"/>
              <a:t>sdk</a:t>
            </a:r>
            <a:r>
              <a:rPr lang="en-US" sz="2400" dirty="0"/>
              <a:t>\project\realtek_amebaz2_v0_example\GCC-RELEASE\ </a:t>
            </a:r>
            <a:r>
              <a:rPr lang="en-US" b="1" dirty="0"/>
              <a:t>amebaz2_firmware_is.json</a:t>
            </a:r>
            <a:r>
              <a:rPr lang="en-US" dirty="0"/>
              <a:t>, increase the serial number by 1, this is for the bootloader to recognize the newly build compressed FW as a new one. </a:t>
            </a:r>
          </a:p>
          <a:p>
            <a:r>
              <a:rPr lang="en-US" dirty="0"/>
              <a:t>Note: Assuming that user has already flashed a working FW at FW1 location with the serial number 100, user should ideally increase serial number for compressed FW to 101. </a:t>
            </a:r>
          </a:p>
          <a:p>
            <a:r>
              <a:rPr lang="en-SG" dirty="0"/>
              <a:t>The built FW should have 101 Serial Number (0x65)</a:t>
            </a:r>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9536" y="2967135"/>
            <a:ext cx="6367696" cy="3181350"/>
          </a:xfrm>
          <a:prstGeom prst="rect">
            <a:avLst/>
          </a:prstGeom>
        </p:spPr>
      </p:pic>
      <p:sp>
        <p:nvSpPr>
          <p:cNvPr id="6" name="Title 1">
            <a:extLst>
              <a:ext uri="{FF2B5EF4-FFF2-40B4-BE49-F238E27FC236}">
                <a16:creationId xmlns:a16="http://schemas.microsoft.com/office/drawing/2014/main" id="{805A4A85-E23E-4FFA-AA9D-0D8FF701B648}"/>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pic>
        <p:nvPicPr>
          <p:cNvPr id="7" name="Picture 6">
            <a:extLst>
              <a:ext uri="{FF2B5EF4-FFF2-40B4-BE49-F238E27FC236}">
                <a16:creationId xmlns:a16="http://schemas.microsoft.com/office/drawing/2014/main" id="{F1C797B3-E96C-4AF7-EBEA-B05FA1AAEBF9}"/>
              </a:ext>
            </a:extLst>
          </p:cNvPr>
          <p:cNvPicPr>
            <a:picLocks noChangeAspect="1"/>
          </p:cNvPicPr>
          <p:nvPr/>
        </p:nvPicPr>
        <p:blipFill>
          <a:blip r:embed="rId3"/>
          <a:stretch>
            <a:fillRect/>
          </a:stretch>
        </p:blipFill>
        <p:spPr>
          <a:xfrm>
            <a:off x="6754803" y="2943420"/>
            <a:ext cx="5208231" cy="3205065"/>
          </a:xfrm>
          <a:prstGeom prst="rect">
            <a:avLst/>
          </a:prstGeom>
        </p:spPr>
      </p:pic>
    </p:spTree>
    <p:extLst>
      <p:ext uri="{BB962C8B-B14F-4D97-AF65-F5344CB8AC3E}">
        <p14:creationId xmlns:p14="http://schemas.microsoft.com/office/powerpoint/2010/main" val="1226614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29</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a:bodyPr>
          <a:lstStyle/>
          <a:p>
            <a:r>
              <a:rPr lang="en-US" dirty="0"/>
              <a:t>Make sure you have </a:t>
            </a:r>
            <a:r>
              <a:rPr lang="en-US" b="1" dirty="0" err="1"/>
              <a:t>LZMA_GenCompressedFW_linux</a:t>
            </a:r>
            <a:r>
              <a:rPr lang="en-US" b="1" dirty="0"/>
              <a:t> </a:t>
            </a:r>
            <a:r>
              <a:rPr lang="en-US" dirty="0"/>
              <a:t>and </a:t>
            </a:r>
            <a:r>
              <a:rPr lang="en-US" b="1" dirty="0" err="1"/>
              <a:t>lzma_linux</a:t>
            </a:r>
            <a:r>
              <a:rPr lang="en-US" b="1" dirty="0"/>
              <a:t> </a:t>
            </a:r>
            <a:r>
              <a:rPr lang="en-US" dirty="0"/>
              <a:t>in \component\soc\Realtek\8710c\</a:t>
            </a:r>
            <a:r>
              <a:rPr lang="en-US" dirty="0" err="1"/>
              <a:t>misc</a:t>
            </a:r>
            <a:r>
              <a:rPr lang="en-US" dirty="0"/>
              <a:t>\</a:t>
            </a:r>
            <a:r>
              <a:rPr lang="en-US" dirty="0" err="1"/>
              <a:t>gcc_utility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dirty="0"/>
          </a:p>
        </p:txBody>
      </p:sp>
      <p:sp>
        <p:nvSpPr>
          <p:cNvPr id="5" name="Title 1">
            <a:extLst>
              <a:ext uri="{FF2B5EF4-FFF2-40B4-BE49-F238E27FC236}">
                <a16:creationId xmlns:a16="http://schemas.microsoft.com/office/drawing/2014/main" id="{C166C870-6FCF-45C5-B935-044867358067}"/>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spTree>
    <p:extLst>
      <p:ext uri="{BB962C8B-B14F-4D97-AF65-F5344CB8AC3E}">
        <p14:creationId xmlns:p14="http://schemas.microsoft.com/office/powerpoint/2010/main" val="330759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3</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7980253"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a:t>
            </a:r>
          </a:p>
        </p:txBody>
      </p:sp>
      <p:sp>
        <p:nvSpPr>
          <p:cNvPr id="15" name="TextBox 14">
            <a:extLst>
              <a:ext uri="{FF2B5EF4-FFF2-40B4-BE49-F238E27FC236}">
                <a16:creationId xmlns:a16="http://schemas.microsoft.com/office/drawing/2014/main" id="{C7563F9E-DA87-466C-BD04-A33533BD302B}"/>
              </a:ext>
            </a:extLst>
          </p:cNvPr>
          <p:cNvSpPr txBox="1"/>
          <p:nvPr/>
        </p:nvSpPr>
        <p:spPr>
          <a:xfrm>
            <a:off x="549067" y="1022145"/>
            <a:ext cx="10405872" cy="2126864"/>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en-US" altLang="zh-CN"/>
              <a:t>LZMA Firmware Content:</a:t>
            </a:r>
          </a:p>
          <a:p>
            <a:pPr marL="742950" lvl="1" indent="-285750">
              <a:lnSpc>
                <a:spcPct val="150000"/>
              </a:lnSpc>
              <a:buClr>
                <a:srgbClr val="C00000"/>
              </a:buClr>
              <a:buFont typeface="Wingdings" panose="05000000000000000000" pitchFamily="2" charset="2"/>
              <a:buChar char="u"/>
            </a:pPr>
            <a:r>
              <a:rPr lang="en-US" altLang="zh-CN"/>
              <a:t>ROM validation header will be leading the concatenation as it is needed for ROM bootloader to validate the FW. </a:t>
            </a:r>
          </a:p>
          <a:p>
            <a:pPr marL="742950" lvl="1" indent="-285750">
              <a:lnSpc>
                <a:spcPct val="150000"/>
              </a:lnSpc>
              <a:buClr>
                <a:srgbClr val="C00000"/>
              </a:buClr>
              <a:buFont typeface="Wingdings" panose="05000000000000000000" pitchFamily="2" charset="2"/>
              <a:buChar char="u"/>
            </a:pPr>
            <a:r>
              <a:rPr lang="en-US" altLang="zh-CN"/>
              <a:t>Followed by </a:t>
            </a:r>
            <a:r>
              <a:rPr lang="en-US" altLang="zh-CN" err="1"/>
              <a:t>comp_file</a:t>
            </a:r>
            <a:r>
              <a:rPr lang="en-US" altLang="zh-CN"/>
              <a:t> header which is consist of the compressed file status</a:t>
            </a:r>
          </a:p>
          <a:p>
            <a:pPr marL="742950" lvl="1" indent="-285750">
              <a:lnSpc>
                <a:spcPct val="150000"/>
              </a:lnSpc>
              <a:buClr>
                <a:srgbClr val="C00000"/>
              </a:buClr>
              <a:buFont typeface="Wingdings" panose="05000000000000000000" pitchFamily="2" charset="2"/>
              <a:buChar char="u"/>
            </a:pPr>
            <a:r>
              <a:rPr lang="en-US" altLang="zh-CN"/>
              <a:t>Followed by each of the LZMA file accordingly </a:t>
            </a:r>
          </a:p>
        </p:txBody>
      </p:sp>
      <p:grpSp>
        <p:nvGrpSpPr>
          <p:cNvPr id="33" name="Group 32">
            <a:extLst>
              <a:ext uri="{FF2B5EF4-FFF2-40B4-BE49-F238E27FC236}">
                <a16:creationId xmlns:a16="http://schemas.microsoft.com/office/drawing/2014/main" id="{A1F0CCE8-8E8F-47CE-8A80-DC31C7C15119}"/>
              </a:ext>
            </a:extLst>
          </p:cNvPr>
          <p:cNvGrpSpPr/>
          <p:nvPr/>
        </p:nvGrpSpPr>
        <p:grpSpPr>
          <a:xfrm>
            <a:off x="2082188" y="5469514"/>
            <a:ext cx="8620019" cy="698648"/>
            <a:chOff x="1253445" y="5350996"/>
            <a:chExt cx="8620019" cy="698648"/>
          </a:xfrm>
        </p:grpSpPr>
        <p:sp>
          <p:nvSpPr>
            <p:cNvPr id="34" name="Rectangle 33">
              <a:extLst>
                <a:ext uri="{FF2B5EF4-FFF2-40B4-BE49-F238E27FC236}">
                  <a16:creationId xmlns:a16="http://schemas.microsoft.com/office/drawing/2014/main" id="{35F29B9E-0CD4-4306-90E7-408DB5206FE9}"/>
                </a:ext>
              </a:extLst>
            </p:cNvPr>
            <p:cNvSpPr/>
            <p:nvPr/>
          </p:nvSpPr>
          <p:spPr>
            <a:xfrm>
              <a:off x="1253445" y="5351003"/>
              <a:ext cx="1150703"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Properties (1 byte)</a:t>
              </a:r>
              <a:endParaRPr lang="en-SG"/>
            </a:p>
          </p:txBody>
        </p:sp>
        <p:sp>
          <p:nvSpPr>
            <p:cNvPr id="35" name="Rectangle 34">
              <a:extLst>
                <a:ext uri="{FF2B5EF4-FFF2-40B4-BE49-F238E27FC236}">
                  <a16:creationId xmlns:a16="http://schemas.microsoft.com/office/drawing/2014/main" id="{C81B1472-FA29-4477-B798-D270534325C2}"/>
                </a:ext>
              </a:extLst>
            </p:cNvPr>
            <p:cNvSpPr/>
            <p:nvPr/>
          </p:nvSpPr>
          <p:spPr>
            <a:xfrm>
              <a:off x="2404149" y="5350997"/>
              <a:ext cx="162332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Dictionary Size (4 bytes)</a:t>
              </a:r>
              <a:endParaRPr lang="en-SG"/>
            </a:p>
          </p:txBody>
        </p:sp>
        <p:sp>
          <p:nvSpPr>
            <p:cNvPr id="36" name="Rectangle 35">
              <a:extLst>
                <a:ext uri="{FF2B5EF4-FFF2-40B4-BE49-F238E27FC236}">
                  <a16:creationId xmlns:a16="http://schemas.microsoft.com/office/drawing/2014/main" id="{5B4E5805-EBA5-4FBB-8299-F0EB60D86872}"/>
                </a:ext>
              </a:extLst>
            </p:cNvPr>
            <p:cNvSpPr/>
            <p:nvPr/>
          </p:nvSpPr>
          <p:spPr>
            <a:xfrm>
              <a:off x="4027472" y="5350997"/>
              <a:ext cx="169523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Uncompressed Size (8 bytes)</a:t>
              </a:r>
              <a:endParaRPr lang="en-SG"/>
            </a:p>
          </p:txBody>
        </p:sp>
        <p:sp>
          <p:nvSpPr>
            <p:cNvPr id="37" name="Rectangle 36">
              <a:extLst>
                <a:ext uri="{FF2B5EF4-FFF2-40B4-BE49-F238E27FC236}">
                  <a16:creationId xmlns:a16="http://schemas.microsoft.com/office/drawing/2014/main" id="{9DFA5315-9312-48A0-B138-F774E5586FDF}"/>
                </a:ext>
              </a:extLst>
            </p:cNvPr>
            <p:cNvSpPr/>
            <p:nvPr/>
          </p:nvSpPr>
          <p:spPr>
            <a:xfrm>
              <a:off x="5722703" y="5350996"/>
              <a:ext cx="4150761" cy="6986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LZMA Data ( &lt;16k bytes)</a:t>
              </a:r>
              <a:endParaRPr lang="en-SG"/>
            </a:p>
          </p:txBody>
        </p:sp>
      </p:grpSp>
      <p:cxnSp>
        <p:nvCxnSpPr>
          <p:cNvPr id="38" name="Straight Connector 37">
            <a:extLst>
              <a:ext uri="{FF2B5EF4-FFF2-40B4-BE49-F238E27FC236}">
                <a16:creationId xmlns:a16="http://schemas.microsoft.com/office/drawing/2014/main" id="{05583E9D-7915-43E4-8F84-22D54C141BC6}"/>
              </a:ext>
            </a:extLst>
          </p:cNvPr>
          <p:cNvCxnSpPr>
            <a:cxnSpLocks/>
          </p:cNvCxnSpPr>
          <p:nvPr/>
        </p:nvCxnSpPr>
        <p:spPr>
          <a:xfrm flipH="1">
            <a:off x="2094177" y="4640961"/>
            <a:ext cx="2700922" cy="84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1F0A17-3D8A-42C7-8723-6FD50D1232A2}"/>
              </a:ext>
            </a:extLst>
          </p:cNvPr>
          <p:cNvCxnSpPr>
            <a:cxnSpLocks/>
          </p:cNvCxnSpPr>
          <p:nvPr/>
        </p:nvCxnSpPr>
        <p:spPr>
          <a:xfrm>
            <a:off x="6128814" y="4640961"/>
            <a:ext cx="4573393" cy="828547"/>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F50C911-5477-491B-A8B7-2EA1AF296932}"/>
              </a:ext>
            </a:extLst>
          </p:cNvPr>
          <p:cNvGrpSpPr/>
          <p:nvPr/>
        </p:nvGrpSpPr>
        <p:grpSpPr>
          <a:xfrm>
            <a:off x="829274" y="3942319"/>
            <a:ext cx="10110629" cy="698657"/>
            <a:chOff x="1243171" y="3893889"/>
            <a:chExt cx="10110629" cy="698657"/>
          </a:xfrm>
        </p:grpSpPr>
        <p:sp>
          <p:nvSpPr>
            <p:cNvPr id="41" name="Rectangle 40">
              <a:extLst>
                <a:ext uri="{FF2B5EF4-FFF2-40B4-BE49-F238E27FC236}">
                  <a16:creationId xmlns:a16="http://schemas.microsoft.com/office/drawing/2014/main" id="{789BC781-FEC1-46B4-8925-B6776F0E06A9}"/>
                </a:ext>
              </a:extLst>
            </p:cNvPr>
            <p:cNvSpPr/>
            <p:nvPr/>
          </p:nvSpPr>
          <p:spPr>
            <a:xfrm>
              <a:off x="1243171" y="3893905"/>
              <a:ext cx="1982913"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ROM validation header (320 bytes)</a:t>
              </a:r>
              <a:endParaRPr lang="en-SG"/>
            </a:p>
          </p:txBody>
        </p:sp>
        <p:sp>
          <p:nvSpPr>
            <p:cNvPr id="42" name="Rectangle 41">
              <a:extLst>
                <a:ext uri="{FF2B5EF4-FFF2-40B4-BE49-F238E27FC236}">
                  <a16:creationId xmlns:a16="http://schemas.microsoft.com/office/drawing/2014/main" id="{FCE47ECE-58C1-4977-9898-A49BA836C9DC}"/>
                </a:ext>
              </a:extLst>
            </p:cNvPr>
            <p:cNvSpPr/>
            <p:nvPr/>
          </p:nvSpPr>
          <p:spPr>
            <a:xfrm>
              <a:off x="5208997" y="389389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1</a:t>
              </a:r>
            </a:p>
            <a:p>
              <a:pPr algn="ctr"/>
              <a:r>
                <a:rPr lang="en-US" sz="1600"/>
                <a:t>(&lt;16k bytes)</a:t>
              </a:r>
              <a:endParaRPr lang="en-SG" sz="1600"/>
            </a:p>
          </p:txBody>
        </p:sp>
        <p:sp>
          <p:nvSpPr>
            <p:cNvPr id="43" name="Rectangle 42">
              <a:extLst>
                <a:ext uri="{FF2B5EF4-FFF2-40B4-BE49-F238E27FC236}">
                  <a16:creationId xmlns:a16="http://schemas.microsoft.com/office/drawing/2014/main" id="{85BD89DA-2793-4E81-874B-FF8D2B456B33}"/>
                </a:ext>
              </a:extLst>
            </p:cNvPr>
            <p:cNvSpPr/>
            <p:nvPr/>
          </p:nvSpPr>
          <p:spPr>
            <a:xfrm>
              <a:off x="6544639" y="389389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2 (&lt;16k  bytes)</a:t>
              </a:r>
              <a:endParaRPr lang="en-SG" sz="1600"/>
            </a:p>
          </p:txBody>
        </p:sp>
        <p:sp>
          <p:nvSpPr>
            <p:cNvPr id="44" name="Rectangle 43">
              <a:extLst>
                <a:ext uri="{FF2B5EF4-FFF2-40B4-BE49-F238E27FC236}">
                  <a16:creationId xmlns:a16="http://schemas.microsoft.com/office/drawing/2014/main" id="{97C849E2-8B74-4C11-9CEE-1A780DDDA28A}"/>
                </a:ext>
              </a:extLst>
            </p:cNvPr>
            <p:cNvSpPr/>
            <p:nvPr/>
          </p:nvSpPr>
          <p:spPr>
            <a:xfrm>
              <a:off x="7880281" y="3893896"/>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3</a:t>
              </a:r>
            </a:p>
            <a:p>
              <a:pPr algn="ctr"/>
              <a:r>
                <a:rPr lang="en-US" sz="1600"/>
                <a:t>(&lt;16k  bytes)</a:t>
              </a:r>
              <a:endParaRPr lang="en-SG" sz="1600"/>
            </a:p>
          </p:txBody>
        </p:sp>
        <p:sp>
          <p:nvSpPr>
            <p:cNvPr id="45" name="Rectangle 44">
              <a:extLst>
                <a:ext uri="{FF2B5EF4-FFF2-40B4-BE49-F238E27FC236}">
                  <a16:creationId xmlns:a16="http://schemas.microsoft.com/office/drawing/2014/main" id="{DA68A42C-B972-4A68-8F03-B07A834771DF}"/>
                </a:ext>
              </a:extLst>
            </p:cNvPr>
            <p:cNvSpPr/>
            <p:nvPr/>
          </p:nvSpPr>
          <p:spPr>
            <a:xfrm>
              <a:off x="3226084" y="3893898"/>
              <a:ext cx="1982913"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Comp_file</a:t>
              </a:r>
              <a:r>
                <a:rPr lang="en-US"/>
                <a:t> header (2 + 2xN bytes)</a:t>
              </a:r>
              <a:endParaRPr lang="en-SG"/>
            </a:p>
          </p:txBody>
        </p:sp>
        <p:sp>
          <p:nvSpPr>
            <p:cNvPr id="46" name="Rectangle 45">
              <a:extLst>
                <a:ext uri="{FF2B5EF4-FFF2-40B4-BE49-F238E27FC236}">
                  <a16:creationId xmlns:a16="http://schemas.microsoft.com/office/drawing/2014/main" id="{0E304F95-C27B-4DD7-B588-63D5C8B40D07}"/>
                </a:ext>
              </a:extLst>
            </p:cNvPr>
            <p:cNvSpPr/>
            <p:nvPr/>
          </p:nvSpPr>
          <p:spPr>
            <a:xfrm>
              <a:off x="10018158" y="3893895"/>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N</a:t>
              </a:r>
            </a:p>
            <a:p>
              <a:pPr algn="ctr"/>
              <a:r>
                <a:rPr lang="en-US" sz="1600"/>
                <a:t>(&lt;16k  bytes)</a:t>
              </a:r>
              <a:endParaRPr lang="en-SG" sz="1600"/>
            </a:p>
          </p:txBody>
        </p:sp>
        <p:sp>
          <p:nvSpPr>
            <p:cNvPr id="47" name="Rectangle 46">
              <a:extLst>
                <a:ext uri="{FF2B5EF4-FFF2-40B4-BE49-F238E27FC236}">
                  <a16:creationId xmlns:a16="http://schemas.microsoft.com/office/drawing/2014/main" id="{2934F0E0-AEB5-4E40-88B9-A28F998E14D6}"/>
                </a:ext>
              </a:extLst>
            </p:cNvPr>
            <p:cNvSpPr/>
            <p:nvPr/>
          </p:nvSpPr>
          <p:spPr>
            <a:xfrm>
              <a:off x="8932523" y="3893889"/>
              <a:ext cx="1335642" cy="69864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solidFill>
                </a:rPr>
                <a:t>……</a:t>
              </a:r>
              <a:endParaRPr lang="en-SG" sz="1600">
                <a:solidFill>
                  <a:schemeClr val="tx1"/>
                </a:solidFill>
              </a:endParaRPr>
            </a:p>
          </p:txBody>
        </p:sp>
      </p:grpSp>
    </p:spTree>
    <p:extLst>
      <p:ext uri="{BB962C8B-B14F-4D97-AF65-F5344CB8AC3E}">
        <p14:creationId xmlns:p14="http://schemas.microsoft.com/office/powerpoint/2010/main" val="2887026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DEE8-C324-429E-9516-A5972EAD7A4C}"/>
              </a:ext>
            </a:extLst>
          </p:cNvPr>
          <p:cNvSpPr>
            <a:spLocks noGrp="1"/>
          </p:cNvSpPr>
          <p:nvPr>
            <p:ph type="ctrTitle"/>
          </p:nvPr>
        </p:nvSpPr>
        <p:spPr/>
        <p:txBody>
          <a:bodyPr/>
          <a:lstStyle/>
          <a:p>
            <a:r>
              <a:rPr lang="en-US" dirty="0"/>
              <a:t>User Guide: Flashing</a:t>
            </a:r>
            <a:endParaRPr lang="en-SG" dirty="0"/>
          </a:p>
        </p:txBody>
      </p:sp>
      <p:sp>
        <p:nvSpPr>
          <p:cNvPr id="3" name="Slide Number Placeholder 2">
            <a:extLst>
              <a:ext uri="{FF2B5EF4-FFF2-40B4-BE49-F238E27FC236}">
                <a16:creationId xmlns:a16="http://schemas.microsoft.com/office/drawing/2014/main" id="{A06BA89C-1549-4229-80C3-524FBE37B070}"/>
              </a:ext>
            </a:extLst>
          </p:cNvPr>
          <p:cNvSpPr>
            <a:spLocks noGrp="1"/>
          </p:cNvSpPr>
          <p:nvPr>
            <p:ph type="sldNum" sz="quarter" idx="12"/>
          </p:nvPr>
        </p:nvSpPr>
        <p:spPr/>
        <p:txBody>
          <a:bodyPr/>
          <a:lstStyle/>
          <a:p>
            <a:fld id="{0B5B4039-CDDE-46DD-8545-0A5633482654}" type="slidenum">
              <a:rPr lang="zh-TW" altLang="en-US" smtClean="0"/>
              <a:pPr/>
              <a:t>30</a:t>
            </a:fld>
            <a:endParaRPr lang="zh-TW" altLang="en-US"/>
          </a:p>
        </p:txBody>
      </p:sp>
      <p:sp>
        <p:nvSpPr>
          <p:cNvPr id="4" name="Content Placeholder 3">
            <a:extLst>
              <a:ext uri="{FF2B5EF4-FFF2-40B4-BE49-F238E27FC236}">
                <a16:creationId xmlns:a16="http://schemas.microsoft.com/office/drawing/2014/main" id="{7EFB48E3-11AF-4654-97A0-579DB9487C14}"/>
              </a:ext>
            </a:extLst>
          </p:cNvPr>
          <p:cNvSpPr>
            <a:spLocks noGrp="1"/>
          </p:cNvSpPr>
          <p:nvPr>
            <p:ph idx="1"/>
          </p:nvPr>
        </p:nvSpPr>
        <p:spPr>
          <a:xfrm>
            <a:off x="431800" y="1250223"/>
            <a:ext cx="5479475" cy="4982626"/>
          </a:xfrm>
        </p:spPr>
        <p:txBody>
          <a:bodyPr/>
          <a:lstStyle/>
          <a:p>
            <a:r>
              <a:rPr lang="en-US" dirty="0"/>
              <a:t>The compressed FW, </a:t>
            </a:r>
            <a:r>
              <a:rPr lang="en-US" dirty="0" err="1"/>
              <a:t>firmware_is_lzma.bin</a:t>
            </a:r>
            <a:r>
              <a:rPr lang="en-US" dirty="0"/>
              <a:t> should be flashed to offset of </a:t>
            </a:r>
            <a:r>
              <a:rPr lang="en-US" b="1" dirty="0"/>
              <a:t>0x104000</a:t>
            </a:r>
            <a:r>
              <a:rPr lang="en-US" dirty="0"/>
              <a:t>, which is the start of FW2 address</a:t>
            </a:r>
          </a:p>
          <a:p>
            <a:r>
              <a:rPr lang="en-SG" dirty="0"/>
              <a:t>Bootloader will attempt to decompress FW2 and further flash it to FW1 upon reboot</a:t>
            </a:r>
          </a:p>
          <a:p>
            <a:r>
              <a:rPr lang="en-SG" dirty="0"/>
              <a:t>Please untick chip erase as we don’t want to erase FW1 during the flashing of compressed FW to FW2 position</a:t>
            </a:r>
          </a:p>
        </p:txBody>
      </p:sp>
      <p:pic>
        <p:nvPicPr>
          <p:cNvPr id="6" name="Picture 5">
            <a:extLst>
              <a:ext uri="{FF2B5EF4-FFF2-40B4-BE49-F238E27FC236}">
                <a16:creationId xmlns:a16="http://schemas.microsoft.com/office/drawing/2014/main" id="{9574925D-AE9C-47C0-8A3D-FDB54DF86CAB}"/>
              </a:ext>
            </a:extLst>
          </p:cNvPr>
          <p:cNvPicPr>
            <a:picLocks noChangeAspect="1"/>
          </p:cNvPicPr>
          <p:nvPr/>
        </p:nvPicPr>
        <p:blipFill>
          <a:blip r:embed="rId2"/>
          <a:stretch>
            <a:fillRect/>
          </a:stretch>
        </p:blipFill>
        <p:spPr>
          <a:xfrm>
            <a:off x="6096000" y="338592"/>
            <a:ext cx="4333875" cy="6115050"/>
          </a:xfrm>
          <a:prstGeom prst="rect">
            <a:avLst/>
          </a:prstGeom>
        </p:spPr>
      </p:pic>
    </p:spTree>
    <p:extLst>
      <p:ext uri="{BB962C8B-B14F-4D97-AF65-F5344CB8AC3E}">
        <p14:creationId xmlns:p14="http://schemas.microsoft.com/office/powerpoint/2010/main" val="3540695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6BD0-770D-4D05-9E54-BA9D0943136D}"/>
              </a:ext>
            </a:extLst>
          </p:cNvPr>
          <p:cNvSpPr>
            <a:spLocks noGrp="1"/>
          </p:cNvSpPr>
          <p:nvPr>
            <p:ph type="ctrTitle"/>
          </p:nvPr>
        </p:nvSpPr>
        <p:spPr/>
        <p:txBody>
          <a:bodyPr/>
          <a:lstStyle/>
          <a:p>
            <a:r>
              <a:rPr lang="en-US" dirty="0"/>
              <a:t>User Guide: Result</a:t>
            </a:r>
            <a:endParaRPr lang="en-SG" dirty="0"/>
          </a:p>
        </p:txBody>
      </p:sp>
      <p:sp>
        <p:nvSpPr>
          <p:cNvPr id="3" name="Slide Number Placeholder 2">
            <a:extLst>
              <a:ext uri="{FF2B5EF4-FFF2-40B4-BE49-F238E27FC236}">
                <a16:creationId xmlns:a16="http://schemas.microsoft.com/office/drawing/2014/main" id="{8F29476E-2AD7-065B-09DB-9228DE5A485A}"/>
              </a:ext>
            </a:extLst>
          </p:cNvPr>
          <p:cNvSpPr>
            <a:spLocks noGrp="1"/>
          </p:cNvSpPr>
          <p:nvPr>
            <p:ph type="sldNum" sz="quarter" idx="12"/>
          </p:nvPr>
        </p:nvSpPr>
        <p:spPr/>
        <p:txBody>
          <a:bodyPr/>
          <a:lstStyle/>
          <a:p>
            <a:fld id="{0B5B4039-CDDE-46DD-8545-0A5633482654}" type="slidenum">
              <a:rPr lang="zh-TW" altLang="en-US" smtClean="0"/>
              <a:pPr/>
              <a:t>31</a:t>
            </a:fld>
            <a:endParaRPr lang="zh-TW" altLang="en-US"/>
          </a:p>
        </p:txBody>
      </p:sp>
      <p:sp>
        <p:nvSpPr>
          <p:cNvPr id="4" name="Content Placeholder 3">
            <a:extLst>
              <a:ext uri="{FF2B5EF4-FFF2-40B4-BE49-F238E27FC236}">
                <a16:creationId xmlns:a16="http://schemas.microsoft.com/office/drawing/2014/main" id="{9AA0F5A1-D3F6-544D-CA33-63FA99ED86F3}"/>
              </a:ext>
            </a:extLst>
          </p:cNvPr>
          <p:cNvSpPr>
            <a:spLocks noGrp="1"/>
          </p:cNvSpPr>
          <p:nvPr>
            <p:ph idx="1"/>
          </p:nvPr>
        </p:nvSpPr>
        <p:spPr>
          <a:xfrm>
            <a:off x="431800" y="1250223"/>
            <a:ext cx="4406530" cy="4351338"/>
          </a:xfrm>
        </p:spPr>
        <p:txBody>
          <a:bodyPr/>
          <a:lstStyle/>
          <a:p>
            <a:r>
              <a:rPr lang="en-US" dirty="0"/>
              <a:t>After compressed FW is flashed on FW2 location, reset the board and it would take around 6~8 secs to decompress</a:t>
            </a:r>
          </a:p>
          <a:p>
            <a:r>
              <a:rPr lang="en-US" dirty="0"/>
              <a:t>A message will show if decompression success</a:t>
            </a:r>
            <a:endParaRPr lang="en-SG" dirty="0"/>
          </a:p>
        </p:txBody>
      </p:sp>
    </p:spTree>
    <p:extLst>
      <p:ext uri="{BB962C8B-B14F-4D97-AF65-F5344CB8AC3E}">
        <p14:creationId xmlns:p14="http://schemas.microsoft.com/office/powerpoint/2010/main" val="3513084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0817" y="1761001"/>
            <a:ext cx="12191999" cy="610236"/>
          </a:xfrm>
        </p:spPr>
        <p:txBody>
          <a:bodyPr>
            <a:noAutofit/>
          </a:bodyPr>
          <a:lstStyle/>
          <a:p>
            <a:r>
              <a:rPr lang="en-US" altLang="zh-TW" sz="5400" b="1">
                <a:effectLst>
                  <a:glow rad="88900">
                    <a:schemeClr val="bg1">
                      <a:alpha val="74000"/>
                    </a:schemeClr>
                  </a:glow>
                </a:effectLst>
              </a:rPr>
              <a:t>Thank You</a:t>
            </a:r>
            <a:endParaRPr lang="zh-TW" altLang="en-US" sz="5400" b="1">
              <a:effectLst>
                <a:glow rad="88900">
                  <a:schemeClr val="bg1">
                    <a:alpha val="74000"/>
                  </a:schemeClr>
                </a:glow>
              </a:effectLst>
            </a:endParaRPr>
          </a:p>
        </p:txBody>
      </p:sp>
    </p:spTree>
    <p:extLst>
      <p:ext uri="{BB962C8B-B14F-4D97-AF65-F5344CB8AC3E}">
        <p14:creationId xmlns:p14="http://schemas.microsoft.com/office/powerpoint/2010/main" val="134024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4</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sz="3200"/>
              <a:t>LZMA Overall </a:t>
            </a:r>
            <a:r>
              <a:rPr lang="en-US"/>
              <a:t>W</a:t>
            </a:r>
            <a:r>
              <a:rPr lang="en-US" sz="3200"/>
              <a:t>orkflow</a:t>
            </a:r>
            <a:endParaRPr lang="en-US" altLang="zh-CN">
              <a:latin typeface="Arial" panose="020B0604020202020204" pitchFamily="34" charset="0"/>
              <a:ea typeface="Arial Unicode MS" panose="020B0604020202020204" pitchFamily="34" charset="-122"/>
              <a:cs typeface="Arial" panose="020B0604020202020204" pitchFamily="34" charset="0"/>
            </a:endParaRPr>
          </a:p>
        </p:txBody>
      </p:sp>
      <p:sp>
        <p:nvSpPr>
          <p:cNvPr id="13" name="TextBox 12">
            <a:extLst>
              <a:ext uri="{FF2B5EF4-FFF2-40B4-BE49-F238E27FC236}">
                <a16:creationId xmlns:a16="http://schemas.microsoft.com/office/drawing/2014/main" id="{840EBD22-8111-4350-BEF8-7F1205301423}"/>
              </a:ext>
            </a:extLst>
          </p:cNvPr>
          <p:cNvSpPr txBox="1"/>
          <p:nvPr/>
        </p:nvSpPr>
        <p:spPr>
          <a:xfrm>
            <a:off x="685800" y="987426"/>
            <a:ext cx="10405872" cy="1295868"/>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en-US" altLang="zh-CN"/>
              <a:t>Generated FW which will be compressed will have higher serial number than usual FW.</a:t>
            </a:r>
          </a:p>
          <a:p>
            <a:pPr marL="285750" indent="-285750">
              <a:lnSpc>
                <a:spcPct val="150000"/>
              </a:lnSpc>
              <a:buClr>
                <a:srgbClr val="C00000"/>
              </a:buClr>
              <a:buFont typeface="Wingdings" panose="05000000000000000000" pitchFamily="2" charset="2"/>
              <a:buChar char="u"/>
            </a:pPr>
            <a:r>
              <a:rPr lang="en-US" altLang="zh-CN"/>
              <a:t>Compressed FW will be flashed to FW2 (0x104000) then decompressed at bootloader, then flash write into FW1 (0xC000)</a:t>
            </a:r>
          </a:p>
        </p:txBody>
      </p:sp>
      <p:grpSp>
        <p:nvGrpSpPr>
          <p:cNvPr id="5" name="Group 4">
            <a:extLst>
              <a:ext uri="{FF2B5EF4-FFF2-40B4-BE49-F238E27FC236}">
                <a16:creationId xmlns:a16="http://schemas.microsoft.com/office/drawing/2014/main" id="{11528996-C31A-4D51-8705-414BD9F11806}"/>
              </a:ext>
            </a:extLst>
          </p:cNvPr>
          <p:cNvGrpSpPr/>
          <p:nvPr/>
        </p:nvGrpSpPr>
        <p:grpSpPr>
          <a:xfrm>
            <a:off x="1248399" y="2590239"/>
            <a:ext cx="8610600" cy="3085051"/>
            <a:chOff x="1248399" y="2590239"/>
            <a:chExt cx="8610600" cy="3085051"/>
          </a:xfrm>
        </p:grpSpPr>
        <p:sp>
          <p:nvSpPr>
            <p:cNvPr id="14" name="Rectangle 13">
              <a:extLst>
                <a:ext uri="{FF2B5EF4-FFF2-40B4-BE49-F238E27FC236}">
                  <a16:creationId xmlns:a16="http://schemas.microsoft.com/office/drawing/2014/main" id="{F0381C35-6E76-4039-ABF8-46A5EF90A531}"/>
                </a:ext>
              </a:extLst>
            </p:cNvPr>
            <p:cNvSpPr/>
            <p:nvPr/>
          </p:nvSpPr>
          <p:spPr>
            <a:xfrm>
              <a:off x="1332989" y="3202635"/>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Generated FW with SN+1</a:t>
              </a:r>
            </a:p>
            <a:p>
              <a:pPr algn="ctr"/>
              <a:r>
                <a:rPr lang="en-US" sz="1400"/>
                <a:t>(</a:t>
              </a:r>
              <a:r>
                <a:rPr lang="en-US" sz="1400" err="1"/>
                <a:t>firmware_is.bin</a:t>
              </a:r>
              <a:r>
                <a:rPr lang="en-US" sz="1400"/>
                <a:t>)</a:t>
              </a:r>
              <a:endParaRPr lang="en-SG" sz="1400"/>
            </a:p>
          </p:txBody>
        </p:sp>
        <p:sp>
          <p:nvSpPr>
            <p:cNvPr id="15" name="Rectangle 14">
              <a:extLst>
                <a:ext uri="{FF2B5EF4-FFF2-40B4-BE49-F238E27FC236}">
                  <a16:creationId xmlns:a16="http://schemas.microsoft.com/office/drawing/2014/main" id="{A04E1431-4A4E-47FD-BEDC-FC4682332476}"/>
                </a:ext>
              </a:extLst>
            </p:cNvPr>
            <p:cNvSpPr/>
            <p:nvPr/>
          </p:nvSpPr>
          <p:spPr>
            <a:xfrm>
              <a:off x="1248399" y="4158980"/>
              <a:ext cx="219022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Python Script</a:t>
              </a:r>
              <a:endParaRPr lang="en-SG"/>
            </a:p>
          </p:txBody>
        </p:sp>
        <p:sp>
          <p:nvSpPr>
            <p:cNvPr id="16" name="Rectangle 15">
              <a:extLst>
                <a:ext uri="{FF2B5EF4-FFF2-40B4-BE49-F238E27FC236}">
                  <a16:creationId xmlns:a16="http://schemas.microsoft.com/office/drawing/2014/main" id="{9088A86B-AF98-42CC-9E7E-45A389C257FF}"/>
                </a:ext>
              </a:extLst>
            </p:cNvPr>
            <p:cNvSpPr/>
            <p:nvPr/>
          </p:nvSpPr>
          <p:spPr>
            <a:xfrm>
              <a:off x="1248399" y="260491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IAR / GCC</a:t>
              </a:r>
              <a:endParaRPr lang="en-SG"/>
            </a:p>
          </p:txBody>
        </p:sp>
        <p:cxnSp>
          <p:nvCxnSpPr>
            <p:cNvPr id="18" name="Straight Arrow Connector 17">
              <a:extLst>
                <a:ext uri="{FF2B5EF4-FFF2-40B4-BE49-F238E27FC236}">
                  <a16:creationId xmlns:a16="http://schemas.microsoft.com/office/drawing/2014/main" id="{923FB8C3-807F-4AA7-9F52-C9217DF36D9B}"/>
                </a:ext>
              </a:extLst>
            </p:cNvPr>
            <p:cNvCxnSpPr>
              <a:cxnSpLocks/>
              <a:stCxn id="16" idx="2"/>
              <a:endCxn id="14" idx="0"/>
            </p:cNvCxnSpPr>
            <p:nvPr/>
          </p:nvCxnSpPr>
          <p:spPr>
            <a:xfrm flipH="1">
              <a:off x="2339668" y="2906922"/>
              <a:ext cx="3844" cy="29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95A138-6581-458F-A595-590276B4D54D}"/>
                </a:ext>
              </a:extLst>
            </p:cNvPr>
            <p:cNvCxnSpPr>
              <a:cxnSpLocks/>
              <a:stCxn id="14" idx="2"/>
              <a:endCxn id="15" idx="0"/>
            </p:cNvCxnSpPr>
            <p:nvPr/>
          </p:nvCxnSpPr>
          <p:spPr>
            <a:xfrm>
              <a:off x="2339668" y="3907309"/>
              <a:ext cx="3844"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46AE39-EB49-4F06-AECA-E886EC93D164}"/>
                </a:ext>
              </a:extLst>
            </p:cNvPr>
            <p:cNvSpPr/>
            <p:nvPr/>
          </p:nvSpPr>
          <p:spPr>
            <a:xfrm>
              <a:off x="1332989" y="4712655"/>
              <a:ext cx="2013357" cy="84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Sliced, Compressed and Concatenated FW (</a:t>
              </a:r>
              <a:r>
                <a:rPr lang="en-US" sz="1400" err="1"/>
                <a:t>firmware_is_lzma.bin</a:t>
              </a:r>
              <a:r>
                <a:rPr lang="en-US" sz="1400"/>
                <a:t>)</a:t>
              </a:r>
              <a:endParaRPr lang="en-SG" sz="1400"/>
            </a:p>
          </p:txBody>
        </p:sp>
        <p:sp>
          <p:nvSpPr>
            <p:cNvPr id="22" name="Rectangle 21">
              <a:extLst>
                <a:ext uri="{FF2B5EF4-FFF2-40B4-BE49-F238E27FC236}">
                  <a16:creationId xmlns:a16="http://schemas.microsoft.com/office/drawing/2014/main" id="{244D9717-E19F-4409-9B3E-BFA04220DFBA}"/>
                </a:ext>
              </a:extLst>
            </p:cNvPr>
            <p:cNvSpPr/>
            <p:nvPr/>
          </p:nvSpPr>
          <p:spPr>
            <a:xfrm>
              <a:off x="4638949" y="260491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Realtek PG Tool</a:t>
              </a:r>
              <a:endParaRPr lang="en-SG"/>
            </a:p>
          </p:txBody>
        </p:sp>
        <p:sp>
          <p:nvSpPr>
            <p:cNvPr id="23" name="Rectangle 22">
              <a:extLst>
                <a:ext uri="{FF2B5EF4-FFF2-40B4-BE49-F238E27FC236}">
                  <a16:creationId xmlns:a16="http://schemas.microsoft.com/office/drawing/2014/main" id="{F12B160E-5B27-4013-B483-C15D926437CA}"/>
                </a:ext>
              </a:extLst>
            </p:cNvPr>
            <p:cNvSpPr/>
            <p:nvPr/>
          </p:nvSpPr>
          <p:spPr>
            <a:xfrm>
              <a:off x="4727383" y="3202635"/>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t>firmware_is_lzma.bin</a:t>
              </a:r>
              <a:r>
                <a:rPr lang="en-US" sz="1400"/>
                <a:t> flashed to FW2 address</a:t>
              </a:r>
              <a:endParaRPr lang="en-SG" sz="1400"/>
            </a:p>
          </p:txBody>
        </p:sp>
        <p:sp>
          <p:nvSpPr>
            <p:cNvPr id="24" name="Rectangle 23">
              <a:extLst>
                <a:ext uri="{FF2B5EF4-FFF2-40B4-BE49-F238E27FC236}">
                  <a16:creationId xmlns:a16="http://schemas.microsoft.com/office/drawing/2014/main" id="{957B2501-60C1-4CD0-8157-C49166532A5F}"/>
                </a:ext>
              </a:extLst>
            </p:cNvPr>
            <p:cNvSpPr/>
            <p:nvPr/>
          </p:nvSpPr>
          <p:spPr>
            <a:xfrm>
              <a:off x="4638949" y="4158980"/>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a:t>
              </a:r>
              <a:endParaRPr lang="en-SG"/>
            </a:p>
          </p:txBody>
        </p:sp>
        <p:sp>
          <p:nvSpPr>
            <p:cNvPr id="25" name="Rectangle 24">
              <a:extLst>
                <a:ext uri="{FF2B5EF4-FFF2-40B4-BE49-F238E27FC236}">
                  <a16:creationId xmlns:a16="http://schemas.microsoft.com/office/drawing/2014/main" id="{C48ADB3E-671A-4AA2-81D8-785526FA3097}"/>
                </a:ext>
              </a:extLst>
            </p:cNvPr>
            <p:cNvSpPr/>
            <p:nvPr/>
          </p:nvSpPr>
          <p:spPr>
            <a:xfrm>
              <a:off x="4727383" y="4783961"/>
              <a:ext cx="2013358" cy="84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Split </a:t>
              </a:r>
              <a:r>
                <a:rPr lang="en-US" sz="1400" err="1"/>
                <a:t>firmware_is_lzma.bin</a:t>
              </a:r>
              <a:r>
                <a:rPr lang="en-US" sz="1400"/>
                <a:t> and decompress using LZMA SDK from 7z</a:t>
              </a:r>
              <a:endParaRPr lang="en-SG" sz="1400"/>
            </a:p>
          </p:txBody>
        </p:sp>
        <p:sp>
          <p:nvSpPr>
            <p:cNvPr id="26" name="Rectangle 25">
              <a:extLst>
                <a:ext uri="{FF2B5EF4-FFF2-40B4-BE49-F238E27FC236}">
                  <a16:creationId xmlns:a16="http://schemas.microsoft.com/office/drawing/2014/main" id="{6E231CB2-D1B2-4088-AFD9-7E9FAC5F296F}"/>
                </a:ext>
              </a:extLst>
            </p:cNvPr>
            <p:cNvSpPr/>
            <p:nvPr/>
          </p:nvSpPr>
          <p:spPr>
            <a:xfrm>
              <a:off x="7668773" y="3605305"/>
              <a:ext cx="2186382" cy="494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 </a:t>
              </a:r>
              <a:r>
                <a:rPr lang="en-US" err="1"/>
                <a:t>Hal_flash</a:t>
              </a:r>
              <a:endParaRPr lang="en-SG"/>
            </a:p>
          </p:txBody>
        </p:sp>
        <p:sp>
          <p:nvSpPr>
            <p:cNvPr id="27" name="Rectangle 26">
              <a:extLst>
                <a:ext uri="{FF2B5EF4-FFF2-40B4-BE49-F238E27FC236}">
                  <a16:creationId xmlns:a16="http://schemas.microsoft.com/office/drawing/2014/main" id="{A87627BB-9D9F-4173-B56D-17C741DCA113}"/>
                </a:ext>
              </a:extLst>
            </p:cNvPr>
            <p:cNvSpPr/>
            <p:nvPr/>
          </p:nvSpPr>
          <p:spPr>
            <a:xfrm>
              <a:off x="7755285" y="3066314"/>
              <a:ext cx="2013358" cy="36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Flash output to FW1</a:t>
              </a:r>
              <a:endParaRPr lang="en-SG" sz="1400"/>
            </a:p>
          </p:txBody>
        </p:sp>
        <p:sp>
          <p:nvSpPr>
            <p:cNvPr id="28" name="Rectangle 27">
              <a:extLst>
                <a:ext uri="{FF2B5EF4-FFF2-40B4-BE49-F238E27FC236}">
                  <a16:creationId xmlns:a16="http://schemas.microsoft.com/office/drawing/2014/main" id="{AA9FBB54-DD9E-4A82-A993-E458ABCB96D7}"/>
                </a:ext>
              </a:extLst>
            </p:cNvPr>
            <p:cNvSpPr/>
            <p:nvPr/>
          </p:nvSpPr>
          <p:spPr>
            <a:xfrm>
              <a:off x="7668773" y="259023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 LZMA</a:t>
              </a:r>
              <a:endParaRPr lang="en-SG"/>
            </a:p>
          </p:txBody>
        </p:sp>
        <p:sp>
          <p:nvSpPr>
            <p:cNvPr id="29" name="Rectangle 28">
              <a:extLst>
                <a:ext uri="{FF2B5EF4-FFF2-40B4-BE49-F238E27FC236}">
                  <a16:creationId xmlns:a16="http://schemas.microsoft.com/office/drawing/2014/main" id="{2E02AAC9-56EF-4EA4-8338-2B975B9FD36A}"/>
                </a:ext>
              </a:extLst>
            </p:cNvPr>
            <p:cNvSpPr/>
            <p:nvPr/>
          </p:nvSpPr>
          <p:spPr>
            <a:xfrm>
              <a:off x="7668773" y="4402263"/>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a:t>
              </a:r>
              <a:endParaRPr lang="en-SG"/>
            </a:p>
          </p:txBody>
        </p:sp>
        <p:sp>
          <p:nvSpPr>
            <p:cNvPr id="30" name="Rectangle 29">
              <a:extLst>
                <a:ext uri="{FF2B5EF4-FFF2-40B4-BE49-F238E27FC236}">
                  <a16:creationId xmlns:a16="http://schemas.microsoft.com/office/drawing/2014/main" id="{EBF1D3C2-C304-4752-B718-C7F206368637}"/>
                </a:ext>
              </a:extLst>
            </p:cNvPr>
            <p:cNvSpPr/>
            <p:nvPr/>
          </p:nvSpPr>
          <p:spPr>
            <a:xfrm>
              <a:off x="7755285" y="4970616"/>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User FW selection run decompressed FW1</a:t>
              </a:r>
              <a:endParaRPr lang="en-SG" sz="1400"/>
            </a:p>
          </p:txBody>
        </p:sp>
        <p:cxnSp>
          <p:nvCxnSpPr>
            <p:cNvPr id="31" name="Straight Arrow Connector 30">
              <a:extLst>
                <a:ext uri="{FF2B5EF4-FFF2-40B4-BE49-F238E27FC236}">
                  <a16:creationId xmlns:a16="http://schemas.microsoft.com/office/drawing/2014/main" id="{FC7DEE89-7EC9-4B7C-88AF-3CA13FB6F58C}"/>
                </a:ext>
              </a:extLst>
            </p:cNvPr>
            <p:cNvCxnSpPr>
              <a:stCxn id="15" idx="2"/>
              <a:endCxn id="21" idx="0"/>
            </p:cNvCxnSpPr>
            <p:nvPr/>
          </p:nvCxnSpPr>
          <p:spPr>
            <a:xfrm flipH="1">
              <a:off x="2339668" y="4460984"/>
              <a:ext cx="3844"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4788384-B1B6-48AA-8D00-63DB2A458940}"/>
                </a:ext>
              </a:extLst>
            </p:cNvPr>
            <p:cNvCxnSpPr>
              <a:stCxn id="21" idx="3"/>
              <a:endCxn id="22" idx="1"/>
            </p:cNvCxnSpPr>
            <p:nvPr/>
          </p:nvCxnSpPr>
          <p:spPr>
            <a:xfrm flipV="1">
              <a:off x="3346346" y="2755921"/>
              <a:ext cx="1292603" cy="23803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0EC8E0F-B21C-4074-9403-B3C7F0164FE0}"/>
                </a:ext>
              </a:extLst>
            </p:cNvPr>
            <p:cNvCxnSpPr>
              <a:cxnSpLocks/>
              <a:stCxn id="25" idx="3"/>
              <a:endCxn id="28" idx="1"/>
            </p:cNvCxnSpPr>
            <p:nvPr/>
          </p:nvCxnSpPr>
          <p:spPr>
            <a:xfrm flipV="1">
              <a:off x="6740741" y="2741241"/>
              <a:ext cx="928032" cy="24663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EE4659-396E-495F-BAD0-B02255F58EC0}"/>
                </a:ext>
              </a:extLst>
            </p:cNvPr>
            <p:cNvCxnSpPr>
              <a:stCxn id="22" idx="2"/>
              <a:endCxn id="23" idx="0"/>
            </p:cNvCxnSpPr>
            <p:nvPr/>
          </p:nvCxnSpPr>
          <p:spPr>
            <a:xfrm>
              <a:off x="5734062" y="2906922"/>
              <a:ext cx="0" cy="29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464BD3-46EF-4F5A-A3B0-D3FBAE0D00D3}"/>
                </a:ext>
              </a:extLst>
            </p:cNvPr>
            <p:cNvCxnSpPr>
              <a:stCxn id="23" idx="2"/>
              <a:endCxn id="24" idx="0"/>
            </p:cNvCxnSpPr>
            <p:nvPr/>
          </p:nvCxnSpPr>
          <p:spPr>
            <a:xfrm>
              <a:off x="5734062" y="3907309"/>
              <a:ext cx="0"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AB4930-8E9D-4D25-8076-2C897EDFAD69}"/>
                </a:ext>
              </a:extLst>
            </p:cNvPr>
            <p:cNvCxnSpPr>
              <a:cxnSpLocks/>
              <a:stCxn id="24" idx="2"/>
              <a:endCxn id="25" idx="0"/>
            </p:cNvCxnSpPr>
            <p:nvPr/>
          </p:nvCxnSpPr>
          <p:spPr>
            <a:xfrm>
              <a:off x="5734062" y="4460983"/>
              <a:ext cx="0" cy="32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0C1163F-57EB-4354-8398-1EEFF172ACC7}"/>
                </a:ext>
              </a:extLst>
            </p:cNvPr>
            <p:cNvCxnSpPr>
              <a:stCxn id="28" idx="2"/>
              <a:endCxn id="27" idx="0"/>
            </p:cNvCxnSpPr>
            <p:nvPr/>
          </p:nvCxnSpPr>
          <p:spPr>
            <a:xfrm flipH="1">
              <a:off x="8761964" y="2892242"/>
              <a:ext cx="1922" cy="17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E81ACD-D06D-441B-88DB-27AF7535F86A}"/>
                </a:ext>
              </a:extLst>
            </p:cNvPr>
            <p:cNvCxnSpPr>
              <a:stCxn id="27" idx="2"/>
              <a:endCxn id="26" idx="0"/>
            </p:cNvCxnSpPr>
            <p:nvPr/>
          </p:nvCxnSpPr>
          <p:spPr>
            <a:xfrm>
              <a:off x="8761964" y="3431233"/>
              <a:ext cx="0" cy="17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1FF13AC-CDC9-4BD9-9809-F63C48A7A670}"/>
                </a:ext>
              </a:extLst>
            </p:cNvPr>
            <p:cNvCxnSpPr>
              <a:stCxn id="26" idx="2"/>
              <a:endCxn id="29" idx="0"/>
            </p:cNvCxnSpPr>
            <p:nvPr/>
          </p:nvCxnSpPr>
          <p:spPr>
            <a:xfrm>
              <a:off x="8761964" y="4100255"/>
              <a:ext cx="1922" cy="30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20CD37E-A394-41C8-ADE7-8863E2FDFC4A}"/>
                </a:ext>
              </a:extLst>
            </p:cNvPr>
            <p:cNvCxnSpPr>
              <a:stCxn id="29" idx="2"/>
              <a:endCxn id="30" idx="0"/>
            </p:cNvCxnSpPr>
            <p:nvPr/>
          </p:nvCxnSpPr>
          <p:spPr>
            <a:xfrm flipH="1">
              <a:off x="8761964" y="4704266"/>
              <a:ext cx="1922" cy="26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351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0ED5-9581-45D3-9785-5186CF9458EC}"/>
              </a:ext>
            </a:extLst>
          </p:cNvPr>
          <p:cNvSpPr>
            <a:spLocks noGrp="1"/>
          </p:cNvSpPr>
          <p:nvPr>
            <p:ph type="ctrTitle"/>
          </p:nvPr>
        </p:nvSpPr>
        <p:spPr/>
        <p:txBody>
          <a:bodyPr/>
          <a:lstStyle/>
          <a:p>
            <a:r>
              <a:rPr lang="en-US" dirty="0"/>
              <a:t>LZMA Enable Option</a:t>
            </a:r>
            <a:endParaRPr lang="en-SG" dirty="0"/>
          </a:p>
        </p:txBody>
      </p:sp>
      <p:sp>
        <p:nvSpPr>
          <p:cNvPr id="3" name="Slide Number Placeholder 2">
            <a:extLst>
              <a:ext uri="{FF2B5EF4-FFF2-40B4-BE49-F238E27FC236}">
                <a16:creationId xmlns:a16="http://schemas.microsoft.com/office/drawing/2014/main" id="{5ADDD7D9-F5EB-47D8-938D-F898772D52D3}"/>
              </a:ext>
            </a:extLst>
          </p:cNvPr>
          <p:cNvSpPr>
            <a:spLocks noGrp="1"/>
          </p:cNvSpPr>
          <p:nvPr>
            <p:ph type="sldNum" sz="quarter" idx="12"/>
          </p:nvPr>
        </p:nvSpPr>
        <p:spPr/>
        <p:txBody>
          <a:bodyPr/>
          <a:lstStyle/>
          <a:p>
            <a:fld id="{0B5B4039-CDDE-46DD-8545-0A5633482654}" type="slidenum">
              <a:rPr lang="zh-TW" altLang="en-US" smtClean="0"/>
              <a:pPr/>
              <a:t>5</a:t>
            </a:fld>
            <a:endParaRPr lang="zh-TW" altLang="en-US"/>
          </a:p>
        </p:txBody>
      </p:sp>
      <p:sp>
        <p:nvSpPr>
          <p:cNvPr id="4" name="Content Placeholder 3">
            <a:extLst>
              <a:ext uri="{FF2B5EF4-FFF2-40B4-BE49-F238E27FC236}">
                <a16:creationId xmlns:a16="http://schemas.microsoft.com/office/drawing/2014/main" id="{1B29C251-B517-4BF0-AC9A-70B31FB2EAA1}"/>
              </a:ext>
            </a:extLst>
          </p:cNvPr>
          <p:cNvSpPr>
            <a:spLocks noGrp="1"/>
          </p:cNvSpPr>
          <p:nvPr>
            <p:ph idx="1"/>
          </p:nvPr>
        </p:nvSpPr>
        <p:spPr/>
        <p:txBody>
          <a:bodyPr/>
          <a:lstStyle/>
          <a:p>
            <a:r>
              <a:rPr lang="en-US" dirty="0"/>
              <a:t>Bootloader will read partition table at 0x0020, offset 0xB2 for to determine whether to enable LZMA decompression.</a:t>
            </a:r>
          </a:p>
          <a:p>
            <a:r>
              <a:rPr lang="en-US" dirty="0" err="1"/>
              <a:t>Lzma_enable</a:t>
            </a:r>
            <a:r>
              <a:rPr lang="en-US"/>
              <a:t>: 0x01 </a:t>
            </a:r>
            <a:r>
              <a:rPr lang="en-US" dirty="0"/>
              <a:t>for Enable, with other values as Disabled</a:t>
            </a:r>
          </a:p>
          <a:p>
            <a:pPr marL="0" indent="0">
              <a:buNone/>
            </a:pPr>
            <a:r>
              <a:rPr lang="en-US" dirty="0"/>
              <a:t> </a:t>
            </a:r>
            <a:endParaRPr lang="en-SG" dirty="0"/>
          </a:p>
        </p:txBody>
      </p:sp>
      <p:grpSp>
        <p:nvGrpSpPr>
          <p:cNvPr id="13" name="Group 12">
            <a:extLst>
              <a:ext uri="{FF2B5EF4-FFF2-40B4-BE49-F238E27FC236}">
                <a16:creationId xmlns:a16="http://schemas.microsoft.com/office/drawing/2014/main" id="{6DC65AFF-2399-4FB6-AA81-F36765F6A49A}"/>
              </a:ext>
            </a:extLst>
          </p:cNvPr>
          <p:cNvGrpSpPr/>
          <p:nvPr/>
        </p:nvGrpSpPr>
        <p:grpSpPr>
          <a:xfrm>
            <a:off x="1909639" y="2510215"/>
            <a:ext cx="7559922" cy="3867150"/>
            <a:chOff x="1938169" y="2652258"/>
            <a:chExt cx="7559922" cy="3867150"/>
          </a:xfrm>
        </p:grpSpPr>
        <p:pic>
          <p:nvPicPr>
            <p:cNvPr id="8" name="Picture 7" descr="Timeline&#10;&#10;Description automatically generated">
              <a:extLst>
                <a:ext uri="{FF2B5EF4-FFF2-40B4-BE49-F238E27FC236}">
                  <a16:creationId xmlns:a16="http://schemas.microsoft.com/office/drawing/2014/main" id="{881C397E-4DF4-498C-9D3E-EE4B91826BE8}"/>
                </a:ext>
              </a:extLst>
            </p:cNvPr>
            <p:cNvPicPr>
              <a:picLocks noChangeAspect="1"/>
            </p:cNvPicPr>
            <p:nvPr/>
          </p:nvPicPr>
          <p:blipFill>
            <a:blip r:embed="rId2"/>
            <a:stretch>
              <a:fillRect/>
            </a:stretch>
          </p:blipFill>
          <p:spPr>
            <a:xfrm>
              <a:off x="2459116" y="2652258"/>
              <a:ext cx="7038975" cy="3867150"/>
            </a:xfrm>
            <a:prstGeom prst="rect">
              <a:avLst/>
            </a:prstGeom>
          </p:spPr>
        </p:pic>
        <p:sp>
          <p:nvSpPr>
            <p:cNvPr id="7" name="Rectangle 6">
              <a:extLst>
                <a:ext uri="{FF2B5EF4-FFF2-40B4-BE49-F238E27FC236}">
                  <a16:creationId xmlns:a16="http://schemas.microsoft.com/office/drawing/2014/main" id="{DE220577-0EB3-47F3-BACC-2F880ACC934F}"/>
                </a:ext>
              </a:extLst>
            </p:cNvPr>
            <p:cNvSpPr/>
            <p:nvPr/>
          </p:nvSpPr>
          <p:spPr>
            <a:xfrm>
              <a:off x="1938169" y="3953153"/>
              <a:ext cx="1041893" cy="430567"/>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err="1"/>
                <a:t>lzma_enable</a:t>
              </a:r>
              <a:r>
                <a:rPr lang="en-US" sz="1000" dirty="0"/>
                <a:t> in 0x00D2 location</a:t>
              </a:r>
              <a:endParaRPr lang="en-SG" sz="1000" dirty="0"/>
            </a:p>
          </p:txBody>
        </p:sp>
        <p:sp>
          <p:nvSpPr>
            <p:cNvPr id="9" name="Rectangle 8">
              <a:extLst>
                <a:ext uri="{FF2B5EF4-FFF2-40B4-BE49-F238E27FC236}">
                  <a16:creationId xmlns:a16="http://schemas.microsoft.com/office/drawing/2014/main" id="{4259A4B0-4550-408D-BC74-44B477F3F7AC}"/>
                </a:ext>
              </a:extLst>
            </p:cNvPr>
            <p:cNvSpPr/>
            <p:nvPr/>
          </p:nvSpPr>
          <p:spPr>
            <a:xfrm>
              <a:off x="4671135" y="4491361"/>
              <a:ext cx="230820" cy="215283"/>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43699750-F94F-42E8-B430-ACCAA6EB187D}"/>
                </a:ext>
              </a:extLst>
            </p:cNvPr>
            <p:cNvCxnSpPr>
              <a:cxnSpLocks/>
              <a:stCxn id="7" idx="3"/>
              <a:endCxn id="9" idx="1"/>
            </p:cNvCxnSpPr>
            <p:nvPr/>
          </p:nvCxnSpPr>
          <p:spPr>
            <a:xfrm>
              <a:off x="2980062" y="4168437"/>
              <a:ext cx="1691073" cy="43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073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02289B52-1B55-4044-AD96-6BF0BB481044}"/>
              </a:ext>
            </a:extLst>
          </p:cNvPr>
          <p:cNvSpPr/>
          <p:nvPr/>
        </p:nvSpPr>
        <p:spPr>
          <a:xfrm>
            <a:off x="5427262" y="322069"/>
            <a:ext cx="6661180" cy="6080183"/>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6</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103558" y="170963"/>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dirty="0">
                <a:latin typeface="Arial" panose="020B0604020202020204" pitchFamily="34" charset="0"/>
                <a:ea typeface="Arial Unicode MS" panose="020B0604020202020204" pitchFamily="34" charset="-122"/>
                <a:cs typeface="Arial" panose="020B0604020202020204" pitchFamily="34" charset="0"/>
              </a:rPr>
              <a:t>LZMA Firmware Boot Flow</a:t>
            </a:r>
          </a:p>
        </p:txBody>
      </p:sp>
      <p:sp>
        <p:nvSpPr>
          <p:cNvPr id="162" name="Rectangle 161">
            <a:extLst>
              <a:ext uri="{FF2B5EF4-FFF2-40B4-BE49-F238E27FC236}">
                <a16:creationId xmlns:a16="http://schemas.microsoft.com/office/drawing/2014/main" id="{A555ACD5-5322-4733-BC00-C539246C95DE}"/>
              </a:ext>
            </a:extLst>
          </p:cNvPr>
          <p:cNvSpPr/>
          <p:nvPr/>
        </p:nvSpPr>
        <p:spPr>
          <a:xfrm>
            <a:off x="494632" y="924558"/>
            <a:ext cx="4145279" cy="2890312"/>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63" name="Group 162">
            <a:extLst>
              <a:ext uri="{FF2B5EF4-FFF2-40B4-BE49-F238E27FC236}">
                <a16:creationId xmlns:a16="http://schemas.microsoft.com/office/drawing/2014/main" id="{82B4BE84-3778-4FAC-95E5-7901B70FBB54}"/>
              </a:ext>
            </a:extLst>
          </p:cNvPr>
          <p:cNvGrpSpPr/>
          <p:nvPr/>
        </p:nvGrpSpPr>
        <p:grpSpPr>
          <a:xfrm>
            <a:off x="289034" y="4945828"/>
            <a:ext cx="4876227" cy="1303883"/>
            <a:chOff x="3318" y="5193121"/>
            <a:chExt cx="5230020" cy="1518062"/>
          </a:xfrm>
        </p:grpSpPr>
        <p:sp>
          <p:nvSpPr>
            <p:cNvPr id="164" name="Rectangle 163">
              <a:extLst>
                <a:ext uri="{FF2B5EF4-FFF2-40B4-BE49-F238E27FC236}">
                  <a16:creationId xmlns:a16="http://schemas.microsoft.com/office/drawing/2014/main" id="{69893DF1-203D-47AD-B656-543A0B8FCB4C}"/>
                </a:ext>
              </a:extLst>
            </p:cNvPr>
            <p:cNvSpPr/>
            <p:nvPr/>
          </p:nvSpPr>
          <p:spPr>
            <a:xfrm>
              <a:off x="223833" y="5193121"/>
              <a:ext cx="5009505" cy="1518062"/>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Rectangle 164">
              <a:extLst>
                <a:ext uri="{FF2B5EF4-FFF2-40B4-BE49-F238E27FC236}">
                  <a16:creationId xmlns:a16="http://schemas.microsoft.com/office/drawing/2014/main" id="{BB0BB8CD-945B-48BD-9742-5079149F1DCB}"/>
                </a:ext>
              </a:extLst>
            </p:cNvPr>
            <p:cNvSpPr/>
            <p:nvPr/>
          </p:nvSpPr>
          <p:spPr>
            <a:xfrm>
              <a:off x="2965696" y="6107138"/>
              <a:ext cx="1808596" cy="459538"/>
            </a:xfrm>
            <a:custGeom>
              <a:avLst/>
              <a:gdLst>
                <a:gd name="connsiteX0" fmla="*/ 0 w 1678591"/>
                <a:gd name="connsiteY0" fmla="*/ 0 h 390285"/>
                <a:gd name="connsiteX1" fmla="*/ 1678591 w 1678591"/>
                <a:gd name="connsiteY1" fmla="*/ 0 h 390285"/>
                <a:gd name="connsiteX2" fmla="*/ 1678591 w 1678591"/>
                <a:gd name="connsiteY2" fmla="*/ 390285 h 390285"/>
                <a:gd name="connsiteX3" fmla="*/ 0 w 1678591"/>
                <a:gd name="connsiteY3" fmla="*/ 390285 h 390285"/>
                <a:gd name="connsiteX4" fmla="*/ 0 w 1678591"/>
                <a:gd name="connsiteY4" fmla="*/ 0 h 390285"/>
                <a:gd name="connsiteX0" fmla="*/ 0 w 1678591"/>
                <a:gd name="connsiteY0" fmla="*/ 0 h 390285"/>
                <a:gd name="connsiteX1" fmla="*/ 1678591 w 1678591"/>
                <a:gd name="connsiteY1" fmla="*/ 0 h 390285"/>
                <a:gd name="connsiteX2" fmla="*/ 1678591 w 1678591"/>
                <a:gd name="connsiteY2" fmla="*/ 390285 h 390285"/>
                <a:gd name="connsiteX3" fmla="*/ 263944 w 1678591"/>
                <a:gd name="connsiteY3" fmla="*/ 389254 h 390285"/>
                <a:gd name="connsiteX4" fmla="*/ 0 w 1678591"/>
                <a:gd name="connsiteY4" fmla="*/ 390285 h 390285"/>
                <a:gd name="connsiteX5" fmla="*/ 0 w 1678591"/>
                <a:gd name="connsiteY5" fmla="*/ 0 h 390285"/>
                <a:gd name="connsiteX0" fmla="*/ 7660 w 1686251"/>
                <a:gd name="connsiteY0" fmla="*/ 0 h 390285"/>
                <a:gd name="connsiteX1" fmla="*/ 1686251 w 1686251"/>
                <a:gd name="connsiteY1" fmla="*/ 0 h 390285"/>
                <a:gd name="connsiteX2" fmla="*/ 1686251 w 1686251"/>
                <a:gd name="connsiteY2" fmla="*/ 390285 h 390285"/>
                <a:gd name="connsiteX3" fmla="*/ 271604 w 1686251"/>
                <a:gd name="connsiteY3" fmla="*/ 389254 h 390285"/>
                <a:gd name="connsiteX4" fmla="*/ 7660 w 1686251"/>
                <a:gd name="connsiteY4" fmla="*/ 390285 h 390285"/>
                <a:gd name="connsiteX5" fmla="*/ 0 w 1686251"/>
                <a:gd name="connsiteY5" fmla="*/ 199131 h 390285"/>
                <a:gd name="connsiteX6" fmla="*/ 7660 w 1686251"/>
                <a:gd name="connsiteY6" fmla="*/ 0 h 390285"/>
                <a:gd name="connsiteX0" fmla="*/ 7660 w 1686251"/>
                <a:gd name="connsiteY0" fmla="*/ 0 h 394703"/>
                <a:gd name="connsiteX1" fmla="*/ 1686251 w 1686251"/>
                <a:gd name="connsiteY1" fmla="*/ 0 h 394703"/>
                <a:gd name="connsiteX2" fmla="*/ 1686251 w 1686251"/>
                <a:gd name="connsiteY2" fmla="*/ 390285 h 394703"/>
                <a:gd name="connsiteX3" fmla="*/ 1210265 w 1686251"/>
                <a:gd name="connsiteY3" fmla="*/ 394703 h 394703"/>
                <a:gd name="connsiteX4" fmla="*/ 271604 w 1686251"/>
                <a:gd name="connsiteY4" fmla="*/ 389254 h 394703"/>
                <a:gd name="connsiteX5" fmla="*/ 7660 w 1686251"/>
                <a:gd name="connsiteY5" fmla="*/ 390285 h 394703"/>
                <a:gd name="connsiteX6" fmla="*/ 0 w 1686251"/>
                <a:gd name="connsiteY6" fmla="*/ 199131 h 394703"/>
                <a:gd name="connsiteX7" fmla="*/ 7660 w 1686251"/>
                <a:gd name="connsiteY7" fmla="*/ 0 h 394703"/>
                <a:gd name="connsiteX0" fmla="*/ 7660 w 1686251"/>
                <a:gd name="connsiteY0" fmla="*/ 0 h 394703"/>
                <a:gd name="connsiteX1" fmla="*/ 1686251 w 1686251"/>
                <a:gd name="connsiteY1" fmla="*/ 0 h 394703"/>
                <a:gd name="connsiteX2" fmla="*/ 1686251 w 1686251"/>
                <a:gd name="connsiteY2" fmla="*/ 390285 h 394703"/>
                <a:gd name="connsiteX3" fmla="*/ 1210265 w 1686251"/>
                <a:gd name="connsiteY3" fmla="*/ 394703 h 394703"/>
                <a:gd name="connsiteX4" fmla="*/ 739748 w 1686251"/>
                <a:gd name="connsiteY4" fmla="*/ 394703 h 394703"/>
                <a:gd name="connsiteX5" fmla="*/ 271604 w 1686251"/>
                <a:gd name="connsiteY5" fmla="*/ 389254 h 394703"/>
                <a:gd name="connsiteX6" fmla="*/ 7660 w 1686251"/>
                <a:gd name="connsiteY6" fmla="*/ 390285 h 394703"/>
                <a:gd name="connsiteX7" fmla="*/ 0 w 1686251"/>
                <a:gd name="connsiteY7" fmla="*/ 199131 h 394703"/>
                <a:gd name="connsiteX8" fmla="*/ 7660 w 1686251"/>
                <a:gd name="connsiteY8" fmla="*/ 0 h 39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251" h="394703">
                  <a:moveTo>
                    <a:pt x="7660" y="0"/>
                  </a:moveTo>
                  <a:lnTo>
                    <a:pt x="1686251" y="0"/>
                  </a:lnTo>
                  <a:lnTo>
                    <a:pt x="1686251" y="390285"/>
                  </a:lnTo>
                  <a:lnTo>
                    <a:pt x="1210265" y="394703"/>
                  </a:lnTo>
                  <a:lnTo>
                    <a:pt x="739748" y="394703"/>
                  </a:lnTo>
                  <a:lnTo>
                    <a:pt x="271604" y="389254"/>
                  </a:lnTo>
                  <a:lnTo>
                    <a:pt x="7660" y="390285"/>
                  </a:lnTo>
                  <a:lnTo>
                    <a:pt x="0" y="199131"/>
                  </a:lnTo>
                  <a:lnTo>
                    <a:pt x="76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Bootloader loads FW1</a:t>
              </a:r>
              <a:endParaRPr lang="en-SG" sz="1400" dirty="0"/>
            </a:p>
          </p:txBody>
        </p:sp>
        <p:sp>
          <p:nvSpPr>
            <p:cNvPr id="166" name="Rectangle 80">
              <a:extLst>
                <a:ext uri="{FF2B5EF4-FFF2-40B4-BE49-F238E27FC236}">
                  <a16:creationId xmlns:a16="http://schemas.microsoft.com/office/drawing/2014/main" id="{14D3325C-6CA5-4523-A1AE-DC458FAD3F68}"/>
                </a:ext>
              </a:extLst>
            </p:cNvPr>
            <p:cNvSpPr/>
            <p:nvPr/>
          </p:nvSpPr>
          <p:spPr>
            <a:xfrm>
              <a:off x="2965697" y="5305999"/>
              <a:ext cx="1806161" cy="578777"/>
            </a:xfrm>
            <a:custGeom>
              <a:avLst/>
              <a:gdLst>
                <a:gd name="connsiteX0" fmla="*/ 0 w 1795510"/>
                <a:gd name="connsiteY0" fmla="*/ 0 h 561944"/>
                <a:gd name="connsiteX1" fmla="*/ 1795510 w 1795510"/>
                <a:gd name="connsiteY1" fmla="*/ 0 h 561944"/>
                <a:gd name="connsiteX2" fmla="*/ 1795510 w 1795510"/>
                <a:gd name="connsiteY2" fmla="*/ 561944 h 561944"/>
                <a:gd name="connsiteX3" fmla="*/ 0 w 1795510"/>
                <a:gd name="connsiteY3" fmla="*/ 561944 h 561944"/>
                <a:gd name="connsiteX4" fmla="*/ 0 w 1795510"/>
                <a:gd name="connsiteY4" fmla="*/ 0 h 561944"/>
                <a:gd name="connsiteX0" fmla="*/ 0 w 1795510"/>
                <a:gd name="connsiteY0" fmla="*/ 0 h 561944"/>
                <a:gd name="connsiteX1" fmla="*/ 1795510 w 1795510"/>
                <a:gd name="connsiteY1" fmla="*/ 0 h 561944"/>
                <a:gd name="connsiteX2" fmla="*/ 1793773 w 1795510"/>
                <a:gd name="connsiteY2" fmla="*/ 155948 h 561944"/>
                <a:gd name="connsiteX3" fmla="*/ 1795510 w 1795510"/>
                <a:gd name="connsiteY3" fmla="*/ 561944 h 561944"/>
                <a:gd name="connsiteX4" fmla="*/ 0 w 1795510"/>
                <a:gd name="connsiteY4" fmla="*/ 561944 h 561944"/>
                <a:gd name="connsiteX5" fmla="*/ 0 w 1795510"/>
                <a:gd name="connsiteY5" fmla="*/ 0 h 561944"/>
                <a:gd name="connsiteX0" fmla="*/ 0 w 1795510"/>
                <a:gd name="connsiteY0" fmla="*/ 0 h 561944"/>
                <a:gd name="connsiteX1" fmla="*/ 1795510 w 1795510"/>
                <a:gd name="connsiteY1" fmla="*/ 0 h 561944"/>
                <a:gd name="connsiteX2" fmla="*/ 1793773 w 1795510"/>
                <a:gd name="connsiteY2" fmla="*/ 155948 h 561944"/>
                <a:gd name="connsiteX3" fmla="*/ 1793773 w 1795510"/>
                <a:gd name="connsiteY3" fmla="*/ 293108 h 561944"/>
                <a:gd name="connsiteX4" fmla="*/ 1795510 w 1795510"/>
                <a:gd name="connsiteY4" fmla="*/ 561944 h 561944"/>
                <a:gd name="connsiteX5" fmla="*/ 0 w 1795510"/>
                <a:gd name="connsiteY5" fmla="*/ 561944 h 561944"/>
                <a:gd name="connsiteX6" fmla="*/ 0 w 1795510"/>
                <a:gd name="connsiteY6" fmla="*/ 0 h 561944"/>
                <a:gd name="connsiteX0" fmla="*/ 0 w 1795510"/>
                <a:gd name="connsiteY0" fmla="*/ 6292 h 568236"/>
                <a:gd name="connsiteX1" fmla="*/ 824438 w 1795510"/>
                <a:gd name="connsiteY1" fmla="*/ 0 h 568236"/>
                <a:gd name="connsiteX2" fmla="*/ 1795510 w 1795510"/>
                <a:gd name="connsiteY2" fmla="*/ 6292 h 568236"/>
                <a:gd name="connsiteX3" fmla="*/ 1793773 w 1795510"/>
                <a:gd name="connsiteY3" fmla="*/ 162240 h 568236"/>
                <a:gd name="connsiteX4" fmla="*/ 1793773 w 1795510"/>
                <a:gd name="connsiteY4" fmla="*/ 299400 h 568236"/>
                <a:gd name="connsiteX5" fmla="*/ 1795510 w 1795510"/>
                <a:gd name="connsiteY5" fmla="*/ 568236 h 568236"/>
                <a:gd name="connsiteX6" fmla="*/ 0 w 1795510"/>
                <a:gd name="connsiteY6" fmla="*/ 568236 h 568236"/>
                <a:gd name="connsiteX7" fmla="*/ 0 w 1795510"/>
                <a:gd name="connsiteY7" fmla="*/ 6292 h 568236"/>
                <a:gd name="connsiteX0" fmla="*/ 10650 w 1806160"/>
                <a:gd name="connsiteY0" fmla="*/ 6292 h 568236"/>
                <a:gd name="connsiteX1" fmla="*/ 835088 w 1806160"/>
                <a:gd name="connsiteY1" fmla="*/ 0 h 568236"/>
                <a:gd name="connsiteX2" fmla="*/ 1806160 w 1806160"/>
                <a:gd name="connsiteY2" fmla="*/ 6292 h 568236"/>
                <a:gd name="connsiteX3" fmla="*/ 1804423 w 1806160"/>
                <a:gd name="connsiteY3" fmla="*/ 162240 h 568236"/>
                <a:gd name="connsiteX4" fmla="*/ 1804423 w 1806160"/>
                <a:gd name="connsiteY4" fmla="*/ 299400 h 568236"/>
                <a:gd name="connsiteX5" fmla="*/ 1806160 w 1806160"/>
                <a:gd name="connsiteY5" fmla="*/ 568236 h 568236"/>
                <a:gd name="connsiteX6" fmla="*/ 10650 w 1806160"/>
                <a:gd name="connsiteY6" fmla="*/ 568236 h 568236"/>
                <a:gd name="connsiteX7" fmla="*/ 0 w 1806160"/>
                <a:gd name="connsiteY7" fmla="*/ 252975 h 568236"/>
                <a:gd name="connsiteX8" fmla="*/ 10650 w 1806160"/>
                <a:gd name="connsiteY8" fmla="*/ 6292 h 568236"/>
                <a:gd name="connsiteX0" fmla="*/ 10650 w 1806160"/>
                <a:gd name="connsiteY0" fmla="*/ 16833 h 578777"/>
                <a:gd name="connsiteX1" fmla="*/ 349572 w 1806160"/>
                <a:gd name="connsiteY1" fmla="*/ 0 h 578777"/>
                <a:gd name="connsiteX2" fmla="*/ 835088 w 1806160"/>
                <a:gd name="connsiteY2" fmla="*/ 10541 h 578777"/>
                <a:gd name="connsiteX3" fmla="*/ 1806160 w 1806160"/>
                <a:gd name="connsiteY3" fmla="*/ 16833 h 578777"/>
                <a:gd name="connsiteX4" fmla="*/ 1804423 w 1806160"/>
                <a:gd name="connsiteY4" fmla="*/ 172781 h 578777"/>
                <a:gd name="connsiteX5" fmla="*/ 1804423 w 1806160"/>
                <a:gd name="connsiteY5" fmla="*/ 309941 h 578777"/>
                <a:gd name="connsiteX6" fmla="*/ 1806160 w 1806160"/>
                <a:gd name="connsiteY6" fmla="*/ 578777 h 578777"/>
                <a:gd name="connsiteX7" fmla="*/ 10650 w 1806160"/>
                <a:gd name="connsiteY7" fmla="*/ 578777 h 578777"/>
                <a:gd name="connsiteX8" fmla="*/ 0 w 1806160"/>
                <a:gd name="connsiteY8" fmla="*/ 263516 h 578777"/>
                <a:gd name="connsiteX9" fmla="*/ 10650 w 1806160"/>
                <a:gd name="connsiteY9" fmla="*/ 16833 h 57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6160" h="578777">
                  <a:moveTo>
                    <a:pt x="10650" y="16833"/>
                  </a:moveTo>
                  <a:lnTo>
                    <a:pt x="349572" y="0"/>
                  </a:lnTo>
                  <a:lnTo>
                    <a:pt x="835088" y="10541"/>
                  </a:lnTo>
                  <a:lnTo>
                    <a:pt x="1806160" y="16833"/>
                  </a:lnTo>
                  <a:lnTo>
                    <a:pt x="1804423" y="172781"/>
                  </a:lnTo>
                  <a:lnTo>
                    <a:pt x="1804423" y="309941"/>
                  </a:lnTo>
                  <a:lnTo>
                    <a:pt x="1806160" y="578777"/>
                  </a:lnTo>
                  <a:lnTo>
                    <a:pt x="10650" y="578777"/>
                  </a:lnTo>
                  <a:lnTo>
                    <a:pt x="0" y="263516"/>
                  </a:lnTo>
                  <a:lnTo>
                    <a:pt x="10650" y="1683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Bootloader reports error and Stop</a:t>
              </a:r>
              <a:endParaRPr lang="en-SG" sz="1400" dirty="0"/>
            </a:p>
          </p:txBody>
        </p:sp>
        <p:sp>
          <p:nvSpPr>
            <p:cNvPr id="167" name="Rectangle 166">
              <a:extLst>
                <a:ext uri="{FF2B5EF4-FFF2-40B4-BE49-F238E27FC236}">
                  <a16:creationId xmlns:a16="http://schemas.microsoft.com/office/drawing/2014/main" id="{F8301C29-74DB-4B20-9933-2E2B13FB66C6}"/>
                </a:ext>
              </a:extLst>
            </p:cNvPr>
            <p:cNvSpPr/>
            <p:nvPr/>
          </p:nvSpPr>
          <p:spPr>
            <a:xfrm>
              <a:off x="3318" y="5354756"/>
              <a:ext cx="1376995" cy="29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FW Boot Decision</a:t>
              </a:r>
              <a:endParaRPr lang="en-SG" sz="1400" b="1" dirty="0">
                <a:solidFill>
                  <a:schemeClr val="tx1"/>
                </a:solidFill>
              </a:endParaRPr>
            </a:p>
          </p:txBody>
        </p:sp>
      </p:grpSp>
      <p:sp>
        <p:nvSpPr>
          <p:cNvPr id="170" name="Rectangle 169">
            <a:extLst>
              <a:ext uri="{FF2B5EF4-FFF2-40B4-BE49-F238E27FC236}">
                <a16:creationId xmlns:a16="http://schemas.microsoft.com/office/drawing/2014/main" id="{985C39A1-AAA2-4A31-8529-9545E50EBA48}"/>
              </a:ext>
            </a:extLst>
          </p:cNvPr>
          <p:cNvSpPr/>
          <p:nvPr/>
        </p:nvSpPr>
        <p:spPr>
          <a:xfrm>
            <a:off x="10553597" y="352457"/>
            <a:ext cx="1696412" cy="33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FW2 LZMA Decompression</a:t>
            </a:r>
            <a:endParaRPr lang="en-SG" sz="1400" b="1" dirty="0">
              <a:solidFill>
                <a:schemeClr val="tx1"/>
              </a:solidFill>
            </a:endParaRPr>
          </a:p>
        </p:txBody>
      </p:sp>
      <p:sp>
        <p:nvSpPr>
          <p:cNvPr id="171" name="Rectangle 170">
            <a:extLst>
              <a:ext uri="{FF2B5EF4-FFF2-40B4-BE49-F238E27FC236}">
                <a16:creationId xmlns:a16="http://schemas.microsoft.com/office/drawing/2014/main" id="{509217DC-C9EA-438A-B8D0-DAD6E8996E88}"/>
              </a:ext>
            </a:extLst>
          </p:cNvPr>
          <p:cNvSpPr/>
          <p:nvPr/>
        </p:nvSpPr>
        <p:spPr>
          <a:xfrm>
            <a:off x="5485871" y="1021641"/>
            <a:ext cx="2335820" cy="317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Calculate offset address for read/write, perform decompression</a:t>
            </a:r>
            <a:endParaRPr lang="en-SG" sz="1100" dirty="0"/>
          </a:p>
        </p:txBody>
      </p:sp>
      <p:cxnSp>
        <p:nvCxnSpPr>
          <p:cNvPr id="174" name="Straight Arrow Connector 173">
            <a:extLst>
              <a:ext uri="{FF2B5EF4-FFF2-40B4-BE49-F238E27FC236}">
                <a16:creationId xmlns:a16="http://schemas.microsoft.com/office/drawing/2014/main" id="{028C93B6-B549-476A-98EA-27FB771A8375}"/>
              </a:ext>
            </a:extLst>
          </p:cNvPr>
          <p:cNvCxnSpPr>
            <a:cxnSpLocks/>
            <a:stCxn id="171" idx="2"/>
            <a:endCxn id="180" idx="1"/>
          </p:cNvCxnSpPr>
          <p:nvPr/>
        </p:nvCxnSpPr>
        <p:spPr>
          <a:xfrm>
            <a:off x="6653781" y="1339332"/>
            <a:ext cx="6010" cy="13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9BC7B62-59C1-4DBB-81E2-EBC79B22BEDE}"/>
              </a:ext>
            </a:extLst>
          </p:cNvPr>
          <p:cNvCxnSpPr>
            <a:cxnSpLocks/>
          </p:cNvCxnSpPr>
          <p:nvPr/>
        </p:nvCxnSpPr>
        <p:spPr>
          <a:xfrm flipH="1">
            <a:off x="6666430" y="3294424"/>
            <a:ext cx="1" cy="18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A494A648-6D4F-490B-A026-59275E04A7DF}"/>
              </a:ext>
            </a:extLst>
          </p:cNvPr>
          <p:cNvCxnSpPr>
            <a:cxnSpLocks/>
            <a:stCxn id="233" idx="2"/>
            <a:endCxn id="260" idx="0"/>
          </p:cNvCxnSpPr>
          <p:nvPr/>
        </p:nvCxnSpPr>
        <p:spPr>
          <a:xfrm>
            <a:off x="6668741" y="5005356"/>
            <a:ext cx="5668" cy="14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Diamond 179">
            <a:extLst>
              <a:ext uri="{FF2B5EF4-FFF2-40B4-BE49-F238E27FC236}">
                <a16:creationId xmlns:a16="http://schemas.microsoft.com/office/drawing/2014/main" id="{343989C5-9415-420E-8768-D331767242B0}"/>
              </a:ext>
            </a:extLst>
          </p:cNvPr>
          <p:cNvSpPr/>
          <p:nvPr/>
        </p:nvSpPr>
        <p:spPr>
          <a:xfrm>
            <a:off x="6124499" y="1469616"/>
            <a:ext cx="1070584" cy="798530"/>
          </a:xfrm>
          <a:custGeom>
            <a:avLst/>
            <a:gdLst>
              <a:gd name="connsiteX0" fmla="*/ 0 w 1070584"/>
              <a:gd name="connsiteY0" fmla="*/ 399265 h 798530"/>
              <a:gd name="connsiteX1" fmla="*/ 535292 w 1070584"/>
              <a:gd name="connsiteY1" fmla="*/ 0 h 798530"/>
              <a:gd name="connsiteX2" fmla="*/ 1070584 w 1070584"/>
              <a:gd name="connsiteY2" fmla="*/ 399265 h 798530"/>
              <a:gd name="connsiteX3" fmla="*/ 535292 w 1070584"/>
              <a:gd name="connsiteY3" fmla="*/ 798530 h 798530"/>
              <a:gd name="connsiteX4" fmla="*/ 0 w 1070584"/>
              <a:gd name="connsiteY4" fmla="*/ 399265 h 798530"/>
              <a:gd name="connsiteX0" fmla="*/ 0 w 1070584"/>
              <a:gd name="connsiteY0" fmla="*/ 399265 h 798530"/>
              <a:gd name="connsiteX1" fmla="*/ 535292 w 1070584"/>
              <a:gd name="connsiteY1" fmla="*/ 0 h 798530"/>
              <a:gd name="connsiteX2" fmla="*/ 1070584 w 1070584"/>
              <a:gd name="connsiteY2" fmla="*/ 399265 h 798530"/>
              <a:gd name="connsiteX3" fmla="*/ 535292 w 1070584"/>
              <a:gd name="connsiteY3" fmla="*/ 798530 h 798530"/>
              <a:gd name="connsiteX4" fmla="*/ 400588 w 1070584"/>
              <a:gd name="connsiteY4" fmla="*/ 696535 h 798530"/>
              <a:gd name="connsiteX5" fmla="*/ 0 w 1070584"/>
              <a:gd name="connsiteY5" fmla="*/ 399265 h 798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584" h="798530">
                <a:moveTo>
                  <a:pt x="0" y="399265"/>
                </a:moveTo>
                <a:lnTo>
                  <a:pt x="535292" y="0"/>
                </a:lnTo>
                <a:lnTo>
                  <a:pt x="1070584" y="399265"/>
                </a:lnTo>
                <a:lnTo>
                  <a:pt x="535292" y="798530"/>
                </a:lnTo>
                <a:lnTo>
                  <a:pt x="400588" y="696535"/>
                </a:lnTo>
                <a:lnTo>
                  <a:pt x="0" y="39926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Is LZMA Header Valid?</a:t>
            </a:r>
            <a:endParaRPr lang="en-SG" sz="900" dirty="0"/>
          </a:p>
        </p:txBody>
      </p:sp>
      <p:sp>
        <p:nvSpPr>
          <p:cNvPr id="181" name="Rectangle 180">
            <a:extLst>
              <a:ext uri="{FF2B5EF4-FFF2-40B4-BE49-F238E27FC236}">
                <a16:creationId xmlns:a16="http://schemas.microsoft.com/office/drawing/2014/main" id="{9B61F62C-60B3-416F-8775-6608A9AEB021}"/>
              </a:ext>
            </a:extLst>
          </p:cNvPr>
          <p:cNvSpPr/>
          <p:nvPr/>
        </p:nvSpPr>
        <p:spPr>
          <a:xfrm>
            <a:off x="5811585" y="2417424"/>
            <a:ext cx="1696412" cy="33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LZMA Decode</a:t>
            </a:r>
            <a:endParaRPr lang="en-SG" sz="1400" dirty="0"/>
          </a:p>
        </p:txBody>
      </p:sp>
      <p:sp>
        <p:nvSpPr>
          <p:cNvPr id="183" name="Diamond 182">
            <a:extLst>
              <a:ext uri="{FF2B5EF4-FFF2-40B4-BE49-F238E27FC236}">
                <a16:creationId xmlns:a16="http://schemas.microsoft.com/office/drawing/2014/main" id="{ADB3E435-CC64-4CA4-B969-A62C2475A67A}"/>
              </a:ext>
            </a:extLst>
          </p:cNvPr>
          <p:cNvSpPr/>
          <p:nvPr/>
        </p:nvSpPr>
        <p:spPr>
          <a:xfrm>
            <a:off x="7923553" y="2844997"/>
            <a:ext cx="1210387" cy="1039005"/>
          </a:xfrm>
          <a:custGeom>
            <a:avLst/>
            <a:gdLst>
              <a:gd name="connsiteX0" fmla="*/ 0 w 1210387"/>
              <a:gd name="connsiteY0" fmla="*/ 519503 h 1039005"/>
              <a:gd name="connsiteX1" fmla="*/ 605194 w 1210387"/>
              <a:gd name="connsiteY1" fmla="*/ 0 h 1039005"/>
              <a:gd name="connsiteX2" fmla="*/ 1210387 w 1210387"/>
              <a:gd name="connsiteY2" fmla="*/ 519503 h 1039005"/>
              <a:gd name="connsiteX3" fmla="*/ 605194 w 1210387"/>
              <a:gd name="connsiteY3" fmla="*/ 1039005 h 1039005"/>
              <a:gd name="connsiteX4" fmla="*/ 0 w 1210387"/>
              <a:gd name="connsiteY4" fmla="*/ 519503 h 1039005"/>
              <a:gd name="connsiteX0" fmla="*/ 0 w 1210387"/>
              <a:gd name="connsiteY0" fmla="*/ 519503 h 1039005"/>
              <a:gd name="connsiteX1" fmla="*/ 605194 w 1210387"/>
              <a:gd name="connsiteY1" fmla="*/ 0 h 1039005"/>
              <a:gd name="connsiteX2" fmla="*/ 890723 w 1210387"/>
              <a:gd name="connsiteY2" fmla="*/ 270664 h 1039005"/>
              <a:gd name="connsiteX3" fmla="*/ 1210387 w 1210387"/>
              <a:gd name="connsiteY3" fmla="*/ 519503 h 1039005"/>
              <a:gd name="connsiteX4" fmla="*/ 605194 w 1210387"/>
              <a:gd name="connsiteY4" fmla="*/ 1039005 h 1039005"/>
              <a:gd name="connsiteX5" fmla="*/ 0 w 1210387"/>
              <a:gd name="connsiteY5" fmla="*/ 519503 h 1039005"/>
              <a:gd name="connsiteX0" fmla="*/ 0 w 1210387"/>
              <a:gd name="connsiteY0" fmla="*/ 519503 h 1039005"/>
              <a:gd name="connsiteX1" fmla="*/ 279414 w 1210387"/>
              <a:gd name="connsiteY1" fmla="*/ 262187 h 1039005"/>
              <a:gd name="connsiteX2" fmla="*/ 605194 w 1210387"/>
              <a:gd name="connsiteY2" fmla="*/ 0 h 1039005"/>
              <a:gd name="connsiteX3" fmla="*/ 890723 w 1210387"/>
              <a:gd name="connsiteY3" fmla="*/ 270664 h 1039005"/>
              <a:gd name="connsiteX4" fmla="*/ 1210387 w 1210387"/>
              <a:gd name="connsiteY4" fmla="*/ 519503 h 1039005"/>
              <a:gd name="connsiteX5" fmla="*/ 605194 w 1210387"/>
              <a:gd name="connsiteY5" fmla="*/ 1039005 h 1039005"/>
              <a:gd name="connsiteX6" fmla="*/ 0 w 1210387"/>
              <a:gd name="connsiteY6" fmla="*/ 519503 h 103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0387" h="1039005">
                <a:moveTo>
                  <a:pt x="0" y="519503"/>
                </a:moveTo>
                <a:lnTo>
                  <a:pt x="279414" y="262187"/>
                </a:lnTo>
                <a:lnTo>
                  <a:pt x="605194" y="0"/>
                </a:lnTo>
                <a:lnTo>
                  <a:pt x="890723" y="270664"/>
                </a:lnTo>
                <a:lnTo>
                  <a:pt x="1210387" y="519503"/>
                </a:lnTo>
                <a:lnTo>
                  <a:pt x="605194" y="1039005"/>
                </a:lnTo>
                <a:lnTo>
                  <a:pt x="0" y="519503"/>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Are all LZMA file Decompressed?</a:t>
            </a:r>
            <a:endParaRPr lang="en-SG" sz="900" dirty="0"/>
          </a:p>
        </p:txBody>
      </p:sp>
      <p:cxnSp>
        <p:nvCxnSpPr>
          <p:cNvPr id="184" name="Connector: Elbow 183">
            <a:extLst>
              <a:ext uri="{FF2B5EF4-FFF2-40B4-BE49-F238E27FC236}">
                <a16:creationId xmlns:a16="http://schemas.microsoft.com/office/drawing/2014/main" id="{A47261C7-9853-4CB3-ABA6-F43E40ADF6F6}"/>
              </a:ext>
            </a:extLst>
          </p:cNvPr>
          <p:cNvCxnSpPr>
            <a:cxnSpLocks/>
            <a:stCxn id="183" idx="1"/>
            <a:endCxn id="180" idx="2"/>
          </p:cNvCxnSpPr>
          <p:nvPr/>
        </p:nvCxnSpPr>
        <p:spPr>
          <a:xfrm flipH="1" flipV="1">
            <a:off x="7195083" y="1868881"/>
            <a:ext cx="1007884" cy="1238303"/>
          </a:xfrm>
          <a:prstGeom prst="bentConnector3">
            <a:avLst>
              <a:gd name="adj1" fmla="val 52306"/>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398EAFEB-423E-4D53-92A9-0FCA81D62617}"/>
              </a:ext>
            </a:extLst>
          </p:cNvPr>
          <p:cNvSpPr/>
          <p:nvPr/>
        </p:nvSpPr>
        <p:spPr>
          <a:xfrm>
            <a:off x="7537742" y="2873040"/>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endParaRPr lang="en-SG" sz="1400" dirty="0">
              <a:solidFill>
                <a:schemeClr val="tx1"/>
              </a:solidFill>
            </a:endParaRPr>
          </a:p>
        </p:txBody>
      </p:sp>
      <p:cxnSp>
        <p:nvCxnSpPr>
          <p:cNvPr id="186" name="Straight Arrow Connector 185">
            <a:extLst>
              <a:ext uri="{FF2B5EF4-FFF2-40B4-BE49-F238E27FC236}">
                <a16:creationId xmlns:a16="http://schemas.microsoft.com/office/drawing/2014/main" id="{129595A7-A361-41FC-A1A1-46A67D2124A1}"/>
              </a:ext>
            </a:extLst>
          </p:cNvPr>
          <p:cNvCxnSpPr>
            <a:cxnSpLocks/>
            <a:stCxn id="180" idx="3"/>
            <a:endCxn id="181" idx="0"/>
          </p:cNvCxnSpPr>
          <p:nvPr/>
        </p:nvCxnSpPr>
        <p:spPr>
          <a:xfrm>
            <a:off x="6659791" y="2268146"/>
            <a:ext cx="0" cy="149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0DB4494-DF91-4395-A2B4-D457AF158C0D}"/>
              </a:ext>
            </a:extLst>
          </p:cNvPr>
          <p:cNvCxnSpPr>
            <a:cxnSpLocks/>
            <a:stCxn id="181" idx="2"/>
            <a:endCxn id="192" idx="1"/>
          </p:cNvCxnSpPr>
          <p:nvPr/>
        </p:nvCxnSpPr>
        <p:spPr>
          <a:xfrm>
            <a:off x="6659791" y="2749040"/>
            <a:ext cx="0" cy="19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AAE9CC65-C012-45CB-8C96-41B14B79E34C}"/>
              </a:ext>
            </a:extLst>
          </p:cNvPr>
          <p:cNvSpPr/>
          <p:nvPr/>
        </p:nvSpPr>
        <p:spPr>
          <a:xfrm>
            <a:off x="6140609" y="3734226"/>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SG" sz="1400" dirty="0">
              <a:solidFill>
                <a:schemeClr val="tx1"/>
              </a:solidFill>
            </a:endParaRPr>
          </a:p>
        </p:txBody>
      </p:sp>
      <p:sp>
        <p:nvSpPr>
          <p:cNvPr id="189" name="Rectangle 188">
            <a:extLst>
              <a:ext uri="{FF2B5EF4-FFF2-40B4-BE49-F238E27FC236}">
                <a16:creationId xmlns:a16="http://schemas.microsoft.com/office/drawing/2014/main" id="{A9884427-9FF9-4EA8-8150-D7806B0E218D}"/>
              </a:ext>
            </a:extLst>
          </p:cNvPr>
          <p:cNvSpPr/>
          <p:nvPr/>
        </p:nvSpPr>
        <p:spPr>
          <a:xfrm>
            <a:off x="10170638" y="4034176"/>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endParaRPr lang="en-SG" sz="1400" dirty="0">
              <a:solidFill>
                <a:schemeClr val="tx1"/>
              </a:solidFill>
            </a:endParaRPr>
          </a:p>
        </p:txBody>
      </p:sp>
      <p:sp>
        <p:nvSpPr>
          <p:cNvPr id="192" name="Diamond 191">
            <a:extLst>
              <a:ext uri="{FF2B5EF4-FFF2-40B4-BE49-F238E27FC236}">
                <a16:creationId xmlns:a16="http://schemas.microsoft.com/office/drawing/2014/main" id="{CAEF91A1-6012-4E70-8310-8665BC1A49A6}"/>
              </a:ext>
            </a:extLst>
          </p:cNvPr>
          <p:cNvSpPr/>
          <p:nvPr/>
        </p:nvSpPr>
        <p:spPr>
          <a:xfrm>
            <a:off x="6133553" y="2947172"/>
            <a:ext cx="1052476" cy="867698"/>
          </a:xfrm>
          <a:custGeom>
            <a:avLst/>
            <a:gdLst>
              <a:gd name="connsiteX0" fmla="*/ 0 w 1052476"/>
              <a:gd name="connsiteY0" fmla="*/ 433849 h 867698"/>
              <a:gd name="connsiteX1" fmla="*/ 526238 w 1052476"/>
              <a:gd name="connsiteY1" fmla="*/ 0 h 867698"/>
              <a:gd name="connsiteX2" fmla="*/ 1052476 w 1052476"/>
              <a:gd name="connsiteY2" fmla="*/ 433849 h 867698"/>
              <a:gd name="connsiteX3" fmla="*/ 526238 w 1052476"/>
              <a:gd name="connsiteY3" fmla="*/ 867698 h 867698"/>
              <a:gd name="connsiteX4" fmla="*/ 0 w 1052476"/>
              <a:gd name="connsiteY4" fmla="*/ 433849 h 867698"/>
              <a:gd name="connsiteX0" fmla="*/ 0 w 1052476"/>
              <a:gd name="connsiteY0" fmla="*/ 433849 h 867698"/>
              <a:gd name="connsiteX1" fmla="*/ 526238 w 1052476"/>
              <a:gd name="connsiteY1" fmla="*/ 0 h 867698"/>
              <a:gd name="connsiteX2" fmla="*/ 1052476 w 1052476"/>
              <a:gd name="connsiteY2" fmla="*/ 433849 h 867698"/>
              <a:gd name="connsiteX3" fmla="*/ 526238 w 1052476"/>
              <a:gd name="connsiteY3" fmla="*/ 867698 h 867698"/>
              <a:gd name="connsiteX4" fmla="*/ 347146 w 1052476"/>
              <a:gd name="connsiteY4" fmla="*/ 745939 h 867698"/>
              <a:gd name="connsiteX5" fmla="*/ 0 w 1052476"/>
              <a:gd name="connsiteY5" fmla="*/ 433849 h 86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476" h="867698">
                <a:moveTo>
                  <a:pt x="0" y="433849"/>
                </a:moveTo>
                <a:lnTo>
                  <a:pt x="526238" y="0"/>
                </a:lnTo>
                <a:lnTo>
                  <a:pt x="1052476" y="433849"/>
                </a:lnTo>
                <a:lnTo>
                  <a:pt x="526238" y="867698"/>
                </a:lnTo>
                <a:lnTo>
                  <a:pt x="347146" y="745939"/>
                </a:lnTo>
                <a:lnTo>
                  <a:pt x="0" y="433849"/>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Is Decode OK?</a:t>
            </a:r>
            <a:endParaRPr lang="en-SG" sz="900" dirty="0"/>
          </a:p>
        </p:txBody>
      </p:sp>
      <p:cxnSp>
        <p:nvCxnSpPr>
          <p:cNvPr id="193" name="Connector: Elbow 192">
            <a:extLst>
              <a:ext uri="{FF2B5EF4-FFF2-40B4-BE49-F238E27FC236}">
                <a16:creationId xmlns:a16="http://schemas.microsoft.com/office/drawing/2014/main" id="{A1DBACAF-8D4F-42D7-9E46-7D08F8E74D59}"/>
              </a:ext>
            </a:extLst>
          </p:cNvPr>
          <p:cNvCxnSpPr>
            <a:cxnSpLocks/>
            <a:stCxn id="260" idx="3"/>
            <a:endCxn id="183" idx="0"/>
          </p:cNvCxnSpPr>
          <p:nvPr/>
        </p:nvCxnSpPr>
        <p:spPr>
          <a:xfrm flipV="1">
            <a:off x="7522615" y="3364500"/>
            <a:ext cx="400938" cy="1930081"/>
          </a:xfrm>
          <a:prstGeom prst="bentConnector3">
            <a:avLst>
              <a:gd name="adj1" fmla="val 448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0F2E08C-45C4-4CD1-82A5-C2EE9DB61946}"/>
              </a:ext>
            </a:extLst>
          </p:cNvPr>
          <p:cNvCxnSpPr>
            <a:cxnSpLocks/>
            <a:stCxn id="192" idx="3"/>
          </p:cNvCxnSpPr>
          <p:nvPr/>
        </p:nvCxnSpPr>
        <p:spPr>
          <a:xfrm>
            <a:off x="6659791" y="3814870"/>
            <a:ext cx="6640" cy="18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4624F8E9-56F9-4665-8841-AA319AF1EEDC}"/>
              </a:ext>
            </a:extLst>
          </p:cNvPr>
          <p:cNvSpPr/>
          <p:nvPr/>
        </p:nvSpPr>
        <p:spPr>
          <a:xfrm>
            <a:off x="6136957" y="4869540"/>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endParaRPr lang="en-SG" sz="1400" dirty="0">
              <a:solidFill>
                <a:schemeClr val="tx1"/>
              </a:solidFill>
            </a:endParaRPr>
          </a:p>
        </p:txBody>
      </p:sp>
      <p:sp>
        <p:nvSpPr>
          <p:cNvPr id="197" name="Rectangle 196">
            <a:extLst>
              <a:ext uri="{FF2B5EF4-FFF2-40B4-BE49-F238E27FC236}">
                <a16:creationId xmlns:a16="http://schemas.microsoft.com/office/drawing/2014/main" id="{BA919908-2685-40AF-B2FC-CF12F1109A84}"/>
              </a:ext>
            </a:extLst>
          </p:cNvPr>
          <p:cNvSpPr/>
          <p:nvPr/>
        </p:nvSpPr>
        <p:spPr>
          <a:xfrm>
            <a:off x="658892" y="1110496"/>
            <a:ext cx="1582601" cy="33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Start</a:t>
            </a:r>
            <a:endParaRPr lang="en-SG" sz="1400"/>
          </a:p>
        </p:txBody>
      </p:sp>
      <p:sp>
        <p:nvSpPr>
          <p:cNvPr id="198" name="Diamond 197">
            <a:extLst>
              <a:ext uri="{FF2B5EF4-FFF2-40B4-BE49-F238E27FC236}">
                <a16:creationId xmlns:a16="http://schemas.microsoft.com/office/drawing/2014/main" id="{AE36164F-BAED-4BED-BB89-FCF461D46EF8}"/>
              </a:ext>
            </a:extLst>
          </p:cNvPr>
          <p:cNvSpPr/>
          <p:nvPr/>
        </p:nvSpPr>
        <p:spPr>
          <a:xfrm>
            <a:off x="912732" y="1615970"/>
            <a:ext cx="1070584" cy="79853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Is FW1 valid?</a:t>
            </a:r>
            <a:endParaRPr lang="en-SG" sz="1200" dirty="0"/>
          </a:p>
        </p:txBody>
      </p:sp>
      <p:cxnSp>
        <p:nvCxnSpPr>
          <p:cNvPr id="199" name="Straight Arrow Connector 198">
            <a:extLst>
              <a:ext uri="{FF2B5EF4-FFF2-40B4-BE49-F238E27FC236}">
                <a16:creationId xmlns:a16="http://schemas.microsoft.com/office/drawing/2014/main" id="{9C1EC80A-6FC1-4BC9-8D99-5BCA2FB7622F}"/>
              </a:ext>
            </a:extLst>
          </p:cNvPr>
          <p:cNvCxnSpPr>
            <a:cxnSpLocks/>
            <a:stCxn id="197" idx="2"/>
            <a:endCxn id="198" idx="0"/>
          </p:cNvCxnSpPr>
          <p:nvPr/>
        </p:nvCxnSpPr>
        <p:spPr>
          <a:xfrm flipH="1">
            <a:off x="1448024" y="1442112"/>
            <a:ext cx="2169" cy="17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C58D42AB-A237-4CBE-AECE-99E593194063}"/>
              </a:ext>
            </a:extLst>
          </p:cNvPr>
          <p:cNvCxnSpPr>
            <a:cxnSpLocks/>
            <a:stCxn id="198" idx="2"/>
            <a:endCxn id="83" idx="1"/>
          </p:cNvCxnSpPr>
          <p:nvPr/>
        </p:nvCxnSpPr>
        <p:spPr>
          <a:xfrm flipH="1">
            <a:off x="1445499" y="2414500"/>
            <a:ext cx="2526" cy="23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AF3AE54B-BFCF-4101-98E4-DB90BB49EBA6}"/>
              </a:ext>
            </a:extLst>
          </p:cNvPr>
          <p:cNvSpPr/>
          <p:nvPr/>
        </p:nvSpPr>
        <p:spPr>
          <a:xfrm>
            <a:off x="766193" y="2365299"/>
            <a:ext cx="721041"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Yes/No</a:t>
            </a:r>
            <a:endParaRPr lang="en-SG" sz="1100" dirty="0">
              <a:solidFill>
                <a:schemeClr val="tx1"/>
              </a:solidFill>
            </a:endParaRPr>
          </a:p>
        </p:txBody>
      </p:sp>
      <p:sp>
        <p:nvSpPr>
          <p:cNvPr id="204" name="Rectangle 203">
            <a:extLst>
              <a:ext uri="{FF2B5EF4-FFF2-40B4-BE49-F238E27FC236}">
                <a16:creationId xmlns:a16="http://schemas.microsoft.com/office/drawing/2014/main" id="{8ACDA6AC-6745-446F-9C0B-DDF60B672020}"/>
              </a:ext>
            </a:extLst>
          </p:cNvPr>
          <p:cNvSpPr/>
          <p:nvPr/>
        </p:nvSpPr>
        <p:spPr>
          <a:xfrm>
            <a:off x="4929568" y="3478250"/>
            <a:ext cx="1676486" cy="261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but FW1 erased</a:t>
            </a:r>
            <a:endParaRPr lang="en-SG" sz="1100" dirty="0">
              <a:solidFill>
                <a:schemeClr val="tx1"/>
              </a:solidFill>
            </a:endParaRPr>
          </a:p>
        </p:txBody>
      </p:sp>
      <p:sp>
        <p:nvSpPr>
          <p:cNvPr id="205" name="Rectangle 204">
            <a:extLst>
              <a:ext uri="{FF2B5EF4-FFF2-40B4-BE49-F238E27FC236}">
                <a16:creationId xmlns:a16="http://schemas.microsoft.com/office/drawing/2014/main" id="{BFBC9767-FF91-47ED-B17B-D74EA5E77772}"/>
              </a:ext>
            </a:extLst>
          </p:cNvPr>
          <p:cNvSpPr/>
          <p:nvPr/>
        </p:nvSpPr>
        <p:spPr>
          <a:xfrm>
            <a:off x="3191271" y="1509514"/>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Yes</a:t>
            </a:r>
            <a:endParaRPr lang="en-SG" sz="1100" dirty="0">
              <a:solidFill>
                <a:schemeClr val="tx1"/>
              </a:solidFill>
            </a:endParaRPr>
          </a:p>
        </p:txBody>
      </p:sp>
      <p:sp>
        <p:nvSpPr>
          <p:cNvPr id="206" name="Rectangle 205">
            <a:extLst>
              <a:ext uri="{FF2B5EF4-FFF2-40B4-BE49-F238E27FC236}">
                <a16:creationId xmlns:a16="http://schemas.microsoft.com/office/drawing/2014/main" id="{4B3C10C8-0D80-4627-B771-70F354B3CED8}"/>
              </a:ext>
            </a:extLst>
          </p:cNvPr>
          <p:cNvSpPr/>
          <p:nvPr/>
        </p:nvSpPr>
        <p:spPr>
          <a:xfrm>
            <a:off x="1681432" y="2735116"/>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SG" sz="1400" dirty="0">
              <a:solidFill>
                <a:schemeClr val="tx1"/>
              </a:solidFill>
            </a:endParaRPr>
          </a:p>
        </p:txBody>
      </p:sp>
      <p:sp>
        <p:nvSpPr>
          <p:cNvPr id="207" name="Rectangle 206">
            <a:extLst>
              <a:ext uri="{FF2B5EF4-FFF2-40B4-BE49-F238E27FC236}">
                <a16:creationId xmlns:a16="http://schemas.microsoft.com/office/drawing/2014/main" id="{43CADC61-B560-41FE-AD3D-C5217AB77EB4}"/>
              </a:ext>
            </a:extLst>
          </p:cNvPr>
          <p:cNvSpPr/>
          <p:nvPr/>
        </p:nvSpPr>
        <p:spPr>
          <a:xfrm>
            <a:off x="989908" y="3521978"/>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a:t>
            </a:r>
            <a:endParaRPr lang="en-SG" sz="1100" dirty="0">
              <a:solidFill>
                <a:schemeClr val="tx1"/>
              </a:solidFill>
            </a:endParaRPr>
          </a:p>
        </p:txBody>
      </p:sp>
      <p:cxnSp>
        <p:nvCxnSpPr>
          <p:cNvPr id="208" name="Connector: Elbow 207">
            <a:extLst>
              <a:ext uri="{FF2B5EF4-FFF2-40B4-BE49-F238E27FC236}">
                <a16:creationId xmlns:a16="http://schemas.microsoft.com/office/drawing/2014/main" id="{907F177F-2AB6-448C-9F28-2EFA5B691FA9}"/>
              </a:ext>
            </a:extLst>
          </p:cNvPr>
          <p:cNvCxnSpPr>
            <a:cxnSpLocks/>
            <a:stCxn id="82" idx="3"/>
            <a:endCxn id="490" idx="1"/>
          </p:cNvCxnSpPr>
          <p:nvPr/>
        </p:nvCxnSpPr>
        <p:spPr>
          <a:xfrm flipV="1">
            <a:off x="3577678" y="656048"/>
            <a:ext cx="2095206" cy="1269059"/>
          </a:xfrm>
          <a:prstGeom prst="bentConnector3">
            <a:avLst>
              <a:gd name="adj1" fmla="val 576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9948C25D-0FFD-4737-B3EA-3A1614DC8473}"/>
              </a:ext>
            </a:extLst>
          </p:cNvPr>
          <p:cNvCxnSpPr>
            <a:cxnSpLocks/>
            <a:stCxn id="238" idx="1"/>
            <a:endCxn id="165" idx="2"/>
          </p:cNvCxnSpPr>
          <p:nvPr/>
        </p:nvCxnSpPr>
        <p:spPr>
          <a:xfrm rot="10800000" flipV="1">
            <a:off x="4737268" y="3529942"/>
            <a:ext cx="5080838" cy="2591231"/>
          </a:xfrm>
          <a:prstGeom prst="bentConnector3">
            <a:avLst>
              <a:gd name="adj1" fmla="val 71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0884DB32-C211-4136-93D7-29B441B1644B}"/>
              </a:ext>
            </a:extLst>
          </p:cNvPr>
          <p:cNvCxnSpPr>
            <a:cxnSpLocks/>
            <a:stCxn id="180" idx="0"/>
            <a:endCxn id="165" idx="1"/>
          </p:cNvCxnSpPr>
          <p:nvPr/>
        </p:nvCxnSpPr>
        <p:spPr>
          <a:xfrm flipH="1">
            <a:off x="4737268" y="1868881"/>
            <a:ext cx="1387231" cy="3862008"/>
          </a:xfrm>
          <a:prstGeom prst="bentConnector3">
            <a:avLst>
              <a:gd name="adj1" fmla="val 791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87EA2A91-C2EB-407C-A3CF-3E0CC8AC3E70}"/>
              </a:ext>
            </a:extLst>
          </p:cNvPr>
          <p:cNvCxnSpPr>
            <a:cxnSpLocks/>
            <a:stCxn id="183" idx="4"/>
            <a:endCxn id="165" idx="2"/>
          </p:cNvCxnSpPr>
          <p:nvPr/>
        </p:nvCxnSpPr>
        <p:spPr>
          <a:xfrm flipH="1">
            <a:off x="4737268" y="3364500"/>
            <a:ext cx="4396672" cy="2756674"/>
          </a:xfrm>
          <a:prstGeom prst="bentConnector3">
            <a:avLst>
              <a:gd name="adj1" fmla="val -72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Connector: Elbow 214">
            <a:extLst>
              <a:ext uri="{FF2B5EF4-FFF2-40B4-BE49-F238E27FC236}">
                <a16:creationId xmlns:a16="http://schemas.microsoft.com/office/drawing/2014/main" id="{B043DA90-6F07-4BF3-99CD-AD75909F59C3}"/>
              </a:ext>
            </a:extLst>
          </p:cNvPr>
          <p:cNvCxnSpPr>
            <a:cxnSpLocks/>
            <a:stCxn id="83" idx="2"/>
            <a:endCxn id="82" idx="1"/>
          </p:cNvCxnSpPr>
          <p:nvPr/>
        </p:nvCxnSpPr>
        <p:spPr>
          <a:xfrm flipV="1">
            <a:off x="1980791" y="1925107"/>
            <a:ext cx="404824" cy="11250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Connector: Elbow 216">
            <a:extLst>
              <a:ext uri="{FF2B5EF4-FFF2-40B4-BE49-F238E27FC236}">
                <a16:creationId xmlns:a16="http://schemas.microsoft.com/office/drawing/2014/main" id="{0963C004-4E9F-43F9-8111-EE65960CC4C2}"/>
              </a:ext>
            </a:extLst>
          </p:cNvPr>
          <p:cNvCxnSpPr>
            <a:cxnSpLocks/>
            <a:stCxn id="82" idx="2"/>
            <a:endCxn id="166" idx="2"/>
          </p:cNvCxnSpPr>
          <p:nvPr/>
        </p:nvCxnSpPr>
        <p:spPr>
          <a:xfrm rot="16200000" flipH="1">
            <a:off x="2083765" y="3305984"/>
            <a:ext cx="2643732" cy="847968"/>
          </a:xfrm>
          <a:prstGeom prst="bentConnector4">
            <a:avLst>
              <a:gd name="adj1" fmla="val 13563"/>
              <a:gd name="adj2" fmla="val 997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3BBBA702-4A23-4B8D-95E2-3010A09CB7DA}"/>
              </a:ext>
            </a:extLst>
          </p:cNvPr>
          <p:cNvCxnSpPr>
            <a:cxnSpLocks/>
            <a:stCxn id="343" idx="3"/>
            <a:endCxn id="166" idx="6"/>
          </p:cNvCxnSpPr>
          <p:nvPr/>
        </p:nvCxnSpPr>
        <p:spPr>
          <a:xfrm flipH="1">
            <a:off x="4734998" y="1694379"/>
            <a:ext cx="6462826" cy="3845520"/>
          </a:xfrm>
          <a:prstGeom prst="bentConnector3">
            <a:avLst>
              <a:gd name="adj1" fmla="val -10955"/>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E809FB8F-334D-4202-8152-C128E3816585}"/>
              </a:ext>
            </a:extLst>
          </p:cNvPr>
          <p:cNvSpPr/>
          <p:nvPr/>
        </p:nvSpPr>
        <p:spPr>
          <a:xfrm>
            <a:off x="3187719" y="995165"/>
            <a:ext cx="1696411" cy="33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Bootloader FW Checks</a:t>
            </a:r>
            <a:endParaRPr lang="en-SG" sz="1400" b="1">
              <a:solidFill>
                <a:schemeClr val="tx1"/>
              </a:solidFill>
            </a:endParaRPr>
          </a:p>
        </p:txBody>
      </p:sp>
      <p:cxnSp>
        <p:nvCxnSpPr>
          <p:cNvPr id="221" name="Connector: Elbow 220">
            <a:extLst>
              <a:ext uri="{FF2B5EF4-FFF2-40B4-BE49-F238E27FC236}">
                <a16:creationId xmlns:a16="http://schemas.microsoft.com/office/drawing/2014/main" id="{AA4881F1-6E59-429B-A0B3-2D083364F154}"/>
              </a:ext>
            </a:extLst>
          </p:cNvPr>
          <p:cNvCxnSpPr>
            <a:cxnSpLocks/>
            <a:endCxn id="165" idx="7"/>
          </p:cNvCxnSpPr>
          <p:nvPr/>
        </p:nvCxnSpPr>
        <p:spPr>
          <a:xfrm rot="16200000" flipH="1">
            <a:off x="948706" y="3827709"/>
            <a:ext cx="3803164" cy="401457"/>
          </a:xfrm>
          <a:prstGeom prst="bentConnector4">
            <a:avLst>
              <a:gd name="adj1" fmla="val 47382"/>
              <a:gd name="adj2" fmla="val -19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43834E11-5230-4E97-81BE-A351B9A03188}"/>
              </a:ext>
            </a:extLst>
          </p:cNvPr>
          <p:cNvSpPr/>
          <p:nvPr/>
        </p:nvSpPr>
        <p:spPr>
          <a:xfrm>
            <a:off x="1616041" y="3219354"/>
            <a:ext cx="819005" cy="55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but FW1 valid</a:t>
            </a:r>
            <a:endParaRPr lang="en-SG" sz="1100" dirty="0">
              <a:solidFill>
                <a:schemeClr val="tx1"/>
              </a:solidFill>
            </a:endParaRPr>
          </a:p>
        </p:txBody>
      </p:sp>
      <p:cxnSp>
        <p:nvCxnSpPr>
          <p:cNvPr id="227" name="Connector: Elbow 226">
            <a:extLst>
              <a:ext uri="{FF2B5EF4-FFF2-40B4-BE49-F238E27FC236}">
                <a16:creationId xmlns:a16="http://schemas.microsoft.com/office/drawing/2014/main" id="{FC109060-DD2D-413F-B303-0B1E1B1011BC}"/>
              </a:ext>
            </a:extLst>
          </p:cNvPr>
          <p:cNvCxnSpPr>
            <a:cxnSpLocks/>
            <a:stCxn id="343" idx="1"/>
            <a:endCxn id="165" idx="2"/>
          </p:cNvCxnSpPr>
          <p:nvPr/>
        </p:nvCxnSpPr>
        <p:spPr>
          <a:xfrm rot="10800000" flipV="1">
            <a:off x="4737268" y="1694378"/>
            <a:ext cx="5389972" cy="4426795"/>
          </a:xfrm>
          <a:prstGeom prst="bentConnector3">
            <a:avLst>
              <a:gd name="adj1" fmla="val 126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a16="http://schemas.microsoft.com/office/drawing/2014/main" id="{C92463CB-89B1-4F72-8BB4-53F3E6E549F7}"/>
              </a:ext>
            </a:extLst>
          </p:cNvPr>
          <p:cNvCxnSpPr>
            <a:cxnSpLocks/>
            <a:stCxn id="192" idx="0"/>
            <a:endCxn id="165" idx="1"/>
          </p:cNvCxnSpPr>
          <p:nvPr/>
        </p:nvCxnSpPr>
        <p:spPr>
          <a:xfrm flipH="1">
            <a:off x="4737268" y="3381021"/>
            <a:ext cx="1396285" cy="2349868"/>
          </a:xfrm>
          <a:prstGeom prst="bentConnector3">
            <a:avLst>
              <a:gd name="adj1" fmla="val 79283"/>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E74049A2-F61B-484A-BAFE-D7684F7779DE}"/>
              </a:ext>
            </a:extLst>
          </p:cNvPr>
          <p:cNvSpPr/>
          <p:nvPr/>
        </p:nvSpPr>
        <p:spPr>
          <a:xfrm>
            <a:off x="2069027" y="2131743"/>
            <a:ext cx="711048" cy="703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but FW1 valid</a:t>
            </a:r>
            <a:endParaRPr lang="en-SG" sz="1100" dirty="0">
              <a:solidFill>
                <a:schemeClr val="tx1"/>
              </a:solidFill>
            </a:endParaRPr>
          </a:p>
        </p:txBody>
      </p:sp>
      <p:sp>
        <p:nvSpPr>
          <p:cNvPr id="82" name="Diamond 81">
            <a:extLst>
              <a:ext uri="{FF2B5EF4-FFF2-40B4-BE49-F238E27FC236}">
                <a16:creationId xmlns:a16="http://schemas.microsoft.com/office/drawing/2014/main" id="{34E22865-8186-4C4E-9451-6CAF7F4FB36D}"/>
              </a:ext>
            </a:extLst>
          </p:cNvPr>
          <p:cNvSpPr/>
          <p:nvPr/>
        </p:nvSpPr>
        <p:spPr>
          <a:xfrm>
            <a:off x="2385615" y="1442112"/>
            <a:ext cx="1192063" cy="96599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Is FW2 Serial Number &gt; FW1?</a:t>
            </a:r>
            <a:endParaRPr lang="en-SG" sz="900" dirty="0"/>
          </a:p>
        </p:txBody>
      </p:sp>
      <p:sp>
        <p:nvSpPr>
          <p:cNvPr id="83" name="Diamond 27">
            <a:extLst>
              <a:ext uri="{FF2B5EF4-FFF2-40B4-BE49-F238E27FC236}">
                <a16:creationId xmlns:a16="http://schemas.microsoft.com/office/drawing/2014/main" id="{952662A6-13FD-4669-B500-8CE6745314FC}"/>
              </a:ext>
            </a:extLst>
          </p:cNvPr>
          <p:cNvSpPr/>
          <p:nvPr/>
        </p:nvSpPr>
        <p:spPr>
          <a:xfrm>
            <a:off x="910207" y="2650938"/>
            <a:ext cx="1070584" cy="798530"/>
          </a:xfrm>
          <a:custGeom>
            <a:avLst/>
            <a:gdLst>
              <a:gd name="connsiteX0" fmla="*/ 0 w 1148260"/>
              <a:gd name="connsiteY0" fmla="*/ 464850 h 929699"/>
              <a:gd name="connsiteX1" fmla="*/ 574130 w 1148260"/>
              <a:gd name="connsiteY1" fmla="*/ 0 h 929699"/>
              <a:gd name="connsiteX2" fmla="*/ 1148260 w 1148260"/>
              <a:gd name="connsiteY2" fmla="*/ 464850 h 929699"/>
              <a:gd name="connsiteX3" fmla="*/ 574130 w 1148260"/>
              <a:gd name="connsiteY3" fmla="*/ 929699 h 929699"/>
              <a:gd name="connsiteX4" fmla="*/ 0 w 1148260"/>
              <a:gd name="connsiteY4" fmla="*/ 464850 h 929699"/>
              <a:gd name="connsiteX0" fmla="*/ 0 w 1148260"/>
              <a:gd name="connsiteY0" fmla="*/ 464850 h 929699"/>
              <a:gd name="connsiteX1" fmla="*/ 574130 w 1148260"/>
              <a:gd name="connsiteY1" fmla="*/ 0 h 929699"/>
              <a:gd name="connsiteX2" fmla="*/ 1148260 w 1148260"/>
              <a:gd name="connsiteY2" fmla="*/ 464850 h 929699"/>
              <a:gd name="connsiteX3" fmla="*/ 574130 w 1148260"/>
              <a:gd name="connsiteY3" fmla="*/ 929699 h 929699"/>
              <a:gd name="connsiteX4" fmla="*/ 275972 w 1148260"/>
              <a:gd name="connsiteY4" fmla="*/ 682355 h 929699"/>
              <a:gd name="connsiteX5" fmla="*/ 0 w 1148260"/>
              <a:gd name="connsiteY5" fmla="*/ 464850 h 929699"/>
              <a:gd name="connsiteX0" fmla="*/ 0 w 1148260"/>
              <a:gd name="connsiteY0" fmla="*/ 464850 h 929699"/>
              <a:gd name="connsiteX1" fmla="*/ 574130 w 1148260"/>
              <a:gd name="connsiteY1" fmla="*/ 0 h 929699"/>
              <a:gd name="connsiteX2" fmla="*/ 1148260 w 1148260"/>
              <a:gd name="connsiteY2" fmla="*/ 464850 h 929699"/>
              <a:gd name="connsiteX3" fmla="*/ 859007 w 1148260"/>
              <a:gd name="connsiteY3" fmla="*/ 687152 h 929699"/>
              <a:gd name="connsiteX4" fmla="*/ 574130 w 1148260"/>
              <a:gd name="connsiteY4" fmla="*/ 929699 h 929699"/>
              <a:gd name="connsiteX5" fmla="*/ 275972 w 1148260"/>
              <a:gd name="connsiteY5" fmla="*/ 682355 h 929699"/>
              <a:gd name="connsiteX6" fmla="*/ 0 w 1148260"/>
              <a:gd name="connsiteY6" fmla="*/ 464850 h 92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8260" h="929699">
                <a:moveTo>
                  <a:pt x="0" y="464850"/>
                </a:moveTo>
                <a:lnTo>
                  <a:pt x="574130" y="0"/>
                </a:lnTo>
                <a:lnTo>
                  <a:pt x="1148260" y="464850"/>
                </a:lnTo>
                <a:lnTo>
                  <a:pt x="859007" y="687152"/>
                </a:lnTo>
                <a:lnTo>
                  <a:pt x="574130" y="929699"/>
                </a:lnTo>
                <a:lnTo>
                  <a:pt x="275972" y="682355"/>
                </a:lnTo>
                <a:lnTo>
                  <a:pt x="0" y="46485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Is FW2 valid?</a:t>
            </a:r>
            <a:endParaRPr lang="en-SG" sz="1200" dirty="0"/>
          </a:p>
        </p:txBody>
      </p:sp>
      <p:cxnSp>
        <p:nvCxnSpPr>
          <p:cNvPr id="22" name="Connector: Elbow 21">
            <a:extLst>
              <a:ext uri="{FF2B5EF4-FFF2-40B4-BE49-F238E27FC236}">
                <a16:creationId xmlns:a16="http://schemas.microsoft.com/office/drawing/2014/main" id="{D2ED98B8-546C-4A5D-A36B-B38B185DD8C5}"/>
              </a:ext>
            </a:extLst>
          </p:cNvPr>
          <p:cNvCxnSpPr>
            <a:cxnSpLocks/>
            <a:stCxn id="83" idx="3"/>
            <a:endCxn id="165" idx="7"/>
          </p:cNvCxnSpPr>
          <p:nvPr/>
        </p:nvCxnSpPr>
        <p:spPr>
          <a:xfrm>
            <a:off x="1711105" y="3241141"/>
            <a:ext cx="1339912" cy="2688879"/>
          </a:xfrm>
          <a:prstGeom prst="bentConnector3">
            <a:avLst>
              <a:gd name="adj1" fmla="val 1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D3BB3EA4-8405-4A0D-90D8-4083AA690200}"/>
              </a:ext>
            </a:extLst>
          </p:cNvPr>
          <p:cNvCxnSpPr>
            <a:cxnSpLocks/>
            <a:stCxn id="83" idx="4"/>
            <a:endCxn id="166" idx="7"/>
          </p:cNvCxnSpPr>
          <p:nvPr/>
        </p:nvCxnSpPr>
        <p:spPr>
          <a:xfrm>
            <a:off x="1445499" y="3449468"/>
            <a:ext cx="1615449" cy="2090431"/>
          </a:xfrm>
          <a:prstGeom prst="bentConnector3">
            <a:avLst>
              <a:gd name="adj1" fmla="val 707"/>
            </a:avLst>
          </a:prstGeom>
          <a:ln>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C4BC40B9-CAC5-442B-8B00-15942C342566}"/>
              </a:ext>
            </a:extLst>
          </p:cNvPr>
          <p:cNvSpPr/>
          <p:nvPr/>
        </p:nvSpPr>
        <p:spPr>
          <a:xfrm>
            <a:off x="2915202" y="2204971"/>
            <a:ext cx="893385" cy="571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and FW1 invalid</a:t>
            </a:r>
            <a:endParaRPr lang="en-SG" sz="1100" dirty="0">
              <a:solidFill>
                <a:schemeClr val="tx1"/>
              </a:solidFill>
            </a:endParaRPr>
          </a:p>
        </p:txBody>
      </p:sp>
      <p:sp>
        <p:nvSpPr>
          <p:cNvPr id="232" name="Rectangle 231">
            <a:extLst>
              <a:ext uri="{FF2B5EF4-FFF2-40B4-BE49-F238E27FC236}">
                <a16:creationId xmlns:a16="http://schemas.microsoft.com/office/drawing/2014/main" id="{4C7189D9-2D5F-46FC-B67C-8E25E1B7509D}"/>
              </a:ext>
            </a:extLst>
          </p:cNvPr>
          <p:cNvSpPr/>
          <p:nvPr/>
        </p:nvSpPr>
        <p:spPr>
          <a:xfrm>
            <a:off x="7894639" y="4116967"/>
            <a:ext cx="1272457" cy="756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Write decompressed Output to FW1</a:t>
            </a:r>
            <a:endParaRPr lang="en-SG" sz="1400" dirty="0"/>
          </a:p>
        </p:txBody>
      </p:sp>
      <p:sp>
        <p:nvSpPr>
          <p:cNvPr id="233" name="Diamond 232">
            <a:extLst>
              <a:ext uri="{FF2B5EF4-FFF2-40B4-BE49-F238E27FC236}">
                <a16:creationId xmlns:a16="http://schemas.microsoft.com/office/drawing/2014/main" id="{D961A2E8-D0C6-423A-8427-69D14496345C}"/>
              </a:ext>
            </a:extLst>
          </p:cNvPr>
          <p:cNvSpPr/>
          <p:nvPr/>
        </p:nvSpPr>
        <p:spPr>
          <a:xfrm>
            <a:off x="5971504" y="3985432"/>
            <a:ext cx="1394474" cy="101992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Is this 2</a:t>
            </a:r>
            <a:r>
              <a:rPr lang="en-US" sz="900" baseline="30000" dirty="0"/>
              <a:t>nd</a:t>
            </a:r>
            <a:r>
              <a:rPr lang="en-US" sz="900" dirty="0"/>
              <a:t> decompression?</a:t>
            </a:r>
            <a:endParaRPr lang="en-SG" sz="900" dirty="0"/>
          </a:p>
        </p:txBody>
      </p:sp>
      <p:sp>
        <p:nvSpPr>
          <p:cNvPr id="234" name="Rectangle 233">
            <a:extLst>
              <a:ext uri="{FF2B5EF4-FFF2-40B4-BE49-F238E27FC236}">
                <a16:creationId xmlns:a16="http://schemas.microsoft.com/office/drawing/2014/main" id="{9D44D381-6884-4DD4-9732-C345C071C0B1}"/>
              </a:ext>
            </a:extLst>
          </p:cNvPr>
          <p:cNvSpPr/>
          <p:nvPr/>
        </p:nvSpPr>
        <p:spPr>
          <a:xfrm>
            <a:off x="8744719" y="2786477"/>
            <a:ext cx="791161" cy="53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Yes, 2</a:t>
            </a:r>
            <a:r>
              <a:rPr lang="en-US" sz="1100" baseline="30000" dirty="0">
                <a:solidFill>
                  <a:schemeClr val="tx1"/>
                </a:solidFill>
              </a:rPr>
              <a:t>nd</a:t>
            </a:r>
            <a:r>
              <a:rPr lang="en-US" sz="1100" dirty="0">
                <a:solidFill>
                  <a:schemeClr val="tx1"/>
                </a:solidFill>
              </a:rPr>
              <a:t> Decompression</a:t>
            </a:r>
            <a:endParaRPr lang="en-SG" sz="1100" dirty="0">
              <a:solidFill>
                <a:schemeClr val="tx1"/>
              </a:solidFill>
            </a:endParaRPr>
          </a:p>
        </p:txBody>
      </p:sp>
      <p:sp>
        <p:nvSpPr>
          <p:cNvPr id="237" name="Rectangle 236">
            <a:extLst>
              <a:ext uri="{FF2B5EF4-FFF2-40B4-BE49-F238E27FC236}">
                <a16:creationId xmlns:a16="http://schemas.microsoft.com/office/drawing/2014/main" id="{24447F93-0D11-4F96-82F2-03243ABBBFF4}"/>
              </a:ext>
            </a:extLst>
          </p:cNvPr>
          <p:cNvSpPr/>
          <p:nvPr/>
        </p:nvSpPr>
        <p:spPr>
          <a:xfrm>
            <a:off x="9804349" y="2258237"/>
            <a:ext cx="1696412" cy="450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FW1 Write Region Size Precheck</a:t>
            </a:r>
            <a:endParaRPr lang="en-SG" sz="1400" dirty="0"/>
          </a:p>
        </p:txBody>
      </p:sp>
      <p:sp>
        <p:nvSpPr>
          <p:cNvPr id="238" name="Diamond 237">
            <a:extLst>
              <a:ext uri="{FF2B5EF4-FFF2-40B4-BE49-F238E27FC236}">
                <a16:creationId xmlns:a16="http://schemas.microsoft.com/office/drawing/2014/main" id="{54FA10CE-B59C-4FB8-A967-0C6BF3D539A5}"/>
              </a:ext>
            </a:extLst>
          </p:cNvPr>
          <p:cNvSpPr/>
          <p:nvPr/>
        </p:nvSpPr>
        <p:spPr>
          <a:xfrm>
            <a:off x="9818106" y="2912905"/>
            <a:ext cx="1669854" cy="12340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Is Decompressed FW2 exceeded available space?</a:t>
            </a:r>
            <a:endParaRPr lang="en-SG" sz="1000" dirty="0"/>
          </a:p>
        </p:txBody>
      </p:sp>
      <p:sp>
        <p:nvSpPr>
          <p:cNvPr id="239" name="Rectangle 238">
            <a:extLst>
              <a:ext uri="{FF2B5EF4-FFF2-40B4-BE49-F238E27FC236}">
                <a16:creationId xmlns:a16="http://schemas.microsoft.com/office/drawing/2014/main" id="{328A263E-3BE9-4A30-A734-A53542AA93B6}"/>
              </a:ext>
            </a:extLst>
          </p:cNvPr>
          <p:cNvSpPr/>
          <p:nvPr/>
        </p:nvSpPr>
        <p:spPr>
          <a:xfrm>
            <a:off x="9814326" y="4351121"/>
            <a:ext cx="1696412" cy="47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Erase FW1 according to decompressed FW size</a:t>
            </a:r>
            <a:endParaRPr lang="en-SG" sz="1100" dirty="0"/>
          </a:p>
        </p:txBody>
      </p:sp>
      <p:sp>
        <p:nvSpPr>
          <p:cNvPr id="260" name="Rectangle 259">
            <a:extLst>
              <a:ext uri="{FF2B5EF4-FFF2-40B4-BE49-F238E27FC236}">
                <a16:creationId xmlns:a16="http://schemas.microsoft.com/office/drawing/2014/main" id="{2EDFBD8E-EB97-41D0-A9F6-7B09C7C25EB2}"/>
              </a:ext>
            </a:extLst>
          </p:cNvPr>
          <p:cNvSpPr/>
          <p:nvPr/>
        </p:nvSpPr>
        <p:spPr>
          <a:xfrm>
            <a:off x="5826203" y="5153918"/>
            <a:ext cx="1696412" cy="28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Hash Value</a:t>
            </a:r>
            <a:endParaRPr lang="en-SG" sz="1400" dirty="0"/>
          </a:p>
        </p:txBody>
      </p:sp>
      <p:sp>
        <p:nvSpPr>
          <p:cNvPr id="280" name="Rectangle 279">
            <a:extLst>
              <a:ext uri="{FF2B5EF4-FFF2-40B4-BE49-F238E27FC236}">
                <a16:creationId xmlns:a16="http://schemas.microsoft.com/office/drawing/2014/main" id="{DBF18E72-A644-440A-B9BA-90BFCEBA6935}"/>
              </a:ext>
            </a:extLst>
          </p:cNvPr>
          <p:cNvSpPr/>
          <p:nvPr/>
        </p:nvSpPr>
        <p:spPr>
          <a:xfrm>
            <a:off x="7133604" y="4113273"/>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SG" sz="1400" dirty="0">
              <a:solidFill>
                <a:schemeClr val="tx1"/>
              </a:solidFill>
            </a:endParaRPr>
          </a:p>
        </p:txBody>
      </p:sp>
      <p:cxnSp>
        <p:nvCxnSpPr>
          <p:cNvPr id="286" name="Straight Arrow Connector 285">
            <a:extLst>
              <a:ext uri="{FF2B5EF4-FFF2-40B4-BE49-F238E27FC236}">
                <a16:creationId xmlns:a16="http://schemas.microsoft.com/office/drawing/2014/main" id="{6610253B-35E9-4B97-ADC1-788F23368673}"/>
              </a:ext>
            </a:extLst>
          </p:cNvPr>
          <p:cNvCxnSpPr>
            <a:cxnSpLocks/>
            <a:stCxn id="233" idx="3"/>
            <a:endCxn id="232" idx="1"/>
          </p:cNvCxnSpPr>
          <p:nvPr/>
        </p:nvCxnSpPr>
        <p:spPr>
          <a:xfrm>
            <a:off x="7365978" y="4495394"/>
            <a:ext cx="528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6A6DB345-E7E6-4125-BDC0-F44E685BA468}"/>
              </a:ext>
            </a:extLst>
          </p:cNvPr>
          <p:cNvCxnSpPr>
            <a:cxnSpLocks/>
            <a:stCxn id="232" idx="0"/>
            <a:endCxn id="183" idx="5"/>
          </p:cNvCxnSpPr>
          <p:nvPr/>
        </p:nvCxnSpPr>
        <p:spPr>
          <a:xfrm flipH="1" flipV="1">
            <a:off x="8528747" y="3884002"/>
            <a:ext cx="2121" cy="23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ectangle 307">
            <a:extLst>
              <a:ext uri="{FF2B5EF4-FFF2-40B4-BE49-F238E27FC236}">
                <a16:creationId xmlns:a16="http://schemas.microsoft.com/office/drawing/2014/main" id="{1992668A-C45B-49D9-BDFC-F0D76103025B}"/>
              </a:ext>
            </a:extLst>
          </p:cNvPr>
          <p:cNvSpPr/>
          <p:nvPr/>
        </p:nvSpPr>
        <p:spPr>
          <a:xfrm>
            <a:off x="4986814" y="1408880"/>
            <a:ext cx="1290257" cy="534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FW1 valid and not erased</a:t>
            </a:r>
            <a:endParaRPr lang="en-SG" sz="1100" dirty="0">
              <a:solidFill>
                <a:schemeClr val="tx1"/>
              </a:solidFill>
            </a:endParaRPr>
          </a:p>
        </p:txBody>
      </p:sp>
      <p:sp>
        <p:nvSpPr>
          <p:cNvPr id="320" name="Rectangle 319">
            <a:extLst>
              <a:ext uri="{FF2B5EF4-FFF2-40B4-BE49-F238E27FC236}">
                <a16:creationId xmlns:a16="http://schemas.microsoft.com/office/drawing/2014/main" id="{37EE0144-8DBB-450A-B420-FB81374D8D89}"/>
              </a:ext>
            </a:extLst>
          </p:cNvPr>
          <p:cNvSpPr/>
          <p:nvPr/>
        </p:nvSpPr>
        <p:spPr>
          <a:xfrm>
            <a:off x="7905344" y="2454374"/>
            <a:ext cx="717081"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Yes, 1</a:t>
            </a:r>
            <a:r>
              <a:rPr lang="en-US" sz="1100" baseline="30000" dirty="0">
                <a:solidFill>
                  <a:schemeClr val="tx1"/>
                </a:solidFill>
              </a:rPr>
              <a:t>st</a:t>
            </a:r>
            <a:r>
              <a:rPr lang="en-US" sz="1100" dirty="0">
                <a:solidFill>
                  <a:schemeClr val="tx1"/>
                </a:solidFill>
              </a:rPr>
              <a:t> Decompression</a:t>
            </a:r>
            <a:endParaRPr lang="en-SG" sz="1100" dirty="0">
              <a:solidFill>
                <a:schemeClr val="tx1"/>
              </a:solidFill>
            </a:endParaRPr>
          </a:p>
        </p:txBody>
      </p:sp>
      <p:sp>
        <p:nvSpPr>
          <p:cNvPr id="329" name="Rectangle 328">
            <a:extLst>
              <a:ext uri="{FF2B5EF4-FFF2-40B4-BE49-F238E27FC236}">
                <a16:creationId xmlns:a16="http://schemas.microsoft.com/office/drawing/2014/main" id="{96BE79FF-CCD3-4387-A34C-E2F2D546ECE4}"/>
              </a:ext>
            </a:extLst>
          </p:cNvPr>
          <p:cNvSpPr/>
          <p:nvPr/>
        </p:nvSpPr>
        <p:spPr>
          <a:xfrm>
            <a:off x="7933517" y="1287125"/>
            <a:ext cx="1187759" cy="429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Comparison</a:t>
            </a:r>
            <a:endParaRPr lang="en-SG" sz="1200" dirty="0"/>
          </a:p>
        </p:txBody>
      </p:sp>
      <p:sp>
        <p:nvSpPr>
          <p:cNvPr id="343" name="Diamond 342">
            <a:extLst>
              <a:ext uri="{FF2B5EF4-FFF2-40B4-BE49-F238E27FC236}">
                <a16:creationId xmlns:a16="http://schemas.microsoft.com/office/drawing/2014/main" id="{3C9A8B64-F4BA-431A-93E7-34B80E03D4EE}"/>
              </a:ext>
            </a:extLst>
          </p:cNvPr>
          <p:cNvSpPr/>
          <p:nvPr/>
        </p:nvSpPr>
        <p:spPr>
          <a:xfrm>
            <a:off x="10127240" y="1295114"/>
            <a:ext cx="1070584" cy="79853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Is hash OK?</a:t>
            </a:r>
            <a:endParaRPr lang="en-SG" sz="900" dirty="0"/>
          </a:p>
        </p:txBody>
      </p:sp>
      <p:cxnSp>
        <p:nvCxnSpPr>
          <p:cNvPr id="345" name="Connector: Elbow 344">
            <a:extLst>
              <a:ext uri="{FF2B5EF4-FFF2-40B4-BE49-F238E27FC236}">
                <a16:creationId xmlns:a16="http://schemas.microsoft.com/office/drawing/2014/main" id="{5E147EA7-1B88-4A80-AC7C-C20E2ECC4F36}"/>
              </a:ext>
            </a:extLst>
          </p:cNvPr>
          <p:cNvCxnSpPr>
            <a:stCxn id="329" idx="0"/>
            <a:endCxn id="343" idx="0"/>
          </p:cNvCxnSpPr>
          <p:nvPr/>
        </p:nvCxnSpPr>
        <p:spPr>
          <a:xfrm rot="16200000" flipH="1">
            <a:off x="9590969" y="223552"/>
            <a:ext cx="7989" cy="2135135"/>
          </a:xfrm>
          <a:prstGeom prst="bentConnector3">
            <a:avLst>
              <a:gd name="adj1" fmla="val -1750207"/>
            </a:avLst>
          </a:prstGeom>
          <a:ln>
            <a:tailEnd type="triangle"/>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E1C8D708-55F1-4F8E-A630-AF7F819E87AD}"/>
              </a:ext>
            </a:extLst>
          </p:cNvPr>
          <p:cNvSpPr/>
          <p:nvPr/>
        </p:nvSpPr>
        <p:spPr>
          <a:xfrm>
            <a:off x="9429281" y="1239703"/>
            <a:ext cx="813201" cy="534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 but FW1 valid</a:t>
            </a:r>
            <a:endParaRPr lang="en-SG" sz="1200" dirty="0">
              <a:solidFill>
                <a:schemeClr val="tx1"/>
              </a:solidFill>
            </a:endParaRPr>
          </a:p>
        </p:txBody>
      </p:sp>
      <p:sp>
        <p:nvSpPr>
          <p:cNvPr id="363" name="Rectangle 362">
            <a:extLst>
              <a:ext uri="{FF2B5EF4-FFF2-40B4-BE49-F238E27FC236}">
                <a16:creationId xmlns:a16="http://schemas.microsoft.com/office/drawing/2014/main" id="{85AB39C8-E257-4FF4-A0DB-D6FD551AFC09}"/>
              </a:ext>
            </a:extLst>
          </p:cNvPr>
          <p:cNvSpPr/>
          <p:nvPr/>
        </p:nvSpPr>
        <p:spPr>
          <a:xfrm>
            <a:off x="11048454" y="1210593"/>
            <a:ext cx="871756" cy="654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and FW1 invalid</a:t>
            </a:r>
            <a:endParaRPr lang="en-SG" sz="1100" dirty="0">
              <a:solidFill>
                <a:schemeClr val="tx1"/>
              </a:solidFill>
            </a:endParaRPr>
          </a:p>
        </p:txBody>
      </p:sp>
      <p:cxnSp>
        <p:nvCxnSpPr>
          <p:cNvPr id="365" name="Straight Arrow Connector 364">
            <a:extLst>
              <a:ext uri="{FF2B5EF4-FFF2-40B4-BE49-F238E27FC236}">
                <a16:creationId xmlns:a16="http://schemas.microsoft.com/office/drawing/2014/main" id="{FDD4102D-31D2-42D9-B399-800CCB03FFDF}"/>
              </a:ext>
            </a:extLst>
          </p:cNvPr>
          <p:cNvCxnSpPr>
            <a:stCxn id="343" idx="2"/>
            <a:endCxn id="237" idx="0"/>
          </p:cNvCxnSpPr>
          <p:nvPr/>
        </p:nvCxnSpPr>
        <p:spPr>
          <a:xfrm flipH="1">
            <a:off x="10652555" y="2093644"/>
            <a:ext cx="9977" cy="16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5B9CA31F-BFC0-4BD4-9714-2B4D76EECF8D}"/>
              </a:ext>
            </a:extLst>
          </p:cNvPr>
          <p:cNvCxnSpPr>
            <a:cxnSpLocks/>
            <a:stCxn id="237" idx="2"/>
            <a:endCxn id="238" idx="0"/>
          </p:cNvCxnSpPr>
          <p:nvPr/>
        </p:nvCxnSpPr>
        <p:spPr>
          <a:xfrm>
            <a:off x="10652555" y="2708764"/>
            <a:ext cx="478" cy="20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E9C7FB95-0788-414D-88DB-A5A9763584DD}"/>
              </a:ext>
            </a:extLst>
          </p:cNvPr>
          <p:cNvCxnSpPr>
            <a:stCxn id="238" idx="2"/>
            <a:endCxn id="239" idx="0"/>
          </p:cNvCxnSpPr>
          <p:nvPr/>
        </p:nvCxnSpPr>
        <p:spPr>
          <a:xfrm>
            <a:off x="10653033" y="4146980"/>
            <a:ext cx="9499" cy="20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5" name="Rectangle 374">
            <a:extLst>
              <a:ext uri="{FF2B5EF4-FFF2-40B4-BE49-F238E27FC236}">
                <a16:creationId xmlns:a16="http://schemas.microsoft.com/office/drawing/2014/main" id="{C26E238C-09DD-4845-9D50-6E34A2E71169}"/>
              </a:ext>
            </a:extLst>
          </p:cNvPr>
          <p:cNvSpPr/>
          <p:nvPr/>
        </p:nvSpPr>
        <p:spPr>
          <a:xfrm>
            <a:off x="10119790" y="1986603"/>
            <a:ext cx="635376" cy="27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SG" sz="1400" dirty="0">
              <a:solidFill>
                <a:schemeClr val="tx1"/>
              </a:solidFill>
            </a:endParaRPr>
          </a:p>
        </p:txBody>
      </p:sp>
      <p:sp>
        <p:nvSpPr>
          <p:cNvPr id="399" name="Rectangle 398">
            <a:extLst>
              <a:ext uri="{FF2B5EF4-FFF2-40B4-BE49-F238E27FC236}">
                <a16:creationId xmlns:a16="http://schemas.microsoft.com/office/drawing/2014/main" id="{5BAB2C1F-280A-4743-97F7-85EAE27ECF4E}"/>
              </a:ext>
            </a:extLst>
          </p:cNvPr>
          <p:cNvSpPr/>
          <p:nvPr/>
        </p:nvSpPr>
        <p:spPr>
          <a:xfrm>
            <a:off x="9485296" y="2848462"/>
            <a:ext cx="813201" cy="534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Yes, but FW1 valid</a:t>
            </a:r>
            <a:endParaRPr lang="en-SG" sz="1200" dirty="0">
              <a:solidFill>
                <a:schemeClr val="tx1"/>
              </a:solidFill>
            </a:endParaRPr>
          </a:p>
        </p:txBody>
      </p:sp>
      <p:sp>
        <p:nvSpPr>
          <p:cNvPr id="400" name="Rectangle 399">
            <a:extLst>
              <a:ext uri="{FF2B5EF4-FFF2-40B4-BE49-F238E27FC236}">
                <a16:creationId xmlns:a16="http://schemas.microsoft.com/office/drawing/2014/main" id="{EBF29AD5-C46A-49DE-850E-07533A688C78}"/>
              </a:ext>
            </a:extLst>
          </p:cNvPr>
          <p:cNvSpPr/>
          <p:nvPr/>
        </p:nvSpPr>
        <p:spPr>
          <a:xfrm>
            <a:off x="5060393" y="2893624"/>
            <a:ext cx="1290257" cy="534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FW1 valid and not erased</a:t>
            </a:r>
            <a:endParaRPr lang="en-SG" sz="1100" dirty="0">
              <a:solidFill>
                <a:schemeClr val="tx1"/>
              </a:solidFill>
            </a:endParaRPr>
          </a:p>
        </p:txBody>
      </p:sp>
      <p:cxnSp>
        <p:nvCxnSpPr>
          <p:cNvPr id="417" name="Connector: Elbow 416">
            <a:extLst>
              <a:ext uri="{FF2B5EF4-FFF2-40B4-BE49-F238E27FC236}">
                <a16:creationId xmlns:a16="http://schemas.microsoft.com/office/drawing/2014/main" id="{82CB8CF9-C935-41F3-A294-1FAB5C161E62}"/>
              </a:ext>
            </a:extLst>
          </p:cNvPr>
          <p:cNvCxnSpPr>
            <a:stCxn id="238" idx="3"/>
            <a:endCxn id="166" idx="6"/>
          </p:cNvCxnSpPr>
          <p:nvPr/>
        </p:nvCxnSpPr>
        <p:spPr>
          <a:xfrm flipH="1">
            <a:off x="4734998" y="3529943"/>
            <a:ext cx="6752962" cy="2009956"/>
          </a:xfrm>
          <a:prstGeom prst="bentConnector3">
            <a:avLst>
              <a:gd name="adj1" fmla="val -6277"/>
            </a:avLst>
          </a:prstGeom>
          <a:ln>
            <a:tailEnd type="triangle"/>
          </a:ln>
        </p:spPr>
        <p:style>
          <a:lnRef idx="1">
            <a:schemeClr val="accent1"/>
          </a:lnRef>
          <a:fillRef idx="0">
            <a:schemeClr val="accent1"/>
          </a:fillRef>
          <a:effectRef idx="0">
            <a:schemeClr val="accent1"/>
          </a:effectRef>
          <a:fontRef idx="minor">
            <a:schemeClr val="tx1"/>
          </a:fontRef>
        </p:style>
      </p:cxnSp>
      <p:sp>
        <p:nvSpPr>
          <p:cNvPr id="419" name="Rectangle 418">
            <a:extLst>
              <a:ext uri="{FF2B5EF4-FFF2-40B4-BE49-F238E27FC236}">
                <a16:creationId xmlns:a16="http://schemas.microsoft.com/office/drawing/2014/main" id="{3306E854-6846-4560-81D9-698B15E8C660}"/>
              </a:ext>
            </a:extLst>
          </p:cNvPr>
          <p:cNvSpPr/>
          <p:nvPr/>
        </p:nvSpPr>
        <p:spPr>
          <a:xfrm>
            <a:off x="11239176" y="2915647"/>
            <a:ext cx="696761" cy="693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and FW1 invalid</a:t>
            </a:r>
            <a:endParaRPr lang="en-SG" sz="1100" dirty="0">
              <a:solidFill>
                <a:schemeClr val="tx1"/>
              </a:solidFill>
            </a:endParaRPr>
          </a:p>
        </p:txBody>
      </p:sp>
      <p:cxnSp>
        <p:nvCxnSpPr>
          <p:cNvPr id="430" name="Connector: Elbow 429">
            <a:extLst>
              <a:ext uri="{FF2B5EF4-FFF2-40B4-BE49-F238E27FC236}">
                <a16:creationId xmlns:a16="http://schemas.microsoft.com/office/drawing/2014/main" id="{7A827277-4FEE-4062-BA53-D2B95962F702}"/>
              </a:ext>
            </a:extLst>
          </p:cNvPr>
          <p:cNvCxnSpPr>
            <a:cxnSpLocks/>
            <a:stCxn id="239" idx="3"/>
            <a:endCxn id="436" idx="3"/>
          </p:cNvCxnSpPr>
          <p:nvPr/>
        </p:nvCxnSpPr>
        <p:spPr>
          <a:xfrm flipH="1" flipV="1">
            <a:off x="10684087" y="915733"/>
            <a:ext cx="826651" cy="3674686"/>
          </a:xfrm>
          <a:prstGeom prst="bentConnector3">
            <a:avLst>
              <a:gd name="adj1" fmla="val -64168"/>
            </a:avLst>
          </a:prstGeom>
          <a:ln>
            <a:tailEnd type="triangle"/>
          </a:ln>
        </p:spPr>
        <p:style>
          <a:lnRef idx="1">
            <a:schemeClr val="accent1"/>
          </a:lnRef>
          <a:fillRef idx="0">
            <a:schemeClr val="accent1"/>
          </a:fillRef>
          <a:effectRef idx="0">
            <a:schemeClr val="accent1"/>
          </a:effectRef>
          <a:fontRef idx="minor">
            <a:schemeClr val="tx1"/>
          </a:fontRef>
        </p:style>
      </p:cxnSp>
      <p:sp>
        <p:nvSpPr>
          <p:cNvPr id="436" name="Rectangle 435">
            <a:extLst>
              <a:ext uri="{FF2B5EF4-FFF2-40B4-BE49-F238E27FC236}">
                <a16:creationId xmlns:a16="http://schemas.microsoft.com/office/drawing/2014/main" id="{B1D6B1A7-A759-42D8-98A7-19C023FBB7A3}"/>
              </a:ext>
            </a:extLst>
          </p:cNvPr>
          <p:cNvSpPr/>
          <p:nvPr/>
        </p:nvSpPr>
        <p:spPr>
          <a:xfrm>
            <a:off x="8987675" y="753682"/>
            <a:ext cx="1696412" cy="324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Perform 2</a:t>
            </a:r>
            <a:r>
              <a:rPr lang="en-US" sz="1100" baseline="30000" dirty="0"/>
              <a:t>nd</a:t>
            </a:r>
            <a:r>
              <a:rPr lang="en-US" sz="1100" dirty="0"/>
              <a:t> Decompression</a:t>
            </a:r>
            <a:endParaRPr lang="en-SG" sz="1100" dirty="0"/>
          </a:p>
        </p:txBody>
      </p:sp>
      <p:cxnSp>
        <p:nvCxnSpPr>
          <p:cNvPr id="440" name="Connector: Elbow 439">
            <a:extLst>
              <a:ext uri="{FF2B5EF4-FFF2-40B4-BE49-F238E27FC236}">
                <a16:creationId xmlns:a16="http://schemas.microsoft.com/office/drawing/2014/main" id="{C02F4280-5C5D-447A-8329-90366341D910}"/>
              </a:ext>
            </a:extLst>
          </p:cNvPr>
          <p:cNvCxnSpPr>
            <a:cxnSpLocks/>
            <a:stCxn id="436" idx="1"/>
            <a:endCxn id="171" idx="0"/>
          </p:cNvCxnSpPr>
          <p:nvPr/>
        </p:nvCxnSpPr>
        <p:spPr>
          <a:xfrm rot="10800000" flipV="1">
            <a:off x="6653781" y="915733"/>
            <a:ext cx="2333894" cy="1059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5" name="Connector: Elbow 454">
            <a:extLst>
              <a:ext uri="{FF2B5EF4-FFF2-40B4-BE49-F238E27FC236}">
                <a16:creationId xmlns:a16="http://schemas.microsoft.com/office/drawing/2014/main" id="{7EB2859C-3AEE-4D10-AC50-D7B2328FE913}"/>
              </a:ext>
            </a:extLst>
          </p:cNvPr>
          <p:cNvCxnSpPr>
            <a:cxnSpLocks/>
            <a:stCxn id="180" idx="4"/>
            <a:endCxn id="166" idx="4"/>
          </p:cNvCxnSpPr>
          <p:nvPr/>
        </p:nvCxnSpPr>
        <p:spPr>
          <a:xfrm flipH="1">
            <a:off x="4733379" y="2166151"/>
            <a:ext cx="1791708" cy="3025033"/>
          </a:xfrm>
          <a:prstGeom prst="bentConnector3">
            <a:avLst>
              <a:gd name="adj1" fmla="val 935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8" name="Connector: Elbow 457">
            <a:extLst>
              <a:ext uri="{FF2B5EF4-FFF2-40B4-BE49-F238E27FC236}">
                <a16:creationId xmlns:a16="http://schemas.microsoft.com/office/drawing/2014/main" id="{10B910DC-DBD3-44FE-ADEC-5D8AADDA71EF}"/>
              </a:ext>
            </a:extLst>
          </p:cNvPr>
          <p:cNvCxnSpPr>
            <a:stCxn id="192" idx="4"/>
            <a:endCxn id="166" idx="4"/>
          </p:cNvCxnSpPr>
          <p:nvPr/>
        </p:nvCxnSpPr>
        <p:spPr>
          <a:xfrm flipH="1">
            <a:off x="4733379" y="3693111"/>
            <a:ext cx="1747320" cy="1498073"/>
          </a:xfrm>
          <a:prstGeom prst="bentConnector3">
            <a:avLst>
              <a:gd name="adj1" fmla="val 93384"/>
            </a:avLst>
          </a:prstGeom>
          <a:ln>
            <a:tailEnd type="triangle"/>
          </a:ln>
        </p:spPr>
        <p:style>
          <a:lnRef idx="1">
            <a:schemeClr val="accent1"/>
          </a:lnRef>
          <a:fillRef idx="0">
            <a:schemeClr val="accent1"/>
          </a:fillRef>
          <a:effectRef idx="0">
            <a:schemeClr val="accent1"/>
          </a:effectRef>
          <a:fontRef idx="minor">
            <a:schemeClr val="tx1"/>
          </a:fontRef>
        </p:style>
      </p:cxnSp>
      <p:sp>
        <p:nvSpPr>
          <p:cNvPr id="463" name="Rectangle 462">
            <a:extLst>
              <a:ext uri="{FF2B5EF4-FFF2-40B4-BE49-F238E27FC236}">
                <a16:creationId xmlns:a16="http://schemas.microsoft.com/office/drawing/2014/main" id="{BA247EB5-130A-4607-8212-4709B4AC4E0E}"/>
              </a:ext>
            </a:extLst>
          </p:cNvPr>
          <p:cNvSpPr/>
          <p:nvPr/>
        </p:nvSpPr>
        <p:spPr>
          <a:xfrm>
            <a:off x="4930931" y="1943369"/>
            <a:ext cx="1676486" cy="261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No, but FW1 erased</a:t>
            </a:r>
            <a:endParaRPr lang="en-SG" sz="1100" dirty="0">
              <a:solidFill>
                <a:schemeClr val="tx1"/>
              </a:solidFill>
            </a:endParaRPr>
          </a:p>
        </p:txBody>
      </p:sp>
      <p:cxnSp>
        <p:nvCxnSpPr>
          <p:cNvPr id="476" name="Straight Arrow Connector 475">
            <a:extLst>
              <a:ext uri="{FF2B5EF4-FFF2-40B4-BE49-F238E27FC236}">
                <a16:creationId xmlns:a16="http://schemas.microsoft.com/office/drawing/2014/main" id="{05DB6599-D042-45EA-BE53-480BD3EB68E8}"/>
              </a:ext>
            </a:extLst>
          </p:cNvPr>
          <p:cNvCxnSpPr>
            <a:stCxn id="183" idx="2"/>
            <a:endCxn id="329" idx="2"/>
          </p:cNvCxnSpPr>
          <p:nvPr/>
        </p:nvCxnSpPr>
        <p:spPr>
          <a:xfrm flipH="1" flipV="1">
            <a:off x="8527397" y="1716838"/>
            <a:ext cx="1350" cy="112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0" name="Rectangle 489">
            <a:extLst>
              <a:ext uri="{FF2B5EF4-FFF2-40B4-BE49-F238E27FC236}">
                <a16:creationId xmlns:a16="http://schemas.microsoft.com/office/drawing/2014/main" id="{310C5CC4-3A0C-40C4-A598-CA622B29CEA0}"/>
              </a:ext>
            </a:extLst>
          </p:cNvPr>
          <p:cNvSpPr/>
          <p:nvPr/>
        </p:nvSpPr>
        <p:spPr>
          <a:xfrm>
            <a:off x="5672884" y="524376"/>
            <a:ext cx="1961794" cy="263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Perform 1st Decompression</a:t>
            </a:r>
            <a:endParaRPr lang="en-SG" sz="1100" dirty="0"/>
          </a:p>
        </p:txBody>
      </p:sp>
      <p:cxnSp>
        <p:nvCxnSpPr>
          <p:cNvPr id="506" name="Straight Arrow Connector 505">
            <a:extLst>
              <a:ext uri="{FF2B5EF4-FFF2-40B4-BE49-F238E27FC236}">
                <a16:creationId xmlns:a16="http://schemas.microsoft.com/office/drawing/2014/main" id="{8F545895-7417-4FF2-B547-B954F7F39DD3}"/>
              </a:ext>
            </a:extLst>
          </p:cNvPr>
          <p:cNvCxnSpPr>
            <a:stCxn id="490" idx="2"/>
            <a:endCxn id="171" idx="0"/>
          </p:cNvCxnSpPr>
          <p:nvPr/>
        </p:nvCxnSpPr>
        <p:spPr>
          <a:xfrm>
            <a:off x="6653781" y="787720"/>
            <a:ext cx="0" cy="233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13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28AC-6D32-4264-BADB-296B9350E3CD}"/>
              </a:ext>
            </a:extLst>
          </p:cNvPr>
          <p:cNvSpPr>
            <a:spLocks noGrp="1"/>
          </p:cNvSpPr>
          <p:nvPr>
            <p:ph type="ctrTitle"/>
          </p:nvPr>
        </p:nvSpPr>
        <p:spPr>
          <a:xfrm>
            <a:off x="386080" y="338592"/>
            <a:ext cx="7017897" cy="529627"/>
          </a:xfrm>
        </p:spPr>
        <p:txBody>
          <a:bodyPr/>
          <a:lstStyle/>
          <a:p>
            <a:r>
              <a:rPr lang="en-US" dirty="0"/>
              <a:t>LZMA Algorithm Introduction</a:t>
            </a:r>
            <a:endParaRPr lang="en-SG" dirty="0"/>
          </a:p>
        </p:txBody>
      </p:sp>
      <p:sp>
        <p:nvSpPr>
          <p:cNvPr id="3" name="Slide Number Placeholder 2">
            <a:extLst>
              <a:ext uri="{FF2B5EF4-FFF2-40B4-BE49-F238E27FC236}">
                <a16:creationId xmlns:a16="http://schemas.microsoft.com/office/drawing/2014/main" id="{BC624719-1212-4D8C-92DF-C8E9EF64A958}"/>
              </a:ext>
            </a:extLst>
          </p:cNvPr>
          <p:cNvSpPr>
            <a:spLocks noGrp="1"/>
          </p:cNvSpPr>
          <p:nvPr>
            <p:ph type="sldNum" sz="quarter" idx="12"/>
          </p:nvPr>
        </p:nvSpPr>
        <p:spPr/>
        <p:txBody>
          <a:bodyPr/>
          <a:lstStyle/>
          <a:p>
            <a:fld id="{0B5B4039-CDDE-46DD-8545-0A5633482654}" type="slidenum">
              <a:rPr lang="zh-TW" altLang="en-US" smtClean="0"/>
              <a:pPr/>
              <a:t>7</a:t>
            </a:fld>
            <a:endParaRPr lang="zh-TW" altLang="en-US"/>
          </a:p>
        </p:txBody>
      </p:sp>
      <p:sp>
        <p:nvSpPr>
          <p:cNvPr id="4" name="Content Placeholder 3">
            <a:extLst>
              <a:ext uri="{FF2B5EF4-FFF2-40B4-BE49-F238E27FC236}">
                <a16:creationId xmlns:a16="http://schemas.microsoft.com/office/drawing/2014/main" id="{C8436DFD-23EE-47AD-AC90-FC86ECC1322D}"/>
              </a:ext>
            </a:extLst>
          </p:cNvPr>
          <p:cNvSpPr>
            <a:spLocks noGrp="1"/>
          </p:cNvSpPr>
          <p:nvPr>
            <p:ph idx="1"/>
          </p:nvPr>
        </p:nvSpPr>
        <p:spPr/>
        <p:txBody>
          <a:bodyPr>
            <a:normAutofit fontScale="92500" lnSpcReduction="20000"/>
          </a:bodyPr>
          <a:lstStyle/>
          <a:p>
            <a:r>
              <a:rPr lang="en-SG" b="0" i="0" dirty="0">
                <a:solidFill>
                  <a:srgbClr val="202122"/>
                </a:solidFill>
                <a:effectLst/>
                <a:latin typeface="Arial" panose="020B0604020202020204" pitchFamily="34" charset="0"/>
              </a:rPr>
              <a:t>The </a:t>
            </a:r>
            <a:r>
              <a:rPr lang="en-SG" b="1" i="0" dirty="0">
                <a:solidFill>
                  <a:srgbClr val="202122"/>
                </a:solidFill>
                <a:effectLst/>
                <a:latin typeface="Arial" panose="020B0604020202020204" pitchFamily="34" charset="0"/>
              </a:rPr>
              <a:t>Lempel–Ziv–Markov chain algorithm</a:t>
            </a:r>
            <a:r>
              <a:rPr lang="en-SG" b="0" i="0" dirty="0">
                <a:solidFill>
                  <a:srgbClr val="202122"/>
                </a:solidFill>
                <a:effectLst/>
                <a:latin typeface="Arial" panose="020B0604020202020204" pitchFamily="34" charset="0"/>
              </a:rPr>
              <a:t> (</a:t>
            </a:r>
            <a:r>
              <a:rPr lang="en-SG" b="1" i="0" dirty="0">
                <a:solidFill>
                  <a:srgbClr val="202122"/>
                </a:solidFill>
                <a:effectLst/>
                <a:latin typeface="Arial" panose="020B0604020202020204" pitchFamily="34" charset="0"/>
              </a:rPr>
              <a:t>LZMA</a:t>
            </a:r>
            <a:r>
              <a:rPr lang="en-SG" b="0" i="0" dirty="0">
                <a:solidFill>
                  <a:srgbClr val="202122"/>
                </a:solidFill>
                <a:effectLst/>
                <a:latin typeface="Arial" panose="020B0604020202020204" pitchFamily="34" charset="0"/>
              </a:rPr>
              <a:t>) is an </a:t>
            </a:r>
            <a:r>
              <a:rPr lang="en-SG" b="0" i="0" u="none" strike="noStrike" dirty="0">
                <a:solidFill>
                  <a:srgbClr val="0645AD"/>
                </a:solidFill>
                <a:effectLst/>
                <a:latin typeface="Arial" panose="020B0604020202020204" pitchFamily="34" charset="0"/>
                <a:hlinkClick r:id="rId2" tooltip="Algorithm"/>
              </a:rPr>
              <a:t>algorithm</a:t>
            </a:r>
            <a:r>
              <a:rPr lang="en-SG" b="0" i="0" dirty="0">
                <a:solidFill>
                  <a:srgbClr val="202122"/>
                </a:solidFill>
                <a:effectLst/>
                <a:latin typeface="Arial" panose="020B0604020202020204" pitchFamily="34" charset="0"/>
              </a:rPr>
              <a:t> used to perform </a:t>
            </a:r>
            <a:r>
              <a:rPr lang="en-SG" b="0" i="0" u="none" strike="noStrike" dirty="0">
                <a:solidFill>
                  <a:srgbClr val="0645AD"/>
                </a:solidFill>
                <a:effectLst/>
                <a:latin typeface="Arial" panose="020B0604020202020204" pitchFamily="34" charset="0"/>
                <a:hlinkClick r:id="rId3" tooltip="Lossless data compression"/>
              </a:rPr>
              <a:t>lossless data compression</a:t>
            </a:r>
            <a:r>
              <a:rPr lang="en-SG" b="0" i="0" u="none" strike="noStrike"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This algorithm uses a </a:t>
            </a:r>
            <a:r>
              <a:rPr lang="en-US" b="0" i="0" u="none" strike="noStrike" dirty="0">
                <a:solidFill>
                  <a:srgbClr val="0645AD"/>
                </a:solidFill>
                <a:effectLst/>
                <a:latin typeface="Arial" panose="020B0604020202020204" pitchFamily="34" charset="0"/>
                <a:hlinkClick r:id="rId4" tooltip="Dictionary coder"/>
              </a:rPr>
              <a:t>dictionary compression</a:t>
            </a:r>
            <a:r>
              <a:rPr lang="en-US" b="0" i="0" dirty="0">
                <a:solidFill>
                  <a:srgbClr val="202122"/>
                </a:solidFill>
                <a:effectLst/>
                <a:latin typeface="Arial" panose="020B0604020202020204" pitchFamily="34" charset="0"/>
              </a:rPr>
              <a:t> scheme somewhat similar to the </a:t>
            </a:r>
            <a:r>
              <a:rPr lang="en-US" b="0" i="0" u="none" strike="noStrike" dirty="0">
                <a:solidFill>
                  <a:srgbClr val="0645AD"/>
                </a:solidFill>
                <a:effectLst/>
                <a:latin typeface="Arial" panose="020B0604020202020204" pitchFamily="34" charset="0"/>
                <a:hlinkClick r:id="rId5" tooltip="LZ77"/>
              </a:rPr>
              <a:t>LZ77</a:t>
            </a:r>
            <a:r>
              <a:rPr lang="en-US" b="0" i="0" dirty="0">
                <a:solidFill>
                  <a:srgbClr val="202122"/>
                </a:solidFill>
                <a:effectLst/>
                <a:latin typeface="Arial" panose="020B0604020202020204" pitchFamily="34" charset="0"/>
              </a:rPr>
              <a:t> algorithm.</a:t>
            </a:r>
          </a:p>
          <a:p>
            <a:r>
              <a:rPr lang="en-US" b="0" i="0" dirty="0">
                <a:solidFill>
                  <a:srgbClr val="202122"/>
                </a:solidFill>
                <a:effectLst/>
                <a:latin typeface="Arial" panose="020B0604020202020204" pitchFamily="34" charset="0"/>
              </a:rPr>
              <a:t>LZMA uses a </a:t>
            </a:r>
            <a:r>
              <a:rPr lang="en-US" b="0" i="0" u="none" strike="noStrike" dirty="0">
                <a:solidFill>
                  <a:srgbClr val="0645AD"/>
                </a:solidFill>
                <a:effectLst/>
                <a:latin typeface="Arial" panose="020B0604020202020204" pitchFamily="34" charset="0"/>
                <a:hlinkClick r:id="rId4" tooltip="Dictionary coder"/>
              </a:rPr>
              <a:t>dictionary compression</a:t>
            </a:r>
            <a:r>
              <a:rPr lang="en-US" b="0" i="0" dirty="0">
                <a:solidFill>
                  <a:srgbClr val="202122"/>
                </a:solidFill>
                <a:effectLst/>
                <a:latin typeface="Arial" panose="020B0604020202020204" pitchFamily="34" charset="0"/>
              </a:rPr>
              <a:t> algorithm (a variant of </a:t>
            </a:r>
            <a:r>
              <a:rPr lang="en-US" b="0" i="0" u="none" strike="noStrike" dirty="0">
                <a:solidFill>
                  <a:srgbClr val="0645AD"/>
                </a:solidFill>
                <a:effectLst/>
                <a:latin typeface="Arial" panose="020B0604020202020204" pitchFamily="34" charset="0"/>
                <a:hlinkClick r:id="rId5" tooltip="LZ77"/>
              </a:rPr>
              <a:t>LZ77</a:t>
            </a:r>
            <a:r>
              <a:rPr lang="en-US" b="0" i="0" dirty="0">
                <a:solidFill>
                  <a:srgbClr val="202122"/>
                </a:solidFill>
                <a:effectLst/>
                <a:latin typeface="Arial" panose="020B0604020202020204" pitchFamily="34" charset="0"/>
              </a:rPr>
              <a:t> with huge dictionary sizes and special support for repeatedly used match distances), whose output is then encoded with a </a:t>
            </a:r>
            <a:r>
              <a:rPr lang="en-US" b="0" i="0" u="none" strike="noStrike" dirty="0">
                <a:solidFill>
                  <a:srgbClr val="0645AD"/>
                </a:solidFill>
                <a:effectLst/>
                <a:latin typeface="Arial" panose="020B0604020202020204" pitchFamily="34" charset="0"/>
                <a:hlinkClick r:id="rId6" tooltip="Range encoding"/>
              </a:rPr>
              <a:t>range encoder</a:t>
            </a:r>
            <a:r>
              <a:rPr lang="en-US" b="0" i="0" dirty="0">
                <a:solidFill>
                  <a:srgbClr val="202122"/>
                </a:solidFill>
                <a:effectLst/>
                <a:latin typeface="Arial" panose="020B0604020202020204" pitchFamily="34" charset="0"/>
              </a:rPr>
              <a:t>, using a complex model to make a probability prediction of each bit. </a:t>
            </a:r>
          </a:p>
          <a:p>
            <a:r>
              <a:rPr lang="en-US" b="0" i="0" dirty="0">
                <a:solidFill>
                  <a:srgbClr val="202122"/>
                </a:solidFill>
                <a:effectLst/>
                <a:latin typeface="Arial" panose="020B0604020202020204" pitchFamily="34" charset="0"/>
              </a:rPr>
              <a:t>The dictionary compressor finds matches using sophisticated dictionary data structures, and produces a stream of literal symbols and phrase references, which is encoded one bit at a time by the range encoder: many encodings are possible, and a </a:t>
            </a:r>
            <a:r>
              <a:rPr lang="en-US" b="0" i="0" u="none" strike="noStrike" dirty="0">
                <a:solidFill>
                  <a:srgbClr val="0645AD"/>
                </a:solidFill>
                <a:effectLst/>
                <a:latin typeface="Arial" panose="020B0604020202020204" pitchFamily="34" charset="0"/>
                <a:hlinkClick r:id="rId7" tooltip="Dynamic programming"/>
              </a:rPr>
              <a:t>dynamic programming</a:t>
            </a:r>
            <a:r>
              <a:rPr lang="en-US" b="0" i="0" dirty="0">
                <a:solidFill>
                  <a:srgbClr val="202122"/>
                </a:solidFill>
                <a:effectLst/>
                <a:latin typeface="Arial" panose="020B0604020202020204" pitchFamily="34" charset="0"/>
              </a:rPr>
              <a:t> algorithm is used to select an optimal one under certain approximations</a:t>
            </a:r>
          </a:p>
          <a:p>
            <a:r>
              <a:rPr lang="en-US" b="0" i="0" dirty="0">
                <a:solidFill>
                  <a:srgbClr val="202122"/>
                </a:solidFill>
                <a:effectLst/>
                <a:latin typeface="Arial" panose="020B0604020202020204" pitchFamily="34" charset="0"/>
              </a:rPr>
              <a:t>The main innovation of LZMA is that instead of a generic byte-based model, LZMA's model uses contexts specific to the bitfields in each representation of a literal or phrase: this is nearly as simple as a generic byte-based model but gives much better compression because it avoids mixing unrelated bits together in the same context.</a:t>
            </a:r>
            <a:endParaRPr lang="en-US" dirty="0">
              <a:solidFill>
                <a:srgbClr val="202122"/>
              </a:solidFill>
              <a:latin typeface="Arial" panose="020B0604020202020204" pitchFamily="34" charset="0"/>
            </a:endParaRPr>
          </a:p>
          <a:p>
            <a:endParaRPr lang="en-SG" dirty="0"/>
          </a:p>
        </p:txBody>
      </p:sp>
    </p:spTree>
    <p:extLst>
      <p:ext uri="{BB962C8B-B14F-4D97-AF65-F5344CB8AC3E}">
        <p14:creationId xmlns:p14="http://schemas.microsoft.com/office/powerpoint/2010/main" val="303282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8</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4801314"/>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dirty="0">
                <a:ea typeface="等线"/>
              </a:rPr>
              <a:t>All procedures here are done using Python v3.6</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Hash Generation</a:t>
            </a:r>
            <a:r>
              <a:rPr lang="en-US" altLang="zh-CN" dirty="0">
                <a:ea typeface="等线"/>
              </a:rPr>
              <a:t>: A hash is generated from the data before compression then it is further checked once it is decompressed for the first time</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Header Generation</a:t>
            </a:r>
            <a:r>
              <a:rPr lang="en-US" altLang="zh-CN" dirty="0">
                <a:ea typeface="等线"/>
              </a:rPr>
              <a:t>: ROM validation header and </a:t>
            </a:r>
            <a:r>
              <a:rPr lang="en-US" altLang="zh-CN" dirty="0" err="1">
                <a:ea typeface="等线"/>
              </a:rPr>
              <a:t>comp_file</a:t>
            </a:r>
            <a:r>
              <a:rPr lang="en-US" altLang="zh-CN" dirty="0">
                <a:ea typeface="等线"/>
              </a:rPr>
              <a:t> header are generated for firmware recognition by bootloader and to facilitate the decompression procedure.</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Firmware Splitting</a:t>
            </a:r>
            <a:r>
              <a:rPr lang="en-US" altLang="zh-CN" dirty="0">
                <a:ea typeface="等线"/>
              </a:rPr>
              <a:t>: The firmware binary file (</a:t>
            </a:r>
            <a:r>
              <a:rPr lang="en-US" altLang="zh-CN" dirty="0" err="1">
                <a:ea typeface="等线"/>
              </a:rPr>
              <a:t>firmware_is.bin</a:t>
            </a:r>
            <a:r>
              <a:rPr lang="en-US" altLang="zh-CN" dirty="0">
                <a:ea typeface="等线"/>
              </a:rPr>
              <a:t>) is split into 16kbytes per binary files, except for the last file which is of the size of the remaining data. </a:t>
            </a:r>
          </a:p>
          <a:p>
            <a:pPr marL="285750" indent="-285750">
              <a:buClr>
                <a:srgbClr val="C00000"/>
              </a:buClr>
              <a:buFont typeface="Wingdings" panose="05000000000000000000" pitchFamily="2" charset="2"/>
              <a:buChar char="u"/>
            </a:pPr>
            <a:r>
              <a:rPr lang="en-US" altLang="zh-CN" b="1" dirty="0"/>
              <a:t>LZMA Compression</a:t>
            </a:r>
            <a:r>
              <a:rPr lang="en-US" altLang="zh-CN" dirty="0"/>
              <a:t>:</a:t>
            </a:r>
          </a:p>
          <a:p>
            <a:pPr marL="742950" lvl="1" indent="-285750">
              <a:buClr>
                <a:srgbClr val="C00000"/>
              </a:buClr>
              <a:buFont typeface="Wingdings" panose="05000000000000000000" pitchFamily="2" charset="2"/>
              <a:buChar char="u"/>
            </a:pPr>
            <a:r>
              <a:rPr lang="en-US" altLang="zh-CN" dirty="0">
                <a:ea typeface="等线"/>
              </a:rPr>
              <a:t>Each sliced binary file (</a:t>
            </a:r>
            <a:r>
              <a:rPr lang="en-US" altLang="zh-CN" dirty="0" err="1">
                <a:ea typeface="等线"/>
              </a:rPr>
              <a:t>firmware_split</a:t>
            </a:r>
            <a:r>
              <a:rPr lang="en-US" altLang="zh-CN" dirty="0">
                <a:ea typeface="等线"/>
              </a:rPr>
              <a:t>(x).bin) will be immediately compressed using lzma.exe from LZMA SDK, by the property of –d23, which is equivalent to dictionary size of 23 (2^23 = 8,388,608 bits).</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Higher dictionary size yield faster processing time but at the same time, it would be more taxing on the memory usage. </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Other properties of LZMA remained as default. Literal context bit, lc=3, literal position bits, </a:t>
            </a:r>
            <a:r>
              <a:rPr lang="en-US" altLang="zh-CN" dirty="0" err="1">
                <a:ea typeface="等线"/>
              </a:rPr>
              <a:t>lp</a:t>
            </a:r>
            <a:r>
              <a:rPr lang="en-US" altLang="zh-CN" dirty="0">
                <a:ea typeface="等线"/>
              </a:rPr>
              <a:t>=0, position bits, pb=2</a:t>
            </a:r>
          </a:p>
          <a:p>
            <a:pPr marL="285750" indent="-285750">
              <a:buClr>
                <a:srgbClr val="C00000"/>
              </a:buClr>
              <a:buFont typeface="Wingdings" panose="05000000000000000000" pitchFamily="2" charset="2"/>
              <a:buChar char="u"/>
            </a:pPr>
            <a:r>
              <a:rPr lang="en-US" altLang="zh-CN" b="1" dirty="0">
                <a:ea typeface="等线"/>
                <a:cs typeface="Calibri"/>
              </a:rPr>
              <a:t>Firmware Concatenation: </a:t>
            </a:r>
            <a:r>
              <a:rPr lang="en-US" altLang="zh-CN" dirty="0">
                <a:ea typeface="等线"/>
                <a:cs typeface="Calibri"/>
              </a:rPr>
              <a:t>Both header and compressed data are concatenated into a binary file to be flashed into FW2 address</a:t>
            </a:r>
            <a:endParaRPr lang="en-US" altLang="zh-CN" b="1" dirty="0">
              <a:ea typeface="等线"/>
              <a:cs typeface="Calibri"/>
            </a:endParaRPr>
          </a:p>
          <a:p>
            <a:pPr>
              <a:buClr>
                <a:srgbClr val="C00000"/>
              </a:buClr>
            </a:pPr>
            <a:endParaRPr lang="en-US" altLang="zh-CN" dirty="0"/>
          </a:p>
        </p:txBody>
      </p:sp>
    </p:spTree>
    <p:extLst>
      <p:ext uri="{BB962C8B-B14F-4D97-AF65-F5344CB8AC3E}">
        <p14:creationId xmlns:p14="http://schemas.microsoft.com/office/powerpoint/2010/main" val="26950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9</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Hash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1754326"/>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a:t>Hash Generation:</a:t>
            </a:r>
          </a:p>
          <a:p>
            <a:pPr marL="742950" lvl="1" indent="-285750">
              <a:buClr>
                <a:srgbClr val="C00000"/>
              </a:buClr>
              <a:buFont typeface="Wingdings" panose="05000000000000000000" pitchFamily="2" charset="2"/>
              <a:buChar char="u"/>
            </a:pPr>
            <a:r>
              <a:rPr lang="en-US" altLang="zh-CN"/>
              <a:t>A hash is generated in Python using Python </a:t>
            </a:r>
            <a:r>
              <a:rPr lang="en-US" altLang="zh-CN" err="1"/>
              <a:t>hashlib</a:t>
            </a:r>
            <a:r>
              <a:rPr lang="en-US" altLang="zh-CN"/>
              <a:t> SHA256</a:t>
            </a:r>
          </a:p>
          <a:p>
            <a:pPr marL="742950" lvl="1" indent="-285750">
              <a:buClr>
                <a:srgbClr val="C00000"/>
              </a:buClr>
              <a:buFont typeface="Wingdings" panose="05000000000000000000" pitchFamily="2" charset="2"/>
              <a:buChar char="u"/>
            </a:pPr>
            <a:r>
              <a:rPr lang="en-US" altLang="zh-CN">
                <a:ea typeface="等线"/>
              </a:rPr>
              <a:t>The Hash is appended at the end of the uncompressed FW, before the uncompressed FW is being split and compressed.</a:t>
            </a:r>
            <a:endParaRPr lang="en-US" altLang="zh-CN">
              <a:ea typeface="等线"/>
              <a:cs typeface="Calibri"/>
            </a:endParaRPr>
          </a:p>
          <a:p>
            <a:pPr marL="742950" lvl="1" indent="-285750">
              <a:buClr>
                <a:srgbClr val="C00000"/>
              </a:buClr>
              <a:buFont typeface="Wingdings" panose="05000000000000000000" pitchFamily="2" charset="2"/>
              <a:buChar char="u"/>
            </a:pPr>
            <a:r>
              <a:rPr lang="en-US" altLang="zh-CN"/>
              <a:t>This Hash serves for the purpose of data verification during decompression.</a:t>
            </a:r>
          </a:p>
          <a:p>
            <a:pPr>
              <a:buClr>
                <a:srgbClr val="C00000"/>
              </a:buClr>
            </a:pPr>
            <a:endParaRPr lang="en-US" altLang="zh-CN"/>
          </a:p>
        </p:txBody>
      </p:sp>
      <p:grpSp>
        <p:nvGrpSpPr>
          <p:cNvPr id="16" name="Group 15">
            <a:extLst>
              <a:ext uri="{FF2B5EF4-FFF2-40B4-BE49-F238E27FC236}">
                <a16:creationId xmlns:a16="http://schemas.microsoft.com/office/drawing/2014/main" id="{0CEE3B7B-D4C5-4012-BDE9-767660BB3C52}"/>
              </a:ext>
            </a:extLst>
          </p:cNvPr>
          <p:cNvGrpSpPr/>
          <p:nvPr/>
        </p:nvGrpSpPr>
        <p:grpSpPr>
          <a:xfrm>
            <a:off x="6091031" y="3754644"/>
            <a:ext cx="2860144" cy="1448159"/>
            <a:chOff x="4929285" y="2950674"/>
            <a:chExt cx="2860144" cy="1448159"/>
          </a:xfrm>
        </p:grpSpPr>
        <p:sp>
          <p:nvSpPr>
            <p:cNvPr id="18" name="Rectangle 17">
              <a:extLst>
                <a:ext uri="{FF2B5EF4-FFF2-40B4-BE49-F238E27FC236}">
                  <a16:creationId xmlns:a16="http://schemas.microsoft.com/office/drawing/2014/main" id="{5CCCB846-C9D2-49EA-8F2F-35B6ED61399C}"/>
                </a:ext>
              </a:extLst>
            </p:cNvPr>
            <p:cNvSpPr/>
            <p:nvPr/>
          </p:nvSpPr>
          <p:spPr>
            <a:xfrm>
              <a:off x="4929285" y="3700190"/>
              <a:ext cx="2860144"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Hash Generated from Uncompressed FW</a:t>
              </a:r>
              <a:endParaRPr lang="en-SG" sz="1600"/>
            </a:p>
          </p:txBody>
        </p:sp>
        <p:sp>
          <p:nvSpPr>
            <p:cNvPr id="20" name="Rectangle 19">
              <a:extLst>
                <a:ext uri="{FF2B5EF4-FFF2-40B4-BE49-F238E27FC236}">
                  <a16:creationId xmlns:a16="http://schemas.microsoft.com/office/drawing/2014/main" id="{E0EC3B2C-0984-4060-AE65-F7B7E4CF6F76}"/>
                </a:ext>
              </a:extLst>
            </p:cNvPr>
            <p:cNvSpPr/>
            <p:nvPr/>
          </p:nvSpPr>
          <p:spPr>
            <a:xfrm>
              <a:off x="5691536" y="2950674"/>
              <a:ext cx="1335642" cy="69864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lang="en-US" sz="1600">
                  <a:solidFill>
                    <a:schemeClr val="tx1"/>
                  </a:solidFill>
                </a:rPr>
                <a:t>…….</a:t>
              </a:r>
              <a:endParaRPr lang="en-SG" sz="1600">
                <a:solidFill>
                  <a:schemeClr val="tx1"/>
                </a:solidFill>
              </a:endParaRPr>
            </a:p>
          </p:txBody>
        </p:sp>
      </p:grpSp>
      <p:pic>
        <p:nvPicPr>
          <p:cNvPr id="21" name="Picture 20" descr="A picture containing table&#10;&#10;Description automatically generated">
            <a:extLst>
              <a:ext uri="{FF2B5EF4-FFF2-40B4-BE49-F238E27FC236}">
                <a16:creationId xmlns:a16="http://schemas.microsoft.com/office/drawing/2014/main" id="{113D21BF-F090-4A94-A9F5-E1B20EC9FBC4}"/>
              </a:ext>
            </a:extLst>
          </p:cNvPr>
          <p:cNvPicPr>
            <a:picLocks noChangeAspect="1"/>
          </p:cNvPicPr>
          <p:nvPr/>
        </p:nvPicPr>
        <p:blipFill>
          <a:blip r:embed="rId3"/>
          <a:stretch>
            <a:fillRect/>
          </a:stretch>
        </p:blipFill>
        <p:spPr>
          <a:xfrm>
            <a:off x="1854894" y="2606738"/>
            <a:ext cx="3904245" cy="3743972"/>
          </a:xfrm>
          <a:prstGeom prst="rect">
            <a:avLst/>
          </a:prstGeom>
        </p:spPr>
      </p:pic>
    </p:spTree>
    <p:extLst>
      <p:ext uri="{BB962C8B-B14F-4D97-AF65-F5344CB8AC3E}">
        <p14:creationId xmlns:p14="http://schemas.microsoft.com/office/powerpoint/2010/main" val="358549928"/>
      </p:ext>
    </p:extLst>
  </p:cSld>
  <p:clrMapOvr>
    <a:masterClrMapping/>
  </p:clrMapOvr>
</p:sld>
</file>

<file path=ppt/theme/theme1.xml><?xml version="1.0" encoding="utf-8"?>
<a:theme xmlns:a="http://schemas.openxmlformats.org/drawingml/2006/main" name="3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1916</TotalTime>
  <Words>3635</Words>
  <Application>Microsoft Office PowerPoint</Application>
  <PresentationFormat>Widescreen</PresentationFormat>
  <Paragraphs>304</Paragraphs>
  <Slides>32</Slides>
  <Notes>13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32</vt:i4>
      </vt:variant>
    </vt:vector>
  </HeadingPairs>
  <TitlesOfParts>
    <vt:vector size="43" baseType="lpstr">
      <vt:lpstr>微軟正黑體</vt:lpstr>
      <vt:lpstr>Microsoft JhengHei UI</vt:lpstr>
      <vt:lpstr>Arial</vt:lpstr>
      <vt:lpstr>Calibri</vt:lpstr>
      <vt:lpstr>Calibri Light</vt:lpstr>
      <vt:lpstr>Tahoma</vt:lpstr>
      <vt:lpstr>Wingdings</vt:lpstr>
      <vt:lpstr>3_自訂設計</vt:lpstr>
      <vt:lpstr>1_自訂設計</vt:lpstr>
      <vt:lpstr>自訂設計</vt:lpstr>
      <vt:lpstr>2_自訂設計</vt:lpstr>
      <vt:lpstr>AmebaZ2 LZMA Flash Layout</vt:lpstr>
      <vt:lpstr>PowerPoint Presentation</vt:lpstr>
      <vt:lpstr>LZMA Firmware</vt:lpstr>
      <vt:lpstr>LZMA Overall Workflow</vt:lpstr>
      <vt:lpstr>LZMA Enable Option</vt:lpstr>
      <vt:lpstr>LZMA Firmware Boot Flow</vt:lpstr>
      <vt:lpstr>LZMA Algorithm Introduction</vt:lpstr>
      <vt:lpstr>LZMA Firmware Generation</vt:lpstr>
      <vt:lpstr>LZMA Firmware Hash Generation</vt:lpstr>
      <vt:lpstr>LZMA Firmware Header Generation</vt:lpstr>
      <vt:lpstr>LZMA Firmware Header Generation</vt:lpstr>
      <vt:lpstr>LZMA Compression</vt:lpstr>
      <vt:lpstr>LZMA Decompression</vt:lpstr>
      <vt:lpstr>LZMA Decompression (cont.)</vt:lpstr>
      <vt:lpstr>LZMA Decompression Scope</vt:lpstr>
      <vt:lpstr>Current version vs. LZMA version</vt:lpstr>
      <vt:lpstr>User Guide: IAR build</vt:lpstr>
      <vt:lpstr>User Guide: IAR build</vt:lpstr>
      <vt:lpstr>User Guide: IAR build</vt:lpstr>
      <vt:lpstr>User Guide: IAR build</vt:lpstr>
      <vt:lpstr>User Guide: GCC build</vt:lpstr>
      <vt:lpstr>User Guide: GCC build</vt:lpstr>
      <vt:lpstr>User Guide: GCC build</vt:lpstr>
      <vt:lpstr>User Guide: GCC build</vt:lpstr>
      <vt:lpstr>User Guide: GCC build</vt:lpstr>
      <vt:lpstr>User Guide: GCC build in Linux</vt:lpstr>
      <vt:lpstr>User Guide: GCC build</vt:lpstr>
      <vt:lpstr>User Guide: GCC build</vt:lpstr>
      <vt:lpstr>User Guide: GCC build</vt:lpstr>
      <vt:lpstr>User Guide: Flashing</vt:lpstr>
      <vt:lpstr>User Guide: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IOT BLE mesh</dc:title>
  <dc:creator>林玫秀</dc:creator>
  <cp:lastModifiedBy>Justin Yau Wei Shun</cp:lastModifiedBy>
  <cp:revision>34</cp:revision>
  <dcterms:created xsi:type="dcterms:W3CDTF">2020-02-21T10:20:28Z</dcterms:created>
  <dcterms:modified xsi:type="dcterms:W3CDTF">2022-07-22T08:05:10Z</dcterms:modified>
</cp:coreProperties>
</file>