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62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26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8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0D7815-062C-4A79-81A2-919FFDAC36C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9891-FD70-4686-9224-3337B925D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97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A14A-7C12-467D-A123-B1D55CFF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59" y="814633"/>
            <a:ext cx="10042281" cy="2387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Give me some credit-Kaggle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5AAF-E5F5-44E3-A4C7-F75F9E8A1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07" y="3367454"/>
            <a:ext cx="11887200" cy="21541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Lending money entails risk, and your</a:t>
            </a:r>
            <a:r>
              <a:rPr lang="en-US" sz="1600" b="1" dirty="0"/>
              <a:t> </a:t>
            </a:r>
            <a:r>
              <a:rPr lang="en-US" sz="1600" dirty="0"/>
              <a:t>credit rating tells prospective lenders how reliable or unreliable you are at repaying loans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Credit score determines what sort of terms you are likely to get.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Financial distress will affect the individual’s credit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/>
              <a:t>Model for an individual to experience distress in the next two years</a:t>
            </a:r>
          </a:p>
          <a:p>
            <a:pPr algn="l"/>
            <a:endParaRPr lang="en-US" sz="1600" b="1" dirty="0"/>
          </a:p>
          <a:p>
            <a:pPr algn="l"/>
            <a:endParaRPr lang="en-US" sz="1600" b="1" dirty="0"/>
          </a:p>
          <a:p>
            <a:r>
              <a:rPr lang="en-US" sz="1600" b="1" dirty="0">
                <a:solidFill>
                  <a:schemeClr val="accent3"/>
                </a:solidFill>
              </a:rPr>
              <a:t>Aim</a:t>
            </a:r>
            <a:r>
              <a:rPr lang="en-US" sz="1600" dirty="0">
                <a:solidFill>
                  <a:schemeClr val="accent3"/>
                </a:solidFill>
              </a:rPr>
              <a:t>: Apply </a:t>
            </a:r>
            <a:r>
              <a:rPr lang="en-US" sz="1600" dirty="0" err="1">
                <a:solidFill>
                  <a:schemeClr val="accent3"/>
                </a:solidFill>
              </a:rPr>
              <a:t>xgboost</a:t>
            </a:r>
            <a:r>
              <a:rPr lang="en-US" sz="1600" dirty="0">
                <a:solidFill>
                  <a:schemeClr val="accent3"/>
                </a:solidFill>
              </a:rPr>
              <a:t> regression model to find the probability of the distress in the individual’s account</a:t>
            </a:r>
          </a:p>
        </p:txBody>
      </p:sp>
    </p:spTree>
    <p:extLst>
      <p:ext uri="{BB962C8B-B14F-4D97-AF65-F5344CB8AC3E}">
        <p14:creationId xmlns:p14="http://schemas.microsoft.com/office/powerpoint/2010/main" val="153608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C377-0537-4719-95A6-5DEFBEBF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036-6B56-46BC-B06B-EF71FB18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7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SeriousDlqin2yrs</a:t>
            </a:r>
            <a:r>
              <a:rPr lang="en-US" dirty="0"/>
              <a:t> -Person experienced 90 days past due delinquency or worse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Revolving Utilization Of Unsecured Lines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–(Total balance on credit cards and personal lines of credit except real estate and no installment debt like car loans)/ sum of credit limits . (Balance to credit ratio)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Age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 Age of borrower in years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Time 30-59 Days Past Due Not Worse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-Number of times borrower has been 30-59 days past due but no worse in the last 2 years. </a:t>
            </a:r>
          </a:p>
          <a:p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DebtRatio</a:t>
            </a:r>
            <a:r>
              <a:rPr lang="en-US" dirty="0"/>
              <a:t> – (Monthly debt payments, </a:t>
            </a:r>
            <a:r>
              <a:rPr lang="en-US" dirty="0" err="1"/>
              <a:t>alimony,living</a:t>
            </a:r>
            <a:r>
              <a:rPr lang="en-US" dirty="0"/>
              <a:t> costs) /</a:t>
            </a:r>
            <a:r>
              <a:rPr lang="en-US" dirty="0" err="1"/>
              <a:t>monthy</a:t>
            </a:r>
            <a:r>
              <a:rPr lang="en-US" dirty="0"/>
              <a:t> gross income </a:t>
            </a:r>
          </a:p>
          <a:p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MonthlyIncome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NumberOfOpenCreditLinesAndLoans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-Number of Open loans (installment like car loan or mortgage) and Lines of credit (e.g. credit cards)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NumberOfTimes90DaysLate</a:t>
            </a:r>
            <a:r>
              <a:rPr lang="en-US" dirty="0"/>
              <a:t> -Number of times borrower has been 90 days or more past due. </a:t>
            </a:r>
          </a:p>
          <a:p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NumberRealEstateLoansOrLines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-Number of mortgage and real estate loans including home equity lines of credit </a:t>
            </a:r>
          </a:p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NumberOfTime60-89DaysPastDueNotWorse</a:t>
            </a:r>
            <a:r>
              <a:rPr lang="en-US" dirty="0"/>
              <a:t> -Number of times borrower has been 60-89 days past due but no worse in the last 2 years. </a:t>
            </a:r>
          </a:p>
          <a:p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NumberOfDependents</a:t>
            </a:r>
            <a:r>
              <a:rPr lang="en-US" dirty="0"/>
              <a:t> -Number of dependents in family excluding themselves (spouse, children etc.)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Training data size =(150000,12)</a:t>
            </a:r>
          </a:p>
        </p:txBody>
      </p:sp>
    </p:spTree>
    <p:extLst>
      <p:ext uri="{BB962C8B-B14F-4D97-AF65-F5344CB8AC3E}">
        <p14:creationId xmlns:p14="http://schemas.microsoft.com/office/powerpoint/2010/main" val="124256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E2AE-E745-433A-A6CE-527B17D1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62242"/>
            <a:ext cx="9404723" cy="14005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BCC4-D0C5-4414-BBEF-769D58CA1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12" y="1762772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>
                <a:solidFill>
                  <a:schemeClr val="accent6"/>
                </a:solidFill>
              </a:rPr>
              <a:t>Data exploration and visualization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Finding delinquents distribution</a:t>
            </a:r>
          </a:p>
          <a:p>
            <a:r>
              <a:rPr lang="en-US" dirty="0">
                <a:solidFill>
                  <a:schemeClr val="accent3"/>
                </a:solidFill>
              </a:rPr>
              <a:t>Find if data is skewed (normally distributed data is better to fit in the model)- </a:t>
            </a:r>
            <a:r>
              <a:rPr lang="en-US" dirty="0"/>
              <a:t>right skewed</a:t>
            </a:r>
          </a:p>
          <a:p>
            <a:r>
              <a:rPr lang="en-US" dirty="0">
                <a:solidFill>
                  <a:schemeClr val="accent3"/>
                </a:solidFill>
              </a:rPr>
              <a:t>Finding missing values- </a:t>
            </a:r>
            <a:r>
              <a:rPr lang="en-US" dirty="0"/>
              <a:t>monthly income and </a:t>
            </a:r>
            <a:r>
              <a:rPr lang="en-US" dirty="0" err="1"/>
              <a:t>NumberOfDependents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3"/>
                </a:solidFill>
              </a:rPr>
              <a:t>Identify outliers- </a:t>
            </a:r>
            <a:r>
              <a:rPr lang="en-US" dirty="0" err="1"/>
              <a:t>DebtRatio</a:t>
            </a:r>
            <a:r>
              <a:rPr lang="en-US" dirty="0"/>
              <a:t>, Revolving Utilization Of Unsecured Lines, NumberOfTimes90DaysLate, Number Of Time 30-59 Days Past Due Not Worse , NumberOfTime60-89DaysPastDueNotWorse</a:t>
            </a:r>
          </a:p>
        </p:txBody>
      </p:sp>
    </p:spTree>
    <p:extLst>
      <p:ext uri="{BB962C8B-B14F-4D97-AF65-F5344CB8AC3E}">
        <p14:creationId xmlns:p14="http://schemas.microsoft.com/office/powerpoint/2010/main" val="355728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BCF4-368E-482D-8A63-4ABF93A1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6" y="1068180"/>
            <a:ext cx="8946541" cy="452372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3300" b="1" u="sng" dirty="0">
                <a:solidFill>
                  <a:schemeClr val="accent6"/>
                </a:solidFill>
              </a:rPr>
              <a:t>DATA PRE-PROCESSING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Monthly income and number with dependents – </a:t>
            </a:r>
            <a:r>
              <a:rPr lang="en-US" dirty="0"/>
              <a:t>Nan value replaced with median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Log transformation of data .</a:t>
            </a:r>
          </a:p>
          <a:p>
            <a:r>
              <a:rPr lang="en-US" dirty="0">
                <a:solidFill>
                  <a:schemeClr val="accent3"/>
                </a:solidFill>
              </a:rPr>
              <a:t>Debt ratio- </a:t>
            </a:r>
            <a:r>
              <a:rPr lang="en-US" dirty="0"/>
              <a:t>values ==0 and value&gt;2 was dropped (ratio)</a:t>
            </a:r>
          </a:p>
          <a:p>
            <a:r>
              <a:rPr lang="en-US" dirty="0">
                <a:solidFill>
                  <a:schemeClr val="accent3"/>
                </a:solidFill>
              </a:rPr>
              <a:t>NumberOfTimes90DaysLate, Number Of Time 30-59 Days Past Due Not Worse , NumberOfTime60-89DaysPastDueNotWorse - </a:t>
            </a:r>
            <a:r>
              <a:rPr lang="en-US" dirty="0"/>
              <a:t>value==96 and value==98 had a value count of 264 and 5 respectively which was considered to be outlier and hence value &gt;20 were replaced with median</a:t>
            </a:r>
          </a:p>
          <a:p>
            <a:r>
              <a:rPr lang="en-US" dirty="0">
                <a:solidFill>
                  <a:schemeClr val="accent3"/>
                </a:solidFill>
              </a:rPr>
              <a:t>Revolving Utilization Of Unsecured Lines </a:t>
            </a:r>
            <a:r>
              <a:rPr lang="en-US" b="1" dirty="0">
                <a:solidFill>
                  <a:schemeClr val="accent3"/>
                </a:solidFill>
              </a:rPr>
              <a:t>-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value==0 was dropped and value&gt;1 were replaced with median.</a:t>
            </a:r>
          </a:p>
          <a:p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Training set (139121,15)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03AB73-1819-43A0-82C9-0494DDEB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208167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u="sng" dirty="0">
                <a:solidFill>
                  <a:schemeClr val="accent6"/>
                </a:solidFill>
              </a:rPr>
              <a:t>FEATURE ENGINEERING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Per person income</a:t>
            </a:r>
            <a:r>
              <a:rPr lang="en-US" dirty="0"/>
              <a:t>= monthly income/(number of dependents+1)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Late frequency</a:t>
            </a:r>
            <a:r>
              <a:rPr lang="en-US" dirty="0"/>
              <a:t>= (Number Of Time 30-59 Days Past Due Not Worse) + (NumberOfTimes90DaysLate) + (NumberOfTime60-89DaysPastDueNotWorse)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Monthly debt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debt ratio* monthly income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Monthly balance</a:t>
            </a:r>
            <a:r>
              <a:rPr lang="en-US" dirty="0"/>
              <a:t>= Monthly income – Monthly debt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Number of open credit lines</a:t>
            </a:r>
            <a:r>
              <a:rPr lang="en-US" dirty="0"/>
              <a:t>= Number of open credit loans and lines- number of real estate loans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Training set(139121,17)</a:t>
            </a:r>
          </a:p>
          <a:p>
            <a:pPr marL="0" indent="0">
              <a:buNone/>
            </a:pP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2A5C-704E-4BFB-8150-27335E20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27" y="46151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u="sng" dirty="0">
                <a:solidFill>
                  <a:schemeClr val="accent6"/>
                </a:solidFill>
              </a:rPr>
              <a:t>Applying </a:t>
            </a:r>
            <a:r>
              <a:rPr lang="en-US" sz="2800" b="1" u="sng" dirty="0" err="1">
                <a:solidFill>
                  <a:schemeClr val="accent6"/>
                </a:solidFill>
              </a:rPr>
              <a:t>XGBoost</a:t>
            </a:r>
            <a:r>
              <a:rPr lang="en-US" sz="2800" b="1" u="sng" dirty="0">
                <a:solidFill>
                  <a:schemeClr val="accent6"/>
                </a:solidFill>
              </a:rPr>
              <a:t> model</a:t>
            </a:r>
          </a:p>
          <a:p>
            <a:endParaRPr lang="en-US" dirty="0"/>
          </a:p>
          <a:p>
            <a:r>
              <a:rPr lang="en-US" dirty="0"/>
              <a:t>Probability of test set was found using this model along with the feature importance , the training performance of .8765 and validation performance of 0.8658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08F41-04E3-49D8-8568-DA8BB000D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6" y="2804747"/>
            <a:ext cx="4130444" cy="2935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D2D1F-8BE4-4F77-A632-8076DCADD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" t="46154" r="50000" b="33425"/>
          <a:stretch/>
        </p:blipFill>
        <p:spPr>
          <a:xfrm>
            <a:off x="5233755" y="2963008"/>
            <a:ext cx="6213829" cy="27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7253-DA75-469A-B57A-C941B7CA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474" y="28911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THE RICH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63270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486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SemiBold SemiConden</vt:lpstr>
      <vt:lpstr>Century Gothic</vt:lpstr>
      <vt:lpstr>Wingdings 3</vt:lpstr>
      <vt:lpstr>Ion</vt:lpstr>
      <vt:lpstr>Give me some credit-Kaggle </vt:lpstr>
      <vt:lpstr>Data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Ambition Chaudahry</dc:creator>
  <cp:lastModifiedBy>Ambition Chaudahry</cp:lastModifiedBy>
  <cp:revision>14</cp:revision>
  <dcterms:created xsi:type="dcterms:W3CDTF">2018-05-31T21:34:10Z</dcterms:created>
  <dcterms:modified xsi:type="dcterms:W3CDTF">2018-06-01T01:23:21Z</dcterms:modified>
</cp:coreProperties>
</file>