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5.xml" Type="http://schemas.openxmlformats.org/officeDocument/2006/relationships/slide" Id="rId50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24.xml" Type="http://schemas.openxmlformats.org/officeDocument/2006/relationships/slide" Id="rId29"/><Relationship Target="slides/slide44.xml" Type="http://schemas.openxmlformats.org/officeDocument/2006/relationships/slide" Id="rId4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0" name="Shape 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6" name="Shape 3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1" name="Shape 4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0" name="Shape 4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8" name="Shape 4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8" name="Shape 4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7" name="Shape 4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9" name="Shape 5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5" name="Shape 5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1" name="Shape 5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7" name="Shape 5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3" name="Shape 5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5" name="Shape 5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1" name="Shape 5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2" name="Shape 5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4" name="Shape 5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9" name="Shape 5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0" name="Shape 5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7" name="Shape 6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8" name="Shape 6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3" name="Shape 6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9" name="Shape 6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0" name="Shape 6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4"/><Relationship Target="../media/image11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4"/><Relationship Target="../media/image09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../media/image07.jpg" Type="http://schemas.openxmlformats.org/officeDocument/2006/relationships/image" Id="rId3"/><Relationship Target="../media/image23.png" Type="http://schemas.openxmlformats.org/officeDocument/2006/relationships/image" Id="rId6"/><Relationship Target="../media/image12.png" Type="http://schemas.openxmlformats.org/officeDocument/2006/relationships/image" Id="rId5"/><Relationship Target="../media/image08.png" Type="http://schemas.openxmlformats.org/officeDocument/2006/relationships/image" Id="rId7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5.png" Type="http://schemas.openxmlformats.org/officeDocument/2006/relationships/image" Id="rId3"/><Relationship Target="../media/image04.png" Type="http://schemas.openxmlformats.org/officeDocument/2006/relationships/image" Id="rId5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4"/><Relationship Target="../media/image14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4"/><Relationship Target="../media/image14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4"/><Relationship Target="../media/image14.png" Type="http://schemas.openxmlformats.org/officeDocument/2006/relationships/image" Id="rId3"/><Relationship Target="../media/image22.png" Type="http://schemas.openxmlformats.org/officeDocument/2006/relationships/image" Id="rId6"/><Relationship Target="../media/image17.png" Type="http://schemas.openxmlformats.org/officeDocument/2006/relationships/image" Id="rId5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https://github.com/ambitioninc/django-app-template" Type="http://schemas.openxmlformats.org/officeDocument/2006/relationships/hyperlink" TargetMode="External" Id="rId15"/><Relationship Target="https://github.com/ambitioninc/ambition-python-template" Type="http://schemas.openxmlformats.org/officeDocument/2006/relationships/hyperlink" TargetMode="External" Id="rId14"/><Relationship Target="../notesSlides/notesSlide45.xml" Type="http://schemas.openxmlformats.org/officeDocument/2006/relationships/notesSlide" Id="rId2"/><Relationship Target="http://sphinx-doc.org/index.html" Type="http://schemas.openxmlformats.org/officeDocument/2006/relationships/hyperlink" TargetMode="External" Id="rId12"/><Relationship Target="https://google-styleguide.googlecode.com/svn/trunk/pyguide.html" Type="http://schemas.openxmlformats.org/officeDocument/2006/relationships/hyperlink" TargetMode="External" Id="rId13"/><Relationship Target="../slideLayouts/slideLayout2.xml" Type="http://schemas.openxmlformats.org/officeDocument/2006/relationships/slideLayout" Id="rId1"/><Relationship Target="http://github.com/ambitioninc/react-ui" Type="http://schemas.openxmlformats.org/officeDocument/2006/relationships/hyperlink" TargetMode="External" Id="rId4"/><Relationship Target="https://readthedocs.org/" Type="http://schemas.openxmlformats.org/officeDocument/2006/relationships/hyperlink" TargetMode="External" Id="rId10"/><Relationship Target="http://github.com/ambitoninc/django-entity" Type="http://schemas.openxmlformats.org/officeDocument/2006/relationships/hyperlink" TargetMode="External" Id="rId3"/><Relationship Target="http://www.mkdocs.org/" Type="http://schemas.openxmlformats.org/officeDocument/2006/relationships/hyperlink" TargetMode="External" Id="rId11"/><Relationship Target="https://circleci.com/" Type="http://schemas.openxmlformats.org/officeDocument/2006/relationships/hyperlink" TargetMode="External" Id="rId9"/><Relationship Target="http://flake8.readthedocs.org/en/latest/" Type="http://schemas.openxmlformats.org/officeDocument/2006/relationships/hyperlink" TargetMode="External" Id="rId6"/><Relationship Target="http://github.com/ambitioninc/" Type="http://schemas.openxmlformats.org/officeDocument/2006/relationships/hyperlink" TargetMode="External" Id="rId5"/><Relationship Target="http://travisci.org/" Type="http://schemas.openxmlformats.org/officeDocument/2006/relationships/hyperlink" TargetMode="External" Id="rId8"/><Relationship Target="http://www.pylint.org/" Type="http://schemas.openxmlformats.org/officeDocument/2006/relationships/hyperlink" TargetMode="External" Id="rId7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Minimizing Django Growing Pains in a Fast Paced Startup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Wes Kendall, Micah Hausler, Rob deCarvalho, Jeff McRiffey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1430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"/>
              <a:t>Documentation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72203" x="4841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Documentation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894225" x="457200"/>
            <a:ext cy="3574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Zero examples = no one using your code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The more complicated something becomes, the more likely you are to forget it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Written documentation distributes knowledge within your organization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649369" x="215125"/>
            <a:ext cy="941824" cx="4373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y="867325" x="6082937"/>
            <a:ext cy="302400" cx="134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Current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y="867325" x="1729375"/>
            <a:ext cy="302400" cx="134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Original</a:t>
            </a:r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README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313337" x="5210625"/>
            <a:ext cy="3613899" cx="32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rtfd.org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54525" x="1211962"/>
            <a:ext cy="4854550" cx="6720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1430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"/>
              <a:t>Code Cleanup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Splitting Up Code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758575" x="537900"/>
            <a:ext cy="3725699" cx="8068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200" lang="en"/>
              <a:t>Lots of apps in one project → lots of external apps</a:t>
            </a:r>
          </a:p>
          <a:p>
            <a:pPr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200" lang="en"/>
              <a:t>Made possible by templating python and django apps and projects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rtl="0" lvl="0">
              <a:spcBef>
                <a:spcPts val="0"/>
              </a:spcBef>
              <a:buNone/>
            </a:pPr>
            <a:r>
              <a:rPr sz="2200" lang="en"/>
              <a:t> 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64075" x="1712800"/>
            <a:ext cy="3725700" cx="5718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00074" x="988350"/>
            <a:ext cy="4279525" cx="32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58575" x="5275550"/>
            <a:ext cy="4279525" cx="225291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Django Apps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79249" x="4702750"/>
            <a:ext cy="2911123" cx="258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62849" x="878297"/>
            <a:ext cy="4217800" cx="25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Architecting Useful Abstractions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Rob deCarvalho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Principles of Good Abstractions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t="22488" b="17092" r="21104" l="25533"/>
          <a:stretch/>
        </p:blipFill>
        <p:spPr>
          <a:xfrm>
            <a:off y="1185968" x="660111"/>
            <a:ext cy="765599" cx="9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y="896171" x="400665"/>
            <a:ext cy="1309799" cx="1354799"/>
          </a:xfrm>
          <a:prstGeom prst="noSmoking">
            <a:avLst>
              <a:gd fmla="val 7427" name="adj"/>
            </a:avLst>
          </a:prstGeom>
          <a:solidFill>
            <a:srgbClr val="C0504D">
              <a:alpha val="41960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2121785" x="1812078"/>
            <a:ext cy="955799" cx="9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y="3285096" x="134355"/>
            <a:ext cy="738599" cx="2804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Common </a:t>
            </a:r>
            <a:r>
              <a:rPr b="1" sz="1800" lang="en"/>
              <a:t>T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hings </a:t>
            </a:r>
            <a:r>
              <a:rPr b="1" sz="1800" lang="en"/>
              <a:t>E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asy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Simplify the common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2299226" x="604086"/>
            <a:ext cy="879900" cx="10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838119" x="3456057"/>
            <a:ext cy="2375100" cx="191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y="3285064" x="2977456"/>
            <a:ext cy="1015800" cx="3026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Stable Interfaces / APIs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Strive for uniformity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Follow expectations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7">
            <a:alphaModFix/>
          </a:blip>
          <a:srcRect t="0" b="0" r="0" l="0"/>
          <a:stretch/>
        </p:blipFill>
        <p:spPr>
          <a:xfrm>
            <a:off y="1016091" x="6063235"/>
            <a:ext cy="1864799" cx="26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y="3321962" x="5834400"/>
            <a:ext cy="1292700" cx="3309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Loose Coupling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Independent components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Connected through well-defined interfaces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Ambition?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y="724575" x="293975"/>
            <a:ext cy="4275299" cx="8501699"/>
          </a:xfrm>
          <a:prstGeom prst="rect">
            <a:avLst/>
          </a:prstGeom>
          <a:solidFill>
            <a:srgbClr val="B7CCE4"/>
          </a:soli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95669" x="629089"/>
            <a:ext cy="2045845" cx="25007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40" name="Shape 40"/>
          <p:cNvSpPr txBox="1"/>
          <p:nvPr/>
        </p:nvSpPr>
        <p:spPr>
          <a:xfrm>
            <a:off y="676842" x="793385"/>
            <a:ext cy="392399" cx="77078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2400" lang="en" i="0">
                <a:solidFill>
                  <a:srgbClr val="000000"/>
                </a:solidFill>
              </a:rPr>
              <a:t>Ambition is a</a:t>
            </a:r>
            <a:r>
              <a:rPr b="1" sz="2400" lang="en">
                <a:solidFill>
                  <a:srgbClr val="000000"/>
                </a:solidFill>
              </a:rPr>
              <a:t>n engagement</a:t>
            </a:r>
            <a:r>
              <a:rPr strike="noStrike" u="none" b="1" cap="none" baseline="0" sz="2400" lang="en" i="0">
                <a:solidFill>
                  <a:srgbClr val="000000"/>
                </a:solidFill>
              </a:rPr>
              <a:t> platform for businesses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24951" x="2812511"/>
            <a:ext cy="1813654" cx="33474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550265" x="5514582"/>
            <a:ext cy="2049482" cx="30104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43" name="Shape 43"/>
          <p:cNvSpPr txBox="1"/>
          <p:nvPr/>
        </p:nvSpPr>
        <p:spPr>
          <a:xfrm>
            <a:off y="1127679" x="1282554"/>
            <a:ext cy="276899" cx="1899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z="1800" lang="en"/>
              <a:t>Achievement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y="1673637" x="3584942"/>
            <a:ext cy="276899" cx="2652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Accountability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y="2206148" x="6211753"/>
            <a:ext cy="276899" cx="2365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Awareness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y="3530125" x="535699"/>
            <a:ext cy="276899" cx="20445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Competition,</a:t>
            </a:r>
            <a:r>
              <a:rPr sz="1800" lang="en"/>
              <a:t> Leaderboard,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"/>
              <a:t>Highlights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y="3857654" x="2719339"/>
            <a:ext cy="276899" cx="1899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Dashboard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y="4603533" x="5421203"/>
            <a:ext cy="276899" cx="1899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Reporting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Abstractions for Loose Coupling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Loose coupling: Independent blocks of code that interact through well-defined interfaces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Python: packages, modules, functions, classes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Django: apps … BUT!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Giant mutable shared state-machine: database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Changes to database structure often lead to painful code refactoring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Abstractions for Loose Coupling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Loose coupling: Independent blocks of code that interact through well-defined interfaces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Python: packages, modules, functions, classes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Django: apps … BUT!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Giant mutable shared state-machine: database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Changes to database structure often lead to painful code refactoring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y="4294600" x="1198200"/>
            <a:ext cy="930600" cx="7456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">
                <a:solidFill>
                  <a:srgbClr val="C0504D"/>
                </a:solidFill>
              </a:rPr>
              <a:t>Examine case-study that helps with this problem</a:t>
            </a:r>
          </a:p>
        </p:txBody>
      </p:sp>
      <p:cxnSp>
        <p:nvCxnSpPr>
          <p:cNvPr id="176" name="Shape 176"/>
          <p:cNvCxnSpPr/>
          <p:nvPr/>
        </p:nvCxnSpPr>
        <p:spPr>
          <a:xfrm rot="10800000">
            <a:off y="4126300" x="870599"/>
            <a:ext cy="709799" cx="327600"/>
          </a:xfrm>
          <a:prstGeom prst="straightConnector1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77" name="Shape 177"/>
          <p:cNvSpPr/>
          <p:nvPr/>
        </p:nvSpPr>
        <p:spPr>
          <a:xfrm>
            <a:off y="3391875" x="650100"/>
            <a:ext cy="1076700" cx="8341499"/>
          </a:xfrm>
          <a:prstGeom prst="ellipse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Ambition Works</a:t>
            </a:r>
          </a:p>
        </p:txBody>
      </p:sp>
      <p:sp>
        <p:nvSpPr>
          <p:cNvPr id="183" name="Shape 183"/>
          <p:cNvSpPr/>
          <p:nvPr/>
        </p:nvSpPr>
        <p:spPr>
          <a:xfrm>
            <a:off y="3537610" x="503483"/>
            <a:ext cy="1517999" cx="8231399"/>
          </a:xfrm>
          <a:prstGeom prst="rect">
            <a:avLst/>
          </a:prstGeom>
          <a:solidFill>
            <a:srgbClr val="F2F2F2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Shape 184"/>
          <p:cNvCxnSpPr>
            <a:endCxn id="185" idx="0"/>
          </p:cNvCxnSpPr>
          <p:nvPr/>
        </p:nvCxnSpPr>
        <p:spPr>
          <a:xfrm flipH="1">
            <a:off y="3140151" x="3561653"/>
            <a:ext cy="908100" cx="429600"/>
          </a:xfrm>
          <a:prstGeom prst="straightConnector1">
            <a:avLst/>
          </a:prstGeom>
          <a:noFill/>
          <a:ln w="76200" cap="flat">
            <a:solidFill>
              <a:srgbClr val="D8D8D8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86" name="Shape 186"/>
          <p:cNvCxnSpPr/>
          <p:nvPr/>
        </p:nvCxnSpPr>
        <p:spPr>
          <a:xfrm flipH="1">
            <a:off y="3064098" x="2268510"/>
            <a:ext cy="974400" cx="1341600"/>
          </a:xfrm>
          <a:prstGeom prst="straightConnector1">
            <a:avLst/>
          </a:prstGeom>
          <a:noFill/>
          <a:ln w="76200" cap="flat">
            <a:solidFill>
              <a:srgbClr val="D8D8D8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87" name="Shape 187"/>
          <p:cNvCxnSpPr>
            <a:endCxn id="188" idx="0"/>
          </p:cNvCxnSpPr>
          <p:nvPr/>
        </p:nvCxnSpPr>
        <p:spPr>
          <a:xfrm>
            <a:off y="3140100" x="4201300"/>
            <a:ext cy="909000" cx="1000200"/>
          </a:xfrm>
          <a:prstGeom prst="straightConnector1">
            <a:avLst/>
          </a:prstGeom>
          <a:noFill/>
          <a:ln w="76200" cap="flat">
            <a:solidFill>
              <a:srgbClr val="D8D8D8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89" name="Shape 189"/>
          <p:cNvCxnSpPr/>
          <p:nvPr/>
        </p:nvCxnSpPr>
        <p:spPr>
          <a:xfrm>
            <a:off y="3064098" x="4526062"/>
            <a:ext cy="999299" cx="1913699"/>
          </a:xfrm>
          <a:prstGeom prst="straightConnector1">
            <a:avLst/>
          </a:prstGeom>
          <a:noFill/>
          <a:ln w="76200" cap="flat">
            <a:solidFill>
              <a:srgbClr val="D8D8D8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190" name="Shape 190"/>
          <p:cNvSpPr/>
          <p:nvPr/>
        </p:nvSpPr>
        <p:spPr>
          <a:xfrm>
            <a:off y="722175" x="503475"/>
            <a:ext cy="2616900" cx="8231399"/>
          </a:xfrm>
          <a:prstGeom prst="rect">
            <a:avLst/>
          </a:prstGeom>
          <a:solidFill>
            <a:srgbClr val="F2F2F2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y="4043700" x="713550"/>
            <a:ext cy="908100" cx="1883700"/>
          </a:xfrm>
          <a:prstGeom prst="rect">
            <a:avLst/>
          </a:prstGeom>
          <a:solidFill>
            <a:srgbClr val="8CB3E3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y="4041925" x="2673025"/>
            <a:ext cy="908100" cx="1777200"/>
          </a:xfrm>
          <a:prstGeom prst="rect">
            <a:avLst/>
          </a:prstGeom>
          <a:solidFill>
            <a:srgbClr val="8CB3E3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y="4049100" x="4526050"/>
            <a:ext cy="908100" cx="1350900"/>
          </a:xfrm>
          <a:prstGeom prst="rect">
            <a:avLst/>
          </a:prstGeom>
          <a:solidFill>
            <a:srgbClr val="8CB3E3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y="4056750" x="5948825"/>
            <a:ext cy="908100" cx="2272499"/>
          </a:xfrm>
          <a:prstGeom prst="rect">
            <a:avLst/>
          </a:prstGeom>
          <a:solidFill>
            <a:srgbClr val="8CB3E3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y="4048251" x="703653"/>
            <a:ext cy="346200" cx="1777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Leaderboard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"/>
              <a:t>Ranked performance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y="3455075" x="7505700"/>
            <a:ext cy="438600" cx="1181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3000" lang="en" i="0">
                <a:solidFill>
                  <a:srgbClr val="000000"/>
                </a:solidFill>
              </a:rPr>
              <a:t>Apps</a:t>
            </a:r>
          </a:p>
        </p:txBody>
      </p:sp>
      <p:sp>
        <p:nvSpPr>
          <p:cNvPr id="196" name="Shape 196"/>
          <p:cNvSpPr/>
          <p:nvPr/>
        </p:nvSpPr>
        <p:spPr>
          <a:xfrm rot="5400000">
            <a:off y="650272" x="3057050"/>
            <a:ext cy="974999" cx="5306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7CCE4"/>
          </a:soli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/>
          <p:nvPr/>
        </p:nvSpPr>
        <p:spPr>
          <a:xfrm rot="5400000">
            <a:off y="1404433" x="6170846"/>
            <a:ext cy="974999" cx="5306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7CCE4"/>
          </a:soli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" name="Shape 198"/>
          <p:cNvGrpSpPr/>
          <p:nvPr/>
        </p:nvGrpSpPr>
        <p:grpSpPr>
          <a:xfrm>
            <a:off y="836855" x="721067"/>
            <a:ext cy="2413186" cx="8266876"/>
            <a:chOff y="694485" x="-61943"/>
            <a:chExt cy="4242593" cx="8266876"/>
          </a:xfrm>
        </p:grpSpPr>
        <p:sp>
          <p:nvSpPr>
            <p:cNvPr id="199" name="Shape 199"/>
            <p:cNvSpPr/>
            <p:nvPr/>
          </p:nvSpPr>
          <p:spPr>
            <a:xfrm>
              <a:off y="694485" x="-61943"/>
              <a:ext cy="2985300" cx="2091900"/>
            </a:xfrm>
            <a:prstGeom prst="rect">
              <a:avLst/>
            </a:prstGeom>
            <a:solidFill>
              <a:srgbClr val="DAE5F1"/>
            </a:solidFill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 strike="noStrike" u="none" b="0" cap="none" baseline="0" sz="180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0" name="Shape 200"/>
            <p:cNvGrpSpPr/>
            <p:nvPr/>
          </p:nvGrpSpPr>
          <p:grpSpPr>
            <a:xfrm>
              <a:off y="710632" x="1936457"/>
              <a:ext cy="3563904" cx="6268476"/>
              <a:chOff y="710632" x="1936457"/>
              <a:chExt cy="3563904" cx="6268476"/>
            </a:xfrm>
          </p:grpSpPr>
          <p:sp>
            <p:nvSpPr>
              <p:cNvPr id="201" name="Shape 201"/>
              <p:cNvSpPr/>
              <p:nvPr/>
            </p:nvSpPr>
            <p:spPr>
              <a:xfrm>
                <a:off y="1804636" x="1936457"/>
                <a:ext cy="2469900" cx="3229200"/>
              </a:xfrm>
              <a:prstGeom prst="rect">
                <a:avLst/>
              </a:prstGeom>
              <a:solidFill>
                <a:srgbClr val="DAE5F1"/>
              </a:solidFill>
              <a:ln w="9525" cap="flat">
                <a:solidFill>
                  <a:srgbClr val="000000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45700" rIns="91425" lIns="91425" tIns="45700" anchor="ctr" anchorCtr="0">
                <a:noAutofit/>
              </a:bodyPr>
              <a:lstStyle/>
              <a:p>
                <a:pPr algn="ctr" rtl="0" lvl="0" marR="0" indent="0" marL="0">
                  <a:spcBef>
                    <a:spcPts val="0"/>
                  </a:spcBef>
                  <a:buNone/>
                </a:pPr>
                <a:r>
                  <a:t/>
                </a:r>
                <a:endParaRPr strike="noStrike" u="none" b="0" cap="none" baseline="0" sz="1800" i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Shape 202"/>
              <p:cNvSpPr txBox="1"/>
              <p:nvPr/>
            </p:nvSpPr>
            <p:spPr>
              <a:xfrm>
                <a:off y="710632" x="5398733"/>
                <a:ext cy="584700" cx="280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 algn="l" rtl="0" lvl="0" marR="0" indent="0" marL="0">
                  <a:spcBef>
                    <a:spcPts val="0"/>
                  </a:spcBef>
                  <a:buSzPct val="25000"/>
                  <a:buNone/>
                </a:pPr>
                <a:r>
                  <a:rPr strike="noStrike" u="none" b="1" cap="none" baseline="0" sz="3000" lang="en" i="0">
                    <a:solidFill>
                      <a:srgbClr val="000000"/>
                    </a:solidFill>
                  </a:rPr>
                  <a:t>Core System</a:t>
                </a:r>
              </a:p>
            </p:txBody>
          </p:sp>
        </p:grpSp>
        <p:sp>
          <p:nvSpPr>
            <p:cNvPr id="203" name="Shape 203"/>
            <p:cNvSpPr/>
            <p:nvPr/>
          </p:nvSpPr>
          <p:spPr>
            <a:xfrm>
              <a:off y="2966978" x="4622982"/>
              <a:ext cy="1970100" cx="3229200"/>
            </a:xfrm>
            <a:prstGeom prst="rect">
              <a:avLst/>
            </a:prstGeom>
            <a:solidFill>
              <a:srgbClr val="DAE5F1"/>
            </a:solidFill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 strike="noStrike" u="none" b="0" cap="none" baseline="0" sz="180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Shape 204"/>
          <p:cNvSpPr txBox="1"/>
          <p:nvPr/>
        </p:nvSpPr>
        <p:spPr>
          <a:xfrm>
            <a:off y="796225" x="721075"/>
            <a:ext cy="1292700" cx="201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Data Sources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Salesforce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Dropbox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Google Docs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API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Custom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y="2075625" x="5428250"/>
            <a:ext cy="1429199" cx="31304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Hierarchical Grouper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Aggregate into groups</a:t>
            </a:r>
          </a:p>
          <a:p>
            <a:pPr algn="l" rtl="0" lvl="1" marR="0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Company hierarchy</a:t>
            </a:r>
          </a:p>
          <a:p>
            <a:pPr algn="l" rtl="0" lvl="1" marR="0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Teams, roles, etc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y="1450075" x="2740750"/>
            <a:ext cy="1429199" cx="33393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Metric Processor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Convert data to “metrics”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Benchmark metrics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Create composite “Ambition Score”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y="4048251" x="2673053"/>
            <a:ext cy="346200" cx="1777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Competition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"/>
              <a:t>Fantasy or Head-to-head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y="4041926" x="4526053"/>
            <a:ext cy="346200" cx="1777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Reports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"/>
              <a:t>Tabular or visualized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y="4041926" x="5952753"/>
            <a:ext cy="346200" cx="1777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Event System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"/>
              <a:t>Send events to email, TV, feed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Ambition Works</a:t>
            </a:r>
          </a:p>
        </p:txBody>
      </p:sp>
      <p:sp>
        <p:nvSpPr>
          <p:cNvPr id="214" name="Shape 214"/>
          <p:cNvSpPr/>
          <p:nvPr/>
        </p:nvSpPr>
        <p:spPr>
          <a:xfrm>
            <a:off y="3537610" x="503483"/>
            <a:ext cy="1517999" cx="8231399"/>
          </a:xfrm>
          <a:prstGeom prst="rect">
            <a:avLst/>
          </a:prstGeom>
          <a:solidFill>
            <a:srgbClr val="F2F2F2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Shape 215"/>
          <p:cNvCxnSpPr>
            <a:endCxn id="216" idx="0"/>
          </p:cNvCxnSpPr>
          <p:nvPr/>
        </p:nvCxnSpPr>
        <p:spPr>
          <a:xfrm flipH="1">
            <a:off y="3140151" x="3561653"/>
            <a:ext cy="908100" cx="429600"/>
          </a:xfrm>
          <a:prstGeom prst="straightConnector1">
            <a:avLst/>
          </a:prstGeom>
          <a:noFill/>
          <a:ln w="76200" cap="flat">
            <a:solidFill>
              <a:srgbClr val="D8D8D8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17" name="Shape 217"/>
          <p:cNvCxnSpPr/>
          <p:nvPr/>
        </p:nvCxnSpPr>
        <p:spPr>
          <a:xfrm flipH="1">
            <a:off y="3064098" x="2268510"/>
            <a:ext cy="974400" cx="1341600"/>
          </a:xfrm>
          <a:prstGeom prst="straightConnector1">
            <a:avLst/>
          </a:prstGeom>
          <a:noFill/>
          <a:ln w="76200" cap="flat">
            <a:solidFill>
              <a:srgbClr val="D8D8D8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18" name="Shape 218"/>
          <p:cNvCxnSpPr>
            <a:endCxn id="219" idx="0"/>
          </p:cNvCxnSpPr>
          <p:nvPr/>
        </p:nvCxnSpPr>
        <p:spPr>
          <a:xfrm>
            <a:off y="3140100" x="4201300"/>
            <a:ext cy="909000" cx="1000200"/>
          </a:xfrm>
          <a:prstGeom prst="straightConnector1">
            <a:avLst/>
          </a:prstGeom>
          <a:noFill/>
          <a:ln w="76200" cap="flat">
            <a:solidFill>
              <a:srgbClr val="D8D8D8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20" name="Shape 220"/>
          <p:cNvCxnSpPr/>
          <p:nvPr/>
        </p:nvCxnSpPr>
        <p:spPr>
          <a:xfrm>
            <a:off y="3064098" x="4526062"/>
            <a:ext cy="999299" cx="1913699"/>
          </a:xfrm>
          <a:prstGeom prst="straightConnector1">
            <a:avLst/>
          </a:prstGeom>
          <a:noFill/>
          <a:ln w="76200" cap="flat">
            <a:solidFill>
              <a:srgbClr val="D8D8D8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221" name="Shape 221"/>
          <p:cNvSpPr/>
          <p:nvPr/>
        </p:nvSpPr>
        <p:spPr>
          <a:xfrm>
            <a:off y="708750" x="514425"/>
            <a:ext cy="2638799" cx="8231399"/>
          </a:xfrm>
          <a:prstGeom prst="rect">
            <a:avLst/>
          </a:prstGeom>
          <a:solidFill>
            <a:srgbClr val="F2F2F2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y="4043700" x="713550"/>
            <a:ext cy="908100" cx="1883700"/>
          </a:xfrm>
          <a:prstGeom prst="rect">
            <a:avLst/>
          </a:prstGeom>
          <a:solidFill>
            <a:srgbClr val="8CB3E3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y="4041925" x="2673025"/>
            <a:ext cy="908100" cx="1777200"/>
          </a:xfrm>
          <a:prstGeom prst="rect">
            <a:avLst/>
          </a:prstGeom>
          <a:solidFill>
            <a:srgbClr val="8CB3E3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y="4049100" x="4526050"/>
            <a:ext cy="908100" cx="1350900"/>
          </a:xfrm>
          <a:prstGeom prst="rect">
            <a:avLst/>
          </a:prstGeom>
          <a:solidFill>
            <a:srgbClr val="8CB3E3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y="4056750" x="5948825"/>
            <a:ext cy="908100" cx="2272499"/>
          </a:xfrm>
          <a:prstGeom prst="rect">
            <a:avLst/>
          </a:prstGeom>
          <a:solidFill>
            <a:srgbClr val="8CB3E3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y="4048251" x="703653"/>
            <a:ext cy="346200" cx="1777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Leaderboard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"/>
              <a:t>Ranked performance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y="3455075" x="7505700"/>
            <a:ext cy="438600" cx="1181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3000" lang="en" i="0">
                <a:solidFill>
                  <a:srgbClr val="000000"/>
                </a:solidFill>
              </a:rPr>
              <a:t>Apps</a:t>
            </a:r>
          </a:p>
        </p:txBody>
      </p:sp>
      <p:sp>
        <p:nvSpPr>
          <p:cNvPr id="227" name="Shape 227"/>
          <p:cNvSpPr/>
          <p:nvPr/>
        </p:nvSpPr>
        <p:spPr>
          <a:xfrm rot="5400000">
            <a:off y="650272" x="3057050"/>
            <a:ext cy="974999" cx="5306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7CCE4"/>
          </a:soli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 rot="5400000">
            <a:off y="1404433" x="6170846"/>
            <a:ext cy="974999" cx="5306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7CCE4"/>
          </a:soli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Shape 229"/>
          <p:cNvGrpSpPr/>
          <p:nvPr/>
        </p:nvGrpSpPr>
        <p:grpSpPr>
          <a:xfrm>
            <a:off y="836855" x="721067"/>
            <a:ext cy="2413186" cx="8266876"/>
            <a:chOff y="694485" x="-61943"/>
            <a:chExt cy="4242593" cx="8266876"/>
          </a:xfrm>
        </p:grpSpPr>
        <p:sp>
          <p:nvSpPr>
            <p:cNvPr id="230" name="Shape 230"/>
            <p:cNvSpPr/>
            <p:nvPr/>
          </p:nvSpPr>
          <p:spPr>
            <a:xfrm>
              <a:off y="694485" x="-61943"/>
              <a:ext cy="2985300" cx="2091900"/>
            </a:xfrm>
            <a:prstGeom prst="rect">
              <a:avLst/>
            </a:prstGeom>
            <a:solidFill>
              <a:srgbClr val="DAE5F1"/>
            </a:solidFill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 strike="noStrike" u="none" b="0" cap="none" baseline="0" sz="180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1" name="Shape 231"/>
            <p:cNvGrpSpPr/>
            <p:nvPr/>
          </p:nvGrpSpPr>
          <p:grpSpPr>
            <a:xfrm>
              <a:off y="710632" x="1936457"/>
              <a:ext cy="3563904" cx="6268476"/>
              <a:chOff y="710632" x="1936457"/>
              <a:chExt cy="3563904" cx="6268476"/>
            </a:xfrm>
          </p:grpSpPr>
          <p:sp>
            <p:nvSpPr>
              <p:cNvPr id="232" name="Shape 232"/>
              <p:cNvSpPr/>
              <p:nvPr/>
            </p:nvSpPr>
            <p:spPr>
              <a:xfrm>
                <a:off y="1804636" x="1936457"/>
                <a:ext cy="2469900" cx="3229200"/>
              </a:xfrm>
              <a:prstGeom prst="rect">
                <a:avLst/>
              </a:prstGeom>
              <a:solidFill>
                <a:srgbClr val="DAE5F1"/>
              </a:solidFill>
              <a:ln w="9525" cap="flat">
                <a:solidFill>
                  <a:srgbClr val="000000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45700" rIns="91425" lIns="91425" tIns="45700" anchor="ctr" anchorCtr="0">
                <a:noAutofit/>
              </a:bodyPr>
              <a:lstStyle/>
              <a:p>
                <a:pPr algn="ctr" rtl="0" lvl="0" marR="0" indent="0" marL="0">
                  <a:spcBef>
                    <a:spcPts val="0"/>
                  </a:spcBef>
                  <a:buNone/>
                </a:pPr>
                <a:r>
                  <a:t/>
                </a:r>
                <a:endParaRPr strike="noStrike" u="none" b="0" cap="none" baseline="0" sz="1800" i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Shape 233"/>
              <p:cNvSpPr txBox="1"/>
              <p:nvPr/>
            </p:nvSpPr>
            <p:spPr>
              <a:xfrm>
                <a:off y="710632" x="5398733"/>
                <a:ext cy="584700" cx="280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 algn="l" rtl="0" lvl="0" marR="0" indent="0" marL="0">
                  <a:spcBef>
                    <a:spcPts val="0"/>
                  </a:spcBef>
                  <a:buSzPct val="25000"/>
                  <a:buNone/>
                </a:pPr>
                <a:r>
                  <a:rPr strike="noStrike" u="none" b="1" cap="none" baseline="0" sz="3000" lang="en" i="0">
                    <a:solidFill>
                      <a:srgbClr val="000000"/>
                    </a:solidFill>
                  </a:rPr>
                  <a:t>Core System</a:t>
                </a:r>
              </a:p>
            </p:txBody>
          </p:sp>
        </p:grpSp>
        <p:sp>
          <p:nvSpPr>
            <p:cNvPr id="234" name="Shape 234"/>
            <p:cNvSpPr/>
            <p:nvPr/>
          </p:nvSpPr>
          <p:spPr>
            <a:xfrm>
              <a:off y="2966978" x="4622982"/>
              <a:ext cy="1970100" cx="3229200"/>
            </a:xfrm>
            <a:prstGeom prst="rect">
              <a:avLst/>
            </a:prstGeom>
            <a:solidFill>
              <a:srgbClr val="DAE5F1"/>
            </a:solidFill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 strike="noStrike" u="none" b="0" cap="none" baseline="0" sz="180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Shape 235"/>
          <p:cNvSpPr txBox="1"/>
          <p:nvPr/>
        </p:nvSpPr>
        <p:spPr>
          <a:xfrm>
            <a:off y="796225" x="721075"/>
            <a:ext cy="1292700" cx="201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Data Sources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Salesforce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Dropbox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Google Docs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API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Custom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y="2075625" x="5428250"/>
            <a:ext cy="1429199" cx="31304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Hierarchical Grouper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Aggregate into groups</a:t>
            </a:r>
          </a:p>
          <a:p>
            <a:pPr algn="l" rtl="0" lvl="1" marR="0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Company hierarchy</a:t>
            </a:r>
          </a:p>
          <a:p>
            <a:pPr algn="l" rtl="0" lvl="1" marR="0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Teams, roles, etc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y="1450075" x="2740750"/>
            <a:ext cy="1429199" cx="33393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Metric Processor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Convert data to “metrics”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Benchmark metrics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1800" lang="en"/>
              <a:t>Create composite “Ambition Score”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y="4048251" x="2673053"/>
            <a:ext cy="346200" cx="1777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Competition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"/>
              <a:t>Fantasy or Head-to-head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y="4041926" x="4526053"/>
            <a:ext cy="346200" cx="1777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Reports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"/>
              <a:t>Tabular or visualized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y="4041926" x="5952753"/>
            <a:ext cy="346200" cx="1777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Event System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"/>
              <a:t>Send events to email, TV, feed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y="2798675" x="621250"/>
            <a:ext cy="656399" cx="5484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">
                <a:solidFill>
                  <a:srgbClr val="C0504D"/>
                </a:solidFill>
              </a:rPr>
              <a:t>Case study - Django entity</a:t>
            </a:r>
          </a:p>
        </p:txBody>
      </p:sp>
      <p:cxnSp>
        <p:nvCxnSpPr>
          <p:cNvPr id="241" name="Shape 241"/>
          <p:cNvCxnSpPr/>
          <p:nvPr/>
        </p:nvCxnSpPr>
        <p:spPr>
          <a:xfrm rot="10800000" flipH="1">
            <a:off y="2987774" x="4647375"/>
            <a:ext cy="161100" cx="745500"/>
          </a:xfrm>
          <a:prstGeom prst="straightConnector1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Django Entity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Github app from Ambition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github.com/ambitioninc/django-entity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-228600" marL="457200">
              <a:spcBef>
                <a:spcPts val="0"/>
              </a:spcBef>
              <a:buNone/>
            </a:pPr>
            <a:r>
              <a:rPr lang="en"/>
              <a:t>Model-agnostic hierarchical abstraction</a:t>
            </a:r>
          </a:p>
          <a:p>
            <a:pPr algn="l" rtl="0" lvl="0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Solves common use case</a:t>
            </a:r>
          </a:p>
          <a:p>
            <a:pPr algn="l" rtl="0" lvl="0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Interface has semantics for hierarchies</a:t>
            </a:r>
          </a:p>
          <a:p>
            <a:pPr algn="l" rtl="0" lvl="0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Enables more effective decoupling between apps and the database</a:t>
            </a:r>
          </a:p>
          <a:p>
            <a:pPr algn="l" rtl="0" lvl="0" marR="0" indent="-2286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lvl="0" marR="0" indent="-2286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lvl="0" marR="0" indent="-2286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t/>
            </a:r>
            <a:endParaRPr/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718047" x="6128992"/>
            <a:ext cy="1049700" cx="241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Concrete Example - Music Studio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y="2159984" x="24217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John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y="2159984" x="770381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Darryl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y="716798" x="3879114"/>
            <a:ext cy="461699" cx="1070700"/>
          </a:xfrm>
          <a:prstGeom prst="rect">
            <a:avLst/>
          </a:prstGeom>
          <a:solidFill>
            <a:srgbClr val="B7CCE4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Producer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Berry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y="1379750" x="1607913"/>
            <a:ext cy="461699" cx="10707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Manager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Brian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y="1379750" x="6058932"/>
            <a:ext cy="461699" cx="10707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Manager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Andrew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y="2159984" x="1223912"/>
            <a:ext cy="461699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Paul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y="2159984" x="2209615"/>
            <a:ext cy="461699" cx="840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George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y="2159984" x="3240688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Ringo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y="2159984" x="671319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K</a:t>
            </a:r>
            <a:r>
              <a:rPr sz="1200" lang="en" i="1"/>
              <a:t>ei</a:t>
            </a:r>
            <a:r>
              <a:rPr strike="noStrike" u="none" b="0" cap="none" baseline="0" sz="1200" lang="en" i="1">
                <a:solidFill>
                  <a:srgbClr val="000000"/>
                </a:solidFill>
              </a:rPr>
              <a:t>th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y="2159984" x="5722573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Mick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y="2159984" x="4705301"/>
            <a:ext cy="461699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Charlie</a:t>
            </a:r>
          </a:p>
        </p:txBody>
      </p:sp>
      <p:cxnSp>
        <p:nvCxnSpPr>
          <p:cNvPr id="265" name="Shape 265"/>
          <p:cNvCxnSpPr>
            <a:stCxn id="256" idx="2"/>
          </p:cNvCxnSpPr>
          <p:nvPr/>
        </p:nvCxnSpPr>
        <p:spPr>
          <a:xfrm flipH="1">
            <a:off y="1178498" x="2629764"/>
            <a:ext cy="201300" cx="17847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66" name="Shape 266"/>
          <p:cNvCxnSpPr>
            <a:stCxn id="256" idx="2"/>
          </p:cNvCxnSpPr>
          <p:nvPr/>
        </p:nvCxnSpPr>
        <p:spPr>
          <a:xfrm>
            <a:off y="1178498" x="4414464"/>
            <a:ext cy="201300" cx="16446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67" name="Shape 267"/>
          <p:cNvCxnSpPr>
            <a:endCxn id="254" idx="0"/>
          </p:cNvCxnSpPr>
          <p:nvPr/>
        </p:nvCxnSpPr>
        <p:spPr>
          <a:xfrm flipH="1">
            <a:off y="1841384" x="626174"/>
            <a:ext cy="318600" cx="15171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68" name="Shape 268"/>
          <p:cNvCxnSpPr>
            <a:stCxn id="257" idx="2"/>
            <a:endCxn id="259" idx="0"/>
          </p:cNvCxnSpPr>
          <p:nvPr/>
        </p:nvCxnSpPr>
        <p:spPr>
          <a:xfrm flipH="1">
            <a:off y="1841450" x="1621263"/>
            <a:ext cy="318600" cx="5220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69" name="Shape 269"/>
          <p:cNvCxnSpPr>
            <a:stCxn id="257" idx="2"/>
            <a:endCxn id="260" idx="0"/>
          </p:cNvCxnSpPr>
          <p:nvPr/>
        </p:nvCxnSpPr>
        <p:spPr>
          <a:xfrm>
            <a:off y="1841450" x="2143263"/>
            <a:ext cy="318600" cx="4863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70" name="Shape 270"/>
          <p:cNvCxnSpPr>
            <a:stCxn id="257" idx="2"/>
            <a:endCxn id="261" idx="0"/>
          </p:cNvCxnSpPr>
          <p:nvPr/>
        </p:nvCxnSpPr>
        <p:spPr>
          <a:xfrm>
            <a:off y="1841450" x="2143263"/>
            <a:ext cy="318600" cx="1481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71" name="Shape 271"/>
          <p:cNvCxnSpPr/>
          <p:nvPr/>
        </p:nvCxnSpPr>
        <p:spPr>
          <a:xfrm flipH="1">
            <a:off y="1841415" x="5094502"/>
            <a:ext cy="318600" cx="15170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72" name="Shape 272"/>
          <p:cNvCxnSpPr/>
          <p:nvPr/>
        </p:nvCxnSpPr>
        <p:spPr>
          <a:xfrm flipH="1">
            <a:off y="1841415" x="6089602"/>
            <a:ext cy="318600" cx="5219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73" name="Shape 273"/>
          <p:cNvCxnSpPr/>
          <p:nvPr/>
        </p:nvCxnSpPr>
        <p:spPr>
          <a:xfrm>
            <a:off y="1841415" x="6611602"/>
            <a:ext cy="318600" cx="4863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74" name="Shape 274"/>
          <p:cNvCxnSpPr/>
          <p:nvPr/>
        </p:nvCxnSpPr>
        <p:spPr>
          <a:xfrm>
            <a:off y="1841415" x="6611602"/>
            <a:ext cy="318600" cx="1481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684775" x="1997600"/>
            <a:ext cy="2357800" cx="4715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Entity Mirroring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y="2159984" x="24217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John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y="2159984" x="770381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Darryl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y="716798" x="3879114"/>
            <a:ext cy="461699" cx="1070700"/>
          </a:xfrm>
          <a:prstGeom prst="rect">
            <a:avLst/>
          </a:prstGeom>
          <a:solidFill>
            <a:srgbClr val="B7CCE4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Producer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Berry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y="1379750" x="1607913"/>
            <a:ext cy="461699" cx="10707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Manager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Brian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y="1379750" x="6058932"/>
            <a:ext cy="461699" cx="10707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Manager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Andrew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y="2159984" x="1223912"/>
            <a:ext cy="461699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Paul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y="2159984" x="2209615"/>
            <a:ext cy="461699" cx="840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George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y="2159984" x="3240688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Ringo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y="2159984" x="671319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K</a:t>
            </a:r>
            <a:r>
              <a:rPr sz="1200" lang="en" i="1"/>
              <a:t>ei</a:t>
            </a:r>
            <a:r>
              <a:rPr strike="noStrike" u="none" b="0" cap="none" baseline="0" sz="1200" lang="en" i="1">
                <a:solidFill>
                  <a:srgbClr val="000000"/>
                </a:solidFill>
              </a:rPr>
              <a:t>th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y="2159984" x="5722573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Mick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y="2159984" x="4705301"/>
            <a:ext cy="461699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Charlie</a:t>
            </a:r>
          </a:p>
        </p:txBody>
      </p:sp>
      <p:cxnSp>
        <p:nvCxnSpPr>
          <p:cNvPr id="292" name="Shape 292"/>
          <p:cNvCxnSpPr>
            <a:stCxn id="283" idx="2"/>
          </p:cNvCxnSpPr>
          <p:nvPr/>
        </p:nvCxnSpPr>
        <p:spPr>
          <a:xfrm flipH="1">
            <a:off y="1178498" x="2629764"/>
            <a:ext cy="201300" cx="17847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93" name="Shape 293"/>
          <p:cNvCxnSpPr>
            <a:stCxn id="283" idx="2"/>
          </p:cNvCxnSpPr>
          <p:nvPr/>
        </p:nvCxnSpPr>
        <p:spPr>
          <a:xfrm>
            <a:off y="1178498" x="4414464"/>
            <a:ext cy="201300" cx="16446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94" name="Shape 294"/>
          <p:cNvCxnSpPr>
            <a:endCxn id="281" idx="0"/>
          </p:cNvCxnSpPr>
          <p:nvPr/>
        </p:nvCxnSpPr>
        <p:spPr>
          <a:xfrm flipH="1">
            <a:off y="1841384" x="626174"/>
            <a:ext cy="318600" cx="15171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95" name="Shape 295"/>
          <p:cNvCxnSpPr>
            <a:stCxn id="284" idx="2"/>
            <a:endCxn id="286" idx="0"/>
          </p:cNvCxnSpPr>
          <p:nvPr/>
        </p:nvCxnSpPr>
        <p:spPr>
          <a:xfrm flipH="1">
            <a:off y="1841450" x="1621263"/>
            <a:ext cy="318600" cx="5220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96" name="Shape 296"/>
          <p:cNvCxnSpPr>
            <a:stCxn id="284" idx="2"/>
            <a:endCxn id="287" idx="0"/>
          </p:cNvCxnSpPr>
          <p:nvPr/>
        </p:nvCxnSpPr>
        <p:spPr>
          <a:xfrm>
            <a:off y="1841450" x="2143263"/>
            <a:ext cy="318600" cx="4863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97" name="Shape 297"/>
          <p:cNvCxnSpPr>
            <a:stCxn id="284" idx="2"/>
            <a:endCxn id="288" idx="0"/>
          </p:cNvCxnSpPr>
          <p:nvPr/>
        </p:nvCxnSpPr>
        <p:spPr>
          <a:xfrm>
            <a:off y="1841450" x="2143263"/>
            <a:ext cy="318600" cx="1481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98" name="Shape 298"/>
          <p:cNvCxnSpPr/>
          <p:nvPr/>
        </p:nvCxnSpPr>
        <p:spPr>
          <a:xfrm flipH="1">
            <a:off y="1841415" x="5094502"/>
            <a:ext cy="318600" cx="15170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99" name="Shape 299"/>
          <p:cNvCxnSpPr/>
          <p:nvPr/>
        </p:nvCxnSpPr>
        <p:spPr>
          <a:xfrm flipH="1">
            <a:off y="1841415" x="6089602"/>
            <a:ext cy="318600" cx="5219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00" name="Shape 300"/>
          <p:cNvCxnSpPr/>
          <p:nvPr/>
        </p:nvCxnSpPr>
        <p:spPr>
          <a:xfrm>
            <a:off y="1841415" x="6611602"/>
            <a:ext cy="318600" cx="4863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01" name="Shape 301"/>
          <p:cNvCxnSpPr/>
          <p:nvPr/>
        </p:nvCxnSpPr>
        <p:spPr>
          <a:xfrm>
            <a:off y="1841415" x="6611602"/>
            <a:ext cy="318600" cx="1481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302" name="Shape 302"/>
          <p:cNvSpPr txBox="1"/>
          <p:nvPr/>
        </p:nvSpPr>
        <p:spPr>
          <a:xfrm>
            <a:off y="2857250" x="242175"/>
            <a:ext cy="1555799" cx="38652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Entity Table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entity_type: Class of mirrored 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entity_id: pk of mirrored 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(other stuff)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y="2857249" x="4705300"/>
            <a:ext cy="1222799" cx="34899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Entity Relationships Table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super_entity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sub_entity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(other stuff)</a:t>
            </a:r>
          </a:p>
        </p:txBody>
      </p:sp>
      <p:sp>
        <p:nvSpPr>
          <p:cNvPr id="304" name="Shape 304"/>
          <p:cNvSpPr/>
          <p:nvPr/>
        </p:nvSpPr>
        <p:spPr>
          <a:xfrm>
            <a:off y="4489200" x="959650"/>
            <a:ext cy="484500" cx="6947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Configur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ed </a:t>
            </a:r>
            <a:r>
              <a:rPr b="1" sz="1800" lang="en"/>
              <a:t>with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 registration process similar to django-admin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Entity Mirroring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y="2159984" x="24217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John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y="2159984" x="770381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Darryl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y="716798" x="3879114"/>
            <a:ext cy="461699" cx="1070700"/>
          </a:xfrm>
          <a:prstGeom prst="rect">
            <a:avLst/>
          </a:prstGeom>
          <a:solidFill>
            <a:srgbClr val="B7CCE4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Producer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Berry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y="1379750" x="1607913"/>
            <a:ext cy="461699" cx="10707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Manager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Brian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y="1379750" x="6058932"/>
            <a:ext cy="461699" cx="10707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Manager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Andrew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y="2159984" x="1223912"/>
            <a:ext cy="461699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Paul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y="2159984" x="2209615"/>
            <a:ext cy="461699" cx="840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George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y="2159984" x="3240688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Ringo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y="2159984" x="671319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Kieth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y="2159984" x="5722573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Mick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y="2159984" x="4705301"/>
            <a:ext cy="461699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Charlie</a:t>
            </a:r>
          </a:p>
        </p:txBody>
      </p:sp>
      <p:cxnSp>
        <p:nvCxnSpPr>
          <p:cNvPr id="321" name="Shape 321"/>
          <p:cNvCxnSpPr>
            <a:stCxn id="312" idx="2"/>
          </p:cNvCxnSpPr>
          <p:nvPr/>
        </p:nvCxnSpPr>
        <p:spPr>
          <a:xfrm flipH="1">
            <a:off y="1178498" x="2629764"/>
            <a:ext cy="201300" cx="17847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22" name="Shape 322"/>
          <p:cNvCxnSpPr>
            <a:stCxn id="312" idx="2"/>
          </p:cNvCxnSpPr>
          <p:nvPr/>
        </p:nvCxnSpPr>
        <p:spPr>
          <a:xfrm>
            <a:off y="1178498" x="4414464"/>
            <a:ext cy="201300" cx="16446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23" name="Shape 323"/>
          <p:cNvCxnSpPr>
            <a:endCxn id="310" idx="0"/>
          </p:cNvCxnSpPr>
          <p:nvPr/>
        </p:nvCxnSpPr>
        <p:spPr>
          <a:xfrm flipH="1">
            <a:off y="1841384" x="626174"/>
            <a:ext cy="318600" cx="15171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24" name="Shape 324"/>
          <p:cNvCxnSpPr>
            <a:stCxn id="313" idx="2"/>
            <a:endCxn id="315" idx="0"/>
          </p:cNvCxnSpPr>
          <p:nvPr/>
        </p:nvCxnSpPr>
        <p:spPr>
          <a:xfrm flipH="1">
            <a:off y="1841450" x="1621263"/>
            <a:ext cy="318600" cx="5220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25" name="Shape 325"/>
          <p:cNvCxnSpPr>
            <a:stCxn id="313" idx="2"/>
            <a:endCxn id="316" idx="0"/>
          </p:cNvCxnSpPr>
          <p:nvPr/>
        </p:nvCxnSpPr>
        <p:spPr>
          <a:xfrm>
            <a:off y="1841450" x="2143263"/>
            <a:ext cy="318600" cx="4863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26" name="Shape 326"/>
          <p:cNvCxnSpPr>
            <a:stCxn id="313" idx="2"/>
            <a:endCxn id="317" idx="0"/>
          </p:cNvCxnSpPr>
          <p:nvPr/>
        </p:nvCxnSpPr>
        <p:spPr>
          <a:xfrm>
            <a:off y="1841450" x="2143263"/>
            <a:ext cy="318600" cx="1481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27" name="Shape 327"/>
          <p:cNvCxnSpPr/>
          <p:nvPr/>
        </p:nvCxnSpPr>
        <p:spPr>
          <a:xfrm flipH="1">
            <a:off y="1841415" x="5094502"/>
            <a:ext cy="318600" cx="15170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28" name="Shape 328"/>
          <p:cNvCxnSpPr/>
          <p:nvPr/>
        </p:nvCxnSpPr>
        <p:spPr>
          <a:xfrm flipH="1">
            <a:off y="1841415" x="6089602"/>
            <a:ext cy="318600" cx="5219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29" name="Shape 329"/>
          <p:cNvCxnSpPr/>
          <p:nvPr/>
        </p:nvCxnSpPr>
        <p:spPr>
          <a:xfrm>
            <a:off y="1841415" x="6611602"/>
            <a:ext cy="318600" cx="4863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30" name="Shape 330"/>
          <p:cNvCxnSpPr/>
          <p:nvPr/>
        </p:nvCxnSpPr>
        <p:spPr>
          <a:xfrm>
            <a:off y="1841415" x="6611602"/>
            <a:ext cy="318600" cx="1481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331" name="Shape 331"/>
          <p:cNvSpPr txBox="1"/>
          <p:nvPr/>
        </p:nvSpPr>
        <p:spPr>
          <a:xfrm>
            <a:off y="2857250" x="242175"/>
            <a:ext cy="1555799" cx="38652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Entity Table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1" cap="none" baseline="0" sz="1800" lang="en" i="0">
                <a:solidFill>
                  <a:srgbClr val="C0504D"/>
                </a:solidFill>
              </a:rPr>
              <a:t>entity_type</a:t>
            </a:r>
            <a:r>
              <a:rPr strike="noStrike" u="none" b="0" cap="none" baseline="0" sz="1800" lang="en" i="0">
                <a:solidFill>
                  <a:srgbClr val="000000"/>
                </a:solidFill>
              </a:rPr>
              <a:t>: Class of mirrored 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entity_id: pk of mirrored 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(other stuff)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y="2857249" x="4705300"/>
            <a:ext cy="1222799" cx="34899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Entity Relationships Table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super_entity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sub_entity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(other stuff)</a:t>
            </a:r>
          </a:p>
        </p:txBody>
      </p:sp>
      <p:sp>
        <p:nvSpPr>
          <p:cNvPr id="333" name="Shape 333"/>
          <p:cNvSpPr/>
          <p:nvPr/>
        </p:nvSpPr>
        <p:spPr>
          <a:xfrm>
            <a:off y="1379750" x="1602675"/>
            <a:ext cy="256200" cx="1027200"/>
          </a:xfrm>
          <a:prstGeom prst="ellipse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y="716800" x="3879125"/>
            <a:ext cy="256200" cx="1027200"/>
          </a:xfrm>
          <a:prstGeom prst="ellipse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y="2159975" x="132600"/>
            <a:ext cy="256200" cx="1027200"/>
          </a:xfrm>
          <a:prstGeom prst="ellipse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36" name="Shape 336"/>
          <p:cNvCxnSpPr>
            <a:endCxn id="335" idx="4"/>
          </p:cNvCxnSpPr>
          <p:nvPr/>
        </p:nvCxnSpPr>
        <p:spPr>
          <a:xfrm rot="10800000">
            <a:off y="2416175" x="646200"/>
            <a:ext cy="708300" cx="676200"/>
          </a:xfrm>
          <a:prstGeom prst="straightConnector1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37" name="Shape 337"/>
          <p:cNvCxnSpPr>
            <a:endCxn id="333" idx="4"/>
          </p:cNvCxnSpPr>
          <p:nvPr/>
        </p:nvCxnSpPr>
        <p:spPr>
          <a:xfrm rot="10800000" flipH="1">
            <a:off y="1635950" x="1322474"/>
            <a:ext cy="1488300" cx="793799"/>
          </a:xfrm>
          <a:prstGeom prst="straightConnector1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38" name="Shape 338"/>
          <p:cNvCxnSpPr>
            <a:endCxn id="334" idx="4"/>
          </p:cNvCxnSpPr>
          <p:nvPr/>
        </p:nvCxnSpPr>
        <p:spPr>
          <a:xfrm rot="10800000" flipH="1">
            <a:off y="973000" x="1322225"/>
            <a:ext cy="2151300" cx="3070500"/>
          </a:xfrm>
          <a:prstGeom prst="straightConnector1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39" name="Shape 339"/>
          <p:cNvSpPr/>
          <p:nvPr/>
        </p:nvSpPr>
        <p:spPr>
          <a:xfrm>
            <a:off y="4489200" x="959650"/>
            <a:ext cy="484500" cx="6947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Configur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ed </a:t>
            </a:r>
            <a:r>
              <a:rPr b="1" sz="1800" lang="en"/>
              <a:t>with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 registration process similar to django-admin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Entity Mirroring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y="2159984" x="24217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John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y="2159984" x="770381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Darryl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y="716798" x="3879114"/>
            <a:ext cy="461699" cx="1070700"/>
          </a:xfrm>
          <a:prstGeom prst="rect">
            <a:avLst/>
          </a:prstGeom>
          <a:solidFill>
            <a:srgbClr val="B7CCE4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Producer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Berry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y="1379750" x="1607913"/>
            <a:ext cy="461699" cx="10707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Manager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Brian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y="1379750" x="6058932"/>
            <a:ext cy="461699" cx="10707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Manager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Andrew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y="2159984" x="1223912"/>
            <a:ext cy="461699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Paul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y="2159984" x="2209615"/>
            <a:ext cy="461699" cx="840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George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y="2159984" x="3240688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Ringo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y="2159984" x="671319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Kieth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y="2159984" x="5722573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Mick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y="2159984" x="4705301"/>
            <a:ext cy="461699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Charlie</a:t>
            </a:r>
          </a:p>
        </p:txBody>
      </p:sp>
      <p:cxnSp>
        <p:nvCxnSpPr>
          <p:cNvPr id="356" name="Shape 356"/>
          <p:cNvCxnSpPr>
            <a:stCxn id="347" idx="2"/>
          </p:cNvCxnSpPr>
          <p:nvPr/>
        </p:nvCxnSpPr>
        <p:spPr>
          <a:xfrm flipH="1">
            <a:off y="1178498" x="2629764"/>
            <a:ext cy="201300" cx="17847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57" name="Shape 357"/>
          <p:cNvCxnSpPr>
            <a:stCxn id="347" idx="2"/>
          </p:cNvCxnSpPr>
          <p:nvPr/>
        </p:nvCxnSpPr>
        <p:spPr>
          <a:xfrm>
            <a:off y="1178498" x="4414464"/>
            <a:ext cy="201300" cx="16446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58" name="Shape 358"/>
          <p:cNvCxnSpPr>
            <a:endCxn id="345" idx="0"/>
          </p:cNvCxnSpPr>
          <p:nvPr/>
        </p:nvCxnSpPr>
        <p:spPr>
          <a:xfrm flipH="1">
            <a:off y="1841384" x="626174"/>
            <a:ext cy="318600" cx="15171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59" name="Shape 359"/>
          <p:cNvCxnSpPr>
            <a:stCxn id="348" idx="2"/>
            <a:endCxn id="350" idx="0"/>
          </p:cNvCxnSpPr>
          <p:nvPr/>
        </p:nvCxnSpPr>
        <p:spPr>
          <a:xfrm flipH="1">
            <a:off y="1841450" x="1621263"/>
            <a:ext cy="318600" cx="5220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60" name="Shape 360"/>
          <p:cNvCxnSpPr>
            <a:stCxn id="348" idx="2"/>
            <a:endCxn id="351" idx="0"/>
          </p:cNvCxnSpPr>
          <p:nvPr/>
        </p:nvCxnSpPr>
        <p:spPr>
          <a:xfrm>
            <a:off y="1841450" x="2143263"/>
            <a:ext cy="318600" cx="4863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61" name="Shape 361"/>
          <p:cNvCxnSpPr>
            <a:stCxn id="348" idx="2"/>
            <a:endCxn id="352" idx="0"/>
          </p:cNvCxnSpPr>
          <p:nvPr/>
        </p:nvCxnSpPr>
        <p:spPr>
          <a:xfrm>
            <a:off y="1841450" x="2143263"/>
            <a:ext cy="318600" cx="1481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62" name="Shape 362"/>
          <p:cNvCxnSpPr/>
          <p:nvPr/>
        </p:nvCxnSpPr>
        <p:spPr>
          <a:xfrm flipH="1">
            <a:off y="1841415" x="5094502"/>
            <a:ext cy="318600" cx="15170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63" name="Shape 363"/>
          <p:cNvCxnSpPr/>
          <p:nvPr/>
        </p:nvCxnSpPr>
        <p:spPr>
          <a:xfrm flipH="1">
            <a:off y="1841415" x="6089602"/>
            <a:ext cy="318600" cx="5219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64" name="Shape 364"/>
          <p:cNvCxnSpPr/>
          <p:nvPr/>
        </p:nvCxnSpPr>
        <p:spPr>
          <a:xfrm>
            <a:off y="1841415" x="6611602"/>
            <a:ext cy="318600" cx="4863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65" name="Shape 365"/>
          <p:cNvCxnSpPr/>
          <p:nvPr/>
        </p:nvCxnSpPr>
        <p:spPr>
          <a:xfrm>
            <a:off y="1841415" x="6611602"/>
            <a:ext cy="318600" cx="1481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366" name="Shape 366"/>
          <p:cNvSpPr txBox="1"/>
          <p:nvPr/>
        </p:nvSpPr>
        <p:spPr>
          <a:xfrm>
            <a:off y="2857250" x="242175"/>
            <a:ext cy="1555799" cx="38652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Entity Table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entity_type: Class of mirrored 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1" cap="none" baseline="0" sz="1800" lang="en" i="0">
                <a:solidFill>
                  <a:srgbClr val="C0504D"/>
                </a:solidFill>
              </a:rPr>
              <a:t>entity_id</a:t>
            </a:r>
            <a:r>
              <a:rPr strike="noStrike" u="none" b="0" cap="none" baseline="0" sz="1800" lang="en" i="0">
                <a:solidFill>
                  <a:srgbClr val="000000"/>
                </a:solidFill>
              </a:rPr>
              <a:t>: pk of mirrored 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(other stuff)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y="2857249" x="4705300"/>
            <a:ext cy="1222799" cx="34899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Entity Relationships Table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super_entity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sub_entity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(other stuff)</a:t>
            </a:r>
          </a:p>
        </p:txBody>
      </p:sp>
      <p:sp>
        <p:nvSpPr>
          <p:cNvPr id="368" name="Shape 368"/>
          <p:cNvSpPr/>
          <p:nvPr/>
        </p:nvSpPr>
        <p:spPr>
          <a:xfrm>
            <a:off y="1536648" x="1629675"/>
            <a:ext cy="304799" cx="1027200"/>
          </a:xfrm>
          <a:prstGeom prst="ellipse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y="873700" x="3900875"/>
            <a:ext cy="304799" cx="1027200"/>
          </a:xfrm>
          <a:prstGeom prst="ellipse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y="2356221" x="112575"/>
            <a:ext cy="304799" cx="1027200"/>
          </a:xfrm>
          <a:prstGeom prst="ellipse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1" name="Shape 371"/>
          <p:cNvCxnSpPr>
            <a:stCxn id="372" idx="0"/>
            <a:endCxn id="370" idx="4"/>
          </p:cNvCxnSpPr>
          <p:nvPr/>
        </p:nvCxnSpPr>
        <p:spPr>
          <a:xfrm rot="10800000">
            <a:off y="2661021" x="626175"/>
            <a:ext cy="995400" cx="629700"/>
          </a:xfrm>
          <a:prstGeom prst="straightConnector1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73" name="Shape 373"/>
          <p:cNvCxnSpPr>
            <a:stCxn id="372" idx="0"/>
            <a:endCxn id="368" idx="4"/>
          </p:cNvCxnSpPr>
          <p:nvPr/>
        </p:nvCxnSpPr>
        <p:spPr>
          <a:xfrm rot="10800000" flipH="1">
            <a:off y="1841448" x="1255875"/>
            <a:ext cy="1815000" cx="887400"/>
          </a:xfrm>
          <a:prstGeom prst="straightConnector1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74" name="Shape 374"/>
          <p:cNvCxnSpPr>
            <a:stCxn id="372" idx="0"/>
            <a:endCxn id="369" idx="4"/>
          </p:cNvCxnSpPr>
          <p:nvPr/>
        </p:nvCxnSpPr>
        <p:spPr>
          <a:xfrm rot="10800000" flipH="1">
            <a:off y="1178499" x="1255775"/>
            <a:ext cy="2478000" cx="3158699"/>
          </a:xfrm>
          <a:prstGeom prst="straightConnector1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75" name="Shape 375"/>
          <p:cNvSpPr/>
          <p:nvPr/>
        </p:nvSpPr>
        <p:spPr>
          <a:xfrm>
            <a:off y="4489200" x="959650"/>
            <a:ext cy="484500" cx="6947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Configur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ed </a:t>
            </a:r>
            <a:r>
              <a:rPr b="1" sz="1800" lang="en"/>
              <a:t>with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 registration process similar to django-admin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Entity Mirroring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y="2159984" x="24217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John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y="2159984" x="770381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Darryl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y="716798" x="3879114"/>
            <a:ext cy="461699" cx="1070700"/>
          </a:xfrm>
          <a:prstGeom prst="rect">
            <a:avLst/>
          </a:prstGeom>
          <a:solidFill>
            <a:srgbClr val="B7CCE4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Producer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Berry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y="1379750" x="1607913"/>
            <a:ext cy="461699" cx="10707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Manager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Brian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y="1379750" x="6058932"/>
            <a:ext cy="461699" cx="10707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Manager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Andrew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y="2159984" x="1223912"/>
            <a:ext cy="461699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Paul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y="2159984" x="2209615"/>
            <a:ext cy="461699" cx="840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George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y="2159984" x="3240688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Ringo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y="2159984" x="6713195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Kieth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y="2159984" x="5722573"/>
            <a:ext cy="461699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Mick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y="2159984" x="4705301"/>
            <a:ext cy="461699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0">
                <a:solidFill>
                  <a:srgbClr val="000000"/>
                </a:solidFill>
              </a:rPr>
              <a:t>Staff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" i="1">
                <a:solidFill>
                  <a:srgbClr val="000000"/>
                </a:solidFill>
              </a:rPr>
              <a:t>Charlie</a:t>
            </a:r>
          </a:p>
        </p:txBody>
      </p:sp>
      <p:cxnSp>
        <p:nvCxnSpPr>
          <p:cNvPr id="392" name="Shape 392"/>
          <p:cNvCxnSpPr>
            <a:stCxn id="383" idx="2"/>
          </p:cNvCxnSpPr>
          <p:nvPr/>
        </p:nvCxnSpPr>
        <p:spPr>
          <a:xfrm flipH="1">
            <a:off y="1178498" x="2629764"/>
            <a:ext cy="201300" cx="17847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93" name="Shape 393"/>
          <p:cNvCxnSpPr>
            <a:stCxn id="383" idx="2"/>
          </p:cNvCxnSpPr>
          <p:nvPr/>
        </p:nvCxnSpPr>
        <p:spPr>
          <a:xfrm>
            <a:off y="1178498" x="4414464"/>
            <a:ext cy="201300" cx="16446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94" name="Shape 394"/>
          <p:cNvCxnSpPr>
            <a:endCxn id="381" idx="0"/>
          </p:cNvCxnSpPr>
          <p:nvPr/>
        </p:nvCxnSpPr>
        <p:spPr>
          <a:xfrm flipH="1">
            <a:off y="1841384" x="626174"/>
            <a:ext cy="318600" cx="15171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95" name="Shape 395"/>
          <p:cNvCxnSpPr>
            <a:stCxn id="384" idx="2"/>
            <a:endCxn id="386" idx="0"/>
          </p:cNvCxnSpPr>
          <p:nvPr/>
        </p:nvCxnSpPr>
        <p:spPr>
          <a:xfrm flipH="1">
            <a:off y="1841450" x="1621263"/>
            <a:ext cy="318600" cx="5220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96" name="Shape 396"/>
          <p:cNvCxnSpPr>
            <a:stCxn id="384" idx="2"/>
            <a:endCxn id="387" idx="0"/>
          </p:cNvCxnSpPr>
          <p:nvPr/>
        </p:nvCxnSpPr>
        <p:spPr>
          <a:xfrm>
            <a:off y="1841450" x="2143263"/>
            <a:ext cy="318600" cx="4863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97" name="Shape 397"/>
          <p:cNvCxnSpPr>
            <a:stCxn id="384" idx="2"/>
            <a:endCxn id="388" idx="0"/>
          </p:cNvCxnSpPr>
          <p:nvPr/>
        </p:nvCxnSpPr>
        <p:spPr>
          <a:xfrm>
            <a:off y="1841450" x="2143263"/>
            <a:ext cy="318600" cx="1481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98" name="Shape 398"/>
          <p:cNvCxnSpPr/>
          <p:nvPr/>
        </p:nvCxnSpPr>
        <p:spPr>
          <a:xfrm flipH="1">
            <a:off y="1841415" x="5094502"/>
            <a:ext cy="318600" cx="15170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99" name="Shape 399"/>
          <p:cNvCxnSpPr/>
          <p:nvPr/>
        </p:nvCxnSpPr>
        <p:spPr>
          <a:xfrm flipH="1">
            <a:off y="1841415" x="6089602"/>
            <a:ext cy="318600" cx="5219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400" name="Shape 400"/>
          <p:cNvCxnSpPr/>
          <p:nvPr/>
        </p:nvCxnSpPr>
        <p:spPr>
          <a:xfrm>
            <a:off y="1841415" x="6611602"/>
            <a:ext cy="318600" cx="4863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401" name="Shape 401"/>
          <p:cNvCxnSpPr/>
          <p:nvPr/>
        </p:nvCxnSpPr>
        <p:spPr>
          <a:xfrm>
            <a:off y="1841415" x="6611602"/>
            <a:ext cy="318600" cx="1481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402" name="Shape 402"/>
          <p:cNvSpPr txBox="1"/>
          <p:nvPr/>
        </p:nvSpPr>
        <p:spPr>
          <a:xfrm>
            <a:off y="2857250" x="242175"/>
            <a:ext cy="1555799" cx="38652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Entity Table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entity_type: Class of mirrored 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entity_id: pk of mirrored 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(other stuff)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y="2857249" x="4705300"/>
            <a:ext cy="1222799" cx="34899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Entity Relationships Table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C0504D"/>
              </a:buClr>
              <a:buSzPct val="100000"/>
              <a:buFont typeface="Arial"/>
              <a:buChar char="-"/>
            </a:pPr>
            <a:r>
              <a:rPr strike="noStrike" u="none" b="1" cap="none" baseline="0" sz="1800" lang="en" i="0">
                <a:solidFill>
                  <a:srgbClr val="C0504D"/>
                </a:solidFill>
              </a:rPr>
              <a:t>super_entity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C0504D"/>
              </a:buClr>
              <a:buSzPct val="100000"/>
              <a:buFont typeface="Arial"/>
              <a:buChar char="-"/>
            </a:pPr>
            <a:r>
              <a:rPr strike="noStrike" u="none" b="1" cap="none" baseline="0" sz="1800" lang="en" i="0">
                <a:solidFill>
                  <a:srgbClr val="C0504D"/>
                </a:solidFill>
              </a:rPr>
              <a:t>sub_entity</a:t>
            </a:r>
          </a:p>
          <a:p>
            <a:pPr algn="l" rtl="0" lvl="0" marR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(other stuff)</a:t>
            </a:r>
          </a:p>
        </p:txBody>
      </p:sp>
      <p:sp>
        <p:nvSpPr>
          <p:cNvPr id="404" name="Shape 404"/>
          <p:cNvSpPr/>
          <p:nvPr/>
        </p:nvSpPr>
        <p:spPr>
          <a:xfrm>
            <a:off y="1536648" x="1629675"/>
            <a:ext cy="304799" cx="1027200"/>
          </a:xfrm>
          <a:prstGeom prst="ellipse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y="2356221" x="112575"/>
            <a:ext cy="304799" cx="1027200"/>
          </a:xfrm>
          <a:prstGeom prst="ellipse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6" name="Shape 406"/>
          <p:cNvCxnSpPr>
            <a:stCxn id="407" idx="2"/>
            <a:endCxn id="405" idx="4"/>
          </p:cNvCxnSpPr>
          <p:nvPr/>
        </p:nvCxnSpPr>
        <p:spPr>
          <a:xfrm rot="10800000">
            <a:off y="2661021" x="626175"/>
            <a:ext cy="971700" cx="4530600"/>
          </a:xfrm>
          <a:prstGeom prst="straightConnector1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08" name="Shape 408"/>
          <p:cNvCxnSpPr>
            <a:stCxn id="409" idx="2"/>
            <a:endCxn id="404" idx="4"/>
          </p:cNvCxnSpPr>
          <p:nvPr/>
        </p:nvCxnSpPr>
        <p:spPr>
          <a:xfrm rot="10800000">
            <a:off y="1841448" x="2143275"/>
            <a:ext cy="1483200" cx="3013500"/>
          </a:xfrm>
          <a:prstGeom prst="straightConnector1">
            <a:avLst/>
          </a:prstGeom>
          <a:noFill/>
          <a:ln w="3810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10" name="Shape 410"/>
          <p:cNvSpPr/>
          <p:nvPr/>
        </p:nvSpPr>
        <p:spPr>
          <a:xfrm>
            <a:off y="4489200" x="959650"/>
            <a:ext cy="484500" cx="6947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"/>
              <a:t>Configur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ed </a:t>
            </a:r>
            <a:r>
              <a:rPr b="1" sz="1800" lang="en"/>
              <a:t>with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 registration process similar to django-admin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Over The Past Two Years...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742950" x="457200"/>
            <a:ext cy="2680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Scaled to 8 engineers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Scaled to over 50+ apps and 5 projects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Over 1M lines of Python code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All while going through YCombinator and scaling up customer base with product pivots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67825" x="1324000"/>
            <a:ext cy="1467924" cx="146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777925" x="3225275"/>
            <a:ext cy="847725" cx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15" name="Shape 4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06950" x="160375"/>
            <a:ext cy="1199012" cx="373775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416" name="Shape 4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25975" x="160375"/>
            <a:ext cy="3030900" cx="373774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417" name="Shape 417"/>
          <p:cNvSpPr txBox="1"/>
          <p:nvPr/>
        </p:nvSpPr>
        <p:spPr>
          <a:xfrm>
            <a:off y="555100" x="3978474"/>
            <a:ext cy="254100" cx="1571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y="1905950" x="3978476"/>
            <a:ext cy="254100" cx="1349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stats.py</a:t>
            </a:r>
          </a:p>
        </p:txBody>
      </p:sp>
      <p:sp>
        <p:nvSpPr>
          <p:cNvPr id="419" name="Shape 419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Adding  an Analytics App to Project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Adding  an Analytics App to Project</a:t>
            </a:r>
          </a:p>
        </p:txBody>
      </p:sp>
      <p:pic>
        <p:nvPicPr>
          <p:cNvPr id="425" name="Shape 4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06950" x="160375"/>
            <a:ext cy="1199012" cx="373775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426" name="Shape 4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25975" x="160375"/>
            <a:ext cy="3030900" cx="373774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427" name="Shape 427"/>
          <p:cNvSpPr txBox="1"/>
          <p:nvPr/>
        </p:nvSpPr>
        <p:spPr>
          <a:xfrm>
            <a:off y="731975" x="5509100"/>
            <a:ext cy="2168099" cx="3126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Dependencies</a:t>
            </a:r>
          </a:p>
          <a:p>
            <a:pPr algn="l" rtl="0" lvl="0" marR="0" indent="-342900" marL="457200">
              <a:spcBef>
                <a:spcPts val="120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Explicit dependency on  studio app</a:t>
            </a:r>
          </a:p>
          <a:p>
            <a:pPr algn="l" rtl="0" lvl="0" marR="0" indent="-342900" marL="457200">
              <a:spcBef>
                <a:spcPts val="180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>
                <a:solidFill>
                  <a:srgbClr val="000000"/>
                </a:solidFill>
              </a:rPr>
              <a:t>Changing any studio model means code changes in stats module</a:t>
            </a:r>
          </a:p>
        </p:txBody>
      </p:sp>
      <p:sp>
        <p:nvSpPr>
          <p:cNvPr id="428" name="Shape 428"/>
          <p:cNvSpPr/>
          <p:nvPr/>
        </p:nvSpPr>
        <p:spPr>
          <a:xfrm>
            <a:off y="2747675" x="381000"/>
            <a:ext cy="382199" cx="2675399"/>
          </a:xfrm>
          <a:prstGeom prst="ellipse">
            <a:avLst/>
          </a:prstGeom>
          <a:noFill/>
          <a:ln w="1905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/>
        </p:nvSpPr>
        <p:spPr>
          <a:xfrm>
            <a:off y="3377275" x="183000"/>
            <a:ext cy="267000" cx="2049299"/>
          </a:xfrm>
          <a:prstGeom prst="ellipse">
            <a:avLst/>
          </a:prstGeom>
          <a:noFill/>
          <a:ln w="1905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/>
        </p:nvSpPr>
        <p:spPr>
          <a:xfrm>
            <a:off y="4044075" x="259200"/>
            <a:ext cy="267000" cx="1085399"/>
          </a:xfrm>
          <a:prstGeom prst="ellipse">
            <a:avLst/>
          </a:prstGeom>
          <a:noFill/>
          <a:ln w="1905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1" name="Shape 431"/>
          <p:cNvCxnSpPr>
            <a:endCxn id="428" idx="6"/>
          </p:cNvCxnSpPr>
          <p:nvPr/>
        </p:nvCxnSpPr>
        <p:spPr>
          <a:xfrm flipH="1">
            <a:off y="1943974" x="3056399"/>
            <a:ext cy="994800" cx="2674500"/>
          </a:xfrm>
          <a:prstGeom prst="straightConnector1">
            <a:avLst/>
          </a:prstGeom>
          <a:noFill/>
          <a:ln w="1905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32" name="Shape 432"/>
          <p:cNvCxnSpPr>
            <a:endCxn id="429" idx="6"/>
          </p:cNvCxnSpPr>
          <p:nvPr/>
        </p:nvCxnSpPr>
        <p:spPr>
          <a:xfrm flipH="1">
            <a:off y="1933974" x="2232300"/>
            <a:ext cy="1576800" cx="3498600"/>
          </a:xfrm>
          <a:prstGeom prst="straightConnector1">
            <a:avLst/>
          </a:prstGeom>
          <a:noFill/>
          <a:ln w="1905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33" name="Shape 433"/>
          <p:cNvCxnSpPr>
            <a:endCxn id="430" idx="6"/>
          </p:cNvCxnSpPr>
          <p:nvPr/>
        </p:nvCxnSpPr>
        <p:spPr>
          <a:xfrm flipH="1">
            <a:off y="1954274" x="1344599"/>
            <a:ext cy="2223299" cx="4376100"/>
          </a:xfrm>
          <a:prstGeom prst="straightConnector1">
            <a:avLst/>
          </a:prstGeom>
          <a:noFill/>
          <a:ln w="1905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34" name="Shape 434"/>
          <p:cNvSpPr txBox="1"/>
          <p:nvPr/>
        </p:nvSpPr>
        <p:spPr>
          <a:xfrm>
            <a:off y="555100" x="3978474"/>
            <a:ext cy="254100" cx="1571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y="1905950" x="3978476"/>
            <a:ext cy="254100" cx="1349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stats.py</a:t>
            </a:r>
          </a:p>
        </p:txBody>
      </p:sp>
      <p:cxnSp>
        <p:nvCxnSpPr>
          <p:cNvPr id="436" name="Shape 436"/>
          <p:cNvCxnSpPr>
            <a:endCxn id="437" idx="6"/>
          </p:cNvCxnSpPr>
          <p:nvPr/>
        </p:nvCxnSpPr>
        <p:spPr>
          <a:xfrm rot="10800000">
            <a:off y="843924" x="1700775"/>
            <a:ext cy="502800" cx="4040100"/>
          </a:xfrm>
          <a:prstGeom prst="straightConnector1">
            <a:avLst/>
          </a:prstGeom>
          <a:noFill/>
          <a:ln w="19050" cap="flat">
            <a:solidFill>
              <a:srgbClr val="C0504D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37" name="Shape 437"/>
          <p:cNvSpPr/>
          <p:nvPr/>
        </p:nvSpPr>
        <p:spPr>
          <a:xfrm>
            <a:off y="691525" x="556875"/>
            <a:ext cy="304799" cx="1143900"/>
          </a:xfrm>
          <a:prstGeom prst="ellipse">
            <a:avLst/>
          </a:prstGeom>
          <a:noFill/>
          <a:ln w="19050" cap="flat">
            <a:solidFill>
              <a:srgbClr val="C0504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42" name="Shape 4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06950" x="160375"/>
            <a:ext cy="1203740" cx="3752375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443" name="Shape 4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25975" x="160375"/>
            <a:ext cy="3042748" cx="3752374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444" name="Shape 4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706949" x="4739975"/>
            <a:ext cy="959262" cx="3716274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445" name="Shape 4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025973" x="4739975"/>
            <a:ext cy="3027875" cx="3716275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446" name="Shape 446"/>
          <p:cNvSpPr txBox="1"/>
          <p:nvPr/>
        </p:nvSpPr>
        <p:spPr>
          <a:xfrm>
            <a:off y="1703137" x="4739912"/>
            <a:ext cy="285899" cx="37164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lang="en" i="0">
                <a:solidFill>
                  <a:srgbClr val="000000"/>
                </a:solidFill>
              </a:rPr>
              <a:t>Entity decouples apps!</a:t>
            </a:r>
          </a:p>
        </p:txBody>
      </p:sp>
      <p:sp>
        <p:nvSpPr>
          <p:cNvPr id="447" name="Shape 447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Adding  an Analytics App to Project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1" name="Shape 4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Django Entity Helped Ambition Scale</a:t>
            </a:r>
          </a:p>
        </p:txBody>
      </p:sp>
      <p:sp>
        <p:nvSpPr>
          <p:cNvPr id="453" name="Shape 453"/>
          <p:cNvSpPr/>
          <p:nvPr/>
        </p:nvSpPr>
        <p:spPr>
          <a:xfrm>
            <a:off y="917225" x="471524"/>
            <a:ext cy="2963099" cx="82296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y="970627" x="471524"/>
            <a:ext cy="3303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b="1" sz="1800" lang="en"/>
              <a:t>Over 25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 Ambition </a:t>
            </a:r>
            <a:r>
              <a:rPr b="1" sz="1800" lang="en"/>
              <a:t>a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pps </a:t>
            </a:r>
            <a:r>
              <a:rPr b="1" sz="1800" lang="en"/>
              <a:t>u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se Django Entity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y="4195659" x="471524"/>
            <a:ext cy="6464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b="1" sz="1800" lang="en"/>
              <a:t>Django 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Entity is just an example.</a:t>
            </a:r>
          </a:p>
          <a:p>
            <a:pPr algn="ctr" rtl="0" lvl="0" marR="0" indent="0" mar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We employ similar strategies for various levels of abstraction.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y="1462450" x="1113450"/>
            <a:ext cy="2293500" cx="6663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z="16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account_management, ambition-business-calendar, ambition-competition, ambition-headlines, ambition-integration, ambition-notification, ambition-onboarding, ambition-trigger, calendar_management, collection_management, django-animal, django-entity-emailer, django-entity-event, django-entity-history, django-entity-subscription, django-lucy, fantasy, fantasy_management, insights, leaderboard, transport, trigger, tv, tv_management, ...</a:t>
            </a:r>
            <a:br>
              <a:rPr sz="16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0" name="Shape 4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Huge Refactor Just Deployed</a:t>
            </a:r>
          </a:p>
        </p:txBody>
      </p:sp>
      <p:sp>
        <p:nvSpPr>
          <p:cNvPr id="462" name="Shape 462"/>
          <p:cNvSpPr/>
          <p:nvPr/>
        </p:nvSpPr>
        <p:spPr>
          <a:xfrm>
            <a:off y="2911924" x="216375"/>
            <a:ext cy="2016300" cx="8833499"/>
          </a:xfrm>
          <a:prstGeom prst="rect">
            <a:avLst/>
          </a:prstGeom>
          <a:solidFill>
            <a:srgbClr val="D8D8D8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y="750700" x="216375"/>
            <a:ext cy="2016300" cx="8833499"/>
          </a:xfrm>
          <a:prstGeom prst="rect">
            <a:avLst/>
          </a:prstGeom>
          <a:solidFill>
            <a:srgbClr val="D8D8D8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y="898827" x="4133103"/>
            <a:ext cy="254100" cx="1070700"/>
          </a:xfrm>
          <a:prstGeom prst="rect">
            <a:avLst/>
          </a:prstGeom>
          <a:solidFill>
            <a:srgbClr val="B7CCE4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Org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y="1420675" x="2102275"/>
            <a:ext cy="254100" cx="9572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League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y="1853210" x="1151869"/>
            <a:ext cy="254100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Team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y="1853210" x="3194730"/>
            <a:ext cy="254100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Team</a:t>
            </a:r>
          </a:p>
        </p:txBody>
      </p:sp>
      <p:cxnSp>
        <p:nvCxnSpPr>
          <p:cNvPr id="468" name="Shape 468"/>
          <p:cNvCxnSpPr>
            <a:stCxn id="464" idx="2"/>
            <a:endCxn id="465" idx="0"/>
          </p:cNvCxnSpPr>
          <p:nvPr/>
        </p:nvCxnSpPr>
        <p:spPr>
          <a:xfrm flipH="1">
            <a:off y="1152927" x="2581053"/>
            <a:ext cy="267600" cx="2087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469" name="Shape 469"/>
          <p:cNvCxnSpPr>
            <a:stCxn id="465" idx="2"/>
            <a:endCxn id="466" idx="0"/>
          </p:cNvCxnSpPr>
          <p:nvPr/>
        </p:nvCxnSpPr>
        <p:spPr>
          <a:xfrm flipH="1">
            <a:off y="1674775" x="1535724"/>
            <a:ext cy="178500" cx="10452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470" name="Shape 470"/>
          <p:cNvCxnSpPr>
            <a:stCxn id="465" idx="2"/>
            <a:endCxn id="467" idx="0"/>
          </p:cNvCxnSpPr>
          <p:nvPr/>
        </p:nvCxnSpPr>
        <p:spPr>
          <a:xfrm>
            <a:off y="1674775" x="2580924"/>
            <a:ext cy="178500" cx="101129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471" name="Shape 471"/>
          <p:cNvSpPr txBox="1"/>
          <p:nvPr/>
        </p:nvSpPr>
        <p:spPr>
          <a:xfrm>
            <a:off y="2275605" x="542785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y="2277377" x="1599166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y="2277377" x="2611634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y="2279148" x="3668017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y="1415150" x="6306024"/>
            <a:ext cy="254100" cx="8649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League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y="1847696" x="5317873"/>
            <a:ext cy="254100" cx="768000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Team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y="1847696" x="7360735"/>
            <a:ext cy="254100" cx="7946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Team</a:t>
            </a:r>
          </a:p>
        </p:txBody>
      </p:sp>
      <p:cxnSp>
        <p:nvCxnSpPr>
          <p:cNvPr id="478" name="Shape 478"/>
          <p:cNvCxnSpPr>
            <a:stCxn id="475" idx="2"/>
            <a:endCxn id="476" idx="0"/>
          </p:cNvCxnSpPr>
          <p:nvPr/>
        </p:nvCxnSpPr>
        <p:spPr>
          <a:xfrm flipH="1">
            <a:off y="1669250" x="5701974"/>
            <a:ext cy="178500" cx="10365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479" name="Shape 479"/>
          <p:cNvCxnSpPr>
            <a:stCxn id="475" idx="2"/>
            <a:endCxn id="477" idx="0"/>
          </p:cNvCxnSpPr>
          <p:nvPr/>
        </p:nvCxnSpPr>
        <p:spPr>
          <a:xfrm>
            <a:off y="1669250" x="6738474"/>
            <a:ext cy="178500" cx="10197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480" name="Shape 480"/>
          <p:cNvSpPr txBox="1"/>
          <p:nvPr/>
        </p:nvSpPr>
        <p:spPr>
          <a:xfrm>
            <a:off y="2270091" x="4708789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y="2271863" x="5765171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y="2271863" x="6777639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y="2273634" x="7834021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cxnSp>
        <p:nvCxnSpPr>
          <p:cNvPr id="484" name="Shape 484"/>
          <p:cNvCxnSpPr>
            <a:stCxn id="464" idx="2"/>
            <a:endCxn id="475" idx="0"/>
          </p:cNvCxnSpPr>
          <p:nvPr/>
        </p:nvCxnSpPr>
        <p:spPr>
          <a:xfrm>
            <a:off y="1152927" x="4668453"/>
            <a:ext cy="262200" cx="20700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485" name="Shape 485"/>
          <p:cNvSpPr txBox="1"/>
          <p:nvPr/>
        </p:nvSpPr>
        <p:spPr>
          <a:xfrm>
            <a:off y="3215650" x="4114289"/>
            <a:ext cy="254100" cx="1070700"/>
          </a:xfrm>
          <a:prstGeom prst="rect">
            <a:avLst/>
          </a:prstGeom>
          <a:solidFill>
            <a:srgbClr val="B7CCE4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Org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y="3737497" x="3055874"/>
            <a:ext cy="254100" cx="1015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Collection</a:t>
            </a:r>
          </a:p>
        </p:txBody>
      </p:sp>
      <p:cxnSp>
        <p:nvCxnSpPr>
          <p:cNvPr id="487" name="Shape 487"/>
          <p:cNvCxnSpPr>
            <a:stCxn id="485" idx="2"/>
            <a:endCxn id="486" idx="0"/>
          </p:cNvCxnSpPr>
          <p:nvPr/>
        </p:nvCxnSpPr>
        <p:spPr>
          <a:xfrm flipH="1">
            <a:off y="3469750" x="3563639"/>
            <a:ext cy="267600" cx="10860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488" name="Shape 488"/>
          <p:cNvSpPr txBox="1"/>
          <p:nvPr/>
        </p:nvSpPr>
        <p:spPr>
          <a:xfrm>
            <a:off y="3731983" x="5142932"/>
            <a:ext cy="254100" cx="1015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Collection</a:t>
            </a:r>
          </a:p>
        </p:txBody>
      </p:sp>
      <p:cxnSp>
        <p:nvCxnSpPr>
          <p:cNvPr id="489" name="Shape 489"/>
          <p:cNvCxnSpPr>
            <a:stCxn id="485" idx="2"/>
            <a:endCxn id="488" idx="0"/>
          </p:cNvCxnSpPr>
          <p:nvPr/>
        </p:nvCxnSpPr>
        <p:spPr>
          <a:xfrm>
            <a:off y="3469750" x="4649639"/>
            <a:ext cy="262200" cx="10011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490" name="Shape 490"/>
          <p:cNvSpPr txBox="1"/>
          <p:nvPr/>
        </p:nvSpPr>
        <p:spPr>
          <a:xfrm>
            <a:off y="4543039" x="2563025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cxnSp>
        <p:nvCxnSpPr>
          <p:cNvPr id="491" name="Shape 491"/>
          <p:cNvCxnSpPr>
            <a:stCxn id="486" idx="2"/>
            <a:endCxn id="490" idx="0"/>
          </p:cNvCxnSpPr>
          <p:nvPr/>
        </p:nvCxnSpPr>
        <p:spPr>
          <a:xfrm flipH="1">
            <a:off y="3991597" x="3022724"/>
            <a:ext cy="551400" cx="5409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492" name="Shape 492"/>
          <p:cNvCxnSpPr>
            <a:stCxn id="486" idx="2"/>
          </p:cNvCxnSpPr>
          <p:nvPr/>
        </p:nvCxnSpPr>
        <p:spPr>
          <a:xfrm>
            <a:off y="3991597" x="3563624"/>
            <a:ext cy="553500" cx="515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493" name="Shape 493"/>
          <p:cNvSpPr txBox="1"/>
          <p:nvPr/>
        </p:nvSpPr>
        <p:spPr>
          <a:xfrm>
            <a:off y="4544810" x="3619407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y="4544810" x="4631876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cxnSp>
        <p:nvCxnSpPr>
          <p:cNvPr id="495" name="Shape 495"/>
          <p:cNvCxnSpPr>
            <a:stCxn id="488" idx="2"/>
            <a:endCxn id="494" idx="0"/>
          </p:cNvCxnSpPr>
          <p:nvPr/>
        </p:nvCxnSpPr>
        <p:spPr>
          <a:xfrm flipH="1">
            <a:off y="3986083" x="5091482"/>
            <a:ext cy="558600" cx="5592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496" name="Shape 496"/>
          <p:cNvCxnSpPr>
            <a:stCxn id="488" idx="2"/>
          </p:cNvCxnSpPr>
          <p:nvPr/>
        </p:nvCxnSpPr>
        <p:spPr>
          <a:xfrm>
            <a:off y="3986083" x="5650682"/>
            <a:ext cy="560700" cx="497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497" name="Shape 497"/>
          <p:cNvSpPr txBox="1"/>
          <p:nvPr/>
        </p:nvSpPr>
        <p:spPr>
          <a:xfrm>
            <a:off y="4546582" x="5688257"/>
            <a:ext cy="254100" cx="919499"/>
          </a:xfrm>
          <a:prstGeom prst="rect">
            <a:avLst/>
          </a:prstGeom>
          <a:solidFill>
            <a:srgbClr val="B9CDE5"/>
          </a:solidFill>
          <a:ln w="9525" cap="flat">
            <a:solidFill>
              <a:srgbClr val="59595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lang="en" i="0">
                <a:solidFill>
                  <a:srgbClr val="000000"/>
                </a:solidFill>
              </a:rPr>
              <a:t>Account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y="821250" x="235425"/>
            <a:ext cy="276899" cx="3247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Competition-</a:t>
            </a:r>
            <a:r>
              <a:rPr b="1" sz="1800" lang="en"/>
              <a:t>B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ased </a:t>
            </a:r>
            <a:r>
              <a:rPr b="1" sz="1800" lang="en"/>
              <a:t>D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esign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y="3004250" x="280869"/>
            <a:ext cy="276899" cx="246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000000"/>
                </a:solidFill>
              </a:rPr>
              <a:t>Generic </a:t>
            </a:r>
            <a:r>
              <a:rPr b="1" sz="1800" lang="en"/>
              <a:t>D</a:t>
            </a:r>
            <a:r>
              <a:rPr strike="noStrike" u="none" b="1" cap="none" baseline="0" sz="1800" lang="en" i="0">
                <a:solidFill>
                  <a:srgbClr val="000000"/>
                </a:solidFill>
              </a:rPr>
              <a:t>esign</a:t>
            </a:r>
          </a:p>
        </p:txBody>
      </p:sp>
      <p:sp>
        <p:nvSpPr>
          <p:cNvPr id="500" name="Shape 500"/>
          <p:cNvSpPr/>
          <p:nvPr/>
        </p:nvSpPr>
        <p:spPr>
          <a:xfrm>
            <a:off y="2643006" x="4239085"/>
            <a:ext cy="543299" cx="803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1" name="Shape 501"/>
          <p:cNvCxnSpPr>
            <a:stCxn id="466" idx="2"/>
            <a:endCxn id="471" idx="0"/>
          </p:cNvCxnSpPr>
          <p:nvPr/>
        </p:nvCxnSpPr>
        <p:spPr>
          <a:xfrm flipH="1">
            <a:off y="2107310" x="1002469"/>
            <a:ext cy="168300" cx="533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502" name="Shape 502"/>
          <p:cNvCxnSpPr>
            <a:stCxn id="466" idx="2"/>
            <a:endCxn id="472" idx="0"/>
          </p:cNvCxnSpPr>
          <p:nvPr/>
        </p:nvCxnSpPr>
        <p:spPr>
          <a:xfrm>
            <a:off y="2107310" x="1535869"/>
            <a:ext cy="170100" cx="5229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503" name="Shape 503"/>
          <p:cNvCxnSpPr>
            <a:stCxn id="467" idx="2"/>
            <a:endCxn id="473" idx="0"/>
          </p:cNvCxnSpPr>
          <p:nvPr/>
        </p:nvCxnSpPr>
        <p:spPr>
          <a:xfrm flipH="1">
            <a:off y="2107310" x="3071280"/>
            <a:ext cy="170100" cx="5208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504" name="Shape 504"/>
          <p:cNvCxnSpPr>
            <a:stCxn id="467" idx="2"/>
            <a:endCxn id="474" idx="0"/>
          </p:cNvCxnSpPr>
          <p:nvPr/>
        </p:nvCxnSpPr>
        <p:spPr>
          <a:xfrm>
            <a:off y="2107310" x="3592080"/>
            <a:ext cy="171900" cx="5358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505" name="Shape 505"/>
          <p:cNvCxnSpPr>
            <a:stCxn id="476" idx="2"/>
            <a:endCxn id="480" idx="0"/>
          </p:cNvCxnSpPr>
          <p:nvPr/>
        </p:nvCxnSpPr>
        <p:spPr>
          <a:xfrm flipH="1">
            <a:off y="2101796" x="5168473"/>
            <a:ext cy="168300" cx="5334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506" name="Shape 506"/>
          <p:cNvCxnSpPr>
            <a:stCxn id="476" idx="2"/>
            <a:endCxn id="481" idx="0"/>
          </p:cNvCxnSpPr>
          <p:nvPr/>
        </p:nvCxnSpPr>
        <p:spPr>
          <a:xfrm>
            <a:off y="2101796" x="5701873"/>
            <a:ext cy="170100" cx="5229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507" name="Shape 507"/>
          <p:cNvCxnSpPr>
            <a:stCxn id="477" idx="2"/>
            <a:endCxn id="482" idx="0"/>
          </p:cNvCxnSpPr>
          <p:nvPr/>
        </p:nvCxnSpPr>
        <p:spPr>
          <a:xfrm flipH="1">
            <a:off y="2101796" x="7237285"/>
            <a:ext cy="170100" cx="5208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508" name="Shape 508"/>
          <p:cNvCxnSpPr>
            <a:stCxn id="477" idx="2"/>
            <a:endCxn id="483" idx="0"/>
          </p:cNvCxnSpPr>
          <p:nvPr/>
        </p:nvCxnSpPr>
        <p:spPr>
          <a:xfrm>
            <a:off y="2101796" x="7758085"/>
            <a:ext cy="171900" cx="5358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Three properties of good abstractions</a:t>
            </a:r>
          </a:p>
          <a:p>
            <a:pPr rtl="0" lvl="0" indent="-419100" marL="457200"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Loose coupling is hard for database apps</a:t>
            </a:r>
          </a:p>
          <a:p>
            <a:pPr rtl="0" lvl="0" indent="-419100" marL="457200"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Django entity helps us decouple our apps</a:t>
            </a:r>
          </a:p>
          <a:p>
            <a:pPr rtl="0" lvl="0" indent="-419100" marL="457200"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The proof is in the pudding! Our enormous refactor went very smoothly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8" name="Shape 5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9" name="Shape 51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Front End</a:t>
            </a:r>
          </a:p>
        </p:txBody>
      </p:sp>
      <p:sp>
        <p:nvSpPr>
          <p:cNvPr id="520" name="Shape 520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Jeff McRiffey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4" name="Shape 5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5" name="Shape 52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Front End Practices</a:t>
            </a:r>
          </a:p>
        </p:txBody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Back end practices make much life easier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400" lang="en"/>
              <a:t>Useful abstractions =&gt; stable APIs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Stable APIs =&gt; Predictable UI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Applies to front end too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Code quality (coverage + static analysis)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Loose coupling in JS/CSS (es6 + stylus)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Good abstractions (React + Flux)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0" name="Shape 5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React</a:t>
            </a:r>
          </a:p>
        </p:txBody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Components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Declarative view layer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We distinguish views and controller-views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State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Mutable - managed by component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Props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Immutable - managed by parent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6" name="Shape 5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7" name="Shape 537"/>
          <p:cNvSpPr/>
          <p:nvPr/>
        </p:nvSpPr>
        <p:spPr>
          <a:xfrm>
            <a:off y="1063363" x="1864350"/>
            <a:ext cy="1107599" cx="5415299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6FA8D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UserProfileApp (Controller-View)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u="sng" lang="en"/>
              <a:t>State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photo, name, email, messages</a:t>
            </a:r>
          </a:p>
        </p:txBody>
      </p:sp>
      <p:sp>
        <p:nvSpPr>
          <p:cNvPr id="538" name="Shape 538"/>
          <p:cNvSpPr/>
          <p:nvPr/>
        </p:nvSpPr>
        <p:spPr>
          <a:xfrm>
            <a:off y="3278486" x="5665650"/>
            <a:ext cy="1107599" cx="1613999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Messages (View)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u="sng" lang="en"/>
              <a:t>Props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messages</a:t>
            </a:r>
          </a:p>
        </p:txBody>
      </p:sp>
      <p:sp>
        <p:nvSpPr>
          <p:cNvPr id="539" name="Shape 539"/>
          <p:cNvSpPr/>
          <p:nvPr/>
        </p:nvSpPr>
        <p:spPr>
          <a:xfrm>
            <a:off y="3278486" x="1864350"/>
            <a:ext cy="1107599" cx="1613999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Photo (View)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u="sng" lang="en"/>
              <a:t>Props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photo</a:t>
            </a:r>
          </a:p>
        </p:txBody>
      </p:sp>
      <p:sp>
        <p:nvSpPr>
          <p:cNvPr id="540" name="Shape 540"/>
          <p:cNvSpPr/>
          <p:nvPr/>
        </p:nvSpPr>
        <p:spPr>
          <a:xfrm>
            <a:off y="3278487" x="3765000"/>
            <a:ext cy="1107599" cx="1613999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Contact (View)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u="sng" lang="en"/>
              <a:t>Props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name, email</a:t>
            </a:r>
          </a:p>
        </p:txBody>
      </p:sp>
      <p:cxnSp>
        <p:nvCxnSpPr>
          <p:cNvPr id="541" name="Shape 541"/>
          <p:cNvCxnSpPr>
            <a:stCxn id="537" idx="2"/>
            <a:endCxn id="539" idx="0"/>
          </p:cNvCxnSpPr>
          <p:nvPr/>
        </p:nvCxnSpPr>
        <p:spPr>
          <a:xfrm flipH="1">
            <a:off y="2170963" x="2671499"/>
            <a:ext cy="1107600" cx="1900500"/>
          </a:xfrm>
          <a:prstGeom prst="straightConnector1">
            <a:avLst/>
          </a:prstGeom>
          <a:noFill/>
          <a:ln w="19050" cap="flat">
            <a:solidFill>
              <a:srgbClr val="6FA8DC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42" name="Shape 542"/>
          <p:cNvCxnSpPr>
            <a:stCxn id="537" idx="2"/>
            <a:endCxn id="538" idx="0"/>
          </p:cNvCxnSpPr>
          <p:nvPr/>
        </p:nvCxnSpPr>
        <p:spPr>
          <a:xfrm>
            <a:off y="2170963" x="4571999"/>
            <a:ext cy="1107600" cx="1900800"/>
          </a:xfrm>
          <a:prstGeom prst="straightConnector1">
            <a:avLst/>
          </a:prstGeom>
          <a:noFill/>
          <a:ln w="19050" cap="flat">
            <a:solidFill>
              <a:srgbClr val="6FA8DC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43" name="Shape 543"/>
          <p:cNvCxnSpPr>
            <a:stCxn id="537" idx="2"/>
            <a:endCxn id="540" idx="0"/>
          </p:cNvCxnSpPr>
          <p:nvPr/>
        </p:nvCxnSpPr>
        <p:spPr>
          <a:xfrm>
            <a:off y="2170963" x="4571999"/>
            <a:ext cy="1107600" cx="0"/>
          </a:xfrm>
          <a:prstGeom prst="straightConnector1">
            <a:avLst/>
          </a:prstGeom>
          <a:noFill/>
          <a:ln w="19050" cap="flat">
            <a:solidFill>
              <a:srgbClr val="6FA8DC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44" name="Shape 544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React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Minimizing Growing Pains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While growing, we have been able to: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Automate code reliability, quality, and standards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Minimize product pivot overhead by architecting key software abstractions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Apply same principles in UI / Javascript design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8" name="Shape 5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Flux</a:t>
            </a:r>
          </a:p>
        </p:txBody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Data flow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Unidirectional, reliable source of truth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Dispatcher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Coordinates communication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Stores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Holds state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Actions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en"/>
              <a:t>Changes state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4" name="Shape 5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5" name="Shape 555"/>
          <p:cNvSpPr/>
          <p:nvPr/>
        </p:nvSpPr>
        <p:spPr>
          <a:xfrm>
            <a:off y="2137837" x="1752300"/>
            <a:ext cy="629700" cx="11715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Dispatcher</a:t>
            </a:r>
          </a:p>
        </p:txBody>
      </p:sp>
      <p:sp>
        <p:nvSpPr>
          <p:cNvPr id="556" name="Shape 556"/>
          <p:cNvSpPr/>
          <p:nvPr/>
        </p:nvSpPr>
        <p:spPr>
          <a:xfrm>
            <a:off y="2137837" x="3241600"/>
            <a:ext cy="629700" cx="11715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Store</a:t>
            </a:r>
          </a:p>
        </p:txBody>
      </p:sp>
      <p:sp>
        <p:nvSpPr>
          <p:cNvPr id="557" name="Shape 557"/>
          <p:cNvSpPr/>
          <p:nvPr/>
        </p:nvSpPr>
        <p:spPr>
          <a:xfrm>
            <a:off y="2137837" x="4730900"/>
            <a:ext cy="629700" cx="11715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View</a:t>
            </a:r>
          </a:p>
        </p:txBody>
      </p:sp>
      <p:cxnSp>
        <p:nvCxnSpPr>
          <p:cNvPr id="558" name="Shape 558"/>
          <p:cNvCxnSpPr>
            <a:stCxn id="555" idx="3"/>
            <a:endCxn id="556" idx="1"/>
          </p:cNvCxnSpPr>
          <p:nvPr/>
        </p:nvCxnSpPr>
        <p:spPr>
          <a:xfrm>
            <a:off y="2452687" x="2923800"/>
            <a:ext cy="0" cx="31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59" name="Shape 559"/>
          <p:cNvCxnSpPr>
            <a:stCxn id="556" idx="3"/>
            <a:endCxn id="557" idx="1"/>
          </p:cNvCxnSpPr>
          <p:nvPr/>
        </p:nvCxnSpPr>
        <p:spPr>
          <a:xfrm>
            <a:off y="2452687" x="4413100"/>
            <a:ext cy="0" cx="31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60" name="Shape 560"/>
          <p:cNvSpPr/>
          <p:nvPr/>
        </p:nvSpPr>
        <p:spPr>
          <a:xfrm>
            <a:off y="2137837" x="6220200"/>
            <a:ext cy="629700" cx="11715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Action</a:t>
            </a:r>
          </a:p>
        </p:txBody>
      </p:sp>
      <p:cxnSp>
        <p:nvCxnSpPr>
          <p:cNvPr id="561" name="Shape 561"/>
          <p:cNvCxnSpPr>
            <a:stCxn id="557" idx="3"/>
            <a:endCxn id="560" idx="1"/>
          </p:cNvCxnSpPr>
          <p:nvPr/>
        </p:nvCxnSpPr>
        <p:spPr>
          <a:xfrm>
            <a:off y="2452687" x="5902400"/>
            <a:ext cy="0" cx="31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62" name="Shape 562"/>
          <p:cNvCxnSpPr>
            <a:endCxn id="555" idx="2"/>
          </p:cNvCxnSpPr>
          <p:nvPr/>
        </p:nvCxnSpPr>
        <p:spPr>
          <a:xfrm flipH="1">
            <a:off y="2766937" x="2338050"/>
            <a:ext cy="600" cx="4467900"/>
          </a:xfrm>
          <a:prstGeom prst="bentConnector4">
            <a:avLst>
              <a:gd fmla="val -375" name="adj1"/>
              <a:gd fmla="val 39787500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63" name="Shape 563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Flux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7" name="Shape 5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8" name="Shape 568"/>
          <p:cNvSpPr/>
          <p:nvPr/>
        </p:nvSpPr>
        <p:spPr>
          <a:xfrm>
            <a:off y="2901427" x="990775"/>
            <a:ext cy="642600" cx="11952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Dispatcher</a:t>
            </a:r>
          </a:p>
        </p:txBody>
      </p:sp>
      <p:sp>
        <p:nvSpPr>
          <p:cNvPr id="569" name="Shape 569"/>
          <p:cNvSpPr/>
          <p:nvPr/>
        </p:nvSpPr>
        <p:spPr>
          <a:xfrm>
            <a:off y="3079227" x="6479565"/>
            <a:ext cy="642600" cx="11952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Action</a:t>
            </a:r>
          </a:p>
        </p:txBody>
      </p:sp>
      <p:sp>
        <p:nvSpPr>
          <p:cNvPr id="570" name="Shape 570"/>
          <p:cNvSpPr/>
          <p:nvPr/>
        </p:nvSpPr>
        <p:spPr>
          <a:xfrm>
            <a:off y="3087602" x="2837214"/>
            <a:ext cy="642600" cx="11952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Store</a:t>
            </a:r>
          </a:p>
        </p:txBody>
      </p:sp>
      <p:sp>
        <p:nvSpPr>
          <p:cNvPr id="571" name="Shape 571"/>
          <p:cNvSpPr/>
          <p:nvPr/>
        </p:nvSpPr>
        <p:spPr>
          <a:xfrm>
            <a:off y="3087577" x="4578878"/>
            <a:ext cy="642600" cx="11952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View</a:t>
            </a:r>
          </a:p>
        </p:txBody>
      </p:sp>
      <p:cxnSp>
        <p:nvCxnSpPr>
          <p:cNvPr id="572" name="Shape 572"/>
          <p:cNvCxnSpPr>
            <a:stCxn id="568" idx="3"/>
            <a:endCxn id="570" idx="1"/>
          </p:cNvCxnSpPr>
          <p:nvPr/>
        </p:nvCxnSpPr>
        <p:spPr>
          <a:xfrm>
            <a:off y="3222727" x="2185975"/>
            <a:ext cy="186299" cx="65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73" name="Shape 573"/>
          <p:cNvCxnSpPr>
            <a:stCxn id="570" idx="3"/>
            <a:endCxn id="571" idx="1"/>
          </p:cNvCxnSpPr>
          <p:nvPr/>
        </p:nvCxnSpPr>
        <p:spPr>
          <a:xfrm>
            <a:off y="3408902" x="4032414"/>
            <a:ext cy="0" cx="54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74" name="Shape 574"/>
          <p:cNvSpPr/>
          <p:nvPr/>
        </p:nvSpPr>
        <p:spPr>
          <a:xfrm>
            <a:off y="2246675" x="2837214"/>
            <a:ext cy="642600" cx="11952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Store</a:t>
            </a:r>
          </a:p>
        </p:txBody>
      </p:sp>
      <p:cxnSp>
        <p:nvCxnSpPr>
          <p:cNvPr id="575" name="Shape 575"/>
          <p:cNvCxnSpPr>
            <a:stCxn id="574" idx="3"/>
            <a:endCxn id="576" idx="1"/>
          </p:cNvCxnSpPr>
          <p:nvPr/>
        </p:nvCxnSpPr>
        <p:spPr>
          <a:xfrm rot="10800000" flipH="1">
            <a:off y="2555975" x="4032414"/>
            <a:ext cy="12000" cx="54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77" name="Shape 577"/>
          <p:cNvCxnSpPr>
            <a:stCxn id="568" idx="3"/>
            <a:endCxn id="574" idx="1"/>
          </p:cNvCxnSpPr>
          <p:nvPr/>
        </p:nvCxnSpPr>
        <p:spPr>
          <a:xfrm rot="10800000" flipH="1">
            <a:off y="2567827" x="2185975"/>
            <a:ext cy="654900" cx="65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76" name="Shape 576"/>
          <p:cNvSpPr/>
          <p:nvPr/>
        </p:nvSpPr>
        <p:spPr>
          <a:xfrm>
            <a:off y="2234525" x="4578864"/>
            <a:ext cy="642600" cx="11952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View</a:t>
            </a:r>
          </a:p>
        </p:txBody>
      </p:sp>
      <p:cxnSp>
        <p:nvCxnSpPr>
          <p:cNvPr id="578" name="Shape 578"/>
          <p:cNvCxnSpPr>
            <a:stCxn id="571" idx="3"/>
            <a:endCxn id="569" idx="1"/>
          </p:cNvCxnSpPr>
          <p:nvPr/>
        </p:nvCxnSpPr>
        <p:spPr>
          <a:xfrm rot="10800000" flipH="1">
            <a:off y="3400477" x="5774078"/>
            <a:ext cy="8400" cx="70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79" name="Shape 579"/>
          <p:cNvSpPr/>
          <p:nvPr/>
        </p:nvSpPr>
        <p:spPr>
          <a:xfrm>
            <a:off y="2250438" x="6425465"/>
            <a:ext cy="642600" cx="11952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Action</a:t>
            </a:r>
          </a:p>
        </p:txBody>
      </p:sp>
      <p:cxnSp>
        <p:nvCxnSpPr>
          <p:cNvPr id="580" name="Shape 580"/>
          <p:cNvCxnSpPr>
            <a:stCxn id="576" idx="3"/>
            <a:endCxn id="579" idx="1"/>
          </p:cNvCxnSpPr>
          <p:nvPr/>
        </p:nvCxnSpPr>
        <p:spPr>
          <a:xfrm>
            <a:off y="2555825" x="5774064"/>
            <a:ext cy="15900" cx="65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81" name="Shape 581"/>
          <p:cNvCxnSpPr>
            <a:stCxn id="576" idx="3"/>
            <a:endCxn id="569" idx="1"/>
          </p:cNvCxnSpPr>
          <p:nvPr/>
        </p:nvCxnSpPr>
        <p:spPr>
          <a:xfrm>
            <a:off y="2555825" x="5774064"/>
            <a:ext cy="844800" cx="70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82" name="Shape 582"/>
          <p:cNvSpPr/>
          <p:nvPr/>
        </p:nvSpPr>
        <p:spPr>
          <a:xfrm>
            <a:off y="1421686" x="6425465"/>
            <a:ext cy="642600" cx="11952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Action</a:t>
            </a:r>
          </a:p>
        </p:txBody>
      </p:sp>
      <p:cxnSp>
        <p:nvCxnSpPr>
          <p:cNvPr id="583" name="Shape 583"/>
          <p:cNvCxnSpPr>
            <a:stCxn id="576" idx="3"/>
            <a:endCxn id="582" idx="1"/>
          </p:cNvCxnSpPr>
          <p:nvPr/>
        </p:nvCxnSpPr>
        <p:spPr>
          <a:xfrm rot="10800000" flipH="1">
            <a:off y="1743125" x="5774064"/>
            <a:ext cy="812700" cx="65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84" name="Shape 584"/>
          <p:cNvCxnSpPr>
            <a:stCxn id="574" idx="3"/>
            <a:endCxn id="571" idx="1"/>
          </p:cNvCxnSpPr>
          <p:nvPr/>
        </p:nvCxnSpPr>
        <p:spPr>
          <a:xfrm>
            <a:off y="2567975" x="4032414"/>
            <a:ext cy="840900" cx="54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85" name="Shape 585"/>
          <p:cNvCxnSpPr>
            <a:stCxn id="579" idx="3"/>
            <a:endCxn id="568" idx="2"/>
          </p:cNvCxnSpPr>
          <p:nvPr/>
        </p:nvCxnSpPr>
        <p:spPr>
          <a:xfrm flipH="1">
            <a:off y="2571738" x="1588265"/>
            <a:ext cy="972300" cx="6032400"/>
          </a:xfrm>
          <a:prstGeom prst="bentConnector4">
            <a:avLst>
              <a:gd fmla="val -4769" name="adj1"/>
              <a:gd fmla="val 143159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86" name="Shape 586"/>
          <p:cNvCxnSpPr>
            <a:endCxn id="568" idx="2"/>
          </p:cNvCxnSpPr>
          <p:nvPr/>
        </p:nvCxnSpPr>
        <p:spPr>
          <a:xfrm flipH="1">
            <a:off y="1743127" x="1588374"/>
            <a:ext cy="1800899" cx="6032400"/>
          </a:xfrm>
          <a:prstGeom prst="bentConnector4">
            <a:avLst>
              <a:gd fmla="val -4767" name="adj1"/>
              <a:gd fmla="val 123302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87" name="Shape 587"/>
          <p:cNvCxnSpPr>
            <a:stCxn id="569" idx="2"/>
            <a:endCxn id="568" idx="2"/>
          </p:cNvCxnSpPr>
          <p:nvPr/>
        </p:nvCxnSpPr>
        <p:spPr>
          <a:xfrm rot="5400000" flipH="1">
            <a:off y="888477" x="4243815"/>
            <a:ext cy="5488800" cx="177900"/>
          </a:xfrm>
          <a:prstGeom prst="bentConnector3">
            <a:avLst>
              <a:gd fmla="val -133853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88" name="Shape 588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Flux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2" name="Shape 5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3" name="Shape 593"/>
          <p:cNvSpPr/>
          <p:nvPr/>
        </p:nvSpPr>
        <p:spPr>
          <a:xfrm>
            <a:off y="1378212" x="479900"/>
            <a:ext cy="578099" cx="5415299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6FA8D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UserProfileApp (Controller-View)</a:t>
            </a:r>
          </a:p>
        </p:txBody>
      </p:sp>
      <p:sp>
        <p:nvSpPr>
          <p:cNvPr id="594" name="Shape 594"/>
          <p:cNvSpPr/>
          <p:nvPr/>
        </p:nvSpPr>
        <p:spPr>
          <a:xfrm>
            <a:off y="2748937" x="4273125"/>
            <a:ext cy="578099" cx="1613999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Messages (View)</a:t>
            </a:r>
          </a:p>
        </p:txBody>
      </p:sp>
      <p:sp>
        <p:nvSpPr>
          <p:cNvPr id="595" name="Shape 595"/>
          <p:cNvSpPr/>
          <p:nvPr/>
        </p:nvSpPr>
        <p:spPr>
          <a:xfrm>
            <a:off y="2748937" x="471825"/>
            <a:ext cy="578099" cx="1613999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Contact (View)</a:t>
            </a:r>
          </a:p>
        </p:txBody>
      </p:sp>
      <p:sp>
        <p:nvSpPr>
          <p:cNvPr id="596" name="Shape 596"/>
          <p:cNvSpPr/>
          <p:nvPr/>
        </p:nvSpPr>
        <p:spPr>
          <a:xfrm>
            <a:off y="2748937" x="2372475"/>
            <a:ext cy="578099" cx="1613999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Photo (View)</a:t>
            </a:r>
          </a:p>
        </p:txBody>
      </p:sp>
      <p:cxnSp>
        <p:nvCxnSpPr>
          <p:cNvPr id="597" name="Shape 597"/>
          <p:cNvCxnSpPr>
            <a:stCxn id="593" idx="2"/>
            <a:endCxn id="595" idx="0"/>
          </p:cNvCxnSpPr>
          <p:nvPr/>
        </p:nvCxnSpPr>
        <p:spPr>
          <a:xfrm flipH="1">
            <a:off y="1956312" x="1278949"/>
            <a:ext cy="792600" cx="1908600"/>
          </a:xfrm>
          <a:prstGeom prst="straightConnector1">
            <a:avLst/>
          </a:prstGeom>
          <a:noFill/>
          <a:ln w="19050" cap="flat">
            <a:solidFill>
              <a:srgbClr val="6FA8DC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98" name="Shape 598"/>
          <p:cNvCxnSpPr>
            <a:stCxn id="593" idx="2"/>
            <a:endCxn id="594" idx="0"/>
          </p:cNvCxnSpPr>
          <p:nvPr/>
        </p:nvCxnSpPr>
        <p:spPr>
          <a:xfrm>
            <a:off y="1956312" x="3187549"/>
            <a:ext cy="792600" cx="1892700"/>
          </a:xfrm>
          <a:prstGeom prst="straightConnector1">
            <a:avLst/>
          </a:prstGeom>
          <a:noFill/>
          <a:ln w="19050" cap="flat">
            <a:solidFill>
              <a:srgbClr val="6FA8DC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99" name="Shape 599"/>
          <p:cNvCxnSpPr>
            <a:stCxn id="593" idx="2"/>
            <a:endCxn id="596" idx="0"/>
          </p:cNvCxnSpPr>
          <p:nvPr/>
        </p:nvCxnSpPr>
        <p:spPr>
          <a:xfrm flipH="1">
            <a:off y="1956312" x="3179449"/>
            <a:ext cy="792600" cx="8100"/>
          </a:xfrm>
          <a:prstGeom prst="straightConnector1">
            <a:avLst/>
          </a:prstGeom>
          <a:noFill/>
          <a:ln w="19050" cap="flat">
            <a:solidFill>
              <a:srgbClr val="6FA8DC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00" name="Shape 600"/>
          <p:cNvSpPr/>
          <p:nvPr/>
        </p:nvSpPr>
        <p:spPr>
          <a:xfrm>
            <a:off y="1352425" x="6972700"/>
            <a:ext cy="629700" cx="1691399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UserProfileStore (Store)</a:t>
            </a:r>
          </a:p>
        </p:txBody>
      </p:sp>
      <p:cxnSp>
        <p:nvCxnSpPr>
          <p:cNvPr id="601" name="Shape 601"/>
          <p:cNvCxnSpPr>
            <a:stCxn id="600" idx="1"/>
            <a:endCxn id="593" idx="3"/>
          </p:cNvCxnSpPr>
          <p:nvPr/>
        </p:nvCxnSpPr>
        <p:spPr>
          <a:xfrm rot="10800000">
            <a:off y="1667275" x="5895100"/>
            <a:ext cy="0" cx="1077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02" name="Shape 602"/>
          <p:cNvSpPr/>
          <p:nvPr/>
        </p:nvSpPr>
        <p:spPr>
          <a:xfrm>
            <a:off y="3972125" x="5116800"/>
            <a:ext cy="629700" cx="1387199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rgbClr val="8E7CC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sendMessage (Action)</a:t>
            </a:r>
          </a:p>
        </p:txBody>
      </p:sp>
      <p:sp>
        <p:nvSpPr>
          <p:cNvPr id="603" name="Shape 603"/>
          <p:cNvSpPr/>
          <p:nvPr/>
        </p:nvSpPr>
        <p:spPr>
          <a:xfrm>
            <a:off y="3972125" x="3568475"/>
            <a:ext cy="629700" cx="1387199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updatePhoto (Action)</a:t>
            </a:r>
          </a:p>
        </p:txBody>
      </p:sp>
      <p:sp>
        <p:nvSpPr>
          <p:cNvPr id="604" name="Shape 604"/>
          <p:cNvSpPr/>
          <p:nvPr/>
        </p:nvSpPr>
        <p:spPr>
          <a:xfrm>
            <a:off y="3972125" x="2076850"/>
            <a:ext cy="629700" cx="1387199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updateName (Action)</a:t>
            </a:r>
          </a:p>
        </p:txBody>
      </p:sp>
      <p:sp>
        <p:nvSpPr>
          <p:cNvPr id="605" name="Shape 605"/>
          <p:cNvSpPr/>
          <p:nvPr/>
        </p:nvSpPr>
        <p:spPr>
          <a:xfrm>
            <a:off y="3972125" x="585225"/>
            <a:ext cy="629700" cx="1387199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updateEmail (Action)</a:t>
            </a:r>
          </a:p>
        </p:txBody>
      </p:sp>
      <p:cxnSp>
        <p:nvCxnSpPr>
          <p:cNvPr id="606" name="Shape 606"/>
          <p:cNvCxnSpPr>
            <a:stCxn id="595" idx="2"/>
            <a:endCxn id="605" idx="0"/>
          </p:cNvCxnSpPr>
          <p:nvPr/>
        </p:nvCxnSpPr>
        <p:spPr>
          <a:xfrm>
            <a:off y="3327037" x="1278824"/>
            <a:ext cy="6450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07" name="Shape 607"/>
          <p:cNvCxnSpPr>
            <a:stCxn id="595" idx="2"/>
            <a:endCxn id="604" idx="0"/>
          </p:cNvCxnSpPr>
          <p:nvPr/>
        </p:nvCxnSpPr>
        <p:spPr>
          <a:xfrm>
            <a:off y="3327037" x="1278824"/>
            <a:ext cy="645000" cx="1491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08" name="Shape 608"/>
          <p:cNvCxnSpPr>
            <a:stCxn id="596" idx="2"/>
            <a:endCxn id="603" idx="0"/>
          </p:cNvCxnSpPr>
          <p:nvPr/>
        </p:nvCxnSpPr>
        <p:spPr>
          <a:xfrm>
            <a:off y="3327037" x="3179474"/>
            <a:ext cy="645000" cx="108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09" name="Shape 609"/>
          <p:cNvCxnSpPr>
            <a:stCxn id="594" idx="2"/>
            <a:endCxn id="602" idx="0"/>
          </p:cNvCxnSpPr>
          <p:nvPr/>
        </p:nvCxnSpPr>
        <p:spPr>
          <a:xfrm>
            <a:off y="3327037" x="5080124"/>
            <a:ext cy="645000" cx="730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10" name="Shape 610"/>
          <p:cNvCxnSpPr>
            <a:stCxn id="605" idx="2"/>
            <a:endCxn id="611" idx="2"/>
          </p:cNvCxnSpPr>
          <p:nvPr/>
        </p:nvCxnSpPr>
        <p:spPr>
          <a:xfrm rot="-5400000">
            <a:off y="711575" x="3920174"/>
            <a:ext cy="6531599" cx="1248900"/>
          </a:xfrm>
          <a:prstGeom prst="bentConnector3">
            <a:avLst>
              <a:gd fmla="val -19067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12" name="Shape 612"/>
          <p:cNvCxnSpPr>
            <a:stCxn id="604" idx="2"/>
            <a:endCxn id="611" idx="2"/>
          </p:cNvCxnSpPr>
          <p:nvPr/>
        </p:nvCxnSpPr>
        <p:spPr>
          <a:xfrm rot="-5400000">
            <a:off y="1457375" x="4665999"/>
            <a:ext cy="5039999" cx="1248900"/>
          </a:xfrm>
          <a:prstGeom prst="bentConnector3">
            <a:avLst>
              <a:gd fmla="val -19067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13" name="Shape 613"/>
          <p:cNvCxnSpPr>
            <a:stCxn id="603" idx="2"/>
            <a:endCxn id="611" idx="2"/>
          </p:cNvCxnSpPr>
          <p:nvPr/>
        </p:nvCxnSpPr>
        <p:spPr>
          <a:xfrm rot="-5400000">
            <a:off y="2203175" x="5411824"/>
            <a:ext cy="3548399" cx="1248900"/>
          </a:xfrm>
          <a:prstGeom prst="bentConnector3">
            <a:avLst>
              <a:gd fmla="val -19067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14" name="Shape 614"/>
          <p:cNvCxnSpPr>
            <a:stCxn id="602" idx="2"/>
            <a:endCxn id="611" idx="2"/>
          </p:cNvCxnSpPr>
          <p:nvPr/>
        </p:nvCxnSpPr>
        <p:spPr>
          <a:xfrm rot="-5400000">
            <a:off y="2977475" x="6185849"/>
            <a:ext cy="1999799" cx="1248900"/>
          </a:xfrm>
          <a:prstGeom prst="bentConnector3">
            <a:avLst>
              <a:gd fmla="val -19067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11" name="Shape 611"/>
          <p:cNvSpPr/>
          <p:nvPr/>
        </p:nvSpPr>
        <p:spPr>
          <a:xfrm>
            <a:off y="2723150" x="6739175"/>
            <a:ext cy="629700" cx="2142300"/>
          </a:xfrm>
          <a:prstGeom prst="flowChartAlternateProcess">
            <a:avLst/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UserProfileDispatcher (Dispatcher)</a:t>
            </a:r>
          </a:p>
        </p:txBody>
      </p:sp>
      <p:cxnSp>
        <p:nvCxnSpPr>
          <p:cNvPr id="615" name="Shape 615"/>
          <p:cNvCxnSpPr>
            <a:stCxn id="611" idx="0"/>
            <a:endCxn id="600" idx="2"/>
          </p:cNvCxnSpPr>
          <p:nvPr/>
        </p:nvCxnSpPr>
        <p:spPr>
          <a:xfrm rot="10800000" flipH="1">
            <a:off y="1982150" x="7810325"/>
            <a:ext cy="741000" cx="8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16" name="Shape 616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React + Flux App Example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0" name="Shape 6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1" name="Shape 621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622" name="Shape 622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spcAft>
                <a:spcPts val="3600"/>
              </a:spcAft>
              <a:buNone/>
            </a:pPr>
            <a:r>
              <a:rPr lang="en"/>
              <a:t>Don’t ever degrade coding practices just to ship code.</a:t>
            </a:r>
          </a:p>
          <a:p>
            <a:pPr rtl="0" lvl="0" indent="-381000" marL="457200"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en"/>
              <a:t>Automate best practices. Reduces energy barriers to do the right thing.</a:t>
            </a:r>
          </a:p>
          <a:p>
            <a:pPr rtl="0" lvl="0" indent="-381000" marL="457200"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en"/>
              <a:t>When seeing patterns, develop an abstraction.</a:t>
            </a:r>
          </a:p>
          <a:p>
            <a:pPr rtl="0" lvl="0" indent="-381000" marL="457200"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en"/>
              <a:t>Maintain these practices on the UI and treat it as a first-class citizen. We did this with React.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6" name="Shape 6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7" name="Shape 627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628" name="Shape 628"/>
          <p:cNvSpPr txBox="1"/>
          <p:nvPr>
            <p:ph idx="1" type="body"/>
          </p:nvPr>
        </p:nvSpPr>
        <p:spPr>
          <a:xfrm>
            <a:off y="742950" x="457200"/>
            <a:ext cy="4326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Our open source apps: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Django Entity - </a:t>
            </a:r>
            <a:r>
              <a:rPr u="sng" sz="1400" lang="en">
                <a:solidFill>
                  <a:schemeClr val="hlink"/>
                </a:solidFill>
                <a:hlinkClick r:id="rId3"/>
              </a:rPr>
              <a:t>http://github.com/ambitoninc/django-entity</a:t>
            </a:r>
            <a:r>
              <a:rPr sz="1400" lang="en"/>
              <a:t> 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React UI - </a:t>
            </a:r>
            <a:r>
              <a:rPr u="sng" sz="1400" lang="en">
                <a:solidFill>
                  <a:schemeClr val="hlink"/>
                </a:solidFill>
                <a:hlinkClick r:id="rId4"/>
              </a:rPr>
              <a:t>http://github.com/ambitioninc/react-ui</a:t>
            </a:r>
            <a:r>
              <a:rPr sz="1400" lang="en"/>
              <a:t> 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All of them - </a:t>
            </a:r>
            <a:r>
              <a:rPr u="sng" sz="1400" lang="en">
                <a:solidFill>
                  <a:schemeClr val="hlink"/>
                </a:solidFill>
                <a:hlinkClick r:id="rId5"/>
              </a:rPr>
              <a:t>http://github.com/ambitioninc/</a:t>
            </a:r>
            <a:r>
              <a:rPr sz="1400" lang="en"/>
              <a:t> </a:t>
            </a:r>
          </a:p>
          <a:p>
            <a:pPr rtl="0" lvl="0" indent="-317500" marL="4572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Static Analysis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Flake8 - </a:t>
            </a:r>
            <a:r>
              <a:rPr u="sng" sz="1400" lang="en">
                <a:solidFill>
                  <a:schemeClr val="hlink"/>
                </a:solidFill>
                <a:hlinkClick r:id="rId6"/>
              </a:rPr>
              <a:t>http://flake8.readthedocs.org/en/latest/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Pylint - </a:t>
            </a:r>
            <a:r>
              <a:rPr u="sng" sz="1400" lang="en">
                <a:solidFill>
                  <a:schemeClr val="hlink"/>
                </a:solidFill>
                <a:hlinkClick r:id="rId7"/>
              </a:rPr>
              <a:t>http://www.pylint.org/</a:t>
            </a:r>
            <a:r>
              <a:rPr sz="1400" lang="en"/>
              <a:t> </a:t>
            </a:r>
          </a:p>
          <a:p>
            <a:pPr rtl="0" lvl="0" indent="-317500" marL="4572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Continuous Integration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TravisCI </a:t>
            </a:r>
            <a:r>
              <a:rPr u="sng" sz="1400" lang="en">
                <a:solidFill>
                  <a:schemeClr val="hlink"/>
                </a:solidFill>
                <a:hlinkClick r:id="rId8"/>
              </a:rPr>
              <a:t>http://travisci.org/</a:t>
            </a:r>
            <a:r>
              <a:rPr sz="1400" lang="en"/>
              <a:t> 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CircleCI </a:t>
            </a:r>
            <a:r>
              <a:rPr u="sng" sz="1400" lang="en">
                <a:solidFill>
                  <a:schemeClr val="hlink"/>
                </a:solidFill>
                <a:hlinkClick r:id="rId9"/>
              </a:rPr>
              <a:t>https://circleci.com/</a:t>
            </a:r>
            <a:r>
              <a:rPr sz="1400" lang="en"/>
              <a:t>	</a:t>
            </a:r>
          </a:p>
          <a:p>
            <a:pPr rtl="0" lvl="0" indent="-317500" marL="4572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Documentation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RTD - </a:t>
            </a:r>
            <a:r>
              <a:rPr u="sng" sz="1400" lang="en">
                <a:solidFill>
                  <a:schemeClr val="hlink"/>
                </a:solidFill>
                <a:hlinkClick r:id="rId10"/>
              </a:rPr>
              <a:t>https://readthedocs.org/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MkDocs - </a:t>
            </a:r>
            <a:r>
              <a:rPr u="sng" sz="1400" lang="en">
                <a:solidFill>
                  <a:schemeClr val="hlink"/>
                </a:solidFill>
                <a:hlinkClick r:id="rId11"/>
              </a:rPr>
              <a:t>http://www.mkdocs.org/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Sphinx - </a:t>
            </a:r>
            <a:r>
              <a:rPr u="sng" sz="1400" lang="en">
                <a:solidFill>
                  <a:schemeClr val="hlink"/>
                </a:solidFill>
                <a:hlinkClick r:id="rId12"/>
              </a:rPr>
              <a:t>http://sphinx-doc.org/index.html</a:t>
            </a:r>
          </a:p>
          <a:p>
            <a:pPr rtl="0" lvl="0" indent="-317500" marL="4572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Google Python Style Guide - </a:t>
            </a:r>
            <a:r>
              <a:rPr u="sng" sz="1400" lang="en">
                <a:solidFill>
                  <a:schemeClr val="hlink"/>
                </a:solidFill>
                <a:hlinkClick r:id="rId13"/>
              </a:rPr>
              <a:t>https://google-styleguide.googlecode.com/svn/trunk/pyguide.html</a:t>
            </a:r>
          </a:p>
          <a:p>
            <a:pPr rtl="0" lvl="0" indent="-317500" marL="4572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1400" lang="en"/>
              <a:t>Ambition Project Templates (MIT Licensed)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u="sng" sz="1400" lang="en">
                <a:solidFill>
                  <a:schemeClr val="hlink"/>
                </a:solidFill>
                <a:hlinkClick r:id="rId14"/>
              </a:rPr>
              <a:t>https://github.com/ambitioninc/ambition-python-template</a:t>
            </a:r>
          </a:p>
          <a:p>
            <a:pPr rtl="0" lvl="1" indent="-317500" marL="91440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u="sng" sz="1400" lang="en">
                <a:solidFill>
                  <a:schemeClr val="hlink"/>
                </a:solidFill>
                <a:hlinkClick r:id="rId15"/>
              </a:rPr>
              <a:t>https://github.com/ambitioninc/django-app-template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Automating Best Development Practices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Micah Hausler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1430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"/>
              <a:t>Code Quality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100% Test Coverage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But not all bugs are caught with 100% coverage!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That last 1% of coverage are often edge cases: here be dragons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High degree of confidence that a PR is not introducing a new regression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Broken window theory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Static Analysis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Flake8/pylint are your friends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Reduce unused code statements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Reduce complexity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Increase standardization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y="7429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This ties it all together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You should be running your tests/static analysis on every commit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You will always know the state of the code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y="-988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Continuous Integration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