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0.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4"/>
  </p:sldMasterIdLst>
  <p:notesMasterIdLst>
    <p:notesMasterId r:id="rId64"/>
  </p:notesMasterIdLst>
  <p:handoutMasterIdLst>
    <p:handoutMasterId r:id="rId65"/>
  </p:handoutMasterIdLst>
  <p:sldIdLst>
    <p:sldId id="472" r:id="rId5"/>
    <p:sldId id="505" r:id="rId6"/>
    <p:sldId id="483" r:id="rId7"/>
    <p:sldId id="674" r:id="rId8"/>
    <p:sldId id="675" r:id="rId9"/>
    <p:sldId id="453" r:id="rId10"/>
    <p:sldId id="654" r:id="rId11"/>
    <p:sldId id="656" r:id="rId12"/>
    <p:sldId id="687" r:id="rId13"/>
    <p:sldId id="643" r:id="rId14"/>
    <p:sldId id="492" r:id="rId15"/>
    <p:sldId id="520" r:id="rId16"/>
    <p:sldId id="658" r:id="rId17"/>
    <p:sldId id="659" r:id="rId18"/>
    <p:sldId id="519" r:id="rId19"/>
    <p:sldId id="521" r:id="rId20"/>
    <p:sldId id="660" r:id="rId21"/>
    <p:sldId id="661" r:id="rId22"/>
    <p:sldId id="522" r:id="rId23"/>
    <p:sldId id="662" r:id="rId24"/>
    <p:sldId id="663" r:id="rId25"/>
    <p:sldId id="686" r:id="rId26"/>
    <p:sldId id="664" r:id="rId27"/>
    <p:sldId id="666" r:id="rId28"/>
    <p:sldId id="385" r:id="rId29"/>
    <p:sldId id="667" r:id="rId30"/>
    <p:sldId id="669" r:id="rId31"/>
    <p:sldId id="671" r:id="rId32"/>
    <p:sldId id="672" r:id="rId33"/>
    <p:sldId id="673" r:id="rId34"/>
    <p:sldId id="599" r:id="rId35"/>
    <p:sldId id="646" r:id="rId36"/>
    <p:sldId id="684" r:id="rId37"/>
    <p:sldId id="632" r:id="rId38"/>
    <p:sldId id="604" r:id="rId39"/>
    <p:sldId id="652" r:id="rId40"/>
    <p:sldId id="651" r:id="rId41"/>
    <p:sldId id="649" r:id="rId42"/>
    <p:sldId id="637" r:id="rId43"/>
    <p:sldId id="639" r:id="rId44"/>
    <p:sldId id="638" r:id="rId45"/>
    <p:sldId id="640" r:id="rId46"/>
    <p:sldId id="586" r:id="rId47"/>
    <p:sldId id="641" r:id="rId48"/>
    <p:sldId id="683" r:id="rId49"/>
    <p:sldId id="588" r:id="rId50"/>
    <p:sldId id="503" r:id="rId51"/>
    <p:sldId id="331" r:id="rId52"/>
    <p:sldId id="531" r:id="rId53"/>
    <p:sldId id="514" r:id="rId54"/>
    <p:sldId id="532" r:id="rId55"/>
    <p:sldId id="389" r:id="rId56"/>
    <p:sldId id="430" r:id="rId57"/>
    <p:sldId id="431" r:id="rId58"/>
    <p:sldId id="432" r:id="rId59"/>
    <p:sldId id="473" r:id="rId60"/>
    <p:sldId id="477" r:id="rId61"/>
    <p:sldId id="471" r:id="rId62"/>
    <p:sldId id="501"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E11D35-4771-4D04-BD83-4C7FF2D7C70E}">
          <p14:sldIdLst>
            <p14:sldId id="472"/>
            <p14:sldId id="505"/>
          </p14:sldIdLst>
        </p14:section>
        <p14:section name="Overview of my profile" id="{2130BA2A-760E-4A67-99D9-7B358AFC274F}">
          <p14:sldIdLst>
            <p14:sldId id="483"/>
          </p14:sldIdLst>
        </p14:section>
        <p14:section name="Syntaxe" id="{8CAB67FA-1D7B-43B1-B622-65CF88B5DD6E}">
          <p14:sldIdLst>
            <p14:sldId id="674"/>
            <p14:sldId id="675"/>
            <p14:sldId id="453"/>
          </p14:sldIdLst>
        </p14:section>
        <p14:section name="Unification" id="{37FDDBF4-6A52-45B2-A7A1-4768CB4E6733}">
          <p14:sldIdLst>
            <p14:sldId id="654"/>
            <p14:sldId id="656"/>
            <p14:sldId id="687"/>
            <p14:sldId id="643"/>
            <p14:sldId id="492"/>
          </p14:sldIdLst>
        </p14:section>
        <p14:section name="Monades de réduction" id="{E5AB33A5-D2DF-479A-BCB7-887D748152E9}">
          <p14:sldIdLst>
            <p14:sldId id="520"/>
            <p14:sldId id="658"/>
            <p14:sldId id="659"/>
            <p14:sldId id="519"/>
            <p14:sldId id="521"/>
          </p14:sldIdLst>
        </p14:section>
        <p14:section name="Méthode de Howe" id="{5F7A4F68-22C8-4993-B668-170AAE47F2F4}">
          <p14:sldIdLst>
            <p14:sldId id="660"/>
            <p14:sldId id="661"/>
            <p14:sldId id="522"/>
          </p14:sldIdLst>
        </p14:section>
        <p14:section name="Assistants de preuve" id="{D87BC720-CB2B-4898-AD62-0FD067721E27}">
          <p14:sldIdLst>
            <p14:sldId id="662"/>
            <p14:sldId id="663"/>
            <p14:sldId id="686"/>
            <p14:sldId id="664"/>
            <p14:sldId id="666"/>
            <p14:sldId id="385"/>
            <p14:sldId id="667"/>
          </p14:sldIdLst>
        </p14:section>
        <p14:section name="Compilation certifiée" id="{AC264575-986E-48AE-8512-79112153F928}">
          <p14:sldIdLst>
            <p14:sldId id="669"/>
            <p14:sldId id="671"/>
            <p14:sldId id="672"/>
            <p14:sldId id="673"/>
          </p14:sldIdLst>
        </p14:section>
        <p14:section name="Dargent" id="{F0DB1733-DF50-48F1-A630-DDAE21860D90}">
          <p14:sldIdLst>
            <p14:sldId id="599"/>
            <p14:sldId id="646"/>
            <p14:sldId id="684"/>
            <p14:sldId id="632"/>
            <p14:sldId id="604"/>
            <p14:sldId id="652"/>
            <p14:sldId id="651"/>
            <p14:sldId id="649"/>
            <p14:sldId id="637"/>
            <p14:sldId id="639"/>
            <p14:sldId id="638"/>
            <p14:sldId id="640"/>
            <p14:sldId id="586"/>
            <p14:sldId id="641"/>
            <p14:sldId id="683"/>
            <p14:sldId id="588"/>
          </p14:sldIdLst>
        </p14:section>
        <p14:section name="Research project" id="{BFAE8F60-6F52-4172-8E58-CF189EDF08AB}">
          <p14:sldIdLst>
            <p14:sldId id="503"/>
            <p14:sldId id="331"/>
            <p14:sldId id="531"/>
            <p14:sldId id="514"/>
            <p14:sldId id="532"/>
            <p14:sldId id="389"/>
          </p14:sldIdLst>
        </p14:section>
        <p14:section name="Enseignement" id="{CEB77E5C-B595-4202-B096-0A3D0B947B28}">
          <p14:sldIdLst>
            <p14:sldId id="430"/>
            <p14:sldId id="431"/>
            <p14:sldId id="432"/>
            <p14:sldId id="473"/>
            <p14:sldId id="477"/>
            <p14:sldId id="471"/>
          </p14:sldIdLst>
        </p14:section>
        <p14:section name="Conclusion" id="{1D8EC182-5CDD-4017-B935-870F86BF9635}">
          <p14:sldIdLst>
            <p14:sldId id="501"/>
          </p14:sldIdLst>
        </p14:section>
        <p14:section name="Backup" id="{665EA7C9-1A0E-41C0-B033-483A4AC0F2CA}">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9EBF5"/>
    <a:srgbClr val="B0CAE9"/>
    <a:srgbClr val="9BBDE5"/>
    <a:srgbClr val="99FFCC"/>
    <a:srgbClr val="00CC99"/>
    <a:srgbClr val="00FF00"/>
    <a:srgbClr val="BF9000"/>
    <a:srgbClr val="C6E6E9"/>
    <a:srgbClr val="C26B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D83F0-1774-4428-AABC-04E6BE9658AE}" v="2211" dt="2023-05-16T07:14:54.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4400" autoAdjust="0"/>
  </p:normalViewPr>
  <p:slideViewPr>
    <p:cSldViewPr snapToGrid="0">
      <p:cViewPr varScale="1">
        <p:scale>
          <a:sx n="98" d="100"/>
          <a:sy n="98" d="100"/>
        </p:scale>
        <p:origin x="72" y="72"/>
      </p:cViewPr>
      <p:guideLst/>
    </p:cSldViewPr>
  </p:slideViewPr>
  <p:outlineViewPr>
    <p:cViewPr>
      <p:scale>
        <a:sx n="33" d="100"/>
        <a:sy n="33" d="100"/>
      </p:scale>
      <p:origin x="0" y="-1788"/>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682B5D-9B0D-8766-5580-499652D498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Modular theory of PLs</a:t>
            </a:r>
          </a:p>
        </p:txBody>
      </p:sp>
      <p:sp>
        <p:nvSpPr>
          <p:cNvPr id="3" name="Date Placeholder 2">
            <a:extLst>
              <a:ext uri="{FF2B5EF4-FFF2-40B4-BE49-F238E27FC236}">
                <a16:creationId xmlns:a16="http://schemas.microsoft.com/office/drawing/2014/main" id="{204368E2-0204-B95C-423A-C6684B656F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0D0C4-C4D4-4DF8-B7B8-734EF432FA45}" type="datetimeFigureOut">
              <a:rPr lang="fr-FR" smtClean="0"/>
              <a:t>18/05/2023</a:t>
            </a:fld>
            <a:endParaRPr lang="fr-FR"/>
          </a:p>
        </p:txBody>
      </p:sp>
      <p:sp>
        <p:nvSpPr>
          <p:cNvPr id="4" name="Footer Placeholder 3">
            <a:extLst>
              <a:ext uri="{FF2B5EF4-FFF2-40B4-BE49-F238E27FC236}">
                <a16:creationId xmlns:a16="http://schemas.microsoft.com/office/drawing/2014/main" id="{A8EAA65E-45A0-F1D5-0048-951D98C53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4C75E784-C6FF-52DB-F32E-B44DEBAAD4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01F4FF-DC70-4335-9402-F18DE299C110}" type="slidenum">
              <a:rPr lang="fr-FR" smtClean="0"/>
              <a:t>‹#›</a:t>
            </a:fld>
            <a:endParaRPr lang="fr-FR"/>
          </a:p>
        </p:txBody>
      </p:sp>
    </p:spTree>
    <p:extLst>
      <p:ext uri="{BB962C8B-B14F-4D97-AF65-F5344CB8AC3E}">
        <p14:creationId xmlns:p14="http://schemas.microsoft.com/office/powerpoint/2010/main" val="286913937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Modular theory of PLs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5544D-24DB-489C-AA38-E91C5DDD72D1}" type="datetimeFigureOut">
              <a:rPr lang="fr-FR" smtClean="0"/>
              <a:t>18/05/2023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BAB1D-F28B-45E2-A314-43EAF6400CA3}" type="slidenum">
              <a:rPr lang="fr-FR" smtClean="0"/>
              <a:t>‹#›</a:t>
            </a:fld>
            <a:endParaRPr lang="fr-FR"/>
          </a:p>
        </p:txBody>
      </p:sp>
    </p:spTree>
    <p:extLst>
      <p:ext uri="{BB962C8B-B14F-4D97-AF65-F5344CB8AC3E}">
        <p14:creationId xmlns:p14="http://schemas.microsoft.com/office/powerpoint/2010/main" val="12407651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mblafont.github.io/articles/debruijn-extended.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github.com/coq/coq/pull/805"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Bonjour, je </a:t>
            </a:r>
            <a:r>
              <a:rPr lang="en-US" dirty="0" err="1"/>
              <a:t>vais</a:t>
            </a:r>
            <a:r>
              <a:rPr lang="en-US" dirty="0"/>
              <a:t> </a:t>
            </a:r>
            <a:r>
              <a:rPr lang="en-US" dirty="0" err="1"/>
              <a:t>vous</a:t>
            </a:r>
            <a:r>
              <a:rPr lang="en-US" dirty="0"/>
              <a:t> presenter </a:t>
            </a:r>
            <a:r>
              <a:rPr lang="en-US" dirty="0" err="1"/>
              <a:t>mon</a:t>
            </a:r>
            <a:r>
              <a:rPr lang="en-US" dirty="0"/>
              <a:t> </a:t>
            </a:r>
            <a:r>
              <a:rPr lang="en-US" dirty="0" err="1"/>
              <a:t>porfil</a:t>
            </a:r>
            <a:r>
              <a:rPr lang="en-US" dirty="0"/>
              <a:t> </a:t>
            </a:r>
            <a:r>
              <a:rPr lang="en-US" dirty="0" err="1"/>
              <a:t>autour</a:t>
            </a:r>
            <a:r>
              <a:rPr lang="en-US" dirty="0"/>
              <a:t> des </a:t>
            </a:r>
            <a:r>
              <a:rPr lang="en-US" dirty="0" err="1"/>
              <a:t>langages</a:t>
            </a:r>
            <a:r>
              <a:rPr lang="en-US" dirty="0"/>
              <a:t> et </a:t>
            </a:r>
            <a:r>
              <a:rPr lang="en-US" dirty="0" err="1"/>
              <a:t>preuves</a:t>
            </a:r>
            <a:r>
              <a:rPr lang="en-US" dirty="0"/>
              <a:t> </a:t>
            </a:r>
            <a:r>
              <a:rPr lang="en-US" dirty="0" err="1"/>
              <a:t>mécanisées</a:t>
            </a:r>
            <a:r>
              <a:rPr lang="en-US" dirty="0"/>
              <a:t> pour un poste de </a:t>
            </a:r>
            <a:r>
              <a:rPr lang="en-US" dirty="0" err="1"/>
              <a:t>charche</a:t>
            </a:r>
            <a:r>
              <a:rPr lang="en-US" dirty="0"/>
              <a:t> de recherche de </a:t>
            </a:r>
            <a:r>
              <a:rPr lang="en-US" dirty="0" err="1"/>
              <a:t>classe</a:t>
            </a:r>
            <a:r>
              <a:rPr lang="en-US" dirty="0"/>
              <a:t> </a:t>
            </a:r>
            <a:r>
              <a:rPr lang="en-US" dirty="0" err="1"/>
              <a:t>normale</a:t>
            </a:r>
            <a:r>
              <a:rPr lang="en-US" dirty="0"/>
              <a:t> au CNRS</a:t>
            </a:r>
          </a:p>
          <a:p>
            <a:r>
              <a:rPr lang="en-US" dirty="0"/>
              <a:t>Je suis </a:t>
            </a:r>
            <a:r>
              <a:rPr lang="en-US" dirty="0" err="1"/>
              <a:t>actuellement</a:t>
            </a:r>
            <a:r>
              <a:rPr lang="en-US" dirty="0"/>
              <a:t> </a:t>
            </a:r>
            <a:r>
              <a:rPr lang="en-US" dirty="0" err="1"/>
              <a:t>en</a:t>
            </a:r>
            <a:r>
              <a:rPr lang="en-US" dirty="0"/>
              <a:t> </a:t>
            </a:r>
            <a:r>
              <a:rPr lang="en-US" dirty="0" err="1"/>
              <a:t>postdoctorat</a:t>
            </a:r>
            <a:r>
              <a:rPr lang="en-US" dirty="0"/>
              <a:t> </a:t>
            </a:r>
            <a:r>
              <a:rPr lang="en-US" dirty="0" err="1"/>
              <a:t>depuis</a:t>
            </a:r>
            <a:r>
              <a:rPr lang="en-US" dirty="0"/>
              <a:t> 2022 a </a:t>
            </a:r>
            <a:r>
              <a:rPr lang="en-US" dirty="0" err="1"/>
              <a:t>l’universite</a:t>
            </a:r>
            <a:r>
              <a:rPr lang="en-US" dirty="0"/>
              <a:t> de Cambridge. </a:t>
            </a:r>
            <a:r>
              <a:rPr lang="en-US" dirty="0" err="1"/>
              <a:t>Apres</a:t>
            </a:r>
            <a:r>
              <a:rPr lang="en-US" dirty="0"/>
              <a:t> un premier </a:t>
            </a:r>
            <a:r>
              <a:rPr lang="en-US" dirty="0" err="1"/>
              <a:t>doctorat</a:t>
            </a:r>
            <a:r>
              <a:rPr lang="en-US" dirty="0"/>
              <a:t> a </a:t>
            </a:r>
            <a:r>
              <a:rPr lang="en-US" dirty="0" err="1"/>
              <a:t>l’universi</a:t>
            </a:r>
            <a:r>
              <a:rPr lang="en-US" dirty="0"/>
              <a:t> entre 2020 et 2022, </a:t>
            </a:r>
            <a:r>
              <a:rPr lang="en-US" dirty="0" err="1"/>
              <a:t>suivant</a:t>
            </a:r>
            <a:r>
              <a:rPr lang="en-US" dirty="0"/>
              <a:t> ma these</a:t>
            </a:r>
          </a:p>
          <a:p>
            <a:endParaRPr lang="en-US" dirty="0"/>
          </a:p>
          <a:p>
            <a:r>
              <a:rPr lang="en-US" b="1" dirty="0"/>
              <a:t>A quoi ca </a:t>
            </a:r>
            <a:r>
              <a:rPr lang="en-US" b="1" dirty="0" err="1"/>
              <a:t>sert</a:t>
            </a:r>
            <a:r>
              <a:rPr lang="en-US" b="1" dirty="0"/>
              <a:t> de verifier un </a:t>
            </a:r>
            <a:r>
              <a:rPr lang="en-US" b="1" dirty="0" err="1"/>
              <a:t>compilateur</a:t>
            </a:r>
            <a:endParaRPr lang="en-US" b="1" dirty="0"/>
          </a:p>
          <a:p>
            <a:endParaRPr lang="en-US" dirty="0"/>
          </a:p>
          <a:p>
            <a:r>
              <a:rPr lang="en-US" dirty="0" err="1"/>
              <a:t>Precedemment</a:t>
            </a:r>
            <a:r>
              <a:rPr lang="en-US" dirty="0"/>
              <a:t>, </a:t>
            </a:r>
            <a:r>
              <a:rPr lang="en-US" dirty="0" err="1"/>
              <a:t>j’etais</a:t>
            </a:r>
            <a:endParaRPr lang="en-US" dirty="0"/>
          </a:p>
          <a:p>
            <a:endParaRPr lang="en-US" dirty="0"/>
          </a:p>
          <a:p>
            <a:r>
              <a:rPr lang="en-US" dirty="0"/>
              <a:t>Pas </a:t>
            </a:r>
            <a:r>
              <a:rPr lang="en-US" dirty="0" err="1"/>
              <a:t>assez</a:t>
            </a:r>
            <a:r>
              <a:rPr lang="en-US" dirty="0"/>
              <a:t> </a:t>
            </a:r>
            <a:r>
              <a:rPr lang="en-US" dirty="0" err="1"/>
              <a:t>articule</a:t>
            </a:r>
            <a:endParaRPr lang="en-US" dirty="0"/>
          </a:p>
          <a:p>
            <a:r>
              <a:rPr lang="en-US" dirty="0"/>
              <a:t>Je parle trop </a:t>
            </a:r>
            <a:r>
              <a:rPr lang="en-US" dirty="0" err="1"/>
              <a:t>vite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1D7DCB"/>
                </a:solidFill>
                <a:effectLst/>
                <a:latin typeface="Arial" panose="020B0604020202020204" pitchFamily="34" charset="0"/>
                <a:hlinkClick r:id="rId3"/>
              </a:rPr>
              <a:t>Variable binding and substitution for (nameless) dummies</a:t>
            </a:r>
            <a:endParaRPr lang="en-US" b="1" i="0" dirty="0">
              <a:solidFill>
                <a:srgbClr val="2D2D2D"/>
              </a:solidFill>
              <a:effectLst/>
              <a:latin typeface="Arial" panose="020B0604020202020204" pitchFamily="34" charset="0"/>
            </a:endParaRPr>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520030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 fragment </a:t>
            </a:r>
            <a:r>
              <a:rPr lang="en-US" dirty="0" err="1"/>
              <a:t>est</a:t>
            </a:r>
            <a:r>
              <a:rPr lang="en-US" dirty="0"/>
              <a:t> utile dans </a:t>
            </a:r>
            <a:r>
              <a:rPr lang="en-US" dirty="0" err="1"/>
              <a:t>l’ergonomie</a:t>
            </a:r>
            <a:r>
              <a:rPr lang="en-US" dirty="0"/>
              <a:t> des theorem provers</a:t>
            </a:r>
          </a:p>
          <a:p>
            <a:r>
              <a:rPr lang="en-US" dirty="0"/>
              <a:t>Le </a:t>
            </a:r>
            <a:r>
              <a:rPr lang="en-US" dirty="0" err="1"/>
              <a:t>problème</a:t>
            </a:r>
            <a:r>
              <a:rPr lang="en-US" dirty="0"/>
              <a:t> </a:t>
            </a:r>
            <a:r>
              <a:rPr lang="en-US" dirty="0" err="1"/>
              <a:t>s’est</a:t>
            </a:r>
            <a:r>
              <a:rPr lang="en-US" dirty="0"/>
              <a:t> </a:t>
            </a:r>
            <a:r>
              <a:rPr lang="en-US" dirty="0" err="1"/>
              <a:t>transformé</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61721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a:t>Je ressentais le besoin</a:t>
            </a:r>
          </a:p>
          <a:p>
            <a:r>
              <a:rPr lang="fr-FR" dirty="0"/>
              <a:t>Propriétés utiles/suffisantes de la cat; pas nécessaire</a:t>
            </a:r>
          </a:p>
          <a:p>
            <a:r>
              <a:rPr lang="fr-FR" dirty="0"/>
              <a:t>Cette reformulation m’a permis de compléter la preuve</a:t>
            </a:r>
          </a:p>
          <a:p>
            <a:r>
              <a:rPr lang="fr-FR" dirty="0"/>
              <a:t>+/- évident</a:t>
            </a:r>
          </a:p>
          <a:p>
            <a:r>
              <a:rPr lang="fr-FR" b="1" dirty="0"/>
              <a:t>Fiore te al; cadre catégorique abstrait pour décrire la syntaxe</a:t>
            </a:r>
          </a:p>
          <a:p>
            <a:r>
              <a:rPr lang="fr-FR" dirty="0"/>
              <a:t>laborieux</a:t>
            </a:r>
          </a:p>
          <a:p>
            <a:r>
              <a:rPr lang="fr-FR" dirty="0"/>
              <a:t>Enonce </a:t>
            </a:r>
            <a:r>
              <a:rPr lang="fr-FR" dirty="0" err="1"/>
              <a:t>equivqlent</a:t>
            </a:r>
            <a:r>
              <a:rPr lang="fr-FR" dirty="0"/>
              <a:t> </a:t>
            </a:r>
            <a:r>
              <a:rPr lang="fr-FR" dirty="0" err="1"/>
              <a:t>coegqlisqteur</a:t>
            </a:r>
            <a:r>
              <a:rPr lang="fr-FR" dirty="0"/>
              <a:t> même si tout le monde savait</a:t>
            </a:r>
          </a:p>
          <a:p>
            <a:r>
              <a:rPr lang="fr-FR" dirty="0" err="1"/>
              <a:t>Reformulqtion</a:t>
            </a:r>
            <a:r>
              <a:rPr lang="fr-FR" dirty="0"/>
              <a:t> en termes de </a:t>
            </a:r>
            <a:r>
              <a:rPr lang="fr-FR" dirty="0" err="1"/>
              <a:t>coégalisateur</a:t>
            </a:r>
            <a:r>
              <a:rPr lang="fr-FR" dirty="0"/>
              <a:t>; mais il fallait trouver la catégorie dans un </a:t>
            </a:r>
            <a:r>
              <a:rPr lang="fr-FR" dirty="0" err="1"/>
              <a:t>coegalisateur</a:t>
            </a:r>
            <a:endParaRPr lang="fr-FR" dirty="0"/>
          </a:p>
          <a:p>
            <a:r>
              <a:rPr lang="en-US" sz="1200" dirty="0"/>
              <a:t>dates</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848272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101083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070757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893734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ne peut pas évaluer le corps des fonctions</a:t>
            </a:r>
          </a:p>
          <a:p>
            <a:r>
              <a:rPr lang="fr-FR" dirty="0"/>
              <a:t>Il y a deux exemples</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632028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622841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98940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 y a </a:t>
            </a:r>
            <a:r>
              <a:rPr lang="en-US" dirty="0" err="1"/>
              <a:t>une</a:t>
            </a:r>
            <a:r>
              <a:rPr lang="en-US" dirty="0"/>
              <a:t> </a:t>
            </a:r>
            <a:r>
              <a:rPr lang="en-US" dirty="0" err="1"/>
              <a:t>méthode</a:t>
            </a:r>
            <a:r>
              <a:rPr lang="en-US" dirty="0"/>
              <a:t> de Howe commune à </a:t>
            </a:r>
            <a:r>
              <a:rPr lang="en-US" dirty="0" err="1"/>
              <a:t>plusieurs</a:t>
            </a:r>
            <a:r>
              <a:rPr lang="en-US" dirty="0"/>
              <a:t> </a:t>
            </a:r>
            <a:r>
              <a:rPr lang="en-US" dirty="0" err="1"/>
              <a:t>preuves</a:t>
            </a:r>
            <a:r>
              <a:rPr lang="en-US" dirty="0"/>
              <a:t>:</a:t>
            </a:r>
          </a:p>
          <a:p>
            <a:r>
              <a:rPr lang="en-US" dirty="0"/>
              <a:t>Une prevue commune à </a:t>
            </a:r>
            <a:r>
              <a:rPr lang="en-US" dirty="0" err="1"/>
              <a:t>plusieurs</a:t>
            </a:r>
            <a:r>
              <a:rPr lang="en-US" dirty="0"/>
              <a:t> </a:t>
            </a:r>
          </a:p>
          <a:p>
            <a:endParaRPr lang="en-US" dirty="0"/>
          </a:p>
          <a:p>
            <a:r>
              <a:rPr lang="en-US" dirty="0"/>
              <a:t>Le </a:t>
            </a:r>
            <a:r>
              <a:rPr lang="en-US" dirty="0" err="1"/>
              <a:t>probl</a:t>
            </a:r>
            <a:r>
              <a:rPr lang="fr-FR" dirty="0" err="1"/>
              <a:t>ème</a:t>
            </a:r>
            <a:r>
              <a:rPr lang="fr-FR" dirty="0"/>
              <a:t> de cette méthode de preuve, c’est justement que c’est une méthode et pas un théorème. C’est-à-dire qu’on n’en maitrise pas vraiment le domaine d’application et régulièrement il y a des articles qui étendent ces méthodes pour l’appliquer à langages particuliers.</a:t>
            </a:r>
          </a:p>
          <a:p>
            <a:r>
              <a:rPr lang="fr-FR" dirty="0"/>
              <a:t>Ce que je souhaiterais faire ici, qui est un exemple emblématique de ce que je compte faire dans mon projet de recherche, c’est de transformer cette méthode en théorème, </a:t>
            </a:r>
            <a:r>
              <a:rPr lang="fr-FR" dirty="0" err="1"/>
              <a:t>pui</a:t>
            </a:r>
            <a:endParaRPr lang="fr-FR" dirty="0"/>
          </a:p>
          <a:p>
            <a:endParaRPr lang="fr-FR" dirty="0"/>
          </a:p>
          <a:p>
            <a:r>
              <a:rPr lang="fr-FR" dirty="0"/>
              <a:t>Formats syntaxique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777851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18757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Ce qui constitute pr2cisement </a:t>
            </a:r>
            <a:r>
              <a:rPr lang="en-US" b="1" dirty="0" err="1"/>
              <a:t>mon</a:t>
            </a:r>
            <a:r>
              <a:rPr lang="en-US" b="1" dirty="0"/>
              <a:t> </a:t>
            </a:r>
            <a:r>
              <a:rPr lang="en-US" b="1" dirty="0" err="1"/>
              <a:t>domaine</a:t>
            </a:r>
            <a:r>
              <a:rPr lang="en-US" b="1" dirty="0"/>
              <a:t> de </a:t>
            </a:r>
            <a:r>
              <a:rPr lang="en-US" b="1" dirty="0" err="1"/>
              <a:t>rechreche</a:t>
            </a:r>
            <a:endParaRPr lang="en-US" b="1" dirty="0"/>
          </a:p>
          <a:p>
            <a:r>
              <a:rPr lang="en-US" dirty="0" err="1"/>
              <a:t>Qu’est</a:t>
            </a:r>
            <a:r>
              <a:rPr lang="en-US" dirty="0"/>
              <a:t> </a:t>
            </a:r>
            <a:r>
              <a:rPr lang="en-US" dirty="0" err="1"/>
              <a:t>ce</a:t>
            </a:r>
            <a:r>
              <a:rPr lang="en-US" dirty="0"/>
              <a:t> que ca </a:t>
            </a:r>
            <a:r>
              <a:rPr lang="en-US" dirty="0" err="1"/>
              <a:t>veut</a:t>
            </a:r>
            <a:r>
              <a:rPr lang="en-US" dirty="0"/>
              <a:t> dire </a:t>
            </a:r>
            <a:r>
              <a:rPr lang="en-US" dirty="0" err="1"/>
              <a:t>qu’un</a:t>
            </a:r>
            <a:r>
              <a:rPr lang="en-US" dirty="0"/>
              <a:t> </a:t>
            </a:r>
            <a:r>
              <a:rPr lang="en-US" dirty="0" err="1"/>
              <a:t>comiplateur</a:t>
            </a:r>
            <a:r>
              <a:rPr lang="en-US" dirty="0"/>
              <a:t> </a:t>
            </a:r>
            <a:r>
              <a:rPr lang="en-US" dirty="0" err="1"/>
              <a:t>est</a:t>
            </a:r>
            <a:r>
              <a:rPr lang="en-US" dirty="0"/>
              <a:t> correct ?</a:t>
            </a:r>
          </a:p>
          <a:p>
            <a:r>
              <a:rPr lang="en-US" dirty="0"/>
              <a:t>On a un </a:t>
            </a:r>
            <a:r>
              <a:rPr lang="en-US" dirty="0" err="1"/>
              <a:t>programme</a:t>
            </a:r>
            <a:r>
              <a:rPr lang="en-US" dirty="0"/>
              <a:t> dans un </a:t>
            </a:r>
            <a:r>
              <a:rPr lang="en-US" dirty="0" err="1"/>
              <a:t>langage</a:t>
            </a:r>
            <a:r>
              <a:rPr lang="en-US" dirty="0"/>
              <a:t> de </a:t>
            </a:r>
            <a:r>
              <a:rPr lang="en-US" dirty="0" err="1"/>
              <a:t>programmation</a:t>
            </a:r>
            <a:r>
              <a:rPr lang="en-US" dirty="0"/>
              <a:t> source et le </a:t>
            </a:r>
            <a:r>
              <a:rPr lang="en-US" dirty="0" err="1"/>
              <a:t>compilateur</a:t>
            </a:r>
            <a:r>
              <a:rPr lang="en-US" dirty="0"/>
              <a:t> </a:t>
            </a:r>
            <a:r>
              <a:rPr lang="en-US" dirty="0" err="1"/>
              <a:t>produit</a:t>
            </a:r>
            <a:r>
              <a:rPr lang="en-US" dirty="0"/>
              <a:t> un </a:t>
            </a:r>
            <a:r>
              <a:rPr lang="en-US" dirty="0" err="1"/>
              <a:t>programme</a:t>
            </a:r>
            <a:r>
              <a:rPr lang="en-US" dirty="0"/>
              <a:t> dans </a:t>
            </a:r>
            <a:r>
              <a:rPr lang="en-US" dirty="0" err="1"/>
              <a:t>une</a:t>
            </a:r>
            <a:r>
              <a:rPr lang="en-US" dirty="0"/>
              <a:t> </a:t>
            </a:r>
            <a:r>
              <a:rPr lang="en-US" dirty="0" err="1"/>
              <a:t>langage</a:t>
            </a:r>
            <a:r>
              <a:rPr lang="en-US" dirty="0"/>
              <a:t> de </a:t>
            </a:r>
            <a:r>
              <a:rPr lang="en-US" dirty="0" err="1"/>
              <a:t>programmtion</a:t>
            </a:r>
            <a:r>
              <a:rPr lang="en-US" dirty="0"/>
              <a:t> </a:t>
            </a:r>
            <a:r>
              <a:rPr lang="en-US" dirty="0" err="1"/>
              <a:t>cible</a:t>
            </a:r>
            <a:r>
              <a:rPr lang="en-US" dirty="0"/>
              <a:t> et on </a:t>
            </a:r>
            <a:r>
              <a:rPr lang="en-US" dirty="0" err="1"/>
              <a:t>veut</a:t>
            </a:r>
            <a:r>
              <a:rPr lang="en-US" dirty="0"/>
              <a:t> </a:t>
            </a:r>
            <a:r>
              <a:rPr lang="en-US" dirty="0" err="1"/>
              <a:t>etablir</a:t>
            </a:r>
            <a:r>
              <a:rPr lang="en-US" dirty="0"/>
              <a:t> </a:t>
            </a:r>
            <a:r>
              <a:rPr lang="en-US" dirty="0" err="1"/>
              <a:t>une</a:t>
            </a:r>
            <a:r>
              <a:rPr lang="en-US" dirty="0"/>
              <a:t> relation entre </a:t>
            </a:r>
            <a:r>
              <a:rPr lang="en-US" dirty="0" err="1"/>
              <a:t>ces</a:t>
            </a:r>
            <a:r>
              <a:rPr lang="en-US" dirty="0"/>
              <a:t> deux </a:t>
            </a:r>
            <a:r>
              <a:rPr lang="en-US" dirty="0" err="1"/>
              <a:t>programmes</a:t>
            </a:r>
            <a:r>
              <a:rPr lang="en-US" dirty="0"/>
              <a:t>. Ce qui pose un certain </a:t>
            </a:r>
            <a:r>
              <a:rPr lang="en-US" dirty="0" err="1"/>
              <a:t>nombre</a:t>
            </a:r>
            <a:r>
              <a:rPr lang="en-US" dirty="0"/>
              <a:t> de questions : quelle </a:t>
            </a:r>
            <a:r>
              <a:rPr lang="en-US" dirty="0" err="1"/>
              <a:t>est</a:t>
            </a:r>
            <a:r>
              <a:rPr lang="en-US" dirty="0"/>
              <a:t> la nature de </a:t>
            </a:r>
            <a:r>
              <a:rPr lang="en-US" dirty="0" err="1"/>
              <a:t>cette</a:t>
            </a:r>
            <a:r>
              <a:rPr lang="en-US" dirty="0"/>
              <a:t> relation </a:t>
            </a:r>
            <a:r>
              <a:rPr lang="en-US" dirty="0" err="1"/>
              <a:t>qu’on</a:t>
            </a:r>
            <a:r>
              <a:rPr lang="en-US" dirty="0"/>
              <a:t> </a:t>
            </a:r>
            <a:r>
              <a:rPr lang="en-US" dirty="0" err="1"/>
              <a:t>appelle</a:t>
            </a:r>
            <a:r>
              <a:rPr lang="en-US" dirty="0"/>
              <a:t> </a:t>
            </a:r>
            <a:r>
              <a:rPr lang="en-US" dirty="0" err="1"/>
              <a:t>raffinement</a:t>
            </a:r>
            <a:r>
              <a:rPr lang="en-US" dirty="0"/>
              <a:t> </a:t>
            </a:r>
            <a:r>
              <a:rPr lang="en-US" dirty="0" err="1"/>
              <a:t>qu’on</a:t>
            </a:r>
            <a:r>
              <a:rPr lang="en-US" dirty="0"/>
              <a:t> </a:t>
            </a:r>
            <a:r>
              <a:rPr lang="en-US" dirty="0" err="1"/>
              <a:t>veut</a:t>
            </a:r>
            <a:r>
              <a:rPr lang="en-US" dirty="0"/>
              <a:t> </a:t>
            </a:r>
            <a:r>
              <a:rPr lang="en-US" dirty="0" err="1"/>
              <a:t>etablir</a:t>
            </a:r>
            <a:r>
              <a:rPr lang="en-US" dirty="0"/>
              <a:t>, et comment </a:t>
            </a:r>
            <a:r>
              <a:rPr lang="en-US" dirty="0" err="1"/>
              <a:t>l’etablir</a:t>
            </a:r>
            <a:r>
              <a:rPr lang="en-US" dirty="0"/>
              <a:t> ? </a:t>
            </a:r>
            <a:r>
              <a:rPr lang="en-US" dirty="0" err="1"/>
              <a:t>Mais</a:t>
            </a:r>
            <a:r>
              <a:rPr lang="en-US" dirty="0"/>
              <a:t> </a:t>
            </a:r>
            <a:r>
              <a:rPr lang="en-US" dirty="0" err="1"/>
              <a:t>avant</a:t>
            </a:r>
            <a:r>
              <a:rPr lang="en-US" dirty="0"/>
              <a:t> tout, </a:t>
            </a:r>
            <a:r>
              <a:rPr lang="en-US" dirty="0" err="1"/>
              <a:t>qu’est</a:t>
            </a:r>
            <a:r>
              <a:rPr lang="en-US" dirty="0"/>
              <a:t> </a:t>
            </a:r>
            <a:r>
              <a:rPr lang="en-US" dirty="0" err="1"/>
              <a:t>ce</a:t>
            </a:r>
            <a:r>
              <a:rPr lang="en-US" dirty="0"/>
              <a:t> </a:t>
            </a:r>
            <a:r>
              <a:rPr lang="en-US" dirty="0" err="1"/>
              <a:t>qu’un</a:t>
            </a:r>
            <a:r>
              <a:rPr lang="en-US" dirty="0"/>
              <a:t> </a:t>
            </a:r>
            <a:r>
              <a:rPr lang="en-US" dirty="0" err="1"/>
              <a:t>programme</a:t>
            </a:r>
            <a:r>
              <a:rPr lang="en-US" dirty="0"/>
              <a:t> ? </a:t>
            </a:r>
            <a:r>
              <a:rPr lang="en-US" dirty="0" err="1"/>
              <a:t>qu’est</a:t>
            </a:r>
            <a:r>
              <a:rPr lang="en-US" dirty="0"/>
              <a:t> </a:t>
            </a:r>
            <a:r>
              <a:rPr lang="en-US" dirty="0" err="1"/>
              <a:t>ce</a:t>
            </a:r>
            <a:r>
              <a:rPr lang="en-US" dirty="0"/>
              <a:t> </a:t>
            </a:r>
            <a:r>
              <a:rPr lang="en-US" dirty="0" err="1"/>
              <a:t>qu’un</a:t>
            </a:r>
            <a:r>
              <a:rPr lang="en-US" dirty="0"/>
              <a:t> </a:t>
            </a:r>
            <a:r>
              <a:rPr lang="en-US" dirty="0" err="1"/>
              <a:t>langage</a:t>
            </a:r>
            <a:r>
              <a:rPr lang="en-US" dirty="0"/>
              <a:t> de </a:t>
            </a:r>
            <a:r>
              <a:rPr lang="en-US" dirty="0" err="1"/>
              <a:t>programmation</a:t>
            </a:r>
            <a:r>
              <a:rPr lang="en-US" dirty="0"/>
              <a:t> ? </a:t>
            </a:r>
          </a:p>
          <a:p>
            <a:r>
              <a:rPr lang="en-US" dirty="0" err="1"/>
              <a:t>Toutes</a:t>
            </a:r>
            <a:r>
              <a:rPr lang="en-US" dirty="0"/>
              <a:t> </a:t>
            </a:r>
            <a:r>
              <a:rPr lang="en-US" dirty="0" err="1"/>
              <a:t>ces</a:t>
            </a:r>
            <a:r>
              <a:rPr lang="en-US" dirty="0"/>
              <a:t> questions relevant  de la </a:t>
            </a:r>
            <a:r>
              <a:rPr lang="en-US" dirty="0" err="1"/>
              <a:t>theorie</a:t>
            </a:r>
            <a:r>
              <a:rPr lang="en-US" dirty="0"/>
              <a:t> des </a:t>
            </a:r>
            <a:r>
              <a:rPr lang="en-US" dirty="0" err="1"/>
              <a:t>langqaes</a:t>
            </a:r>
            <a:r>
              <a:rPr lang="en-US" dirty="0"/>
              <a:t> de </a:t>
            </a:r>
            <a:r>
              <a:rPr lang="en-US" dirty="0" err="1"/>
              <a:t>programmation</a:t>
            </a:r>
            <a:r>
              <a:rPr lang="en-US" dirty="0"/>
              <a:t>; sur </a:t>
            </a:r>
            <a:r>
              <a:rPr lang="en-US" dirty="0" err="1"/>
              <a:t>laquelle</a:t>
            </a:r>
            <a:r>
              <a:rPr lang="en-US" dirty="0"/>
              <a:t> repose </a:t>
            </a:r>
            <a:r>
              <a:rPr lang="en-US" dirty="0" err="1"/>
              <a:t>donc</a:t>
            </a:r>
            <a:r>
              <a:rPr lang="en-US" dirty="0"/>
              <a:t> la certification des </a:t>
            </a:r>
            <a:r>
              <a:rPr lang="en-US" dirty="0" err="1"/>
              <a:t>compilateurs</a:t>
            </a:r>
            <a:r>
              <a:rPr lang="en-US" dirty="0"/>
              <a:t> </a:t>
            </a:r>
            <a:r>
              <a:rPr lang="en-US" dirty="0" err="1"/>
              <a:t>reposent</a:t>
            </a:r>
            <a:r>
              <a:rPr lang="en-US" dirty="0"/>
              <a:t> de manière </a:t>
            </a:r>
            <a:r>
              <a:rPr lang="en-US" dirty="0" err="1"/>
              <a:t>essentielle</a:t>
            </a:r>
            <a:endParaRPr lang="en-US" dirty="0"/>
          </a:p>
          <a:p>
            <a:endParaRPr lang="en-US" dirty="0"/>
          </a:p>
          <a:p>
            <a:r>
              <a:rPr lang="en-US" dirty="0"/>
              <a:t> </a:t>
            </a:r>
            <a:r>
              <a:rPr lang="en-US" dirty="0" err="1"/>
              <a:t>Intuitivement</a:t>
            </a:r>
            <a:r>
              <a:rPr lang="en-US" dirty="0"/>
              <a:t>, un </a:t>
            </a:r>
            <a:r>
              <a:rPr lang="en-US" dirty="0" err="1"/>
              <a:t>compilateur</a:t>
            </a:r>
            <a:r>
              <a:rPr lang="en-US" dirty="0"/>
              <a:t> </a:t>
            </a:r>
            <a:r>
              <a:rPr lang="en-US" dirty="0" err="1"/>
              <a:t>est</a:t>
            </a:r>
            <a:r>
              <a:rPr lang="en-US" dirty="0"/>
              <a:t> correct </a:t>
            </a:r>
            <a:r>
              <a:rPr lang="en-US" dirty="0" err="1"/>
              <a:t>s’il</a:t>
            </a:r>
            <a:r>
              <a:rPr lang="en-US" dirty="0"/>
              <a:t> </a:t>
            </a:r>
            <a:r>
              <a:rPr lang="en-US" dirty="0" err="1"/>
              <a:t>genere</a:t>
            </a:r>
            <a:r>
              <a:rPr lang="en-US" dirty="0"/>
              <a:t> un </a:t>
            </a:r>
            <a:r>
              <a:rPr lang="en-US" dirty="0" err="1"/>
              <a:t>programme</a:t>
            </a:r>
            <a:r>
              <a:rPr lang="en-US" dirty="0"/>
              <a:t> dans le </a:t>
            </a:r>
            <a:r>
              <a:rPr lang="en-US" dirty="0" err="1"/>
              <a:t>langage</a:t>
            </a:r>
            <a:r>
              <a:rPr lang="en-US" dirty="0"/>
              <a:t> </a:t>
            </a:r>
            <a:r>
              <a:rPr lang="en-US" dirty="0" err="1"/>
              <a:t>cible</a:t>
            </a:r>
            <a:r>
              <a:rPr lang="en-US" dirty="0"/>
              <a:t> qui </a:t>
            </a:r>
            <a:r>
              <a:rPr lang="en-US" dirty="0" err="1"/>
              <a:t>est</a:t>
            </a:r>
            <a:r>
              <a:rPr lang="en-US" dirty="0"/>
              <a:t> un </a:t>
            </a:r>
            <a:r>
              <a:rPr lang="en-US" dirty="0" err="1"/>
              <a:t>raffinement</a:t>
            </a:r>
            <a:r>
              <a:rPr lang="en-US" dirty="0"/>
              <a:t> du </a:t>
            </a:r>
            <a:r>
              <a:rPr lang="en-US" dirty="0" err="1"/>
              <a:t>programme</a:t>
            </a:r>
            <a:r>
              <a:rPr lang="en-US" dirty="0"/>
              <a:t> </a:t>
            </a:r>
            <a:r>
              <a:rPr lang="en-US" dirty="0" err="1"/>
              <a:t>donne</a:t>
            </a:r>
            <a:r>
              <a:rPr lang="en-US" dirty="0"/>
              <a:t> </a:t>
            </a:r>
            <a:r>
              <a:rPr lang="en-US" dirty="0" err="1"/>
              <a:t>en</a:t>
            </a:r>
            <a:r>
              <a:rPr lang="en-US" dirty="0"/>
              <a:t> entrée dans le </a:t>
            </a:r>
            <a:r>
              <a:rPr lang="en-US" dirty="0" err="1"/>
              <a:t>langage</a:t>
            </a:r>
            <a:r>
              <a:rPr lang="en-US" dirty="0"/>
              <a:t> source.</a:t>
            </a:r>
          </a:p>
          <a:p>
            <a:r>
              <a:rPr lang="en-US" dirty="0" err="1"/>
              <a:t>Ceci</a:t>
            </a:r>
            <a:r>
              <a:rPr lang="en-US" dirty="0"/>
              <a:t> </a:t>
            </a:r>
            <a:r>
              <a:rPr lang="en-US" dirty="0" err="1"/>
              <a:t>necessite</a:t>
            </a:r>
            <a:r>
              <a:rPr lang="en-US" dirty="0"/>
              <a:t> </a:t>
            </a:r>
            <a:r>
              <a:rPr lang="en-US" dirty="0" err="1"/>
              <a:t>une</a:t>
            </a:r>
            <a:r>
              <a:rPr lang="en-US" dirty="0"/>
              <a:t> notion </a:t>
            </a:r>
            <a:r>
              <a:rPr lang="en-US" dirty="0" err="1"/>
              <a:t>formelle</a:t>
            </a:r>
            <a:r>
              <a:rPr lang="en-US" dirty="0"/>
              <a:t> de </a:t>
            </a:r>
            <a:r>
              <a:rPr lang="en-US" dirty="0" err="1"/>
              <a:t>programme</a:t>
            </a:r>
            <a:r>
              <a:rPr lang="en-US" dirty="0"/>
              <a:t> dans les </a:t>
            </a:r>
            <a:r>
              <a:rPr lang="en-US" dirty="0" err="1"/>
              <a:t>langages</a:t>
            </a:r>
            <a:r>
              <a:rPr lang="en-US" dirty="0"/>
              <a:t> sources et </a:t>
            </a:r>
            <a:r>
              <a:rPr lang="en-US" dirty="0" err="1"/>
              <a:t>cibles</a:t>
            </a:r>
            <a:r>
              <a:rPr lang="en-US" dirty="0"/>
              <a:t>.</a:t>
            </a:r>
          </a:p>
          <a:p>
            <a:endParaRPr lang="en-US" dirty="0"/>
          </a:p>
          <a:p>
            <a:r>
              <a:rPr lang="en-US" dirty="0"/>
              <a:t>Tout ca </a:t>
            </a:r>
            <a:r>
              <a:rPr lang="en-US" dirty="0" err="1"/>
              <a:t>sont</a:t>
            </a:r>
            <a:r>
              <a:rPr lang="en-US" dirty="0"/>
              <a:t> des questions </a:t>
            </a:r>
            <a:r>
              <a:rPr lang="en-US" dirty="0" err="1"/>
              <a:t>fondamentales</a:t>
            </a:r>
            <a:r>
              <a:rPr lang="en-US" dirty="0"/>
              <a:t> </a:t>
            </a:r>
            <a:r>
              <a:rPr lang="en-US" dirty="0" err="1"/>
              <a:t>en</a:t>
            </a:r>
            <a:r>
              <a:rPr lang="en-US" dirty="0"/>
              <a:t> </a:t>
            </a:r>
            <a:r>
              <a:rPr lang="en-US" dirty="0" err="1"/>
              <a:t>théorie</a:t>
            </a:r>
            <a:r>
              <a:rPr lang="en-US" dirty="0"/>
              <a:t> des </a:t>
            </a:r>
            <a:r>
              <a:rPr lang="en-US" dirty="0" err="1"/>
              <a:t>langages</a:t>
            </a:r>
            <a:r>
              <a:rPr lang="en-US" dirty="0"/>
              <a:t> de </a:t>
            </a:r>
            <a:r>
              <a:rPr lang="en-US" dirty="0" err="1"/>
              <a:t>programmation</a:t>
            </a:r>
            <a:r>
              <a:rPr lang="en-US" dirty="0"/>
              <a:t> qui </a:t>
            </a:r>
            <a:r>
              <a:rPr lang="en-US" dirty="0" err="1"/>
              <a:t>constitue</a:t>
            </a:r>
            <a:r>
              <a:rPr lang="en-US" dirty="0"/>
              <a:t> un </a:t>
            </a:r>
            <a:r>
              <a:rPr lang="en-US" dirty="0" err="1"/>
              <a:t>fondement</a:t>
            </a:r>
            <a:r>
              <a:rPr lang="en-US" dirty="0"/>
              <a:t> à </a:t>
            </a:r>
            <a:r>
              <a:rPr lang="en-US" dirty="0" err="1"/>
              <a:t>compilateurs</a:t>
            </a:r>
            <a:r>
              <a:rPr lang="en-US" dirty="0"/>
              <a:t> </a:t>
            </a:r>
            <a:r>
              <a:rPr lang="en-US" dirty="0" err="1"/>
              <a:t>certifiés</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20267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313872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Un des intérêts des assistants de preuve c’est de démontrer l’absence de bug dans un programme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014418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985350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122426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Pour </a:t>
            </a:r>
            <a:r>
              <a:rPr lang="en-US" sz="1200" dirty="0" err="1"/>
              <a:t>mon</a:t>
            </a:r>
            <a:r>
              <a:rPr lang="en-US" sz="1200" dirty="0"/>
              <a:t> </a:t>
            </a:r>
            <a:r>
              <a:rPr lang="en-US" sz="1200" dirty="0" err="1"/>
              <a:t>projet</a:t>
            </a:r>
            <a:r>
              <a:rPr lang="en-US" sz="1200" dirty="0"/>
              <a:t> de recherche, </a:t>
            </a:r>
            <a:r>
              <a:rPr lang="en-US" sz="1200" dirty="0" err="1"/>
              <a:t>c’est</a:t>
            </a:r>
            <a:r>
              <a:rPr lang="en-US" sz="1200" dirty="0"/>
              <a:t> </a:t>
            </a:r>
            <a:r>
              <a:rPr lang="en-US" sz="1200" dirty="0" err="1"/>
              <a:t>en</a:t>
            </a:r>
            <a:r>
              <a:rPr lang="en-US" sz="1200" dirty="0"/>
              <a:t> particulier le </a:t>
            </a:r>
            <a:r>
              <a:rPr lang="en-US" sz="1200" dirty="0" err="1"/>
              <a:t>raisonnement</a:t>
            </a:r>
            <a:r>
              <a:rPr lang="en-US" sz="1200" dirty="0"/>
              <a:t> </a:t>
            </a:r>
            <a:r>
              <a:rPr lang="en-US" sz="1200" dirty="0" err="1"/>
              <a:t>diagrammatique</a:t>
            </a:r>
            <a:r>
              <a:rPr lang="en-US" sz="1200" dirty="0"/>
              <a:t> qui rend la </a:t>
            </a:r>
            <a:r>
              <a:rPr lang="en-US" sz="1200" dirty="0" err="1"/>
              <a:t>mécanisation</a:t>
            </a:r>
            <a:r>
              <a:rPr lang="en-US" sz="1200" dirty="0"/>
              <a:t> difficile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Intégrer</a:t>
            </a:r>
            <a:r>
              <a:rPr lang="en-US" sz="1200" dirty="0"/>
              <a:t> le </a:t>
            </a:r>
            <a:r>
              <a:rPr lang="en-US" sz="1200" dirty="0" err="1"/>
              <a:t>raisonnement</a:t>
            </a:r>
            <a:r>
              <a:rPr lang="en-US" sz="1200" dirty="0"/>
              <a:t> </a:t>
            </a:r>
            <a:r>
              <a:rPr lang="en-US" sz="1200" dirty="0" err="1"/>
              <a:t>diagrammatique</a:t>
            </a:r>
            <a:r>
              <a:rPr lang="en-US" sz="1200" dirty="0"/>
              <a:t> dans les assistants de </a:t>
            </a:r>
            <a:r>
              <a:rPr lang="en-US" sz="1200" dirty="0" err="1"/>
              <a:t>preuve</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Reduce the gap between </a:t>
            </a:r>
            <a:r>
              <a:rPr lang="en-US" sz="1200" dirty="0" err="1"/>
              <a:t>maths</a:t>
            </a:r>
            <a:r>
              <a:rPr lang="en-US" sz="1200" dirty="0"/>
              <a:t> in proof assistants and non-formalized </a:t>
            </a:r>
            <a:r>
              <a:rPr lang="en-US" sz="1200" dirty="0" err="1"/>
              <a:t>maths</a:t>
            </a:r>
            <a:endParaRPr lang="fr-FR" sz="1200" dirty="0"/>
          </a:p>
          <a:p>
            <a:endParaRPr lang="en-US" dirty="0"/>
          </a:p>
          <a:p>
            <a:r>
              <a:rPr lang="en-US" dirty="0" err="1"/>
              <a:t>C’est</a:t>
            </a:r>
            <a:r>
              <a:rPr lang="en-US" dirty="0"/>
              <a:t> </a:t>
            </a:r>
            <a:r>
              <a:rPr lang="en-US" dirty="0" err="1"/>
              <a:t>une</a:t>
            </a:r>
            <a:r>
              <a:rPr lang="en-US" dirty="0"/>
              <a:t> </a:t>
            </a:r>
            <a:r>
              <a:rPr lang="en-US" dirty="0" err="1"/>
              <a:t>methode</a:t>
            </a:r>
            <a:r>
              <a:rPr lang="en-US" dirty="0"/>
              <a:t> de prevue utilize </a:t>
            </a:r>
            <a:r>
              <a:rPr lang="en-US" dirty="0" err="1"/>
              <a:t>en</a:t>
            </a:r>
            <a:r>
              <a:rPr lang="en-US" dirty="0"/>
              <a:t> </a:t>
            </a:r>
            <a:r>
              <a:rPr lang="en-US" dirty="0" err="1"/>
              <a:t>theorie</a:t>
            </a:r>
            <a:r>
              <a:rPr lang="en-US" dirty="0"/>
              <a:t> des </a:t>
            </a:r>
            <a:r>
              <a:rPr lang="en-US" dirty="0" err="1"/>
              <a:t>categoires</a:t>
            </a:r>
            <a:r>
              <a:rPr lang="en-US" dirty="0"/>
              <a:t> qui </a:t>
            </a:r>
            <a:r>
              <a:rPr lang="en-US" dirty="0" err="1"/>
              <a:t>intervient</a:t>
            </a:r>
            <a:r>
              <a:rPr lang="en-US" dirty="0"/>
              <a:t> dans ma </a:t>
            </a:r>
            <a:r>
              <a:rPr lang="en-US" dirty="0" err="1"/>
              <a:t>recherhce</a:t>
            </a:r>
            <a:endParaRPr lang="en-US" dirty="0"/>
          </a:p>
          <a:p>
            <a:r>
              <a:rPr lang="en-US" dirty="0"/>
              <a:t>Qui </a:t>
            </a:r>
            <a:r>
              <a:rPr lang="en-US" dirty="0" err="1"/>
              <a:t>consiste</a:t>
            </a:r>
            <a:r>
              <a:rPr lang="en-US" dirty="0"/>
              <a:t> a </a:t>
            </a:r>
            <a:r>
              <a:rPr lang="en-US" dirty="0" err="1"/>
              <a:t>represente</a:t>
            </a:r>
            <a:r>
              <a:rPr lang="en-US" dirty="0"/>
              <a:t> </a:t>
            </a:r>
            <a:r>
              <a:rPr lang="en-US" dirty="0" err="1"/>
              <a:t>une</a:t>
            </a:r>
            <a:r>
              <a:rPr lang="en-US" dirty="0"/>
              <a:t> equation </a:t>
            </a:r>
            <a:r>
              <a:rPr lang="en-US" dirty="0" err="1"/>
              <a:t>qu’on</a:t>
            </a:r>
            <a:r>
              <a:rPr lang="en-US" dirty="0"/>
              <a:t> </a:t>
            </a:r>
            <a:r>
              <a:rPr lang="en-US" dirty="0" err="1"/>
              <a:t>souhaite</a:t>
            </a:r>
            <a:r>
              <a:rPr lang="en-US" dirty="0"/>
              <a:t> </a:t>
            </a:r>
            <a:r>
              <a:rPr lang="en-US" dirty="0" err="1"/>
              <a:t>demontrer</a:t>
            </a:r>
            <a:r>
              <a:rPr lang="en-US" dirty="0"/>
              <a:t> sous la </a:t>
            </a:r>
            <a:r>
              <a:rPr lang="en-US" dirty="0" err="1"/>
              <a:t>forme</a:t>
            </a:r>
            <a:r>
              <a:rPr lang="en-US" dirty="0"/>
              <a:t> de </a:t>
            </a:r>
            <a:r>
              <a:rPr lang="en-US" dirty="0" err="1"/>
              <a:t>diagramme</a:t>
            </a:r>
            <a:r>
              <a:rPr lang="en-US" dirty="0"/>
              <a:t> a completer, </a:t>
            </a:r>
            <a:r>
              <a:rPr lang="en-US" dirty="0" err="1"/>
              <a:t>ce</a:t>
            </a:r>
            <a:r>
              <a:rPr lang="en-US" dirty="0"/>
              <a:t> qui </a:t>
            </a:r>
            <a:r>
              <a:rPr lang="en-US" dirty="0" err="1"/>
              <a:t>suggere</a:t>
            </a:r>
            <a:r>
              <a:rPr lang="en-US" dirty="0"/>
              <a:t> </a:t>
            </a:r>
            <a:r>
              <a:rPr lang="en-US" dirty="0" err="1"/>
              <a:t>naturellement</a:t>
            </a:r>
            <a:r>
              <a:rPr lang="en-US" dirty="0"/>
              <a:t> les </a:t>
            </a:r>
            <a:r>
              <a:rPr lang="en-US" dirty="0" err="1"/>
              <a:t>etapes</a:t>
            </a:r>
            <a:r>
              <a:rPr lang="en-US" dirty="0"/>
              <a:t> </a:t>
            </a:r>
            <a:r>
              <a:rPr lang="en-US" dirty="0" err="1"/>
              <a:t>intermediaires</a:t>
            </a:r>
            <a:r>
              <a:rPr lang="en-US" dirty="0"/>
              <a:t> dans la construction de la prevue.</a:t>
            </a:r>
          </a:p>
          <a:p>
            <a:endParaRPr lang="en-US" dirty="0"/>
          </a:p>
          <a:p>
            <a:r>
              <a:rPr lang="en-US" dirty="0"/>
              <a:t>On part </a:t>
            </a:r>
            <a:r>
              <a:rPr lang="en-US" dirty="0" err="1"/>
              <a:t>d’une</a:t>
            </a:r>
            <a:r>
              <a:rPr lang="en-US" dirty="0"/>
              <a:t> </a:t>
            </a:r>
            <a:r>
              <a:rPr lang="en-US" dirty="0" err="1"/>
              <a:t>forme</a:t>
            </a:r>
            <a:r>
              <a:rPr lang="en-US" dirty="0"/>
              <a:t> </a:t>
            </a:r>
            <a:r>
              <a:rPr lang="en-US" dirty="0" err="1"/>
              <a:t>exterieur</a:t>
            </a:r>
            <a:r>
              <a:rPr lang="en-US" dirty="0"/>
              <a:t> et on </a:t>
            </a:r>
            <a:r>
              <a:rPr lang="en-US" dirty="0" err="1"/>
              <a:t>essaie</a:t>
            </a:r>
            <a:r>
              <a:rPr lang="en-US" dirty="0"/>
              <a:t> de la </a:t>
            </a:r>
            <a:r>
              <a:rPr lang="en-US" dirty="0" err="1"/>
              <a:t>remplir</a:t>
            </a:r>
            <a:r>
              <a:rPr lang="en-US" dirty="0"/>
              <a:t> </a:t>
            </a:r>
            <a:r>
              <a:rPr lang="en-US" dirty="0" err="1"/>
              <a:t>progressivement</a:t>
            </a:r>
            <a:endParaRPr lang="en-US" dirty="0"/>
          </a:p>
          <a:p>
            <a:r>
              <a:rPr lang="en-US" dirty="0"/>
              <a:t>De le completer </a:t>
            </a:r>
            <a:r>
              <a:rPr lang="en-US" dirty="0" err="1"/>
              <a:t>afin</a:t>
            </a:r>
            <a:r>
              <a:rPr lang="en-US" dirty="0"/>
              <a:t> </a:t>
            </a:r>
            <a:r>
              <a:rPr lang="en-US" dirty="0" err="1"/>
              <a:t>d’obtenir</a:t>
            </a:r>
            <a:r>
              <a:rPr lang="en-US" dirty="0"/>
              <a:t> </a:t>
            </a:r>
            <a:r>
              <a:rPr lang="en-US" dirty="0" err="1"/>
              <a:t>une</a:t>
            </a:r>
            <a:r>
              <a:rPr lang="en-US" dirty="0"/>
              <a:t> prevue </a:t>
            </a:r>
            <a:r>
              <a:rPr lang="en-US" dirty="0" err="1"/>
              <a:t>en</a:t>
            </a:r>
            <a:r>
              <a:rPr lang="en-US" dirty="0"/>
              <a:t> </a:t>
            </a:r>
            <a:r>
              <a:rPr lang="en-US" dirty="0" err="1"/>
              <a:t>composant</a:t>
            </a:r>
            <a:r>
              <a:rPr lang="en-US" dirty="0"/>
              <a:t> les faces</a:t>
            </a:r>
          </a:p>
          <a:p>
            <a:r>
              <a:rPr lang="en-US" dirty="0" err="1"/>
              <a:t>Cette</a:t>
            </a:r>
            <a:r>
              <a:rPr lang="en-US" dirty="0"/>
              <a:t> representation </a:t>
            </a:r>
            <a:r>
              <a:rPr lang="en-US" dirty="0" err="1"/>
              <a:t>diagrammatique</a:t>
            </a:r>
            <a:r>
              <a:rPr lang="en-US" dirty="0"/>
              <a:t> </a:t>
            </a:r>
            <a:r>
              <a:rPr lang="en-US" dirty="0" err="1"/>
              <a:t>suggere</a:t>
            </a:r>
            <a:r>
              <a:rPr lang="en-US" dirty="0"/>
              <a:t> </a:t>
            </a:r>
            <a:r>
              <a:rPr lang="en-US" dirty="0" err="1"/>
              <a:t>naturellement</a:t>
            </a:r>
            <a:r>
              <a:rPr lang="en-US" dirty="0"/>
              <a:t> des </a:t>
            </a:r>
            <a:r>
              <a:rPr lang="en-US" dirty="0" err="1"/>
              <a:t>etapes</a:t>
            </a:r>
            <a:r>
              <a:rPr lang="en-US" dirty="0"/>
              <a:t> </a:t>
            </a:r>
            <a:r>
              <a:rPr lang="en-US" dirty="0" err="1"/>
              <a:t>intermediaires</a:t>
            </a:r>
            <a:r>
              <a:rPr lang="en-US" dirty="0"/>
              <a:t> dans la construction de </a:t>
            </a:r>
            <a:r>
              <a:rPr lang="en-US" dirty="0" err="1"/>
              <a:t>lapreuve</a:t>
            </a:r>
            <a:endParaRPr lang="en-US" dirty="0"/>
          </a:p>
          <a:p>
            <a:endParaRPr lang="en-US" dirty="0"/>
          </a:p>
          <a:p>
            <a:r>
              <a:rPr lang="en-US" dirty="0"/>
              <a:t>Le pb </a:t>
            </a:r>
            <a:r>
              <a:rPr lang="en-US" dirty="0" err="1"/>
              <a:t>c’est</a:t>
            </a:r>
            <a:r>
              <a:rPr lang="en-US" dirty="0"/>
              <a:t> que </a:t>
            </a:r>
            <a:r>
              <a:rPr lang="en-US" dirty="0" err="1"/>
              <a:t>ce</a:t>
            </a:r>
            <a:r>
              <a:rPr lang="en-US" dirty="0"/>
              <a:t> type de </a:t>
            </a:r>
            <a:r>
              <a:rPr lang="en-US" dirty="0" err="1"/>
              <a:t>raisonnement</a:t>
            </a:r>
            <a:r>
              <a:rPr lang="en-US" dirty="0"/>
              <a:t> </a:t>
            </a:r>
            <a:r>
              <a:rPr lang="en-US" dirty="0" err="1"/>
              <a:t>n’est</a:t>
            </a:r>
            <a:r>
              <a:rPr lang="en-US" dirty="0"/>
              <a:t> pas disponible dans les assistants de prevue </a:t>
            </a:r>
            <a:r>
              <a:rPr lang="en-US" dirty="0" err="1"/>
              <a:t>puisque</a:t>
            </a:r>
            <a:r>
              <a:rPr lang="en-US" dirty="0"/>
              <a:t> </a:t>
            </a:r>
            <a:r>
              <a:rPr lang="en-US" dirty="0" err="1"/>
              <a:t>ceux</a:t>
            </a:r>
            <a:r>
              <a:rPr lang="en-US" dirty="0"/>
              <a:t> ci </a:t>
            </a:r>
            <a:r>
              <a:rPr lang="en-US" dirty="0" err="1"/>
              <a:t>sont</a:t>
            </a:r>
            <a:r>
              <a:rPr lang="en-US" dirty="0"/>
              <a:t> bases sur du </a:t>
            </a:r>
            <a:r>
              <a:rPr lang="en-US" dirty="0" err="1"/>
              <a:t>texte</a:t>
            </a:r>
            <a:r>
              <a:rPr lang="en-US" dirty="0"/>
              <a:t>.</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6801011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J’ai</a:t>
            </a:r>
            <a:r>
              <a:rPr lang="en-US" dirty="0"/>
              <a:t> déjà fait </a:t>
            </a:r>
            <a:r>
              <a:rPr lang="en-US" dirty="0" err="1"/>
              <a:t>une</a:t>
            </a:r>
            <a:r>
              <a:rPr lang="en-US" dirty="0"/>
              <a:t> première étape dans </a:t>
            </a:r>
            <a:r>
              <a:rPr lang="en-US" dirty="0" err="1"/>
              <a:t>cette</a:t>
            </a:r>
            <a:r>
              <a:rPr lang="en-US" dirty="0"/>
              <a:t> direction </a:t>
            </a:r>
            <a:r>
              <a:rPr lang="en-US" dirty="0" err="1"/>
              <a:t>en</a:t>
            </a:r>
            <a:r>
              <a:rPr lang="en-US" dirty="0"/>
              <a:t> </a:t>
            </a:r>
            <a:r>
              <a:rPr lang="en-US" dirty="0" err="1"/>
              <a:t>implémentant</a:t>
            </a:r>
            <a:r>
              <a:rPr lang="en-US" dirty="0"/>
              <a:t> un </a:t>
            </a:r>
            <a:r>
              <a:rPr lang="en-US" dirty="0" err="1"/>
              <a:t>éditeur</a:t>
            </a:r>
            <a:r>
              <a:rPr lang="en-US" dirty="0"/>
              <a:t> de </a:t>
            </a:r>
            <a:r>
              <a:rPr lang="en-US" dirty="0" err="1"/>
              <a:t>diagrammant</a:t>
            </a:r>
            <a:r>
              <a:rPr lang="en-US" dirty="0"/>
              <a:t> </a:t>
            </a:r>
            <a:r>
              <a:rPr lang="en-US" dirty="0" err="1"/>
              <a:t>permettant</a:t>
            </a:r>
            <a:r>
              <a:rPr lang="en-US" dirty="0"/>
              <a:t> </a:t>
            </a:r>
            <a:r>
              <a:rPr lang="en-US" dirty="0" err="1"/>
              <a:t>d’une</a:t>
            </a:r>
            <a:r>
              <a:rPr lang="en-US" dirty="0"/>
              <a:t> part </a:t>
            </a:r>
            <a:r>
              <a:rPr lang="en-US" dirty="0" err="1"/>
              <a:t>d’affiche</a:t>
            </a:r>
            <a:r>
              <a:rPr lang="en-US" dirty="0"/>
              <a:t> des </a:t>
            </a:r>
            <a:r>
              <a:rPr lang="en-US" dirty="0" err="1"/>
              <a:t>énoncés</a:t>
            </a:r>
            <a:r>
              <a:rPr lang="en-US" dirty="0"/>
              <a:t> </a:t>
            </a:r>
            <a:r>
              <a:rPr lang="en-US" dirty="0" err="1"/>
              <a:t>catégoriques</a:t>
            </a:r>
            <a:r>
              <a:rPr lang="en-US" dirty="0"/>
              <a:t> </a:t>
            </a:r>
            <a:r>
              <a:rPr lang="en-US" dirty="0" err="1"/>
              <a:t>issus</a:t>
            </a:r>
            <a:r>
              <a:rPr lang="en-US" dirty="0"/>
              <a:t> de </a:t>
            </a:r>
            <a:r>
              <a:rPr lang="en-US" dirty="0" err="1"/>
              <a:t>l’assistant</a:t>
            </a:r>
            <a:r>
              <a:rPr lang="en-US" dirty="0"/>
              <a:t> de prevue Coq sous </a:t>
            </a:r>
            <a:r>
              <a:rPr lang="en-US" dirty="0" err="1"/>
              <a:t>forme</a:t>
            </a:r>
            <a:r>
              <a:rPr lang="en-US" dirty="0"/>
              <a:t> d’un </a:t>
            </a:r>
            <a:r>
              <a:rPr lang="en-US" dirty="0" err="1"/>
              <a:t>diagramme</a:t>
            </a:r>
            <a:r>
              <a:rPr lang="en-US" dirty="0"/>
              <a:t> et </a:t>
            </a:r>
            <a:r>
              <a:rPr lang="en-US" dirty="0" err="1"/>
              <a:t>d’autre</a:t>
            </a:r>
            <a:r>
              <a:rPr lang="en-US" dirty="0"/>
              <a:t> part de </a:t>
            </a:r>
            <a:r>
              <a:rPr lang="en-US" dirty="0" err="1"/>
              <a:t>générer</a:t>
            </a:r>
            <a:r>
              <a:rPr lang="en-US" dirty="0"/>
              <a:t> un </a:t>
            </a:r>
            <a:r>
              <a:rPr lang="en-US" dirty="0" err="1"/>
              <a:t>squelette</a:t>
            </a:r>
            <a:r>
              <a:rPr lang="en-US" dirty="0"/>
              <a:t> de prevue </a:t>
            </a:r>
            <a:r>
              <a:rPr lang="en-US" dirty="0" err="1"/>
              <a:t>méanié</a:t>
            </a:r>
            <a:r>
              <a:rPr lang="en-US" dirty="0"/>
              <a:t> à </a:t>
            </a:r>
            <a:r>
              <a:rPr lang="en-US" dirty="0" err="1"/>
              <a:t>partir</a:t>
            </a:r>
            <a:r>
              <a:rPr lang="en-US" dirty="0"/>
              <a:t> d’un </a:t>
            </a:r>
            <a:r>
              <a:rPr lang="en-US" dirty="0" err="1"/>
              <a:t>diagramme</a:t>
            </a:r>
            <a:r>
              <a:rPr lang="en-US" dirty="0"/>
              <a:t> </a:t>
            </a:r>
            <a:r>
              <a:rPr lang="en-US" dirty="0" err="1"/>
              <a:t>déssiné</a:t>
            </a:r>
            <a:r>
              <a:rPr lang="en-US" dirty="0"/>
              <a:t>, </a:t>
            </a:r>
            <a:r>
              <a:rPr lang="en-US" dirty="0" err="1"/>
              <a:t>en</a:t>
            </a:r>
            <a:r>
              <a:rPr lang="en-US" dirty="0"/>
              <a:t> </a:t>
            </a:r>
            <a:r>
              <a:rPr lang="en-US" dirty="0" err="1"/>
              <a:t>laissant</a:t>
            </a:r>
            <a:r>
              <a:rPr lang="en-US" dirty="0"/>
              <a:t> à </a:t>
            </a:r>
            <a:r>
              <a:rPr lang="en-US" dirty="0" err="1"/>
              <a:t>l’utilisateur</a:t>
            </a:r>
            <a:r>
              <a:rPr lang="en-US" dirty="0"/>
              <a:t> le </a:t>
            </a:r>
            <a:r>
              <a:rPr lang="en-US" dirty="0" err="1"/>
              <a:t>soin</a:t>
            </a:r>
            <a:r>
              <a:rPr lang="en-US" dirty="0"/>
              <a:t> de </a:t>
            </a:r>
            <a:r>
              <a:rPr lang="en-US" dirty="0" err="1"/>
              <a:t>combler</a:t>
            </a:r>
            <a:r>
              <a:rPr lang="en-US" dirty="0"/>
              <a:t> les </a:t>
            </a:r>
            <a:r>
              <a:rPr lang="en-US" dirty="0" err="1"/>
              <a:t>trous</a:t>
            </a:r>
            <a:r>
              <a:rPr lang="en-US" dirty="0"/>
              <a:t> dans </a:t>
            </a:r>
            <a:r>
              <a:rPr lang="en-US" dirty="0" err="1"/>
              <a:t>cette</a:t>
            </a:r>
            <a:r>
              <a:rPr lang="en-US" dirty="0"/>
              <a:t> </a:t>
            </a:r>
            <a:r>
              <a:rPr lang="en-US" dirty="0" err="1"/>
              <a:t>preueve</a:t>
            </a:r>
            <a:r>
              <a:rPr lang="en-US" dirty="0"/>
              <a:t>.</a:t>
            </a:r>
          </a:p>
          <a:p>
            <a:endParaRPr lang="en-US" dirty="0"/>
          </a:p>
          <a:p>
            <a:r>
              <a:rPr lang="en-US" dirty="0" err="1"/>
              <a:t>Cet</a:t>
            </a:r>
            <a:r>
              <a:rPr lang="en-US" dirty="0"/>
              <a:t> </a:t>
            </a:r>
            <a:r>
              <a:rPr lang="en-US" dirty="0" err="1"/>
              <a:t>editeur</a:t>
            </a:r>
            <a:r>
              <a:rPr lang="en-US" dirty="0"/>
              <a:t> a attire </a:t>
            </a:r>
            <a:r>
              <a:rPr lang="en-US" dirty="0" err="1"/>
              <a:t>l’attention</a:t>
            </a:r>
            <a:r>
              <a:rPr lang="en-US" dirty="0"/>
              <a:t> de Nicolas Behr a </a:t>
            </a:r>
            <a:r>
              <a:rPr lang="en-US" dirty="0" err="1"/>
              <a:t>l’IRIF</a:t>
            </a:r>
            <a:r>
              <a:rPr lang="en-US" dirty="0"/>
              <a:t> </a:t>
            </a:r>
            <a:r>
              <a:rPr lang="en-US" dirty="0" err="1"/>
              <a:t>ce</a:t>
            </a:r>
            <a:r>
              <a:rPr lang="en-US" dirty="0"/>
              <a:t> qui </a:t>
            </a:r>
            <a:r>
              <a:rPr lang="en-US" dirty="0" err="1"/>
              <a:t>m’a</a:t>
            </a:r>
            <a:r>
              <a:rPr lang="en-US" dirty="0"/>
              <a:t> ensuite amene a </a:t>
            </a:r>
            <a:r>
              <a:rPr lang="en-US" dirty="0" err="1"/>
              <a:t>participer</a:t>
            </a:r>
            <a:r>
              <a:rPr lang="en-US" dirty="0"/>
              <a:t> a la redaction du </a:t>
            </a:r>
            <a:r>
              <a:rPr lang="en-US" dirty="0" err="1"/>
              <a:t>projet</a:t>
            </a:r>
            <a:r>
              <a:rPr lang="en-US" dirty="0"/>
              <a:t> ANR </a:t>
            </a:r>
            <a:r>
              <a:rPr lang="en-US" dirty="0" err="1"/>
              <a:t>Coreact</a:t>
            </a:r>
            <a:r>
              <a:rPr lang="en-US" dirty="0"/>
              <a:t> don’t il </a:t>
            </a:r>
            <a:r>
              <a:rPr lang="en-US" dirty="0" err="1"/>
              <a:t>est</a:t>
            </a:r>
            <a:r>
              <a:rPr lang="en-US" dirty="0"/>
              <a:t> le </a:t>
            </a:r>
            <a:r>
              <a:rPr lang="en-US" dirty="0" err="1"/>
              <a:t>porteur</a:t>
            </a:r>
            <a:r>
              <a:rPr lang="en-US" dirty="0"/>
              <a:t> de </a:t>
            </a:r>
            <a:r>
              <a:rPr lang="en-US" dirty="0" err="1"/>
              <a:t>projet</a:t>
            </a:r>
            <a:r>
              <a:rPr lang="en-US" dirty="0"/>
              <a:t>, </a:t>
            </a:r>
          </a:p>
          <a:p>
            <a:r>
              <a:rPr lang="en-US" dirty="0" err="1"/>
              <a:t>L’objectif</a:t>
            </a:r>
            <a:r>
              <a:rPr lang="en-US" dirty="0"/>
              <a:t> </a:t>
            </a:r>
            <a:r>
              <a:rPr lang="en-US" dirty="0" err="1"/>
              <a:t>est</a:t>
            </a:r>
            <a:r>
              <a:rPr lang="en-US" dirty="0"/>
              <a:t> de developer </a:t>
            </a:r>
            <a:r>
              <a:rPr lang="en-US" dirty="0" err="1"/>
              <a:t>une</a:t>
            </a:r>
            <a:r>
              <a:rPr lang="en-US" dirty="0"/>
              <a:t> </a:t>
            </a:r>
            <a:r>
              <a:rPr lang="en-US" dirty="0" err="1"/>
              <a:t>methodologie</a:t>
            </a:r>
            <a:r>
              <a:rPr lang="en-US" dirty="0"/>
              <a:t> pour le </a:t>
            </a:r>
            <a:r>
              <a:rPr lang="en-US" dirty="0" err="1"/>
              <a:t>raisonnement</a:t>
            </a:r>
            <a:r>
              <a:rPr lang="en-US" dirty="0"/>
              <a:t> </a:t>
            </a:r>
            <a:r>
              <a:rPr lang="en-US" dirty="0" err="1"/>
              <a:t>diagrammatique</a:t>
            </a:r>
            <a:r>
              <a:rPr lang="en-US" dirty="0"/>
              <a:t> </a:t>
            </a:r>
            <a:r>
              <a:rPr lang="en-US" dirty="0" err="1"/>
              <a:t>en</a:t>
            </a:r>
            <a:r>
              <a:rPr lang="en-US" dirty="0"/>
              <a:t> Coq </a:t>
            </a:r>
            <a:r>
              <a:rPr lang="en-US" dirty="0" err="1"/>
              <a:t>en</a:t>
            </a:r>
            <a:r>
              <a:rPr lang="en-US" dirty="0"/>
              <a:t> </a:t>
            </a:r>
            <a:r>
              <a:rPr lang="en-US" dirty="0" err="1"/>
              <a:t>s’appuyant</a:t>
            </a:r>
            <a:r>
              <a:rPr lang="en-US" dirty="0"/>
              <a:t> sur </a:t>
            </a:r>
            <a:r>
              <a:rPr lang="en-US" dirty="0" err="1"/>
              <a:t>mon</a:t>
            </a:r>
            <a:r>
              <a:rPr lang="en-US" dirty="0"/>
              <a:t> </a:t>
            </a:r>
            <a:r>
              <a:rPr lang="en-US" dirty="0" err="1"/>
              <a:t>logicle</a:t>
            </a:r>
            <a:r>
              <a:rPr lang="en-US" dirty="0"/>
              <a:t>.</a:t>
            </a:r>
          </a:p>
          <a:p>
            <a:r>
              <a:rPr lang="en-US" dirty="0"/>
              <a:t>Plus </a:t>
            </a:r>
            <a:r>
              <a:rPr lang="en-US" dirty="0" err="1"/>
              <a:t>concretement</a:t>
            </a:r>
            <a:r>
              <a:rPr lang="en-US" dirty="0"/>
              <a:t>, je </a:t>
            </a:r>
            <a:r>
              <a:rPr lang="en-US" dirty="0" err="1"/>
              <a:t>souhaiterais</a:t>
            </a:r>
            <a:r>
              <a:rPr lang="en-US" dirty="0"/>
              <a:t> proposer </a:t>
            </a:r>
            <a:r>
              <a:rPr lang="en-US" dirty="0" err="1"/>
              <a:t>une</a:t>
            </a:r>
            <a:r>
              <a:rPr lang="en-US" dirty="0"/>
              <a:t> </a:t>
            </a:r>
            <a:r>
              <a:rPr lang="en-US" dirty="0" err="1"/>
              <a:t>bibliotheques</a:t>
            </a:r>
            <a:r>
              <a:rPr lang="en-US" dirty="0"/>
              <a:t> de </a:t>
            </a:r>
            <a:r>
              <a:rPr lang="en-US" dirty="0" err="1"/>
              <a:t>tactiques</a:t>
            </a:r>
            <a:r>
              <a:rPr lang="en-US" dirty="0"/>
              <a:t> </a:t>
            </a:r>
            <a:r>
              <a:rPr lang="en-US" dirty="0" err="1"/>
              <a:t>grpahiques</a:t>
            </a:r>
            <a:r>
              <a:rPr lang="en-US" dirty="0"/>
              <a:t> </a:t>
            </a:r>
            <a:r>
              <a:rPr lang="en-US" dirty="0" err="1"/>
              <a:t>permettant</a:t>
            </a:r>
            <a:r>
              <a:rPr lang="en-US" dirty="0"/>
              <a:t> de completer les </a:t>
            </a:r>
            <a:r>
              <a:rPr lang="en-US" dirty="0" err="1"/>
              <a:t>trous</a:t>
            </a:r>
            <a:r>
              <a:rPr lang="en-US" dirty="0"/>
              <a:t> </a:t>
            </a:r>
            <a:r>
              <a:rPr lang="en-US" dirty="0" err="1"/>
              <a:t>en</a:t>
            </a:r>
            <a:r>
              <a:rPr lang="en-US" dirty="0"/>
              <a:t> </a:t>
            </a:r>
            <a:r>
              <a:rPr lang="en-US" dirty="0" err="1"/>
              <a:t>raisonnement</a:t>
            </a:r>
            <a:r>
              <a:rPr lang="en-US" dirty="0"/>
              <a:t> au maximum dans </a:t>
            </a:r>
            <a:r>
              <a:rPr lang="en-US" dirty="0" err="1"/>
              <a:t>l’editeur</a:t>
            </a:r>
            <a:r>
              <a:rPr lang="en-US" dirty="0"/>
              <a:t> </a:t>
            </a:r>
            <a:r>
              <a:rPr lang="en-US" dirty="0" err="1"/>
              <a:t>plutot</a:t>
            </a:r>
            <a:r>
              <a:rPr lang="en-US" dirty="0"/>
              <a:t> que dans coq.</a:t>
            </a:r>
          </a:p>
          <a:p>
            <a:endParaRPr lang="en-US" dirty="0"/>
          </a:p>
          <a:p>
            <a:r>
              <a:rPr lang="en-US" dirty="0"/>
              <a:t>Je </a:t>
            </a:r>
            <a:r>
              <a:rPr lang="en-US" dirty="0" err="1"/>
              <a:t>compte</a:t>
            </a:r>
            <a:r>
              <a:rPr lang="en-US" dirty="0"/>
              <a:t> utilizer </a:t>
            </a:r>
            <a:r>
              <a:rPr lang="en-US" dirty="0" err="1"/>
              <a:t>cet</a:t>
            </a:r>
            <a:r>
              <a:rPr lang="en-US" dirty="0"/>
              <a:t> </a:t>
            </a:r>
            <a:r>
              <a:rPr lang="en-US" dirty="0" err="1"/>
              <a:t>outil</a:t>
            </a:r>
            <a:r>
              <a:rPr lang="en-US" dirty="0"/>
              <a:t> dans </a:t>
            </a:r>
            <a:r>
              <a:rPr lang="en-US" dirty="0" err="1"/>
              <a:t>mes</a:t>
            </a:r>
            <a:r>
              <a:rPr lang="en-US" dirty="0"/>
              <a:t> divers </a:t>
            </a:r>
            <a:r>
              <a:rPr lang="en-US" dirty="0" err="1"/>
              <a:t>pojrets</a:t>
            </a:r>
            <a:r>
              <a:rPr lang="en-US" dirty="0"/>
              <a:t> de </a:t>
            </a:r>
            <a:r>
              <a:rPr lang="en-US" dirty="0" err="1"/>
              <a:t>mecanisation</a:t>
            </a:r>
            <a:r>
              <a:rPr lang="en-US" dirty="0"/>
              <a:t> </a:t>
            </a:r>
            <a:r>
              <a:rPr lang="en-US" dirty="0" err="1"/>
              <a:t>comme</a:t>
            </a:r>
            <a:r>
              <a:rPr lang="en-US" dirty="0"/>
              <a:t> par</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J’ai</a:t>
            </a:r>
            <a:r>
              <a:rPr lang="en-US" dirty="0"/>
              <a:t> </a:t>
            </a:r>
            <a:r>
              <a:rPr lang="en-US" dirty="0" err="1"/>
              <a:t>participé</a:t>
            </a:r>
            <a:r>
              <a:rPr lang="en-US" dirty="0"/>
              <a:t> à la redaction du </a:t>
            </a:r>
            <a:r>
              <a:rPr lang="en-US" dirty="0" err="1"/>
              <a:t>projet</a:t>
            </a:r>
            <a:r>
              <a:rPr lang="en-US" dirty="0"/>
              <a:t> ANR </a:t>
            </a:r>
            <a:r>
              <a:rPr lang="en-US" dirty="0" err="1"/>
              <a:t>CoREACT</a:t>
            </a:r>
            <a:r>
              <a:rPr lang="en-US" dirty="0"/>
              <a:t> </a:t>
            </a:r>
            <a:r>
              <a:rPr lang="en-US" dirty="0" err="1"/>
              <a:t>porté</a:t>
            </a:r>
            <a:r>
              <a:rPr lang="en-US" dirty="0"/>
              <a:t> Nicolas Behr à </a:t>
            </a:r>
            <a:r>
              <a:rPr lang="en-US" dirty="0" err="1"/>
              <a:t>l’IRIF</a:t>
            </a:r>
            <a:r>
              <a:rPr lang="en-US" dirty="0"/>
              <a:t> don’t </a:t>
            </a:r>
            <a:r>
              <a:rPr lang="en-US" dirty="0" err="1"/>
              <a:t>l’objectif</a:t>
            </a:r>
            <a:r>
              <a:rPr lang="en-US" dirty="0"/>
              <a:t> </a:t>
            </a:r>
            <a:r>
              <a:rPr lang="en-US" dirty="0" err="1"/>
              <a:t>est</a:t>
            </a:r>
            <a:r>
              <a:rPr lang="en-US" dirty="0"/>
              <a:t> </a:t>
            </a:r>
            <a:r>
              <a:rPr lang="en-US" dirty="0" err="1"/>
              <a:t>précisément</a:t>
            </a:r>
            <a:r>
              <a:rPr lang="en-US" dirty="0"/>
              <a:t> de </a:t>
            </a:r>
            <a:r>
              <a:rPr lang="en-US" dirty="0" err="1"/>
              <a:t>une</a:t>
            </a:r>
            <a:r>
              <a:rPr lang="en-US" dirty="0"/>
              <a:t> </a:t>
            </a:r>
            <a:r>
              <a:rPr lang="en-US" dirty="0" err="1"/>
              <a:t>méthodologie</a:t>
            </a:r>
            <a:r>
              <a:rPr lang="en-US" dirty="0"/>
              <a:t> pour le </a:t>
            </a:r>
            <a:r>
              <a:rPr lang="en-US" dirty="0" err="1"/>
              <a:t>raisonnement</a:t>
            </a:r>
            <a:r>
              <a:rPr lang="en-US" dirty="0"/>
              <a:t> </a:t>
            </a:r>
            <a:r>
              <a:rPr lang="en-US" dirty="0" err="1"/>
              <a:t>diagrammatique</a:t>
            </a:r>
            <a:r>
              <a:rPr lang="en-US" dirty="0"/>
              <a:t> </a:t>
            </a:r>
            <a:r>
              <a:rPr lang="en-US" dirty="0" err="1"/>
              <a:t>en</a:t>
            </a:r>
            <a:r>
              <a:rPr lang="en-US" dirty="0"/>
              <a:t> Coq </a:t>
            </a:r>
            <a:r>
              <a:rPr lang="en-US" dirty="0" err="1"/>
              <a:t>en</a:t>
            </a:r>
            <a:r>
              <a:rPr lang="en-US" dirty="0"/>
              <a:t> </a:t>
            </a:r>
            <a:r>
              <a:rPr lang="en-US" dirty="0" err="1"/>
              <a:t>s’appuyant</a:t>
            </a:r>
            <a:r>
              <a:rPr lang="en-US" dirty="0"/>
              <a:t> sur </a:t>
            </a:r>
            <a:r>
              <a:rPr lang="en-US" dirty="0" err="1"/>
              <a:t>mon</a:t>
            </a:r>
            <a:r>
              <a:rPr lang="en-US" dirty="0"/>
              <a:t> </a:t>
            </a:r>
            <a:r>
              <a:rPr lang="en-US" dirty="0" err="1"/>
              <a:t>éditeur</a:t>
            </a:r>
            <a:r>
              <a:rPr lang="en-US" dirty="0"/>
              <a:t>. </a:t>
            </a:r>
            <a:r>
              <a:rPr lang="en-US" dirty="0" err="1"/>
              <a:t>C’est</a:t>
            </a:r>
            <a:r>
              <a:rPr lang="en-US" dirty="0"/>
              <a:t> dans </a:t>
            </a:r>
            <a:r>
              <a:rPr lang="en-US" dirty="0" err="1"/>
              <a:t>ce</a:t>
            </a:r>
            <a:r>
              <a:rPr lang="en-US" dirty="0"/>
              <a:t> cadre que je </a:t>
            </a:r>
            <a:r>
              <a:rPr lang="en-US" dirty="0" err="1"/>
              <a:t>souhaite</a:t>
            </a:r>
            <a:r>
              <a:rPr lang="en-US" dirty="0"/>
              <a:t> dans un premier temps </a:t>
            </a:r>
            <a:r>
              <a:rPr lang="en-US" dirty="0" err="1"/>
              <a:t>améliorer</a:t>
            </a:r>
            <a:r>
              <a:rPr lang="en-US" dirty="0"/>
              <a:t> </a:t>
            </a:r>
            <a:r>
              <a:rPr lang="en-US" dirty="0" err="1"/>
              <a:t>mon</a:t>
            </a:r>
            <a:r>
              <a:rPr lang="en-US" dirty="0"/>
              <a:t> </a:t>
            </a:r>
            <a:r>
              <a:rPr lang="en-US" dirty="0" err="1"/>
              <a:t>éditeur</a:t>
            </a:r>
            <a:r>
              <a:rPr lang="en-US" dirty="0"/>
              <a:t>, </a:t>
            </a:r>
            <a:r>
              <a:rPr lang="en-US" dirty="0" err="1"/>
              <a:t>en</a:t>
            </a:r>
            <a:r>
              <a:rPr lang="en-US" dirty="0"/>
              <a:t> </a:t>
            </a:r>
            <a:r>
              <a:rPr lang="en-US" dirty="0" err="1"/>
              <a:t>vue</a:t>
            </a:r>
            <a:r>
              <a:rPr lang="en-US" dirty="0"/>
              <a:t> </a:t>
            </a:r>
            <a:r>
              <a:rPr lang="en-US" dirty="0" err="1"/>
              <a:t>d’en</a:t>
            </a:r>
            <a:r>
              <a:rPr lang="en-US" dirty="0"/>
              <a:t> faire à long </a:t>
            </a:r>
            <a:r>
              <a:rPr lang="en-US" dirty="0" err="1"/>
              <a:t>terme</a:t>
            </a:r>
            <a:r>
              <a:rPr lang="en-US" dirty="0"/>
              <a:t> un assistant de prevue plus </a:t>
            </a:r>
            <a:r>
              <a:rPr lang="en-US" dirty="0" err="1"/>
              <a:t>complet</a:t>
            </a:r>
            <a:r>
              <a:rPr lang="en-US" dirty="0"/>
              <a:t> pour le </a:t>
            </a:r>
            <a:r>
              <a:rPr lang="en-US" dirty="0" err="1"/>
              <a:t>raisonnement</a:t>
            </a:r>
            <a:r>
              <a:rPr lang="en-US" dirty="0"/>
              <a:t> </a:t>
            </a:r>
            <a:r>
              <a:rPr lang="en-US" dirty="0" err="1"/>
              <a:t>diagrammatique</a:t>
            </a:r>
            <a:r>
              <a:rPr lang="en-US" dirty="0"/>
              <a:t>, que je </a:t>
            </a:r>
            <a:r>
              <a:rPr lang="en-US" dirty="0" err="1"/>
              <a:t>compte</a:t>
            </a:r>
            <a:r>
              <a:rPr lang="en-US" dirty="0"/>
              <a:t> utilizer pour </a:t>
            </a:r>
            <a:r>
              <a:rPr lang="en-US" dirty="0" err="1"/>
              <a:t>mes</a:t>
            </a:r>
            <a:r>
              <a:rPr lang="en-US" dirty="0"/>
              <a:t> divers </a:t>
            </a:r>
            <a:r>
              <a:rPr lang="en-US" dirty="0" err="1"/>
              <a:t>projets</a:t>
            </a:r>
            <a:r>
              <a:rPr lang="en-US" dirty="0"/>
              <a:t> de </a:t>
            </a:r>
            <a:r>
              <a:rPr lang="en-US" dirty="0" err="1"/>
              <a:t>mécanisation</a:t>
            </a:r>
            <a:r>
              <a:rPr lang="en-US" dirty="0"/>
              <a:t> </a:t>
            </a:r>
            <a:r>
              <a:rPr lang="en-US" dirty="0" err="1"/>
              <a:t>comme</a:t>
            </a:r>
            <a:r>
              <a:rPr lang="en-US" dirty="0"/>
              <a:t> par </a:t>
            </a:r>
            <a:r>
              <a:rPr lang="en-US" dirty="0" err="1"/>
              <a:t>exemple</a:t>
            </a:r>
            <a:endParaRPr lang="en-US" dirty="0"/>
          </a:p>
          <a:p>
            <a:endParaRPr lang="en-US" dirty="0"/>
          </a:p>
          <a:p>
            <a:r>
              <a:rPr lang="en-US" dirty="0"/>
              <a:t>Je </a:t>
            </a:r>
            <a:r>
              <a:rPr lang="en-US" dirty="0" err="1"/>
              <a:t>compte</a:t>
            </a:r>
            <a:r>
              <a:rPr lang="en-US" dirty="0"/>
              <a:t> </a:t>
            </a:r>
            <a:r>
              <a:rPr lang="en-US" dirty="0" err="1"/>
              <a:t>améliorer</a:t>
            </a:r>
            <a:r>
              <a:rPr lang="en-US" dirty="0"/>
              <a:t> sur </a:t>
            </a:r>
            <a:r>
              <a:rPr lang="en-US" dirty="0" err="1"/>
              <a:t>cet</a:t>
            </a:r>
            <a:r>
              <a:rPr lang="en-US" dirty="0"/>
              <a:t> </a:t>
            </a:r>
            <a:r>
              <a:rPr lang="en-US" dirty="0" err="1"/>
              <a:t>éditeur</a:t>
            </a:r>
            <a:r>
              <a:rPr lang="en-US" dirty="0"/>
              <a:t> dans le but de limiter </a:t>
            </a:r>
            <a:r>
              <a:rPr lang="en-US" dirty="0" err="1"/>
              <a:t>ces</a:t>
            </a:r>
            <a:r>
              <a:rPr lang="en-US" dirty="0"/>
              <a:t> </a:t>
            </a:r>
            <a:r>
              <a:rPr lang="en-US" dirty="0" err="1"/>
              <a:t>trous</a:t>
            </a:r>
            <a:r>
              <a:rPr lang="en-US" dirty="0"/>
              <a:t> </a:t>
            </a:r>
            <a:r>
              <a:rPr lang="en-US" dirty="0" err="1"/>
              <a:t>dqns</a:t>
            </a:r>
            <a:r>
              <a:rPr lang="en-US" dirty="0"/>
              <a:t> les </a:t>
            </a:r>
            <a:r>
              <a:rPr lang="en-US" dirty="0" err="1"/>
              <a:t>preuves</a:t>
            </a:r>
            <a:r>
              <a:rPr lang="en-US" dirty="0"/>
              <a:t> </a:t>
            </a:r>
            <a:r>
              <a:rPr lang="en-US" dirty="0" err="1"/>
              <a:t>générés</a:t>
            </a:r>
            <a:r>
              <a:rPr lang="en-US" dirty="0"/>
              <a:t> dans le cadre du </a:t>
            </a:r>
            <a:r>
              <a:rPr lang="en-US" dirty="0" err="1"/>
              <a:t>projet</a:t>
            </a:r>
            <a:r>
              <a:rPr lang="en-US" dirty="0"/>
              <a:t> ANR </a:t>
            </a:r>
            <a:r>
              <a:rPr lang="en-US" dirty="0" err="1"/>
              <a:t>Coreact</a:t>
            </a:r>
            <a:r>
              <a:rPr lang="en-US" dirty="0"/>
              <a:t> </a:t>
            </a:r>
            <a:r>
              <a:rPr lang="en-US" dirty="0" err="1"/>
              <a:t>porté</a:t>
            </a:r>
            <a:r>
              <a:rPr lang="en-US" dirty="0"/>
              <a:t> </a:t>
            </a:r>
            <a:r>
              <a:rPr lang="en-US" dirty="0" err="1"/>
              <a:t>niclas</a:t>
            </a:r>
            <a:r>
              <a:rPr lang="en-US" dirty="0"/>
              <a:t> </a:t>
            </a:r>
            <a:r>
              <a:rPr lang="en-US" dirty="0" err="1"/>
              <a:t>behr</a:t>
            </a:r>
            <a:r>
              <a:rPr lang="en-US" dirty="0"/>
              <a:t> a </a:t>
            </a:r>
            <a:r>
              <a:rPr lang="en-US" dirty="0" err="1"/>
              <a:t>l’irif</a:t>
            </a:r>
            <a:r>
              <a:rPr lang="en-US" dirty="0"/>
              <a:t>. </a:t>
            </a:r>
            <a:r>
              <a:rPr lang="en-US" dirty="0" err="1"/>
              <a:t>L’objectif</a:t>
            </a:r>
            <a:r>
              <a:rPr lang="en-US" dirty="0"/>
              <a:t> </a:t>
            </a:r>
            <a:r>
              <a:rPr lang="en-US" dirty="0" err="1"/>
              <a:t>est</a:t>
            </a:r>
            <a:r>
              <a:rPr lang="en-US" dirty="0"/>
              <a:t>  </a:t>
            </a:r>
            <a:r>
              <a:rPr lang="en-US" dirty="0" err="1"/>
              <a:t>justement</a:t>
            </a:r>
            <a:r>
              <a:rPr lang="en-US" dirty="0"/>
              <a:t> de developer</a:t>
            </a:r>
          </a:p>
          <a:p>
            <a:endParaRPr lang="en-US" dirty="0"/>
          </a:p>
          <a:p>
            <a:endParaRPr lang="en-US" dirty="0"/>
          </a:p>
          <a:p>
            <a:r>
              <a:rPr lang="en-US" dirty="0" err="1"/>
              <a:t>Evidemment</a:t>
            </a:r>
            <a:r>
              <a:rPr lang="en-US" dirty="0"/>
              <a:t> </a:t>
            </a:r>
            <a:r>
              <a:rPr lang="en-US" dirty="0" err="1"/>
              <a:t>ce</a:t>
            </a:r>
            <a:r>
              <a:rPr lang="en-US" dirty="0"/>
              <a:t> </a:t>
            </a:r>
            <a:r>
              <a:rPr lang="en-US" dirty="0" err="1"/>
              <a:t>n’est</a:t>
            </a:r>
            <a:r>
              <a:rPr lang="en-US" dirty="0"/>
              <a:t> </a:t>
            </a:r>
            <a:r>
              <a:rPr lang="en-US" dirty="0" err="1"/>
              <a:t>qu’une</a:t>
            </a:r>
            <a:r>
              <a:rPr lang="en-US" dirty="0"/>
              <a:t> première étape </a:t>
            </a:r>
            <a:r>
              <a:rPr lang="en-US" dirty="0" err="1"/>
              <a:t>pqrce</a:t>
            </a:r>
            <a:r>
              <a:rPr lang="en-US" dirty="0"/>
              <a:t> </a:t>
            </a:r>
            <a:r>
              <a:rPr lang="en-US" dirty="0" err="1"/>
              <a:t>qu’il</a:t>
            </a:r>
            <a:r>
              <a:rPr lang="en-US" dirty="0"/>
              <a:t> y q plein de variants de </a:t>
            </a:r>
            <a:r>
              <a:rPr lang="en-US" dirty="0" err="1"/>
              <a:t>raisonnement</a:t>
            </a:r>
            <a:r>
              <a:rPr lang="en-US" dirty="0"/>
              <a:t> </a:t>
            </a:r>
            <a:r>
              <a:rPr lang="en-US" dirty="0" err="1"/>
              <a:t>diagrammatique</a:t>
            </a:r>
            <a:r>
              <a:rPr lang="en-US" dirty="0"/>
              <a:t> au dela des categories, </a:t>
            </a:r>
            <a:r>
              <a:rPr lang="en-US" dirty="0" err="1"/>
              <a:t>ce</a:t>
            </a:r>
            <a:r>
              <a:rPr lang="en-US" dirty="0"/>
              <a:t> qui pose la question de </a:t>
            </a:r>
            <a:r>
              <a:rPr lang="en-US" dirty="0" err="1"/>
              <a:t>l’unification</a:t>
            </a:r>
            <a:r>
              <a:rPr lang="en-US" dirty="0"/>
              <a:t>. </a:t>
            </a:r>
            <a:r>
              <a:rPr lang="en-US" dirty="0" err="1"/>
              <a:t>Mais</a:t>
            </a:r>
            <a:r>
              <a:rPr lang="en-US" dirty="0"/>
              <a:t> dans un premier temps je </a:t>
            </a:r>
            <a:r>
              <a:rPr lang="en-US" dirty="0" err="1"/>
              <a:t>souhaiterais</a:t>
            </a:r>
            <a:r>
              <a:rPr lang="en-US" dirty="0"/>
              <a:t> </a:t>
            </a:r>
            <a:r>
              <a:rPr lang="en-US" dirty="0" err="1"/>
              <a:t>d’abord</a:t>
            </a:r>
            <a:r>
              <a:rPr lang="en-US" dirty="0"/>
              <a:t> me </a:t>
            </a:r>
            <a:r>
              <a:rPr lang="en-US" dirty="0" err="1"/>
              <a:t>concentrer</a:t>
            </a:r>
            <a:r>
              <a:rPr lang="en-US" dirty="0"/>
              <a:t> sur le </a:t>
            </a:r>
            <a:r>
              <a:rPr lang="en-US" dirty="0" err="1"/>
              <a:t>développement</a:t>
            </a:r>
            <a:r>
              <a:rPr lang="en-US" dirty="0"/>
              <a:t> </a:t>
            </a:r>
            <a:r>
              <a:rPr lang="en-US" dirty="0" err="1"/>
              <a:t>d’une</a:t>
            </a:r>
            <a:r>
              <a:rPr lang="en-US" dirty="0"/>
              <a:t> </a:t>
            </a:r>
            <a:r>
              <a:rPr lang="en-US" dirty="0" err="1"/>
              <a:t>bibliothèaues</a:t>
            </a:r>
            <a:r>
              <a:rPr lang="en-US" dirty="0"/>
              <a:t> de </a:t>
            </a:r>
            <a:r>
              <a:rPr lang="en-US" dirty="0" err="1"/>
              <a:t>tactiaues</a:t>
            </a:r>
            <a:r>
              <a:rPr lang="en-US" dirty="0"/>
              <a:t> </a:t>
            </a:r>
            <a:r>
              <a:rPr lang="en-US" dirty="0" err="1"/>
              <a:t>graphiques</a:t>
            </a:r>
            <a:r>
              <a:rPr lang="en-US" dirty="0"/>
              <a:t> </a:t>
            </a:r>
            <a:r>
              <a:rPr lang="en-US" dirty="0" err="1"/>
              <a:t>permettant</a:t>
            </a:r>
            <a:r>
              <a:rPr lang="en-US" dirty="0"/>
              <a:t> de </a:t>
            </a:r>
            <a:r>
              <a:rPr lang="en-US" dirty="0" err="1"/>
              <a:t>raisonner</a:t>
            </a:r>
            <a:r>
              <a:rPr lang="en-US" dirty="0"/>
              <a:t> au maximum avec </a:t>
            </a:r>
            <a:r>
              <a:rPr lang="en-US" dirty="0" err="1"/>
              <a:t>l’éditeur</a:t>
            </a:r>
            <a:r>
              <a:rPr lang="en-US" dirty="0"/>
              <a:t> de </a:t>
            </a:r>
            <a:r>
              <a:rPr lang="en-US" dirty="0" err="1"/>
              <a:t>diagrammes</a:t>
            </a:r>
            <a:r>
              <a:rPr lang="en-US" dirty="0"/>
              <a:t>, pour limiter les </a:t>
            </a:r>
            <a:r>
              <a:rPr lang="en-US" dirty="0" err="1"/>
              <a:t>trous</a:t>
            </a:r>
            <a:r>
              <a:rPr lang="en-US" dirty="0"/>
              <a:t> dans la prevue </a:t>
            </a:r>
            <a:r>
              <a:rPr lang="en-US" dirty="0" err="1"/>
              <a:t>généré</a:t>
            </a:r>
            <a:r>
              <a:rPr lang="en-US" dirty="0"/>
              <a:t>. </a:t>
            </a:r>
            <a:r>
              <a:rPr lang="en-US" dirty="0" err="1"/>
              <a:t>Cet</a:t>
            </a:r>
            <a:r>
              <a:rPr lang="en-US" dirty="0"/>
              <a:t> </a:t>
            </a:r>
            <a:r>
              <a:rPr lang="en-US" dirty="0" err="1"/>
              <a:t>outil</a:t>
            </a:r>
            <a:r>
              <a:rPr lang="en-US" dirty="0"/>
              <a:t> me sera utile dans </a:t>
            </a:r>
            <a:r>
              <a:rPr lang="en-US" dirty="0" err="1"/>
              <a:t>mes</a:t>
            </a:r>
            <a:r>
              <a:rPr lang="en-US" dirty="0"/>
              <a:t> </a:t>
            </a:r>
            <a:r>
              <a:rPr lang="en-US" dirty="0" err="1"/>
              <a:t>projets</a:t>
            </a:r>
            <a:r>
              <a:rPr lang="en-US" dirty="0"/>
              <a:t> de </a:t>
            </a:r>
            <a:r>
              <a:rPr lang="en-US" dirty="0" err="1"/>
              <a:t>mécanisation</a:t>
            </a:r>
            <a:r>
              <a:rPr lang="en-US" dirty="0"/>
              <a:t>, par </a:t>
            </a:r>
            <a:r>
              <a:rPr lang="en-US" dirty="0" err="1"/>
              <a:t>exemple</a:t>
            </a:r>
            <a:r>
              <a:rPr lang="en-US" dirty="0"/>
              <a:t> pour </a:t>
            </a:r>
            <a:r>
              <a:rPr lang="en-US" dirty="0" err="1"/>
              <a:t>mécaniser</a:t>
            </a:r>
            <a:r>
              <a:rPr lang="en-US" dirty="0"/>
              <a:t> le </a:t>
            </a:r>
            <a:r>
              <a:rPr lang="en-US" dirty="0" err="1"/>
              <a:t>théorème</a:t>
            </a:r>
            <a:r>
              <a:rPr lang="en-US" dirty="0"/>
              <a:t> de Howe qui fait </a:t>
            </a:r>
            <a:r>
              <a:rPr lang="en-US" dirty="0" err="1"/>
              <a:t>intervenir</a:t>
            </a:r>
            <a:r>
              <a:rPr lang="en-US" dirty="0"/>
              <a:t> </a:t>
            </a:r>
            <a:r>
              <a:rPr lang="en-US" dirty="0" err="1"/>
              <a:t>ce</a:t>
            </a:r>
            <a:r>
              <a:rPr lang="en-US" dirty="0"/>
              <a:t> genre de </a:t>
            </a:r>
            <a:r>
              <a:rPr lang="en-US" dirty="0" err="1"/>
              <a:t>diagrammes</a:t>
            </a:r>
            <a:r>
              <a:rPr lang="en-US" dirty="0"/>
              <a:t> que </a:t>
            </a:r>
            <a:r>
              <a:rPr lang="en-US" dirty="0" err="1"/>
              <a:t>j’ai</a:t>
            </a:r>
            <a:r>
              <a:rPr lang="en-US" dirty="0"/>
              <a:t> </a:t>
            </a:r>
            <a:r>
              <a:rPr lang="en-US" dirty="0" err="1"/>
              <a:t>montré</a:t>
            </a:r>
            <a:endParaRPr lang="en-US" dirty="0"/>
          </a:p>
          <a:p>
            <a:endParaRPr lang="en-US" dirty="0"/>
          </a:p>
          <a:p>
            <a:r>
              <a:rPr lang="en-US" dirty="0" err="1"/>
              <a:t>Cet</a:t>
            </a:r>
            <a:r>
              <a:rPr lang="en-US" dirty="0"/>
              <a:t> </a:t>
            </a:r>
            <a:r>
              <a:rPr lang="en-US" dirty="0" err="1"/>
              <a:t>éditeur</a:t>
            </a:r>
            <a:r>
              <a:rPr lang="en-US" dirty="0"/>
              <a:t> a attire </a:t>
            </a:r>
            <a:r>
              <a:rPr lang="en-US" dirty="0" err="1"/>
              <a:t>l’attention</a:t>
            </a:r>
            <a:r>
              <a:rPr lang="en-US" dirty="0"/>
              <a:t> des participants</a:t>
            </a:r>
          </a:p>
          <a:p>
            <a:endParaRPr lang="en-US" dirty="0"/>
          </a:p>
          <a:p>
            <a:r>
              <a:rPr lang="en-US" dirty="0"/>
              <a:t>Integration parfait avec coq: de </a:t>
            </a:r>
            <a:r>
              <a:rPr lang="en-US" dirty="0" err="1"/>
              <a:t>laisser</a:t>
            </a:r>
            <a:r>
              <a:rPr lang="en-US" dirty="0"/>
              <a:t> la main a </a:t>
            </a:r>
            <a:r>
              <a:rPr lang="en-US" dirty="0" err="1"/>
              <a:t>l’utilisatuer</a:t>
            </a:r>
            <a:r>
              <a:rPr lang="en-US" dirty="0"/>
              <a:t> de </a:t>
            </a:r>
            <a:r>
              <a:rPr lang="en-US" dirty="0" err="1"/>
              <a:t>remplir</a:t>
            </a:r>
            <a:r>
              <a:rPr lang="en-US" dirty="0"/>
              <a:t> les </a:t>
            </a:r>
            <a:r>
              <a:rPr lang="en-US" dirty="0" err="1"/>
              <a:t>trous</a:t>
            </a:r>
            <a:endParaRPr lang="en-US" dirty="0"/>
          </a:p>
          <a:p>
            <a:endParaRPr lang="en-US" dirty="0"/>
          </a:p>
          <a:p>
            <a:r>
              <a:rPr lang="en-US" dirty="0" err="1"/>
              <a:t>Cet</a:t>
            </a:r>
            <a:r>
              <a:rPr lang="en-US" dirty="0"/>
              <a:t> </a:t>
            </a:r>
            <a:r>
              <a:rPr lang="en-US" dirty="0" err="1"/>
              <a:t>éditeur</a:t>
            </a:r>
            <a:r>
              <a:rPr lang="en-US" dirty="0"/>
              <a:t> de </a:t>
            </a:r>
            <a:r>
              <a:rPr lang="en-US" dirty="0" err="1"/>
              <a:t>diagramme</a:t>
            </a:r>
            <a:r>
              <a:rPr lang="en-US" dirty="0"/>
              <a:t> a attire </a:t>
            </a:r>
            <a:r>
              <a:rPr lang="en-US" dirty="0" err="1"/>
              <a:t>l’attention</a:t>
            </a:r>
            <a:r>
              <a:rPr lang="en-US" dirty="0"/>
              <a:t> des participants au </a:t>
            </a:r>
            <a:r>
              <a:rPr lang="en-US" dirty="0" err="1"/>
              <a:t>projet</a:t>
            </a:r>
            <a:r>
              <a:rPr lang="en-US" dirty="0"/>
              <a:t> ANR </a:t>
            </a:r>
            <a:r>
              <a:rPr lang="en-US" dirty="0" err="1"/>
              <a:t>CoREACT</a:t>
            </a:r>
            <a:r>
              <a:rPr lang="en-US" dirty="0"/>
              <a:t> pendant la phase de preparation </a:t>
            </a:r>
            <a:r>
              <a:rPr lang="en-US" dirty="0" err="1"/>
              <a:t>soumission</a:t>
            </a:r>
            <a:r>
              <a:rPr lang="en-US" dirty="0"/>
              <a:t> du </a:t>
            </a:r>
            <a:r>
              <a:rPr lang="en-US" dirty="0" err="1"/>
              <a:t>projet</a:t>
            </a:r>
            <a:r>
              <a:rPr lang="en-US" dirty="0"/>
              <a:t> </a:t>
            </a:r>
            <a:r>
              <a:rPr lang="en-US" dirty="0" err="1"/>
              <a:t>auquel</a:t>
            </a:r>
            <a:r>
              <a:rPr lang="en-US" dirty="0"/>
              <a:t> </a:t>
            </a:r>
            <a:r>
              <a:rPr lang="en-US" dirty="0" err="1"/>
              <a:t>j’ai</a:t>
            </a:r>
            <a:r>
              <a:rPr lang="en-US" dirty="0"/>
              <a:t> </a:t>
            </a:r>
            <a:r>
              <a:rPr lang="en-US" dirty="0" err="1"/>
              <a:t>été</a:t>
            </a:r>
            <a:r>
              <a:rPr lang="en-US" dirty="0"/>
              <a:t> </a:t>
            </a:r>
            <a:r>
              <a:rPr lang="en-US" dirty="0" err="1"/>
              <a:t>intégé</a:t>
            </a:r>
            <a:r>
              <a:rPr lang="en-US" dirty="0"/>
              <a:t> </a:t>
            </a:r>
            <a:r>
              <a:rPr lang="en-US" dirty="0" err="1"/>
              <a:t>en</a:t>
            </a:r>
            <a:r>
              <a:rPr lang="en-US" dirty="0"/>
              <a:t> tant que </a:t>
            </a:r>
            <a:r>
              <a:rPr lang="en-US" dirty="0" err="1"/>
              <a:t>consultatnt</a:t>
            </a:r>
            <a:r>
              <a:rPr lang="en-US" dirty="0"/>
              <a:t> </a:t>
            </a:r>
            <a:r>
              <a:rPr lang="en-US" dirty="0" err="1"/>
              <a:t>externe</a:t>
            </a:r>
            <a:r>
              <a:rPr lang="en-US" dirty="0"/>
              <a:t>; don’t </a:t>
            </a:r>
            <a:r>
              <a:rPr lang="en-US" dirty="0" err="1"/>
              <a:t>l’objectif</a:t>
            </a:r>
            <a:r>
              <a:rPr lang="en-US" dirty="0"/>
              <a:t> </a:t>
            </a:r>
            <a:r>
              <a:rPr lang="en-US" dirty="0" err="1"/>
              <a:t>est</a:t>
            </a:r>
            <a:r>
              <a:rPr lang="en-US" dirty="0"/>
              <a:t> de developer </a:t>
            </a:r>
            <a:r>
              <a:rPr lang="en-US" dirty="0" err="1"/>
              <a:t>une</a:t>
            </a:r>
            <a:r>
              <a:rPr lang="en-US" dirty="0"/>
              <a:t> </a:t>
            </a:r>
            <a:r>
              <a:rPr lang="en-US" dirty="0" err="1"/>
              <a:t>méthodologie</a:t>
            </a:r>
            <a:r>
              <a:rPr lang="en-US" dirty="0"/>
              <a:t> pour le </a:t>
            </a:r>
            <a:r>
              <a:rPr lang="en-US" dirty="0" err="1"/>
              <a:t>raisonnement</a:t>
            </a:r>
            <a:r>
              <a:rPr lang="en-US" dirty="0"/>
              <a:t> </a:t>
            </a:r>
            <a:r>
              <a:rPr lang="en-US" dirty="0" err="1"/>
              <a:t>diagrammatique</a:t>
            </a:r>
            <a:r>
              <a:rPr lang="en-US" dirty="0"/>
              <a:t> </a:t>
            </a:r>
            <a:r>
              <a:rPr lang="en-US" dirty="0" err="1"/>
              <a:t>en</a:t>
            </a:r>
            <a:r>
              <a:rPr lang="en-US" dirty="0"/>
              <a:t> </a:t>
            </a:r>
            <a:r>
              <a:rPr lang="en-US" dirty="0" err="1"/>
              <a:t>s’appuyant</a:t>
            </a:r>
            <a:r>
              <a:rPr lang="en-US" dirty="0"/>
              <a:t> sur </a:t>
            </a:r>
            <a:r>
              <a:rPr lang="en-US" dirty="0" err="1"/>
              <a:t>mon</a:t>
            </a:r>
            <a:r>
              <a:rPr lang="en-US" dirty="0"/>
              <a:t> </a:t>
            </a:r>
            <a:r>
              <a:rPr lang="en-US" dirty="0" err="1"/>
              <a:t>éditeur</a:t>
            </a:r>
            <a:endParaRPr lang="en-US" dirty="0"/>
          </a:p>
          <a:p>
            <a:r>
              <a:rPr lang="en-US" dirty="0"/>
              <a:t>En </a:t>
            </a:r>
            <a:r>
              <a:rPr lang="en-US" dirty="0" err="1"/>
              <a:t>s’appuyanqt</a:t>
            </a:r>
            <a:r>
              <a:rPr lang="en-US" dirty="0"/>
              <a:t> sur </a:t>
            </a:r>
            <a:r>
              <a:rPr lang="en-US" dirty="0" err="1"/>
              <a:t>mon</a:t>
            </a:r>
            <a:r>
              <a:rPr lang="en-US" dirty="0"/>
              <a:t> </a:t>
            </a:r>
            <a:r>
              <a:rPr lang="en-US" dirty="0" err="1"/>
              <a:t>éditeur</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1598268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87565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9345094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665014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a:p>
            <a:r>
              <a:rPr lang="fr-FR" dirty="0"/>
              <a:t>Ca met en avant des compétences plus systèmes que j’ai acquises pdt mon </a:t>
            </a:r>
            <a:r>
              <a:rPr lang="fr-FR" dirty="0" err="1"/>
              <a:t>postdocotrat</a:t>
            </a:r>
            <a:endParaRPr lang="fr-FR" dirty="0"/>
          </a:p>
          <a:p>
            <a:r>
              <a:rPr lang="fr-FR" dirty="0"/>
              <a:t>et pour préciser ma contribution dans cet article avec de coauteurs</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056968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95168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Avant de raisonner formellement sur du code C, il faut d’abord le traduire dans l’assistant de preuve.</a:t>
            </a:r>
          </a:p>
          <a:p>
            <a:r>
              <a:rPr lang="fr-FR" dirty="0"/>
              <a:t>C a une sémantique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982749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sémantique monadique : les types sont </a:t>
            </a:r>
            <a:r>
              <a:rPr lang="fr-FR" b="1" dirty="0"/>
              <a:t>compliqués</a:t>
            </a:r>
          </a:p>
          <a:p>
            <a:r>
              <a:rPr lang="fr-FR" b="1" dirty="0"/>
              <a:t>Dire que c’est une flèche monadique ca permet des effets de bord</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32450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Satisfait</a:t>
            </a:r>
            <a:r>
              <a:rPr lang="en-US" dirty="0"/>
              <a:t> la spec</a:t>
            </a:r>
          </a:p>
          <a:p>
            <a:r>
              <a:rPr lang="en-US" dirty="0"/>
              <a:t>Dans </a:t>
            </a:r>
            <a:r>
              <a:rPr lang="en-US" dirty="0" err="1"/>
              <a:t>isabelle</a:t>
            </a:r>
            <a:r>
              <a:rPr lang="en-US" dirty="0"/>
              <a:t> Au </a:t>
            </a:r>
            <a:r>
              <a:rPr lang="fr-FR" dirty="0"/>
              <a:t>sens où il est en muni en plus d’une </a:t>
            </a:r>
            <a:r>
              <a:rPr lang="fr-FR" dirty="0" err="1"/>
              <a:t>sémantque</a:t>
            </a:r>
            <a:r>
              <a:rPr lang="fr-FR" dirty="0"/>
              <a:t> simplifiée</a:t>
            </a:r>
          </a:p>
          <a:p>
            <a:r>
              <a:rPr lang="fr-FR" dirty="0"/>
              <a:t>Pour tout type T on q un type Ts </a:t>
            </a:r>
          </a:p>
          <a:p>
            <a:r>
              <a:rPr lang="fr-FR" dirty="0"/>
              <a:t>Pour tout fonction f:A –</a:t>
            </a:r>
          </a:p>
          <a:p>
            <a:r>
              <a:rPr lang="fr-FR" dirty="0"/>
              <a:t>La monotonie exprime la compatibilité entre les deux sémantiques</a:t>
            </a:r>
          </a:p>
          <a:p>
            <a:r>
              <a:rPr lang="fr-FR" dirty="0"/>
              <a:t>La relation exprime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110715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Dans </a:t>
            </a:r>
            <a:r>
              <a:rPr lang="en-US" dirty="0" err="1"/>
              <a:t>isabelle</a:t>
            </a:r>
            <a:r>
              <a:rPr lang="en-US" dirty="0"/>
              <a:t> Au </a:t>
            </a:r>
            <a:r>
              <a:rPr lang="fr-FR" dirty="0"/>
              <a:t>sens où il est en muni en plus d’une </a:t>
            </a:r>
            <a:r>
              <a:rPr lang="fr-FR" dirty="0" err="1"/>
              <a:t>sémantque</a:t>
            </a:r>
            <a:r>
              <a:rPr lang="fr-FR" dirty="0"/>
              <a:t> simplifiée</a:t>
            </a:r>
          </a:p>
          <a:p>
            <a:r>
              <a:rPr lang="fr-FR" dirty="0"/>
              <a:t>Pour tout type T on q un type Ts </a:t>
            </a:r>
          </a:p>
          <a:p>
            <a:r>
              <a:rPr lang="fr-FR" dirty="0"/>
              <a:t>Pour tout fonction f:A –</a:t>
            </a:r>
          </a:p>
          <a:p>
            <a:r>
              <a:rPr lang="fr-FR" dirty="0"/>
              <a:t>La monotonie exprime la compatibilité entre les deux sémantiques</a:t>
            </a:r>
          </a:p>
          <a:p>
            <a:r>
              <a:rPr lang="fr-FR" dirty="0"/>
              <a:t>La relation exprime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9098682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Pour </a:t>
            </a:r>
            <a:r>
              <a:rPr lang="en-AU" dirty="0" err="1"/>
              <a:t>communiquer</a:t>
            </a:r>
            <a:r>
              <a:rPr lang="en-AU" dirty="0"/>
              <a:t> le </a:t>
            </a:r>
            <a:r>
              <a:rPr lang="en-AU" dirty="0" err="1"/>
              <a:t>périphérique</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910423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E725D4-6882-4DC2-23AB-5CA7400CC04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DF95DDF-D030-073E-0165-8A4F4F7F74D8}"/>
              </a:ext>
            </a:extLst>
          </p:cNvPr>
          <p:cNvSpPr txBox="1">
            <a:spLocks noGrp="1"/>
          </p:cNvSpPr>
          <p:nvPr>
            <p:ph type="body" sz="quarter" idx="1"/>
          </p:nvPr>
        </p:nvSpPr>
        <p:spPr/>
        <p:txBody>
          <a:bodyPr vert="horz">
            <a:spAutoFit/>
          </a:bodyPr>
          <a:lstStyle/>
          <a:p>
            <a:pPr marL="0" lvl="0" indent="0"/>
            <a:r>
              <a:rPr lang="en-AU" dirty="0"/>
              <a:t>On </a:t>
            </a:r>
            <a:r>
              <a:rPr lang="en-AU" dirty="0" err="1"/>
              <a:t>peut</a:t>
            </a:r>
            <a:r>
              <a:rPr lang="en-AU" dirty="0"/>
              <a:t> </a:t>
            </a:r>
            <a:r>
              <a:rPr lang="en-AU" dirty="0" err="1"/>
              <a:t>permuter</a:t>
            </a:r>
            <a:r>
              <a:rPr lang="en-AU" dirty="0"/>
              <a:t> des </a:t>
            </a:r>
            <a:r>
              <a:rPr lang="en-AU" dirty="0" err="1"/>
              <a:t>trucs</a:t>
            </a:r>
            <a:endParaRPr lang="en-AU" dirty="0"/>
          </a:p>
          <a:p>
            <a:pPr marL="0" lvl="0" indent="0"/>
            <a:endParaRPr lang="en-AU" dirty="0"/>
          </a:p>
          <a:p>
            <a:pPr marL="0" lvl="0" indent="0"/>
            <a:r>
              <a:rPr lang="en-AU" dirty="0" err="1"/>
              <a:t>Voici</a:t>
            </a:r>
            <a:r>
              <a:rPr lang="en-AU" dirty="0"/>
              <a:t> a droite un </a:t>
            </a:r>
            <a:r>
              <a:rPr lang="en-AU" dirty="0" err="1"/>
              <a:t>exemple</a:t>
            </a:r>
            <a:r>
              <a:rPr lang="en-AU" dirty="0"/>
              <a:t> </a:t>
            </a:r>
            <a:r>
              <a:rPr lang="en-AU" dirty="0" err="1"/>
              <a:t>typique</a:t>
            </a:r>
            <a:r>
              <a:rPr lang="en-AU" dirty="0"/>
              <a:t> de code </a:t>
            </a:r>
            <a:r>
              <a:rPr lang="en-AU" dirty="0" err="1"/>
              <a:t>qu’on</a:t>
            </a:r>
            <a:r>
              <a:rPr lang="en-AU" dirty="0"/>
              <a:t> </a:t>
            </a:r>
            <a:r>
              <a:rPr lang="en-AU" dirty="0" err="1"/>
              <a:t>trouve</a:t>
            </a:r>
            <a:r>
              <a:rPr lang="en-AU" dirty="0"/>
              <a:t> dans les </a:t>
            </a:r>
            <a:r>
              <a:rPr lang="en-AU" dirty="0" err="1"/>
              <a:t>pilotes</a:t>
            </a:r>
            <a:r>
              <a:rPr lang="en-AU" dirty="0"/>
              <a:t> de </a:t>
            </a:r>
            <a:r>
              <a:rPr lang="en-AU" dirty="0" err="1"/>
              <a:t>peripheriques</a:t>
            </a:r>
            <a:r>
              <a:rPr lang="en-AU" dirty="0"/>
              <a:t>. Comme </a:t>
            </a:r>
            <a:r>
              <a:rPr lang="en-AU" dirty="0" err="1"/>
              <a:t>indique</a:t>
            </a:r>
            <a:r>
              <a:rPr lang="en-AU" dirty="0"/>
              <a:t> a gauche, </a:t>
            </a:r>
            <a:r>
              <a:rPr lang="en-AU" dirty="0" err="1"/>
              <a:t>ce</a:t>
            </a:r>
            <a:r>
              <a:rPr lang="en-AU" dirty="0"/>
              <a:t> </a:t>
            </a:r>
            <a:r>
              <a:rPr lang="en-AU" dirty="0" err="1"/>
              <a:t>cde</a:t>
            </a:r>
            <a:r>
              <a:rPr lang="en-AU" dirty="0"/>
              <a:t> met a jour le champ VOS d’un register de </a:t>
            </a:r>
            <a:r>
              <a:rPr lang="en-AU" dirty="0" err="1"/>
              <a:t>peripherique</a:t>
            </a:r>
            <a:r>
              <a:rPr lang="en-AU" dirty="0"/>
              <a:t> PWR_CR1 avec la </a:t>
            </a:r>
            <a:r>
              <a:rPr lang="en-AU" dirty="0" err="1"/>
              <a:t>valeur</a:t>
            </a:r>
            <a:r>
              <a:rPr lang="en-AU" dirty="0"/>
              <a:t> scale. La raison pour </a:t>
            </a:r>
            <a:r>
              <a:rPr lang="en-AU" dirty="0" err="1"/>
              <a:t>laquelle</a:t>
            </a:r>
            <a:r>
              <a:rPr lang="en-AU" dirty="0"/>
              <a:t> </a:t>
            </a:r>
            <a:r>
              <a:rPr lang="en-AU" dirty="0" err="1"/>
              <a:t>ce</a:t>
            </a:r>
            <a:r>
              <a:rPr lang="en-AU" dirty="0"/>
              <a:t> code </a:t>
            </a:r>
            <a:r>
              <a:rPr lang="en-AU" dirty="0" err="1"/>
              <a:t>est</a:t>
            </a:r>
            <a:r>
              <a:rPr lang="en-AU" dirty="0"/>
              <a:t> </a:t>
            </a:r>
            <a:r>
              <a:rPr lang="en-AU" dirty="0" err="1"/>
              <a:t>si</a:t>
            </a:r>
            <a:r>
              <a:rPr lang="en-AU" dirty="0"/>
              <a:t> </a:t>
            </a:r>
            <a:r>
              <a:rPr lang="en-AU" dirty="0" err="1"/>
              <a:t>compliquee</a:t>
            </a:r>
            <a:r>
              <a:rPr lang="en-AU" dirty="0"/>
              <a:t>, </a:t>
            </a:r>
            <a:r>
              <a:rPr lang="en-AU" dirty="0" err="1"/>
              <a:t>c’est</a:t>
            </a:r>
            <a:r>
              <a:rPr lang="en-AU" dirty="0"/>
              <a:t> que </a:t>
            </a:r>
            <a:r>
              <a:rPr lang="en-AU" dirty="0" err="1"/>
              <a:t>ce</a:t>
            </a:r>
            <a:r>
              <a:rPr lang="en-AU" dirty="0"/>
              <a:t> </a:t>
            </a:r>
            <a:r>
              <a:rPr lang="en-AU" dirty="0" err="1"/>
              <a:t>cette</a:t>
            </a:r>
            <a:r>
              <a:rPr lang="en-AU" dirty="0"/>
              <a:t> nouvelle </a:t>
            </a:r>
            <a:r>
              <a:rPr lang="en-AU" dirty="0" err="1"/>
              <a:t>valeur</a:t>
            </a:r>
            <a:r>
              <a:rPr lang="en-AU" dirty="0"/>
              <a:t> doit </a:t>
            </a:r>
            <a:r>
              <a:rPr lang="en-AU" dirty="0" err="1"/>
              <a:t>etre</a:t>
            </a:r>
            <a:r>
              <a:rPr lang="en-AU" dirty="0"/>
              <a:t> dispose a un </a:t>
            </a:r>
            <a:r>
              <a:rPr lang="en-AU" dirty="0" err="1"/>
              <a:t>endroit</a:t>
            </a:r>
            <a:r>
              <a:rPr lang="en-AU" dirty="0"/>
              <a:t> bien particulier du register, </a:t>
            </a:r>
            <a:r>
              <a:rPr lang="en-AU" dirty="0" err="1"/>
              <a:t>necessitant</a:t>
            </a:r>
            <a:r>
              <a:rPr lang="en-AU" dirty="0"/>
              <a:t> des operations de bit. Avec </a:t>
            </a:r>
            <a:r>
              <a:rPr lang="en-AU" dirty="0" err="1"/>
              <a:t>Dargent</a:t>
            </a:r>
            <a:r>
              <a:rPr lang="en-AU" dirty="0"/>
              <a:t> on </a:t>
            </a:r>
            <a:r>
              <a:rPr lang="en-AU" dirty="0" err="1"/>
              <a:t>peut</a:t>
            </a:r>
            <a:r>
              <a:rPr lang="en-AU" dirty="0"/>
              <a:t> tout </a:t>
            </a:r>
            <a:r>
              <a:rPr lang="en-AU" dirty="0" err="1"/>
              <a:t>simplement</a:t>
            </a:r>
            <a:r>
              <a:rPr lang="en-AU" dirty="0"/>
              <a:t> </a:t>
            </a:r>
            <a:r>
              <a:rPr lang="en-AU" dirty="0" err="1"/>
              <a:t>ecrire</a:t>
            </a:r>
            <a:r>
              <a:rPr lang="en-AU" dirty="0"/>
              <a:t> le code de gauche et </a:t>
            </a:r>
            <a:r>
              <a:rPr lang="en-AU" dirty="0" err="1"/>
              <a:t>raisonner</a:t>
            </a:r>
            <a:r>
              <a:rPr lang="en-AU" dirty="0"/>
              <a:t> dessus </a:t>
            </a:r>
            <a:r>
              <a:rPr lang="en-AU" dirty="0" err="1"/>
              <a:t>alors</a:t>
            </a:r>
            <a:r>
              <a:rPr lang="en-AU" dirty="0"/>
              <a:t> que le </a:t>
            </a:r>
            <a:r>
              <a:rPr lang="en-AU" dirty="0" err="1"/>
              <a:t>compilateur</a:t>
            </a:r>
            <a:r>
              <a:rPr lang="en-AU" dirty="0"/>
              <a:t> </a:t>
            </a:r>
            <a:r>
              <a:rPr lang="en-AU" dirty="0" err="1"/>
              <a:t>va</a:t>
            </a:r>
            <a:r>
              <a:rPr lang="en-AU" dirty="0"/>
              <a:t> </a:t>
            </a:r>
            <a:r>
              <a:rPr lang="en-AU" dirty="0" err="1"/>
              <a:t>produire</a:t>
            </a:r>
            <a:r>
              <a:rPr lang="en-AU" dirty="0"/>
              <a:t> le code de droite.</a:t>
            </a:r>
          </a:p>
        </p:txBody>
      </p:sp>
      <p:sp>
        <p:nvSpPr>
          <p:cNvPr id="4" name="Header Placeholder 3">
            <a:extLst>
              <a:ext uri="{FF2B5EF4-FFF2-40B4-BE49-F238E27FC236}">
                <a16:creationId xmlns:a16="http://schemas.microsoft.com/office/drawing/2014/main" id="{816F6BC8-AFB3-93A5-D4B4-982FE0967625}"/>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1242849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E725D4-6882-4DC2-23AB-5CA7400CC04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DF95DDF-D030-073E-0165-8A4F4F7F74D8}"/>
              </a:ext>
            </a:extLst>
          </p:cNvPr>
          <p:cNvSpPr txBox="1">
            <a:spLocks noGrp="1"/>
          </p:cNvSpPr>
          <p:nvPr>
            <p:ph type="body" sz="quarter" idx="1"/>
          </p:nvPr>
        </p:nvSpPr>
        <p:spPr/>
        <p:txBody>
          <a:bodyPr vert="horz">
            <a:spAutoFit/>
          </a:bodyPr>
          <a:lstStyle/>
          <a:p>
            <a:pPr marL="0" lvl="0" indent="0"/>
            <a:r>
              <a:rPr lang="en-AU" dirty="0" err="1"/>
              <a:t>Voici</a:t>
            </a:r>
            <a:r>
              <a:rPr lang="en-AU" dirty="0"/>
              <a:t> a droite un </a:t>
            </a:r>
            <a:r>
              <a:rPr lang="en-AU" dirty="0" err="1"/>
              <a:t>exemple</a:t>
            </a:r>
            <a:r>
              <a:rPr lang="en-AU" dirty="0"/>
              <a:t> </a:t>
            </a:r>
            <a:r>
              <a:rPr lang="en-AU" dirty="0" err="1"/>
              <a:t>typique</a:t>
            </a:r>
            <a:r>
              <a:rPr lang="en-AU" dirty="0"/>
              <a:t> de code </a:t>
            </a:r>
            <a:r>
              <a:rPr lang="en-AU" dirty="0" err="1"/>
              <a:t>qu’on</a:t>
            </a:r>
            <a:r>
              <a:rPr lang="en-AU" dirty="0"/>
              <a:t> </a:t>
            </a:r>
            <a:r>
              <a:rPr lang="en-AU" dirty="0" err="1"/>
              <a:t>trouve</a:t>
            </a:r>
            <a:r>
              <a:rPr lang="en-AU" dirty="0"/>
              <a:t> dans les </a:t>
            </a:r>
            <a:r>
              <a:rPr lang="en-AU" dirty="0" err="1"/>
              <a:t>pilotes</a:t>
            </a:r>
            <a:r>
              <a:rPr lang="en-AU" dirty="0"/>
              <a:t> de </a:t>
            </a:r>
            <a:r>
              <a:rPr lang="en-AU" dirty="0" err="1"/>
              <a:t>peripheriques</a:t>
            </a:r>
            <a:r>
              <a:rPr lang="en-AU" dirty="0"/>
              <a:t>. Comme </a:t>
            </a:r>
            <a:r>
              <a:rPr lang="en-AU" dirty="0" err="1"/>
              <a:t>indique</a:t>
            </a:r>
            <a:r>
              <a:rPr lang="en-AU" dirty="0"/>
              <a:t> a gauche, </a:t>
            </a:r>
            <a:r>
              <a:rPr lang="en-AU" dirty="0" err="1"/>
              <a:t>ce</a:t>
            </a:r>
            <a:r>
              <a:rPr lang="en-AU" dirty="0"/>
              <a:t> </a:t>
            </a:r>
            <a:r>
              <a:rPr lang="en-AU" dirty="0" err="1"/>
              <a:t>cde</a:t>
            </a:r>
            <a:r>
              <a:rPr lang="en-AU" dirty="0"/>
              <a:t> met a jour le champ VOS d’un register de </a:t>
            </a:r>
            <a:r>
              <a:rPr lang="en-AU" dirty="0" err="1"/>
              <a:t>peripherique</a:t>
            </a:r>
            <a:r>
              <a:rPr lang="en-AU" dirty="0"/>
              <a:t> PWR_CR1 avec la </a:t>
            </a:r>
            <a:r>
              <a:rPr lang="en-AU" dirty="0" err="1"/>
              <a:t>valeur</a:t>
            </a:r>
            <a:r>
              <a:rPr lang="en-AU" dirty="0"/>
              <a:t> scale. La raison pour </a:t>
            </a:r>
            <a:r>
              <a:rPr lang="en-AU" dirty="0" err="1"/>
              <a:t>laquelle</a:t>
            </a:r>
            <a:r>
              <a:rPr lang="en-AU" dirty="0"/>
              <a:t> </a:t>
            </a:r>
            <a:r>
              <a:rPr lang="en-AU" dirty="0" err="1"/>
              <a:t>ce</a:t>
            </a:r>
            <a:r>
              <a:rPr lang="en-AU" dirty="0"/>
              <a:t> code </a:t>
            </a:r>
            <a:r>
              <a:rPr lang="en-AU" dirty="0" err="1"/>
              <a:t>est</a:t>
            </a:r>
            <a:r>
              <a:rPr lang="en-AU" dirty="0"/>
              <a:t> </a:t>
            </a:r>
            <a:r>
              <a:rPr lang="en-AU" dirty="0" err="1"/>
              <a:t>si</a:t>
            </a:r>
            <a:r>
              <a:rPr lang="en-AU" dirty="0"/>
              <a:t> </a:t>
            </a:r>
            <a:r>
              <a:rPr lang="en-AU" dirty="0" err="1"/>
              <a:t>compliquee</a:t>
            </a:r>
            <a:r>
              <a:rPr lang="en-AU" dirty="0"/>
              <a:t>, </a:t>
            </a:r>
            <a:r>
              <a:rPr lang="en-AU" dirty="0" err="1"/>
              <a:t>c’est</a:t>
            </a:r>
            <a:r>
              <a:rPr lang="en-AU" dirty="0"/>
              <a:t> que </a:t>
            </a:r>
            <a:r>
              <a:rPr lang="en-AU" dirty="0" err="1"/>
              <a:t>ce</a:t>
            </a:r>
            <a:r>
              <a:rPr lang="en-AU" dirty="0"/>
              <a:t> </a:t>
            </a:r>
            <a:r>
              <a:rPr lang="en-AU" dirty="0" err="1"/>
              <a:t>cette</a:t>
            </a:r>
            <a:r>
              <a:rPr lang="en-AU" dirty="0"/>
              <a:t> nouvelle </a:t>
            </a:r>
            <a:r>
              <a:rPr lang="en-AU" dirty="0" err="1"/>
              <a:t>valeur</a:t>
            </a:r>
            <a:r>
              <a:rPr lang="en-AU" dirty="0"/>
              <a:t> doit </a:t>
            </a:r>
            <a:r>
              <a:rPr lang="en-AU" dirty="0" err="1"/>
              <a:t>etre</a:t>
            </a:r>
            <a:r>
              <a:rPr lang="en-AU" dirty="0"/>
              <a:t> dispose a un </a:t>
            </a:r>
            <a:r>
              <a:rPr lang="en-AU" dirty="0" err="1"/>
              <a:t>endroit</a:t>
            </a:r>
            <a:r>
              <a:rPr lang="en-AU" dirty="0"/>
              <a:t> bien particulier du register, </a:t>
            </a:r>
            <a:r>
              <a:rPr lang="en-AU" dirty="0" err="1"/>
              <a:t>necessitant</a:t>
            </a:r>
            <a:r>
              <a:rPr lang="en-AU" dirty="0"/>
              <a:t> des operations de bit. Avec </a:t>
            </a:r>
            <a:r>
              <a:rPr lang="en-AU" dirty="0" err="1"/>
              <a:t>Dargent</a:t>
            </a:r>
            <a:r>
              <a:rPr lang="en-AU" dirty="0"/>
              <a:t> on </a:t>
            </a:r>
            <a:r>
              <a:rPr lang="en-AU" dirty="0" err="1"/>
              <a:t>peut</a:t>
            </a:r>
            <a:r>
              <a:rPr lang="en-AU" dirty="0"/>
              <a:t> tout </a:t>
            </a:r>
            <a:r>
              <a:rPr lang="en-AU" dirty="0" err="1"/>
              <a:t>simplement</a:t>
            </a:r>
            <a:r>
              <a:rPr lang="en-AU" dirty="0"/>
              <a:t> </a:t>
            </a:r>
            <a:r>
              <a:rPr lang="en-AU" dirty="0" err="1"/>
              <a:t>ecrire</a:t>
            </a:r>
            <a:r>
              <a:rPr lang="en-AU" dirty="0"/>
              <a:t> le code de gauche et </a:t>
            </a:r>
            <a:r>
              <a:rPr lang="en-AU" dirty="0" err="1"/>
              <a:t>raisonner</a:t>
            </a:r>
            <a:r>
              <a:rPr lang="en-AU" dirty="0"/>
              <a:t> dessus </a:t>
            </a:r>
            <a:r>
              <a:rPr lang="en-AU" dirty="0" err="1"/>
              <a:t>alors</a:t>
            </a:r>
            <a:r>
              <a:rPr lang="en-AU" dirty="0"/>
              <a:t> que le </a:t>
            </a:r>
            <a:r>
              <a:rPr lang="en-AU" dirty="0" err="1"/>
              <a:t>compilateur</a:t>
            </a:r>
            <a:r>
              <a:rPr lang="en-AU" dirty="0"/>
              <a:t> </a:t>
            </a:r>
            <a:r>
              <a:rPr lang="en-AU" dirty="0" err="1"/>
              <a:t>va</a:t>
            </a:r>
            <a:r>
              <a:rPr lang="en-AU" dirty="0"/>
              <a:t> </a:t>
            </a:r>
            <a:r>
              <a:rPr lang="en-AU" dirty="0" err="1"/>
              <a:t>produire</a:t>
            </a:r>
            <a:r>
              <a:rPr lang="en-AU" dirty="0"/>
              <a:t> le code de droite.</a:t>
            </a:r>
          </a:p>
        </p:txBody>
      </p:sp>
      <p:sp>
        <p:nvSpPr>
          <p:cNvPr id="4" name="Header Placeholder 3">
            <a:extLst>
              <a:ext uri="{FF2B5EF4-FFF2-40B4-BE49-F238E27FC236}">
                <a16:creationId xmlns:a16="http://schemas.microsoft.com/office/drawing/2014/main" id="{816F6BC8-AFB3-93A5-D4B4-982FE0967625}"/>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544540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 A </a:t>
            </a:r>
            <a:r>
              <a:rPr lang="en-US" dirty="0" err="1"/>
              <a:t>partir</a:t>
            </a:r>
            <a:r>
              <a:rPr lang="en-US" dirty="0"/>
              <a:t> de </a:t>
            </a:r>
            <a:r>
              <a:rPr lang="en-US" dirty="0" err="1"/>
              <a:t>là</a:t>
            </a:r>
            <a:r>
              <a:rPr lang="en-US" dirty="0"/>
              <a:t> on </a:t>
            </a:r>
            <a:r>
              <a:rPr lang="en-US" dirty="0" err="1"/>
              <a:t>m’a</a:t>
            </a:r>
            <a:r>
              <a:rPr lang="en-US" dirty="0"/>
              <a:t> </a:t>
            </a:r>
            <a:r>
              <a:rPr lang="en-US" dirty="0" err="1"/>
              <a:t>accordait</a:t>
            </a:r>
            <a:r>
              <a:rPr lang="en-US" dirty="0"/>
              <a:t> </a:t>
            </a:r>
            <a:r>
              <a:rPr lang="en-US" dirty="0" err="1"/>
              <a:t>une</a:t>
            </a:r>
            <a:r>
              <a:rPr lang="en-US" dirty="0"/>
              <a:t> </a:t>
            </a:r>
            <a:r>
              <a:rPr lang="en-US" dirty="0" err="1"/>
              <a:t>autonomie</a:t>
            </a:r>
            <a:r>
              <a:rPr lang="en-US" dirty="0"/>
              <a:t> et </a:t>
            </a:r>
            <a:r>
              <a:rPr lang="en-US" dirty="0" err="1"/>
              <a:t>une</a:t>
            </a:r>
            <a:r>
              <a:rPr lang="en-US" dirty="0"/>
              <a:t> </a:t>
            </a:r>
            <a:r>
              <a:rPr lang="en-US" dirty="0" err="1"/>
              <a:t>indépendance</a:t>
            </a:r>
            <a:r>
              <a:rPr lang="en-US" dirty="0"/>
              <a:t> complete et je </a:t>
            </a:r>
            <a:r>
              <a:rPr lang="en-US" dirty="0" err="1"/>
              <a:t>vais</a:t>
            </a:r>
            <a:r>
              <a:rPr lang="en-US" dirty="0"/>
              <a:t> </a:t>
            </a:r>
            <a:r>
              <a:rPr lang="en-US" dirty="0" err="1"/>
              <a:t>vous</a:t>
            </a:r>
            <a:r>
              <a:rPr lang="en-US" dirty="0"/>
              <a:t> </a:t>
            </a:r>
            <a:r>
              <a:rPr lang="en-US" dirty="0" err="1"/>
              <a:t>expliquer</a:t>
            </a:r>
            <a:r>
              <a:rPr lang="en-US" dirty="0"/>
              <a:t> </a:t>
            </a:r>
            <a:r>
              <a:rPr lang="en-US" dirty="0" err="1"/>
              <a:t>ce</a:t>
            </a:r>
            <a:r>
              <a:rPr lang="en-US" dirty="0"/>
              <a:t> que </a:t>
            </a:r>
            <a:r>
              <a:rPr lang="en-US" dirty="0" err="1"/>
              <a:t>j’ai</a:t>
            </a:r>
            <a:r>
              <a:rPr lang="en-US" dirty="0"/>
              <a:t> fait</a:t>
            </a:r>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2448361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483001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14988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6575168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576279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873562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122467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Explique</a:t>
            </a:r>
            <a:r>
              <a:rPr lang="en-US" dirty="0"/>
              <a:t> plus tard</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2613914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5969987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AutoCorres</a:t>
            </a:r>
            <a:r>
              <a:rPr lang="en-AU" dirty="0"/>
              <a:t> </a:t>
            </a:r>
            <a:r>
              <a:rPr lang="en-AU" dirty="0" err="1"/>
              <a:t>fluide</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err="1"/>
              <a:t>Pourquoi</a:t>
            </a:r>
            <a:r>
              <a:rPr lang="en-AU" dirty="0"/>
              <a:t> </a:t>
            </a:r>
            <a:r>
              <a:rPr lang="en-AU" dirty="0" err="1"/>
              <a:t>c’était</a:t>
            </a:r>
            <a:r>
              <a:rPr lang="en-AU" dirty="0"/>
              <a:t> pas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0215229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Functional tactics by </a:t>
            </a:r>
            <a:r>
              <a:rPr lang="en-US" dirty="0" err="1">
                <a:hlinkClick r:id="rId3"/>
              </a:rPr>
              <a:t>amblafont</a:t>
            </a:r>
            <a:r>
              <a:rPr lang="en-US" dirty="0">
                <a:hlinkClick r:id="rId3"/>
              </a:rPr>
              <a:t> · Pull Request #805 · coq/coq (github.com)</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Pendant ma thèse j’ai appris à parler de la syntaxe et la sémantique opérationnelle d’un point de vue catégorique ce qui m’a permis de factoriser des preuves (Howe / unification)</a:t>
            </a:r>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579532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Bibliotheque</a:t>
            </a:r>
            <a:r>
              <a:rPr lang="en-US" dirty="0"/>
              <a:t> qui </a:t>
            </a:r>
            <a:r>
              <a:rPr lang="en-US" dirty="0" err="1"/>
              <a:t>permet</a:t>
            </a:r>
            <a:r>
              <a:rPr lang="en-US" dirty="0"/>
              <a:t> de faire de la </a:t>
            </a:r>
            <a:r>
              <a:rPr lang="en-US" dirty="0" err="1"/>
              <a:t>semantqiue</a:t>
            </a:r>
            <a:r>
              <a:rPr lang="en-US" dirty="0"/>
              <a:t> des </a:t>
            </a:r>
            <a:r>
              <a:rPr lang="en-US" dirty="0" err="1"/>
              <a:t>langages</a:t>
            </a:r>
            <a:r>
              <a:rPr lang="en-US" dirty="0"/>
              <a:t> de </a:t>
            </a:r>
            <a:r>
              <a:rPr lang="en-US" dirty="0" err="1"/>
              <a:t>programmation</a:t>
            </a:r>
            <a:r>
              <a:rPr lang="en-US" dirty="0"/>
              <a:t> </a:t>
            </a:r>
            <a:r>
              <a:rPr lang="en-US" dirty="0" err="1"/>
              <a:t>formalisee</a:t>
            </a:r>
            <a:r>
              <a:rPr lang="en-US" dirty="0"/>
              <a:t>. A long-</a:t>
            </a:r>
            <a:r>
              <a:rPr lang="en-US" dirty="0" err="1"/>
              <a:t>terme</a:t>
            </a:r>
            <a:endParaRPr lang="en-US" dirty="0"/>
          </a:p>
          <a:p>
            <a:r>
              <a:rPr lang="en-US" dirty="0" err="1"/>
              <a:t>Ces</a:t>
            </a:r>
            <a:r>
              <a:rPr lang="en-US" dirty="0"/>
              <a:t> </a:t>
            </a:r>
            <a:r>
              <a:rPr lang="en-US" dirty="0" err="1"/>
              <a:t>projets</a:t>
            </a:r>
            <a:r>
              <a:rPr lang="en-US" dirty="0"/>
              <a:t> a court </a:t>
            </a:r>
            <a:r>
              <a:rPr lang="en-US" dirty="0" err="1"/>
              <a:t>terme</a:t>
            </a:r>
            <a:endParaRPr lang="en-US" dirty="0"/>
          </a:p>
          <a:p>
            <a:endParaRPr lang="en-US" dirty="0"/>
          </a:p>
          <a:p>
            <a:r>
              <a:rPr lang="en-US" dirty="0"/>
              <a:t>I am now switching to the presentation of my research project. It is motivated on the observation that trustworthy programming languages are difficult to implement, as I could experience myself while working on Cogent.</a:t>
            </a:r>
          </a:p>
          <a:p>
            <a:r>
              <a:rPr lang="en-US" dirty="0" err="1"/>
              <a:t>Formallly</a:t>
            </a:r>
            <a:r>
              <a:rPr lang="en-US" dirty="0"/>
              <a:t> verified Building blocks that can easily be reused</a:t>
            </a:r>
          </a:p>
          <a:p>
            <a:r>
              <a:rPr lang="en-US" dirty="0"/>
              <a:t>Je </a:t>
            </a:r>
            <a:r>
              <a:rPr lang="en-US" dirty="0" err="1"/>
              <a:t>passse</a:t>
            </a:r>
            <a:r>
              <a:rPr lang="en-US" dirty="0"/>
              <a:t> </a:t>
            </a:r>
            <a:r>
              <a:rPr lang="en-US" dirty="0" err="1"/>
              <a:t>maintenant</a:t>
            </a:r>
            <a:r>
              <a:rPr lang="en-US" dirty="0"/>
              <a:t> a la </a:t>
            </a:r>
            <a:r>
              <a:rPr lang="en-US" dirty="0" err="1"/>
              <a:t>presen</a:t>
            </a:r>
            <a:endParaRPr lang="en-US" dirty="0"/>
          </a:p>
          <a:p>
            <a:r>
              <a:rPr lang="en-US" dirty="0" err="1"/>
              <a:t>tation</a:t>
            </a:r>
            <a:r>
              <a:rPr lang="en-US" dirty="0"/>
              <a:t> de </a:t>
            </a:r>
            <a:r>
              <a:rPr lang="en-US" dirty="0" err="1"/>
              <a:t>mon</a:t>
            </a:r>
            <a:r>
              <a:rPr lang="en-US" dirty="0"/>
              <a:t> </a:t>
            </a:r>
            <a:r>
              <a:rPr lang="en-US" dirty="0" err="1"/>
              <a:t>projet</a:t>
            </a:r>
            <a:r>
              <a:rPr lang="en-US" dirty="0"/>
              <a:t> de recherche</a:t>
            </a:r>
          </a:p>
          <a:p>
            <a:endParaRPr lang="en-US" dirty="0"/>
          </a:p>
          <a:p>
            <a:r>
              <a:rPr lang="en-US" b="1" dirty="0" err="1"/>
              <a:t>Bibliotheque</a:t>
            </a:r>
            <a:r>
              <a:rPr lang="en-US" b="1" dirty="0"/>
              <a:t> </a:t>
            </a:r>
            <a:r>
              <a:rPr lang="en-US" b="1" dirty="0" err="1"/>
              <a:t>formelle</a:t>
            </a:r>
            <a:r>
              <a:rPr lang="en-US" b="1" dirty="0"/>
              <a:t> </a:t>
            </a:r>
            <a:r>
              <a:rPr lang="en-US" b="1" dirty="0" err="1"/>
              <a:t>utilisee</a:t>
            </a:r>
            <a:r>
              <a:rPr lang="en-US" b="1" dirty="0"/>
              <a:t> par les gens. Pas </a:t>
            </a:r>
            <a:r>
              <a:rPr lang="en-US" b="1" dirty="0" err="1"/>
              <a:t>vrai</a:t>
            </a:r>
            <a:r>
              <a:rPr lang="en-US" b="1" dirty="0"/>
              <a:t>: IRIS</a:t>
            </a:r>
          </a:p>
          <a:p>
            <a:r>
              <a:rPr lang="en-US" dirty="0" err="1"/>
              <a:t>Projets</a:t>
            </a:r>
            <a:r>
              <a:rPr lang="en-US" dirty="0"/>
              <a:t> plus </a:t>
            </a:r>
            <a:r>
              <a:rPr lang="en-US" dirty="0" err="1"/>
              <a:t>concrets</a:t>
            </a:r>
            <a:endParaRPr lang="en-US" dirty="0"/>
          </a:p>
          <a:p>
            <a:r>
              <a:rPr lang="en-US" dirty="0" err="1"/>
              <a:t>Reoncilier</a:t>
            </a:r>
            <a:r>
              <a:rPr lang="en-US" dirty="0"/>
              <a:t> </a:t>
            </a:r>
            <a:r>
              <a:rPr lang="en-US" dirty="0" err="1"/>
              <a:t>l’abstraction</a:t>
            </a:r>
            <a:r>
              <a:rPr lang="en-US" dirty="0"/>
              <a:t> et la </a:t>
            </a:r>
            <a:r>
              <a:rPr lang="en-US" dirty="0" err="1"/>
              <a:t>mecanisation</a:t>
            </a:r>
            <a:r>
              <a:rPr lang="en-US" dirty="0"/>
              <a:t>? Trop abuse.</a:t>
            </a:r>
          </a:p>
          <a:p>
            <a:r>
              <a:rPr lang="en-US" dirty="0"/>
              <a:t>2 fronts: abstraction et </a:t>
            </a:r>
            <a:r>
              <a:rPr lang="en-US" dirty="0" err="1"/>
              <a:t>mecanisation</a:t>
            </a:r>
            <a:r>
              <a:rPr lang="en-US" dirty="0"/>
              <a:t> et </a:t>
            </a:r>
            <a:r>
              <a:rPr lang="en-US" dirty="0" err="1"/>
              <a:t>travailler</a:t>
            </a:r>
            <a:r>
              <a:rPr lang="en-US" dirty="0"/>
              <a:t> a la reconciliation</a:t>
            </a:r>
            <a:endParaRPr lang="fr-FR" dirty="0"/>
          </a:p>
          <a:p>
            <a:r>
              <a:rPr lang="en-US" dirty="0"/>
              <a:t>Je suis capable de </a:t>
            </a:r>
            <a:r>
              <a:rPr lang="en-US" dirty="0" err="1"/>
              <a:t>m’eclater</a:t>
            </a:r>
            <a:r>
              <a:rPr lang="en-US" dirty="0"/>
              <a:t> </a:t>
            </a:r>
            <a:r>
              <a:rPr lang="en-US" dirty="0" err="1"/>
              <a:t>en</a:t>
            </a:r>
            <a:r>
              <a:rPr lang="en-US" dirty="0"/>
              <a:t> </a:t>
            </a:r>
            <a:r>
              <a:rPr lang="en-US" dirty="0" err="1"/>
              <a:t>faisatn</a:t>
            </a:r>
            <a:r>
              <a:rPr lang="en-US" dirty="0"/>
              <a:t> des </a:t>
            </a:r>
            <a:r>
              <a:rPr lang="en-US" dirty="0" err="1"/>
              <a:t>trucs</a:t>
            </a:r>
            <a:r>
              <a:rPr lang="en-US" dirty="0"/>
              <a:t> hyper </a:t>
            </a:r>
            <a:r>
              <a:rPr lang="en-US" dirty="0" err="1"/>
              <a:t>abstraits</a:t>
            </a:r>
            <a:r>
              <a:rPr lang="en-US" dirty="0"/>
              <a:t> et </a:t>
            </a:r>
            <a:r>
              <a:rPr lang="en-US" dirty="0" err="1"/>
              <a:t>aussi</a:t>
            </a:r>
            <a:r>
              <a:rPr lang="en-US" dirty="0"/>
              <a:t> hyper </a:t>
            </a:r>
            <a:r>
              <a:rPr lang="en-US" dirty="0" err="1"/>
              <a:t>concrets</a:t>
            </a:r>
            <a:r>
              <a:rPr lang="en-US" dirty="0"/>
              <a:t> et je ne </a:t>
            </a:r>
            <a:r>
              <a:rPr lang="en-US" dirty="0" err="1"/>
              <a:t>sais</a:t>
            </a:r>
            <a:r>
              <a:rPr lang="en-US" dirty="0"/>
              <a:t>  pas encore </a:t>
            </a:r>
            <a:r>
              <a:rPr lang="en-US" dirty="0" err="1"/>
              <a:t>ou</a:t>
            </a:r>
            <a:r>
              <a:rPr lang="en-US" dirty="0"/>
              <a:t> ca </a:t>
            </a:r>
            <a:r>
              <a:rPr lang="en-US" dirty="0" err="1"/>
              <a:t>va</a:t>
            </a:r>
            <a:r>
              <a:rPr lang="en-US" dirty="0"/>
              <a:t> </a:t>
            </a:r>
            <a:r>
              <a:rPr lang="en-US" dirty="0" err="1"/>
              <a:t>aller</a:t>
            </a:r>
            <a:endParaRPr lang="en-US" dirty="0"/>
          </a:p>
          <a:p>
            <a:r>
              <a:rPr lang="en-US" dirty="0"/>
              <a:t>Contribution a Cogent : les deux: </a:t>
            </a:r>
            <a:r>
              <a:rPr lang="en-US" dirty="0" err="1"/>
              <a:t>cambouis</a:t>
            </a:r>
            <a:r>
              <a:rPr lang="en-US" dirty="0"/>
              <a:t> layout, abstraction</a:t>
            </a:r>
          </a:p>
          <a:p>
            <a:r>
              <a:rPr lang="en-US" dirty="0"/>
              <a:t>Au debut de </a:t>
            </a:r>
            <a:r>
              <a:rPr lang="en-US" dirty="0" err="1"/>
              <a:t>l’expose</a:t>
            </a:r>
            <a:r>
              <a:rPr lang="en-US" dirty="0"/>
              <a:t> hyper abstraction hyper </a:t>
            </a:r>
            <a:r>
              <a:rPr lang="en-US" dirty="0" err="1"/>
              <a:t>concretude</a:t>
            </a:r>
            <a:r>
              <a:rPr lang="en-US" dirty="0"/>
              <a:t>, </a:t>
            </a:r>
            <a:r>
              <a:rPr lang="en-US" dirty="0" err="1"/>
              <a:t>centrer</a:t>
            </a:r>
            <a:r>
              <a:rPr lang="en-US" dirty="0"/>
              <a:t> sur cogent</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513617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(conversion des </a:t>
            </a:r>
            <a:r>
              <a:rPr lang="fr-FR" dirty="0" err="1"/>
              <a:t>clotûres</a:t>
            </a:r>
            <a:r>
              <a:rPr lang="fr-FR" dirty="0"/>
              <a:t>, </a:t>
            </a:r>
            <a:r>
              <a:rPr lang="fr-FR" dirty="0" err="1"/>
              <a:t>plotkin</a:t>
            </a:r>
            <a:r>
              <a:rPr lang="fr-FR" dirty="0"/>
              <a:t> </a:t>
            </a:r>
            <a:r>
              <a:rPr lang="fr-FR" dirty="0" err="1"/>
              <a:t>cbv</a:t>
            </a:r>
            <a:r>
              <a:rPr lang="fr-FR" dirty="0"/>
              <a:t> </a:t>
            </a:r>
            <a:r>
              <a:rPr lang="fr-FR" dirty="0" err="1"/>
              <a:t>cbn</a:t>
            </a:r>
            <a:r>
              <a:rPr lang="fr-FR" dirty="0"/>
              <a:t>, pi calcul en lambda calcul, langage fonctionnel en impératif, compilation du pi calcul) </a:t>
            </a:r>
          </a:p>
          <a:p>
            <a:r>
              <a:rPr lang="fr-FR" dirty="0"/>
              <a:t>Compilation let </a:t>
            </a:r>
            <a:r>
              <a:rPr lang="fr-FR" dirty="0" err="1"/>
              <a:t>rec</a:t>
            </a:r>
            <a:endParaRPr lang="fr-FR" dirty="0"/>
          </a:p>
          <a:p>
            <a:r>
              <a:rPr lang="fr-FR" dirty="0" err="1"/>
              <a:t>Step-indexing</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2580102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Illustré par ma contribution pour unification</a:t>
            </a:r>
          </a:p>
          <a:p>
            <a:endParaRPr lang="fr-FR" dirty="0"/>
          </a:p>
          <a:p>
            <a:r>
              <a:rPr lang="fr-FR" dirty="0"/>
              <a:t>(conversion des </a:t>
            </a:r>
            <a:r>
              <a:rPr lang="fr-FR" dirty="0" err="1"/>
              <a:t>clotûres</a:t>
            </a:r>
            <a:r>
              <a:rPr lang="fr-FR" dirty="0"/>
              <a:t>, </a:t>
            </a:r>
            <a:r>
              <a:rPr lang="fr-FR" dirty="0" err="1"/>
              <a:t>plotkin</a:t>
            </a:r>
            <a:r>
              <a:rPr lang="fr-FR" dirty="0"/>
              <a:t> </a:t>
            </a:r>
            <a:r>
              <a:rPr lang="fr-FR" dirty="0" err="1"/>
              <a:t>cbv</a:t>
            </a:r>
            <a:r>
              <a:rPr lang="fr-FR" dirty="0"/>
              <a:t> </a:t>
            </a:r>
            <a:r>
              <a:rPr lang="fr-FR" dirty="0" err="1"/>
              <a:t>cbn</a:t>
            </a:r>
            <a:r>
              <a:rPr lang="fr-FR" dirty="0"/>
              <a:t>, pi calcul en lambda calcul, langage fonctionnel en impératif, compilation du pi calcul) </a:t>
            </a:r>
          </a:p>
          <a:p>
            <a:r>
              <a:rPr lang="fr-FR" dirty="0"/>
              <a:t>Compilation let </a:t>
            </a:r>
            <a:r>
              <a:rPr lang="fr-FR" dirty="0" err="1"/>
              <a:t>rec</a:t>
            </a:r>
            <a:endParaRPr lang="fr-FR" dirty="0"/>
          </a:p>
          <a:p>
            <a:r>
              <a:rPr lang="fr-FR" dirty="0" err="1"/>
              <a:t>Step-indexing</a:t>
            </a:r>
            <a:endParaRPr lang="fr-FR" dirty="0"/>
          </a:p>
          <a:p>
            <a:endParaRPr lang="fr-FR" dirty="0"/>
          </a:p>
          <a:p>
            <a:r>
              <a:rPr lang="fr-FR" dirty="0"/>
              <a:t>Tout le monde considère que c’est fini la sémantique, il y q encore de la place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757177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937622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Forme normale, environnemental, langages avec effets </a:t>
            </a:r>
          </a:p>
          <a:p>
            <a:r>
              <a:rPr lang="fr-FR" dirty="0"/>
              <a:t>Levy-</a:t>
            </a:r>
            <a:r>
              <a:rPr lang="fr-FR" dirty="0" err="1"/>
              <a:t>sumii</a:t>
            </a:r>
            <a:r>
              <a:rPr lang="fr-FR" dirty="0"/>
              <a:t>-</a:t>
            </a:r>
            <a:r>
              <a:rPr lang="fr-FR" dirty="0" err="1"/>
              <a:t>koutavas</a:t>
            </a:r>
            <a:endParaRPr lang="fr-FR" dirty="0"/>
          </a:p>
          <a:p>
            <a:r>
              <a:rPr lang="fr-FR" dirty="0" err="1"/>
              <a:t>Bisimilarité</a:t>
            </a:r>
            <a:r>
              <a:rPr lang="fr-FR" dirty="0"/>
              <a:t> pas adapté à tous les langages Dans applicative pas </a:t>
            </a:r>
            <a:r>
              <a:rPr lang="fr-FR" dirty="0" err="1"/>
              <a:t>inluse</a:t>
            </a:r>
            <a:r>
              <a:rPr lang="fr-FR" dirty="0"/>
              <a:t> dans l’</a:t>
            </a:r>
            <a:r>
              <a:rPr lang="fr-FR" dirty="0" err="1"/>
              <a:t>équivqlence</a:t>
            </a:r>
            <a:r>
              <a:rPr lang="fr-FR" dirty="0"/>
              <a:t> contextuel</a:t>
            </a:r>
          </a:p>
          <a:p>
            <a:r>
              <a:rPr lang="fr-FR" dirty="0"/>
              <a:t>Illustré par ma contribution pour unification</a:t>
            </a:r>
          </a:p>
          <a:p>
            <a:endParaRPr lang="fr-FR" dirty="0"/>
          </a:p>
          <a:p>
            <a:r>
              <a:rPr lang="fr-FR" dirty="0"/>
              <a:t>(conversion des </a:t>
            </a:r>
            <a:r>
              <a:rPr lang="fr-FR" dirty="0" err="1"/>
              <a:t>clotûres</a:t>
            </a:r>
            <a:r>
              <a:rPr lang="fr-FR" dirty="0"/>
              <a:t>, </a:t>
            </a:r>
            <a:r>
              <a:rPr lang="fr-FR" dirty="0" err="1"/>
              <a:t>plotkin</a:t>
            </a:r>
            <a:r>
              <a:rPr lang="fr-FR" dirty="0"/>
              <a:t> </a:t>
            </a:r>
            <a:r>
              <a:rPr lang="fr-FR" dirty="0" err="1"/>
              <a:t>cbv</a:t>
            </a:r>
            <a:r>
              <a:rPr lang="fr-FR" dirty="0"/>
              <a:t> </a:t>
            </a:r>
            <a:r>
              <a:rPr lang="fr-FR" dirty="0" err="1"/>
              <a:t>cbn</a:t>
            </a:r>
            <a:r>
              <a:rPr lang="fr-FR" dirty="0"/>
              <a:t>, pi calcul en lambda calcul, langage fonctionnel en impératif, compilation du pi calcul) </a:t>
            </a:r>
          </a:p>
          <a:p>
            <a:r>
              <a:rPr lang="fr-FR" dirty="0"/>
              <a:t>Compilation let </a:t>
            </a:r>
            <a:r>
              <a:rPr lang="fr-FR" dirty="0" err="1"/>
              <a:t>rec</a:t>
            </a:r>
            <a:endParaRPr lang="fr-FR" dirty="0"/>
          </a:p>
          <a:p>
            <a:r>
              <a:rPr lang="fr-FR" dirty="0" err="1"/>
              <a:t>Step-indexing</a:t>
            </a:r>
            <a:endParaRPr lang="fr-FR" dirty="0"/>
          </a:p>
          <a:p>
            <a:endParaRPr lang="fr-FR" dirty="0"/>
          </a:p>
          <a:p>
            <a:r>
              <a:rPr lang="fr-FR" dirty="0"/>
              <a:t>Tout le monde considère que c’est fini la sémantique, il y q encore de la place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940946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je propose </a:t>
            </a:r>
            <a:r>
              <a:rPr lang="en-US" dirty="0" err="1"/>
              <a:t>d’intégrer</a:t>
            </a:r>
            <a:r>
              <a:rPr lang="en-US" dirty="0"/>
              <a:t> trois </a:t>
            </a:r>
            <a:r>
              <a:rPr lang="en-US" dirty="0" err="1"/>
              <a:t>laboratoires</a:t>
            </a:r>
            <a:r>
              <a:rPr lang="en-US" dirty="0"/>
              <a:t> du CNRS don’t </a:t>
            </a:r>
            <a:r>
              <a:rPr lang="en-US" dirty="0" err="1"/>
              <a:t>j’ai</a:t>
            </a:r>
            <a:r>
              <a:rPr lang="en-US" dirty="0"/>
              <a:t> </a:t>
            </a:r>
            <a:r>
              <a:rPr lang="en-US" dirty="0" err="1"/>
              <a:t>listé</a:t>
            </a:r>
            <a:r>
              <a:rPr lang="en-US" dirty="0"/>
              <a:t> </a:t>
            </a:r>
            <a:r>
              <a:rPr lang="en-US" dirty="0" err="1"/>
              <a:t>ici</a:t>
            </a:r>
            <a:r>
              <a:rPr lang="en-US" dirty="0"/>
              <a:t> les </a:t>
            </a:r>
            <a:r>
              <a:rPr lang="en-US" dirty="0" err="1"/>
              <a:t>membres</a:t>
            </a:r>
            <a:r>
              <a:rPr lang="en-US" dirty="0"/>
              <a:t> avec qui je </a:t>
            </a:r>
            <a:r>
              <a:rPr lang="en-US" dirty="0" err="1"/>
              <a:t>pourrais</a:t>
            </a:r>
            <a:r>
              <a:rPr lang="en-US" dirty="0"/>
              <a:t> </a:t>
            </a:r>
            <a:r>
              <a:rPr lang="en-US" dirty="0" err="1"/>
              <a:t>collaborer</a:t>
            </a:r>
            <a:r>
              <a:rPr lang="en-US" dirty="0"/>
              <a:t> </a:t>
            </a:r>
            <a:r>
              <a:rPr lang="en-US" dirty="0" err="1"/>
              <a:t>en</a:t>
            </a:r>
            <a:r>
              <a:rPr lang="en-US" dirty="0"/>
              <a:t> lien avec </a:t>
            </a:r>
            <a:r>
              <a:rPr lang="en-US" dirty="0" err="1"/>
              <a:t>mon</a:t>
            </a:r>
            <a:r>
              <a:rPr lang="en-US" dirty="0"/>
              <a:t> </a:t>
            </a:r>
            <a:r>
              <a:rPr lang="en-US" dirty="0" err="1"/>
              <a:t>projet</a:t>
            </a:r>
            <a:r>
              <a:rPr lang="en-US" dirty="0"/>
              <a:t> de recherche de </a:t>
            </a:r>
            <a:r>
              <a:rPr lang="en-US" dirty="0" err="1"/>
              <a:t>mecaniser</a:t>
            </a:r>
            <a:r>
              <a:rPr lang="en-US" dirty="0"/>
              <a:t> la </a:t>
            </a:r>
            <a:r>
              <a:rPr lang="en-US" dirty="0" err="1"/>
              <a:t>theorie</a:t>
            </a:r>
            <a:r>
              <a:rPr lang="en-US" dirty="0"/>
              <a:t> des </a:t>
            </a:r>
            <a:r>
              <a:rPr lang="en-US" dirty="0" err="1"/>
              <a:t>langages</a:t>
            </a:r>
            <a:r>
              <a:rPr lang="en-US" dirty="0"/>
              <a:t> de </a:t>
            </a:r>
            <a:r>
              <a:rPr lang="en-US" dirty="0" err="1"/>
              <a:t>programmation</a:t>
            </a:r>
            <a:r>
              <a:rPr lang="en-US" dirty="0"/>
              <a:t>, que </a:t>
            </a:r>
            <a:r>
              <a:rPr lang="en-US" dirty="0" err="1"/>
              <a:t>ce</a:t>
            </a:r>
            <a:r>
              <a:rPr lang="en-US" dirty="0"/>
              <a:t> </a:t>
            </a:r>
            <a:r>
              <a:rPr lang="en-US" dirty="0" err="1"/>
              <a:t>soit</a:t>
            </a:r>
            <a:r>
              <a:rPr lang="en-US" dirty="0"/>
              <a:t> sur </a:t>
            </a:r>
            <a:r>
              <a:rPr lang="en-US" dirty="0" err="1"/>
              <a:t>l’aspect</a:t>
            </a:r>
            <a:r>
              <a:rPr lang="en-US" dirty="0"/>
              <a:t> </a:t>
            </a:r>
            <a:r>
              <a:rPr lang="en-US" dirty="0" err="1"/>
              <a:t>theorie</a:t>
            </a:r>
            <a:r>
              <a:rPr lang="en-US" dirty="0"/>
              <a:t> des </a:t>
            </a:r>
            <a:r>
              <a:rPr lang="en-US" dirty="0" err="1"/>
              <a:t>langages</a:t>
            </a:r>
            <a:r>
              <a:rPr lang="en-US" dirty="0"/>
              <a:t>, la </a:t>
            </a:r>
            <a:r>
              <a:rPr lang="en-US" dirty="0" err="1"/>
              <a:t>mecanisation</a:t>
            </a:r>
            <a:r>
              <a:rPr lang="en-US" dirty="0"/>
              <a:t> dans les assistants d e prevue, </a:t>
            </a:r>
            <a:r>
              <a:rPr lang="en-US" dirty="0" err="1"/>
              <a:t>ou</a:t>
            </a:r>
            <a:r>
              <a:rPr lang="en-US" dirty="0"/>
              <a:t> </a:t>
            </a:r>
            <a:r>
              <a:rPr lang="en-US" dirty="0" err="1"/>
              <a:t>l’aspect</a:t>
            </a:r>
            <a:r>
              <a:rPr lang="en-US" dirty="0"/>
              <a:t>  </a:t>
            </a:r>
            <a:r>
              <a:rPr lang="en-US" dirty="0" err="1"/>
              <a:t>raisonnement</a:t>
            </a:r>
            <a:r>
              <a:rPr lang="en-US" dirty="0"/>
              <a:t> </a:t>
            </a:r>
            <a:r>
              <a:rPr lang="en-US" dirty="0" err="1"/>
              <a:t>diagrammatique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Damiano Mazza qui </a:t>
            </a:r>
            <a:r>
              <a:rPr lang="en-US" dirty="0" err="1"/>
              <a:t>s’intérèsse</a:t>
            </a:r>
            <a:r>
              <a:rPr lang="en-US" dirty="0"/>
              <a:t> </a:t>
            </a:r>
            <a:r>
              <a:rPr lang="en-US" dirty="0" err="1"/>
              <a:t>également</a:t>
            </a:r>
            <a:r>
              <a:rPr lang="en-US" dirty="0"/>
              <a:t> aux questions </a:t>
            </a:r>
            <a:r>
              <a:rPr lang="en-US" dirty="0" err="1"/>
              <a:t>fondamentales</a:t>
            </a:r>
            <a:r>
              <a:rPr lang="en-US" dirty="0"/>
              <a:t> de </a:t>
            </a:r>
            <a:r>
              <a:rPr lang="en-US" dirty="0" err="1"/>
              <a:t>l’informatique</a:t>
            </a:r>
            <a:r>
              <a:rPr lang="en-US" dirty="0"/>
              <a:t> </a:t>
            </a:r>
            <a:r>
              <a:rPr lang="en-US" dirty="0" err="1"/>
              <a:t>comme</a:t>
            </a:r>
            <a:r>
              <a:rPr lang="en-US" dirty="0"/>
              <a:t> </a:t>
            </a:r>
            <a:r>
              <a:rPr lang="en-US" dirty="0" err="1"/>
              <a:t>qu’est</a:t>
            </a:r>
            <a:r>
              <a:rPr lang="en-US" dirty="0"/>
              <a:t> </a:t>
            </a:r>
            <a:r>
              <a:rPr lang="en-US" dirty="0" err="1"/>
              <a:t>ce</a:t>
            </a:r>
            <a:r>
              <a:rPr lang="en-US" dirty="0"/>
              <a:t> </a:t>
            </a:r>
            <a:r>
              <a:rPr lang="en-US" dirty="0" err="1"/>
              <a:t>qu’un</a:t>
            </a:r>
            <a:r>
              <a:rPr lang="en-US" dirty="0"/>
              <a:t> </a:t>
            </a:r>
            <a:r>
              <a:rPr lang="en-US" dirty="0" err="1"/>
              <a:t>programme</a:t>
            </a:r>
            <a:r>
              <a:rPr lang="en-US" dirty="0"/>
              <a:t>, </a:t>
            </a:r>
            <a:r>
              <a:rPr lang="en-US" dirty="0" err="1"/>
              <a:t>etc</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Outre</a:t>
            </a:r>
            <a:r>
              <a:rPr lang="en-US" dirty="0"/>
              <a:t> </a:t>
            </a:r>
            <a:r>
              <a:rPr lang="en-US" dirty="0" err="1"/>
              <a:t>ces</a:t>
            </a:r>
            <a:r>
              <a:rPr lang="en-US" dirty="0"/>
              <a:t> deux </a:t>
            </a:r>
            <a:r>
              <a:rPr lang="en-US" dirty="0" err="1"/>
              <a:t>laboratoires</a:t>
            </a:r>
            <a:r>
              <a:rPr lang="en-US" dirty="0"/>
              <a:t> </a:t>
            </a:r>
            <a:r>
              <a:rPr lang="en-US" dirty="0" err="1"/>
              <a:t>impliques</a:t>
            </a:r>
            <a:r>
              <a:rPr lang="en-US" dirty="0"/>
              <a:t> dans le </a:t>
            </a:r>
            <a:r>
              <a:rPr lang="en-US" dirty="0" err="1"/>
              <a:t>projet</a:t>
            </a:r>
            <a:r>
              <a:rPr lang="en-US" dirty="0"/>
              <a:t> </a:t>
            </a:r>
            <a:r>
              <a:rPr lang="en-US" dirty="0" err="1"/>
              <a:t>CoREACT</a:t>
            </a:r>
            <a:r>
              <a:rPr lang="en-US" dirty="0"/>
              <a:t>, </a:t>
            </a:r>
            <a:r>
              <a:rPr lang="en-US" dirty="0" err="1"/>
              <a:t>mon</a:t>
            </a:r>
            <a:r>
              <a:rPr lang="en-US" dirty="0"/>
              <a:t> </a:t>
            </a:r>
            <a:r>
              <a:rPr lang="en-US" dirty="0" err="1"/>
              <a:t>projet</a:t>
            </a:r>
            <a:r>
              <a:rPr lang="en-US" dirty="0"/>
              <a:t> de recherche </a:t>
            </a:r>
            <a:r>
              <a:rPr lang="en-US" dirty="0" err="1"/>
              <a:t>est</a:t>
            </a:r>
            <a:r>
              <a:rPr lang="en-US" dirty="0"/>
              <a:t> </a:t>
            </a:r>
            <a:r>
              <a:rPr lang="en-US" dirty="0" err="1"/>
              <a:t>en</a:t>
            </a:r>
            <a:r>
              <a:rPr lang="en-US" dirty="0"/>
              <a:t> adequation avec les themes de </a:t>
            </a:r>
            <a:r>
              <a:rPr lang="en-US" dirty="0" err="1"/>
              <a:t>l’equipe</a:t>
            </a:r>
            <a:r>
              <a:rPr lang="en-US" dirty="0"/>
              <a:t> </a:t>
            </a:r>
            <a:r>
              <a:rPr lang="en-US" dirty="0" err="1"/>
              <a:t>LoVE</a:t>
            </a:r>
            <a:r>
              <a:rPr lang="en-US" dirty="0"/>
              <a:t> au LIPN.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Concernant</a:t>
            </a:r>
            <a:r>
              <a:rPr lang="en-US" dirty="0"/>
              <a:t> </a:t>
            </a:r>
            <a:r>
              <a:rPr lang="en-US" dirty="0" err="1"/>
              <a:t>mes</a:t>
            </a:r>
            <a:r>
              <a:rPr lang="en-US" dirty="0"/>
              <a:t> axes </a:t>
            </a:r>
            <a:r>
              <a:rPr lang="en-US" dirty="0" err="1"/>
              <a:t>liees</a:t>
            </a:r>
            <a:r>
              <a:rPr lang="en-US" dirty="0"/>
              <a:t> aux </a:t>
            </a:r>
            <a:r>
              <a:rPr lang="en-US" dirty="0" err="1"/>
              <a:t>fondements</a:t>
            </a:r>
            <a:r>
              <a:rPr lang="en-US" dirty="0"/>
              <a:t> </a:t>
            </a:r>
            <a:r>
              <a:rPr lang="en-US" dirty="0" err="1"/>
              <a:t>mathematiques</a:t>
            </a:r>
            <a:r>
              <a:rPr lang="en-US" dirty="0"/>
              <a:t> des </a:t>
            </a:r>
            <a:r>
              <a:rPr lang="en-US" dirty="0" err="1"/>
              <a:t>langages</a:t>
            </a:r>
            <a:r>
              <a:rPr lang="en-US" dirty="0"/>
              <a:t> de prog, je </a:t>
            </a:r>
            <a:r>
              <a:rPr lang="en-US" dirty="0" err="1"/>
              <a:t>pourrais</a:t>
            </a:r>
            <a:r>
              <a:rPr lang="en-US" dirty="0"/>
              <a:t> </a:t>
            </a:r>
            <a:r>
              <a:rPr lang="en-US" dirty="0" err="1"/>
              <a:t>collaborer</a:t>
            </a:r>
            <a:r>
              <a:rPr lang="en-US" dirty="0"/>
              <a:t> avec Damiano Mazza,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 </a:t>
            </a:r>
            <a:r>
              <a:rPr lang="en-US" dirty="0" err="1"/>
              <a:t>ont</a:t>
            </a:r>
            <a:r>
              <a:rPr lang="en-US" dirty="0"/>
              <a:t> </a:t>
            </a:r>
            <a:r>
              <a:rPr lang="en-US" dirty="0" err="1"/>
              <a:t>une</a:t>
            </a:r>
            <a:r>
              <a:rPr lang="en-US" dirty="0"/>
              <a:t> expertise dans les </a:t>
            </a:r>
            <a:r>
              <a:rPr lang="en-US" dirty="0" err="1"/>
              <a:t>lois</a:t>
            </a:r>
            <a:r>
              <a:rPr lang="en-US" dirty="0"/>
              <a:t> </a:t>
            </a:r>
            <a:r>
              <a:rPr lang="en-US" dirty="0" err="1"/>
              <a:t>monadiques</a:t>
            </a:r>
            <a:r>
              <a:rPr lang="en-US" dirty="0"/>
              <a:t> </a:t>
            </a:r>
            <a:r>
              <a:rPr lang="en-US" dirty="0" err="1"/>
              <a:t>distirbutives</a:t>
            </a:r>
            <a:r>
              <a:rPr lang="en-US" dirty="0"/>
              <a:t> qui me </a:t>
            </a:r>
            <a:r>
              <a:rPr lang="en-US" dirty="0" err="1"/>
              <a:t>sont</a:t>
            </a:r>
            <a:r>
              <a:rPr lang="en-US" dirty="0"/>
              <a:t> </a:t>
            </a:r>
            <a:r>
              <a:rPr lang="en-US" dirty="0" err="1"/>
              <a:t>utiles</a:t>
            </a:r>
            <a:r>
              <a:rPr lang="en-US" dirty="0"/>
              <a:t> pour  don’t je </a:t>
            </a:r>
            <a:r>
              <a:rPr lang="en-US" dirty="0" err="1"/>
              <a:t>pourrais</a:t>
            </a:r>
            <a:r>
              <a:rPr lang="en-US" dirty="0"/>
              <a:t> profiter dans</a:t>
            </a:r>
          </a:p>
          <a:p>
            <a:endParaRPr lang="en-US" dirty="0"/>
          </a:p>
          <a:p>
            <a:endParaRPr lang="en-US" dirty="0"/>
          </a:p>
          <a:p>
            <a:r>
              <a:rPr lang="en-US" dirty="0" err="1"/>
              <a:t>Mentionner</a:t>
            </a:r>
            <a:r>
              <a:rPr lang="en-US" dirty="0"/>
              <a:t> </a:t>
            </a:r>
            <a:r>
              <a:rPr lang="en-US" dirty="0" err="1"/>
              <a:t>CoREACT</a:t>
            </a:r>
            <a:r>
              <a:rPr lang="en-US" dirty="0"/>
              <a:t> a </a:t>
            </a:r>
            <a:r>
              <a:rPr lang="en-US" dirty="0" err="1"/>
              <a:t>l’oral</a:t>
            </a:r>
            <a:endParaRPr lang="en-US" dirty="0"/>
          </a:p>
          <a:p>
            <a:r>
              <a:rPr lang="en-US" dirty="0"/>
              <a:t>Michaela </a:t>
            </a:r>
            <a:r>
              <a:rPr lang="en-US" dirty="0" err="1"/>
              <a:t>Mayero</a:t>
            </a:r>
            <a:endParaRPr lang="en-US" dirty="0"/>
          </a:p>
          <a:p>
            <a:r>
              <a:rPr lang="en-US" dirty="0" err="1"/>
              <a:t>Vignudelli</a:t>
            </a:r>
            <a:endParaRPr lang="en-US" dirty="0"/>
          </a:p>
          <a:p>
            <a:r>
              <a:rPr lang="en-US" dirty="0" err="1"/>
              <a:t>Mikele</a:t>
            </a:r>
            <a:r>
              <a:rPr lang="en-US" dirty="0"/>
              <a:t> Pagani</a:t>
            </a:r>
          </a:p>
          <a:p>
            <a:r>
              <a:rPr lang="en-US" dirty="0" err="1"/>
              <a:t>Sujet</a:t>
            </a:r>
            <a:r>
              <a:rPr lang="en-US" dirty="0"/>
              <a:t> random:</a:t>
            </a:r>
          </a:p>
          <a:p>
            <a:r>
              <a:rPr lang="en-US" dirty="0" err="1"/>
              <a:t>D.Pous</a:t>
            </a:r>
            <a:r>
              <a:rPr lang="en-US" dirty="0"/>
              <a:t>, PA </a:t>
            </a:r>
            <a:r>
              <a:rPr lang="en-US" dirty="0" err="1"/>
              <a:t>Melllies</a:t>
            </a:r>
            <a:r>
              <a:rPr lang="en-US" dirty="0"/>
              <a:t> : mathematical foundations of programming languages</a:t>
            </a:r>
          </a:p>
          <a:p>
            <a:r>
              <a:rPr lang="en-US" dirty="0" err="1"/>
              <a:t>Virer</a:t>
            </a:r>
            <a:r>
              <a:rPr lang="en-US" dirty="0"/>
              <a:t> M. </a:t>
            </a:r>
            <a:r>
              <a:rPr lang="en-US" dirty="0" err="1"/>
              <a:t>Kerjean</a:t>
            </a:r>
            <a:r>
              <a:rPr lang="en-US" dirty="0"/>
              <a:t>? </a:t>
            </a:r>
            <a:r>
              <a:rPr lang="en-US" dirty="0" err="1"/>
              <a:t>Semantique</a:t>
            </a:r>
            <a:r>
              <a:rPr lang="en-US" dirty="0"/>
              <a:t> </a:t>
            </a:r>
            <a:r>
              <a:rPr lang="en-US" dirty="0" err="1"/>
              <a:t>operationnelle</a:t>
            </a:r>
            <a:r>
              <a:rPr lang="en-US" dirty="0"/>
              <a:t>?</a:t>
            </a:r>
          </a:p>
          <a:p>
            <a:endParaRPr lang="en-US" dirty="0"/>
          </a:p>
          <a:p>
            <a:endParaRPr lang="en-US" dirty="0"/>
          </a:p>
          <a:p>
            <a:r>
              <a:rPr lang="en-US" dirty="0"/>
              <a:t>Q: </a:t>
            </a:r>
            <a:r>
              <a:rPr lang="en-US" dirty="0" err="1"/>
              <a:t>projet</a:t>
            </a:r>
            <a:r>
              <a:rPr lang="en-US" dirty="0"/>
              <a:t> de recherche bas </a:t>
            </a:r>
            <a:r>
              <a:rPr lang="en-US" dirty="0" err="1"/>
              <a:t>niveau</a:t>
            </a:r>
            <a:endParaRPr lang="en-US" dirty="0"/>
          </a:p>
          <a:p>
            <a:r>
              <a:rPr lang="en-US" dirty="0" err="1"/>
              <a:t>Itneraction</a:t>
            </a:r>
            <a:r>
              <a:rPr lang="en-US" dirty="0"/>
              <a:t> </a:t>
            </a:r>
            <a:r>
              <a:rPr lang="en-US" dirty="0" err="1"/>
              <a:t>theorie</a:t>
            </a:r>
            <a:r>
              <a:rPr lang="en-US" dirty="0"/>
              <a:t> et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Cogent: pas immediate car on </a:t>
            </a:r>
            <a:r>
              <a:rPr lang="en-US" dirty="0" err="1"/>
              <a:t>n’a</a:t>
            </a:r>
            <a:r>
              <a:rPr lang="en-US" dirty="0"/>
              <a:t> pas les </a:t>
            </a:r>
            <a:r>
              <a:rPr lang="en-US" dirty="0" err="1"/>
              <a:t>outils</a:t>
            </a:r>
            <a:endParaRPr lang="en-US" dirty="0"/>
          </a:p>
          <a:p>
            <a:r>
              <a:rPr lang="en-US" dirty="0" err="1"/>
              <a:t>Mettre</a:t>
            </a:r>
            <a:r>
              <a:rPr lang="en-US" dirty="0"/>
              <a:t> les mains dans le </a:t>
            </a:r>
            <a:r>
              <a:rPr lang="en-US" dirty="0" err="1"/>
              <a:t>cambouis</a:t>
            </a:r>
            <a:r>
              <a:rPr lang="en-US" dirty="0"/>
              <a:t> dans le situation</a:t>
            </a:r>
          </a:p>
          <a:p>
            <a:r>
              <a:rPr lang="en-US" dirty="0"/>
              <a:t>Le cote application surtout sur les assistants de </a:t>
            </a:r>
            <a:r>
              <a:rPr lang="en-US" dirty="0" err="1"/>
              <a:t>preuve</a:t>
            </a:r>
            <a:r>
              <a:rPr lang="en-US" dirty="0"/>
              <a:t> pas </a:t>
            </a:r>
            <a:r>
              <a:rPr lang="en-US" dirty="0" err="1"/>
              <a:t>tellement</a:t>
            </a:r>
            <a:r>
              <a:rPr lang="en-US" dirty="0"/>
              <a:t> cote </a:t>
            </a:r>
            <a:r>
              <a:rPr lang="en-US" dirty="0" err="1"/>
              <a:t>langage</a:t>
            </a:r>
            <a:r>
              <a:rPr lang="en-US" dirty="0"/>
              <a:t> de progs</a:t>
            </a:r>
          </a:p>
          <a:p>
            <a:r>
              <a:rPr lang="en-US" dirty="0"/>
              <a:t>Dans le long </a:t>
            </a:r>
            <a:r>
              <a:rPr lang="en-US" dirty="0" err="1"/>
              <a:t>terme</a:t>
            </a:r>
            <a:r>
              <a:rPr lang="en-US" dirty="0"/>
              <a:t> les </a:t>
            </a:r>
            <a:r>
              <a:rPr lang="en-US" dirty="0" err="1"/>
              <a:t>bibliotheques</a:t>
            </a:r>
            <a:r>
              <a:rPr lang="en-US" dirty="0"/>
              <a:t> de </a:t>
            </a:r>
            <a:r>
              <a:rPr lang="en-US" dirty="0" err="1"/>
              <a:t>compilateurs</a:t>
            </a:r>
            <a:r>
              <a:rPr lang="en-US" dirty="0"/>
              <a:t> un jour </a:t>
            </a:r>
            <a:r>
              <a:rPr lang="en-US" dirty="0" err="1"/>
              <a:t>lointain</a:t>
            </a:r>
            <a:endParaRPr lang="en-US" dirty="0"/>
          </a:p>
          <a:p>
            <a:endParaRPr lang="en-US" dirty="0"/>
          </a:p>
          <a:p>
            <a:r>
              <a:rPr lang="en-US" dirty="0"/>
              <a:t>Q: </a:t>
            </a:r>
            <a:r>
              <a:rPr lang="en-US" dirty="0" err="1"/>
              <a:t>projet</a:t>
            </a:r>
            <a:r>
              <a:rPr lang="en-US" dirty="0"/>
              <a:t> ANR ?</a:t>
            </a:r>
          </a:p>
          <a:p>
            <a:r>
              <a:rPr lang="en-US" dirty="0" err="1"/>
              <a:t>Modularite</a:t>
            </a:r>
            <a:r>
              <a:rPr lang="en-US" dirty="0"/>
              <a:t> de </a:t>
            </a:r>
            <a:r>
              <a:rPr lang="en-US" dirty="0" err="1"/>
              <a:t>Hindely</a:t>
            </a:r>
            <a:r>
              <a:rPr lang="en-US" dirty="0"/>
              <a:t> Milner, </a:t>
            </a:r>
            <a:r>
              <a:rPr lang="en-US" dirty="0" err="1"/>
              <a:t>surete</a:t>
            </a:r>
            <a:r>
              <a:rPr lang="en-US" dirty="0"/>
              <a:t> du </a:t>
            </a:r>
            <a:r>
              <a:rPr lang="en-US" dirty="0" err="1"/>
              <a:t>typage</a:t>
            </a:r>
            <a:r>
              <a:rPr lang="en-US" dirty="0"/>
              <a:t>, subject reduction, congruence de la </a:t>
            </a:r>
            <a:r>
              <a:rPr lang="en-US" dirty="0" err="1"/>
              <a:t>bisim</a:t>
            </a:r>
            <a:r>
              <a:rPr lang="en-US" dirty="0"/>
              <a:t>, schema de compilation</a:t>
            </a:r>
          </a:p>
          <a:p>
            <a:endParaRPr lang="en-US" dirty="0"/>
          </a:p>
          <a:p>
            <a:r>
              <a:rPr lang="en-US" dirty="0" err="1"/>
              <a:t>Theorie</a:t>
            </a:r>
            <a:r>
              <a:rPr lang="en-US" dirty="0"/>
              <a:t> des types </a:t>
            </a:r>
            <a:r>
              <a:rPr lang="en-US" dirty="0" err="1"/>
              <a:t>Fondamentaux</a:t>
            </a:r>
            <a:r>
              <a:rPr lang="en-US" dirty="0"/>
              <a:t>: ANR</a:t>
            </a:r>
          </a:p>
          <a:p>
            <a:r>
              <a:rPr lang="en-US" dirty="0" err="1"/>
              <a:t>Etudiat</a:t>
            </a:r>
            <a:r>
              <a:rPr lang="en-US" dirty="0"/>
              <a:t> </a:t>
            </a:r>
            <a:r>
              <a:rPr lang="en-US" dirty="0" err="1"/>
              <a:t>en</a:t>
            </a:r>
            <a:r>
              <a:rPr lang="en-US" dirty="0"/>
              <a:t> these: </a:t>
            </a:r>
            <a:r>
              <a:rPr lang="en-US" dirty="0" err="1"/>
              <a:t>antifunification</a:t>
            </a:r>
            <a:r>
              <a:rPr lang="en-US" dirty="0"/>
              <a:t> </a:t>
            </a:r>
            <a:r>
              <a:rPr lang="en-US" dirty="0" err="1"/>
              <a:t>abstraite</a:t>
            </a:r>
            <a:r>
              <a:rPr lang="en-US" dirty="0"/>
              <a:t> </a:t>
            </a:r>
            <a:r>
              <a:rPr lang="en-US" dirty="0" err="1"/>
              <a:t>en</a:t>
            </a:r>
            <a:r>
              <a:rPr lang="en-US" dirty="0"/>
              <a:t> Coq. </a:t>
            </a:r>
            <a:r>
              <a:rPr lang="en-US" dirty="0" err="1"/>
              <a:t>Categorique</a:t>
            </a:r>
            <a:r>
              <a:rPr lang="en-US" dirty="0"/>
              <a:t>: </a:t>
            </a:r>
            <a:r>
              <a:rPr lang="en-US" dirty="0" err="1"/>
              <a:t>interagir</a:t>
            </a:r>
            <a:r>
              <a:rPr lang="en-US" dirty="0"/>
              <a:t> avec les members de </a:t>
            </a:r>
            <a:r>
              <a:rPr lang="en-US" dirty="0" err="1"/>
              <a:t>Coreact</a:t>
            </a:r>
            <a:r>
              <a:rPr lang="en-US" dirty="0"/>
              <a:t>.</a:t>
            </a:r>
          </a:p>
          <a:p>
            <a:endParaRPr lang="en-US" dirty="0"/>
          </a:p>
          <a:p>
            <a:r>
              <a:rPr lang="en-US" dirty="0" err="1"/>
              <a:t>Theorie</a:t>
            </a:r>
            <a:r>
              <a:rPr lang="en-US" dirty="0"/>
              <a:t> de la </a:t>
            </a:r>
            <a:r>
              <a:rPr lang="en-US" dirty="0" err="1"/>
              <a:t>complexite</a:t>
            </a:r>
            <a:r>
              <a:rPr lang="en-US" dirty="0"/>
              <a:t> </a:t>
            </a:r>
            <a:r>
              <a:rPr lang="en-US" dirty="0" err="1"/>
              <a:t>mathematique</a:t>
            </a:r>
            <a:r>
              <a:rPr lang="en-US" dirty="0"/>
              <a:t>: </a:t>
            </a:r>
            <a:r>
              <a:rPr lang="en-US" dirty="0" err="1"/>
              <a:t>exemples</a:t>
            </a:r>
            <a:r>
              <a:rPr lang="en-US" dirty="0"/>
              <a:t> voila comment </a:t>
            </a:r>
            <a:r>
              <a:rPr lang="en-US" dirty="0" err="1"/>
              <a:t>tu</a:t>
            </a:r>
            <a:r>
              <a:rPr lang="en-US" dirty="0"/>
              <a:t> </a:t>
            </a:r>
            <a:r>
              <a:rPr lang="en-US" dirty="0" err="1"/>
              <a:t>calcules</a:t>
            </a:r>
            <a:r>
              <a:rPr lang="en-US" dirty="0"/>
              <a:t>, collection de </a:t>
            </a:r>
            <a:r>
              <a:rPr lang="en-US" dirty="0" err="1"/>
              <a:t>methodes</a:t>
            </a:r>
            <a:r>
              <a:rPr lang="en-US" dirty="0"/>
              <a:t>, decidable,</a:t>
            </a:r>
          </a:p>
          <a:p>
            <a:r>
              <a:rPr lang="en-US" dirty="0"/>
              <a:t>Damiano Mazza: categories pour </a:t>
            </a:r>
            <a:r>
              <a:rPr lang="en-US" dirty="0" err="1"/>
              <a:t>enoncer</a:t>
            </a:r>
            <a:r>
              <a:rPr lang="en-US" dirty="0"/>
              <a:t> des theories de la </a:t>
            </a:r>
            <a:r>
              <a:rPr lang="en-US" dirty="0" err="1"/>
              <a:t>complexite</a:t>
            </a:r>
            <a:r>
              <a:rPr lang="en-US" dirty="0"/>
              <a:t> (</a:t>
            </a:r>
            <a:r>
              <a:rPr lang="en-US" dirty="0" err="1"/>
              <a:t>machin</a:t>
            </a:r>
            <a:r>
              <a:rPr lang="en-US" dirty="0"/>
              <a:t> </a:t>
            </a:r>
            <a:r>
              <a:rPr lang="en-US" dirty="0" err="1"/>
              <a:t>inclus</a:t>
            </a:r>
            <a:r>
              <a:rPr lang="en-US" dirty="0"/>
              <a:t> dans </a:t>
            </a:r>
            <a:r>
              <a:rPr lang="en-US" dirty="0" err="1"/>
              <a:t>truc</a:t>
            </a:r>
            <a:r>
              <a:rPr lang="en-US" dirty="0"/>
              <a:t>)</a:t>
            </a:r>
          </a:p>
          <a:p>
            <a:r>
              <a:rPr lang="en-US" dirty="0"/>
              <a:t>Jon Sterling-Harper cost aware logical framework</a:t>
            </a:r>
          </a:p>
          <a:p>
            <a:r>
              <a:rPr lang="en-US" dirty="0"/>
              <a:t> a caser dans </a:t>
            </a:r>
            <a:r>
              <a:rPr lang="en-US" dirty="0" err="1"/>
              <a:t>modularite</a:t>
            </a:r>
            <a:r>
              <a:rPr lang="en-US" dirty="0"/>
              <a:t>?</a:t>
            </a:r>
          </a:p>
          <a:p>
            <a:r>
              <a:rPr lang="en-US" dirty="0" err="1"/>
              <a:t>Peut</a:t>
            </a:r>
            <a:r>
              <a:rPr lang="en-US" dirty="0"/>
              <a:t> </a:t>
            </a:r>
            <a:r>
              <a:rPr lang="en-US" dirty="0" err="1"/>
              <a:t>itneresser</a:t>
            </a:r>
            <a:r>
              <a:rPr lang="en-US" dirty="0"/>
              <a:t> les </a:t>
            </a:r>
            <a:r>
              <a:rPr lang="en-US" dirty="0" err="1"/>
              <a:t>industriels</a:t>
            </a:r>
            <a:r>
              <a:rPr lang="en-US" dirty="0"/>
              <a:t> (</a:t>
            </a:r>
            <a:r>
              <a:rPr lang="en-US" dirty="0" err="1"/>
              <a:t>programme</a:t>
            </a:r>
            <a:r>
              <a:rPr lang="en-US" dirty="0"/>
              <a:t> qui calculi la </a:t>
            </a:r>
            <a:r>
              <a:rPr lang="en-US" dirty="0" err="1"/>
              <a:t>complexite</a:t>
            </a:r>
            <a:r>
              <a:rPr lang="en-US" dirty="0"/>
              <a:t>)</a:t>
            </a:r>
          </a:p>
        </p:txBody>
      </p:sp>
      <p:sp>
        <p:nvSpPr>
          <p:cNvPr id="5" name="Header Placeholder 4">
            <a:extLst>
              <a:ext uri="{FF2B5EF4-FFF2-40B4-BE49-F238E27FC236}">
                <a16:creationId xmlns:a16="http://schemas.microsoft.com/office/drawing/2014/main" id="{EE7C5089-A9C1-8170-4430-87E23FBF9644}"/>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7128122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 </a:t>
            </a:r>
            <a:r>
              <a:rPr lang="en-US" dirty="0" err="1"/>
              <a:t>autre</a:t>
            </a:r>
            <a:r>
              <a:rPr lang="en-US" dirty="0"/>
              <a:t> aspect de </a:t>
            </a:r>
            <a:r>
              <a:rPr lang="en-US" dirty="0" err="1"/>
              <a:t>mon</a:t>
            </a:r>
            <a:r>
              <a:rPr lang="en-US" dirty="0"/>
              <a:t> </a:t>
            </a:r>
            <a:r>
              <a:rPr lang="en-US" dirty="0" err="1"/>
              <a:t>projet</a:t>
            </a:r>
            <a:r>
              <a:rPr lang="en-US" dirty="0"/>
              <a:t> de </a:t>
            </a:r>
            <a:r>
              <a:rPr lang="en-US" dirty="0" err="1"/>
              <a:t>recerche</a:t>
            </a:r>
            <a:r>
              <a:rPr lang="en-US" dirty="0"/>
              <a:t> </a:t>
            </a:r>
            <a:r>
              <a:rPr lang="en-US" dirty="0" err="1"/>
              <a:t>concerne</a:t>
            </a:r>
            <a:r>
              <a:rPr lang="en-US" dirty="0"/>
              <a:t> </a:t>
            </a:r>
            <a:r>
              <a:rPr lang="en-US" dirty="0" err="1"/>
              <a:t>l’ergonomie</a:t>
            </a:r>
            <a:r>
              <a:rPr lang="en-US" dirty="0"/>
              <a:t> des </a:t>
            </a:r>
            <a:r>
              <a:rPr lang="en-US" dirty="0" err="1"/>
              <a:t>assistatns</a:t>
            </a:r>
            <a:r>
              <a:rPr lang="en-US" dirty="0"/>
              <a:t> d e </a:t>
            </a:r>
            <a:r>
              <a:rPr lang="en-US" dirty="0" err="1"/>
              <a:t>rpeuve</a:t>
            </a:r>
            <a:r>
              <a:rPr lang="en-US" dirty="0"/>
              <a:t> Malgré le fait que des assistants de prevue </a:t>
            </a:r>
            <a:r>
              <a:rPr lang="en-US" dirty="0" err="1"/>
              <a:t>tels</a:t>
            </a:r>
            <a:r>
              <a:rPr lang="en-US" dirty="0"/>
              <a:t> que Coq </a:t>
            </a:r>
            <a:r>
              <a:rPr lang="en-US" dirty="0" err="1"/>
              <a:t>existe</a:t>
            </a:r>
            <a:r>
              <a:rPr lang="en-US" dirty="0"/>
              <a:t> </a:t>
            </a:r>
            <a:r>
              <a:rPr lang="en-US" dirty="0" err="1"/>
              <a:t>depuis</a:t>
            </a:r>
            <a:r>
              <a:rPr lang="en-US" dirty="0"/>
              <a:t> 40 </a:t>
            </a:r>
            <a:r>
              <a:rPr lang="en-US" dirty="0" err="1"/>
              <a:t>ans</a:t>
            </a:r>
            <a:r>
              <a:rPr lang="en-US" dirty="0"/>
              <a:t>, la </a:t>
            </a:r>
            <a:r>
              <a:rPr lang="en-US" dirty="0" err="1"/>
              <a:t>mécanisation</a:t>
            </a:r>
            <a:r>
              <a:rPr lang="en-US" dirty="0"/>
              <a:t> </a:t>
            </a:r>
            <a:r>
              <a:rPr lang="en-US" dirty="0" err="1"/>
              <a:t>reste</a:t>
            </a:r>
            <a:r>
              <a:rPr lang="en-US" dirty="0"/>
              <a:t> </a:t>
            </a:r>
            <a:r>
              <a:rPr lang="en-US" dirty="0" err="1"/>
              <a:t>fastidieuse</a:t>
            </a:r>
            <a:r>
              <a:rPr lang="en-US" dirty="0"/>
              <a:t>, et </a:t>
            </a:r>
            <a:r>
              <a:rPr lang="en-US" dirty="0" err="1"/>
              <a:t>requiert</a:t>
            </a:r>
            <a:r>
              <a:rPr lang="en-US" dirty="0"/>
              <a:t> </a:t>
            </a:r>
            <a:r>
              <a:rPr lang="en-US" dirty="0" err="1"/>
              <a:t>une</a:t>
            </a:r>
            <a:r>
              <a:rPr lang="en-US" dirty="0"/>
              <a:t> expertise. Ce qui </a:t>
            </a:r>
            <a:r>
              <a:rPr lang="en-US" dirty="0" err="1"/>
              <a:t>explique</a:t>
            </a:r>
            <a:r>
              <a:rPr lang="en-US" dirty="0"/>
              <a:t> </a:t>
            </a:r>
            <a:r>
              <a:rPr lang="en-US" dirty="0" err="1"/>
              <a:t>pourquoi</a:t>
            </a:r>
            <a:r>
              <a:rPr lang="en-US" dirty="0"/>
              <a:t> la certification de </a:t>
            </a:r>
            <a:r>
              <a:rPr lang="en-US" dirty="0" err="1"/>
              <a:t>compilateur</a:t>
            </a:r>
            <a:r>
              <a:rPr lang="en-US" dirty="0"/>
              <a:t> </a:t>
            </a:r>
            <a:r>
              <a:rPr lang="en-US" dirty="0" err="1"/>
              <a:t>reste</a:t>
            </a:r>
            <a:r>
              <a:rPr lang="en-US" dirty="0"/>
              <a:t> encore difficile et </a:t>
            </a:r>
            <a:r>
              <a:rPr lang="en-US" dirty="0" err="1"/>
              <a:t>reste</a:t>
            </a:r>
            <a:r>
              <a:rPr lang="en-US" dirty="0"/>
              <a:t> un exploit </a:t>
            </a:r>
            <a:r>
              <a:rPr lang="en-US" dirty="0" err="1"/>
              <a:t>technologique</a:t>
            </a:r>
            <a:r>
              <a:rPr lang="en-US" dirty="0"/>
              <a:t>.</a:t>
            </a:r>
          </a:p>
          <a:p>
            <a:r>
              <a:rPr lang="en-US" dirty="0"/>
              <a:t>La raison </a:t>
            </a:r>
            <a:r>
              <a:rPr lang="en-US" dirty="0" err="1"/>
              <a:t>est</a:t>
            </a:r>
            <a:r>
              <a:rPr lang="en-US" dirty="0"/>
              <a:t> </a:t>
            </a:r>
            <a:r>
              <a:rPr lang="en-US" dirty="0" err="1"/>
              <a:t>qu’il</a:t>
            </a:r>
            <a:r>
              <a:rPr lang="en-US" dirty="0"/>
              <a:t> y a un </a:t>
            </a:r>
            <a:r>
              <a:rPr lang="en-US" dirty="0" err="1"/>
              <a:t>écart</a:t>
            </a:r>
            <a:r>
              <a:rPr lang="en-US" dirty="0"/>
              <a:t> important entre …</a:t>
            </a:r>
          </a:p>
          <a:p>
            <a:endParaRPr lang="en-US" dirty="0"/>
          </a:p>
          <a:p>
            <a:r>
              <a:rPr lang="en-US" dirty="0"/>
              <a:t>Sur </a:t>
            </a:r>
            <a:r>
              <a:rPr lang="en-US" dirty="0" err="1"/>
              <a:t>laquelle</a:t>
            </a:r>
            <a:r>
              <a:rPr lang="en-US" dirty="0"/>
              <a:t> je </a:t>
            </a:r>
            <a:r>
              <a:rPr lang="en-US" dirty="0" err="1"/>
              <a:t>compte</a:t>
            </a:r>
            <a:r>
              <a:rPr lang="en-US" dirty="0"/>
              <a:t> </a:t>
            </a:r>
            <a:r>
              <a:rPr lang="en-US" dirty="0" err="1"/>
              <a:t>travaille</a:t>
            </a:r>
            <a:r>
              <a:rPr lang="en-US" dirty="0"/>
              <a:t> et que je </a:t>
            </a:r>
            <a:r>
              <a:rPr lang="en-US" dirty="0" err="1"/>
              <a:t>vais</a:t>
            </a:r>
            <a:r>
              <a:rPr lang="en-US" dirty="0"/>
              <a:t> </a:t>
            </a:r>
            <a:r>
              <a:rPr lang="en-US" dirty="0" err="1"/>
              <a:t>montrer</a:t>
            </a:r>
            <a:r>
              <a:rPr lang="en-US" dirty="0"/>
              <a:t> </a:t>
            </a:r>
            <a:r>
              <a:rPr lang="en-US" dirty="0" err="1"/>
              <a:t>introduire</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1167833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 ce qui concerne mon expérience d’enseignement, j’enseigne en particulier depuis mon master d’informatique</a:t>
            </a:r>
          </a:p>
          <a:p>
            <a:endParaRPr lang="fr-FR" dirty="0"/>
          </a:p>
          <a:p>
            <a:r>
              <a:rPr lang="fr-FR" dirty="0"/>
              <a:t>Je voudrais commencer par décrire mon expérience d’enseignement depuis mon master en 2015/2016. Pendant mon doctorat; j’ai enseigné à raison de 50h par an. Dans le cadre de mon postdoctorat actuel à l’université de Cambridge (environ 50h).</a:t>
            </a:r>
          </a:p>
          <a:p>
            <a:r>
              <a:rPr lang="fr-FR" dirty="0"/>
              <a:t>J’ai enseigné dans des institutions de nature diverses.</a:t>
            </a:r>
          </a:p>
          <a:p>
            <a:r>
              <a:rPr lang="fr-FR" dirty="0"/>
              <a:t>Mon </a:t>
            </a:r>
            <a:r>
              <a:rPr lang="fr-FR" dirty="0" err="1"/>
              <a:t>expéreience</a:t>
            </a:r>
            <a:r>
              <a:rPr lang="fr-FR" dirty="0"/>
              <a:t> consiste essentiellement en des travaux pratiques sur ordinateur ou sur papier. J’ai aussi fait du tutorat pour les élèves ingénieurs polytechnique en premier ou en deuxième année. A l’université de Cambridge, j’ai également supervisé un certain nombre de petits groupes d’étudiants en licence). </a:t>
            </a:r>
          </a:p>
          <a:p>
            <a:r>
              <a:rPr lang="fr-FR" dirty="0"/>
              <a:t>Enfin, j’ai enseigné pour des publics variés : comme par exemple des étudiants à l’université catholique de l’ouest sans expérience préalable de </a:t>
            </a:r>
            <a:r>
              <a:rPr lang="fr-FR" dirty="0" err="1"/>
              <a:t>programmiaton</a:t>
            </a:r>
            <a:r>
              <a:rPr lang="fr-FR" dirty="0"/>
              <a:t>; ou des étudiants en filière apprentissage à l’IMT Atlantique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6118511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 ailleurs; J’enseigne volontiers des matières plus éloignées de mon domaine </a:t>
            </a:r>
            <a:r>
              <a:rPr lang="fr-FR"/>
              <a:t>de recherche</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559189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Je ne conçois pas trop l’enseignement de certains techniques sans les motiver expliquer d’où </a:t>
            </a:r>
            <a:r>
              <a:rPr lang="fr-FR"/>
              <a:t>elles viennent</a:t>
            </a:r>
            <a:endParaRPr lang="fr-FR" dirty="0"/>
          </a:p>
          <a:p>
            <a:endParaRPr lang="fr-FR" dirty="0"/>
          </a:p>
          <a:p>
            <a:r>
              <a:rPr lang="fr-FR" dirty="0"/>
              <a:t>Pour mieux comprendre la diversité des attitudes vis à vis des mathématiques, j’ai lu quelques ouvrages sur l’aspect </a:t>
            </a:r>
            <a:r>
              <a:rPr lang="fr-FR" dirty="0" err="1"/>
              <a:t>psyhcologiaue</a:t>
            </a:r>
            <a:r>
              <a:rPr lang="fr-FR" dirty="0"/>
              <a:t> de la pratique mathématique comme par exemple</a:t>
            </a:r>
          </a:p>
          <a:p>
            <a:r>
              <a:rPr lang="fr-FR" dirty="0"/>
              <a:t>Ce que je trouve intéressant dans la pratique mathématique, et notamment ce contraste entre ce contraste entre ce sentiment d’incompréhension très fort et ce sentiment de clarté très valorisant. J’ai donc lu quelques ouvrages sur </a:t>
            </a:r>
            <a:r>
              <a:rPr lang="fr-FR" dirty="0" err="1"/>
              <a:t>lq</a:t>
            </a:r>
            <a:r>
              <a:rPr lang="fr-FR" dirty="0"/>
              <a:t> </a:t>
            </a:r>
            <a:r>
              <a:rPr lang="fr-FR" dirty="0" err="1"/>
              <a:t>auestion</a:t>
            </a:r>
            <a:endParaRPr lang="fr-FR" dirty="0"/>
          </a:p>
          <a:p>
            <a:endParaRPr lang="fr-FR" dirty="0"/>
          </a:p>
          <a:p>
            <a:r>
              <a:rPr lang="fr-FR" dirty="0"/>
              <a:t>On n’est pas mathématicien de nature</a:t>
            </a:r>
          </a:p>
          <a:p>
            <a:r>
              <a:rPr lang="fr-FR" dirty="0"/>
              <a:t>Un musicien professionnel peut jouer une partition de musique et en faire profiter un amateur.</a:t>
            </a:r>
          </a:p>
          <a:p>
            <a:r>
              <a:rPr lang="fr-FR" dirty="0" err="1"/>
              <a:t>Cùest</a:t>
            </a:r>
            <a:r>
              <a:rPr lang="fr-FR" dirty="0"/>
              <a:t> pourquoi l’enseignement et l’environnement est crucial pour développer une attitude positive vis-à-vis des mathématiques.</a:t>
            </a:r>
          </a:p>
          <a:p>
            <a:r>
              <a:rPr lang="fr-FR" dirty="0"/>
              <a:t>C’est donc l’enseignement ou l’environnement qui finalement explique ces différences de niveaux qu’on peut observer</a:t>
            </a:r>
          </a:p>
          <a:p>
            <a:r>
              <a:rPr lang="fr-FR" dirty="0"/>
              <a:t>J’ai aussi parcouru Récoltes et semailles, où Alexandre Grothendieck apparaît comme un travailleur acharné qui accorde une très grande importance à l’intuition, surtout ne pas ne pas censurer son à la suivre même dans ces erreurs afin de la corriger</a:t>
            </a:r>
          </a:p>
          <a:p>
            <a:endParaRPr lang="fr-FR" dirty="0"/>
          </a:p>
          <a:p>
            <a:r>
              <a:rPr lang="fr-FR" dirty="0"/>
              <a:t>C’est ce qui ma motivé à lire ces ouvrages sur Tout d’abord il y a quelque chose qui m’intrigue concernant les mathématiques : c’est ce contraste entre ce sentiment d’incompréhension qui semble indépassable sur le moment mais qui peut finalement être remplacé après effort par un sentiment de clarté très valorisant, mais qui est très difficile à transmettre. C’est ce qui ma motivé à lire ces ouvrages sur la psychologie des mathématiques.</a:t>
            </a:r>
          </a:p>
          <a:p>
            <a:endParaRPr lang="fr-FR" dirty="0"/>
          </a:p>
          <a:p>
            <a:r>
              <a:rPr lang="fr-FR" dirty="0"/>
              <a:t>et en tant </a:t>
            </a:r>
          </a:p>
          <a:p>
            <a:r>
              <a:rPr lang="fr-FR" dirty="0"/>
              <a:t>d’une part une attitude assez commune de rejet des mathématiques comme quelque chose d’abscons et incompréhensible et d’autre part cette attitude des mathématiciens qui voient </a:t>
            </a:r>
          </a:p>
          <a:p>
            <a:endParaRPr lang="fr-FR" dirty="0"/>
          </a:p>
          <a:p>
            <a:r>
              <a:rPr lang="fr-FR" dirty="0"/>
              <a:t>Enseigner le contenu scientifique</a:t>
            </a:r>
          </a:p>
          <a:p>
            <a:r>
              <a:rPr lang="fr-FR" dirty="0"/>
              <a:t>Mais aussi motivations</a:t>
            </a:r>
          </a:p>
          <a:p>
            <a:r>
              <a:rPr lang="fr-FR" dirty="0"/>
              <a:t>Zone proximale d’apprentissage</a:t>
            </a:r>
          </a:p>
          <a:p>
            <a:r>
              <a:rPr lang="fr-FR" dirty="0"/>
              <a:t>S’adapter à l’écart de niveau</a:t>
            </a:r>
          </a:p>
          <a:p>
            <a:r>
              <a:rPr lang="fr-FR" dirty="0"/>
              <a:t>On comprend une définition par l’exemple.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8117631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78828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Une</a:t>
            </a:r>
            <a:r>
              <a:rPr lang="en-US" dirty="0"/>
              <a:t> </a:t>
            </a:r>
            <a:r>
              <a:rPr lang="en-US" dirty="0" err="1"/>
              <a:t>théorie</a:t>
            </a:r>
            <a:r>
              <a:rPr lang="en-US" dirty="0"/>
              <a:t> des </a:t>
            </a:r>
            <a:r>
              <a:rPr lang="en-US" dirty="0" err="1"/>
              <a:t>arités</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27850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665794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Définir l’abstraction</a:t>
            </a:r>
          </a:p>
          <a:p>
            <a:r>
              <a:rPr lang="fr-FR" dirty="0"/>
              <a:t>Montrer que mécanisation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027132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202122"/>
                </a:solidFill>
                <a:effectLst/>
                <a:latin typeface="Arial" panose="020B0604020202020204" pitchFamily="34" charset="0"/>
              </a:rPr>
              <a:t>Algorithme crucial pour la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dirty="0">
                <a:solidFill>
                  <a:srgbClr val="202122"/>
                </a:solidFill>
                <a:effectLst/>
                <a:latin typeface="Arial" panose="020B0604020202020204" pitchFamily="34" charset="0"/>
              </a:rPr>
              <a:t>L’application qui m’</a:t>
            </a:r>
            <a:r>
              <a:rPr lang="fr-FR" sz="1200" b="0" i="0" dirty="0" err="1">
                <a:solidFill>
                  <a:srgbClr val="202122"/>
                </a:solidFill>
                <a:effectLst/>
                <a:latin typeface="Arial" panose="020B0604020202020204" pitchFamily="34" charset="0"/>
              </a:rPr>
              <a:t>interesse</a:t>
            </a:r>
            <a:r>
              <a:rPr lang="fr-FR" sz="1200" b="0" i="0" dirty="0">
                <a:solidFill>
                  <a:srgbClr val="202122"/>
                </a:solidFill>
                <a:effectLst/>
                <a:latin typeface="Arial" panose="020B0604020202020204" pitchFamily="34" charset="0"/>
              </a:rPr>
              <a:t> tout particulièrement, concerne les assistants de preuve.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err="1"/>
              <a:t>Supposon</a:t>
            </a:r>
            <a:r>
              <a:rPr lang="fr-FR" noProof="0" dirty="0"/>
              <a:t> par exemple qu’on veuille mécaniser la preuve que a + 0 = a pour tout entier de </a:t>
            </a:r>
            <a:r>
              <a:rPr lang="fr-FR" noProof="0" dirty="0" err="1"/>
              <a:t>Peano</a:t>
            </a:r>
            <a:r>
              <a:rPr lang="fr-FR" noProof="0" dirty="0"/>
              <a:t> a.</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Ce résultat se démontre de manière </a:t>
            </a:r>
            <a:r>
              <a:rPr lang="fr-FR" noProof="0" dirty="0" err="1"/>
              <a:t>stqandard</a:t>
            </a:r>
            <a:r>
              <a:rPr lang="fr-FR" noProof="0" dirty="0"/>
              <a:t> en utilisant le schéma d’induction sur les entiers qui assure pour tout prédicat P…</a:t>
            </a:r>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on va donc proposer à l’assistant de preuve d’appliquer cette </a:t>
            </a:r>
            <a:r>
              <a:rPr lang="fr-FR" noProof="0" dirty="0" err="1"/>
              <a:t>stratég</a:t>
            </a:r>
            <a:r>
              <a:rPr lang="fr-FR" noProof="0" dirty="0"/>
              <a:t>. Et la première chose qu’il va faire, c’ est de choisir </a:t>
            </a:r>
            <a:r>
              <a:rPr lang="fr-FR" noProof="0" dirty="0" err="1"/>
              <a:t>automatique,ent</a:t>
            </a:r>
            <a:r>
              <a:rPr lang="fr-FR" noProof="0" dirty="0"/>
              <a:t> le P et le n qui conviennent pour appliquer le schéma d’induction. C’est précisément ce que permet de faire l’unification. Ici on a affaire a de l’unification d’ordre supérieur parce que P est </a:t>
            </a:r>
            <a:r>
              <a:rPr lang="fr-FR" noProof="0"/>
              <a:t>une fonction</a:t>
            </a: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noProof="0" dirty="0"/>
              <a:t>L’idée c’est de proposer à l’assistant de preuve de démontrer cette propriété en appliquant le principe d’induction des entiers qui dit que si pour n’importe quel prédicat P. Et la première chose que va faire l’assistant c’est d’unifier P(n), la conclusion logique du schéma avec l’énoncé qu’on souhaite démontrer, a + 0..</a:t>
            </a:r>
          </a:p>
          <a:p>
            <a:r>
              <a:rPr lang="fr-FR" noProof="0" dirty="0"/>
              <a:t>Cette unification consiste donc a remplacer les variables P et n par ce qu’il faut pour qu’on retrouve l’énoncé a + 0 = a après substitution</a:t>
            </a:r>
          </a:p>
          <a:p>
            <a:endParaRPr lang="fr-FR" noProof="0" dirty="0"/>
          </a:p>
          <a:p>
            <a:r>
              <a:rPr lang="fr-FR" noProof="0" dirty="0"/>
              <a:t>Ce que je propose de faire, c’est de chercher une abstraction commune aux différentes applications</a:t>
            </a:r>
          </a:p>
          <a:p>
            <a:endParaRPr lang="fr-FR" noProof="0" dirty="0"/>
          </a:p>
          <a:p>
            <a:r>
              <a:rPr lang="fr-FR" noProof="0" dirty="0"/>
              <a:t>Mais également pour l’</a:t>
            </a:r>
            <a:r>
              <a:rPr lang="fr-FR" noProof="0" dirty="0" err="1"/>
              <a:t>inference</a:t>
            </a:r>
            <a:r>
              <a:rPr lang="fr-FR" noProof="0" dirty="0"/>
              <a:t> de types qui consiste à inférer des annotations dans le programme pour faciliter la tache du programmeur.</a:t>
            </a:r>
          </a:p>
          <a:p>
            <a:r>
              <a:rPr lang="fr-FR" noProof="0" dirty="0"/>
              <a:t>C’est justement l’objet de cet article de </a:t>
            </a:r>
            <a:r>
              <a:rPr lang="fr-FR" noProof="0" dirty="0" err="1"/>
              <a:t>Dunfield</a:t>
            </a:r>
            <a:r>
              <a:rPr lang="fr-FR" noProof="0" dirty="0"/>
              <a:t> et </a:t>
            </a:r>
            <a:r>
              <a:rPr lang="fr-FR" noProof="0" dirty="0" err="1"/>
              <a:t>Kirshnszq,I</a:t>
            </a:r>
            <a:r>
              <a:rPr lang="fr-FR" noProof="0" dirty="0"/>
              <a:t> que j’ai déjà évoqué. En fait, une grosse partie de la </a:t>
            </a:r>
            <a:r>
              <a:rPr lang="fr-FR" noProof="0" dirty="0" err="1"/>
              <a:t>prevue</a:t>
            </a:r>
            <a:r>
              <a:rPr lang="fr-FR" noProof="0" dirty="0"/>
              <a:t> est consacré</a:t>
            </a:r>
          </a:p>
          <a:p>
            <a:endParaRPr lang="fr-FR" noProof="0" dirty="0"/>
          </a:p>
          <a:p>
            <a:r>
              <a:rPr lang="fr-FR" noProof="0" dirty="0"/>
              <a:t>De plus cet article s’attaque à un petit langage de programmation.</a:t>
            </a:r>
          </a:p>
          <a:p>
            <a:r>
              <a:rPr lang="fr-FR" noProof="0" dirty="0"/>
              <a:t>Il est </a:t>
            </a:r>
            <a:r>
              <a:rPr lang="fr-FR" noProof="0" dirty="0" err="1"/>
              <a:t>nécéssaire</a:t>
            </a:r>
            <a:r>
              <a:rPr lang="fr-FR" noProof="0" dirty="0"/>
              <a:t> de réduire le cout de l’unification dans les preuves.</a:t>
            </a:r>
          </a:p>
          <a:p>
            <a:r>
              <a:rPr lang="fr-FR" noProof="0" dirty="0"/>
              <a:t>Et pour cela il faut une théorie modulaire de l’</a:t>
            </a:r>
            <a:r>
              <a:rPr lang="fr-FR" noProof="0" dirty="0" err="1"/>
              <a:t>unificaiton</a:t>
            </a:r>
            <a:endParaRPr lang="fr-FR" noProof="0" dirty="0"/>
          </a:p>
          <a:p>
            <a:endParaRPr lang="fr-FR" noProof="0" dirty="0"/>
          </a:p>
          <a:p>
            <a:r>
              <a:rPr lang="fr-FR" noProof="0" dirty="0" err="1"/>
              <a:t>Concretement</a:t>
            </a:r>
            <a:r>
              <a:rPr lang="fr-FR" noProof="0" dirty="0"/>
              <a:t> J’envisage plusieurs directions de recherche, en m’appuyant sur un </a:t>
            </a:r>
            <a:r>
              <a:rPr lang="fr-FR" noProof="0" dirty="0" err="1"/>
              <a:t>preprint</a:t>
            </a:r>
            <a:r>
              <a:rPr lang="fr-FR" noProof="0" dirty="0"/>
              <a:t> </a:t>
            </a:r>
            <a:r>
              <a:rPr lang="fr-FR" noProof="0" dirty="0" err="1"/>
              <a:t>ecrit</a:t>
            </a:r>
            <a:r>
              <a:rPr lang="fr-FR" noProof="0" dirty="0"/>
              <a:t> avec </a:t>
            </a:r>
            <a:r>
              <a:rPr lang="fr-FR" noProof="0" dirty="0" err="1"/>
              <a:t>Neel</a:t>
            </a:r>
            <a:r>
              <a:rPr lang="fr-FR" noProof="0" dirty="0"/>
              <a:t> </a:t>
            </a:r>
            <a:r>
              <a:rPr lang="fr-FR" noProof="0" dirty="0" err="1"/>
              <a:t>Krishnaswami</a:t>
            </a:r>
            <a:r>
              <a:rPr lang="fr-FR" noProof="0" dirty="0"/>
              <a:t> pendant mon postdoc actuel, proposant un cadre </a:t>
            </a:r>
            <a:r>
              <a:rPr lang="fr-FR" noProof="0" dirty="0" err="1"/>
              <a:t>theorique</a:t>
            </a:r>
            <a:r>
              <a:rPr lang="fr-FR" noProof="0" dirty="0"/>
              <a:t> pour l’unification a la Dale Miller.</a:t>
            </a:r>
          </a:p>
          <a:p>
            <a:endParaRPr lang="fr-FR" noProof="0" dirty="0"/>
          </a:p>
          <a:p>
            <a:pPr algn="l"/>
            <a:r>
              <a:rPr lang="fr-FR" sz="1800" b="0" i="0" u="none" strike="noStrike" baseline="0" noProof="0" dirty="0">
                <a:latin typeface="CMR10"/>
              </a:rPr>
              <a:t>program </a:t>
            </a:r>
            <a:r>
              <a:rPr lang="fr-FR" sz="1800" b="0" i="0" u="none" strike="noStrike" baseline="0" noProof="0" dirty="0" err="1">
                <a:latin typeface="CMR10"/>
              </a:rPr>
              <a:t>synthesis</a:t>
            </a:r>
            <a:r>
              <a:rPr lang="fr-FR" sz="1800" b="0" i="0" u="none" strike="noStrike" baseline="0" noProof="0" dirty="0">
                <a:latin typeface="CMR10"/>
              </a:rPr>
              <a:t> [9], program</a:t>
            </a:r>
          </a:p>
          <a:p>
            <a:pPr algn="l"/>
            <a:r>
              <a:rPr lang="fr-FR" sz="1800" b="0" i="0" u="none" strike="noStrike" baseline="0" noProof="0" dirty="0" err="1">
                <a:latin typeface="CMR10"/>
              </a:rPr>
              <a:t>verication</a:t>
            </a:r>
            <a:r>
              <a:rPr lang="fr-FR" sz="1800" b="0" i="0" u="none" strike="noStrike" baseline="0" noProof="0" dirty="0">
                <a:latin typeface="CMR10"/>
              </a:rPr>
              <a:t> [10]</a:t>
            </a:r>
            <a:endParaRPr lang="fr-FR" noProof="0"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24433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8F1CF-E24A-4F93-9D94-3391D23E1A3F}"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957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1C252-2FD2-4CF6-BEA4-64F6ACEC81B6}"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099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DC07B-F885-4EF0-BFE3-5CEF464FDEE5}"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057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88E1-E6B1-4059-8068-9D5AC67622BD}"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20200" y="6353175"/>
            <a:ext cx="2743200" cy="365125"/>
          </a:xfrm>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79629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18C2-4885-4368-AC7E-9ED2CC44021C}" type="datetime1">
              <a:rPr lang="en-US" smtClean="0"/>
              <a:t>5/18/2023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6492875"/>
            <a:ext cx="2743200"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884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AEC55-CDE0-44E2-B045-4EAAFC3EF908}"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590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861E4-43F2-46CA-9352-165E2C1D8B7D}" type="datetime1">
              <a:rPr lang="en-US" smtClean="0"/>
              <a:t>5/18/2023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835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76E10-5C26-46E6-B32D-4547EFD6AACF}" type="datetime1">
              <a:rPr lang="en-US" smtClean="0"/>
              <a:t>5/18/2023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288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038C9-7F60-4F0E-A561-3EA9A3975D8E}" type="datetime1">
              <a:rPr lang="en-US" smtClean="0"/>
              <a:t>5/18/2023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9448800" y="6492875"/>
            <a:ext cx="2743200"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551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74F6F3-2ACF-43AE-8373-A35F96D22AE5}"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31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6AAB2D-6675-4C11-85D3-BA16F56F19A5}" type="datetime1">
              <a:rPr lang="en-US" smtClean="0"/>
              <a:t>5/18/2023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049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F886D-A75D-4123-854D-3EEFBE63C074}" type="datetime1">
              <a:rPr lang="en-US" smtClean="0"/>
              <a:t>5/18/2023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68094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410.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60.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gif"/></Relationships>
</file>

<file path=ppt/slides/_rels/slide3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18.sv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notesSlide" Target="../notesSlides/notesSlide30.xml"/><Relationship Id="rId20" Type="http://schemas.openxmlformats.org/officeDocument/2006/relationships/image" Target="../media/image20.sv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image" Target="../media/image19.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tags" Target="../tags/tag17.xml"/><Relationship Id="rId7" Type="http://schemas.openxmlformats.org/officeDocument/2006/relationships/image" Target="../media/image17.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31.xml"/><Relationship Id="rId11" Type="http://schemas.openxmlformats.org/officeDocument/2006/relationships/image" Target="../media/image23.png"/><Relationship Id="rId5" Type="http://schemas.openxmlformats.org/officeDocument/2006/relationships/slideLayout" Target="../slideLayouts/slideLayout2.xml"/><Relationship Id="rId10" Type="http://schemas.openxmlformats.org/officeDocument/2006/relationships/image" Target="../media/image22.png"/><Relationship Id="rId4" Type="http://schemas.openxmlformats.org/officeDocument/2006/relationships/tags" Target="../tags/tag18.xml"/><Relationship Id="rId9" Type="http://schemas.openxmlformats.org/officeDocument/2006/relationships/image" Target="../media/image200.png"/></Relationships>
</file>

<file path=ppt/slides/_rels/slide3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tags" Target="../tags/tag21.xml"/><Relationship Id="rId7" Type="http://schemas.openxmlformats.org/officeDocument/2006/relationships/notesSlide" Target="../notesSlides/notesSlide32.xml"/><Relationship Id="rId12" Type="http://schemas.openxmlformats.org/officeDocument/2006/relationships/image" Target="../media/image25.png"/><Relationship Id="rId2" Type="http://schemas.openxmlformats.org/officeDocument/2006/relationships/tags" Target="../tags/tag20.xml"/><Relationship Id="rId16" Type="http://schemas.openxmlformats.org/officeDocument/2006/relationships/image" Target="../media/image20.svg"/><Relationship Id="rId1" Type="http://schemas.openxmlformats.org/officeDocument/2006/relationships/tags" Target="../tags/tag19.xml"/><Relationship Id="rId6" Type="http://schemas.openxmlformats.org/officeDocument/2006/relationships/slideLayout" Target="../slideLayouts/slideLayout2.xml"/><Relationship Id="rId11" Type="http://schemas.openxmlformats.org/officeDocument/2006/relationships/image" Target="../media/image240.png"/><Relationship Id="rId5" Type="http://schemas.openxmlformats.org/officeDocument/2006/relationships/tags" Target="../tags/tag23.xml"/><Relationship Id="rId15" Type="http://schemas.openxmlformats.org/officeDocument/2006/relationships/image" Target="../media/image19.png"/><Relationship Id="rId10" Type="http://schemas.openxmlformats.org/officeDocument/2006/relationships/image" Target="../media/image18.svg"/><Relationship Id="rId4" Type="http://schemas.openxmlformats.org/officeDocument/2006/relationships/tags" Target="../tags/tag22.xml"/><Relationship Id="rId9" Type="http://schemas.openxmlformats.org/officeDocument/2006/relationships/image" Target="../media/image17.png"/><Relationship Id="rId14" Type="http://schemas.openxmlformats.org/officeDocument/2006/relationships/image" Target="../media/image27.png"/></Relationships>
</file>

<file path=ppt/slides/_rels/slide3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33.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4.png"/><Relationship Id="rId7"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27.xml"/><Relationship Id="rId7" Type="http://schemas.openxmlformats.org/officeDocument/2006/relationships/image" Target="../media/image40.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39.png"/><Relationship Id="rId5" Type="http://schemas.openxmlformats.org/officeDocument/2006/relationships/notesSlide" Target="../notesSlides/notesSlide36.xml"/><Relationship Id="rId10" Type="http://schemas.openxmlformats.org/officeDocument/2006/relationships/image" Target="../media/image43.png"/><Relationship Id="rId4" Type="http://schemas.openxmlformats.org/officeDocument/2006/relationships/slideLayout" Target="../slideLayouts/slideLayout7.xml"/><Relationship Id="rId9" Type="http://schemas.openxmlformats.org/officeDocument/2006/relationships/image" Target="../media/image42.png"/></Relationships>
</file>

<file path=ppt/slides/_rels/slide3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0.xml"/><Relationship Id="rId7" Type="http://schemas.openxmlformats.org/officeDocument/2006/relationships/notesSlide" Target="../notesSlides/notesSlide37.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slideLayout" Target="../slideLayouts/slideLayout2.xml"/><Relationship Id="rId11" Type="http://schemas.openxmlformats.org/officeDocument/2006/relationships/image" Target="../media/image37.png"/><Relationship Id="rId5" Type="http://schemas.openxmlformats.org/officeDocument/2006/relationships/tags" Target="../tags/tag32.xml"/><Relationship Id="rId10" Type="http://schemas.openxmlformats.org/officeDocument/2006/relationships/image" Target="../media/image21.png"/><Relationship Id="rId4" Type="http://schemas.openxmlformats.org/officeDocument/2006/relationships/tags" Target="../tags/tag31.xml"/><Relationship Id="rId9" Type="http://schemas.openxmlformats.org/officeDocument/2006/relationships/image" Target="../media/image18.svg"/></Relationships>
</file>

<file path=ppt/slides/_rels/slide3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35.xml"/><Relationship Id="rId7" Type="http://schemas.openxmlformats.org/officeDocument/2006/relationships/notesSlide" Target="../notesSlides/notesSlide43.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2.xml"/><Relationship Id="rId11" Type="http://schemas.openxmlformats.org/officeDocument/2006/relationships/image" Target="../media/image37.png"/><Relationship Id="rId5" Type="http://schemas.openxmlformats.org/officeDocument/2006/relationships/tags" Target="../tags/tag37.xml"/><Relationship Id="rId10" Type="http://schemas.openxmlformats.org/officeDocument/2006/relationships/image" Target="../media/image21.png"/><Relationship Id="rId4" Type="http://schemas.openxmlformats.org/officeDocument/2006/relationships/tags" Target="../tags/tag36.xml"/><Relationship Id="rId9" Type="http://schemas.openxmlformats.org/officeDocument/2006/relationships/image" Target="../media/image18.svg"/></Relationships>
</file>

<file path=ppt/slides/_rels/slide4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hyperlink" Target="https://dl.acm.org/doi/10.1145/3571240"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71.png"/><Relationship Id="rId4" Type="http://schemas.openxmlformats.org/officeDocument/2006/relationships/image" Target="../media/image361.png"/></Relationships>
</file>

<file path=ppt/slides/_rels/slide55.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42C258-7693-6CBD-863F-2D8752DF0EFD}"/>
              </a:ext>
            </a:extLst>
          </p:cNvPr>
          <p:cNvSpPr>
            <a:spLocks noGrp="1"/>
          </p:cNvSpPr>
          <p:nvPr>
            <p:ph type="ctrTitle"/>
          </p:nvPr>
        </p:nvSpPr>
        <p:spPr>
          <a:xfrm>
            <a:off x="0" y="1523067"/>
            <a:ext cx="12152026" cy="1193800"/>
          </a:xfrm>
          <a:effectLst>
            <a:outerShdw blurRad="50800" dist="38100" dir="5400000" algn="t" rotWithShape="0">
              <a:prstClr val="black">
                <a:alpha val="40000"/>
              </a:prstClr>
            </a:outerShdw>
          </a:effectLst>
        </p:spPr>
        <p:txBody>
          <a:bodyPr>
            <a:normAutofit fontScale="90000"/>
          </a:bodyPr>
          <a:lstStyle/>
          <a:p>
            <a:r>
              <a:rPr lang="en-US" sz="5400" b="1" dirty="0">
                <a:solidFill>
                  <a:srgbClr val="C00000"/>
                </a:solidFill>
              </a:rPr>
              <a:t>Audition pour un poste de </a:t>
            </a:r>
            <a:br>
              <a:rPr lang="en-US" sz="5400" b="1" dirty="0">
                <a:solidFill>
                  <a:srgbClr val="C00000"/>
                </a:solidFill>
              </a:rPr>
            </a:br>
            <a:r>
              <a:rPr lang="en-US" sz="5400" b="1" dirty="0" err="1">
                <a:solidFill>
                  <a:srgbClr val="C00000"/>
                </a:solidFill>
              </a:rPr>
              <a:t>professeur</a:t>
            </a:r>
            <a:r>
              <a:rPr lang="en-US" sz="5400" b="1" dirty="0">
                <a:solidFill>
                  <a:srgbClr val="C00000"/>
                </a:solidFill>
              </a:rPr>
              <a:t> assistant Monge</a:t>
            </a:r>
            <a:endParaRPr lang="fr-FR" sz="5400" b="1" dirty="0">
              <a:solidFill>
                <a:srgbClr val="C00000"/>
              </a:solidFill>
            </a:endParaRPr>
          </a:p>
        </p:txBody>
      </p:sp>
      <p:sp>
        <p:nvSpPr>
          <p:cNvPr id="3" name="Subtitle 2">
            <a:extLst>
              <a:ext uri="{FF2B5EF4-FFF2-40B4-BE49-F238E27FC236}">
                <a16:creationId xmlns:a16="http://schemas.microsoft.com/office/drawing/2014/main" id="{58D20507-2584-EFC2-5153-13883157BED4}"/>
              </a:ext>
            </a:extLst>
          </p:cNvPr>
          <p:cNvSpPr>
            <a:spLocks noGrp="1"/>
          </p:cNvSpPr>
          <p:nvPr>
            <p:ph type="subTitle" idx="1"/>
          </p:nvPr>
        </p:nvSpPr>
        <p:spPr>
          <a:xfrm>
            <a:off x="1046813" y="3029141"/>
            <a:ext cx="10058400" cy="541253"/>
          </a:xfrm>
        </p:spPr>
        <p:txBody>
          <a:bodyPr>
            <a:normAutofit/>
          </a:bodyPr>
          <a:lstStyle/>
          <a:p>
            <a:r>
              <a:rPr lang="en-US" sz="3200" dirty="0">
                <a:solidFill>
                  <a:srgbClr val="FF0000"/>
                </a:solidFill>
              </a:rPr>
              <a:t>Ambroise Lafont</a:t>
            </a:r>
          </a:p>
        </p:txBody>
      </p:sp>
      <p:sp>
        <p:nvSpPr>
          <p:cNvPr id="4" name="TextBox 3">
            <a:extLst>
              <a:ext uri="{FF2B5EF4-FFF2-40B4-BE49-F238E27FC236}">
                <a16:creationId xmlns:a16="http://schemas.microsoft.com/office/drawing/2014/main" id="{333C34A6-4703-7C2B-46AA-355AFA9BDA27}"/>
              </a:ext>
            </a:extLst>
          </p:cNvPr>
          <p:cNvSpPr txBox="1"/>
          <p:nvPr/>
        </p:nvSpPr>
        <p:spPr>
          <a:xfrm>
            <a:off x="567892" y="5394520"/>
            <a:ext cx="5709083" cy="923330"/>
          </a:xfrm>
          <a:prstGeom prst="rect">
            <a:avLst/>
          </a:prstGeom>
          <a:noFill/>
        </p:spPr>
        <p:txBody>
          <a:bodyPr wrap="square" rtlCol="0">
            <a:spAutoFit/>
          </a:bodyPr>
          <a:lstStyle/>
          <a:p>
            <a:r>
              <a:rPr lang="en-US" b="1" dirty="0"/>
              <a:t>Postdocs</a:t>
            </a:r>
            <a:r>
              <a:rPr lang="en-US" dirty="0"/>
              <a:t> : </a:t>
            </a:r>
            <a:r>
              <a:rPr lang="en-US" u="sng" dirty="0"/>
              <a:t>University of Cambridge</a:t>
            </a:r>
            <a:r>
              <a:rPr lang="en-US" dirty="0"/>
              <a:t> (2022-...)</a:t>
            </a:r>
          </a:p>
          <a:p>
            <a:r>
              <a:rPr lang="en-US" dirty="0"/>
              <a:t>                   University of New South Wales (2020-2022)</a:t>
            </a:r>
          </a:p>
          <a:p>
            <a:endParaRPr lang="en-US" dirty="0"/>
          </a:p>
        </p:txBody>
      </p:sp>
      <p:sp>
        <p:nvSpPr>
          <p:cNvPr id="5" name="TextBox 4">
            <a:extLst>
              <a:ext uri="{FF2B5EF4-FFF2-40B4-BE49-F238E27FC236}">
                <a16:creationId xmlns:a16="http://schemas.microsoft.com/office/drawing/2014/main" id="{6F94C112-DE7A-1F91-C801-09282B63FC7F}"/>
              </a:ext>
            </a:extLst>
          </p:cNvPr>
          <p:cNvSpPr txBox="1"/>
          <p:nvPr/>
        </p:nvSpPr>
        <p:spPr>
          <a:xfrm>
            <a:off x="7697515" y="5394520"/>
            <a:ext cx="3526543" cy="646331"/>
          </a:xfrm>
          <a:prstGeom prst="rect">
            <a:avLst/>
          </a:prstGeom>
          <a:noFill/>
        </p:spPr>
        <p:txBody>
          <a:bodyPr wrap="none" rtlCol="0">
            <a:spAutoFit/>
          </a:bodyPr>
          <a:lstStyle/>
          <a:p>
            <a:r>
              <a:rPr lang="fr-FR" b="1" dirty="0"/>
              <a:t>Thèse</a:t>
            </a:r>
            <a:r>
              <a:rPr lang="en-US" dirty="0"/>
              <a:t> : LS2N, Nantes (2016-2019)</a:t>
            </a:r>
          </a:p>
          <a:p>
            <a:r>
              <a:rPr lang="en-US" b="1" dirty="0"/>
              <a:t>Master</a:t>
            </a:r>
            <a:r>
              <a:rPr lang="en-US" dirty="0"/>
              <a:t> : MPRI, Ecole Polytechnique</a:t>
            </a:r>
          </a:p>
        </p:txBody>
      </p:sp>
      <p:sp>
        <p:nvSpPr>
          <p:cNvPr id="8" name="TextBox 7">
            <a:extLst>
              <a:ext uri="{FF2B5EF4-FFF2-40B4-BE49-F238E27FC236}">
                <a16:creationId xmlns:a16="http://schemas.microsoft.com/office/drawing/2014/main" id="{8DB3C892-E365-BEBD-CB59-4797FCF10472}"/>
              </a:ext>
            </a:extLst>
          </p:cNvPr>
          <p:cNvSpPr txBox="1"/>
          <p:nvPr/>
        </p:nvSpPr>
        <p:spPr>
          <a:xfrm>
            <a:off x="5101593" y="3882668"/>
            <a:ext cx="1718740" cy="461665"/>
          </a:xfrm>
          <a:prstGeom prst="rect">
            <a:avLst/>
          </a:prstGeom>
          <a:noFill/>
        </p:spPr>
        <p:txBody>
          <a:bodyPr wrap="none" rtlCol="0">
            <a:spAutoFit/>
          </a:bodyPr>
          <a:lstStyle/>
          <a:p>
            <a:r>
              <a:rPr lang="en-US" sz="2400" dirty="0"/>
              <a:t>16 </a:t>
            </a:r>
            <a:r>
              <a:rPr lang="en-US" sz="2400" dirty="0" err="1"/>
              <a:t>mai</a:t>
            </a:r>
            <a:r>
              <a:rPr lang="en-US" sz="2400" dirty="0"/>
              <a:t> 2023</a:t>
            </a:r>
            <a:endParaRPr lang="fr-FR" sz="2400" dirty="0"/>
          </a:p>
        </p:txBody>
      </p:sp>
    </p:spTree>
    <p:extLst>
      <p:ext uri="{BB962C8B-B14F-4D97-AF65-F5344CB8AC3E}">
        <p14:creationId xmlns:p14="http://schemas.microsoft.com/office/powerpoint/2010/main" val="1720573735"/>
      </p:ext>
    </p:extLst>
  </p:cSld>
  <p:clrMapOvr>
    <a:masterClrMapping/>
  </p:clrMapOvr>
  <mc:AlternateContent xmlns:mc="http://schemas.openxmlformats.org/markup-compatibility/2006" xmlns:p14="http://schemas.microsoft.com/office/powerpoint/2010/main">
    <mc:Choice Requires="p14">
      <p:transition spd="slow" p14:dur="2000" advTm="3865"/>
    </mc:Choice>
    <mc:Fallback xmlns="">
      <p:transition spd="slow" advTm="38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1D1C4D-1DF1-EC07-EECA-1C8457D40922}"/>
              </a:ext>
            </a:extLst>
          </p:cNvPr>
          <p:cNvSpPr>
            <a:spLocks noGrp="1"/>
          </p:cNvSpPr>
          <p:nvPr>
            <p:ph type="sldNum" sz="quarter" idx="12"/>
          </p:nvPr>
        </p:nvSpPr>
        <p:spPr/>
        <p:txBody>
          <a:bodyPr/>
          <a:lstStyle/>
          <a:p>
            <a:fld id="{6113E31D-E2AB-40D1-8B51-AFA5AFEF393A}" type="slidenum">
              <a:rPr lang="en-US" smtClean="0"/>
              <a:t>10</a:t>
            </a:fld>
            <a:endParaRPr lang="en-US" dirty="0"/>
          </a:p>
        </p:txBody>
      </p:sp>
      <p:sp>
        <p:nvSpPr>
          <p:cNvPr id="5" name="Title 1">
            <a:extLst>
              <a:ext uri="{FF2B5EF4-FFF2-40B4-BE49-F238E27FC236}">
                <a16:creationId xmlns:a16="http://schemas.microsoft.com/office/drawing/2014/main" id="{D3383CDE-7DCC-F7FC-042C-86528D259B26}"/>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50000"/>
                  </a:schemeClr>
                </a:solidFill>
              </a:rPr>
              <a:t>Unification à la Miller (pattern)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85BEB63-D5F2-F60E-0198-ACD71E91B0AE}"/>
                  </a:ext>
                </a:extLst>
              </p:cNvPr>
              <p:cNvSpPr txBox="1"/>
              <p:nvPr/>
            </p:nvSpPr>
            <p:spPr>
              <a:xfrm>
                <a:off x="1224757" y="1241153"/>
                <a:ext cx="10007816" cy="1384995"/>
              </a:xfrm>
              <a:prstGeom prst="rect">
                <a:avLst/>
              </a:prstGeom>
              <a:noFill/>
            </p:spPr>
            <p:txBody>
              <a:bodyPr wrap="square" rtlCol="0">
                <a:spAutoFit/>
              </a:bodyPr>
              <a:lstStyle/>
              <a:p>
                <a:r>
                  <a:rPr lang="fr-FR" sz="2800" dirty="0"/>
                  <a:t>[Miller </a:t>
                </a:r>
                <a:r>
                  <a:rPr lang="en-US" sz="2800" dirty="0"/>
                  <a:t>19</a:t>
                </a:r>
                <a:r>
                  <a:rPr lang="fr-FR" sz="2800" dirty="0"/>
                  <a:t>91] </a:t>
                </a:r>
              </a:p>
              <a:p>
                <a:pPr marL="285750" indent="-285750">
                  <a:buFont typeface="Arial" panose="020B0604020202020204" pitchFamily="34" charset="0"/>
                  <a:buChar char="•"/>
                </a:pPr>
                <a:r>
                  <a:rPr lang="fr-FR" sz="2800" dirty="0"/>
                  <a:t>Fragment </a:t>
                </a:r>
                <a:r>
                  <a:rPr lang="fr-FR" sz="2800" u="sng" dirty="0"/>
                  <a:t>décidable</a:t>
                </a:r>
                <a:r>
                  <a:rPr lang="fr-FR" sz="2800" dirty="0"/>
                  <a:t> de l’unification d’ordre supérieur pour le </a:t>
                </a:r>
                <a:r>
                  <a:rPr lang="el-GR" sz="2800" dirty="0"/>
                  <a:t>λ</a:t>
                </a:r>
                <a:r>
                  <a:rPr lang="fr-FR" sz="2800" dirty="0"/>
                  <a:t>-calcul simplement typé (modulo </a:t>
                </a:r>
                <a14:m>
                  <m:oMath xmlns:m="http://schemas.openxmlformats.org/officeDocument/2006/math">
                    <m:r>
                      <a:rPr lang="en-US" sz="2800" b="0" i="1" smtClean="0">
                        <a:latin typeface="Cambria Math" panose="02040503050406030204" pitchFamily="18" charset="0"/>
                      </a:rPr>
                      <m:t>𝛽𝜂</m:t>
                    </m:r>
                  </m:oMath>
                </a14:m>
                <a:r>
                  <a:rPr lang="fr-FR" sz="2800" dirty="0"/>
                  <a:t>)</a:t>
                </a:r>
              </a:p>
            </p:txBody>
          </p:sp>
        </mc:Choice>
        <mc:Fallback xmlns="">
          <p:sp>
            <p:nvSpPr>
              <p:cNvPr id="2" name="TextBox 1">
                <a:extLst>
                  <a:ext uri="{FF2B5EF4-FFF2-40B4-BE49-F238E27FC236}">
                    <a16:creationId xmlns:a16="http://schemas.microsoft.com/office/drawing/2014/main" id="{C85BEB63-D5F2-F60E-0198-ACD71E91B0AE}"/>
                  </a:ext>
                </a:extLst>
              </p:cNvPr>
              <p:cNvSpPr txBox="1">
                <a:spLocks noRot="1" noChangeAspect="1" noMove="1" noResize="1" noEditPoints="1" noAdjustHandles="1" noChangeArrowheads="1" noChangeShapeType="1" noTextEdit="1"/>
              </p:cNvSpPr>
              <p:nvPr/>
            </p:nvSpPr>
            <p:spPr>
              <a:xfrm>
                <a:off x="1224757" y="1241153"/>
                <a:ext cx="10007816" cy="1384995"/>
              </a:xfrm>
              <a:prstGeom prst="rect">
                <a:avLst/>
              </a:prstGeom>
              <a:blipFill>
                <a:blip r:embed="rId3"/>
                <a:stretch>
                  <a:fillRect l="-1279" t="-4405" b="-11894"/>
                </a:stretch>
              </a:blipFill>
            </p:spPr>
            <p:txBody>
              <a:bodyPr/>
              <a:lstStyle/>
              <a:p>
                <a:r>
                  <a:rPr lang="fr-FR">
                    <a:noFill/>
                  </a:rPr>
                  <a:t> </a:t>
                </a:r>
              </a:p>
            </p:txBody>
          </p:sp>
        </mc:Fallback>
      </mc:AlternateContent>
      <p:sp>
        <p:nvSpPr>
          <p:cNvPr id="6" name="TextBox 5">
            <a:extLst>
              <a:ext uri="{FF2B5EF4-FFF2-40B4-BE49-F238E27FC236}">
                <a16:creationId xmlns:a16="http://schemas.microsoft.com/office/drawing/2014/main" id="{6B5C4832-414A-5244-CD9B-FD22CFC97764}"/>
              </a:ext>
            </a:extLst>
          </p:cNvPr>
          <p:cNvSpPr txBox="1"/>
          <p:nvPr/>
        </p:nvSpPr>
        <p:spPr>
          <a:xfrm>
            <a:off x="1224757" y="4283910"/>
            <a:ext cx="10309152" cy="1815882"/>
          </a:xfrm>
          <a:prstGeom prst="rect">
            <a:avLst/>
          </a:prstGeom>
          <a:noFill/>
        </p:spPr>
        <p:txBody>
          <a:bodyPr wrap="square" rtlCol="0">
            <a:spAutoFit/>
          </a:bodyPr>
          <a:lstStyle/>
          <a:p>
            <a:r>
              <a:rPr lang="fr-FR" sz="2800" b="1" dirty="0"/>
              <a:t>Ma feuille de route </a:t>
            </a:r>
            <a:r>
              <a:rPr lang="fr-FR" sz="2800" dirty="0"/>
              <a:t>(</a:t>
            </a:r>
            <a:r>
              <a:rPr lang="fr-FR" sz="2800" dirty="0" err="1"/>
              <a:t>Neel</a:t>
            </a:r>
            <a:r>
              <a:rPr lang="fr-FR" sz="2800" dirty="0"/>
              <a:t> </a:t>
            </a:r>
            <a:r>
              <a:rPr lang="fr-FR" sz="2800" dirty="0" err="1"/>
              <a:t>Krishnaswami</a:t>
            </a:r>
            <a:r>
              <a:rPr lang="fr-FR" sz="2800" dirty="0"/>
              <a:t>, janvier 2022)</a:t>
            </a:r>
          </a:p>
          <a:p>
            <a:pPr marL="457200" indent="-457200">
              <a:buFont typeface="Arial" panose="020B0604020202020204" pitchFamily="34" charset="0"/>
              <a:buChar char="•"/>
            </a:pPr>
            <a:r>
              <a:rPr lang="fr-FR" sz="2800" dirty="0"/>
              <a:t>Un « fragment de Miller » envisagé pour toute </a:t>
            </a:r>
            <a:r>
              <a:rPr lang="fr-FR" sz="2800" i="1" dirty="0"/>
              <a:t>signature liante</a:t>
            </a:r>
            <a:endParaRPr lang="fr-FR" sz="2800" dirty="0"/>
          </a:p>
          <a:p>
            <a:pPr marL="457200" indent="-457200">
              <a:buFont typeface="Arial" panose="020B0604020202020204" pitchFamily="34" charset="0"/>
              <a:buChar char="•"/>
            </a:pPr>
            <a:r>
              <a:rPr lang="fr-FR" sz="2800" dirty="0"/>
              <a:t>Un algorithme envisagé </a:t>
            </a:r>
          </a:p>
          <a:p>
            <a:pPr marL="457200" indent="-457200">
              <a:buFont typeface="Arial" panose="020B0604020202020204" pitchFamily="34" charset="0"/>
              <a:buChar char="•"/>
            </a:pPr>
            <a:r>
              <a:rPr lang="fr-FR" sz="2800" dirty="0"/>
              <a:t>La question : preuve de correction ?</a:t>
            </a:r>
          </a:p>
        </p:txBody>
      </p:sp>
      <p:sp>
        <p:nvSpPr>
          <p:cNvPr id="3" name="TextBox 2">
            <a:extLst>
              <a:ext uri="{FF2B5EF4-FFF2-40B4-BE49-F238E27FC236}">
                <a16:creationId xmlns:a16="http://schemas.microsoft.com/office/drawing/2014/main" id="{9E8D3ACB-C4FC-E9B8-4C3A-93163D407077}"/>
              </a:ext>
            </a:extLst>
          </p:cNvPr>
          <p:cNvSpPr txBox="1"/>
          <p:nvPr/>
        </p:nvSpPr>
        <p:spPr>
          <a:xfrm>
            <a:off x="6412217" y="2682593"/>
            <a:ext cx="1955548" cy="369332"/>
          </a:xfrm>
          <a:prstGeom prst="rect">
            <a:avLst/>
          </a:prstGeom>
          <a:noFill/>
        </p:spPr>
        <p:txBody>
          <a:bodyPr wrap="square" rtlCol="0">
            <a:spAutoFit/>
          </a:bodyPr>
          <a:lstStyle/>
          <a:p>
            <a:r>
              <a:rPr lang="en-US" dirty="0"/>
              <a:t>M(</a:t>
            </a:r>
            <a:r>
              <a:rPr lang="en-US" dirty="0" err="1"/>
              <a:t>x,y</a:t>
            </a:r>
            <a:r>
              <a:rPr lang="en-US" dirty="0"/>
              <a:t>)</a:t>
            </a:r>
            <a:endParaRPr lang="fr-FR" dirty="0"/>
          </a:p>
        </p:txBody>
      </p:sp>
      <p:sp>
        <p:nvSpPr>
          <p:cNvPr id="7" name="TextBox 6">
            <a:extLst>
              <a:ext uri="{FF2B5EF4-FFF2-40B4-BE49-F238E27FC236}">
                <a16:creationId xmlns:a16="http://schemas.microsoft.com/office/drawing/2014/main" id="{45307597-B5CC-4E0E-2B45-01EE08D84FC0}"/>
              </a:ext>
            </a:extLst>
          </p:cNvPr>
          <p:cNvSpPr txBox="1"/>
          <p:nvPr/>
        </p:nvSpPr>
        <p:spPr>
          <a:xfrm>
            <a:off x="7620340" y="2694309"/>
            <a:ext cx="1955548" cy="369332"/>
          </a:xfrm>
          <a:prstGeom prst="rect">
            <a:avLst/>
          </a:prstGeom>
          <a:noFill/>
        </p:spPr>
        <p:txBody>
          <a:bodyPr wrap="square" rtlCol="0">
            <a:spAutoFit/>
          </a:bodyPr>
          <a:lstStyle/>
          <a:p>
            <a:r>
              <a:rPr lang="en-US" dirty="0"/>
              <a:t>M(</a:t>
            </a:r>
            <a:r>
              <a:rPr lang="en-US" dirty="0" err="1"/>
              <a:t>x,x</a:t>
            </a:r>
            <a:r>
              <a:rPr lang="en-US" dirty="0"/>
              <a:t>)</a:t>
            </a:r>
            <a:endParaRPr lang="fr-FR"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393150-EF97-8F92-B6B5-B10F73FD6464}"/>
                  </a:ext>
                </a:extLst>
              </p:cNvPr>
              <p:cNvSpPr txBox="1"/>
              <p:nvPr/>
            </p:nvSpPr>
            <p:spPr>
              <a:xfrm>
                <a:off x="9020267" y="2694309"/>
                <a:ext cx="1955548" cy="369332"/>
              </a:xfrm>
              <a:prstGeom prst="rect">
                <a:avLst/>
              </a:prstGeom>
              <a:noFill/>
            </p:spPr>
            <p:txBody>
              <a:bodyPr wrap="square" rtlCol="0">
                <a:spAutoFit/>
              </a:bodyPr>
              <a:lstStyle/>
              <a:p>
                <a:r>
                  <a:rPr lang="en-US" dirty="0"/>
                  <a:t>M(x,</a:t>
                </a:r>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𝑧</m:t>
                    </m:r>
                  </m:oMath>
                </a14:m>
                <a:r>
                  <a:rPr lang="en-US" dirty="0"/>
                  <a:t>)</a:t>
                </a:r>
                <a:endParaRPr lang="fr-FR" dirty="0"/>
              </a:p>
            </p:txBody>
          </p:sp>
        </mc:Choice>
        <mc:Fallback xmlns="">
          <p:sp>
            <p:nvSpPr>
              <p:cNvPr id="8" name="TextBox 7">
                <a:extLst>
                  <a:ext uri="{FF2B5EF4-FFF2-40B4-BE49-F238E27FC236}">
                    <a16:creationId xmlns:a16="http://schemas.microsoft.com/office/drawing/2014/main" id="{A0393150-EF97-8F92-B6B5-B10F73FD6464}"/>
                  </a:ext>
                </a:extLst>
              </p:cNvPr>
              <p:cNvSpPr txBox="1">
                <a:spLocks noRot="1" noChangeAspect="1" noMove="1" noResize="1" noEditPoints="1" noAdjustHandles="1" noChangeArrowheads="1" noChangeShapeType="1" noTextEdit="1"/>
              </p:cNvSpPr>
              <p:nvPr/>
            </p:nvSpPr>
            <p:spPr>
              <a:xfrm>
                <a:off x="9020267" y="2694309"/>
                <a:ext cx="1955548" cy="369332"/>
              </a:xfrm>
              <a:prstGeom prst="rect">
                <a:avLst/>
              </a:prstGeom>
              <a:blipFill>
                <a:blip r:embed="rId4"/>
                <a:stretch>
                  <a:fillRect l="-2813" t="-9836" b="-24590"/>
                </a:stretch>
              </a:blipFill>
            </p:spPr>
            <p:txBody>
              <a:bodyPr/>
              <a:lstStyle/>
              <a:p>
                <a:r>
                  <a:rPr lang="fr-FR">
                    <a:noFill/>
                  </a:rPr>
                  <a:t> </a:t>
                </a:r>
              </a:p>
            </p:txBody>
          </p:sp>
        </mc:Fallback>
      </mc:AlternateContent>
      <p:sp>
        <p:nvSpPr>
          <p:cNvPr id="9" name="Left Brace 8">
            <a:extLst>
              <a:ext uri="{FF2B5EF4-FFF2-40B4-BE49-F238E27FC236}">
                <a16:creationId xmlns:a16="http://schemas.microsoft.com/office/drawing/2014/main" id="{2ED2D691-F2AE-17D8-7455-39A12794B672}"/>
              </a:ext>
            </a:extLst>
          </p:cNvPr>
          <p:cNvSpPr/>
          <p:nvPr/>
        </p:nvSpPr>
        <p:spPr>
          <a:xfrm rot="16200000">
            <a:off x="8806053" y="2007343"/>
            <a:ext cx="272188" cy="24082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5B1A673-C4A6-7E33-14F8-476296265DEA}"/>
                  </a:ext>
                </a:extLst>
              </p:cNvPr>
              <p:cNvSpPr txBox="1"/>
              <p:nvPr/>
            </p:nvSpPr>
            <p:spPr>
              <a:xfrm>
                <a:off x="7930422" y="3338897"/>
                <a:ext cx="216528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fr-FR" dirty="0"/>
              </a:p>
            </p:txBody>
          </p:sp>
        </mc:Choice>
        <mc:Fallback xmlns="">
          <p:sp>
            <p:nvSpPr>
              <p:cNvPr id="10" name="TextBox 9">
                <a:extLst>
                  <a:ext uri="{FF2B5EF4-FFF2-40B4-BE49-F238E27FC236}">
                    <a16:creationId xmlns:a16="http://schemas.microsoft.com/office/drawing/2014/main" id="{45B1A673-C4A6-7E33-14F8-476296265DEA}"/>
                  </a:ext>
                </a:extLst>
              </p:cNvPr>
              <p:cNvSpPr txBox="1">
                <a:spLocks noRot="1" noChangeAspect="1" noMove="1" noResize="1" noEditPoints="1" noAdjustHandles="1" noChangeArrowheads="1" noChangeShapeType="1" noTextEdit="1"/>
              </p:cNvSpPr>
              <p:nvPr/>
            </p:nvSpPr>
            <p:spPr>
              <a:xfrm>
                <a:off x="7930422" y="3338897"/>
                <a:ext cx="2165287" cy="369332"/>
              </a:xfrm>
              <a:prstGeom prst="rect">
                <a:avLst/>
              </a:prstGeom>
              <a:blipFill>
                <a:blip r:embed="rId5"/>
                <a:stretch>
                  <a:fillRect/>
                </a:stretch>
              </a:blipFill>
            </p:spPr>
            <p:txBody>
              <a:bodyPr/>
              <a:lstStyle/>
              <a:p>
                <a:r>
                  <a:rPr lang="fr-FR">
                    <a:noFill/>
                  </a:rPr>
                  <a:t> </a:t>
                </a:r>
              </a:p>
            </p:txBody>
          </p:sp>
        </mc:Fallback>
      </mc:AlternateContent>
      <p:sp>
        <p:nvSpPr>
          <p:cNvPr id="11" name="Left Brace 10">
            <a:extLst>
              <a:ext uri="{FF2B5EF4-FFF2-40B4-BE49-F238E27FC236}">
                <a16:creationId xmlns:a16="http://schemas.microsoft.com/office/drawing/2014/main" id="{118005CF-83D3-840C-99D3-C2FD8AF63952}"/>
              </a:ext>
            </a:extLst>
          </p:cNvPr>
          <p:cNvSpPr/>
          <p:nvPr/>
        </p:nvSpPr>
        <p:spPr>
          <a:xfrm rot="16200000">
            <a:off x="6720021" y="2744121"/>
            <a:ext cx="126749" cy="7423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1B39821-E00B-39F1-9314-4A2B4F0E2C5E}"/>
                  </a:ext>
                </a:extLst>
              </p:cNvPr>
              <p:cNvSpPr txBox="1"/>
              <p:nvPr/>
            </p:nvSpPr>
            <p:spPr>
              <a:xfrm>
                <a:off x="5581976" y="3278258"/>
                <a:ext cx="2482912"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fr-FR" dirty="0"/>
              </a:p>
            </p:txBody>
          </p:sp>
        </mc:Choice>
        <mc:Fallback xmlns="">
          <p:sp>
            <p:nvSpPr>
              <p:cNvPr id="13" name="TextBox 12">
                <a:extLst>
                  <a:ext uri="{FF2B5EF4-FFF2-40B4-BE49-F238E27FC236}">
                    <a16:creationId xmlns:a16="http://schemas.microsoft.com/office/drawing/2014/main" id="{E1B39821-E00B-39F1-9314-4A2B4F0E2C5E}"/>
                  </a:ext>
                </a:extLst>
              </p:cNvPr>
              <p:cNvSpPr txBox="1">
                <a:spLocks noRot="1" noChangeAspect="1" noMove="1" noResize="1" noEditPoints="1" noAdjustHandles="1" noChangeArrowheads="1" noChangeShapeType="1" noTextEdit="1"/>
              </p:cNvSpPr>
              <p:nvPr/>
            </p:nvSpPr>
            <p:spPr>
              <a:xfrm>
                <a:off x="5581976" y="3278258"/>
                <a:ext cx="2482912" cy="369332"/>
              </a:xfrm>
              <a:prstGeom prst="rect">
                <a:avLst/>
              </a:prstGeom>
              <a:blipFill>
                <a:blip r:embed="rId6"/>
                <a:stretch>
                  <a:fillRect/>
                </a:stretch>
              </a:blipFill>
            </p:spPr>
            <p:txBody>
              <a:bodyPr/>
              <a:lstStyle/>
              <a:p>
                <a:r>
                  <a:rPr lang="fr-FR">
                    <a:noFill/>
                  </a:rPr>
                  <a:t> </a:t>
                </a:r>
              </a:p>
            </p:txBody>
          </p:sp>
        </mc:Fallback>
      </mc:AlternateContent>
      <p:sp>
        <p:nvSpPr>
          <p:cNvPr id="14" name="TextBox 13">
            <a:extLst>
              <a:ext uri="{FF2B5EF4-FFF2-40B4-BE49-F238E27FC236}">
                <a16:creationId xmlns:a16="http://schemas.microsoft.com/office/drawing/2014/main" id="{28891BBB-C8BB-6421-299A-FF8F10C16C3C}"/>
              </a:ext>
            </a:extLst>
          </p:cNvPr>
          <p:cNvSpPr txBox="1"/>
          <p:nvPr/>
        </p:nvSpPr>
        <p:spPr>
          <a:xfrm>
            <a:off x="531469" y="2845402"/>
            <a:ext cx="4977045" cy="646331"/>
          </a:xfrm>
          <a:prstGeom prst="rect">
            <a:avLst/>
          </a:prstGeom>
          <a:noFill/>
        </p:spPr>
        <p:txBody>
          <a:bodyPr wrap="square" rtlCol="0">
            <a:spAutoFit/>
          </a:bodyPr>
          <a:lstStyle/>
          <a:p>
            <a:r>
              <a:rPr lang="en-US" dirty="0" err="1"/>
              <a:t>Caract</a:t>
            </a:r>
            <a:r>
              <a:rPr lang="fr-FR" dirty="0" err="1"/>
              <a:t>érisation</a:t>
            </a:r>
            <a:r>
              <a:rPr lang="fr-FR" dirty="0"/>
              <a:t> du fragment :</a:t>
            </a:r>
          </a:p>
          <a:p>
            <a:r>
              <a:rPr lang="fr-FR" dirty="0"/>
              <a:t>Arguments des </a:t>
            </a:r>
            <a:r>
              <a:rPr lang="fr-FR" dirty="0" err="1"/>
              <a:t>métavariables</a:t>
            </a:r>
            <a:r>
              <a:rPr lang="fr-FR" dirty="0"/>
              <a:t> = variables distinctes</a:t>
            </a:r>
          </a:p>
        </p:txBody>
      </p:sp>
    </p:spTree>
    <p:extLst>
      <p:ext uri="{BB962C8B-B14F-4D97-AF65-F5344CB8AC3E}">
        <p14:creationId xmlns:p14="http://schemas.microsoft.com/office/powerpoint/2010/main" val="237204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364622-FE79-9699-5BB0-090F8ED07EA1}"/>
              </a:ext>
            </a:extLst>
          </p:cNvPr>
          <p:cNvSpPr>
            <a:spLocks noGrp="1"/>
          </p:cNvSpPr>
          <p:nvPr>
            <p:ph type="sldNum" sz="quarter" idx="12"/>
          </p:nvPr>
        </p:nvSpPr>
        <p:spPr>
          <a:xfrm>
            <a:off x="9448800" y="6480729"/>
            <a:ext cx="2743200" cy="365125"/>
          </a:xfrm>
        </p:spPr>
        <p:txBody>
          <a:bodyPr/>
          <a:lstStyle/>
          <a:p>
            <a:fld id="{6113E31D-E2AB-40D1-8B51-AFA5AFEF393A}" type="slidenum">
              <a:rPr lang="en-US" smtClean="0"/>
              <a:t>11</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E6B1E1-A4BF-0EB6-DC6F-AFE9AD613A01}"/>
                  </a:ext>
                </a:extLst>
              </p:cNvPr>
              <p:cNvSpPr txBox="1"/>
              <p:nvPr/>
            </p:nvSpPr>
            <p:spPr>
              <a:xfrm>
                <a:off x="759582" y="924791"/>
                <a:ext cx="11296289" cy="5262979"/>
              </a:xfrm>
              <a:prstGeom prst="rect">
                <a:avLst/>
              </a:prstGeom>
              <a:noFill/>
            </p:spPr>
            <p:txBody>
              <a:bodyPr wrap="square" rtlCol="0">
                <a:spAutoFit/>
              </a:bodyPr>
              <a:lstStyle/>
              <a:p>
                <a:pPr marL="285750" indent="-285750">
                  <a:buFont typeface="Arial" panose="020B0604020202020204" pitchFamily="34" charset="0"/>
                  <a:buChar char="•"/>
                </a:pPr>
                <a:r>
                  <a:rPr lang="fr-FR" sz="2800" dirty="0"/>
                  <a:t>Début de mécanisation en Coq (bug dans l’algo de </a:t>
                </a:r>
                <a:r>
                  <a:rPr lang="fr-FR" sz="2800" dirty="0" err="1"/>
                  <a:t>Neel</a:t>
                </a:r>
                <a:r>
                  <a:rPr lang="fr-FR" sz="2800" dirty="0"/>
                  <a:t> !)</a:t>
                </a:r>
              </a:p>
              <a:p>
                <a:endParaRPr lang="fr-FR" sz="2800" dirty="0"/>
              </a:p>
              <a:p>
                <a:pPr marL="285750" indent="-285750">
                  <a:buFont typeface="Arial" panose="020B0604020202020204" pitchFamily="34" charset="0"/>
                  <a:buChar char="•"/>
                </a:pPr>
                <a:r>
                  <a:rPr lang="fr-FR" sz="2800" dirty="0"/>
                  <a:t>Reformulation :  </a:t>
                </a:r>
                <a:r>
                  <a:rPr lang="fr-FR" sz="2800" i="1" dirty="0"/>
                  <a:t>unificateur le plus général </a:t>
                </a:r>
                <a14:m>
                  <m:oMath xmlns:m="http://schemas.openxmlformats.org/officeDocument/2006/math">
                    <m:r>
                      <a:rPr lang="fr-FR" sz="2800" i="1" dirty="0" smtClean="0">
                        <a:latin typeface="Cambria Math" panose="02040503050406030204" pitchFamily="18" charset="0"/>
                      </a:rPr>
                      <m:t>≅</m:t>
                    </m:r>
                  </m:oMath>
                </a14:m>
                <a:r>
                  <a:rPr lang="fr-FR" sz="2800" dirty="0"/>
                  <a:t> coégalisateur</a:t>
                </a:r>
              </a:p>
              <a:p>
                <a:pPr lvl="1" algn="r"/>
                <a:r>
                  <a:rPr lang="fr-FR" sz="2800" dirty="0"/>
                  <a:t> (dans une catégorie dépendant de la signature).</a:t>
                </a:r>
              </a:p>
              <a:p>
                <a:pPr marL="285750" indent="-285750">
                  <a:buFont typeface="Arial" panose="020B0604020202020204" pitchFamily="34" charset="0"/>
                  <a:buChar char="•"/>
                </a:pPr>
                <a:r>
                  <a:rPr lang="fr-FR" sz="2800" dirty="0"/>
                  <a:t>1</a:t>
                </a:r>
                <a:r>
                  <a:rPr lang="fr-FR" sz="2800" baseline="30000" dirty="0"/>
                  <a:t>ère</a:t>
                </a:r>
                <a:r>
                  <a:rPr lang="fr-FR" sz="2800" dirty="0"/>
                  <a:t>  description de cette catégorie </a:t>
                </a:r>
              </a:p>
              <a:p>
                <a:pPr marL="742950" lvl="1" indent="-285750">
                  <a:buFont typeface="Arial" panose="020B0604020202020204" pitchFamily="34" charset="0"/>
                  <a:buChar char="•"/>
                </a:pPr>
                <a:r>
                  <a:rPr lang="fr-FR" sz="2800" dirty="0"/>
                  <a:t>« Fragment de Miller » d’une catégorie à la Fiore &amp; al.</a:t>
                </a:r>
              </a:p>
              <a:p>
                <a:pPr marL="742950" lvl="1" indent="-285750">
                  <a:buFont typeface="Arial" panose="020B0604020202020204" pitchFamily="34" charset="0"/>
                  <a:buChar char="•"/>
                </a:pPr>
                <a:r>
                  <a:rPr lang="fr-FR" sz="2800" dirty="0"/>
                  <a:t>Preuve complète correspondante (sur papier)</a:t>
                </a:r>
              </a:p>
              <a:p>
                <a:pPr marL="285750" indent="-285750">
                  <a:lnSpc>
                    <a:spcPct val="150000"/>
                  </a:lnSpc>
                  <a:buFont typeface="Arial" panose="020B0604020202020204" pitchFamily="34" charset="0"/>
                  <a:buChar char="•"/>
                </a:pPr>
                <a:r>
                  <a:rPr lang="fr-FR" sz="2800" dirty="0"/>
                  <a:t>2</a:t>
                </a:r>
                <a:r>
                  <a:rPr lang="fr-FR" sz="2800" baseline="30000" dirty="0"/>
                  <a:t>ème</a:t>
                </a:r>
                <a:r>
                  <a:rPr lang="fr-FR" sz="2800" dirty="0"/>
                  <a:t> description plus simple (et originale) de cette catégorie</a:t>
                </a:r>
              </a:p>
              <a:p>
                <a:pPr lvl="1"/>
                <a:r>
                  <a:rPr lang="fr-FR" sz="2800" dirty="0"/>
                  <a:t>⇒ Preuve complète plus simple</a:t>
                </a:r>
              </a:p>
              <a:p>
                <a:pPr marL="285750" indent="-285750">
                  <a:lnSpc>
                    <a:spcPct val="150000"/>
                  </a:lnSpc>
                  <a:buFont typeface="Arial" panose="020B0604020202020204" pitchFamily="34" charset="0"/>
                  <a:buChar char="•"/>
                </a:pPr>
                <a:r>
                  <a:rPr lang="fr-FR" sz="2800" dirty="0"/>
                  <a:t>Découverte que cette preuve se généralise naturellement à une classe bien </a:t>
                </a:r>
              </a:p>
              <a:p>
                <a:r>
                  <a:rPr lang="fr-FR" sz="2800" dirty="0"/>
                  <a:t>    plus large de syntaxes incluant le </a:t>
                </a:r>
                <a:r>
                  <a:rPr lang="fr-FR" sz="2800" i="1" dirty="0"/>
                  <a:t>système F</a:t>
                </a:r>
                <a:r>
                  <a:rPr lang="fr-FR" sz="2800" dirty="0"/>
                  <a:t> par exemple.</a:t>
                </a:r>
              </a:p>
            </p:txBody>
          </p:sp>
        </mc:Choice>
        <mc:Fallback xmlns="">
          <p:sp>
            <p:nvSpPr>
              <p:cNvPr id="5" name="TextBox 4">
                <a:extLst>
                  <a:ext uri="{FF2B5EF4-FFF2-40B4-BE49-F238E27FC236}">
                    <a16:creationId xmlns:a16="http://schemas.microsoft.com/office/drawing/2014/main" id="{4DE6B1E1-A4BF-0EB6-DC6F-AFE9AD613A01}"/>
                  </a:ext>
                </a:extLst>
              </p:cNvPr>
              <p:cNvSpPr txBox="1">
                <a:spLocks noRot="1" noChangeAspect="1" noMove="1" noResize="1" noEditPoints="1" noAdjustHandles="1" noChangeArrowheads="1" noChangeShapeType="1" noTextEdit="1"/>
              </p:cNvSpPr>
              <p:nvPr/>
            </p:nvSpPr>
            <p:spPr>
              <a:xfrm>
                <a:off x="759582" y="924791"/>
                <a:ext cx="11296289" cy="5262979"/>
              </a:xfrm>
              <a:prstGeom prst="rect">
                <a:avLst/>
              </a:prstGeom>
              <a:blipFill>
                <a:blip r:embed="rId3"/>
                <a:stretch>
                  <a:fillRect l="-971" t="-1159" r="-1673" b="-2433"/>
                </a:stretch>
              </a:blipFill>
            </p:spPr>
            <p:txBody>
              <a:bodyPr/>
              <a:lstStyle/>
              <a:p>
                <a:r>
                  <a:rPr lang="fr-FR">
                    <a:noFill/>
                  </a:rPr>
                  <a:t> </a:t>
                </a:r>
              </a:p>
            </p:txBody>
          </p:sp>
        </mc:Fallback>
      </mc:AlternateContent>
      <p:sp>
        <p:nvSpPr>
          <p:cNvPr id="6" name="Title 1">
            <a:extLst>
              <a:ext uri="{FF2B5EF4-FFF2-40B4-BE49-F238E27FC236}">
                <a16:creationId xmlns:a16="http://schemas.microsoft.com/office/drawing/2014/main" id="{8F1BF86F-06D2-DFFF-DBB1-337E88568563}"/>
              </a:ext>
            </a:extLst>
          </p:cNvPr>
          <p:cNvSpPr txBox="1">
            <a:spLocks/>
          </p:cNvSpPr>
          <p:nvPr/>
        </p:nvSpPr>
        <p:spPr>
          <a:xfrm>
            <a:off x="838200" y="-1454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50000"/>
                  </a:schemeClr>
                </a:solidFill>
              </a:rPr>
              <a:t>Ce que j’ai fait pendant mon postdoctorat</a:t>
            </a:r>
          </a:p>
        </p:txBody>
      </p:sp>
    </p:spTree>
    <p:extLst>
      <p:ext uri="{BB962C8B-B14F-4D97-AF65-F5344CB8AC3E}">
        <p14:creationId xmlns:p14="http://schemas.microsoft.com/office/powerpoint/2010/main" val="333833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12</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8" y="1764309"/>
            <a:ext cx="4342410" cy="2807691"/>
          </a:xfrm>
        </p:spPr>
        <p:txBody>
          <a:bodyPr>
            <a:normAutofit/>
          </a:bodyPr>
          <a:lstStyle/>
          <a:p>
            <a:r>
              <a:rPr lang="fr-FR" sz="2400" dirty="0"/>
              <a:t>Syntaxe</a:t>
            </a:r>
          </a:p>
          <a:p>
            <a:pPr lvl="1"/>
            <a:r>
              <a:rPr lang="fr-FR" sz="2400" dirty="0"/>
              <a:t>Substitution</a:t>
            </a:r>
          </a:p>
          <a:p>
            <a:pPr lvl="1"/>
            <a:r>
              <a:rPr lang="fr-FR" sz="2400" b="1" dirty="0">
                <a:solidFill>
                  <a:srgbClr val="0000FF"/>
                </a:solidFill>
              </a:rPr>
              <a:t>Unification</a:t>
            </a:r>
          </a:p>
          <a:p>
            <a:r>
              <a:rPr lang="fr-FR" sz="2400" dirty="0"/>
              <a:t>Sémantique opérationnelle</a:t>
            </a:r>
          </a:p>
          <a:p>
            <a:endParaRPr lang="fr-FR" sz="2400" dirty="0"/>
          </a:p>
        </p:txBody>
      </p:sp>
      <p:sp>
        <p:nvSpPr>
          <p:cNvPr id="5" name="TextBox 4">
            <a:extLst>
              <a:ext uri="{FF2B5EF4-FFF2-40B4-BE49-F238E27FC236}">
                <a16:creationId xmlns:a16="http://schemas.microsoft.com/office/drawing/2014/main" id="{BBDAC7DF-DC11-5DCA-7590-2FC8E0AC6368}"/>
              </a:ext>
            </a:extLst>
          </p:cNvPr>
          <p:cNvSpPr txBox="1"/>
          <p:nvPr/>
        </p:nvSpPr>
        <p:spPr>
          <a:xfrm>
            <a:off x="6766159"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6766159" y="2493309"/>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16" name="TextBox 15">
            <a:extLst>
              <a:ext uri="{FF2B5EF4-FFF2-40B4-BE49-F238E27FC236}">
                <a16:creationId xmlns:a16="http://schemas.microsoft.com/office/drawing/2014/main" id="{B18E5666-BF9C-B4B2-4EF5-453CBEB26649}"/>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8" name="TextBox 17">
            <a:extLst>
              <a:ext uri="{FF2B5EF4-FFF2-40B4-BE49-F238E27FC236}">
                <a16:creationId xmlns:a16="http://schemas.microsoft.com/office/drawing/2014/main" id="{48431592-B681-0498-4C73-2FEAB0B9B7BB}"/>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Tree>
    <p:extLst>
      <p:ext uri="{BB962C8B-B14F-4D97-AF65-F5344CB8AC3E}">
        <p14:creationId xmlns:p14="http://schemas.microsoft.com/office/powerpoint/2010/main" val="3020434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13</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764309"/>
            <a:ext cx="5038359" cy="2807691"/>
          </a:xfrm>
        </p:spPr>
        <p:txBody>
          <a:bodyPr>
            <a:normAutofit/>
          </a:bodyPr>
          <a:lstStyle/>
          <a:p>
            <a:r>
              <a:rPr lang="fr-FR" sz="2400" dirty="0"/>
              <a:t>Syntaxe</a:t>
            </a:r>
          </a:p>
          <a:p>
            <a:pPr lvl="1"/>
            <a:r>
              <a:rPr lang="fr-FR" sz="2400" dirty="0"/>
              <a:t>Substitution</a:t>
            </a:r>
          </a:p>
          <a:p>
            <a:pPr lvl="1"/>
            <a:r>
              <a:rPr lang="fr-FR" sz="2400" dirty="0"/>
              <a:t>Unification</a:t>
            </a:r>
          </a:p>
          <a:p>
            <a:r>
              <a:rPr lang="fr-FR" sz="2400" b="1" dirty="0">
                <a:solidFill>
                  <a:srgbClr val="0000FF"/>
                </a:solidFill>
              </a:rPr>
              <a:t>Sémantique opérationnelle</a:t>
            </a:r>
          </a:p>
          <a:p>
            <a:pPr lvl="1"/>
            <a:r>
              <a:rPr lang="fr-FR" dirty="0"/>
              <a:t>Substitution</a:t>
            </a:r>
            <a:endParaRPr lang="fr-FR" baseline="30000" dirty="0"/>
          </a:p>
          <a:p>
            <a:pPr lvl="1"/>
            <a:r>
              <a:rPr lang="fr-FR" dirty="0"/>
              <a:t>Equivalences de programmes</a:t>
            </a:r>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6766159"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6766159" y="2493309"/>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2" name="TextBox 1">
            <a:extLst>
              <a:ext uri="{FF2B5EF4-FFF2-40B4-BE49-F238E27FC236}">
                <a16:creationId xmlns:a16="http://schemas.microsoft.com/office/drawing/2014/main" id="{36B1C4C3-F7FA-21F6-0CD3-2E3AD8F2ED6C}"/>
              </a:ext>
            </a:extLst>
          </p:cNvPr>
          <p:cNvSpPr txBox="1"/>
          <p:nvPr/>
        </p:nvSpPr>
        <p:spPr>
          <a:xfrm>
            <a:off x="6766159" y="3423121"/>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6766159" y="3832689"/>
            <a:ext cx="4131403" cy="369332"/>
          </a:xfrm>
          <a:prstGeom prst="rect">
            <a:avLst/>
          </a:prstGeom>
          <a:noFill/>
        </p:spPr>
        <p:txBody>
          <a:bodyPr wrap="square" rtlCol="0">
            <a:spAutoFit/>
          </a:bodyPr>
          <a:lstStyle/>
          <a:p>
            <a:r>
              <a:rPr lang="en-US" dirty="0"/>
              <a:t>LICS 2020, LMCS 2022</a:t>
            </a:r>
            <a:endParaRPr lang="fr-FR" dirty="0"/>
          </a:p>
        </p:txBody>
      </p:sp>
    </p:spTree>
    <p:extLst>
      <p:ext uri="{BB962C8B-B14F-4D97-AF65-F5344CB8AC3E}">
        <p14:creationId xmlns:p14="http://schemas.microsoft.com/office/powerpoint/2010/main" val="274611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14</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764309"/>
            <a:ext cx="5038359" cy="2807691"/>
          </a:xfrm>
        </p:spPr>
        <p:txBody>
          <a:bodyPr>
            <a:normAutofit/>
          </a:bodyPr>
          <a:lstStyle/>
          <a:p>
            <a:r>
              <a:rPr lang="fr-FR" sz="2400" dirty="0"/>
              <a:t>Syntaxe</a:t>
            </a:r>
          </a:p>
          <a:p>
            <a:pPr lvl="1"/>
            <a:r>
              <a:rPr lang="fr-FR" sz="2400" dirty="0"/>
              <a:t>Substitution</a:t>
            </a:r>
          </a:p>
          <a:p>
            <a:pPr lvl="1"/>
            <a:r>
              <a:rPr lang="fr-FR" sz="2400" dirty="0"/>
              <a:t>Unification</a:t>
            </a:r>
          </a:p>
          <a:p>
            <a:r>
              <a:rPr lang="fr-FR" sz="2400" dirty="0"/>
              <a:t>Sémantique opérationnelle</a:t>
            </a:r>
          </a:p>
          <a:p>
            <a:pPr lvl="1"/>
            <a:r>
              <a:rPr lang="fr-FR" b="1" dirty="0">
                <a:solidFill>
                  <a:srgbClr val="0000FF"/>
                </a:solidFill>
              </a:rPr>
              <a:t>Substitution</a:t>
            </a:r>
            <a:r>
              <a:rPr lang="fr-FR" baseline="30000" dirty="0">
                <a:solidFill>
                  <a:srgbClr val="0000FF"/>
                </a:solidFill>
              </a:rPr>
              <a:t>1</a:t>
            </a:r>
          </a:p>
          <a:p>
            <a:pPr lvl="1"/>
            <a:r>
              <a:rPr lang="fr-FR" dirty="0"/>
              <a:t>Equivalences de programmes</a:t>
            </a:r>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6766159"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6766159" y="2493309"/>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2" name="TextBox 1">
            <a:extLst>
              <a:ext uri="{FF2B5EF4-FFF2-40B4-BE49-F238E27FC236}">
                <a16:creationId xmlns:a16="http://schemas.microsoft.com/office/drawing/2014/main" id="{36B1C4C3-F7FA-21F6-0CD3-2E3AD8F2ED6C}"/>
              </a:ext>
            </a:extLst>
          </p:cNvPr>
          <p:cNvSpPr txBox="1"/>
          <p:nvPr/>
        </p:nvSpPr>
        <p:spPr>
          <a:xfrm>
            <a:off x="6766159" y="3423121"/>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6766159" y="3832689"/>
            <a:ext cx="4131403" cy="369332"/>
          </a:xfrm>
          <a:prstGeom prst="rect">
            <a:avLst/>
          </a:prstGeom>
          <a:noFill/>
        </p:spPr>
        <p:txBody>
          <a:bodyPr wrap="square" rtlCol="0">
            <a:spAutoFit/>
          </a:bodyPr>
          <a:lstStyle/>
          <a:p>
            <a:r>
              <a:rPr lang="en-US" dirty="0"/>
              <a:t>LICS 2020, LMCS 2022</a:t>
            </a:r>
            <a:endParaRPr lang="fr-FR" dirty="0"/>
          </a:p>
        </p:txBody>
      </p:sp>
      <p:sp>
        <p:nvSpPr>
          <p:cNvPr id="9" name="TextBox 8">
            <a:extLst>
              <a:ext uri="{FF2B5EF4-FFF2-40B4-BE49-F238E27FC236}">
                <a16:creationId xmlns:a16="http://schemas.microsoft.com/office/drawing/2014/main" id="{56AD608A-A23E-6F9C-7E57-D4A32A844A89}"/>
              </a:ext>
            </a:extLst>
          </p:cNvPr>
          <p:cNvSpPr txBox="1"/>
          <p:nvPr/>
        </p:nvSpPr>
        <p:spPr>
          <a:xfrm>
            <a:off x="108295" y="6470413"/>
            <a:ext cx="6111764" cy="369332"/>
          </a:xfrm>
          <a:prstGeom prst="rect">
            <a:avLst/>
          </a:prstGeom>
          <a:noFill/>
        </p:spPr>
        <p:txBody>
          <a:bodyPr wrap="square">
            <a:spAutoFit/>
          </a:bodyPr>
          <a:lstStyle/>
          <a:p>
            <a:r>
              <a:rPr lang="fr-FR" sz="1800" baseline="30000" dirty="0"/>
              <a:t>1  </a:t>
            </a:r>
            <a:r>
              <a:rPr lang="en-US" dirty="0"/>
              <a:t>avec B. Ahrens, A. </a:t>
            </a:r>
            <a:r>
              <a:rPr lang="en-US" dirty="0" err="1"/>
              <a:t>Hirschowitz</a:t>
            </a:r>
            <a:r>
              <a:rPr lang="en-US" dirty="0"/>
              <a:t>, T. </a:t>
            </a:r>
            <a:r>
              <a:rPr lang="en-US" dirty="0" err="1"/>
              <a:t>Hirschowitz</a:t>
            </a:r>
            <a:r>
              <a:rPr lang="en-US" dirty="0"/>
              <a:t>, M. </a:t>
            </a:r>
            <a:r>
              <a:rPr lang="en-US" dirty="0" err="1"/>
              <a:t>Maggesi</a:t>
            </a:r>
            <a:endParaRPr lang="en-US" dirty="0"/>
          </a:p>
        </p:txBody>
      </p:sp>
    </p:spTree>
    <p:extLst>
      <p:ext uri="{BB962C8B-B14F-4D97-AF65-F5344CB8AC3E}">
        <p14:creationId xmlns:p14="http://schemas.microsoft.com/office/powerpoint/2010/main" val="51308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0904B1-BD1E-6450-5329-4D5EB62041E0}"/>
              </a:ext>
            </a:extLst>
          </p:cNvPr>
          <p:cNvSpPr>
            <a:spLocks noGrp="1"/>
          </p:cNvSpPr>
          <p:nvPr>
            <p:ph type="sldNum" sz="quarter" idx="12"/>
          </p:nvPr>
        </p:nvSpPr>
        <p:spPr>
          <a:xfrm>
            <a:off x="9435263" y="6412467"/>
            <a:ext cx="2743200" cy="365125"/>
          </a:xfrm>
        </p:spPr>
        <p:txBody>
          <a:bodyPr/>
          <a:lstStyle/>
          <a:p>
            <a:fld id="{6113E31D-E2AB-40D1-8B51-AFA5AFEF393A}" type="slidenum">
              <a:rPr lang="en-US" smtClean="0"/>
              <a:t>15</a:t>
            </a:fld>
            <a:endParaRPr lang="en-US" dirty="0"/>
          </a:p>
        </p:txBody>
      </p:sp>
      <p:sp>
        <p:nvSpPr>
          <p:cNvPr id="6" name="Title 1">
            <a:extLst>
              <a:ext uri="{FF2B5EF4-FFF2-40B4-BE49-F238E27FC236}">
                <a16:creationId xmlns:a16="http://schemas.microsoft.com/office/drawing/2014/main" id="{75F45DFD-F04B-1AA4-011E-A077CA340E91}"/>
              </a:ext>
            </a:extLst>
          </p:cNvPr>
          <p:cNvSpPr>
            <a:spLocks noGrp="1" noRot="1" noMove="1" noResize="1" noEditPoints="1" noAdjustHandles="1" noChangeArrowheads="1" noChangeShapeType="1"/>
          </p:cNvSpPr>
          <p:nvPr>
            <p:ph type="title"/>
          </p:nvPr>
        </p:nvSpPr>
        <p:spPr>
          <a:xfrm>
            <a:off x="838200" y="18255"/>
            <a:ext cx="10515600" cy="1325563"/>
          </a:xfrm>
        </p:spPr>
        <p:txBody>
          <a:bodyPr/>
          <a:lstStyle/>
          <a:p>
            <a:pPr algn="ctr"/>
            <a:r>
              <a:rPr lang="en-US" dirty="0">
                <a:solidFill>
                  <a:schemeClr val="accent1">
                    <a:lumMod val="50000"/>
                  </a:schemeClr>
                </a:solidFill>
              </a:rPr>
              <a:t>Notions </a:t>
            </a:r>
            <a:r>
              <a:rPr lang="en-US" dirty="0" err="1">
                <a:solidFill>
                  <a:schemeClr val="accent1">
                    <a:lumMod val="50000"/>
                  </a:schemeClr>
                </a:solidFill>
              </a:rPr>
              <a:t>formelles</a:t>
            </a:r>
            <a:r>
              <a:rPr lang="en-US" dirty="0">
                <a:solidFill>
                  <a:schemeClr val="accent1">
                    <a:lumMod val="50000"/>
                  </a:schemeClr>
                </a:solidFill>
              </a:rPr>
              <a:t> de </a:t>
            </a:r>
            <a:r>
              <a:rPr lang="en-US" dirty="0" err="1">
                <a:solidFill>
                  <a:schemeClr val="accent1">
                    <a:lumMod val="50000"/>
                  </a:schemeClr>
                </a:solidFill>
              </a:rPr>
              <a:t>langages</a:t>
            </a:r>
            <a:r>
              <a:rPr lang="en-US" dirty="0">
                <a:solidFill>
                  <a:schemeClr val="accent1">
                    <a:lumMod val="50000"/>
                  </a:schemeClr>
                </a:solidFill>
              </a:rPr>
              <a:t> de </a:t>
            </a:r>
            <a:r>
              <a:rPr lang="en-US" dirty="0" err="1">
                <a:solidFill>
                  <a:schemeClr val="accent1">
                    <a:lumMod val="50000"/>
                  </a:schemeClr>
                </a:solidFill>
              </a:rPr>
              <a:t>programmation</a:t>
            </a:r>
            <a:endParaRPr lang="fr-FR" dirty="0">
              <a:solidFill>
                <a:schemeClr val="accent1">
                  <a:lumMod val="50000"/>
                </a:schemeClr>
              </a:solidFill>
            </a:endParaRPr>
          </a:p>
        </p:txBody>
      </p:sp>
      <p:sp>
        <p:nvSpPr>
          <p:cNvPr id="3" name="Oval 2">
            <a:extLst>
              <a:ext uri="{FF2B5EF4-FFF2-40B4-BE49-F238E27FC236}">
                <a16:creationId xmlns:a16="http://schemas.microsoft.com/office/drawing/2014/main" id="{FAFF939B-A077-1548-EBC1-96F279F8CFFF}"/>
              </a:ext>
            </a:extLst>
          </p:cNvPr>
          <p:cNvSpPr/>
          <p:nvPr/>
        </p:nvSpPr>
        <p:spPr>
          <a:xfrm>
            <a:off x="125993" y="2269698"/>
            <a:ext cx="6260097" cy="1959167"/>
          </a:xfrm>
          <a:prstGeom prst="ellipse">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Réécriture</a:t>
            </a:r>
            <a:r>
              <a:rPr lang="en-US" sz="2800" dirty="0">
                <a:solidFill>
                  <a:schemeClr val="bg1"/>
                </a:solidFill>
              </a:rPr>
              <a:t> </a:t>
            </a:r>
            <a:r>
              <a:rPr lang="en-US" sz="2800" dirty="0" err="1">
                <a:solidFill>
                  <a:schemeClr val="bg1"/>
                </a:solidFill>
              </a:rPr>
              <a:t>d’ordre</a:t>
            </a:r>
            <a:r>
              <a:rPr lang="en-US" sz="2800" dirty="0">
                <a:solidFill>
                  <a:schemeClr val="bg1"/>
                </a:solidFill>
              </a:rPr>
              <a:t> </a:t>
            </a:r>
            <a:r>
              <a:rPr lang="en-US" sz="2800" dirty="0" err="1">
                <a:solidFill>
                  <a:schemeClr val="bg1"/>
                </a:solidFill>
              </a:rPr>
              <a:t>supérieur</a:t>
            </a:r>
            <a:endParaRPr lang="en-US" sz="2800" dirty="0">
              <a:solidFill>
                <a:schemeClr val="bg1"/>
              </a:solidFill>
            </a:endParaRPr>
          </a:p>
        </p:txBody>
      </p:sp>
      <p:sp>
        <p:nvSpPr>
          <p:cNvPr id="9" name="TextBox 8">
            <a:extLst>
              <a:ext uri="{FF2B5EF4-FFF2-40B4-BE49-F238E27FC236}">
                <a16:creationId xmlns:a16="http://schemas.microsoft.com/office/drawing/2014/main" id="{880FA3A0-20BF-DA7F-7943-EA36FD6895BB}"/>
              </a:ext>
            </a:extLst>
          </p:cNvPr>
          <p:cNvSpPr txBox="1"/>
          <p:nvPr/>
        </p:nvSpPr>
        <p:spPr>
          <a:xfrm>
            <a:off x="1685036" y="3164346"/>
            <a:ext cx="4493028" cy="656301"/>
          </a:xfrm>
          <a:prstGeom prst="rect">
            <a:avLst/>
          </a:prstGeom>
          <a:noFill/>
        </p:spPr>
        <p:txBody>
          <a:bodyPr wrap="none" rtlCol="0">
            <a:spAutoFit/>
          </a:bodyPr>
          <a:lstStyle/>
          <a:p>
            <a:r>
              <a:rPr lang="fr-FR" sz="2800" dirty="0"/>
              <a:t>Congruence imposée</a:t>
            </a:r>
          </a:p>
        </p:txBody>
      </p:sp>
      <p:pic>
        <p:nvPicPr>
          <p:cNvPr id="10" name="Picture 2" descr="Red Mark Wrong Transparent - PNG All">
            <a:extLst>
              <a:ext uri="{FF2B5EF4-FFF2-40B4-BE49-F238E27FC236}">
                <a16:creationId xmlns:a16="http://schemas.microsoft.com/office/drawing/2014/main" id="{FFC62E9E-5145-CAC2-DE5E-50F1796BD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972" y="3164346"/>
            <a:ext cx="586064" cy="533261"/>
          </a:xfrm>
          <a:prstGeom prst="rect">
            <a:avLst/>
          </a:prstGeom>
          <a:noFill/>
          <a:extLst>
            <a:ext uri="{909E8E84-426E-40DD-AFC4-6F175D3DCCD1}">
              <a14:hiddenFill xmlns:a14="http://schemas.microsoft.com/office/drawing/2010/main">
                <a:solidFill>
                  <a:srgbClr val="FFFFFF"/>
                </a:solidFill>
              </a14:hiddenFill>
            </a:ext>
          </a:extLst>
        </p:spPr>
      </p:pic>
      <p:sp>
        <p:nvSpPr>
          <p:cNvPr id="24" name="Oval 23">
            <a:extLst>
              <a:ext uri="{FF2B5EF4-FFF2-40B4-BE49-F238E27FC236}">
                <a16:creationId xmlns:a16="http://schemas.microsoft.com/office/drawing/2014/main" id="{B4101EF9-908F-B998-B179-78BDB4A12E8B}"/>
              </a:ext>
            </a:extLst>
          </p:cNvPr>
          <p:cNvSpPr/>
          <p:nvPr/>
        </p:nvSpPr>
        <p:spPr>
          <a:xfrm>
            <a:off x="6649365" y="2285733"/>
            <a:ext cx="5416642" cy="1757226"/>
          </a:xfrm>
          <a:prstGeom prst="ellipse">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a:solidFill>
                  <a:schemeClr val="bg1"/>
                </a:solidFill>
              </a:rPr>
              <a:t>Formats (GSOS, …)</a:t>
            </a:r>
          </a:p>
        </p:txBody>
      </p:sp>
      <p:sp>
        <p:nvSpPr>
          <p:cNvPr id="25" name="TextBox 24">
            <a:extLst>
              <a:ext uri="{FF2B5EF4-FFF2-40B4-BE49-F238E27FC236}">
                <a16:creationId xmlns:a16="http://schemas.microsoft.com/office/drawing/2014/main" id="{DDD93551-4D9C-3048-BA6B-BA5E75540458}"/>
              </a:ext>
            </a:extLst>
          </p:cNvPr>
          <p:cNvSpPr txBox="1"/>
          <p:nvPr/>
        </p:nvSpPr>
        <p:spPr>
          <a:xfrm>
            <a:off x="8749455" y="3210810"/>
            <a:ext cx="2395312" cy="386118"/>
          </a:xfrm>
          <a:prstGeom prst="rect">
            <a:avLst/>
          </a:prstGeom>
          <a:noFill/>
        </p:spPr>
        <p:txBody>
          <a:bodyPr wrap="none" rtlCol="0">
            <a:spAutoFit/>
          </a:bodyPr>
          <a:lstStyle/>
          <a:p>
            <a:r>
              <a:rPr lang="fr-FR" sz="2800" dirty="0"/>
              <a:t>Premier ordre</a:t>
            </a:r>
          </a:p>
        </p:txBody>
      </p:sp>
      <p:sp>
        <p:nvSpPr>
          <p:cNvPr id="2" name="TextBox 1">
            <a:extLst>
              <a:ext uri="{FF2B5EF4-FFF2-40B4-BE49-F238E27FC236}">
                <a16:creationId xmlns:a16="http://schemas.microsoft.com/office/drawing/2014/main" id="{8AAE08FA-4358-BC97-68E4-FF099D8DD971}"/>
              </a:ext>
            </a:extLst>
          </p:cNvPr>
          <p:cNvSpPr txBox="1"/>
          <p:nvPr/>
        </p:nvSpPr>
        <p:spPr>
          <a:xfrm>
            <a:off x="5377259" y="4600747"/>
            <a:ext cx="7329748" cy="1107996"/>
          </a:xfrm>
          <a:prstGeom prst="rect">
            <a:avLst/>
          </a:prstGeom>
          <a:noFill/>
        </p:spPr>
        <p:txBody>
          <a:bodyPr wrap="square" rtlCol="0">
            <a:spAutoFit/>
          </a:bodyPr>
          <a:lstStyle/>
          <a:p>
            <a:r>
              <a:rPr lang="fr-FR" sz="6600" dirty="0"/>
              <a:t>… </a:t>
            </a:r>
            <a:r>
              <a:rPr lang="en-US" sz="2400" dirty="0"/>
              <a:t>(</a:t>
            </a:r>
            <a:r>
              <a:rPr lang="en-US" sz="2400" dirty="0" err="1"/>
              <a:t>variantes</a:t>
            </a:r>
            <a:r>
              <a:rPr lang="en-US" sz="2400" dirty="0"/>
              <a:t> </a:t>
            </a:r>
            <a:r>
              <a:rPr lang="en-US" sz="2400" dirty="0" err="1"/>
              <a:t>catégoriques</a:t>
            </a:r>
            <a:r>
              <a:rPr lang="en-US" sz="2400" dirty="0"/>
              <a:t>)</a:t>
            </a:r>
            <a:endParaRPr lang="fr-FR" sz="4400" dirty="0"/>
          </a:p>
        </p:txBody>
      </p:sp>
      <p:pic>
        <p:nvPicPr>
          <p:cNvPr id="11" name="Picture 2" descr="Red Mark Wrong Transparent - PNG All">
            <a:extLst>
              <a:ext uri="{FF2B5EF4-FFF2-40B4-BE49-F238E27FC236}">
                <a16:creationId xmlns:a16="http://schemas.microsoft.com/office/drawing/2014/main" id="{225D0B43-2C3A-C40F-7D08-788BCB0E3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495" y="3278702"/>
            <a:ext cx="490960" cy="44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51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0904B1-BD1E-6450-5329-4D5EB62041E0}"/>
              </a:ext>
            </a:extLst>
          </p:cNvPr>
          <p:cNvSpPr>
            <a:spLocks noGrp="1"/>
          </p:cNvSpPr>
          <p:nvPr>
            <p:ph type="sldNum" sz="quarter" idx="12"/>
          </p:nvPr>
        </p:nvSpPr>
        <p:spPr>
          <a:xfrm>
            <a:off x="9435263" y="6412467"/>
            <a:ext cx="2743200" cy="365125"/>
          </a:xfrm>
        </p:spPr>
        <p:txBody>
          <a:bodyPr/>
          <a:lstStyle/>
          <a:p>
            <a:fld id="{6113E31D-E2AB-40D1-8B51-AFA5AFEF393A}" type="slidenum">
              <a:rPr lang="en-US" smtClean="0"/>
              <a:t>16</a:t>
            </a:fld>
            <a:endParaRPr lang="en-US" dirty="0"/>
          </a:p>
        </p:txBody>
      </p:sp>
      <p:sp>
        <p:nvSpPr>
          <p:cNvPr id="6" name="Title 1">
            <a:extLst>
              <a:ext uri="{FF2B5EF4-FFF2-40B4-BE49-F238E27FC236}">
                <a16:creationId xmlns:a16="http://schemas.microsoft.com/office/drawing/2014/main" id="{75F45DFD-F04B-1AA4-011E-A077CA340E91}"/>
              </a:ext>
            </a:extLst>
          </p:cNvPr>
          <p:cNvSpPr>
            <a:spLocks noGrp="1" noRot="1" noMove="1" noResize="1" noEditPoints="1" noAdjustHandles="1" noChangeArrowheads="1" noChangeShapeType="1"/>
          </p:cNvSpPr>
          <p:nvPr>
            <p:ph type="title"/>
          </p:nvPr>
        </p:nvSpPr>
        <p:spPr>
          <a:xfrm>
            <a:off x="838200" y="18255"/>
            <a:ext cx="10515600" cy="1325563"/>
          </a:xfrm>
        </p:spPr>
        <p:txBody>
          <a:bodyPr/>
          <a:lstStyle/>
          <a:p>
            <a:pPr algn="ctr"/>
            <a:r>
              <a:rPr lang="en-US" dirty="0">
                <a:solidFill>
                  <a:schemeClr val="accent1">
                    <a:lumMod val="50000"/>
                  </a:schemeClr>
                </a:solidFill>
              </a:rPr>
              <a:t>Une contribution issue de ma </a:t>
            </a:r>
            <a:r>
              <a:rPr lang="en-US" dirty="0" err="1">
                <a:solidFill>
                  <a:schemeClr val="accent1">
                    <a:lumMod val="50000"/>
                  </a:schemeClr>
                </a:solidFill>
              </a:rPr>
              <a:t>thèse</a:t>
            </a:r>
            <a:endParaRPr lang="fr-FR" dirty="0">
              <a:solidFill>
                <a:schemeClr val="accent1">
                  <a:lumMod val="50000"/>
                </a:schemeClr>
              </a:solidFill>
            </a:endParaRPr>
          </a:p>
        </p:txBody>
      </p:sp>
      <p:sp>
        <p:nvSpPr>
          <p:cNvPr id="24" name="Oval 23">
            <a:extLst>
              <a:ext uri="{FF2B5EF4-FFF2-40B4-BE49-F238E27FC236}">
                <a16:creationId xmlns:a16="http://schemas.microsoft.com/office/drawing/2014/main" id="{B4101EF9-908F-B998-B179-78BDB4A12E8B}"/>
              </a:ext>
            </a:extLst>
          </p:cNvPr>
          <p:cNvSpPr/>
          <p:nvPr/>
        </p:nvSpPr>
        <p:spPr>
          <a:xfrm>
            <a:off x="3415523" y="1764772"/>
            <a:ext cx="6019739" cy="4647695"/>
          </a:xfrm>
          <a:prstGeom prst="ellipse">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a:solidFill>
                  <a:schemeClr val="bg1"/>
                </a:solidFill>
              </a:rPr>
              <a:t>Monades de r</a:t>
            </a:r>
            <a:r>
              <a:rPr lang="fr-FR" sz="2800" dirty="0">
                <a:solidFill>
                  <a:schemeClr val="bg1"/>
                </a:solidFill>
              </a:rPr>
              <a:t>é</a:t>
            </a:r>
            <a:r>
              <a:rPr lang="en-US" sz="2800" dirty="0">
                <a:solidFill>
                  <a:schemeClr val="bg1"/>
                </a:solidFill>
              </a:rPr>
              <a:t>duction</a:t>
            </a:r>
          </a:p>
          <a:p>
            <a:pPr algn="ctr"/>
            <a:r>
              <a:rPr lang="en-US" sz="2800" dirty="0">
                <a:solidFill>
                  <a:schemeClr val="bg1"/>
                </a:solidFill>
              </a:rPr>
              <a:t>(POPL 2020)</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23BFA30-AF92-C0B9-3251-585BD5A182A4}"/>
                  </a:ext>
                </a:extLst>
              </p:cNvPr>
              <p:cNvSpPr txBox="1"/>
              <p:nvPr/>
            </p:nvSpPr>
            <p:spPr>
              <a:xfrm>
                <a:off x="4905428" y="4794536"/>
                <a:ext cx="3741656" cy="1200329"/>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marL="285750" indent="-285750">
                  <a:buFont typeface="Arial" panose="020B0604020202020204" pitchFamily="34" charset="0"/>
                  <a:buChar char="•"/>
                </a:pPr>
                <a14:m>
                  <m:oMath xmlns:m="http://schemas.openxmlformats.org/officeDocument/2006/math">
                    <m:r>
                      <a:rPr lang="fr-FR" b="0" i="1" smtClean="0">
                        <a:solidFill>
                          <a:schemeClr val="tx1"/>
                        </a:solidFill>
                        <a:latin typeface="Cambria Math" panose="02040503050406030204" pitchFamily="18" charset="0"/>
                      </a:rPr>
                      <m:t>𝜆</m:t>
                    </m:r>
                  </m:oMath>
                </a14:m>
                <a:r>
                  <a:rPr lang="fr-FR" i="1" dirty="0">
                    <a:solidFill>
                      <a:schemeClr val="tx1"/>
                    </a:solidFill>
                  </a:rPr>
                  <a:t>-calcul avec </a:t>
                </a:r>
                <a14:m>
                  <m:oMath xmlns:m="http://schemas.openxmlformats.org/officeDocument/2006/math">
                    <m:r>
                      <a:rPr lang="fr-FR" b="0" i="1" smtClean="0">
                        <a:solidFill>
                          <a:schemeClr val="tx1"/>
                        </a:solidFill>
                        <a:latin typeface="Cambria Math" panose="02040503050406030204" pitchFamily="18" charset="0"/>
                      </a:rPr>
                      <m:t>𝛽</m:t>
                    </m:r>
                  </m:oMath>
                </a14:m>
                <a:r>
                  <a:rPr lang="fr-FR" i="1" dirty="0">
                    <a:solidFill>
                      <a:schemeClr val="tx1"/>
                    </a:solidFill>
                  </a:rPr>
                  <a:t>-réduction faible</a:t>
                </a:r>
              </a:p>
              <a:p>
                <a:pPr marL="285750" indent="-285750">
                  <a:buFont typeface="Arial" panose="020B0604020202020204" pitchFamily="34" charset="0"/>
                  <a:buChar char="•"/>
                </a:pPr>
                <a14:m>
                  <m:oMath xmlns:m="http://schemas.openxmlformats.org/officeDocument/2006/math">
                    <m:r>
                      <a:rPr lang="fr-FR" b="0" i="1" smtClean="0">
                        <a:solidFill>
                          <a:schemeClr val="tx1"/>
                        </a:solidFill>
                        <a:latin typeface="Cambria Math" panose="02040503050406030204" pitchFamily="18" charset="0"/>
                      </a:rPr>
                      <m:t>𝜆</m:t>
                    </m:r>
                  </m:oMath>
                </a14:m>
                <a:r>
                  <a:rPr lang="fr-FR" i="1" dirty="0">
                    <a:solidFill>
                      <a:schemeClr val="tx1"/>
                    </a:solidFill>
                  </a:rPr>
                  <a:t>-calcul avec substitution explicite </a:t>
                </a:r>
              </a:p>
              <a:p>
                <a:pPr algn="r"/>
                <a:r>
                  <a:rPr lang="en-US" dirty="0">
                    <a:solidFill>
                      <a:schemeClr val="tx1"/>
                    </a:solidFill>
                  </a:rPr>
                  <a:t>[</a:t>
                </a:r>
                <a:r>
                  <a:rPr lang="en-US" dirty="0" err="1">
                    <a:solidFill>
                      <a:schemeClr val="tx1"/>
                    </a:solidFill>
                  </a:rPr>
                  <a:t>Kesner</a:t>
                </a:r>
                <a:r>
                  <a:rPr lang="en-US" dirty="0">
                    <a:solidFill>
                      <a:schemeClr val="tx1"/>
                    </a:solidFill>
                  </a:rPr>
                  <a:t> ‘09]</a:t>
                </a:r>
              </a:p>
              <a:p>
                <a:pPr marL="285750" indent="-285750">
                  <a:buFont typeface="Arial" panose="020B0604020202020204" pitchFamily="34" charset="0"/>
                  <a:buChar char="•"/>
                </a:pPr>
                <a:r>
                  <a:rPr lang="en-US" i="1" dirty="0">
                    <a:solidFill>
                      <a:schemeClr val="tx1"/>
                    </a:solidFill>
                  </a:rPr>
                  <a:t>…</a:t>
                </a:r>
                <a:endParaRPr lang="fr-FR" i="1" dirty="0">
                  <a:solidFill>
                    <a:schemeClr val="tx1"/>
                  </a:solidFill>
                </a:endParaRPr>
              </a:p>
            </p:txBody>
          </p:sp>
        </mc:Choice>
        <mc:Fallback xmlns="">
          <p:sp>
            <p:nvSpPr>
              <p:cNvPr id="43" name="TextBox 42">
                <a:extLst>
                  <a:ext uri="{FF2B5EF4-FFF2-40B4-BE49-F238E27FC236}">
                    <a16:creationId xmlns:a16="http://schemas.microsoft.com/office/drawing/2014/main" id="{723BFA30-AF92-C0B9-3251-585BD5A182A4}"/>
                  </a:ext>
                </a:extLst>
              </p:cNvPr>
              <p:cNvSpPr txBox="1">
                <a:spLocks noRot="1" noChangeAspect="1" noMove="1" noResize="1" noEditPoints="1" noAdjustHandles="1" noChangeArrowheads="1" noChangeShapeType="1" noTextEdit="1"/>
              </p:cNvSpPr>
              <p:nvPr/>
            </p:nvSpPr>
            <p:spPr>
              <a:xfrm>
                <a:off x="4905428" y="4794536"/>
                <a:ext cx="3741656" cy="1200329"/>
              </a:xfrm>
              <a:prstGeom prst="rect">
                <a:avLst/>
              </a:prstGeom>
              <a:blipFill>
                <a:blip r:embed="rId2"/>
                <a:stretch>
                  <a:fillRect l="-1142" t="-3061" r="-1468" b="-7653"/>
                </a:stretch>
              </a:blipFill>
              <a:ln>
                <a:noFill/>
              </a:ln>
            </p:spPr>
            <p:txBody>
              <a:bodyPr/>
              <a:lstStyle/>
              <a:p>
                <a:r>
                  <a:rPr lang="fr-FR">
                    <a:noFill/>
                  </a:rPr>
                  <a:t> </a:t>
                </a:r>
              </a:p>
            </p:txBody>
          </p:sp>
        </mc:Fallback>
      </mc:AlternateContent>
      <p:sp>
        <p:nvSpPr>
          <p:cNvPr id="7" name="TextBox 6">
            <a:extLst>
              <a:ext uri="{FF2B5EF4-FFF2-40B4-BE49-F238E27FC236}">
                <a16:creationId xmlns:a16="http://schemas.microsoft.com/office/drawing/2014/main" id="{8A3CFC9E-059D-DE56-70EA-4C1F2BEB7209}"/>
              </a:ext>
            </a:extLst>
          </p:cNvPr>
          <p:cNvSpPr txBox="1"/>
          <p:nvPr/>
        </p:nvSpPr>
        <p:spPr>
          <a:xfrm>
            <a:off x="3814709" y="3429000"/>
            <a:ext cx="5221366" cy="830997"/>
          </a:xfrm>
          <a:prstGeom prst="rect">
            <a:avLst/>
          </a:prstGeom>
          <a:noFill/>
        </p:spPr>
        <p:txBody>
          <a:bodyPr wrap="none" rtlCol="0">
            <a:spAutoFit/>
          </a:bodyPr>
          <a:lstStyle/>
          <a:p>
            <a:pPr algn="ctr"/>
            <a:r>
              <a:rPr lang="fr-FR" sz="2400" dirty="0"/>
              <a:t>Notion de spécification</a:t>
            </a:r>
          </a:p>
          <a:p>
            <a:pPr algn="ctr"/>
            <a:r>
              <a:rPr lang="fr-FR" sz="2400" dirty="0"/>
              <a:t>Propriétés de substitution automatiques</a:t>
            </a:r>
          </a:p>
        </p:txBody>
      </p:sp>
      <p:sp>
        <p:nvSpPr>
          <p:cNvPr id="3" name="TextBox 2">
            <a:extLst>
              <a:ext uri="{FF2B5EF4-FFF2-40B4-BE49-F238E27FC236}">
                <a16:creationId xmlns:a16="http://schemas.microsoft.com/office/drawing/2014/main" id="{B8EF010A-DD14-F844-5AE5-4812B237E0D7}"/>
              </a:ext>
            </a:extLst>
          </p:cNvPr>
          <p:cNvSpPr txBox="1"/>
          <p:nvPr/>
        </p:nvSpPr>
        <p:spPr>
          <a:xfrm>
            <a:off x="3339262" y="4376934"/>
            <a:ext cx="6096000" cy="369332"/>
          </a:xfrm>
          <a:prstGeom prst="rect">
            <a:avLst/>
          </a:prstGeom>
          <a:noFill/>
        </p:spPr>
        <p:txBody>
          <a:bodyPr wrap="square">
            <a:spAutoFit/>
          </a:bodyPr>
          <a:lstStyle/>
          <a:p>
            <a:pPr algn="ctr"/>
            <a:r>
              <a:rPr lang="fr-FR" b="0" dirty="0">
                <a:solidFill>
                  <a:schemeClr val="tx1"/>
                </a:solidFill>
              </a:rPr>
              <a:t>Exemples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F3D306-158D-7D0F-C7F0-5AFB5099626D}"/>
                  </a:ext>
                </a:extLst>
              </p:cNvPr>
              <p:cNvSpPr txBox="1"/>
              <p:nvPr/>
            </p:nvSpPr>
            <p:spPr>
              <a:xfrm>
                <a:off x="9834448" y="3709846"/>
                <a:ext cx="1212191" cy="550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a:latin typeface="Cambria Math" panose="02040503050406030204" pitchFamily="18" charset="0"/>
                            </a:rPr>
                            <m:t>𝑡</m:t>
                          </m:r>
                          <m:r>
                            <a:rPr lang="fr-FR" i="1">
                              <a:latin typeface="Cambria Math" panose="02040503050406030204" pitchFamily="18" charset="0"/>
                            </a:rPr>
                            <m:t>→</m:t>
                          </m:r>
                          <m:r>
                            <a:rPr lang="fr-FR" i="1">
                              <a:latin typeface="Cambria Math" panose="02040503050406030204" pitchFamily="18" charset="0"/>
                            </a:rPr>
                            <m:t>𝑢</m:t>
                          </m:r>
                        </m:num>
                        <m:den>
                          <m:r>
                            <a:rPr lang="fr-FR" i="1">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𝜎</m:t>
                          </m:r>
                          <m:r>
                            <a:rPr lang="fr-FR" b="0" i="1" smtClean="0">
                              <a:latin typeface="Cambria Math" panose="02040503050406030204" pitchFamily="18" charset="0"/>
                            </a:rPr>
                            <m:t>]→</m:t>
                          </m:r>
                          <m:r>
                            <a:rPr lang="fr-FR" i="1">
                              <a:latin typeface="Cambria Math" panose="02040503050406030204" pitchFamily="18" charset="0"/>
                            </a:rPr>
                            <m:t>𝑢</m:t>
                          </m:r>
                          <m:r>
                            <a:rPr lang="fr-FR" b="0" i="1" smtClean="0">
                              <a:latin typeface="Cambria Math" panose="02040503050406030204" pitchFamily="18" charset="0"/>
                            </a:rPr>
                            <m:t>[</m:t>
                          </m:r>
                          <m:r>
                            <a:rPr lang="fr-FR" b="0" i="1" smtClean="0">
                              <a:latin typeface="Cambria Math" panose="02040503050406030204" pitchFamily="18" charset="0"/>
                            </a:rPr>
                            <m:t>𝜎</m:t>
                          </m:r>
                          <m:r>
                            <a:rPr lang="fr-FR" b="0" i="1" smtClean="0">
                              <a:latin typeface="Cambria Math" panose="02040503050406030204" pitchFamily="18" charset="0"/>
                            </a:rPr>
                            <m:t>]</m:t>
                          </m:r>
                        </m:den>
                      </m:f>
                    </m:oMath>
                  </m:oMathPara>
                </a14:m>
                <a:endParaRPr lang="fr-FR" dirty="0"/>
              </a:p>
            </p:txBody>
          </p:sp>
        </mc:Choice>
        <mc:Fallback xmlns="">
          <p:sp>
            <p:nvSpPr>
              <p:cNvPr id="5" name="TextBox 4">
                <a:extLst>
                  <a:ext uri="{FF2B5EF4-FFF2-40B4-BE49-F238E27FC236}">
                    <a16:creationId xmlns:a16="http://schemas.microsoft.com/office/drawing/2014/main" id="{71F3D306-158D-7D0F-C7F0-5AFB5099626D}"/>
                  </a:ext>
                </a:extLst>
              </p:cNvPr>
              <p:cNvSpPr txBox="1">
                <a:spLocks noRot="1" noChangeAspect="1" noMove="1" noResize="1" noEditPoints="1" noAdjustHandles="1" noChangeArrowheads="1" noChangeShapeType="1" noTextEdit="1"/>
              </p:cNvSpPr>
              <p:nvPr/>
            </p:nvSpPr>
            <p:spPr>
              <a:xfrm>
                <a:off x="9834448" y="3709846"/>
                <a:ext cx="1212191" cy="550151"/>
              </a:xfrm>
              <a:prstGeom prst="rect">
                <a:avLst/>
              </a:prstGeom>
              <a:blipFill>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44003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17</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764309"/>
            <a:ext cx="5038359" cy="2807691"/>
          </a:xfrm>
        </p:spPr>
        <p:txBody>
          <a:bodyPr>
            <a:normAutofit/>
          </a:bodyPr>
          <a:lstStyle/>
          <a:p>
            <a:r>
              <a:rPr lang="fr-FR" sz="2400" dirty="0"/>
              <a:t>Syntaxe</a:t>
            </a:r>
          </a:p>
          <a:p>
            <a:pPr lvl="1"/>
            <a:r>
              <a:rPr lang="fr-FR" sz="2400" dirty="0"/>
              <a:t>Substitution</a:t>
            </a:r>
          </a:p>
          <a:p>
            <a:pPr lvl="1"/>
            <a:r>
              <a:rPr lang="fr-FR" sz="2400" dirty="0"/>
              <a:t>Unification</a:t>
            </a:r>
          </a:p>
          <a:p>
            <a:r>
              <a:rPr lang="fr-FR" sz="2400" dirty="0"/>
              <a:t>Sémantique opérationnelle</a:t>
            </a:r>
          </a:p>
          <a:p>
            <a:pPr lvl="1"/>
            <a:r>
              <a:rPr lang="fr-FR" b="1" dirty="0">
                <a:solidFill>
                  <a:srgbClr val="0000FF"/>
                </a:solidFill>
              </a:rPr>
              <a:t>Substitution</a:t>
            </a:r>
            <a:endParaRPr lang="fr-FR" baseline="30000" dirty="0">
              <a:solidFill>
                <a:srgbClr val="0000FF"/>
              </a:solidFill>
            </a:endParaRPr>
          </a:p>
          <a:p>
            <a:pPr lvl="1"/>
            <a:r>
              <a:rPr lang="fr-FR" dirty="0"/>
              <a:t>Equivalences de programmes</a:t>
            </a:r>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11" name="TextBox 10">
            <a:extLst>
              <a:ext uri="{FF2B5EF4-FFF2-40B4-BE49-F238E27FC236}">
                <a16:creationId xmlns:a16="http://schemas.microsoft.com/office/drawing/2014/main" id="{C27F1DBC-1DA6-07BD-755D-365DBD86845D}"/>
              </a:ext>
            </a:extLst>
          </p:cNvPr>
          <p:cNvSpPr txBox="1"/>
          <p:nvPr/>
        </p:nvSpPr>
        <p:spPr>
          <a:xfrm>
            <a:off x="7053240"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12" name="TextBox 11">
            <a:extLst>
              <a:ext uri="{FF2B5EF4-FFF2-40B4-BE49-F238E27FC236}">
                <a16:creationId xmlns:a16="http://schemas.microsoft.com/office/drawing/2014/main" id="{3513C12E-D884-8568-4A3C-496CE1F6391E}"/>
              </a:ext>
            </a:extLst>
          </p:cNvPr>
          <p:cNvSpPr txBox="1"/>
          <p:nvPr/>
        </p:nvSpPr>
        <p:spPr>
          <a:xfrm>
            <a:off x="7053240" y="2493309"/>
            <a:ext cx="6000282" cy="369332"/>
          </a:xfrm>
          <a:prstGeom prst="rect">
            <a:avLst/>
          </a:prstGeom>
          <a:noFill/>
        </p:spPr>
        <p:txBody>
          <a:bodyPr wrap="square" rtlCol="0">
            <a:spAutoFit/>
          </a:bodyPr>
          <a:lstStyle/>
          <a:p>
            <a:r>
              <a:rPr lang="en-US" dirty="0"/>
              <a:t>Preprint 2022</a:t>
            </a:r>
            <a:endParaRPr lang="fr-FR" dirty="0"/>
          </a:p>
        </p:txBody>
      </p:sp>
      <p:sp>
        <p:nvSpPr>
          <p:cNvPr id="13" name="TextBox 12">
            <a:extLst>
              <a:ext uri="{FF2B5EF4-FFF2-40B4-BE49-F238E27FC236}">
                <a16:creationId xmlns:a16="http://schemas.microsoft.com/office/drawing/2014/main" id="{72DA804E-4893-DCB0-C657-F451044A91B3}"/>
              </a:ext>
            </a:extLst>
          </p:cNvPr>
          <p:cNvSpPr txBox="1"/>
          <p:nvPr/>
        </p:nvSpPr>
        <p:spPr>
          <a:xfrm>
            <a:off x="7053240" y="3423121"/>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16" name="TextBox 15">
            <a:extLst>
              <a:ext uri="{FF2B5EF4-FFF2-40B4-BE49-F238E27FC236}">
                <a16:creationId xmlns:a16="http://schemas.microsoft.com/office/drawing/2014/main" id="{0D535041-D90E-77EE-5A50-72BFC8C5E97D}"/>
              </a:ext>
            </a:extLst>
          </p:cNvPr>
          <p:cNvSpPr txBox="1"/>
          <p:nvPr/>
        </p:nvSpPr>
        <p:spPr>
          <a:xfrm>
            <a:off x="7053240" y="3832689"/>
            <a:ext cx="4131403" cy="369332"/>
          </a:xfrm>
          <a:prstGeom prst="rect">
            <a:avLst/>
          </a:prstGeom>
          <a:noFill/>
        </p:spPr>
        <p:txBody>
          <a:bodyPr wrap="square" rtlCol="0">
            <a:spAutoFit/>
          </a:bodyPr>
          <a:lstStyle/>
          <a:p>
            <a:r>
              <a:rPr lang="en-US" dirty="0"/>
              <a:t>LICS 2020, LMCS 2022</a:t>
            </a:r>
            <a:endParaRPr lang="fr-FR" dirty="0"/>
          </a:p>
        </p:txBody>
      </p:sp>
    </p:spTree>
    <p:extLst>
      <p:ext uri="{BB962C8B-B14F-4D97-AF65-F5344CB8AC3E}">
        <p14:creationId xmlns:p14="http://schemas.microsoft.com/office/powerpoint/2010/main" val="4167185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18</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764309"/>
            <a:ext cx="5038359" cy="2807691"/>
          </a:xfrm>
        </p:spPr>
        <p:txBody>
          <a:bodyPr>
            <a:normAutofit/>
          </a:bodyPr>
          <a:lstStyle/>
          <a:p>
            <a:r>
              <a:rPr lang="fr-FR" sz="2400" dirty="0"/>
              <a:t>Syntaxe</a:t>
            </a:r>
          </a:p>
          <a:p>
            <a:pPr lvl="1"/>
            <a:r>
              <a:rPr lang="fr-FR" sz="2400" dirty="0"/>
              <a:t>Substitution</a:t>
            </a:r>
          </a:p>
          <a:p>
            <a:pPr lvl="1"/>
            <a:r>
              <a:rPr lang="fr-FR" sz="2400" dirty="0"/>
              <a:t>Unification</a:t>
            </a:r>
          </a:p>
          <a:p>
            <a:r>
              <a:rPr lang="fr-FR" sz="2400" dirty="0"/>
              <a:t>Sémantique opérationnelle</a:t>
            </a:r>
          </a:p>
          <a:p>
            <a:pPr lvl="1"/>
            <a:r>
              <a:rPr lang="fr-FR" dirty="0"/>
              <a:t>Substitution</a:t>
            </a:r>
            <a:endParaRPr lang="fr-FR" baseline="30000" dirty="0"/>
          </a:p>
          <a:p>
            <a:pPr lvl="1"/>
            <a:r>
              <a:rPr lang="fr-FR" b="1" dirty="0">
                <a:solidFill>
                  <a:srgbClr val="0000FF"/>
                </a:solidFill>
              </a:rPr>
              <a:t>Equivalences de programmes</a:t>
            </a:r>
            <a:r>
              <a:rPr lang="fr-FR" baseline="30000" dirty="0">
                <a:solidFill>
                  <a:srgbClr val="0000FF"/>
                </a:solidFill>
              </a:rPr>
              <a:t>1</a:t>
            </a:r>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7053240"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7053240" y="2493309"/>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2" name="TextBox 1">
            <a:extLst>
              <a:ext uri="{FF2B5EF4-FFF2-40B4-BE49-F238E27FC236}">
                <a16:creationId xmlns:a16="http://schemas.microsoft.com/office/drawing/2014/main" id="{36B1C4C3-F7FA-21F6-0CD3-2E3AD8F2ED6C}"/>
              </a:ext>
            </a:extLst>
          </p:cNvPr>
          <p:cNvSpPr txBox="1"/>
          <p:nvPr/>
        </p:nvSpPr>
        <p:spPr>
          <a:xfrm>
            <a:off x="7053240" y="3423121"/>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7053240" y="3832689"/>
            <a:ext cx="4131403" cy="369332"/>
          </a:xfrm>
          <a:prstGeom prst="rect">
            <a:avLst/>
          </a:prstGeom>
          <a:noFill/>
        </p:spPr>
        <p:txBody>
          <a:bodyPr wrap="square" rtlCol="0">
            <a:spAutoFit/>
          </a:bodyPr>
          <a:lstStyle/>
          <a:p>
            <a:r>
              <a:rPr lang="en-US" dirty="0"/>
              <a:t>LICS 2020, LMCS 2022</a:t>
            </a:r>
            <a:endParaRPr lang="fr-FR" dirty="0"/>
          </a:p>
        </p:txBody>
      </p:sp>
      <p:sp>
        <p:nvSpPr>
          <p:cNvPr id="11" name="TextBox 10">
            <a:extLst>
              <a:ext uri="{FF2B5EF4-FFF2-40B4-BE49-F238E27FC236}">
                <a16:creationId xmlns:a16="http://schemas.microsoft.com/office/drawing/2014/main" id="{D448EB15-4478-B53F-6C69-3B3372C72624}"/>
              </a:ext>
            </a:extLst>
          </p:cNvPr>
          <p:cNvSpPr txBox="1"/>
          <p:nvPr/>
        </p:nvSpPr>
        <p:spPr>
          <a:xfrm>
            <a:off x="108295" y="6470413"/>
            <a:ext cx="6111764" cy="369332"/>
          </a:xfrm>
          <a:prstGeom prst="rect">
            <a:avLst/>
          </a:prstGeom>
          <a:noFill/>
        </p:spPr>
        <p:txBody>
          <a:bodyPr wrap="square">
            <a:spAutoFit/>
          </a:bodyPr>
          <a:lstStyle/>
          <a:p>
            <a:r>
              <a:rPr lang="fr-FR" sz="1800" baseline="30000" dirty="0"/>
              <a:t>1  </a:t>
            </a:r>
            <a:r>
              <a:rPr lang="en-US" dirty="0"/>
              <a:t>avec P. </a:t>
            </a:r>
            <a:r>
              <a:rPr lang="en-US" dirty="0" err="1"/>
              <a:t>Borthelle</a:t>
            </a:r>
            <a:r>
              <a:rPr lang="en-US" dirty="0"/>
              <a:t>, T. </a:t>
            </a:r>
            <a:r>
              <a:rPr lang="en-US" dirty="0" err="1"/>
              <a:t>Hirschowitz</a:t>
            </a:r>
            <a:endParaRPr lang="en-US" dirty="0"/>
          </a:p>
        </p:txBody>
      </p:sp>
    </p:spTree>
    <p:extLst>
      <p:ext uri="{BB962C8B-B14F-4D97-AF65-F5344CB8AC3E}">
        <p14:creationId xmlns:p14="http://schemas.microsoft.com/office/powerpoint/2010/main" val="3156009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8A10F2D3-765B-6EAB-04E6-3F926C7C138F}"/>
              </a:ext>
            </a:extLst>
          </p:cNvPr>
          <p:cNvSpPr>
            <a:spLocks noGrp="1"/>
          </p:cNvSpPr>
          <p:nvPr>
            <p:ph type="sldNum" sz="quarter" idx="12"/>
          </p:nvPr>
        </p:nvSpPr>
        <p:spPr>
          <a:xfrm>
            <a:off x="9135357" y="6353175"/>
            <a:ext cx="2743200" cy="365125"/>
          </a:xfrm>
        </p:spPr>
        <p:txBody>
          <a:bodyPr/>
          <a:lstStyle/>
          <a:p>
            <a:fld id="{6113E31D-E2AB-40D1-8B51-AFA5AFEF393A}" type="slidenum">
              <a:rPr lang="en-US" smtClean="0"/>
              <a:t>19</a:t>
            </a:fld>
            <a:endParaRPr lang="en-US" dirty="0"/>
          </a:p>
        </p:txBody>
      </p:sp>
      <p:sp>
        <p:nvSpPr>
          <p:cNvPr id="4" name="Oval 3">
            <a:extLst>
              <a:ext uri="{FF2B5EF4-FFF2-40B4-BE49-F238E27FC236}">
                <a16:creationId xmlns:a16="http://schemas.microsoft.com/office/drawing/2014/main" id="{FA1A7D79-B03F-B2CF-CD98-EE6C65288D57}"/>
              </a:ext>
            </a:extLst>
          </p:cNvPr>
          <p:cNvSpPr>
            <a:spLocks/>
          </p:cNvSpPr>
          <p:nvPr/>
        </p:nvSpPr>
        <p:spPr>
          <a:xfrm>
            <a:off x="1772592" y="1649469"/>
            <a:ext cx="2690248" cy="3502421"/>
          </a:xfrm>
          <a:prstGeom prst="ellipse">
            <a:avLst/>
          </a:prstGeom>
          <a:gradFill flip="none" rotWithShape="1">
            <a:gsLst>
              <a:gs pos="0">
                <a:schemeClr val="accent5">
                  <a:lumMod val="60000"/>
                  <a:lumOff val="40000"/>
                </a:schemeClr>
              </a:gs>
              <a:gs pos="22000">
                <a:schemeClr val="accent5">
                  <a:lumMod val="60000"/>
                  <a:lumOff val="40000"/>
                </a:schemeClr>
              </a:gs>
              <a:gs pos="58000">
                <a:schemeClr val="accent5">
                  <a:lumMod val="60000"/>
                  <a:lumOff val="40000"/>
                  <a:alpha val="0"/>
                </a:schemeClr>
              </a:gs>
            </a:gsLst>
            <a:path path="circle">
              <a:fillToRect l="50000" t="50000" r="50000" b="50000"/>
            </a:path>
            <a:tileRect/>
          </a:gra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000" dirty="0">
                <a:solidFill>
                  <a:srgbClr val="C00000"/>
                </a:solidFill>
              </a:rPr>
              <a:t>Méthode</a:t>
            </a:r>
            <a:r>
              <a:rPr lang="fr-FR" sz="2000" dirty="0">
                <a:solidFill>
                  <a:schemeClr val="tx1"/>
                </a:solidFill>
              </a:rPr>
              <a:t> </a:t>
            </a:r>
          </a:p>
          <a:p>
            <a:pPr algn="ctr"/>
            <a:r>
              <a:rPr lang="fr-FR" sz="2000" dirty="0">
                <a:solidFill>
                  <a:schemeClr val="tx1"/>
                </a:solidFill>
              </a:rPr>
              <a:t>de Howe</a:t>
            </a:r>
            <a:endParaRPr lang="fr-FR" sz="2000" b="1" dirty="0"/>
          </a:p>
        </p:txBody>
      </p:sp>
      <p:cxnSp>
        <p:nvCxnSpPr>
          <p:cNvPr id="8" name="Straight Arrow Connector 7">
            <a:extLst>
              <a:ext uri="{FF2B5EF4-FFF2-40B4-BE49-F238E27FC236}">
                <a16:creationId xmlns:a16="http://schemas.microsoft.com/office/drawing/2014/main" id="{8CA1BCBB-2281-CE12-C217-73F2C630B328}"/>
              </a:ext>
            </a:extLst>
          </p:cNvPr>
          <p:cNvCxnSpPr>
            <a:cxnSpLocks/>
          </p:cNvCxnSpPr>
          <p:nvPr/>
        </p:nvCxnSpPr>
        <p:spPr>
          <a:xfrm>
            <a:off x="4787900" y="3464239"/>
            <a:ext cx="2146300" cy="0"/>
          </a:xfrm>
          <a:prstGeom prst="straightConnector1">
            <a:avLst/>
          </a:prstGeom>
          <a:ln w="19050">
            <a:prstDash val="lgDash"/>
            <a:tailEnd type="triangle" w="lg" len="lg"/>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AAB27010-5E67-2130-3AD3-84E1FCCF0F21}"/>
              </a:ext>
            </a:extLst>
          </p:cNvPr>
          <p:cNvSpPr>
            <a:spLocks/>
          </p:cNvSpPr>
          <p:nvPr/>
        </p:nvSpPr>
        <p:spPr>
          <a:xfrm>
            <a:off x="7428061" y="2572025"/>
            <a:ext cx="2045410" cy="1934918"/>
          </a:xfrm>
          <a:prstGeom prst="ellipse">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2000" dirty="0">
                <a:solidFill>
                  <a:srgbClr val="C00000"/>
                </a:solidFill>
              </a:rPr>
              <a:t>Théorème </a:t>
            </a:r>
            <a:r>
              <a:rPr lang="fr-FR" sz="2000" dirty="0">
                <a:solidFill>
                  <a:schemeClr val="tx1"/>
                </a:solidFill>
              </a:rPr>
              <a:t>de Howe</a:t>
            </a:r>
            <a:endParaRPr lang="fr-FR" sz="2000" dirty="0">
              <a:solidFill>
                <a:srgbClr val="C00000"/>
              </a:solidFill>
            </a:endParaRPr>
          </a:p>
        </p:txBody>
      </p:sp>
      <p:sp>
        <p:nvSpPr>
          <p:cNvPr id="16" name="TextBox 15">
            <a:extLst>
              <a:ext uri="{FF2B5EF4-FFF2-40B4-BE49-F238E27FC236}">
                <a16:creationId xmlns:a16="http://schemas.microsoft.com/office/drawing/2014/main" id="{0B52A311-BF6F-E47E-6D78-2B8031AD2E03}"/>
              </a:ext>
            </a:extLst>
          </p:cNvPr>
          <p:cNvSpPr txBox="1">
            <a:spLocks/>
          </p:cNvSpPr>
          <p:nvPr/>
        </p:nvSpPr>
        <p:spPr>
          <a:xfrm>
            <a:off x="2550175" y="2496862"/>
            <a:ext cx="385042" cy="307777"/>
          </a:xfrm>
          <a:prstGeom prst="rect">
            <a:avLst/>
          </a:prstGeom>
          <a:noFill/>
        </p:spPr>
        <p:txBody>
          <a:bodyPr wrap="none" rtlCol="0">
            <a:spAutoFit/>
          </a:bodyPr>
          <a:lstStyle/>
          <a:p>
            <a:r>
              <a:rPr lang="en-US" sz="1400" dirty="0"/>
              <a:t>[1]</a:t>
            </a:r>
            <a:endParaRPr lang="fr-FR" sz="1400" dirty="0"/>
          </a:p>
        </p:txBody>
      </p:sp>
      <p:sp>
        <p:nvSpPr>
          <p:cNvPr id="17" name="TextBox 16">
            <a:extLst>
              <a:ext uri="{FF2B5EF4-FFF2-40B4-BE49-F238E27FC236}">
                <a16:creationId xmlns:a16="http://schemas.microsoft.com/office/drawing/2014/main" id="{6390054F-BCCE-7799-5DE7-34C454270A7F}"/>
              </a:ext>
            </a:extLst>
          </p:cNvPr>
          <p:cNvSpPr txBox="1">
            <a:spLocks/>
          </p:cNvSpPr>
          <p:nvPr/>
        </p:nvSpPr>
        <p:spPr>
          <a:xfrm>
            <a:off x="3275677" y="2621209"/>
            <a:ext cx="385042" cy="307777"/>
          </a:xfrm>
          <a:prstGeom prst="rect">
            <a:avLst/>
          </a:prstGeom>
          <a:noFill/>
        </p:spPr>
        <p:txBody>
          <a:bodyPr wrap="none" rtlCol="0">
            <a:spAutoFit/>
          </a:bodyPr>
          <a:lstStyle/>
          <a:p>
            <a:r>
              <a:rPr lang="en-US" sz="1400" dirty="0"/>
              <a:t>[2]</a:t>
            </a:r>
            <a:endParaRPr lang="fr-FR" sz="1400" dirty="0"/>
          </a:p>
        </p:txBody>
      </p:sp>
      <p:sp>
        <p:nvSpPr>
          <p:cNvPr id="18" name="TextBox 17">
            <a:extLst>
              <a:ext uri="{FF2B5EF4-FFF2-40B4-BE49-F238E27FC236}">
                <a16:creationId xmlns:a16="http://schemas.microsoft.com/office/drawing/2014/main" id="{EE07C016-622D-2B48-932E-B0661C0CF889}"/>
              </a:ext>
            </a:extLst>
          </p:cNvPr>
          <p:cNvSpPr txBox="1">
            <a:spLocks/>
          </p:cNvSpPr>
          <p:nvPr/>
        </p:nvSpPr>
        <p:spPr>
          <a:xfrm>
            <a:off x="2130419" y="4053362"/>
            <a:ext cx="385042" cy="307777"/>
          </a:xfrm>
          <a:prstGeom prst="rect">
            <a:avLst/>
          </a:prstGeom>
          <a:noFill/>
        </p:spPr>
        <p:txBody>
          <a:bodyPr wrap="none" rtlCol="0">
            <a:spAutoFit/>
          </a:bodyPr>
          <a:lstStyle/>
          <a:p>
            <a:r>
              <a:rPr lang="en-US" sz="1400" dirty="0"/>
              <a:t>[3]</a:t>
            </a:r>
            <a:endParaRPr lang="fr-FR" sz="1400" dirty="0"/>
          </a:p>
        </p:txBody>
      </p:sp>
      <p:sp>
        <p:nvSpPr>
          <p:cNvPr id="19" name="TextBox 18">
            <a:extLst>
              <a:ext uri="{FF2B5EF4-FFF2-40B4-BE49-F238E27FC236}">
                <a16:creationId xmlns:a16="http://schemas.microsoft.com/office/drawing/2014/main" id="{6AD4BAAD-59EB-8E8B-3509-0CF3EE526F21}"/>
              </a:ext>
            </a:extLst>
          </p:cNvPr>
          <p:cNvSpPr txBox="1">
            <a:spLocks/>
          </p:cNvSpPr>
          <p:nvPr/>
        </p:nvSpPr>
        <p:spPr>
          <a:xfrm>
            <a:off x="7857477" y="2735544"/>
            <a:ext cx="385042" cy="307777"/>
          </a:xfrm>
          <a:prstGeom prst="rect">
            <a:avLst/>
          </a:prstGeom>
          <a:noFill/>
        </p:spPr>
        <p:txBody>
          <a:bodyPr wrap="none" rtlCol="0">
            <a:spAutoFit/>
          </a:bodyPr>
          <a:lstStyle/>
          <a:p>
            <a:r>
              <a:rPr lang="en-US" sz="1400" dirty="0"/>
              <a:t>[1]</a:t>
            </a:r>
            <a:endParaRPr lang="fr-FR" sz="1400" dirty="0"/>
          </a:p>
        </p:txBody>
      </p:sp>
      <p:sp>
        <p:nvSpPr>
          <p:cNvPr id="20" name="TextBox 19">
            <a:extLst>
              <a:ext uri="{FF2B5EF4-FFF2-40B4-BE49-F238E27FC236}">
                <a16:creationId xmlns:a16="http://schemas.microsoft.com/office/drawing/2014/main" id="{5FB47FB0-B094-62E1-69E3-7DEDC091F29B}"/>
              </a:ext>
            </a:extLst>
          </p:cNvPr>
          <p:cNvSpPr txBox="1">
            <a:spLocks/>
          </p:cNvSpPr>
          <p:nvPr/>
        </p:nvSpPr>
        <p:spPr>
          <a:xfrm>
            <a:off x="8582979" y="2859891"/>
            <a:ext cx="385042" cy="307777"/>
          </a:xfrm>
          <a:prstGeom prst="rect">
            <a:avLst/>
          </a:prstGeom>
          <a:noFill/>
        </p:spPr>
        <p:txBody>
          <a:bodyPr wrap="none" rtlCol="0">
            <a:spAutoFit/>
          </a:bodyPr>
          <a:lstStyle/>
          <a:p>
            <a:r>
              <a:rPr lang="en-US" sz="1400" dirty="0"/>
              <a:t>[2]</a:t>
            </a:r>
            <a:endParaRPr lang="fr-FR" sz="1400" dirty="0"/>
          </a:p>
        </p:txBody>
      </p:sp>
      <p:sp>
        <p:nvSpPr>
          <p:cNvPr id="22" name="TextBox 21">
            <a:extLst>
              <a:ext uri="{FF2B5EF4-FFF2-40B4-BE49-F238E27FC236}">
                <a16:creationId xmlns:a16="http://schemas.microsoft.com/office/drawing/2014/main" id="{4B953204-D6F2-16B8-9388-9523D358CB5A}"/>
              </a:ext>
            </a:extLst>
          </p:cNvPr>
          <p:cNvSpPr txBox="1">
            <a:spLocks/>
          </p:cNvSpPr>
          <p:nvPr/>
        </p:nvSpPr>
        <p:spPr>
          <a:xfrm>
            <a:off x="7428061" y="4260663"/>
            <a:ext cx="385042" cy="307777"/>
          </a:xfrm>
          <a:prstGeom prst="rect">
            <a:avLst/>
          </a:prstGeom>
          <a:noFill/>
        </p:spPr>
        <p:txBody>
          <a:bodyPr wrap="none" rtlCol="0">
            <a:spAutoFit/>
          </a:bodyPr>
          <a:lstStyle/>
          <a:p>
            <a:r>
              <a:rPr lang="en-US" sz="1400" dirty="0"/>
              <a:t>[3]</a:t>
            </a:r>
            <a:endParaRPr lang="fr-FR" sz="1400" dirty="0"/>
          </a:p>
        </p:txBody>
      </p:sp>
      <p:sp>
        <p:nvSpPr>
          <p:cNvPr id="23" name="TextBox 22">
            <a:extLst>
              <a:ext uri="{FF2B5EF4-FFF2-40B4-BE49-F238E27FC236}">
                <a16:creationId xmlns:a16="http://schemas.microsoft.com/office/drawing/2014/main" id="{BB385112-324A-8EB2-49EE-79CCC1986720}"/>
              </a:ext>
            </a:extLst>
          </p:cNvPr>
          <p:cNvSpPr txBox="1"/>
          <p:nvPr/>
        </p:nvSpPr>
        <p:spPr>
          <a:xfrm>
            <a:off x="0" y="5760720"/>
            <a:ext cx="7384137" cy="1077218"/>
          </a:xfrm>
          <a:prstGeom prst="rect">
            <a:avLst/>
          </a:prstGeom>
          <a:noFill/>
        </p:spPr>
        <p:txBody>
          <a:bodyPr wrap="none" rtlCol="0">
            <a:spAutoFit/>
          </a:bodyPr>
          <a:lstStyle/>
          <a:p>
            <a:endParaRPr lang="fr-FR" sz="1600" dirty="0"/>
          </a:p>
          <a:p>
            <a:r>
              <a:rPr lang="fr-FR" sz="1600" dirty="0"/>
              <a:t>[1] Gordon, </a:t>
            </a:r>
            <a:r>
              <a:rPr lang="en-US" sz="1600" dirty="0"/>
              <a:t>“</a:t>
            </a:r>
            <a:r>
              <a:rPr lang="en-US" sz="1600" dirty="0" err="1"/>
              <a:t>Bisimilarity</a:t>
            </a:r>
            <a:r>
              <a:rPr lang="en-US" sz="1600" dirty="0"/>
              <a:t> as a theory of functional programming”,</a:t>
            </a:r>
            <a:r>
              <a:rPr lang="fr-FR" sz="1600" dirty="0"/>
              <a:t> 1999</a:t>
            </a:r>
            <a:endParaRPr lang="en-US" sz="1600" dirty="0"/>
          </a:p>
          <a:p>
            <a:r>
              <a:rPr lang="en-US" sz="1600" dirty="0"/>
              <a:t>[2] </a:t>
            </a:r>
            <a:r>
              <a:rPr lang="fr-FR" sz="1600" dirty="0" err="1"/>
              <a:t>Biernacki-Lenglet</a:t>
            </a:r>
            <a:r>
              <a:rPr lang="fr-FR" sz="1600" dirty="0"/>
              <a:t>, </a:t>
            </a:r>
            <a:r>
              <a:rPr lang="en-US" sz="1600" dirty="0"/>
              <a:t>“Applicative </a:t>
            </a:r>
            <a:r>
              <a:rPr lang="en-US" sz="1600" dirty="0" err="1"/>
              <a:t>Bisimulations</a:t>
            </a:r>
            <a:r>
              <a:rPr lang="en-US" sz="1600" dirty="0"/>
              <a:t> for Delimited-Control Operators”,</a:t>
            </a:r>
            <a:r>
              <a:rPr lang="fr-FR" sz="1600" dirty="0"/>
              <a:t> 2012</a:t>
            </a:r>
          </a:p>
          <a:p>
            <a:r>
              <a:rPr lang="fr-FR" sz="1600" dirty="0"/>
              <a:t>[3] </a:t>
            </a:r>
            <a:r>
              <a:rPr lang="fr-FR" sz="1600" dirty="0" err="1"/>
              <a:t>Lenglet</a:t>
            </a:r>
            <a:r>
              <a:rPr lang="fr-FR" sz="1600" dirty="0"/>
              <a:t>-Schmitt, </a:t>
            </a:r>
            <a:r>
              <a:rPr lang="en-US" sz="1600" dirty="0"/>
              <a:t>“Howe’s Method for Contextual Semantics”, </a:t>
            </a:r>
            <a:r>
              <a:rPr lang="fr-FR" sz="1600" dirty="0"/>
              <a:t>2015</a:t>
            </a:r>
          </a:p>
        </p:txBody>
      </p:sp>
      <p:sp>
        <p:nvSpPr>
          <p:cNvPr id="28" name="TextBox 27">
            <a:extLst>
              <a:ext uri="{FF2B5EF4-FFF2-40B4-BE49-F238E27FC236}">
                <a16:creationId xmlns:a16="http://schemas.microsoft.com/office/drawing/2014/main" id="{DFF2C7D3-09C8-0A7F-7536-6C62296FE707}"/>
              </a:ext>
            </a:extLst>
          </p:cNvPr>
          <p:cNvSpPr txBox="1"/>
          <p:nvPr/>
        </p:nvSpPr>
        <p:spPr>
          <a:xfrm>
            <a:off x="3611147" y="4830791"/>
            <a:ext cx="4716618" cy="830997"/>
          </a:xfrm>
          <a:prstGeom prst="rect">
            <a:avLst/>
          </a:prstGeom>
          <a:noFill/>
        </p:spPr>
        <p:txBody>
          <a:bodyPr wrap="square">
            <a:spAutoFit/>
          </a:bodyPr>
          <a:lstStyle/>
          <a:p>
            <a:pPr algn="ctr"/>
            <a:r>
              <a:rPr lang="fr-FR" sz="2800" dirty="0"/>
              <a:t>Axe de recherche en cours</a:t>
            </a:r>
          </a:p>
          <a:p>
            <a:pPr algn="ctr"/>
            <a:r>
              <a:rPr lang="fr-FR" sz="2000" dirty="0"/>
              <a:t>(</a:t>
            </a:r>
            <a:r>
              <a:rPr lang="fr-FR" sz="2000" b="1" dirty="0"/>
              <a:t>LICS</a:t>
            </a:r>
            <a:r>
              <a:rPr lang="fr-FR" sz="2000" dirty="0"/>
              <a:t> 2020, </a:t>
            </a:r>
            <a:r>
              <a:rPr lang="fr-FR" sz="2000" b="1" dirty="0"/>
              <a:t>LMCS</a:t>
            </a:r>
            <a:r>
              <a:rPr lang="fr-FR" sz="2000" dirty="0"/>
              <a:t> 2022, </a:t>
            </a:r>
            <a:r>
              <a:rPr lang="fr-FR" sz="2000" dirty="0" err="1"/>
              <a:t>preprint</a:t>
            </a:r>
            <a:r>
              <a:rPr lang="fr-FR" sz="2000" dirty="0"/>
              <a:t> 2023)</a:t>
            </a:r>
          </a:p>
        </p:txBody>
      </p:sp>
      <p:sp>
        <p:nvSpPr>
          <p:cNvPr id="2" name="TextBox 1">
            <a:extLst>
              <a:ext uri="{FF2B5EF4-FFF2-40B4-BE49-F238E27FC236}">
                <a16:creationId xmlns:a16="http://schemas.microsoft.com/office/drawing/2014/main" id="{419006FD-7F08-33F5-12F0-B8808B127895}"/>
              </a:ext>
            </a:extLst>
          </p:cNvPr>
          <p:cNvSpPr txBox="1"/>
          <p:nvPr/>
        </p:nvSpPr>
        <p:spPr>
          <a:xfrm>
            <a:off x="4531726" y="2764139"/>
            <a:ext cx="2690248" cy="646331"/>
          </a:xfrm>
          <a:prstGeom prst="rect">
            <a:avLst/>
          </a:prstGeom>
          <a:noFill/>
        </p:spPr>
        <p:txBody>
          <a:bodyPr wrap="square" rtlCol="0">
            <a:spAutoFit/>
          </a:bodyPr>
          <a:lstStyle/>
          <a:p>
            <a:r>
              <a:rPr lang="fr-FR" dirty="0"/>
              <a:t>Unification / Factorisation</a:t>
            </a:r>
          </a:p>
          <a:p>
            <a:pPr algn="ctr"/>
            <a:r>
              <a:rPr lang="fr-FR" dirty="0"/>
              <a:t>des preuves</a:t>
            </a:r>
          </a:p>
        </p:txBody>
      </p:sp>
      <p:sp>
        <p:nvSpPr>
          <p:cNvPr id="12" name="TextBox 11">
            <a:extLst>
              <a:ext uri="{FF2B5EF4-FFF2-40B4-BE49-F238E27FC236}">
                <a16:creationId xmlns:a16="http://schemas.microsoft.com/office/drawing/2014/main" id="{DBB66C77-FC2B-F18A-C71C-4507D5EA3C89}"/>
              </a:ext>
            </a:extLst>
          </p:cNvPr>
          <p:cNvSpPr txBox="1"/>
          <p:nvPr/>
        </p:nvSpPr>
        <p:spPr>
          <a:xfrm>
            <a:off x="6803546" y="1541749"/>
            <a:ext cx="3294440" cy="646331"/>
          </a:xfrm>
          <a:prstGeom prst="rect">
            <a:avLst/>
          </a:prstGeom>
          <a:noFill/>
        </p:spPr>
        <p:txBody>
          <a:bodyPr wrap="square" rtlCol="0">
            <a:spAutoFit/>
          </a:bodyPr>
          <a:lstStyle/>
          <a:p>
            <a:pPr algn="ctr"/>
            <a:r>
              <a:rPr lang="fr-FR" dirty="0"/>
              <a:t>Un théorème pour une classe de langages</a:t>
            </a:r>
          </a:p>
        </p:txBody>
      </p:sp>
      <p:sp>
        <p:nvSpPr>
          <p:cNvPr id="13" name="TextBox 12">
            <a:extLst>
              <a:ext uri="{FF2B5EF4-FFF2-40B4-BE49-F238E27FC236}">
                <a16:creationId xmlns:a16="http://schemas.microsoft.com/office/drawing/2014/main" id="{DC238126-588C-7028-8554-45123AEFB7CF}"/>
              </a:ext>
            </a:extLst>
          </p:cNvPr>
          <p:cNvSpPr txBox="1"/>
          <p:nvPr/>
        </p:nvSpPr>
        <p:spPr>
          <a:xfrm>
            <a:off x="1401463" y="1579459"/>
            <a:ext cx="3294440" cy="646331"/>
          </a:xfrm>
          <a:prstGeom prst="rect">
            <a:avLst/>
          </a:prstGeom>
          <a:noFill/>
        </p:spPr>
        <p:txBody>
          <a:bodyPr wrap="square" rtlCol="0">
            <a:spAutoFit/>
          </a:bodyPr>
          <a:lstStyle/>
          <a:p>
            <a:pPr algn="ctr"/>
            <a:r>
              <a:rPr lang="fr-FR" dirty="0"/>
              <a:t>Une preuve séparée / différente par langage</a:t>
            </a:r>
          </a:p>
        </p:txBody>
      </p:sp>
      <p:sp>
        <p:nvSpPr>
          <p:cNvPr id="15" name="Title 1">
            <a:extLst>
              <a:ext uri="{FF2B5EF4-FFF2-40B4-BE49-F238E27FC236}">
                <a16:creationId xmlns:a16="http://schemas.microsoft.com/office/drawing/2014/main" id="{07C486C2-49A2-7C80-5236-2FEE35F4091E}"/>
              </a:ext>
            </a:extLst>
          </p:cNvPr>
          <p:cNvSpPr>
            <a:spLocks noGrp="1"/>
          </p:cNvSpPr>
          <p:nvPr>
            <p:ph type="title"/>
          </p:nvPr>
        </p:nvSpPr>
        <p:spPr>
          <a:xfrm>
            <a:off x="838200" y="18255"/>
            <a:ext cx="10515600" cy="1325563"/>
          </a:xfrm>
        </p:spPr>
        <p:txBody>
          <a:bodyPr/>
          <a:lstStyle/>
          <a:p>
            <a:pPr algn="ctr"/>
            <a:r>
              <a:rPr lang="fr-FR" dirty="0">
                <a:solidFill>
                  <a:schemeClr val="accent1">
                    <a:lumMod val="50000"/>
                  </a:schemeClr>
                </a:solidFill>
              </a:rPr>
              <a:t>Congruence de la </a:t>
            </a:r>
            <a:r>
              <a:rPr lang="fr-FR" i="1" dirty="0" err="1">
                <a:solidFill>
                  <a:schemeClr val="accent1">
                    <a:lumMod val="50000"/>
                  </a:schemeClr>
                </a:solidFill>
              </a:rPr>
              <a:t>bisimilarité</a:t>
            </a:r>
            <a:endParaRPr lang="fr-FR" i="1" dirty="0">
              <a:solidFill>
                <a:schemeClr val="accent1">
                  <a:lumMod val="50000"/>
                </a:schemeClr>
              </a:solidFill>
            </a:endParaRPr>
          </a:p>
        </p:txBody>
      </p:sp>
      <p:sp>
        <p:nvSpPr>
          <p:cNvPr id="5" name="TextBox 4">
            <a:extLst>
              <a:ext uri="{FF2B5EF4-FFF2-40B4-BE49-F238E27FC236}">
                <a16:creationId xmlns:a16="http://schemas.microsoft.com/office/drawing/2014/main" id="{80206BD3-89B6-DCA7-8973-C6228D614A76}"/>
              </a:ext>
            </a:extLst>
          </p:cNvPr>
          <p:cNvSpPr txBox="1"/>
          <p:nvPr/>
        </p:nvSpPr>
        <p:spPr>
          <a:xfrm>
            <a:off x="0" y="5586034"/>
            <a:ext cx="2130419" cy="400110"/>
          </a:xfrm>
          <a:prstGeom prst="rect">
            <a:avLst/>
          </a:prstGeom>
          <a:noFill/>
        </p:spPr>
        <p:txBody>
          <a:bodyPr wrap="square" rtlCol="0">
            <a:spAutoFit/>
          </a:bodyPr>
          <a:lstStyle/>
          <a:p>
            <a:r>
              <a:rPr lang="en-US" sz="2000" dirty="0" err="1"/>
              <a:t>Exemples</a:t>
            </a:r>
            <a:endParaRPr lang="fr-FR" sz="2000" dirty="0"/>
          </a:p>
        </p:txBody>
      </p:sp>
    </p:spTree>
    <p:extLst>
      <p:ext uri="{BB962C8B-B14F-4D97-AF65-F5344CB8AC3E}">
        <p14:creationId xmlns:p14="http://schemas.microsoft.com/office/powerpoint/2010/main" val="285564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p:bldP spid="20" grpId="0"/>
      <p:bldP spid="22" grpId="0"/>
      <p:bldP spid="28" grpId="0"/>
      <p:bldP spid="2"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B63C-9553-6ACA-9BA9-DB3F9FF50DA9}"/>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Plan</a:t>
            </a:r>
            <a:endParaRPr lang="fr-FR" dirty="0">
              <a:solidFill>
                <a:schemeClr val="accent1">
                  <a:lumMod val="50000"/>
                </a:schemeClr>
              </a:solidFill>
            </a:endParaRPr>
          </a:p>
        </p:txBody>
      </p:sp>
      <p:sp>
        <p:nvSpPr>
          <p:cNvPr id="6" name="Slide Number Placeholder 3">
            <a:extLst>
              <a:ext uri="{FF2B5EF4-FFF2-40B4-BE49-F238E27FC236}">
                <a16:creationId xmlns:a16="http://schemas.microsoft.com/office/drawing/2014/main" id="{0EC30445-47A8-D9CB-C26F-810CE2BBDC0A}"/>
              </a:ext>
            </a:extLst>
          </p:cNvPr>
          <p:cNvSpPr>
            <a:spLocks noGrp="1"/>
          </p:cNvSpPr>
          <p:nvPr>
            <p:ph type="sldNum" sz="quarter" idx="12"/>
          </p:nvPr>
        </p:nvSpPr>
        <p:spPr>
          <a:xfrm>
            <a:off x="9220200" y="6353175"/>
            <a:ext cx="2743200" cy="365125"/>
          </a:xfrm>
        </p:spPr>
        <p:txBody>
          <a:bodyPr/>
          <a:lstStyle/>
          <a:p>
            <a:fld id="{6113E31D-E2AB-40D1-8B51-AFA5AFEF393A}" type="slidenum">
              <a:rPr lang="en-US" smtClean="0"/>
              <a:t>2</a:t>
            </a:fld>
            <a:endParaRPr lang="en-US" dirty="0"/>
          </a:p>
        </p:txBody>
      </p:sp>
      <p:sp>
        <p:nvSpPr>
          <p:cNvPr id="10" name="TextBox 9">
            <a:extLst>
              <a:ext uri="{FF2B5EF4-FFF2-40B4-BE49-F238E27FC236}">
                <a16:creationId xmlns:a16="http://schemas.microsoft.com/office/drawing/2014/main" id="{8701428B-0EA0-BE88-3FF7-D0E39394A632}"/>
              </a:ext>
            </a:extLst>
          </p:cNvPr>
          <p:cNvSpPr txBox="1"/>
          <p:nvPr/>
        </p:nvSpPr>
        <p:spPr>
          <a:xfrm>
            <a:off x="1995798" y="1586339"/>
            <a:ext cx="9708444" cy="4524315"/>
          </a:xfrm>
          <a:prstGeom prst="rect">
            <a:avLst/>
          </a:prstGeom>
          <a:noFill/>
        </p:spPr>
        <p:txBody>
          <a:bodyPr wrap="square" rtlCol="0">
            <a:spAutoFit/>
          </a:bodyPr>
          <a:lstStyle/>
          <a:p>
            <a:pPr marL="742950" indent="-742950">
              <a:lnSpc>
                <a:spcPct val="200000"/>
              </a:lnSpc>
              <a:buFont typeface="+mj-lt"/>
              <a:buAutoNum type="arabicPeriod"/>
            </a:pPr>
            <a:r>
              <a:rPr lang="fr-FR" sz="3600" dirty="0"/>
              <a:t>Recherche</a:t>
            </a:r>
          </a:p>
          <a:p>
            <a:pPr marL="1200150" lvl="1" indent="-742950">
              <a:buFont typeface="Arial" panose="020B0604020202020204" pitchFamily="34" charset="0"/>
              <a:buChar char="•"/>
            </a:pPr>
            <a:r>
              <a:rPr lang="fr-FR" sz="3600" dirty="0"/>
              <a:t>Travaux précédents et en cours</a:t>
            </a:r>
          </a:p>
          <a:p>
            <a:pPr marL="1200150" lvl="1" indent="-742950">
              <a:buFont typeface="Arial" panose="020B0604020202020204" pitchFamily="34" charset="0"/>
              <a:buChar char="•"/>
            </a:pPr>
            <a:r>
              <a:rPr lang="fr-FR" sz="3600" dirty="0"/>
              <a:t>Projet</a:t>
            </a:r>
          </a:p>
          <a:p>
            <a:pPr marL="1200150" lvl="1" indent="-742950">
              <a:buFont typeface="Arial" panose="020B0604020202020204" pitchFamily="34" charset="0"/>
              <a:buChar char="•"/>
            </a:pPr>
            <a:endParaRPr lang="fr-FR" sz="3600" dirty="0"/>
          </a:p>
          <a:p>
            <a:pPr marL="742950" indent="-742950">
              <a:buFont typeface="+mj-lt"/>
              <a:buAutoNum type="arabicPeriod"/>
            </a:pPr>
            <a:r>
              <a:rPr lang="fr-FR" sz="3600" dirty="0"/>
              <a:t>Enseignement</a:t>
            </a:r>
          </a:p>
          <a:p>
            <a:pPr marL="1200150" lvl="1" indent="-742950">
              <a:buFont typeface="Arial" panose="020B0604020202020204" pitchFamily="34" charset="0"/>
              <a:buChar char="•"/>
            </a:pPr>
            <a:r>
              <a:rPr lang="fr-FR" sz="3600" dirty="0"/>
              <a:t>Expérience</a:t>
            </a:r>
          </a:p>
          <a:p>
            <a:pPr marL="1200150" lvl="1" indent="-742950">
              <a:buFont typeface="Arial" panose="020B0604020202020204" pitchFamily="34" charset="0"/>
              <a:buChar char="•"/>
            </a:pPr>
            <a:r>
              <a:rPr lang="fr-FR" sz="3600" dirty="0"/>
              <a:t>Projet</a:t>
            </a:r>
          </a:p>
        </p:txBody>
      </p:sp>
    </p:spTree>
    <p:extLst>
      <p:ext uri="{BB962C8B-B14F-4D97-AF65-F5344CB8AC3E}">
        <p14:creationId xmlns:p14="http://schemas.microsoft.com/office/powerpoint/2010/main" val="80616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20</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764309"/>
            <a:ext cx="5038359" cy="2807691"/>
          </a:xfrm>
        </p:spPr>
        <p:txBody>
          <a:bodyPr>
            <a:normAutofit/>
          </a:bodyPr>
          <a:lstStyle/>
          <a:p>
            <a:r>
              <a:rPr lang="fr-FR" sz="2400" dirty="0"/>
              <a:t>Syntaxe</a:t>
            </a:r>
          </a:p>
          <a:p>
            <a:pPr lvl="1"/>
            <a:r>
              <a:rPr lang="fr-FR" sz="2400" dirty="0"/>
              <a:t>Substitution</a:t>
            </a:r>
          </a:p>
          <a:p>
            <a:pPr lvl="1"/>
            <a:r>
              <a:rPr lang="fr-FR" sz="2400" dirty="0"/>
              <a:t>Unification</a:t>
            </a:r>
          </a:p>
          <a:p>
            <a:r>
              <a:rPr lang="fr-FR" sz="2400" dirty="0"/>
              <a:t>Sémantique opérationnelle</a:t>
            </a:r>
          </a:p>
          <a:p>
            <a:pPr lvl="1"/>
            <a:r>
              <a:rPr lang="fr-FR" dirty="0"/>
              <a:t>Substitution</a:t>
            </a:r>
            <a:endParaRPr lang="fr-FR" baseline="30000" dirty="0"/>
          </a:p>
          <a:p>
            <a:pPr lvl="1"/>
            <a:r>
              <a:rPr lang="fr-FR" b="1" dirty="0">
                <a:solidFill>
                  <a:srgbClr val="0000FF"/>
                </a:solidFill>
              </a:rPr>
              <a:t>Equivalences de programmes</a:t>
            </a:r>
            <a:endParaRPr lang="fr-FR" baseline="30000" dirty="0">
              <a:solidFill>
                <a:srgbClr val="0000FF"/>
              </a:solidFill>
            </a:endParaRPr>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7053240"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7053240" y="2493309"/>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2" name="TextBox 1">
            <a:extLst>
              <a:ext uri="{FF2B5EF4-FFF2-40B4-BE49-F238E27FC236}">
                <a16:creationId xmlns:a16="http://schemas.microsoft.com/office/drawing/2014/main" id="{36B1C4C3-F7FA-21F6-0CD3-2E3AD8F2ED6C}"/>
              </a:ext>
            </a:extLst>
          </p:cNvPr>
          <p:cNvSpPr txBox="1"/>
          <p:nvPr/>
        </p:nvSpPr>
        <p:spPr>
          <a:xfrm>
            <a:off x="7053240" y="3423121"/>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7053240" y="3832689"/>
            <a:ext cx="4131403" cy="369332"/>
          </a:xfrm>
          <a:prstGeom prst="rect">
            <a:avLst/>
          </a:prstGeom>
          <a:noFill/>
        </p:spPr>
        <p:txBody>
          <a:bodyPr wrap="square" rtlCol="0">
            <a:spAutoFit/>
          </a:bodyPr>
          <a:lstStyle/>
          <a:p>
            <a:r>
              <a:rPr lang="en-US" dirty="0"/>
              <a:t>LICS 2020, LMCS 2022</a:t>
            </a:r>
            <a:endParaRPr lang="fr-FR" dirty="0"/>
          </a:p>
        </p:txBody>
      </p:sp>
    </p:spTree>
    <p:extLst>
      <p:ext uri="{BB962C8B-B14F-4D97-AF65-F5344CB8AC3E}">
        <p14:creationId xmlns:p14="http://schemas.microsoft.com/office/powerpoint/2010/main" val="1085874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21</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764309"/>
            <a:ext cx="5038359" cy="2807691"/>
          </a:xfrm>
        </p:spPr>
        <p:txBody>
          <a:bodyPr>
            <a:normAutofit/>
          </a:bodyPr>
          <a:lstStyle/>
          <a:p>
            <a:r>
              <a:rPr lang="fr-FR" sz="2400" dirty="0"/>
              <a:t>Syntaxe</a:t>
            </a:r>
          </a:p>
          <a:p>
            <a:pPr lvl="1"/>
            <a:r>
              <a:rPr lang="fr-FR" sz="2400" dirty="0"/>
              <a:t>Substitution</a:t>
            </a:r>
          </a:p>
          <a:p>
            <a:pPr lvl="1"/>
            <a:r>
              <a:rPr lang="fr-FR" sz="2400" dirty="0"/>
              <a:t>Unification</a:t>
            </a:r>
          </a:p>
          <a:p>
            <a:r>
              <a:rPr lang="fr-FR" sz="2400" dirty="0"/>
              <a:t>Sémantique opérationnelle</a:t>
            </a:r>
          </a:p>
          <a:p>
            <a:pPr lvl="1"/>
            <a:r>
              <a:rPr lang="fr-FR" dirty="0"/>
              <a:t>Substitution</a:t>
            </a:r>
            <a:endParaRPr lang="fr-FR" baseline="30000" dirty="0"/>
          </a:p>
          <a:p>
            <a:pPr lvl="1"/>
            <a:r>
              <a:rPr lang="fr-FR" dirty="0"/>
              <a:t>Equivalences de programmes</a:t>
            </a:r>
            <a:endParaRPr lang="fr-FR" baseline="30000" dirty="0"/>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b="1" dirty="0">
                <a:solidFill>
                  <a:srgbClr val="0000FF"/>
                </a:solidFill>
              </a:rPr>
              <a:t>Fondements</a:t>
            </a:r>
            <a:r>
              <a:rPr lang="fr-FR" sz="2400" baseline="30000" dirty="0">
                <a:solidFill>
                  <a:srgbClr val="0000FF"/>
                </a:solidFill>
              </a:rPr>
              <a:t>1</a:t>
            </a:r>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7053240"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7053240" y="2493309"/>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2" name="TextBox 1">
            <a:extLst>
              <a:ext uri="{FF2B5EF4-FFF2-40B4-BE49-F238E27FC236}">
                <a16:creationId xmlns:a16="http://schemas.microsoft.com/office/drawing/2014/main" id="{36B1C4C3-F7FA-21F6-0CD3-2E3AD8F2ED6C}"/>
              </a:ext>
            </a:extLst>
          </p:cNvPr>
          <p:cNvSpPr txBox="1"/>
          <p:nvPr/>
        </p:nvSpPr>
        <p:spPr>
          <a:xfrm>
            <a:off x="7053240" y="3423121"/>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7053240" y="3832689"/>
            <a:ext cx="4131403" cy="369332"/>
          </a:xfrm>
          <a:prstGeom prst="rect">
            <a:avLst/>
          </a:prstGeom>
          <a:noFill/>
        </p:spPr>
        <p:txBody>
          <a:bodyPr wrap="square" rtlCol="0">
            <a:spAutoFit/>
          </a:bodyPr>
          <a:lstStyle/>
          <a:p>
            <a:r>
              <a:rPr lang="en-US" dirty="0"/>
              <a:t>LICS 2020, LMCS 2022</a:t>
            </a:r>
            <a:endParaRPr lang="fr-FR" dirty="0"/>
          </a:p>
        </p:txBody>
      </p:sp>
      <p:sp>
        <p:nvSpPr>
          <p:cNvPr id="9" name="TextBox 8">
            <a:extLst>
              <a:ext uri="{FF2B5EF4-FFF2-40B4-BE49-F238E27FC236}">
                <a16:creationId xmlns:a16="http://schemas.microsoft.com/office/drawing/2014/main" id="{89A32629-124A-5ECE-C91A-87D221135212}"/>
              </a:ext>
            </a:extLst>
          </p:cNvPr>
          <p:cNvSpPr txBox="1"/>
          <p:nvPr/>
        </p:nvSpPr>
        <p:spPr>
          <a:xfrm>
            <a:off x="108295" y="6470413"/>
            <a:ext cx="6111764" cy="369332"/>
          </a:xfrm>
          <a:prstGeom prst="rect">
            <a:avLst/>
          </a:prstGeom>
          <a:noFill/>
        </p:spPr>
        <p:txBody>
          <a:bodyPr wrap="square">
            <a:spAutoFit/>
          </a:bodyPr>
          <a:lstStyle/>
          <a:p>
            <a:r>
              <a:rPr lang="fr-FR" sz="1800" baseline="30000" dirty="0">
                <a:solidFill>
                  <a:srgbClr val="0000FF"/>
                </a:solidFill>
              </a:rPr>
              <a:t>1 </a:t>
            </a:r>
            <a:r>
              <a:rPr lang="en-US" dirty="0"/>
              <a:t>avec A. Kaposi, A. </a:t>
            </a:r>
            <a:r>
              <a:rPr lang="en-US" dirty="0" err="1"/>
              <a:t>Kovács</a:t>
            </a:r>
            <a:endParaRPr lang="en-US" dirty="0"/>
          </a:p>
        </p:txBody>
      </p:sp>
      <p:sp>
        <p:nvSpPr>
          <p:cNvPr id="12" name="TextBox 11">
            <a:extLst>
              <a:ext uri="{FF2B5EF4-FFF2-40B4-BE49-F238E27FC236}">
                <a16:creationId xmlns:a16="http://schemas.microsoft.com/office/drawing/2014/main" id="{2B75E64C-FB76-367A-75B6-9FEBDCCDD740}"/>
              </a:ext>
            </a:extLst>
          </p:cNvPr>
          <p:cNvSpPr txBox="1"/>
          <p:nvPr/>
        </p:nvSpPr>
        <p:spPr>
          <a:xfrm>
            <a:off x="7053240" y="4427570"/>
            <a:ext cx="1520689" cy="369332"/>
          </a:xfrm>
          <a:prstGeom prst="rect">
            <a:avLst/>
          </a:prstGeom>
          <a:noFill/>
        </p:spPr>
        <p:txBody>
          <a:bodyPr wrap="square" rtlCol="0">
            <a:spAutoFit/>
          </a:bodyPr>
          <a:lstStyle/>
          <a:p>
            <a:r>
              <a:rPr lang="en-US" dirty="0"/>
              <a:t>TYPES 2019</a:t>
            </a:r>
            <a:endParaRPr lang="fr-FR" dirty="0"/>
          </a:p>
        </p:txBody>
      </p:sp>
    </p:spTree>
    <p:extLst>
      <p:ext uri="{BB962C8B-B14F-4D97-AF65-F5344CB8AC3E}">
        <p14:creationId xmlns:p14="http://schemas.microsoft.com/office/powerpoint/2010/main" val="3395074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475EAC-F096-4CB0-D2BF-1778B7EFB2F3}"/>
              </a:ext>
            </a:extLst>
          </p:cNvPr>
          <p:cNvSpPr>
            <a:spLocks noGrp="1"/>
          </p:cNvSpPr>
          <p:nvPr>
            <p:ph type="sldNum" sz="quarter" idx="12"/>
          </p:nvPr>
        </p:nvSpPr>
        <p:spPr>
          <a:xfrm>
            <a:off x="9220200" y="6353175"/>
            <a:ext cx="2743200" cy="365125"/>
          </a:xfrm>
        </p:spPr>
        <p:txBody>
          <a:bodyPr/>
          <a:lstStyle/>
          <a:p>
            <a:fld id="{6113E31D-E2AB-40D1-8B51-AFA5AFEF393A}" type="slidenum">
              <a:rPr lang="en-US" smtClean="0"/>
              <a:t>22</a:t>
            </a:fld>
            <a:endParaRPr lang="en-US" dirty="0"/>
          </a:p>
        </p:txBody>
      </p:sp>
      <p:sp>
        <p:nvSpPr>
          <p:cNvPr id="12" name="Rectangle: Rounded Corners 11">
            <a:extLst>
              <a:ext uri="{FF2B5EF4-FFF2-40B4-BE49-F238E27FC236}">
                <a16:creationId xmlns:a16="http://schemas.microsoft.com/office/drawing/2014/main" id="{C23C4664-F154-EF68-3C37-A92095578652}"/>
              </a:ext>
            </a:extLst>
          </p:cNvPr>
          <p:cNvSpPr/>
          <p:nvPr/>
        </p:nvSpPr>
        <p:spPr>
          <a:xfrm>
            <a:off x="1040908" y="1884512"/>
            <a:ext cx="10922492" cy="135840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6C246EA0-193B-33F2-0637-86EC319AB1B7}"/>
              </a:ext>
            </a:extLst>
          </p:cNvPr>
          <p:cNvSpPr/>
          <p:nvPr/>
        </p:nvSpPr>
        <p:spPr>
          <a:xfrm>
            <a:off x="1001600" y="3951036"/>
            <a:ext cx="10922492" cy="22477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AD8AB9E4-857D-14A6-8E2F-8E34377210D6}"/>
              </a:ext>
            </a:extLst>
          </p:cNvPr>
          <p:cNvSpPr txBox="1"/>
          <p:nvPr/>
        </p:nvSpPr>
        <p:spPr>
          <a:xfrm>
            <a:off x="1236218" y="4098670"/>
            <a:ext cx="8505324" cy="400110"/>
          </a:xfrm>
          <a:prstGeom prst="rect">
            <a:avLst/>
          </a:prstGeom>
          <a:noFill/>
        </p:spPr>
        <p:txBody>
          <a:bodyPr wrap="square" rtlCol="0">
            <a:spAutoFit/>
          </a:bodyPr>
          <a:lstStyle/>
          <a:p>
            <a:r>
              <a:rPr lang="fr-FR" sz="2000" b="1" dirty="0"/>
              <a:t>Syntaxe</a:t>
            </a:r>
            <a:endParaRPr lang="fr-FR" sz="2000" dirty="0"/>
          </a:p>
        </p:txBody>
      </p:sp>
      <p:sp>
        <p:nvSpPr>
          <p:cNvPr id="23" name="TextBox 22">
            <a:extLst>
              <a:ext uri="{FF2B5EF4-FFF2-40B4-BE49-F238E27FC236}">
                <a16:creationId xmlns:a16="http://schemas.microsoft.com/office/drawing/2014/main" id="{5DAB3CAD-CD2F-0019-9B41-A33710EEA7DA}"/>
              </a:ext>
            </a:extLst>
          </p:cNvPr>
          <p:cNvSpPr txBox="1"/>
          <p:nvPr/>
        </p:nvSpPr>
        <p:spPr>
          <a:xfrm>
            <a:off x="1236217" y="2737458"/>
            <a:ext cx="8268229" cy="400110"/>
          </a:xfrm>
          <a:prstGeom prst="rect">
            <a:avLst/>
          </a:prstGeom>
          <a:noFill/>
        </p:spPr>
        <p:txBody>
          <a:bodyPr wrap="square" rtlCol="0">
            <a:spAutoFit/>
          </a:bodyPr>
          <a:lstStyle/>
          <a:p>
            <a:r>
              <a:rPr lang="fr-FR" sz="2000" dirty="0"/>
              <a:t>Formalisation : tout type est un </a:t>
            </a:r>
            <a:r>
              <a:rPr lang="fr-FR" sz="2000" i="1" dirty="0"/>
              <a:t>ω-</a:t>
            </a:r>
            <a:r>
              <a:rPr lang="fr-FR" sz="2000" i="1" dirty="0" err="1"/>
              <a:t>groupoïde</a:t>
            </a:r>
            <a:r>
              <a:rPr lang="fr-FR" sz="2000" i="1" dirty="0"/>
              <a:t> </a:t>
            </a:r>
            <a:r>
              <a:rPr lang="fr-FR" sz="2000" dirty="0"/>
              <a:t>(définition et preuve)</a:t>
            </a:r>
            <a:endParaRPr lang="fr-FR" sz="2400" i="1" dirty="0"/>
          </a:p>
        </p:txBody>
      </p:sp>
      <p:pic>
        <p:nvPicPr>
          <p:cNvPr id="42" name="Picture 41" descr="The Coq proof assistant (@CoqLang) / Twitter">
            <a:extLst>
              <a:ext uri="{FF2B5EF4-FFF2-40B4-BE49-F238E27FC236}">
                <a16:creationId xmlns:a16="http://schemas.microsoft.com/office/drawing/2014/main" id="{7A6C6CDD-D99B-12E0-7D5B-EC88258DA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6047" y="1873731"/>
            <a:ext cx="1419469" cy="141946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A656159-903F-E538-A65F-5C460475B0A7}"/>
              </a:ext>
            </a:extLst>
          </p:cNvPr>
          <p:cNvSpPr txBox="1"/>
          <p:nvPr/>
        </p:nvSpPr>
        <p:spPr>
          <a:xfrm>
            <a:off x="1236218" y="2162027"/>
            <a:ext cx="8268229" cy="400110"/>
          </a:xfrm>
          <a:prstGeom prst="rect">
            <a:avLst/>
          </a:prstGeom>
          <a:noFill/>
        </p:spPr>
        <p:txBody>
          <a:bodyPr wrap="square" rtlCol="0">
            <a:spAutoFit/>
          </a:bodyPr>
          <a:lstStyle/>
          <a:p>
            <a:r>
              <a:rPr lang="fr-FR" sz="2000" b="1" dirty="0"/>
              <a:t>Sémantique</a:t>
            </a:r>
            <a:endParaRPr lang="fr-FR" sz="2400" b="1" dirty="0"/>
          </a:p>
        </p:txBody>
      </p:sp>
      <p:sp>
        <p:nvSpPr>
          <p:cNvPr id="4" name="TextBox 3">
            <a:extLst>
              <a:ext uri="{FF2B5EF4-FFF2-40B4-BE49-F238E27FC236}">
                <a16:creationId xmlns:a16="http://schemas.microsoft.com/office/drawing/2014/main" id="{2C56039D-53EC-E221-D5C0-30CCE31B0457}"/>
              </a:ext>
            </a:extLst>
          </p:cNvPr>
          <p:cNvSpPr txBox="1"/>
          <p:nvPr/>
        </p:nvSpPr>
        <p:spPr>
          <a:xfrm>
            <a:off x="1236217" y="4690323"/>
            <a:ext cx="7746769" cy="707886"/>
          </a:xfrm>
          <a:prstGeom prst="rect">
            <a:avLst/>
          </a:prstGeom>
          <a:noFill/>
        </p:spPr>
        <p:txBody>
          <a:bodyPr wrap="square" rtlCol="0">
            <a:spAutoFit/>
          </a:bodyPr>
          <a:lstStyle/>
          <a:p>
            <a:r>
              <a:rPr lang="fr-FR" sz="2000" dirty="0"/>
              <a:t>Construction d’une classe de types inductifs avancés permettant de définir la théorie des types en théorie des types</a:t>
            </a:r>
            <a:endParaRPr lang="fr-FR" sz="2400" dirty="0"/>
          </a:p>
        </p:txBody>
      </p:sp>
      <p:pic>
        <p:nvPicPr>
          <p:cNvPr id="5" name="Picture 4">
            <a:extLst>
              <a:ext uri="{FF2B5EF4-FFF2-40B4-BE49-F238E27FC236}">
                <a16:creationId xmlns:a16="http://schemas.microsoft.com/office/drawing/2014/main" id="{3261AC54-5619-0661-193A-D31D7448A77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217603" y="4805116"/>
            <a:ext cx="2458954" cy="684958"/>
          </a:xfrm>
          <a:prstGeom prst="rect">
            <a:avLst/>
          </a:prstGeom>
        </p:spPr>
      </p:pic>
      <p:sp>
        <p:nvSpPr>
          <p:cNvPr id="7" name="TextBox 6">
            <a:extLst>
              <a:ext uri="{FF2B5EF4-FFF2-40B4-BE49-F238E27FC236}">
                <a16:creationId xmlns:a16="http://schemas.microsoft.com/office/drawing/2014/main" id="{319821E3-E238-434B-E313-190D3F09546A}"/>
              </a:ext>
            </a:extLst>
          </p:cNvPr>
          <p:cNvSpPr txBox="1"/>
          <p:nvPr/>
        </p:nvSpPr>
        <p:spPr>
          <a:xfrm>
            <a:off x="4058947" y="5665981"/>
            <a:ext cx="4019733" cy="369332"/>
          </a:xfrm>
          <a:prstGeom prst="rect">
            <a:avLst/>
          </a:prstGeom>
          <a:noFill/>
        </p:spPr>
        <p:txBody>
          <a:bodyPr wrap="square" rtlCol="0">
            <a:spAutoFit/>
          </a:bodyPr>
          <a:lstStyle/>
          <a:p>
            <a:r>
              <a:rPr lang="fr-FR" dirty="0"/>
              <a:t>TYPES 2019</a:t>
            </a:r>
          </a:p>
        </p:txBody>
      </p:sp>
      <p:sp>
        <p:nvSpPr>
          <p:cNvPr id="8" name="Arrow: Up-Down 7">
            <a:extLst>
              <a:ext uri="{FF2B5EF4-FFF2-40B4-BE49-F238E27FC236}">
                <a16:creationId xmlns:a16="http://schemas.microsoft.com/office/drawing/2014/main" id="{A592C4A0-C07A-D868-F610-814C1AC6DB3A}"/>
              </a:ext>
            </a:extLst>
          </p:cNvPr>
          <p:cNvSpPr/>
          <p:nvPr/>
        </p:nvSpPr>
        <p:spPr>
          <a:xfrm>
            <a:off x="4343707" y="3101657"/>
            <a:ext cx="648586" cy="106480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TextBox 8">
            <a:extLst>
              <a:ext uri="{FF2B5EF4-FFF2-40B4-BE49-F238E27FC236}">
                <a16:creationId xmlns:a16="http://schemas.microsoft.com/office/drawing/2014/main" id="{6DD6CF40-3BF8-7116-67E7-77498FA9BB7A}"/>
              </a:ext>
            </a:extLst>
          </p:cNvPr>
          <p:cNvSpPr txBox="1"/>
          <p:nvPr/>
        </p:nvSpPr>
        <p:spPr>
          <a:xfrm>
            <a:off x="5322503" y="3418236"/>
            <a:ext cx="2166491" cy="369332"/>
          </a:xfrm>
          <a:prstGeom prst="rect">
            <a:avLst/>
          </a:prstGeom>
          <a:noFill/>
        </p:spPr>
        <p:txBody>
          <a:bodyPr wrap="none" rtlCol="0">
            <a:spAutoFit/>
          </a:bodyPr>
          <a:lstStyle/>
          <a:p>
            <a:r>
              <a:rPr lang="fr-FR" dirty="0"/>
              <a:t>Techniques similaires</a:t>
            </a:r>
          </a:p>
        </p:txBody>
      </p:sp>
      <p:sp>
        <p:nvSpPr>
          <p:cNvPr id="11" name="TextBox 10">
            <a:extLst>
              <a:ext uri="{FF2B5EF4-FFF2-40B4-BE49-F238E27FC236}">
                <a16:creationId xmlns:a16="http://schemas.microsoft.com/office/drawing/2014/main" id="{2729EB5A-ECE8-D73B-A2E5-60475882FC31}"/>
              </a:ext>
            </a:extLst>
          </p:cNvPr>
          <p:cNvSpPr txBox="1"/>
          <p:nvPr/>
        </p:nvSpPr>
        <p:spPr>
          <a:xfrm>
            <a:off x="372668" y="1607263"/>
            <a:ext cx="7942078" cy="523220"/>
          </a:xfrm>
          <a:prstGeom prst="rect">
            <a:avLst/>
          </a:prstGeom>
          <a:noFill/>
        </p:spPr>
        <p:txBody>
          <a:bodyPr wrap="square">
            <a:spAutoFit/>
          </a:bodyPr>
          <a:lstStyle/>
          <a:p>
            <a:endParaRPr lang="fr-FR" sz="2800" dirty="0"/>
          </a:p>
        </p:txBody>
      </p:sp>
      <p:sp>
        <p:nvSpPr>
          <p:cNvPr id="6" name="TextBox 5">
            <a:extLst>
              <a:ext uri="{FF2B5EF4-FFF2-40B4-BE49-F238E27FC236}">
                <a16:creationId xmlns:a16="http://schemas.microsoft.com/office/drawing/2014/main" id="{762F928C-DC09-C743-761D-AC9D517DFAA7}"/>
              </a:ext>
            </a:extLst>
          </p:cNvPr>
          <p:cNvSpPr txBox="1"/>
          <p:nvPr/>
        </p:nvSpPr>
        <p:spPr>
          <a:xfrm>
            <a:off x="2882863" y="2162027"/>
            <a:ext cx="8268229" cy="400110"/>
          </a:xfrm>
          <a:prstGeom prst="rect">
            <a:avLst/>
          </a:prstGeom>
          <a:noFill/>
        </p:spPr>
        <p:txBody>
          <a:bodyPr wrap="square" rtlCol="0">
            <a:spAutoFit/>
          </a:bodyPr>
          <a:lstStyle/>
          <a:p>
            <a:r>
              <a:rPr lang="fr-FR" sz="2000" dirty="0"/>
              <a:t>Types interprétés par des </a:t>
            </a:r>
            <a:r>
              <a:rPr lang="fr-FR" sz="2000" i="1" dirty="0"/>
              <a:t>ω-</a:t>
            </a:r>
            <a:r>
              <a:rPr lang="fr-FR" sz="2000" i="1" dirty="0" err="1"/>
              <a:t>groupoïdes</a:t>
            </a:r>
            <a:r>
              <a:rPr lang="fr-FR" sz="2000" i="1" dirty="0"/>
              <a:t> </a:t>
            </a:r>
            <a:r>
              <a:rPr lang="fr-FR" sz="2000" dirty="0"/>
              <a:t>(sémantique homotopique)</a:t>
            </a:r>
            <a:endParaRPr lang="fr-FR" sz="2400" dirty="0"/>
          </a:p>
        </p:txBody>
      </p:sp>
      <p:sp>
        <p:nvSpPr>
          <p:cNvPr id="16" name="Title 1">
            <a:extLst>
              <a:ext uri="{FF2B5EF4-FFF2-40B4-BE49-F238E27FC236}">
                <a16:creationId xmlns:a16="http://schemas.microsoft.com/office/drawing/2014/main" id="{87B92302-29A6-6EB4-F111-3523BDF33B21}"/>
              </a:ext>
            </a:extLst>
          </p:cNvPr>
          <p:cNvSpPr>
            <a:spLocks noGrp="1"/>
          </p:cNvSpPr>
          <p:nvPr>
            <p:ph type="title"/>
          </p:nvPr>
        </p:nvSpPr>
        <p:spPr>
          <a:xfrm>
            <a:off x="838200" y="299952"/>
            <a:ext cx="10515600" cy="1325563"/>
          </a:xfrm>
        </p:spPr>
        <p:txBody>
          <a:bodyPr/>
          <a:lstStyle/>
          <a:p>
            <a:pPr algn="ctr"/>
            <a:r>
              <a:rPr lang="fr-FR" dirty="0">
                <a:solidFill>
                  <a:schemeClr val="accent1">
                    <a:lumMod val="50000"/>
                  </a:schemeClr>
                </a:solidFill>
              </a:rPr>
              <a:t>La théorie des types comme sa propre métathéorie</a:t>
            </a:r>
          </a:p>
        </p:txBody>
      </p:sp>
    </p:spTree>
    <p:extLst>
      <p:ext uri="{BB962C8B-B14F-4D97-AF65-F5344CB8AC3E}">
        <p14:creationId xmlns:p14="http://schemas.microsoft.com/office/powerpoint/2010/main" val="70423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23</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764309"/>
            <a:ext cx="5038359" cy="2807691"/>
          </a:xfrm>
        </p:spPr>
        <p:txBody>
          <a:bodyPr>
            <a:normAutofit/>
          </a:bodyPr>
          <a:lstStyle/>
          <a:p>
            <a:r>
              <a:rPr lang="fr-FR" sz="2400" dirty="0"/>
              <a:t>Syntaxe</a:t>
            </a:r>
          </a:p>
          <a:p>
            <a:pPr lvl="1"/>
            <a:r>
              <a:rPr lang="fr-FR" sz="2400" dirty="0"/>
              <a:t>Substitution</a:t>
            </a:r>
          </a:p>
          <a:p>
            <a:pPr lvl="1"/>
            <a:r>
              <a:rPr lang="fr-FR" sz="2400" dirty="0"/>
              <a:t>Unification</a:t>
            </a:r>
          </a:p>
          <a:p>
            <a:r>
              <a:rPr lang="fr-FR" sz="2400" dirty="0"/>
              <a:t>Sémantique opérationnelle</a:t>
            </a:r>
          </a:p>
          <a:p>
            <a:pPr lvl="1"/>
            <a:r>
              <a:rPr lang="fr-FR" dirty="0"/>
              <a:t>Substitution</a:t>
            </a:r>
            <a:endParaRPr lang="fr-FR" baseline="30000" dirty="0"/>
          </a:p>
          <a:p>
            <a:pPr lvl="1"/>
            <a:r>
              <a:rPr lang="fr-FR" dirty="0"/>
              <a:t>Equivalences de programmes</a:t>
            </a:r>
            <a:endParaRPr lang="fr-FR" baseline="30000" dirty="0"/>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b="1" dirty="0">
                <a:solidFill>
                  <a:srgbClr val="0000FF"/>
                </a:solidFill>
              </a:rPr>
              <a:t>Fondements</a:t>
            </a:r>
            <a:endParaRPr lang="fr-FR" sz="2400" baseline="30000" dirty="0">
              <a:solidFill>
                <a:srgbClr val="0000FF"/>
              </a:solidFill>
            </a:endParaRPr>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7053240"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7053240" y="2493309"/>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2" name="TextBox 1">
            <a:extLst>
              <a:ext uri="{FF2B5EF4-FFF2-40B4-BE49-F238E27FC236}">
                <a16:creationId xmlns:a16="http://schemas.microsoft.com/office/drawing/2014/main" id="{36B1C4C3-F7FA-21F6-0CD3-2E3AD8F2ED6C}"/>
              </a:ext>
            </a:extLst>
          </p:cNvPr>
          <p:cNvSpPr txBox="1"/>
          <p:nvPr/>
        </p:nvSpPr>
        <p:spPr>
          <a:xfrm>
            <a:off x="7053240" y="3423121"/>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7053240" y="3832689"/>
            <a:ext cx="4131403" cy="369332"/>
          </a:xfrm>
          <a:prstGeom prst="rect">
            <a:avLst/>
          </a:prstGeom>
          <a:noFill/>
        </p:spPr>
        <p:txBody>
          <a:bodyPr wrap="square" rtlCol="0">
            <a:spAutoFit/>
          </a:bodyPr>
          <a:lstStyle/>
          <a:p>
            <a:r>
              <a:rPr lang="en-US" dirty="0"/>
              <a:t>LICS 2020, LMCS 2022</a:t>
            </a:r>
            <a:endParaRPr lang="fr-FR" dirty="0"/>
          </a:p>
        </p:txBody>
      </p:sp>
      <p:sp>
        <p:nvSpPr>
          <p:cNvPr id="12" name="TextBox 11">
            <a:extLst>
              <a:ext uri="{FF2B5EF4-FFF2-40B4-BE49-F238E27FC236}">
                <a16:creationId xmlns:a16="http://schemas.microsoft.com/office/drawing/2014/main" id="{2B75E64C-FB76-367A-75B6-9FEBDCCDD740}"/>
              </a:ext>
            </a:extLst>
          </p:cNvPr>
          <p:cNvSpPr txBox="1"/>
          <p:nvPr/>
        </p:nvSpPr>
        <p:spPr>
          <a:xfrm>
            <a:off x="7053240" y="4427570"/>
            <a:ext cx="1520689" cy="369332"/>
          </a:xfrm>
          <a:prstGeom prst="rect">
            <a:avLst/>
          </a:prstGeom>
          <a:noFill/>
        </p:spPr>
        <p:txBody>
          <a:bodyPr wrap="square" rtlCol="0">
            <a:spAutoFit/>
          </a:bodyPr>
          <a:lstStyle/>
          <a:p>
            <a:r>
              <a:rPr lang="en-US" dirty="0"/>
              <a:t>TYPES 2019</a:t>
            </a:r>
            <a:endParaRPr lang="fr-FR" dirty="0"/>
          </a:p>
        </p:txBody>
      </p:sp>
    </p:spTree>
    <p:extLst>
      <p:ext uri="{BB962C8B-B14F-4D97-AF65-F5344CB8AC3E}">
        <p14:creationId xmlns:p14="http://schemas.microsoft.com/office/powerpoint/2010/main" val="2401947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24</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4425982"/>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764309"/>
            <a:ext cx="5038359" cy="2807691"/>
          </a:xfrm>
        </p:spPr>
        <p:txBody>
          <a:bodyPr>
            <a:normAutofit/>
          </a:bodyPr>
          <a:lstStyle/>
          <a:p>
            <a:r>
              <a:rPr lang="fr-FR" sz="2400" dirty="0"/>
              <a:t>Syntaxe</a:t>
            </a:r>
          </a:p>
          <a:p>
            <a:pPr lvl="1"/>
            <a:r>
              <a:rPr lang="fr-FR" sz="2400" dirty="0"/>
              <a:t>Substitution</a:t>
            </a:r>
          </a:p>
          <a:p>
            <a:pPr lvl="1"/>
            <a:r>
              <a:rPr lang="fr-FR" sz="2400" dirty="0"/>
              <a:t>Unification</a:t>
            </a:r>
          </a:p>
          <a:p>
            <a:r>
              <a:rPr lang="fr-FR" sz="2400" dirty="0"/>
              <a:t>Sémantique opérationnelle</a:t>
            </a:r>
          </a:p>
          <a:p>
            <a:pPr lvl="1"/>
            <a:r>
              <a:rPr lang="fr-FR" dirty="0"/>
              <a:t>Substitution</a:t>
            </a:r>
            <a:endParaRPr lang="fr-FR" baseline="30000" dirty="0"/>
          </a:p>
          <a:p>
            <a:pPr lvl="1"/>
            <a:r>
              <a:rPr lang="fr-FR" dirty="0"/>
              <a:t>Equivalences de programmes</a:t>
            </a:r>
            <a:endParaRPr lang="fr-FR" baseline="30000" dirty="0"/>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433365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endParaRPr lang="fr-FR" sz="2400" baseline="30000" dirty="0"/>
          </a:p>
          <a:p>
            <a:pPr marL="285750" indent="-285750">
              <a:buFont typeface="Arial" panose="020B0604020202020204" pitchFamily="34" charset="0"/>
              <a:buChar char="•"/>
            </a:pPr>
            <a:r>
              <a:rPr lang="fr-FR" sz="2400" b="1" dirty="0">
                <a:solidFill>
                  <a:srgbClr val="0000FF"/>
                </a:solidFill>
              </a:rPr>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7053240" y="2139012"/>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7053240" y="2493309"/>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76841" y="5527662"/>
            <a:ext cx="6384850"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2" name="TextBox 1">
            <a:extLst>
              <a:ext uri="{FF2B5EF4-FFF2-40B4-BE49-F238E27FC236}">
                <a16:creationId xmlns:a16="http://schemas.microsoft.com/office/drawing/2014/main" id="{36B1C4C3-F7FA-21F6-0CD3-2E3AD8F2ED6C}"/>
              </a:ext>
            </a:extLst>
          </p:cNvPr>
          <p:cNvSpPr txBox="1"/>
          <p:nvPr/>
        </p:nvSpPr>
        <p:spPr>
          <a:xfrm>
            <a:off x="7053240" y="3423121"/>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7053240" y="3832689"/>
            <a:ext cx="4131403" cy="369332"/>
          </a:xfrm>
          <a:prstGeom prst="rect">
            <a:avLst/>
          </a:prstGeom>
          <a:noFill/>
        </p:spPr>
        <p:txBody>
          <a:bodyPr wrap="square" rtlCol="0">
            <a:spAutoFit/>
          </a:bodyPr>
          <a:lstStyle/>
          <a:p>
            <a:r>
              <a:rPr lang="en-US" dirty="0"/>
              <a:t>LICS 2020, LMCS 2022</a:t>
            </a:r>
            <a:endParaRPr lang="fr-FR" dirty="0"/>
          </a:p>
        </p:txBody>
      </p:sp>
      <p:sp>
        <p:nvSpPr>
          <p:cNvPr id="12" name="TextBox 11">
            <a:extLst>
              <a:ext uri="{FF2B5EF4-FFF2-40B4-BE49-F238E27FC236}">
                <a16:creationId xmlns:a16="http://schemas.microsoft.com/office/drawing/2014/main" id="{2B75E64C-FB76-367A-75B6-9FEBDCCDD740}"/>
              </a:ext>
            </a:extLst>
          </p:cNvPr>
          <p:cNvSpPr txBox="1"/>
          <p:nvPr/>
        </p:nvSpPr>
        <p:spPr>
          <a:xfrm>
            <a:off x="7053240" y="4427570"/>
            <a:ext cx="1520689" cy="369332"/>
          </a:xfrm>
          <a:prstGeom prst="rect">
            <a:avLst/>
          </a:prstGeom>
          <a:noFill/>
        </p:spPr>
        <p:txBody>
          <a:bodyPr wrap="square" rtlCol="0">
            <a:spAutoFit/>
          </a:bodyPr>
          <a:lstStyle/>
          <a:p>
            <a:r>
              <a:rPr lang="en-US" dirty="0"/>
              <a:t>TYPES 2019</a:t>
            </a:r>
            <a:endParaRPr lang="fr-FR" dirty="0"/>
          </a:p>
        </p:txBody>
      </p:sp>
    </p:spTree>
    <p:extLst>
      <p:ext uri="{BB962C8B-B14F-4D97-AF65-F5344CB8AC3E}">
        <p14:creationId xmlns:p14="http://schemas.microsoft.com/office/powerpoint/2010/main" val="109610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iagram, engineering drawing&#10;&#10;Description automatically generated">
            <a:extLst>
              <a:ext uri="{FF2B5EF4-FFF2-40B4-BE49-F238E27FC236}">
                <a16:creationId xmlns:a16="http://schemas.microsoft.com/office/drawing/2014/main" id="{67366980-8EA8-97AE-5561-6C1C5B4EF445}"/>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brightnessContrast bright="-20000" contrast="40000"/>
                    </a14:imgEffect>
                  </a14:imgLayer>
                </a14:imgProps>
              </a:ext>
            </a:extLst>
          </a:blip>
          <a:srcRect l="5526" t="647" b="2804"/>
          <a:stretch/>
        </p:blipFill>
        <p:spPr>
          <a:xfrm>
            <a:off x="2968843" y="1146741"/>
            <a:ext cx="9123947" cy="5431418"/>
          </a:xfrm>
          <a:prstGeom prst="rect">
            <a:avLst/>
          </a:prstGeom>
        </p:spPr>
      </p:pic>
      <p:sp>
        <p:nvSpPr>
          <p:cNvPr id="4" name="Slide Number Placeholder 3">
            <a:extLst>
              <a:ext uri="{FF2B5EF4-FFF2-40B4-BE49-F238E27FC236}">
                <a16:creationId xmlns:a16="http://schemas.microsoft.com/office/drawing/2014/main" id="{D74BB523-928A-E6A7-BB99-7FE146F5986C}"/>
              </a:ext>
            </a:extLst>
          </p:cNvPr>
          <p:cNvSpPr>
            <a:spLocks noGrp="1"/>
          </p:cNvSpPr>
          <p:nvPr>
            <p:ph type="sldNum" sz="quarter" idx="12"/>
          </p:nvPr>
        </p:nvSpPr>
        <p:spPr/>
        <p:txBody>
          <a:bodyPr/>
          <a:lstStyle/>
          <a:p>
            <a:fld id="{6113E31D-E2AB-40D1-8B51-AFA5AFEF393A}" type="slidenum">
              <a:rPr lang="en-US" smtClean="0"/>
              <a:t>25</a:t>
            </a:fld>
            <a:endParaRPr lang="en-US" dirty="0"/>
          </a:p>
        </p:txBody>
      </p:sp>
      <p:sp>
        <p:nvSpPr>
          <p:cNvPr id="11" name="TextBox 10">
            <a:extLst>
              <a:ext uri="{FF2B5EF4-FFF2-40B4-BE49-F238E27FC236}">
                <a16:creationId xmlns:a16="http://schemas.microsoft.com/office/drawing/2014/main" id="{1C912FC3-B8AD-50D8-D594-56F0EFD49DFD}"/>
              </a:ext>
            </a:extLst>
          </p:cNvPr>
          <p:cNvSpPr txBox="1"/>
          <p:nvPr/>
        </p:nvSpPr>
        <p:spPr>
          <a:xfrm>
            <a:off x="164501" y="1940179"/>
            <a:ext cx="2411942" cy="707886"/>
          </a:xfrm>
          <a:prstGeom prst="rect">
            <a:avLst/>
          </a:prstGeom>
          <a:noFill/>
        </p:spPr>
        <p:txBody>
          <a:bodyPr wrap="none" rtlCol="0">
            <a:spAutoFit/>
          </a:bodyPr>
          <a:lstStyle/>
          <a:p>
            <a:pPr algn="ctr"/>
            <a:r>
              <a:rPr lang="en-US" sz="2400" dirty="0" err="1">
                <a:solidFill>
                  <a:srgbClr val="0000FF"/>
                </a:solidFill>
              </a:rPr>
              <a:t>une</a:t>
            </a:r>
            <a:r>
              <a:rPr lang="en-US" sz="2400" dirty="0">
                <a:solidFill>
                  <a:srgbClr val="0000FF"/>
                </a:solidFill>
              </a:rPr>
              <a:t> </a:t>
            </a:r>
            <a:r>
              <a:rPr lang="en-US" sz="2400" dirty="0" err="1">
                <a:solidFill>
                  <a:srgbClr val="0000FF"/>
                </a:solidFill>
              </a:rPr>
              <a:t>preuve</a:t>
            </a:r>
            <a:endParaRPr lang="en-US" sz="2400" dirty="0">
              <a:solidFill>
                <a:srgbClr val="0000FF"/>
              </a:solidFill>
            </a:endParaRPr>
          </a:p>
          <a:p>
            <a:pPr algn="ctr"/>
            <a:r>
              <a:rPr lang="en-US" sz="1600" dirty="0">
                <a:solidFill>
                  <a:srgbClr val="0000FF"/>
                </a:solidFill>
              </a:rPr>
              <a:t>(travail </a:t>
            </a:r>
            <a:r>
              <a:rPr lang="en-US" sz="1600" dirty="0" err="1">
                <a:solidFill>
                  <a:srgbClr val="0000FF"/>
                </a:solidFill>
              </a:rPr>
              <a:t>en</a:t>
            </a:r>
            <a:r>
              <a:rPr lang="en-US" sz="1600" dirty="0">
                <a:solidFill>
                  <a:srgbClr val="0000FF"/>
                </a:solidFill>
              </a:rPr>
              <a:t> </a:t>
            </a:r>
            <a:r>
              <a:rPr lang="en-US" sz="1600" dirty="0" err="1">
                <a:solidFill>
                  <a:srgbClr val="0000FF"/>
                </a:solidFill>
              </a:rPr>
              <a:t>cours</a:t>
            </a:r>
            <a:r>
              <a:rPr lang="en-US" sz="1600" dirty="0">
                <a:solidFill>
                  <a:srgbClr val="0000FF"/>
                </a:solidFill>
              </a:rPr>
              <a:t> sur Howe)</a:t>
            </a:r>
            <a:endParaRPr lang="fr-FR" sz="1600" dirty="0">
              <a:solidFill>
                <a:srgbClr val="0000FF"/>
              </a:solidFill>
            </a:endParaRPr>
          </a:p>
        </p:txBody>
      </p:sp>
      <p:sp>
        <p:nvSpPr>
          <p:cNvPr id="12" name="Arrow: Down 11">
            <a:extLst>
              <a:ext uri="{FF2B5EF4-FFF2-40B4-BE49-F238E27FC236}">
                <a16:creationId xmlns:a16="http://schemas.microsoft.com/office/drawing/2014/main" id="{141E296A-D82F-E3D4-71C8-2B25B2D80788}"/>
              </a:ext>
            </a:extLst>
          </p:cNvPr>
          <p:cNvSpPr/>
          <p:nvPr/>
        </p:nvSpPr>
        <p:spPr>
          <a:xfrm>
            <a:off x="943769" y="2797473"/>
            <a:ext cx="838557" cy="1040806"/>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rgbClr val="FF0000"/>
                </a:solidFill>
              </a:rPr>
              <a:t>?</a:t>
            </a:r>
            <a:endParaRPr lang="fr-FR" sz="2800" dirty="0">
              <a:solidFill>
                <a:srgbClr val="FF0000"/>
              </a:solidFill>
            </a:endParaRPr>
          </a:p>
        </p:txBody>
      </p:sp>
      <p:grpSp>
        <p:nvGrpSpPr>
          <p:cNvPr id="13" name="Group 12">
            <a:extLst>
              <a:ext uri="{FF2B5EF4-FFF2-40B4-BE49-F238E27FC236}">
                <a16:creationId xmlns:a16="http://schemas.microsoft.com/office/drawing/2014/main" id="{2ABBF2BA-4D2D-3F9F-95D9-FE9E70DB4C54}"/>
              </a:ext>
            </a:extLst>
          </p:cNvPr>
          <p:cNvGrpSpPr/>
          <p:nvPr/>
        </p:nvGrpSpPr>
        <p:grpSpPr>
          <a:xfrm>
            <a:off x="85838" y="4048374"/>
            <a:ext cx="2554418" cy="1408408"/>
            <a:chOff x="6589739" y="3176159"/>
            <a:chExt cx="4167599" cy="2060227"/>
          </a:xfrm>
        </p:grpSpPr>
        <p:sp>
          <p:nvSpPr>
            <p:cNvPr id="14" name="Rectangle 13">
              <a:extLst>
                <a:ext uri="{FF2B5EF4-FFF2-40B4-BE49-F238E27FC236}">
                  <a16:creationId xmlns:a16="http://schemas.microsoft.com/office/drawing/2014/main" id="{35A21325-EBFD-9425-DA2A-0FD1376F7171}"/>
                </a:ext>
              </a:extLst>
            </p:cNvPr>
            <p:cNvSpPr/>
            <p:nvPr/>
          </p:nvSpPr>
          <p:spPr>
            <a:xfrm>
              <a:off x="6589739"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7" name="Rectangle 16">
              <a:extLst>
                <a:ext uri="{FF2B5EF4-FFF2-40B4-BE49-F238E27FC236}">
                  <a16:creationId xmlns:a16="http://schemas.microsoft.com/office/drawing/2014/main" id="{3475A01E-95AB-C111-2CAA-5815E7F36936}"/>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19" name="TextBox 18">
              <a:extLst>
                <a:ext uri="{FF2B5EF4-FFF2-40B4-BE49-F238E27FC236}">
                  <a16:creationId xmlns:a16="http://schemas.microsoft.com/office/drawing/2014/main" id="{30F1DDB6-D4A2-188B-BAC1-0B9BFF50BDDF}"/>
                </a:ext>
              </a:extLst>
            </p:cNvPr>
            <p:cNvSpPr txBox="1"/>
            <p:nvPr/>
          </p:nvSpPr>
          <p:spPr>
            <a:xfrm>
              <a:off x="6598510" y="3538477"/>
              <a:ext cx="4148580" cy="540261"/>
            </a:xfrm>
            <a:prstGeom prst="rect">
              <a:avLst/>
            </a:prstGeom>
            <a:noFill/>
          </p:spPr>
          <p:txBody>
            <a:bodyPr wrap="none" rtlCol="0">
              <a:spAutoFit/>
            </a:bodyPr>
            <a:lstStyle/>
            <a:p>
              <a:pPr algn="ctr"/>
              <a:r>
                <a:rPr lang="en-US" dirty="0" err="1">
                  <a:solidFill>
                    <a:schemeClr val="accent4">
                      <a:lumMod val="75000"/>
                    </a:schemeClr>
                  </a:solidFill>
                  <a:latin typeface="Algerian" panose="04020705040A02060702" pitchFamily="82" charset="0"/>
                </a:rPr>
                <a:t>Preuve</a:t>
              </a:r>
              <a:r>
                <a:rPr lang="en-US" dirty="0">
                  <a:solidFill>
                    <a:schemeClr val="accent4">
                      <a:lumMod val="75000"/>
                    </a:schemeClr>
                  </a:solidFill>
                  <a:latin typeface="Algerian" panose="04020705040A02060702" pitchFamily="82" charset="0"/>
                </a:rPr>
                <a:t> </a:t>
              </a:r>
              <a:r>
                <a:rPr lang="en-US" dirty="0" err="1">
                  <a:solidFill>
                    <a:schemeClr val="accent4">
                      <a:lumMod val="75000"/>
                    </a:schemeClr>
                  </a:solidFill>
                  <a:latin typeface="Algerian" panose="04020705040A02060702" pitchFamily="82" charset="0"/>
                </a:rPr>
                <a:t>mécanisée</a:t>
              </a:r>
              <a:endParaRPr lang="fr-FR" dirty="0">
                <a:solidFill>
                  <a:schemeClr val="accent4">
                    <a:lumMod val="75000"/>
                  </a:schemeClr>
                </a:solidFill>
                <a:latin typeface="Algerian" panose="04020705040A02060702" pitchFamily="82" charset="0"/>
              </a:endParaRPr>
            </a:p>
          </p:txBody>
        </p:sp>
      </p:grpSp>
      <p:sp>
        <p:nvSpPr>
          <p:cNvPr id="21" name="Left Brace 20">
            <a:extLst>
              <a:ext uri="{FF2B5EF4-FFF2-40B4-BE49-F238E27FC236}">
                <a16:creationId xmlns:a16="http://schemas.microsoft.com/office/drawing/2014/main" id="{549AD858-BD38-801C-64E8-86D935E2E752}"/>
              </a:ext>
            </a:extLst>
          </p:cNvPr>
          <p:cNvSpPr/>
          <p:nvPr/>
        </p:nvSpPr>
        <p:spPr>
          <a:xfrm rot="16200000">
            <a:off x="1186422" y="4591094"/>
            <a:ext cx="353254" cy="2353046"/>
          </a:xfrm>
          <a:prstGeom prst="leftBrace">
            <a:avLst>
              <a:gd name="adj1" fmla="val 5658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3" name="TextBox 22">
            <a:extLst>
              <a:ext uri="{FF2B5EF4-FFF2-40B4-BE49-F238E27FC236}">
                <a16:creationId xmlns:a16="http://schemas.microsoft.com/office/drawing/2014/main" id="{562781E4-6455-899D-26E9-C4818A6DD7CC}"/>
              </a:ext>
            </a:extLst>
          </p:cNvPr>
          <p:cNvSpPr txBox="1"/>
          <p:nvPr/>
        </p:nvSpPr>
        <p:spPr>
          <a:xfrm>
            <a:off x="943769" y="5971600"/>
            <a:ext cx="6094070" cy="461665"/>
          </a:xfrm>
          <a:prstGeom prst="rect">
            <a:avLst/>
          </a:prstGeom>
          <a:noFill/>
        </p:spPr>
        <p:txBody>
          <a:bodyPr wrap="square">
            <a:spAutoFit/>
          </a:bodyPr>
          <a:lstStyle/>
          <a:p>
            <a:r>
              <a:rPr lang="en-US" sz="2400" dirty="0" err="1">
                <a:solidFill>
                  <a:srgbClr val="C00000"/>
                </a:solidFill>
              </a:rPr>
              <a:t>texte</a:t>
            </a:r>
            <a:endParaRPr lang="fr-FR" sz="2400" dirty="0">
              <a:solidFill>
                <a:srgbClr val="C00000"/>
              </a:solidFill>
            </a:endParaRPr>
          </a:p>
        </p:txBody>
      </p:sp>
      <p:cxnSp>
        <p:nvCxnSpPr>
          <p:cNvPr id="25" name="Straight Arrow Connector 24">
            <a:extLst>
              <a:ext uri="{FF2B5EF4-FFF2-40B4-BE49-F238E27FC236}">
                <a16:creationId xmlns:a16="http://schemas.microsoft.com/office/drawing/2014/main" id="{ABC67023-C0CD-0760-0F45-98AAF756D399}"/>
              </a:ext>
            </a:extLst>
          </p:cNvPr>
          <p:cNvCxnSpPr>
            <a:cxnSpLocks/>
          </p:cNvCxnSpPr>
          <p:nvPr/>
        </p:nvCxnSpPr>
        <p:spPr>
          <a:xfrm>
            <a:off x="2137366" y="2171011"/>
            <a:ext cx="425384" cy="0"/>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pic>
        <p:nvPicPr>
          <p:cNvPr id="2" name="Graphic 1" descr="Gears with solid fill">
            <a:extLst>
              <a:ext uri="{FF2B5EF4-FFF2-40B4-BE49-F238E27FC236}">
                <a16:creationId xmlns:a16="http://schemas.microsoft.com/office/drawing/2014/main" id="{A75A1A89-E653-9E92-F6F5-13C5ACDEF7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8289" y="4713240"/>
            <a:ext cx="604363" cy="622628"/>
          </a:xfrm>
          <a:prstGeom prst="rect">
            <a:avLst/>
          </a:prstGeom>
        </p:spPr>
      </p:pic>
      <p:sp>
        <p:nvSpPr>
          <p:cNvPr id="3" name="Title 1">
            <a:extLst>
              <a:ext uri="{FF2B5EF4-FFF2-40B4-BE49-F238E27FC236}">
                <a16:creationId xmlns:a16="http://schemas.microsoft.com/office/drawing/2014/main" id="{CBC2D8E7-AF59-E236-A04C-B736E05FB972}"/>
              </a:ext>
            </a:extLst>
          </p:cNvPr>
          <p:cNvSpPr>
            <a:spLocks noGrp="1"/>
          </p:cNvSpPr>
          <p:nvPr>
            <p:ph type="title"/>
          </p:nvPr>
        </p:nvSpPr>
        <p:spPr>
          <a:xfrm>
            <a:off x="838200" y="0"/>
            <a:ext cx="10515600" cy="1325563"/>
          </a:xfrm>
        </p:spPr>
        <p:txBody>
          <a:bodyPr/>
          <a:lstStyle/>
          <a:p>
            <a:pPr algn="ctr"/>
            <a:r>
              <a:rPr lang="en-US" dirty="0">
                <a:solidFill>
                  <a:srgbClr val="002060"/>
                </a:solidFill>
              </a:rPr>
              <a:t>M</a:t>
            </a:r>
            <a:r>
              <a:rPr lang="fr-FR" dirty="0" err="1">
                <a:solidFill>
                  <a:srgbClr val="002060"/>
                </a:solidFill>
              </a:rPr>
              <a:t>écanisation</a:t>
            </a:r>
            <a:r>
              <a:rPr lang="fr-FR" dirty="0">
                <a:solidFill>
                  <a:srgbClr val="002060"/>
                </a:solidFill>
              </a:rPr>
              <a:t> de diagrammes</a:t>
            </a:r>
          </a:p>
        </p:txBody>
      </p:sp>
    </p:spTree>
    <p:extLst>
      <p:ext uri="{BB962C8B-B14F-4D97-AF65-F5344CB8AC3E}">
        <p14:creationId xmlns:p14="http://schemas.microsoft.com/office/powerpoint/2010/main" val="405265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animBg="1"/>
      <p:bldP spid="2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5093D88D-B75B-474F-C5C2-A3D75A09D63B}"/>
              </a:ext>
            </a:extLst>
          </p:cNvPr>
          <p:cNvCxnSpPr/>
          <p:nvPr/>
        </p:nvCxnSpPr>
        <p:spPr>
          <a:xfrm>
            <a:off x="0" y="2257042"/>
            <a:ext cx="12192000" cy="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1178135-864C-AA9E-990C-7CD480168A42}"/>
              </a:ext>
            </a:extLst>
          </p:cNvPr>
          <p:cNvSpPr>
            <a:spLocks noGrp="1"/>
          </p:cNvSpPr>
          <p:nvPr>
            <p:ph type="sldNum" sz="quarter" idx="12"/>
          </p:nvPr>
        </p:nvSpPr>
        <p:spPr>
          <a:xfrm>
            <a:off x="9448800" y="6465097"/>
            <a:ext cx="2743200" cy="365125"/>
          </a:xfrm>
        </p:spPr>
        <p:txBody>
          <a:bodyPr/>
          <a:lstStyle/>
          <a:p>
            <a:fld id="{6113E31D-E2AB-40D1-8B51-AFA5AFEF393A}" type="slidenum">
              <a:rPr lang="en-US" smtClean="0"/>
              <a:t>26</a:t>
            </a:fld>
            <a:endParaRPr lang="en-US" dirty="0"/>
          </a:p>
        </p:txBody>
      </p:sp>
      <p:pic>
        <p:nvPicPr>
          <p:cNvPr id="11" name="Picture 10" descr="The Coq proof assistant (@CoqLang) / Twitter">
            <a:extLst>
              <a:ext uri="{FF2B5EF4-FFF2-40B4-BE49-F238E27FC236}">
                <a16:creationId xmlns:a16="http://schemas.microsoft.com/office/drawing/2014/main" id="{27A6D4A9-3B64-CE66-A6E2-3AD6FBB64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621" y="569756"/>
            <a:ext cx="967289" cy="9672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34F871F-F284-22F7-F55A-EC7D0D76588E}"/>
              </a:ext>
            </a:extLst>
          </p:cNvPr>
          <p:cNvPicPr>
            <a:picLocks noChangeAspect="1"/>
          </p:cNvPicPr>
          <p:nvPr/>
        </p:nvPicPr>
        <p:blipFill>
          <a:blip r:embed="rId4"/>
          <a:stretch>
            <a:fillRect/>
          </a:stretch>
        </p:blipFill>
        <p:spPr>
          <a:xfrm>
            <a:off x="3210128" y="2494392"/>
            <a:ext cx="8591234" cy="2124499"/>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532C466-9361-710A-4F9F-1A09662571CC}"/>
                  </a:ext>
                </a:extLst>
              </p:cNvPr>
              <p:cNvSpPr txBox="1"/>
              <p:nvPr/>
            </p:nvSpPr>
            <p:spPr>
              <a:xfrm>
                <a:off x="3177573" y="780021"/>
                <a:ext cx="383970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𝑚</m:t>
                          </m:r>
                        </m:e>
                        <m:sub>
                          <m:r>
                            <a:rPr lang="en-US" sz="2400" i="1">
                              <a:solidFill>
                                <a:schemeClr val="tx1"/>
                              </a:solidFill>
                              <a:latin typeface="Cambria Math" panose="02040503050406030204" pitchFamily="18" charset="0"/>
                              <a:ea typeface="Cambria Math" panose="02040503050406030204" pitchFamily="18" charset="0"/>
                            </a:rPr>
                            <m:t>𝐴</m:t>
                          </m:r>
                        </m:sub>
                      </m:sSub>
                      <m:r>
                        <a:rPr lang="en-US" sz="2400" i="1" smtClean="0">
                          <a:solidFill>
                            <a:schemeClr val="tx1"/>
                          </a:solidFill>
                          <a:latin typeface="Cambria Math" panose="02040503050406030204" pitchFamily="18" charset="0"/>
                          <a:ea typeface="Cambria Math" panose="02040503050406030204" pitchFamily="18" charset="0"/>
                        </a:rPr>
                        <m:t>∘</m:t>
                      </m:r>
                      <m:sSub>
                        <m:sSubPr>
                          <m:ctrlPr>
                            <a:rPr lang="en-US" sz="240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𝑛</m:t>
                          </m:r>
                        </m:e>
                        <m:sub>
                          <m:r>
                            <a:rPr lang="en-US" sz="2400" i="1">
                              <a:solidFill>
                                <a:schemeClr val="tx1"/>
                              </a:solidFill>
                              <a:latin typeface="Cambria Math" panose="02040503050406030204" pitchFamily="18" charset="0"/>
                              <a:ea typeface="Cambria Math" panose="02040503050406030204" pitchFamily="18" charset="0"/>
                            </a:rPr>
                            <m:t>𝐴</m:t>
                          </m:r>
                        </m:sub>
                      </m:sSub>
                      <m:r>
                        <a:rPr lang="en-US" sz="2400" i="1">
                          <a:solidFill>
                            <a:schemeClr val="tx1"/>
                          </a:solidFill>
                          <a:latin typeface="Cambria Math" panose="02040503050406030204" pitchFamily="18" charset="0"/>
                          <a:ea typeface="Cambria Math" panose="02040503050406030204" pitchFamily="18" charset="0"/>
                        </a:rPr>
                        <m:t>∘</m:t>
                      </m:r>
                      <m:r>
                        <a:rPr lang="en-US" sz="2400" i="1">
                          <a:solidFill>
                            <a:schemeClr val="tx1"/>
                          </a:solidFill>
                          <a:latin typeface="Cambria Math" panose="02040503050406030204" pitchFamily="18" charset="0"/>
                        </a:rPr>
                        <m:t>𝐻𝑓</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𝐹𝑓</m:t>
                      </m:r>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𝑚</m:t>
                          </m:r>
                        </m:e>
                        <m:sub>
                          <m:r>
                            <a:rPr lang="en-US" sz="2400" b="0" i="1" smtClean="0">
                              <a:solidFill>
                                <a:schemeClr val="tx1"/>
                              </a:solidFill>
                              <a:latin typeface="Cambria Math" panose="02040503050406030204" pitchFamily="18" charset="0"/>
                              <a:ea typeface="Cambria Math" panose="02040503050406030204" pitchFamily="18" charset="0"/>
                            </a:rPr>
                            <m:t>𝐵</m:t>
                          </m:r>
                        </m:sub>
                      </m:sSub>
                      <m:r>
                        <a:rPr lang="en-US" sz="2400" i="1">
                          <a:solidFill>
                            <a:schemeClr val="tx1"/>
                          </a:solidFill>
                          <a:latin typeface="Cambria Math" panose="02040503050406030204" pitchFamily="18" charset="0"/>
                          <a:ea typeface="Cambria Math" panose="02040503050406030204" pitchFamily="18" charset="0"/>
                        </a:rPr>
                        <m:t>∘</m:t>
                      </m:r>
                      <m:sSub>
                        <m:sSubPr>
                          <m:ctrlPr>
                            <a:rPr lang="en-US" sz="2400" i="1">
                              <a:solidFill>
                                <a:schemeClr val="tx1"/>
                              </a:solidFill>
                              <a:latin typeface="Cambria Math" panose="02040503050406030204" pitchFamily="18" charset="0"/>
                              <a:ea typeface="Cambria Math" panose="02040503050406030204" pitchFamily="18" charset="0"/>
                            </a:rPr>
                          </m:ctrlPr>
                        </m:sSubPr>
                        <m:e>
                          <m:r>
                            <a:rPr lang="en-US" sz="2400" i="1">
                              <a:solidFill>
                                <a:schemeClr val="tx1"/>
                              </a:solidFill>
                              <a:latin typeface="Cambria Math" panose="02040503050406030204" pitchFamily="18" charset="0"/>
                              <a:ea typeface="Cambria Math" panose="02040503050406030204" pitchFamily="18" charset="0"/>
                            </a:rPr>
                            <m:t>𝑛</m:t>
                          </m:r>
                        </m:e>
                        <m:sub>
                          <m:r>
                            <a:rPr lang="en-US" sz="2400" b="0" i="1" smtClean="0">
                              <a:solidFill>
                                <a:schemeClr val="tx1"/>
                              </a:solidFill>
                              <a:latin typeface="Cambria Math" panose="02040503050406030204" pitchFamily="18" charset="0"/>
                              <a:ea typeface="Cambria Math" panose="02040503050406030204" pitchFamily="18" charset="0"/>
                            </a:rPr>
                            <m:t>𝐵</m:t>
                          </m:r>
                        </m:sub>
                      </m:sSub>
                    </m:oMath>
                  </m:oMathPara>
                </a14:m>
                <a:endParaRPr lang="fr-FR" dirty="0">
                  <a:solidFill>
                    <a:schemeClr val="tx1"/>
                  </a:solidFill>
                </a:endParaRPr>
              </a:p>
            </p:txBody>
          </p:sp>
        </mc:Choice>
        <mc:Fallback xmlns="">
          <p:sp>
            <p:nvSpPr>
              <p:cNvPr id="3" name="TextBox 2">
                <a:extLst>
                  <a:ext uri="{FF2B5EF4-FFF2-40B4-BE49-F238E27FC236}">
                    <a16:creationId xmlns:a16="http://schemas.microsoft.com/office/drawing/2014/main" id="{B532C466-9361-710A-4F9F-1A09662571CC}"/>
                  </a:ext>
                </a:extLst>
              </p:cNvPr>
              <p:cNvSpPr txBox="1">
                <a:spLocks noRot="1" noChangeAspect="1" noMove="1" noResize="1" noEditPoints="1" noAdjustHandles="1" noChangeArrowheads="1" noChangeShapeType="1" noTextEdit="1"/>
              </p:cNvSpPr>
              <p:nvPr/>
            </p:nvSpPr>
            <p:spPr>
              <a:xfrm>
                <a:off x="3177573" y="780021"/>
                <a:ext cx="3839705" cy="369332"/>
              </a:xfrm>
              <a:prstGeom prst="rect">
                <a:avLst/>
              </a:prstGeom>
              <a:blipFill>
                <a:blip r:embed="rId5"/>
                <a:stretch>
                  <a:fillRect l="-476" r="-159" b="-32787"/>
                </a:stretch>
              </a:blipFill>
            </p:spPr>
            <p:txBody>
              <a:bodyPr/>
              <a:lstStyle/>
              <a:p>
                <a:r>
                  <a:rPr lang="fr-FR">
                    <a:noFill/>
                  </a:rPr>
                  <a:t> </a:t>
                </a:r>
              </a:p>
            </p:txBody>
          </p:sp>
        </mc:Fallback>
      </mc:AlternateContent>
      <p:sp>
        <p:nvSpPr>
          <p:cNvPr id="5" name="Arrow: Down 4">
            <a:extLst>
              <a:ext uri="{FF2B5EF4-FFF2-40B4-BE49-F238E27FC236}">
                <a16:creationId xmlns:a16="http://schemas.microsoft.com/office/drawing/2014/main" id="{D015AC68-087A-0546-B21E-A7C1DBD6830E}"/>
              </a:ext>
            </a:extLst>
          </p:cNvPr>
          <p:cNvSpPr/>
          <p:nvPr/>
        </p:nvSpPr>
        <p:spPr>
          <a:xfrm>
            <a:off x="4153725" y="1692332"/>
            <a:ext cx="1551702" cy="873590"/>
          </a:xfrm>
          <a:prstGeom prst="downArrow">
            <a:avLst>
              <a:gd name="adj1" fmla="val 55720"/>
              <a:gd name="adj2" fmla="val 39643"/>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t>Affiche</a:t>
            </a:r>
            <a:endParaRPr lang="fr-FR" dirty="0"/>
          </a:p>
        </p:txBody>
      </p:sp>
      <p:grpSp>
        <p:nvGrpSpPr>
          <p:cNvPr id="25" name="Group 24">
            <a:extLst>
              <a:ext uri="{FF2B5EF4-FFF2-40B4-BE49-F238E27FC236}">
                <a16:creationId xmlns:a16="http://schemas.microsoft.com/office/drawing/2014/main" id="{8AF42D85-346B-B6A5-F5CC-DF2323CD6AFF}"/>
              </a:ext>
            </a:extLst>
          </p:cNvPr>
          <p:cNvGrpSpPr/>
          <p:nvPr/>
        </p:nvGrpSpPr>
        <p:grpSpPr>
          <a:xfrm>
            <a:off x="8855808" y="117695"/>
            <a:ext cx="2353046" cy="1408408"/>
            <a:chOff x="8855808" y="707255"/>
            <a:chExt cx="2353046" cy="1408408"/>
          </a:xfrm>
        </p:grpSpPr>
        <p:grpSp>
          <p:nvGrpSpPr>
            <p:cNvPr id="7" name="Group 6">
              <a:extLst>
                <a:ext uri="{FF2B5EF4-FFF2-40B4-BE49-F238E27FC236}">
                  <a16:creationId xmlns:a16="http://schemas.microsoft.com/office/drawing/2014/main" id="{20058C8B-3B18-E74B-6567-D6330B6C5B00}"/>
                </a:ext>
              </a:extLst>
            </p:cNvPr>
            <p:cNvGrpSpPr/>
            <p:nvPr/>
          </p:nvGrpSpPr>
          <p:grpSpPr>
            <a:xfrm>
              <a:off x="8855808" y="707255"/>
              <a:ext cx="2353046" cy="1408408"/>
              <a:chOff x="6589739" y="3176159"/>
              <a:chExt cx="4167599" cy="2060227"/>
            </a:xfrm>
          </p:grpSpPr>
          <p:sp>
            <p:nvSpPr>
              <p:cNvPr id="8" name="Rectangle 7">
                <a:extLst>
                  <a:ext uri="{FF2B5EF4-FFF2-40B4-BE49-F238E27FC236}">
                    <a16:creationId xmlns:a16="http://schemas.microsoft.com/office/drawing/2014/main" id="{62FD7786-68BA-8FB7-121E-09C625E538E2}"/>
                  </a:ext>
                </a:extLst>
              </p:cNvPr>
              <p:cNvSpPr/>
              <p:nvPr/>
            </p:nvSpPr>
            <p:spPr>
              <a:xfrm>
                <a:off x="6589739" y="3176159"/>
                <a:ext cx="4167599" cy="2060227"/>
              </a:xfrm>
              <a:prstGeom prst="rect">
                <a:avLst/>
              </a:prstGeom>
              <a:solidFill>
                <a:srgbClr val="F2F5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9" name="Rectangle 18">
                <a:extLst>
                  <a:ext uri="{FF2B5EF4-FFF2-40B4-BE49-F238E27FC236}">
                    <a16:creationId xmlns:a16="http://schemas.microsoft.com/office/drawing/2014/main" id="{A264DDF1-F242-BD0F-0A47-94B0EAA7DF36}"/>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20" name="TextBox 19">
                <a:extLst>
                  <a:ext uri="{FF2B5EF4-FFF2-40B4-BE49-F238E27FC236}">
                    <a16:creationId xmlns:a16="http://schemas.microsoft.com/office/drawing/2014/main" id="{1C4E15D3-7CF8-3A28-5508-9F12016B8DC6}"/>
                  </a:ext>
                </a:extLst>
              </p:cNvPr>
              <p:cNvSpPr txBox="1"/>
              <p:nvPr/>
            </p:nvSpPr>
            <p:spPr>
              <a:xfrm>
                <a:off x="7095303" y="3572575"/>
                <a:ext cx="1837503" cy="540261"/>
              </a:xfrm>
              <a:prstGeom prst="rect">
                <a:avLst/>
              </a:prstGeom>
              <a:noFill/>
            </p:spPr>
            <p:txBody>
              <a:bodyPr wrap="none" rtlCol="0">
                <a:spAutoFit/>
              </a:bodyPr>
              <a:lstStyle/>
              <a:p>
                <a:pPr algn="ctr"/>
                <a:r>
                  <a:rPr lang="en-US" dirty="0">
                    <a:solidFill>
                      <a:schemeClr val="accent4">
                        <a:lumMod val="75000"/>
                      </a:schemeClr>
                    </a:solidFill>
                    <a:latin typeface="Algerian" panose="04020705040A02060702" pitchFamily="82" charset="0"/>
                  </a:rPr>
                  <a:t>PREUVE</a:t>
                </a:r>
                <a:endParaRPr lang="fr-FR" dirty="0">
                  <a:solidFill>
                    <a:schemeClr val="accent4">
                      <a:lumMod val="75000"/>
                    </a:schemeClr>
                  </a:solidFill>
                  <a:latin typeface="Algerian" panose="04020705040A02060702" pitchFamily="82" charset="0"/>
                </a:endParaRPr>
              </a:p>
            </p:txBody>
          </p:sp>
        </p:grpSp>
        <p:sp>
          <p:nvSpPr>
            <p:cNvPr id="22" name="Oval 21">
              <a:extLst>
                <a:ext uri="{FF2B5EF4-FFF2-40B4-BE49-F238E27FC236}">
                  <a16:creationId xmlns:a16="http://schemas.microsoft.com/office/drawing/2014/main" id="{09A1EF82-72B1-424A-8BB8-A87F9BC8A00D}"/>
                </a:ext>
              </a:extLst>
            </p:cNvPr>
            <p:cNvSpPr/>
            <p:nvPr/>
          </p:nvSpPr>
          <p:spPr>
            <a:xfrm>
              <a:off x="9078960" y="1545894"/>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4328" y="96231"/>
                    <a:pt x="125624" y="5330"/>
                    <a:pt x="228600" y="0"/>
                  </a:cubicBezTo>
                  <a:cubicBezTo>
                    <a:pt x="338903" y="12081"/>
                    <a:pt x="463851" y="95126"/>
                    <a:pt x="457200" y="228600"/>
                  </a:cubicBezTo>
                  <a:cubicBezTo>
                    <a:pt x="437996" y="346745"/>
                    <a:pt x="375137" y="469499"/>
                    <a:pt x="228600" y="457200"/>
                  </a:cubicBezTo>
                  <a:cubicBezTo>
                    <a:pt x="109281" y="476482"/>
                    <a:pt x="4955" y="353988"/>
                    <a:pt x="0" y="228600"/>
                  </a:cubicBezTo>
                  <a:close/>
                </a:path>
                <a:path w="457200" h="457200" stroke="0" extrusionOk="0">
                  <a:moveTo>
                    <a:pt x="0" y="228600"/>
                  </a:moveTo>
                  <a:cubicBezTo>
                    <a:pt x="19073" y="115046"/>
                    <a:pt x="122515" y="-14960"/>
                    <a:pt x="228600" y="0"/>
                  </a:cubicBezTo>
                  <a:cubicBezTo>
                    <a:pt x="357951" y="-2690"/>
                    <a:pt x="464439" y="126416"/>
                    <a:pt x="457200" y="228600"/>
                  </a:cubicBezTo>
                  <a:cubicBezTo>
                    <a:pt x="453023" y="361966"/>
                    <a:pt x="354712" y="477947"/>
                    <a:pt x="228600" y="457200"/>
                  </a:cubicBezTo>
                  <a:cubicBezTo>
                    <a:pt x="100124" y="457604"/>
                    <a:pt x="18415" y="355162"/>
                    <a:pt x="0" y="228600"/>
                  </a:cubicBezTo>
                  <a:close/>
                </a:path>
              </a:pathLst>
            </a:custGeom>
            <a:solidFill>
              <a:schemeClr val="bg2"/>
            </a:solidFill>
            <a:ln w="3175">
              <a:solidFill>
                <a:schemeClr val="tx1"/>
              </a:solidFill>
              <a:extLst>
                <a:ext uri="{C807C97D-BFC1-408E-A445-0C87EB9F89A2}">
                  <ask:lineSketchStyleProps xmlns:ask="http://schemas.microsoft.com/office/drawing/2018/sketchyshapes" sd="334576469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i="1" dirty="0">
                  <a:solidFill>
                    <a:schemeClr val="tx1"/>
                  </a:solidFill>
                </a:rPr>
                <a:t>nat.</a:t>
              </a:r>
              <a:endParaRPr lang="fr-FR" sz="1400" i="1" dirty="0">
                <a:solidFill>
                  <a:schemeClr val="tx1"/>
                </a:solidFill>
              </a:endParaRPr>
            </a:p>
          </p:txBody>
        </p:sp>
        <p:sp>
          <p:nvSpPr>
            <p:cNvPr id="23" name="Oval 22">
              <a:extLst>
                <a:ext uri="{FF2B5EF4-FFF2-40B4-BE49-F238E27FC236}">
                  <a16:creationId xmlns:a16="http://schemas.microsoft.com/office/drawing/2014/main" id="{249916A7-ED08-2638-E824-B29029823C3A}"/>
                </a:ext>
              </a:extLst>
            </p:cNvPr>
            <p:cNvSpPr/>
            <p:nvPr/>
          </p:nvSpPr>
          <p:spPr>
            <a:xfrm>
              <a:off x="10493261" y="1554247"/>
              <a:ext cx="457200" cy="457200"/>
            </a:xfrm>
            <a:custGeom>
              <a:avLst/>
              <a:gdLst>
                <a:gd name="connsiteX0" fmla="*/ 0 w 457200"/>
                <a:gd name="connsiteY0" fmla="*/ 228600 h 457200"/>
                <a:gd name="connsiteX1" fmla="*/ 228600 w 457200"/>
                <a:gd name="connsiteY1" fmla="*/ 0 h 457200"/>
                <a:gd name="connsiteX2" fmla="*/ 457200 w 457200"/>
                <a:gd name="connsiteY2" fmla="*/ 228600 h 457200"/>
                <a:gd name="connsiteX3" fmla="*/ 228600 w 457200"/>
                <a:gd name="connsiteY3" fmla="*/ 457200 h 457200"/>
                <a:gd name="connsiteX4" fmla="*/ 0 w 457200"/>
                <a:gd name="connsiteY4" fmla="*/ 22860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 h="457200" fill="none" extrusionOk="0">
                  <a:moveTo>
                    <a:pt x="0" y="228600"/>
                  </a:moveTo>
                  <a:cubicBezTo>
                    <a:pt x="2332" y="105006"/>
                    <a:pt x="74120" y="-9645"/>
                    <a:pt x="228600" y="0"/>
                  </a:cubicBezTo>
                  <a:cubicBezTo>
                    <a:pt x="374856" y="-10623"/>
                    <a:pt x="451204" y="106137"/>
                    <a:pt x="457200" y="228600"/>
                  </a:cubicBezTo>
                  <a:cubicBezTo>
                    <a:pt x="455106" y="326945"/>
                    <a:pt x="368769" y="473048"/>
                    <a:pt x="228600" y="457200"/>
                  </a:cubicBezTo>
                  <a:cubicBezTo>
                    <a:pt x="96362" y="451332"/>
                    <a:pt x="-4680" y="323770"/>
                    <a:pt x="0" y="228600"/>
                  </a:cubicBezTo>
                  <a:close/>
                </a:path>
                <a:path w="457200" h="457200" stroke="0" extrusionOk="0">
                  <a:moveTo>
                    <a:pt x="0" y="228600"/>
                  </a:moveTo>
                  <a:cubicBezTo>
                    <a:pt x="-6109" y="122231"/>
                    <a:pt x="103512" y="6359"/>
                    <a:pt x="228600" y="0"/>
                  </a:cubicBezTo>
                  <a:cubicBezTo>
                    <a:pt x="339807" y="-7128"/>
                    <a:pt x="469491" y="91603"/>
                    <a:pt x="457200" y="228600"/>
                  </a:cubicBezTo>
                  <a:cubicBezTo>
                    <a:pt x="447494" y="328363"/>
                    <a:pt x="366939" y="425705"/>
                    <a:pt x="228600" y="457200"/>
                  </a:cubicBezTo>
                  <a:cubicBezTo>
                    <a:pt x="103970" y="464596"/>
                    <a:pt x="-10892" y="334309"/>
                    <a:pt x="0" y="228600"/>
                  </a:cubicBezTo>
                  <a:close/>
                </a:path>
              </a:pathLst>
            </a:custGeom>
            <a:solidFill>
              <a:schemeClr val="bg2"/>
            </a:solidFill>
            <a:ln w="3175">
              <a:solidFill>
                <a:schemeClr val="tx1"/>
              </a:solidFill>
              <a:extLst>
                <a:ext uri="{C807C97D-BFC1-408E-A445-0C87EB9F89A2}">
                  <ask:lineSketchStyleProps xmlns:ask="http://schemas.microsoft.com/office/drawing/2018/sketchyshapes" sd="9174933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i="1" dirty="0">
                  <a:solidFill>
                    <a:schemeClr val="tx1"/>
                  </a:solidFill>
                </a:rPr>
                <a:t>nat.</a:t>
              </a:r>
              <a:endParaRPr lang="fr-FR" sz="1400" i="1" dirty="0">
                <a:solidFill>
                  <a:schemeClr val="tx1"/>
                </a:solidFill>
              </a:endParaRPr>
            </a:p>
          </p:txBody>
        </p:sp>
      </p:grpSp>
      <p:sp>
        <p:nvSpPr>
          <p:cNvPr id="27" name="TextBox 26">
            <a:extLst>
              <a:ext uri="{FF2B5EF4-FFF2-40B4-BE49-F238E27FC236}">
                <a16:creationId xmlns:a16="http://schemas.microsoft.com/office/drawing/2014/main" id="{D2170C98-3BB6-C70A-18B6-99392CAAE8B3}"/>
              </a:ext>
            </a:extLst>
          </p:cNvPr>
          <p:cNvSpPr txBox="1"/>
          <p:nvPr/>
        </p:nvSpPr>
        <p:spPr>
          <a:xfrm>
            <a:off x="4377181" y="328751"/>
            <a:ext cx="1104790" cy="461665"/>
          </a:xfrm>
          <a:prstGeom prst="rect">
            <a:avLst/>
          </a:prstGeom>
          <a:noFill/>
        </p:spPr>
        <p:txBody>
          <a:bodyPr wrap="none" rtlCol="0">
            <a:spAutoFit/>
          </a:bodyPr>
          <a:lstStyle/>
          <a:p>
            <a:r>
              <a:rPr lang="fr-FR" sz="2400" dirty="0">
                <a:solidFill>
                  <a:srgbClr val="BF9000"/>
                </a:solidFill>
              </a:rPr>
              <a:t>Enoncé</a:t>
            </a:r>
          </a:p>
        </p:txBody>
      </p:sp>
      <p:sp>
        <p:nvSpPr>
          <p:cNvPr id="28" name="Arrow: Right 27">
            <a:extLst>
              <a:ext uri="{FF2B5EF4-FFF2-40B4-BE49-F238E27FC236}">
                <a16:creationId xmlns:a16="http://schemas.microsoft.com/office/drawing/2014/main" id="{B91AB2D3-EF9B-ED1F-E14C-D6CA8728B506}"/>
              </a:ext>
            </a:extLst>
          </p:cNvPr>
          <p:cNvSpPr/>
          <p:nvPr/>
        </p:nvSpPr>
        <p:spPr>
          <a:xfrm>
            <a:off x="6691460" y="2998187"/>
            <a:ext cx="1628569" cy="114630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de </a:t>
            </a:r>
            <a:r>
              <a:rPr lang="en-US" dirty="0" err="1"/>
              <a:t>l’utilisateur</a:t>
            </a:r>
            <a:endParaRPr lang="fr-FR" dirty="0"/>
          </a:p>
        </p:txBody>
      </p:sp>
      <p:sp>
        <p:nvSpPr>
          <p:cNvPr id="14" name="Arrow: Up 13">
            <a:extLst>
              <a:ext uri="{FF2B5EF4-FFF2-40B4-BE49-F238E27FC236}">
                <a16:creationId xmlns:a16="http://schemas.microsoft.com/office/drawing/2014/main" id="{D3916D54-F5DB-D2A1-F909-AC7D62C1C7C8}"/>
              </a:ext>
            </a:extLst>
          </p:cNvPr>
          <p:cNvSpPr/>
          <p:nvPr/>
        </p:nvSpPr>
        <p:spPr>
          <a:xfrm>
            <a:off x="9210134" y="1694825"/>
            <a:ext cx="1633526" cy="876972"/>
          </a:xfrm>
          <a:prstGeom prst="upArrow">
            <a:avLst>
              <a:gd name="adj1" fmla="val 63258"/>
              <a:gd name="adj2" fmla="val 30453"/>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err="1"/>
              <a:t>Génère</a:t>
            </a:r>
            <a:endParaRPr lang="fr-FR" dirty="0"/>
          </a:p>
        </p:txBody>
      </p:sp>
      <p:sp>
        <p:nvSpPr>
          <p:cNvPr id="18" name="TextBox 17">
            <a:extLst>
              <a:ext uri="{FF2B5EF4-FFF2-40B4-BE49-F238E27FC236}">
                <a16:creationId xmlns:a16="http://schemas.microsoft.com/office/drawing/2014/main" id="{B3951CD2-E623-A479-96BE-496FBACF056E}"/>
              </a:ext>
            </a:extLst>
          </p:cNvPr>
          <p:cNvSpPr txBox="1"/>
          <p:nvPr/>
        </p:nvSpPr>
        <p:spPr>
          <a:xfrm>
            <a:off x="840986" y="5125555"/>
            <a:ext cx="4814799" cy="461665"/>
          </a:xfrm>
          <a:prstGeom prst="rect">
            <a:avLst/>
          </a:prstGeom>
          <a:noFill/>
        </p:spPr>
        <p:txBody>
          <a:bodyPr wrap="square">
            <a:spAutoFit/>
          </a:bodyPr>
          <a:lstStyle/>
          <a:p>
            <a:r>
              <a:rPr lang="en-US" sz="2400" b="1" dirty="0" err="1"/>
              <a:t>Projet</a:t>
            </a:r>
            <a:r>
              <a:rPr lang="en-US" sz="2400" b="1" dirty="0"/>
              <a:t> ANR </a:t>
            </a:r>
            <a:r>
              <a:rPr lang="en-US" sz="2400" b="1" dirty="0" err="1"/>
              <a:t>CoREACT</a:t>
            </a:r>
            <a:r>
              <a:rPr lang="en-US" sz="2400" b="1" dirty="0"/>
              <a:t> </a:t>
            </a:r>
            <a:r>
              <a:rPr lang="en-US" sz="2400" dirty="0"/>
              <a:t>(2023-2027)</a:t>
            </a:r>
            <a:endParaRPr lang="fr-FR" sz="2400" dirty="0"/>
          </a:p>
        </p:txBody>
      </p:sp>
      <p:sp>
        <p:nvSpPr>
          <p:cNvPr id="24" name="TextBox 23">
            <a:extLst>
              <a:ext uri="{FF2B5EF4-FFF2-40B4-BE49-F238E27FC236}">
                <a16:creationId xmlns:a16="http://schemas.microsoft.com/office/drawing/2014/main" id="{9061411A-E830-CCF1-A8E1-841AC5167349}"/>
              </a:ext>
            </a:extLst>
          </p:cNvPr>
          <p:cNvSpPr txBox="1"/>
          <p:nvPr/>
        </p:nvSpPr>
        <p:spPr>
          <a:xfrm>
            <a:off x="1542266" y="5525664"/>
            <a:ext cx="2722027" cy="369332"/>
          </a:xfrm>
          <a:prstGeom prst="rect">
            <a:avLst/>
          </a:prstGeom>
          <a:noFill/>
        </p:spPr>
        <p:txBody>
          <a:bodyPr wrap="none" rtlCol="0">
            <a:spAutoFit/>
          </a:bodyPr>
          <a:lstStyle/>
          <a:p>
            <a:r>
              <a:rPr lang="fr-FR" dirty="0"/>
              <a:t>porté par Nicolas Behr, IRIF</a:t>
            </a:r>
          </a:p>
        </p:txBody>
      </p:sp>
      <p:pic>
        <p:nvPicPr>
          <p:cNvPr id="26" name="Graphic 25" descr="Gears with solid fill">
            <a:extLst>
              <a:ext uri="{FF2B5EF4-FFF2-40B4-BE49-F238E27FC236}">
                <a16:creationId xmlns:a16="http://schemas.microsoft.com/office/drawing/2014/main" id="{4D8D3D45-D415-50E9-559F-58C16CB1A4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25612" y="254898"/>
            <a:ext cx="692300" cy="713223"/>
          </a:xfrm>
          <a:prstGeom prst="rect">
            <a:avLst/>
          </a:prstGeom>
        </p:spPr>
      </p:pic>
      <p:sp>
        <p:nvSpPr>
          <p:cNvPr id="16" name="TextBox 15">
            <a:extLst>
              <a:ext uri="{FF2B5EF4-FFF2-40B4-BE49-F238E27FC236}">
                <a16:creationId xmlns:a16="http://schemas.microsoft.com/office/drawing/2014/main" id="{47BD0782-8264-EA6E-49EA-7CB2C2A0E6F7}"/>
              </a:ext>
            </a:extLst>
          </p:cNvPr>
          <p:cNvSpPr txBox="1"/>
          <p:nvPr/>
        </p:nvSpPr>
        <p:spPr>
          <a:xfrm>
            <a:off x="164786" y="3117630"/>
            <a:ext cx="3190672" cy="738664"/>
          </a:xfrm>
          <a:prstGeom prst="rect">
            <a:avLst/>
          </a:prstGeom>
          <a:noFill/>
        </p:spPr>
        <p:txBody>
          <a:bodyPr wrap="square" rtlCol="0">
            <a:spAutoFit/>
          </a:bodyPr>
          <a:lstStyle/>
          <a:p>
            <a:pPr algn="ctr"/>
            <a:r>
              <a:rPr lang="en-US" sz="2400" dirty="0" err="1">
                <a:solidFill>
                  <a:srgbClr val="C00000"/>
                </a:solidFill>
              </a:rPr>
              <a:t>Éditeur</a:t>
            </a:r>
            <a:r>
              <a:rPr lang="en-US" sz="2400" dirty="0">
                <a:solidFill>
                  <a:srgbClr val="C00000"/>
                </a:solidFill>
              </a:rPr>
              <a:t> de </a:t>
            </a:r>
            <a:r>
              <a:rPr lang="en-US" sz="2400" dirty="0" err="1">
                <a:solidFill>
                  <a:srgbClr val="C00000"/>
                </a:solidFill>
              </a:rPr>
              <a:t>diagrammes</a:t>
            </a:r>
            <a:r>
              <a:rPr lang="en-US" sz="2400" dirty="0">
                <a:solidFill>
                  <a:srgbClr val="C00000"/>
                </a:solidFill>
              </a:rPr>
              <a:t>
</a:t>
            </a:r>
            <a:r>
              <a:rPr lang="en-US" dirty="0"/>
              <a:t>(</a:t>
            </a:r>
            <a:r>
              <a:rPr lang="fr-FR" dirty="0"/>
              <a:t>application Web</a:t>
            </a:r>
            <a:r>
              <a:rPr lang="en-US" baseline="30000" dirty="0"/>
              <a:t>1</a:t>
            </a:r>
            <a:r>
              <a:rPr lang="en-US" dirty="0"/>
              <a:t>)</a:t>
            </a:r>
          </a:p>
        </p:txBody>
      </p:sp>
      <p:sp>
        <p:nvSpPr>
          <p:cNvPr id="9" name="TextBox 8">
            <a:extLst>
              <a:ext uri="{FF2B5EF4-FFF2-40B4-BE49-F238E27FC236}">
                <a16:creationId xmlns:a16="http://schemas.microsoft.com/office/drawing/2014/main" id="{976394FD-BE7C-B4E2-3541-5A9D2AC54E6B}"/>
              </a:ext>
            </a:extLst>
          </p:cNvPr>
          <p:cNvSpPr txBox="1"/>
          <p:nvPr/>
        </p:nvSpPr>
        <p:spPr>
          <a:xfrm>
            <a:off x="5481971" y="5189016"/>
            <a:ext cx="6486789" cy="707886"/>
          </a:xfrm>
          <a:prstGeom prst="rect">
            <a:avLst/>
          </a:prstGeom>
          <a:noFill/>
        </p:spPr>
        <p:txBody>
          <a:bodyPr wrap="square" rtlCol="0">
            <a:spAutoFit/>
          </a:bodyPr>
          <a:lstStyle/>
          <a:p>
            <a:r>
              <a:rPr lang="fr-FR" sz="2000" i="1" dirty="0"/>
              <a:t>Méthodologie pour le raisonnement </a:t>
            </a:r>
            <a:r>
              <a:rPr lang="fr-FR" sz="2000" i="1" dirty="0" err="1"/>
              <a:t>diagrammatique</a:t>
            </a:r>
            <a:r>
              <a:rPr lang="fr-FR" sz="2000" i="1" dirty="0"/>
              <a:t> en Coq,</a:t>
            </a:r>
          </a:p>
          <a:p>
            <a:pPr algn="ctr"/>
            <a:r>
              <a:rPr lang="fr-FR" sz="2000" i="1" dirty="0"/>
              <a:t>s’appuyant sur mon éditeur.</a:t>
            </a:r>
          </a:p>
        </p:txBody>
      </p:sp>
      <p:sp>
        <p:nvSpPr>
          <p:cNvPr id="10" name="TextBox 9">
            <a:extLst>
              <a:ext uri="{FF2B5EF4-FFF2-40B4-BE49-F238E27FC236}">
                <a16:creationId xmlns:a16="http://schemas.microsoft.com/office/drawing/2014/main" id="{A847B611-29EB-53E8-700E-69DB07EF63B0}"/>
              </a:ext>
            </a:extLst>
          </p:cNvPr>
          <p:cNvSpPr txBox="1"/>
          <p:nvPr/>
        </p:nvSpPr>
        <p:spPr>
          <a:xfrm>
            <a:off x="5096" y="6479940"/>
            <a:ext cx="4259197" cy="369332"/>
          </a:xfrm>
          <a:prstGeom prst="rect">
            <a:avLst/>
          </a:prstGeom>
          <a:noFill/>
        </p:spPr>
        <p:txBody>
          <a:bodyPr wrap="square" rtlCol="0">
            <a:spAutoFit/>
          </a:bodyPr>
          <a:lstStyle/>
          <a:p>
            <a:r>
              <a:rPr lang="fr-FR" baseline="30000" dirty="0"/>
              <a:t>1</a:t>
            </a:r>
            <a:r>
              <a:rPr lang="fr-FR" dirty="0"/>
              <a:t> Accessible depuis ma page web.</a:t>
            </a:r>
          </a:p>
        </p:txBody>
      </p:sp>
    </p:spTree>
    <p:extLst>
      <p:ext uri="{BB962C8B-B14F-4D97-AF65-F5344CB8AC3E}">
        <p14:creationId xmlns:p14="http://schemas.microsoft.com/office/powerpoint/2010/main" val="304953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27</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1870492"/>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3841191"/>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179518"/>
            <a:ext cx="5038359" cy="2807691"/>
          </a:xfrm>
        </p:spPr>
        <p:txBody>
          <a:bodyPr>
            <a:normAutofit/>
          </a:bodyPr>
          <a:lstStyle/>
          <a:p>
            <a:r>
              <a:rPr lang="fr-FR" sz="2400" dirty="0"/>
              <a:t>Syntaxe</a:t>
            </a:r>
          </a:p>
          <a:p>
            <a:pPr lvl="1"/>
            <a:r>
              <a:rPr lang="fr-FR" sz="2000" dirty="0"/>
              <a:t>Substitution</a:t>
            </a:r>
          </a:p>
          <a:p>
            <a:pPr lvl="1"/>
            <a:r>
              <a:rPr lang="fr-FR" sz="2000" dirty="0"/>
              <a:t>Unification</a:t>
            </a:r>
          </a:p>
          <a:p>
            <a:r>
              <a:rPr lang="fr-FR" sz="2400" dirty="0"/>
              <a:t>Sémantique opérationnelle</a:t>
            </a:r>
          </a:p>
          <a:p>
            <a:pPr lvl="1"/>
            <a:r>
              <a:rPr lang="fr-FR" sz="2000" dirty="0"/>
              <a:t>Substitution</a:t>
            </a:r>
            <a:endParaRPr lang="fr-FR" sz="2000" baseline="30000" dirty="0"/>
          </a:p>
          <a:p>
            <a:pPr lvl="1"/>
            <a:r>
              <a:rPr lang="fr-FR" sz="2000" dirty="0"/>
              <a:t>Equivalences de programmes</a:t>
            </a:r>
            <a:endParaRPr lang="fr-FR" sz="2000" baseline="30000" dirty="0"/>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3748859"/>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endParaRPr lang="fr-FR" sz="2400" baseline="30000" dirty="0"/>
          </a:p>
          <a:p>
            <a:pPr marL="285750" indent="-285750">
              <a:buFont typeface="Arial" panose="020B0604020202020204" pitchFamily="34" charset="0"/>
              <a:buChar char="•"/>
            </a:pPr>
            <a:r>
              <a:rPr lang="fr-FR" sz="2400" b="1" dirty="0">
                <a:solidFill>
                  <a:srgbClr val="0000FF"/>
                </a:solidFill>
              </a:rPr>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6946912" y="1554221"/>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6946912" y="1908518"/>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66207" y="4711485"/>
            <a:ext cx="6384850" cy="830997"/>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a:p>
            <a:pPr lvl="1"/>
            <a:endParaRPr lang="fr-FR" sz="2400" b="1" dirty="0">
              <a:solidFill>
                <a:srgbClr val="0000FF"/>
              </a:solidFill>
            </a:endParaRPr>
          </a:p>
        </p:txBody>
      </p:sp>
      <p:sp>
        <p:nvSpPr>
          <p:cNvPr id="2" name="TextBox 1">
            <a:extLst>
              <a:ext uri="{FF2B5EF4-FFF2-40B4-BE49-F238E27FC236}">
                <a16:creationId xmlns:a16="http://schemas.microsoft.com/office/drawing/2014/main" id="{36B1C4C3-F7FA-21F6-0CD3-2E3AD8F2ED6C}"/>
              </a:ext>
            </a:extLst>
          </p:cNvPr>
          <p:cNvSpPr txBox="1"/>
          <p:nvPr/>
        </p:nvSpPr>
        <p:spPr>
          <a:xfrm>
            <a:off x="6946912" y="2668207"/>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6946912" y="3077775"/>
            <a:ext cx="4131403" cy="369332"/>
          </a:xfrm>
          <a:prstGeom prst="rect">
            <a:avLst/>
          </a:prstGeom>
          <a:noFill/>
        </p:spPr>
        <p:txBody>
          <a:bodyPr wrap="square" rtlCol="0">
            <a:spAutoFit/>
          </a:bodyPr>
          <a:lstStyle/>
          <a:p>
            <a:r>
              <a:rPr lang="en-US" dirty="0"/>
              <a:t>LICS 2020, LMCS 2022</a:t>
            </a:r>
            <a:endParaRPr lang="fr-FR" dirty="0"/>
          </a:p>
        </p:txBody>
      </p:sp>
      <p:sp>
        <p:nvSpPr>
          <p:cNvPr id="12" name="TextBox 11">
            <a:extLst>
              <a:ext uri="{FF2B5EF4-FFF2-40B4-BE49-F238E27FC236}">
                <a16:creationId xmlns:a16="http://schemas.microsoft.com/office/drawing/2014/main" id="{2B75E64C-FB76-367A-75B6-9FEBDCCDD740}"/>
              </a:ext>
            </a:extLst>
          </p:cNvPr>
          <p:cNvSpPr txBox="1"/>
          <p:nvPr/>
        </p:nvSpPr>
        <p:spPr>
          <a:xfrm>
            <a:off x="6946912" y="3842779"/>
            <a:ext cx="1520689" cy="369332"/>
          </a:xfrm>
          <a:prstGeom prst="rect">
            <a:avLst/>
          </a:prstGeom>
          <a:noFill/>
        </p:spPr>
        <p:txBody>
          <a:bodyPr wrap="square" rtlCol="0">
            <a:spAutoFit/>
          </a:bodyPr>
          <a:lstStyle/>
          <a:p>
            <a:r>
              <a:rPr lang="en-US" dirty="0"/>
              <a:t>TYPES 2019</a:t>
            </a:r>
            <a:endParaRPr lang="fr-FR" dirty="0"/>
          </a:p>
        </p:txBody>
      </p:sp>
      <p:sp>
        <p:nvSpPr>
          <p:cNvPr id="9" name="TextBox 8">
            <a:extLst>
              <a:ext uri="{FF2B5EF4-FFF2-40B4-BE49-F238E27FC236}">
                <a16:creationId xmlns:a16="http://schemas.microsoft.com/office/drawing/2014/main" id="{A038F3B3-6197-52D4-8C1A-74D1008781F0}"/>
              </a:ext>
            </a:extLst>
          </p:cNvPr>
          <p:cNvSpPr txBox="1"/>
          <p:nvPr/>
        </p:nvSpPr>
        <p:spPr>
          <a:xfrm>
            <a:off x="6946912" y="4223034"/>
            <a:ext cx="5467350" cy="369332"/>
          </a:xfrm>
          <a:prstGeom prst="rect">
            <a:avLst/>
          </a:prstGeom>
          <a:noFill/>
        </p:spPr>
        <p:txBody>
          <a:bodyPr wrap="square" rtlCol="0">
            <a:spAutoFit/>
          </a:bodyPr>
          <a:lstStyle/>
          <a:p>
            <a:r>
              <a:rPr lang="en-US" dirty="0"/>
              <a:t>A</a:t>
            </a:r>
            <a:r>
              <a:rPr lang="fr-FR" dirty="0" err="1"/>
              <a:t>pplication</a:t>
            </a:r>
            <a:r>
              <a:rPr lang="fr-FR" dirty="0"/>
              <a:t> web</a:t>
            </a:r>
          </a:p>
        </p:txBody>
      </p:sp>
    </p:spTree>
    <p:extLst>
      <p:ext uri="{BB962C8B-B14F-4D97-AF65-F5344CB8AC3E}">
        <p14:creationId xmlns:p14="http://schemas.microsoft.com/office/powerpoint/2010/main" val="4161107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28</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1870492"/>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3841191"/>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179518"/>
            <a:ext cx="5038359" cy="2807691"/>
          </a:xfrm>
        </p:spPr>
        <p:txBody>
          <a:bodyPr>
            <a:normAutofit/>
          </a:bodyPr>
          <a:lstStyle/>
          <a:p>
            <a:r>
              <a:rPr lang="fr-FR" sz="2400" dirty="0"/>
              <a:t>Syntaxe</a:t>
            </a:r>
          </a:p>
          <a:p>
            <a:pPr lvl="1"/>
            <a:r>
              <a:rPr lang="fr-FR" sz="2000" dirty="0"/>
              <a:t>Substitution</a:t>
            </a:r>
          </a:p>
          <a:p>
            <a:pPr lvl="1"/>
            <a:r>
              <a:rPr lang="fr-FR" sz="2000" dirty="0"/>
              <a:t>Unification</a:t>
            </a:r>
          </a:p>
          <a:p>
            <a:r>
              <a:rPr lang="fr-FR" sz="2400" dirty="0"/>
              <a:t>Sémantique opérationnelle</a:t>
            </a:r>
          </a:p>
          <a:p>
            <a:pPr lvl="1"/>
            <a:r>
              <a:rPr lang="fr-FR" sz="2000" dirty="0"/>
              <a:t>Substitution</a:t>
            </a:r>
            <a:endParaRPr lang="fr-FR" sz="2000" baseline="30000" dirty="0"/>
          </a:p>
          <a:p>
            <a:pPr lvl="1"/>
            <a:r>
              <a:rPr lang="fr-FR" sz="2000" dirty="0"/>
              <a:t>Equivalences de programmes</a:t>
            </a:r>
            <a:endParaRPr lang="fr-FR" sz="2000" baseline="30000" dirty="0"/>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3748859"/>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endParaRPr lang="fr-FR" sz="2400" baseline="30000" dirty="0"/>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6946912" y="1554221"/>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6946912" y="1908518"/>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66207" y="4711485"/>
            <a:ext cx="6384850" cy="1938992"/>
          </a:xfrm>
          <a:prstGeom prst="rect">
            <a:avLst/>
          </a:prstGeom>
          <a:noFill/>
        </p:spPr>
        <p:txBody>
          <a:bodyPr wrap="square">
            <a:spAutoFit/>
          </a:bodyPr>
          <a:lstStyle/>
          <a:p>
            <a:pPr marL="285750" indent="-285750">
              <a:buFont typeface="Arial" panose="020B0604020202020204" pitchFamily="34" charset="0"/>
              <a:buChar char="•"/>
            </a:pPr>
            <a:r>
              <a:rPr lang="fr-FR" sz="2400" b="1" dirty="0">
                <a:solidFill>
                  <a:srgbClr val="0000FF"/>
                </a:solidFill>
              </a:rPr>
              <a:t>Compilation certifiée</a:t>
            </a:r>
          </a:p>
          <a:p>
            <a:pPr marL="800100" lvl="1" indent="-342900">
              <a:buFont typeface="Arial" panose="020B0604020202020204" pitchFamily="34" charset="0"/>
              <a:buChar char="•"/>
            </a:pPr>
            <a:r>
              <a:rPr lang="fr-FR" sz="2400" dirty="0"/>
              <a:t>Conversion des clôtures </a:t>
            </a:r>
          </a:p>
          <a:p>
            <a:pPr marL="457200" lvl="1" indent="0">
              <a:buNone/>
            </a:pPr>
            <a:r>
              <a:rPr lang="fr-FR" sz="2400" dirty="0"/>
              <a:t>       (stage avec X. Leroy)</a:t>
            </a:r>
          </a:p>
          <a:p>
            <a:pPr marL="800100" lvl="1" indent="-342900">
              <a:buFont typeface="Arial" panose="020B0604020202020204" pitchFamily="34" charset="0"/>
              <a:buChar char="•"/>
            </a:pPr>
            <a:r>
              <a:rPr lang="fr-FR" sz="2400" dirty="0" err="1"/>
              <a:t>Cogent</a:t>
            </a:r>
            <a:r>
              <a:rPr lang="fr-FR" sz="2400" dirty="0">
                <a:solidFill>
                  <a:srgbClr val="0000FF"/>
                </a:solidFill>
              </a:rPr>
              <a:t> </a:t>
            </a:r>
            <a:r>
              <a:rPr lang="fr-FR" sz="2400" dirty="0"/>
              <a:t>(1</a:t>
            </a:r>
            <a:r>
              <a:rPr lang="fr-FR" sz="2400" baseline="30000" dirty="0"/>
              <a:t>er</a:t>
            </a:r>
            <a:r>
              <a:rPr lang="fr-FR" sz="2400" dirty="0"/>
              <a:t> postdoctorat)</a:t>
            </a:r>
          </a:p>
          <a:p>
            <a:pPr marL="742950" lvl="1" indent="-285750">
              <a:buFont typeface="Arial" panose="020B0604020202020204" pitchFamily="34" charset="0"/>
              <a:buChar char="•"/>
            </a:pPr>
            <a:endParaRPr lang="fr-FR" sz="2400" b="1" dirty="0">
              <a:solidFill>
                <a:srgbClr val="0000FF"/>
              </a:solidFill>
            </a:endParaRPr>
          </a:p>
        </p:txBody>
      </p:sp>
      <p:sp>
        <p:nvSpPr>
          <p:cNvPr id="2" name="TextBox 1">
            <a:extLst>
              <a:ext uri="{FF2B5EF4-FFF2-40B4-BE49-F238E27FC236}">
                <a16:creationId xmlns:a16="http://schemas.microsoft.com/office/drawing/2014/main" id="{36B1C4C3-F7FA-21F6-0CD3-2E3AD8F2ED6C}"/>
              </a:ext>
            </a:extLst>
          </p:cNvPr>
          <p:cNvSpPr txBox="1"/>
          <p:nvPr/>
        </p:nvSpPr>
        <p:spPr>
          <a:xfrm>
            <a:off x="6946912" y="2668207"/>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6946912" y="3077775"/>
            <a:ext cx="4131403" cy="369332"/>
          </a:xfrm>
          <a:prstGeom prst="rect">
            <a:avLst/>
          </a:prstGeom>
          <a:noFill/>
        </p:spPr>
        <p:txBody>
          <a:bodyPr wrap="square" rtlCol="0">
            <a:spAutoFit/>
          </a:bodyPr>
          <a:lstStyle/>
          <a:p>
            <a:r>
              <a:rPr lang="en-US" dirty="0"/>
              <a:t>LICS 2020, LMCS 2022</a:t>
            </a:r>
            <a:endParaRPr lang="fr-FR" dirty="0"/>
          </a:p>
        </p:txBody>
      </p:sp>
      <p:sp>
        <p:nvSpPr>
          <p:cNvPr id="12" name="TextBox 11">
            <a:extLst>
              <a:ext uri="{FF2B5EF4-FFF2-40B4-BE49-F238E27FC236}">
                <a16:creationId xmlns:a16="http://schemas.microsoft.com/office/drawing/2014/main" id="{2B75E64C-FB76-367A-75B6-9FEBDCCDD740}"/>
              </a:ext>
            </a:extLst>
          </p:cNvPr>
          <p:cNvSpPr txBox="1"/>
          <p:nvPr/>
        </p:nvSpPr>
        <p:spPr>
          <a:xfrm>
            <a:off x="6946912" y="3842779"/>
            <a:ext cx="1520689" cy="369332"/>
          </a:xfrm>
          <a:prstGeom prst="rect">
            <a:avLst/>
          </a:prstGeom>
          <a:noFill/>
        </p:spPr>
        <p:txBody>
          <a:bodyPr wrap="square" rtlCol="0">
            <a:spAutoFit/>
          </a:bodyPr>
          <a:lstStyle/>
          <a:p>
            <a:r>
              <a:rPr lang="en-US" dirty="0"/>
              <a:t>TYPES 2019</a:t>
            </a:r>
            <a:endParaRPr lang="fr-FR" dirty="0"/>
          </a:p>
        </p:txBody>
      </p:sp>
      <p:pic>
        <p:nvPicPr>
          <p:cNvPr id="11" name="Picture 10" descr="The Coq proof assistant (@CoqLang) / Twitter">
            <a:extLst>
              <a:ext uri="{FF2B5EF4-FFF2-40B4-BE49-F238E27FC236}">
                <a16:creationId xmlns:a16="http://schemas.microsoft.com/office/drawing/2014/main" id="{6245946F-5D8A-5464-779D-A31A7B052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791" y="5045730"/>
            <a:ext cx="590088" cy="5900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sabelle home">
            <a:extLst>
              <a:ext uri="{FF2B5EF4-FFF2-40B4-BE49-F238E27FC236}">
                <a16:creationId xmlns:a16="http://schemas.microsoft.com/office/drawing/2014/main" id="{DDA8E9C9-7AA4-DC18-7870-21E698AB6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791" y="5546131"/>
            <a:ext cx="607355" cy="5327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4D1BE0E-69A9-2C32-A33F-5B0C19E866EC}"/>
              </a:ext>
            </a:extLst>
          </p:cNvPr>
          <p:cNvSpPr txBox="1"/>
          <p:nvPr/>
        </p:nvSpPr>
        <p:spPr>
          <a:xfrm>
            <a:off x="6946912" y="5852148"/>
            <a:ext cx="4131403" cy="369332"/>
          </a:xfrm>
          <a:prstGeom prst="rect">
            <a:avLst/>
          </a:prstGeom>
          <a:noFill/>
        </p:spPr>
        <p:txBody>
          <a:bodyPr wrap="square" rtlCol="0">
            <a:spAutoFit/>
          </a:bodyPr>
          <a:lstStyle/>
          <a:p>
            <a:r>
              <a:rPr lang="en-US" dirty="0"/>
              <a:t>POPL 2023 avec </a:t>
            </a:r>
            <a:r>
              <a:rPr lang="en-US" dirty="0" err="1"/>
              <a:t>l’équipe</a:t>
            </a:r>
            <a:r>
              <a:rPr lang="en-US" dirty="0"/>
              <a:t> Cogent</a:t>
            </a:r>
            <a:endParaRPr lang="fr-FR" dirty="0"/>
          </a:p>
        </p:txBody>
      </p:sp>
      <p:sp>
        <p:nvSpPr>
          <p:cNvPr id="18" name="TextBox 17">
            <a:extLst>
              <a:ext uri="{FF2B5EF4-FFF2-40B4-BE49-F238E27FC236}">
                <a16:creationId xmlns:a16="http://schemas.microsoft.com/office/drawing/2014/main" id="{285A8870-B73B-F866-D6D2-B9B2A76A9AC5}"/>
              </a:ext>
            </a:extLst>
          </p:cNvPr>
          <p:cNvSpPr txBox="1"/>
          <p:nvPr/>
        </p:nvSpPr>
        <p:spPr>
          <a:xfrm>
            <a:off x="6946912" y="5224510"/>
            <a:ext cx="2056910" cy="369332"/>
          </a:xfrm>
          <a:prstGeom prst="rect">
            <a:avLst/>
          </a:prstGeom>
          <a:noFill/>
        </p:spPr>
        <p:txBody>
          <a:bodyPr wrap="none" rtlCol="0">
            <a:spAutoFit/>
          </a:bodyPr>
          <a:lstStyle/>
          <a:p>
            <a:r>
              <a:rPr lang="en-US" dirty="0"/>
              <a:t>M</a:t>
            </a:r>
            <a:r>
              <a:rPr lang="fr-FR" dirty="0" err="1"/>
              <a:t>émoire</a:t>
            </a:r>
            <a:r>
              <a:rPr lang="fr-FR" dirty="0"/>
              <a:t> de Master</a:t>
            </a:r>
          </a:p>
        </p:txBody>
      </p:sp>
      <p:sp>
        <p:nvSpPr>
          <p:cNvPr id="19" name="TextBox 18">
            <a:extLst>
              <a:ext uri="{FF2B5EF4-FFF2-40B4-BE49-F238E27FC236}">
                <a16:creationId xmlns:a16="http://schemas.microsoft.com/office/drawing/2014/main" id="{1C77BA9C-55C6-3103-D826-23DE04E31C50}"/>
              </a:ext>
            </a:extLst>
          </p:cNvPr>
          <p:cNvSpPr txBox="1"/>
          <p:nvPr/>
        </p:nvSpPr>
        <p:spPr>
          <a:xfrm>
            <a:off x="6946912" y="4223034"/>
            <a:ext cx="5467350" cy="369332"/>
          </a:xfrm>
          <a:prstGeom prst="rect">
            <a:avLst/>
          </a:prstGeom>
          <a:noFill/>
        </p:spPr>
        <p:txBody>
          <a:bodyPr wrap="square" rtlCol="0">
            <a:spAutoFit/>
          </a:bodyPr>
          <a:lstStyle/>
          <a:p>
            <a:r>
              <a:rPr lang="en-US" dirty="0"/>
              <a:t>A</a:t>
            </a:r>
            <a:r>
              <a:rPr lang="fr-FR" dirty="0" err="1"/>
              <a:t>pplication</a:t>
            </a:r>
            <a:r>
              <a:rPr lang="fr-FR" dirty="0"/>
              <a:t> web</a:t>
            </a:r>
          </a:p>
        </p:txBody>
      </p:sp>
    </p:spTree>
    <p:extLst>
      <p:ext uri="{BB962C8B-B14F-4D97-AF65-F5344CB8AC3E}">
        <p14:creationId xmlns:p14="http://schemas.microsoft.com/office/powerpoint/2010/main" val="30716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29</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1870492"/>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3841191"/>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179518"/>
            <a:ext cx="5038359" cy="2807691"/>
          </a:xfrm>
        </p:spPr>
        <p:txBody>
          <a:bodyPr>
            <a:normAutofit/>
          </a:bodyPr>
          <a:lstStyle/>
          <a:p>
            <a:r>
              <a:rPr lang="fr-FR" sz="2400" dirty="0"/>
              <a:t>Syntaxe</a:t>
            </a:r>
          </a:p>
          <a:p>
            <a:pPr lvl="1"/>
            <a:r>
              <a:rPr lang="fr-FR" sz="2000" dirty="0"/>
              <a:t>Substitution</a:t>
            </a:r>
          </a:p>
          <a:p>
            <a:pPr lvl="1"/>
            <a:r>
              <a:rPr lang="fr-FR" sz="2000" dirty="0"/>
              <a:t>Unification</a:t>
            </a:r>
          </a:p>
          <a:p>
            <a:r>
              <a:rPr lang="fr-FR" sz="2400" dirty="0"/>
              <a:t>Sémantique opérationnelle</a:t>
            </a:r>
          </a:p>
          <a:p>
            <a:pPr lvl="1"/>
            <a:r>
              <a:rPr lang="fr-FR" sz="2000" dirty="0"/>
              <a:t>Substitution</a:t>
            </a:r>
            <a:endParaRPr lang="fr-FR" sz="2000" baseline="30000" dirty="0"/>
          </a:p>
          <a:p>
            <a:pPr lvl="1"/>
            <a:r>
              <a:rPr lang="fr-FR" sz="2000" dirty="0"/>
              <a:t>Equivalences de programmes</a:t>
            </a:r>
            <a:endParaRPr lang="fr-FR" sz="2000" baseline="30000" dirty="0"/>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3748859"/>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endParaRPr lang="fr-FR" sz="2400" baseline="30000" dirty="0"/>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6946912" y="1554221"/>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6946912" y="1908518"/>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66207" y="4711485"/>
            <a:ext cx="6384850" cy="1938992"/>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a:p>
            <a:pPr marL="800100" lvl="1" indent="-342900">
              <a:buFont typeface="Arial" panose="020B0604020202020204" pitchFamily="34" charset="0"/>
              <a:buChar char="•"/>
            </a:pPr>
            <a:r>
              <a:rPr lang="fr-FR" sz="2400" b="1" dirty="0">
                <a:solidFill>
                  <a:srgbClr val="0000FF"/>
                </a:solidFill>
              </a:rPr>
              <a:t>Conversion des clôtures</a:t>
            </a:r>
            <a:r>
              <a:rPr lang="fr-FR" sz="2400" dirty="0">
                <a:solidFill>
                  <a:srgbClr val="0000FF"/>
                </a:solidFill>
              </a:rPr>
              <a:t> </a:t>
            </a:r>
          </a:p>
          <a:p>
            <a:pPr marL="457200" lvl="1" indent="0">
              <a:buNone/>
            </a:pPr>
            <a:r>
              <a:rPr lang="fr-FR" sz="2400" dirty="0"/>
              <a:t>       </a:t>
            </a:r>
            <a:r>
              <a:rPr lang="fr-FR" sz="2400" dirty="0">
                <a:solidFill>
                  <a:srgbClr val="0000FF"/>
                </a:solidFill>
              </a:rPr>
              <a:t>(stage avec X. Leroy)</a:t>
            </a:r>
          </a:p>
          <a:p>
            <a:pPr marL="800100" lvl="1" indent="-342900">
              <a:buFont typeface="Arial" panose="020B0604020202020204" pitchFamily="34" charset="0"/>
              <a:buChar char="•"/>
            </a:pPr>
            <a:r>
              <a:rPr lang="fr-FR" sz="2400" dirty="0" err="1"/>
              <a:t>Cogent</a:t>
            </a:r>
            <a:r>
              <a:rPr lang="fr-FR" sz="2400" dirty="0">
                <a:solidFill>
                  <a:srgbClr val="0000FF"/>
                </a:solidFill>
              </a:rPr>
              <a:t> </a:t>
            </a:r>
            <a:r>
              <a:rPr lang="fr-FR" sz="2400" dirty="0"/>
              <a:t>(1</a:t>
            </a:r>
            <a:r>
              <a:rPr lang="fr-FR" sz="2400" baseline="30000" dirty="0"/>
              <a:t>er</a:t>
            </a:r>
            <a:r>
              <a:rPr lang="fr-FR" sz="2400" dirty="0"/>
              <a:t> postdoctorat)</a:t>
            </a:r>
          </a:p>
          <a:p>
            <a:pPr marL="742950" lvl="1" indent="-285750">
              <a:buFont typeface="Arial" panose="020B0604020202020204" pitchFamily="34" charset="0"/>
              <a:buChar char="•"/>
            </a:pPr>
            <a:endParaRPr lang="fr-FR" sz="2400" b="1" dirty="0">
              <a:solidFill>
                <a:srgbClr val="0000FF"/>
              </a:solidFill>
            </a:endParaRPr>
          </a:p>
        </p:txBody>
      </p:sp>
      <p:sp>
        <p:nvSpPr>
          <p:cNvPr id="2" name="TextBox 1">
            <a:extLst>
              <a:ext uri="{FF2B5EF4-FFF2-40B4-BE49-F238E27FC236}">
                <a16:creationId xmlns:a16="http://schemas.microsoft.com/office/drawing/2014/main" id="{36B1C4C3-F7FA-21F6-0CD3-2E3AD8F2ED6C}"/>
              </a:ext>
            </a:extLst>
          </p:cNvPr>
          <p:cNvSpPr txBox="1"/>
          <p:nvPr/>
        </p:nvSpPr>
        <p:spPr>
          <a:xfrm>
            <a:off x="6946912" y="2668207"/>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6946912" y="3077775"/>
            <a:ext cx="4131403" cy="369332"/>
          </a:xfrm>
          <a:prstGeom prst="rect">
            <a:avLst/>
          </a:prstGeom>
          <a:noFill/>
        </p:spPr>
        <p:txBody>
          <a:bodyPr wrap="square" rtlCol="0">
            <a:spAutoFit/>
          </a:bodyPr>
          <a:lstStyle/>
          <a:p>
            <a:r>
              <a:rPr lang="en-US" dirty="0"/>
              <a:t>LICS 2020, LMCS 2022</a:t>
            </a:r>
            <a:endParaRPr lang="fr-FR" dirty="0"/>
          </a:p>
        </p:txBody>
      </p:sp>
      <p:sp>
        <p:nvSpPr>
          <p:cNvPr id="12" name="TextBox 11">
            <a:extLst>
              <a:ext uri="{FF2B5EF4-FFF2-40B4-BE49-F238E27FC236}">
                <a16:creationId xmlns:a16="http://schemas.microsoft.com/office/drawing/2014/main" id="{2B75E64C-FB76-367A-75B6-9FEBDCCDD740}"/>
              </a:ext>
            </a:extLst>
          </p:cNvPr>
          <p:cNvSpPr txBox="1"/>
          <p:nvPr/>
        </p:nvSpPr>
        <p:spPr>
          <a:xfrm>
            <a:off x="6946912" y="3842779"/>
            <a:ext cx="1520689" cy="369332"/>
          </a:xfrm>
          <a:prstGeom prst="rect">
            <a:avLst/>
          </a:prstGeom>
          <a:noFill/>
        </p:spPr>
        <p:txBody>
          <a:bodyPr wrap="square" rtlCol="0">
            <a:spAutoFit/>
          </a:bodyPr>
          <a:lstStyle/>
          <a:p>
            <a:r>
              <a:rPr lang="en-US" dirty="0"/>
              <a:t>TYPES 2019</a:t>
            </a:r>
            <a:endParaRPr lang="fr-FR" dirty="0"/>
          </a:p>
        </p:txBody>
      </p:sp>
      <p:pic>
        <p:nvPicPr>
          <p:cNvPr id="11" name="Picture 10" descr="The Coq proof assistant (@CoqLang) / Twitter">
            <a:extLst>
              <a:ext uri="{FF2B5EF4-FFF2-40B4-BE49-F238E27FC236}">
                <a16:creationId xmlns:a16="http://schemas.microsoft.com/office/drawing/2014/main" id="{6245946F-5D8A-5464-779D-A31A7B052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791" y="5045730"/>
            <a:ext cx="590088" cy="5900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sabelle home">
            <a:extLst>
              <a:ext uri="{FF2B5EF4-FFF2-40B4-BE49-F238E27FC236}">
                <a16:creationId xmlns:a16="http://schemas.microsoft.com/office/drawing/2014/main" id="{DDA8E9C9-7AA4-DC18-7870-21E698AB6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791" y="5546131"/>
            <a:ext cx="607355" cy="5327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4D1BE0E-69A9-2C32-A33F-5B0C19E866EC}"/>
              </a:ext>
            </a:extLst>
          </p:cNvPr>
          <p:cNvSpPr txBox="1"/>
          <p:nvPr/>
        </p:nvSpPr>
        <p:spPr>
          <a:xfrm>
            <a:off x="6946912" y="5852148"/>
            <a:ext cx="4131403" cy="369332"/>
          </a:xfrm>
          <a:prstGeom prst="rect">
            <a:avLst/>
          </a:prstGeom>
          <a:noFill/>
        </p:spPr>
        <p:txBody>
          <a:bodyPr wrap="square" rtlCol="0">
            <a:spAutoFit/>
          </a:bodyPr>
          <a:lstStyle/>
          <a:p>
            <a:r>
              <a:rPr lang="en-US" dirty="0"/>
              <a:t>POPL 2023 avec </a:t>
            </a:r>
            <a:r>
              <a:rPr lang="en-US" dirty="0" err="1"/>
              <a:t>l’équipe</a:t>
            </a:r>
            <a:r>
              <a:rPr lang="en-US" dirty="0"/>
              <a:t> Cogent</a:t>
            </a:r>
            <a:endParaRPr lang="fr-FR" dirty="0"/>
          </a:p>
        </p:txBody>
      </p:sp>
      <p:sp>
        <p:nvSpPr>
          <p:cNvPr id="18" name="TextBox 17">
            <a:extLst>
              <a:ext uri="{FF2B5EF4-FFF2-40B4-BE49-F238E27FC236}">
                <a16:creationId xmlns:a16="http://schemas.microsoft.com/office/drawing/2014/main" id="{285A8870-B73B-F866-D6D2-B9B2A76A9AC5}"/>
              </a:ext>
            </a:extLst>
          </p:cNvPr>
          <p:cNvSpPr txBox="1"/>
          <p:nvPr/>
        </p:nvSpPr>
        <p:spPr>
          <a:xfrm>
            <a:off x="6946912" y="5224510"/>
            <a:ext cx="2056910" cy="369332"/>
          </a:xfrm>
          <a:prstGeom prst="rect">
            <a:avLst/>
          </a:prstGeom>
          <a:noFill/>
        </p:spPr>
        <p:txBody>
          <a:bodyPr wrap="none" rtlCol="0">
            <a:spAutoFit/>
          </a:bodyPr>
          <a:lstStyle/>
          <a:p>
            <a:r>
              <a:rPr lang="en-US" dirty="0"/>
              <a:t>M</a:t>
            </a:r>
            <a:r>
              <a:rPr lang="fr-FR" dirty="0" err="1"/>
              <a:t>émoire</a:t>
            </a:r>
            <a:r>
              <a:rPr lang="fr-FR" dirty="0"/>
              <a:t> de Master</a:t>
            </a:r>
          </a:p>
        </p:txBody>
      </p:sp>
      <p:sp>
        <p:nvSpPr>
          <p:cNvPr id="19" name="TextBox 18">
            <a:extLst>
              <a:ext uri="{FF2B5EF4-FFF2-40B4-BE49-F238E27FC236}">
                <a16:creationId xmlns:a16="http://schemas.microsoft.com/office/drawing/2014/main" id="{FD6D9AAA-C2C6-A31C-AA99-DC67E29B79C1}"/>
              </a:ext>
            </a:extLst>
          </p:cNvPr>
          <p:cNvSpPr txBox="1"/>
          <p:nvPr/>
        </p:nvSpPr>
        <p:spPr>
          <a:xfrm>
            <a:off x="6946912" y="4223034"/>
            <a:ext cx="5467350" cy="369332"/>
          </a:xfrm>
          <a:prstGeom prst="rect">
            <a:avLst/>
          </a:prstGeom>
          <a:noFill/>
        </p:spPr>
        <p:txBody>
          <a:bodyPr wrap="square" rtlCol="0">
            <a:spAutoFit/>
          </a:bodyPr>
          <a:lstStyle/>
          <a:p>
            <a:r>
              <a:rPr lang="en-US" dirty="0"/>
              <a:t>A</a:t>
            </a:r>
            <a:r>
              <a:rPr lang="fr-FR" dirty="0" err="1"/>
              <a:t>pplication</a:t>
            </a:r>
            <a:r>
              <a:rPr lang="fr-FR" dirty="0"/>
              <a:t> web</a:t>
            </a:r>
          </a:p>
        </p:txBody>
      </p:sp>
    </p:spTree>
    <p:extLst>
      <p:ext uri="{BB962C8B-B14F-4D97-AF65-F5344CB8AC3E}">
        <p14:creationId xmlns:p14="http://schemas.microsoft.com/office/powerpoint/2010/main" val="291193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3</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8" name="TextBox 7">
            <a:extLst>
              <a:ext uri="{FF2B5EF4-FFF2-40B4-BE49-F238E27FC236}">
                <a16:creationId xmlns:a16="http://schemas.microsoft.com/office/drawing/2014/main" id="{F7B44E79-2B2B-BCE6-1CF7-0B25229CFFBC}"/>
              </a:ext>
            </a:extLst>
          </p:cNvPr>
          <p:cNvSpPr txBox="1"/>
          <p:nvPr/>
        </p:nvSpPr>
        <p:spPr>
          <a:xfrm>
            <a:off x="469993" y="4281624"/>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422072" y="1757189"/>
            <a:ext cx="4342410" cy="2305277"/>
          </a:xfrm>
        </p:spPr>
        <p:txBody>
          <a:bodyPr>
            <a:normAutofit/>
          </a:bodyPr>
          <a:lstStyle/>
          <a:p>
            <a:r>
              <a:rPr lang="fr-FR" sz="2400" dirty="0"/>
              <a:t>Syntaxe</a:t>
            </a:r>
          </a:p>
          <a:p>
            <a:pPr lvl="1"/>
            <a:endParaRPr lang="fr-FR" sz="2000" dirty="0"/>
          </a:p>
          <a:p>
            <a:pPr marL="0" indent="0">
              <a:buNone/>
            </a:pPr>
            <a:endParaRPr lang="fr-FR" sz="2400" b="1" dirty="0"/>
          </a:p>
          <a:p>
            <a:r>
              <a:rPr lang="fr-FR" sz="2400" dirty="0"/>
              <a:t>Sémantique opérationnelle</a:t>
            </a:r>
          </a:p>
        </p:txBody>
      </p:sp>
      <p:sp>
        <p:nvSpPr>
          <p:cNvPr id="17" name="TextBox 16">
            <a:extLst>
              <a:ext uri="{FF2B5EF4-FFF2-40B4-BE49-F238E27FC236}">
                <a16:creationId xmlns:a16="http://schemas.microsoft.com/office/drawing/2014/main" id="{D7B843F1-A5AD-3FD2-444C-29C58CE27F48}"/>
              </a:ext>
            </a:extLst>
          </p:cNvPr>
          <p:cNvSpPr txBox="1"/>
          <p:nvPr/>
        </p:nvSpPr>
        <p:spPr>
          <a:xfrm>
            <a:off x="2422072" y="4189292"/>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908CF0EF-9250-B26A-7373-61D1D158185D}"/>
              </a:ext>
            </a:extLst>
          </p:cNvPr>
          <p:cNvSpPr txBox="1"/>
          <p:nvPr/>
        </p:nvSpPr>
        <p:spPr>
          <a:xfrm>
            <a:off x="2422072" y="5478139"/>
            <a:ext cx="6094268"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6" name="TextBox 5">
            <a:extLst>
              <a:ext uri="{FF2B5EF4-FFF2-40B4-BE49-F238E27FC236}">
                <a16:creationId xmlns:a16="http://schemas.microsoft.com/office/drawing/2014/main" id="{1A43C8C9-DE15-7740-7FFA-D1C7DB35FC42}"/>
              </a:ext>
            </a:extLst>
          </p:cNvPr>
          <p:cNvSpPr txBox="1"/>
          <p:nvPr/>
        </p:nvSpPr>
        <p:spPr>
          <a:xfrm>
            <a:off x="380169" y="2152450"/>
            <a:ext cx="1677231" cy="923330"/>
          </a:xfrm>
          <a:prstGeom prst="rect">
            <a:avLst/>
          </a:prstGeom>
          <a:noFill/>
        </p:spPr>
        <p:txBody>
          <a:bodyPr wrap="square" rtlCol="0">
            <a:spAutoFit/>
          </a:bodyPr>
          <a:lstStyle/>
          <a:p>
            <a:pPr algn="ctr"/>
            <a:r>
              <a:rPr lang="fr-FR" dirty="0"/>
              <a:t>Théorie des langages de programmation</a:t>
            </a:r>
          </a:p>
        </p:txBody>
      </p:sp>
    </p:spTree>
    <p:extLst>
      <p:ext uri="{BB962C8B-B14F-4D97-AF65-F5344CB8AC3E}">
        <p14:creationId xmlns:p14="http://schemas.microsoft.com/office/powerpoint/2010/main" val="1933916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30</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1870492"/>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01683" y="3841191"/>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7" y="1179518"/>
            <a:ext cx="5038359" cy="2807691"/>
          </a:xfrm>
        </p:spPr>
        <p:txBody>
          <a:bodyPr>
            <a:normAutofit/>
          </a:bodyPr>
          <a:lstStyle/>
          <a:p>
            <a:r>
              <a:rPr lang="fr-FR" sz="2400" dirty="0"/>
              <a:t>Syntaxe</a:t>
            </a:r>
          </a:p>
          <a:p>
            <a:pPr lvl="1"/>
            <a:r>
              <a:rPr lang="fr-FR" sz="2000" dirty="0"/>
              <a:t>Substitution</a:t>
            </a:r>
          </a:p>
          <a:p>
            <a:pPr lvl="1"/>
            <a:r>
              <a:rPr lang="fr-FR" sz="2000" dirty="0"/>
              <a:t>Unification</a:t>
            </a:r>
          </a:p>
          <a:p>
            <a:r>
              <a:rPr lang="fr-FR" sz="2400" dirty="0"/>
              <a:t>Sémantique opérationnelle</a:t>
            </a:r>
          </a:p>
          <a:p>
            <a:pPr lvl="1"/>
            <a:r>
              <a:rPr lang="fr-FR" sz="2000" dirty="0"/>
              <a:t>Substitution</a:t>
            </a:r>
            <a:endParaRPr lang="fr-FR" sz="2000" baseline="30000" dirty="0"/>
          </a:p>
          <a:p>
            <a:pPr lvl="1"/>
            <a:r>
              <a:rPr lang="fr-FR" sz="2000" dirty="0"/>
              <a:t>Equivalences de programmes</a:t>
            </a:r>
            <a:endParaRPr lang="fr-FR" sz="2000" baseline="30000" dirty="0"/>
          </a:p>
          <a:p>
            <a:endParaRPr lang="fr-FR" sz="2400" b="1" dirty="0">
              <a:solidFill>
                <a:srgbClr val="0000FF"/>
              </a:solidFill>
            </a:endParaRPr>
          </a:p>
          <a:p>
            <a:endParaRPr lang="fr-FR" sz="2400" dirty="0"/>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7" y="3748859"/>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endParaRPr lang="fr-FR" sz="2400" baseline="30000" dirty="0"/>
          </a:p>
          <a:p>
            <a:pPr marL="285750" indent="-285750">
              <a:buFont typeface="Arial" panose="020B0604020202020204" pitchFamily="34" charset="0"/>
              <a:buChar char="•"/>
            </a:pPr>
            <a:r>
              <a:rPr lang="fr-FR" sz="2400" dirty="0"/>
              <a:t>Ergonomie</a:t>
            </a:r>
          </a:p>
        </p:txBody>
      </p:sp>
      <p:sp>
        <p:nvSpPr>
          <p:cNvPr id="5" name="TextBox 4">
            <a:extLst>
              <a:ext uri="{FF2B5EF4-FFF2-40B4-BE49-F238E27FC236}">
                <a16:creationId xmlns:a16="http://schemas.microsoft.com/office/drawing/2014/main" id="{BBDAC7DF-DC11-5DCA-7590-2FC8E0AC6368}"/>
              </a:ext>
            </a:extLst>
          </p:cNvPr>
          <p:cNvSpPr txBox="1"/>
          <p:nvPr/>
        </p:nvSpPr>
        <p:spPr>
          <a:xfrm>
            <a:off x="6946912" y="1554221"/>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6" name="TextBox 5">
            <a:extLst>
              <a:ext uri="{FF2B5EF4-FFF2-40B4-BE49-F238E27FC236}">
                <a16:creationId xmlns:a16="http://schemas.microsoft.com/office/drawing/2014/main" id="{15434838-D0A9-DC7D-44FC-508A7B82B518}"/>
              </a:ext>
            </a:extLst>
          </p:cNvPr>
          <p:cNvSpPr txBox="1"/>
          <p:nvPr/>
        </p:nvSpPr>
        <p:spPr>
          <a:xfrm>
            <a:off x="6946912" y="1908518"/>
            <a:ext cx="6000282" cy="369332"/>
          </a:xfrm>
          <a:prstGeom prst="rect">
            <a:avLst/>
          </a:prstGeom>
          <a:noFill/>
        </p:spPr>
        <p:txBody>
          <a:bodyPr wrap="square" rtlCol="0">
            <a:spAutoFit/>
          </a:bodyPr>
          <a:lstStyle/>
          <a:p>
            <a:r>
              <a:rPr lang="en-US" dirty="0"/>
              <a:t>Preprint 2022</a:t>
            </a:r>
            <a:endParaRPr lang="fr-FR" dirty="0"/>
          </a:p>
        </p:txBody>
      </p:sp>
      <p:sp>
        <p:nvSpPr>
          <p:cNvPr id="14" name="TextBox 13">
            <a:extLst>
              <a:ext uri="{FF2B5EF4-FFF2-40B4-BE49-F238E27FC236}">
                <a16:creationId xmlns:a16="http://schemas.microsoft.com/office/drawing/2014/main" id="{7E6B699F-246F-A249-1E77-3CFD06BC9D17}"/>
              </a:ext>
            </a:extLst>
          </p:cNvPr>
          <p:cNvSpPr txBox="1"/>
          <p:nvPr/>
        </p:nvSpPr>
        <p:spPr>
          <a:xfrm>
            <a:off x="2266207" y="4711485"/>
            <a:ext cx="6384850" cy="1938992"/>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a:p>
            <a:pPr marL="800100" lvl="1" indent="-342900">
              <a:buFont typeface="Arial" panose="020B0604020202020204" pitchFamily="34" charset="0"/>
              <a:buChar char="•"/>
            </a:pPr>
            <a:r>
              <a:rPr lang="fr-FR" sz="2400" dirty="0"/>
              <a:t>Conversion des clôtures </a:t>
            </a:r>
          </a:p>
          <a:p>
            <a:pPr marL="457200" lvl="1" indent="0">
              <a:buNone/>
            </a:pPr>
            <a:r>
              <a:rPr lang="fr-FR" sz="2400" dirty="0"/>
              <a:t>       (stage avec X. Leroy)</a:t>
            </a:r>
          </a:p>
          <a:p>
            <a:pPr marL="800100" lvl="1" indent="-342900">
              <a:buFont typeface="Arial" panose="020B0604020202020204" pitchFamily="34" charset="0"/>
              <a:buChar char="•"/>
            </a:pPr>
            <a:r>
              <a:rPr lang="fr-FR" sz="2400" b="1" dirty="0" err="1">
                <a:solidFill>
                  <a:srgbClr val="0000FF"/>
                </a:solidFill>
              </a:rPr>
              <a:t>Cogent</a:t>
            </a:r>
            <a:r>
              <a:rPr lang="fr-FR" sz="2400" dirty="0">
                <a:solidFill>
                  <a:srgbClr val="0000FF"/>
                </a:solidFill>
              </a:rPr>
              <a:t> (1</a:t>
            </a:r>
            <a:r>
              <a:rPr lang="fr-FR" sz="2400" baseline="30000" dirty="0">
                <a:solidFill>
                  <a:srgbClr val="0000FF"/>
                </a:solidFill>
              </a:rPr>
              <a:t>er</a:t>
            </a:r>
            <a:r>
              <a:rPr lang="fr-FR" sz="2400" dirty="0">
                <a:solidFill>
                  <a:srgbClr val="0000FF"/>
                </a:solidFill>
              </a:rPr>
              <a:t> postdoctorat)</a:t>
            </a:r>
          </a:p>
          <a:p>
            <a:pPr marL="742950" lvl="1" indent="-285750">
              <a:buFont typeface="Arial" panose="020B0604020202020204" pitchFamily="34" charset="0"/>
              <a:buChar char="•"/>
            </a:pPr>
            <a:endParaRPr lang="fr-FR" sz="2400" b="1" dirty="0">
              <a:solidFill>
                <a:srgbClr val="0000FF"/>
              </a:solidFill>
            </a:endParaRPr>
          </a:p>
        </p:txBody>
      </p:sp>
      <p:sp>
        <p:nvSpPr>
          <p:cNvPr id="2" name="TextBox 1">
            <a:extLst>
              <a:ext uri="{FF2B5EF4-FFF2-40B4-BE49-F238E27FC236}">
                <a16:creationId xmlns:a16="http://schemas.microsoft.com/office/drawing/2014/main" id="{36B1C4C3-F7FA-21F6-0CD3-2E3AD8F2ED6C}"/>
              </a:ext>
            </a:extLst>
          </p:cNvPr>
          <p:cNvSpPr txBox="1"/>
          <p:nvPr/>
        </p:nvSpPr>
        <p:spPr>
          <a:xfrm>
            <a:off x="6946912" y="2668207"/>
            <a:ext cx="4131403" cy="369332"/>
          </a:xfrm>
          <a:prstGeom prst="rect">
            <a:avLst/>
          </a:prstGeom>
          <a:noFill/>
        </p:spPr>
        <p:txBody>
          <a:bodyPr wrap="square" rtlCol="0">
            <a:spAutoFit/>
          </a:bodyPr>
          <a:lstStyle/>
          <a:p>
            <a:r>
              <a:rPr lang="en-US" dirty="0" err="1"/>
              <a:t>Thèse</a:t>
            </a:r>
            <a:r>
              <a:rPr lang="en-US" dirty="0"/>
              <a:t>, POPL 2020, FSCD 2020, LMCS 2022</a:t>
            </a:r>
            <a:endParaRPr lang="fr-FR" dirty="0"/>
          </a:p>
        </p:txBody>
      </p:sp>
      <p:sp>
        <p:nvSpPr>
          <p:cNvPr id="3" name="TextBox 2">
            <a:extLst>
              <a:ext uri="{FF2B5EF4-FFF2-40B4-BE49-F238E27FC236}">
                <a16:creationId xmlns:a16="http://schemas.microsoft.com/office/drawing/2014/main" id="{F07A0643-CAA6-887C-F76F-A5BE4DE1CA2E}"/>
              </a:ext>
            </a:extLst>
          </p:cNvPr>
          <p:cNvSpPr txBox="1"/>
          <p:nvPr/>
        </p:nvSpPr>
        <p:spPr>
          <a:xfrm>
            <a:off x="6946912" y="3077775"/>
            <a:ext cx="4131403" cy="369332"/>
          </a:xfrm>
          <a:prstGeom prst="rect">
            <a:avLst/>
          </a:prstGeom>
          <a:noFill/>
        </p:spPr>
        <p:txBody>
          <a:bodyPr wrap="square" rtlCol="0">
            <a:spAutoFit/>
          </a:bodyPr>
          <a:lstStyle/>
          <a:p>
            <a:r>
              <a:rPr lang="en-US" dirty="0"/>
              <a:t>LICS 2020, LMCS 2022</a:t>
            </a:r>
            <a:endParaRPr lang="fr-FR" dirty="0"/>
          </a:p>
        </p:txBody>
      </p:sp>
      <p:sp>
        <p:nvSpPr>
          <p:cNvPr id="12" name="TextBox 11">
            <a:extLst>
              <a:ext uri="{FF2B5EF4-FFF2-40B4-BE49-F238E27FC236}">
                <a16:creationId xmlns:a16="http://schemas.microsoft.com/office/drawing/2014/main" id="{2B75E64C-FB76-367A-75B6-9FEBDCCDD740}"/>
              </a:ext>
            </a:extLst>
          </p:cNvPr>
          <p:cNvSpPr txBox="1"/>
          <p:nvPr/>
        </p:nvSpPr>
        <p:spPr>
          <a:xfrm>
            <a:off x="6946912" y="3842779"/>
            <a:ext cx="1520689" cy="369332"/>
          </a:xfrm>
          <a:prstGeom prst="rect">
            <a:avLst/>
          </a:prstGeom>
          <a:noFill/>
        </p:spPr>
        <p:txBody>
          <a:bodyPr wrap="square" rtlCol="0">
            <a:spAutoFit/>
          </a:bodyPr>
          <a:lstStyle/>
          <a:p>
            <a:r>
              <a:rPr lang="en-US" dirty="0"/>
              <a:t>TYPES 2019</a:t>
            </a:r>
            <a:endParaRPr lang="fr-FR" dirty="0"/>
          </a:p>
        </p:txBody>
      </p:sp>
      <p:sp>
        <p:nvSpPr>
          <p:cNvPr id="9" name="TextBox 8">
            <a:extLst>
              <a:ext uri="{FF2B5EF4-FFF2-40B4-BE49-F238E27FC236}">
                <a16:creationId xmlns:a16="http://schemas.microsoft.com/office/drawing/2014/main" id="{A038F3B3-6197-52D4-8C1A-74D1008781F0}"/>
              </a:ext>
            </a:extLst>
          </p:cNvPr>
          <p:cNvSpPr txBox="1"/>
          <p:nvPr/>
        </p:nvSpPr>
        <p:spPr>
          <a:xfrm>
            <a:off x="6946912" y="4223034"/>
            <a:ext cx="5467350" cy="369332"/>
          </a:xfrm>
          <a:prstGeom prst="rect">
            <a:avLst/>
          </a:prstGeom>
          <a:noFill/>
        </p:spPr>
        <p:txBody>
          <a:bodyPr wrap="square" rtlCol="0">
            <a:spAutoFit/>
          </a:bodyPr>
          <a:lstStyle/>
          <a:p>
            <a:r>
              <a:rPr lang="fr-FR" dirty="0"/>
              <a:t>Application web</a:t>
            </a:r>
          </a:p>
        </p:txBody>
      </p:sp>
      <p:pic>
        <p:nvPicPr>
          <p:cNvPr id="11" name="Picture 10" descr="The Coq proof assistant (@CoqLang) / Twitter">
            <a:extLst>
              <a:ext uri="{FF2B5EF4-FFF2-40B4-BE49-F238E27FC236}">
                <a16:creationId xmlns:a16="http://schemas.microsoft.com/office/drawing/2014/main" id="{6245946F-5D8A-5464-779D-A31A7B052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791" y="5045730"/>
            <a:ext cx="590088" cy="59008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sabelle home">
            <a:extLst>
              <a:ext uri="{FF2B5EF4-FFF2-40B4-BE49-F238E27FC236}">
                <a16:creationId xmlns:a16="http://schemas.microsoft.com/office/drawing/2014/main" id="{DDA8E9C9-7AA4-DC18-7870-21E698AB6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791" y="5546131"/>
            <a:ext cx="607355" cy="53276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4D1BE0E-69A9-2C32-A33F-5B0C19E866EC}"/>
              </a:ext>
            </a:extLst>
          </p:cNvPr>
          <p:cNvSpPr txBox="1"/>
          <p:nvPr/>
        </p:nvSpPr>
        <p:spPr>
          <a:xfrm>
            <a:off x="6946912" y="5852148"/>
            <a:ext cx="4131403" cy="369332"/>
          </a:xfrm>
          <a:prstGeom prst="rect">
            <a:avLst/>
          </a:prstGeom>
          <a:noFill/>
        </p:spPr>
        <p:txBody>
          <a:bodyPr wrap="square" rtlCol="0">
            <a:spAutoFit/>
          </a:bodyPr>
          <a:lstStyle/>
          <a:p>
            <a:r>
              <a:rPr lang="en-US" dirty="0"/>
              <a:t>POPL 2023 avec </a:t>
            </a:r>
            <a:r>
              <a:rPr lang="en-US" dirty="0" err="1"/>
              <a:t>l’équipe</a:t>
            </a:r>
            <a:r>
              <a:rPr lang="en-US" dirty="0"/>
              <a:t> Cogent</a:t>
            </a:r>
            <a:endParaRPr lang="fr-FR" dirty="0"/>
          </a:p>
        </p:txBody>
      </p:sp>
      <p:sp>
        <p:nvSpPr>
          <p:cNvPr id="18" name="TextBox 17">
            <a:extLst>
              <a:ext uri="{FF2B5EF4-FFF2-40B4-BE49-F238E27FC236}">
                <a16:creationId xmlns:a16="http://schemas.microsoft.com/office/drawing/2014/main" id="{285A8870-B73B-F866-D6D2-B9B2A76A9AC5}"/>
              </a:ext>
            </a:extLst>
          </p:cNvPr>
          <p:cNvSpPr txBox="1"/>
          <p:nvPr/>
        </p:nvSpPr>
        <p:spPr>
          <a:xfrm>
            <a:off x="6946912" y="5224510"/>
            <a:ext cx="2056910" cy="369332"/>
          </a:xfrm>
          <a:prstGeom prst="rect">
            <a:avLst/>
          </a:prstGeom>
          <a:noFill/>
        </p:spPr>
        <p:txBody>
          <a:bodyPr wrap="none" rtlCol="0">
            <a:spAutoFit/>
          </a:bodyPr>
          <a:lstStyle/>
          <a:p>
            <a:r>
              <a:rPr lang="en-US" dirty="0"/>
              <a:t>M</a:t>
            </a:r>
            <a:r>
              <a:rPr lang="fr-FR" dirty="0" err="1"/>
              <a:t>émoire</a:t>
            </a:r>
            <a:r>
              <a:rPr lang="fr-FR" dirty="0"/>
              <a:t> de Master</a:t>
            </a:r>
          </a:p>
        </p:txBody>
      </p:sp>
    </p:spTree>
    <p:extLst>
      <p:ext uri="{BB962C8B-B14F-4D97-AF65-F5344CB8AC3E}">
        <p14:creationId xmlns:p14="http://schemas.microsoft.com/office/powerpoint/2010/main" val="7960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custDataLst>
              <p:tags r:id="rId2"/>
            </p:custDataLst>
          </p:nvPr>
        </p:nvSpPr>
        <p:spPr>
          <a:xfrm>
            <a:off x="9448800" y="6495124"/>
            <a:ext cx="2743200" cy="365125"/>
          </a:xfrm>
        </p:spPr>
        <p:txBody>
          <a:bodyPr/>
          <a:lstStyle/>
          <a:p>
            <a:r>
              <a:rPr lang="fr-FR"/>
              <a:t>27</a:t>
            </a:r>
            <a:endParaRPr lang="fr-FR"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custDataLst>
              <p:tags r:id="rId3"/>
            </p:custDataLst>
          </p:nvPr>
        </p:nvSpPr>
        <p:spPr>
          <a:xfrm>
            <a:off x="838200" y="18255"/>
            <a:ext cx="10515600" cy="1325563"/>
          </a:xfrm>
        </p:spPr>
        <p:txBody>
          <a:bodyPr/>
          <a:lstStyle/>
          <a:p>
            <a:pPr algn="ctr"/>
            <a:r>
              <a:rPr lang="fr-FR" dirty="0">
                <a:solidFill>
                  <a:schemeClr val="accent1">
                    <a:lumMod val="50000"/>
                  </a:schemeClr>
                </a:solidFill>
              </a:rPr>
              <a:t>Raisonner sur du code C en Isabelle</a:t>
            </a:r>
          </a:p>
        </p:txBody>
      </p:sp>
      <p:sp>
        <p:nvSpPr>
          <p:cNvPr id="11" name="TextBox 10">
            <a:extLst>
              <a:ext uri="{FF2B5EF4-FFF2-40B4-BE49-F238E27FC236}">
                <a16:creationId xmlns:a16="http://schemas.microsoft.com/office/drawing/2014/main" id="{516CA4AF-E767-1491-C064-682A392F726D}"/>
              </a:ext>
            </a:extLst>
          </p:cNvPr>
          <p:cNvSpPr txBox="1"/>
          <p:nvPr>
            <p:custDataLst>
              <p:tags r:id="rId4"/>
            </p:custDataLst>
          </p:nvPr>
        </p:nvSpPr>
        <p:spPr>
          <a:xfrm>
            <a:off x="6921471" y="4249701"/>
            <a:ext cx="4876669" cy="646331"/>
          </a:xfrm>
          <a:prstGeom prst="rect">
            <a:avLst/>
          </a:prstGeom>
          <a:noFill/>
        </p:spPr>
        <p:txBody>
          <a:bodyPr wrap="square">
            <a:spAutoFit/>
          </a:bodyPr>
          <a:lstStyle/>
          <a:p>
            <a:pPr algn="ctr"/>
            <a:r>
              <a:rPr lang="fr-FR" dirty="0"/>
              <a:t>calcule une sémantique </a:t>
            </a:r>
            <a:r>
              <a:rPr lang="fr-FR" i="1" dirty="0"/>
              <a:t>monadique</a:t>
            </a:r>
            <a:r>
              <a:rPr lang="fr-FR" dirty="0"/>
              <a:t> dans Isabelle </a:t>
            </a:r>
          </a:p>
          <a:p>
            <a:pPr algn="ctr"/>
            <a:r>
              <a:rPr lang="fr-FR" dirty="0"/>
              <a:t>pour un fragment du langage C</a:t>
            </a:r>
          </a:p>
        </p:txBody>
      </p:sp>
      <p:sp>
        <p:nvSpPr>
          <p:cNvPr id="13" name="Rectangle 12">
            <a:extLst>
              <a:ext uri="{FF2B5EF4-FFF2-40B4-BE49-F238E27FC236}">
                <a16:creationId xmlns:a16="http://schemas.microsoft.com/office/drawing/2014/main" id="{AE1225A0-670F-051F-8E0D-29EFF6F882ED}"/>
              </a:ext>
            </a:extLst>
          </p:cNvPr>
          <p:cNvSpPr>
            <a:spLocks/>
          </p:cNvSpPr>
          <p:nvPr>
            <p:custDataLst>
              <p:tags r:id="rId5"/>
            </p:custDataLst>
          </p:nvPr>
        </p:nvSpPr>
        <p:spPr>
          <a:xfrm>
            <a:off x="3915068" y="1187955"/>
            <a:ext cx="3628930" cy="244985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grpSp>
        <p:nvGrpSpPr>
          <p:cNvPr id="23" name="Group 22">
            <a:extLst>
              <a:ext uri="{FF2B5EF4-FFF2-40B4-BE49-F238E27FC236}">
                <a16:creationId xmlns:a16="http://schemas.microsoft.com/office/drawing/2014/main" id="{B8417600-9644-7FDE-FD28-569E044A124F}"/>
              </a:ext>
            </a:extLst>
          </p:cNvPr>
          <p:cNvGrpSpPr/>
          <p:nvPr>
            <p:custDataLst>
              <p:tags r:id="rId6"/>
            </p:custDataLst>
          </p:nvPr>
        </p:nvGrpSpPr>
        <p:grpSpPr>
          <a:xfrm>
            <a:off x="4673940" y="1980166"/>
            <a:ext cx="766770" cy="1177721"/>
            <a:chOff x="6510330" y="3564329"/>
            <a:chExt cx="766770" cy="2114278"/>
          </a:xfrm>
        </p:grpSpPr>
        <p:sp>
          <p:nvSpPr>
            <p:cNvPr id="24" name="Rectangle 36">
              <a:extLst>
                <a:ext uri="{FF2B5EF4-FFF2-40B4-BE49-F238E27FC236}">
                  <a16:creationId xmlns:a16="http://schemas.microsoft.com/office/drawing/2014/main" id="{B9808661-D314-D8FC-8F23-C07C8E55B305}"/>
                </a:ext>
              </a:extLst>
            </p:cNvPr>
            <p:cNvSpPr/>
            <p:nvPr/>
          </p:nvSpPr>
          <p:spPr>
            <a:xfrm>
              <a:off x="6510330" y="3564329"/>
              <a:ext cx="766770" cy="900991"/>
            </a:xfrm>
            <a:custGeom>
              <a:avLst/>
              <a:gdLst>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0 h 900991"/>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687631 h 900991"/>
                <a:gd name="connsiteX5" fmla="*/ 0 w 762000"/>
                <a:gd name="connsiteY5" fmla="*/ 0 h 900991"/>
                <a:gd name="connsiteX0" fmla="*/ 4770 w 766770"/>
                <a:gd name="connsiteY0" fmla="*/ 0 h 900991"/>
                <a:gd name="connsiteX1" fmla="*/ 766770 w 766770"/>
                <a:gd name="connsiteY1" fmla="*/ 0 h 900991"/>
                <a:gd name="connsiteX2" fmla="*/ 766770 w 766770"/>
                <a:gd name="connsiteY2" fmla="*/ 900991 h 900991"/>
                <a:gd name="connsiteX3" fmla="*/ 4770 w 766770"/>
                <a:gd name="connsiteY3" fmla="*/ 900991 h 900991"/>
                <a:gd name="connsiteX4" fmla="*/ 4770 w 766770"/>
                <a:gd name="connsiteY4" fmla="*/ 687631 h 900991"/>
                <a:gd name="connsiteX5" fmla="*/ 0 w 766770"/>
                <a:gd name="connsiteY5" fmla="*/ 305759 h 900991"/>
                <a:gd name="connsiteX6" fmla="*/ 4770 w 766770"/>
                <a:gd name="connsiteY6" fmla="*/ 0 h 90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70" h="900991">
                  <a:moveTo>
                    <a:pt x="4770" y="0"/>
                  </a:moveTo>
                  <a:lnTo>
                    <a:pt x="766770" y="0"/>
                  </a:lnTo>
                  <a:lnTo>
                    <a:pt x="766770" y="900991"/>
                  </a:lnTo>
                  <a:lnTo>
                    <a:pt x="4770" y="900991"/>
                  </a:lnTo>
                  <a:lnTo>
                    <a:pt x="4770" y="687631"/>
                  </a:lnTo>
                  <a:lnTo>
                    <a:pt x="0" y="305759"/>
                  </a:lnTo>
                  <a:lnTo>
                    <a:pt x="477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Up 24">
              <a:extLst>
                <a:ext uri="{FF2B5EF4-FFF2-40B4-BE49-F238E27FC236}">
                  <a16:creationId xmlns:a16="http://schemas.microsoft.com/office/drawing/2014/main" id="{3C63D03F-7E72-CEE7-1B67-4AEB9E3F5905}"/>
                </a:ext>
              </a:extLst>
            </p:cNvPr>
            <p:cNvSpPr/>
            <p:nvPr/>
          </p:nvSpPr>
          <p:spPr>
            <a:xfrm>
              <a:off x="6635477" y="3767401"/>
              <a:ext cx="551815" cy="1911206"/>
            </a:xfrm>
            <a:prstGeom prst="up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6" name="TextBox 25">
            <a:extLst>
              <a:ext uri="{FF2B5EF4-FFF2-40B4-BE49-F238E27FC236}">
                <a16:creationId xmlns:a16="http://schemas.microsoft.com/office/drawing/2014/main" id="{A59D68DA-74BA-1F58-2C5C-11589C8FCB29}"/>
              </a:ext>
            </a:extLst>
          </p:cNvPr>
          <p:cNvSpPr txBox="1"/>
          <p:nvPr>
            <p:custDataLst>
              <p:tags r:id="rId7"/>
            </p:custDataLst>
          </p:nvPr>
        </p:nvSpPr>
        <p:spPr>
          <a:xfrm>
            <a:off x="4055234" y="3237301"/>
            <a:ext cx="2088572"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736348 w 1502229"/>
              <a:gd name="connsiteY4" fmla="*/ 366816 h 369711"/>
              <a:gd name="connsiteX5" fmla="*/ 0 w 1502229"/>
              <a:gd name="connsiteY5" fmla="*/ 369711 h 369711"/>
              <a:gd name="connsiteX6" fmla="*/ 0 w 1502229"/>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69711">
                <a:moveTo>
                  <a:pt x="0" y="379"/>
                </a:moveTo>
                <a:lnTo>
                  <a:pt x="993827" y="0"/>
                </a:lnTo>
                <a:lnTo>
                  <a:pt x="1502229" y="379"/>
                </a:lnTo>
                <a:lnTo>
                  <a:pt x="1502229" y="369711"/>
                </a:lnTo>
                <a:lnTo>
                  <a:pt x="736348" y="366816"/>
                </a:lnTo>
                <a:lnTo>
                  <a:pt x="0" y="369711"/>
                </a:lnTo>
                <a:lnTo>
                  <a:pt x="0" y="379"/>
                </a:lnTo>
                <a:close/>
              </a:path>
            </a:pathLst>
          </a:custGeom>
          <a:noFill/>
        </p:spPr>
        <p:txBody>
          <a:bodyPr wrap="square" rtlCol="0">
            <a:spAutoFit/>
          </a:bodyPr>
          <a:lstStyle/>
          <a:p>
            <a:pPr algn="ctr"/>
            <a:r>
              <a:rPr lang="fr-FR" dirty="0">
                <a:solidFill>
                  <a:srgbClr val="FF0000"/>
                </a:solidFill>
              </a:rPr>
              <a:t>?</a:t>
            </a:r>
          </a:p>
        </p:txBody>
      </p:sp>
      <p:grpSp>
        <p:nvGrpSpPr>
          <p:cNvPr id="15" name="Group 14">
            <a:extLst>
              <a:ext uri="{FF2B5EF4-FFF2-40B4-BE49-F238E27FC236}">
                <a16:creationId xmlns:a16="http://schemas.microsoft.com/office/drawing/2014/main" id="{8FA9D870-5639-9ABD-1A43-B17E42F126AE}"/>
              </a:ext>
            </a:extLst>
          </p:cNvPr>
          <p:cNvGrpSpPr/>
          <p:nvPr/>
        </p:nvGrpSpPr>
        <p:grpSpPr>
          <a:xfrm>
            <a:off x="3915068" y="5396712"/>
            <a:ext cx="3628930" cy="823296"/>
            <a:chOff x="3915068" y="5396712"/>
            <a:chExt cx="3628930" cy="823296"/>
          </a:xfrm>
        </p:grpSpPr>
        <p:sp>
          <p:nvSpPr>
            <p:cNvPr id="14" name="Rectangle 13">
              <a:extLst>
                <a:ext uri="{FF2B5EF4-FFF2-40B4-BE49-F238E27FC236}">
                  <a16:creationId xmlns:a16="http://schemas.microsoft.com/office/drawing/2014/main" id="{A9C0B032-984D-341D-A5F1-7102058176AD}"/>
                </a:ext>
              </a:extLst>
            </p:cNvPr>
            <p:cNvSpPr/>
            <p:nvPr>
              <p:custDataLst>
                <p:tags r:id="rId12"/>
              </p:custDataLst>
            </p:nvPr>
          </p:nvSpPr>
          <p:spPr>
            <a:xfrm>
              <a:off x="3915068" y="5396712"/>
              <a:ext cx="3628930" cy="82329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22" name="TextBox 21">
              <a:extLst>
                <a:ext uri="{FF2B5EF4-FFF2-40B4-BE49-F238E27FC236}">
                  <a16:creationId xmlns:a16="http://schemas.microsoft.com/office/drawing/2014/main" id="{002E7B8C-EACD-29DE-ACBE-B0AE35628C89}"/>
                </a:ext>
              </a:extLst>
            </p:cNvPr>
            <p:cNvSpPr txBox="1"/>
            <p:nvPr>
              <p:custDataLst>
                <p:tags r:id="rId13"/>
              </p:custDataLst>
            </p:nvPr>
          </p:nvSpPr>
          <p:spPr>
            <a:xfrm>
              <a:off x="5794629" y="5451184"/>
              <a:ext cx="1438569" cy="308865"/>
            </a:xfrm>
            <a:prstGeom prst="rect">
              <a:avLst/>
            </a:prstGeom>
            <a:noFill/>
            <a:ln>
              <a:solidFill>
                <a:schemeClr val="tx1"/>
              </a:solidFill>
            </a:ln>
          </p:spPr>
          <p:txBody>
            <a:bodyPr wrap="square">
              <a:spAutoFit/>
            </a:bodyPr>
            <a:lstStyle/>
            <a:p>
              <a:pPr algn="ctr"/>
              <a:r>
                <a:rPr lang="en-US" dirty="0"/>
                <a:t>C</a:t>
              </a:r>
              <a:endParaRPr lang="fr-FR" dirty="0"/>
            </a:p>
          </p:txBody>
        </p:sp>
        <p:sp>
          <p:nvSpPr>
            <p:cNvPr id="27" name="TextBox 26">
              <a:extLst>
                <a:ext uri="{FF2B5EF4-FFF2-40B4-BE49-F238E27FC236}">
                  <a16:creationId xmlns:a16="http://schemas.microsoft.com/office/drawing/2014/main" id="{9B99DBFE-FE09-8F76-7241-C895D54AE6B0}"/>
                </a:ext>
              </a:extLst>
            </p:cNvPr>
            <p:cNvSpPr txBox="1"/>
            <p:nvPr>
              <p:custDataLst>
                <p:tags r:id="rId14"/>
              </p:custDataLst>
            </p:nvPr>
          </p:nvSpPr>
          <p:spPr>
            <a:xfrm>
              <a:off x="4296967" y="5637263"/>
              <a:ext cx="1502229" cy="38000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10670 h 380002"/>
                <a:gd name="connsiteX1" fmla="*/ 716684 w 1502229"/>
                <a:gd name="connsiteY1" fmla="*/ 0 h 380002"/>
                <a:gd name="connsiteX2" fmla="*/ 993827 w 1502229"/>
                <a:gd name="connsiteY2" fmla="*/ 10291 h 380002"/>
                <a:gd name="connsiteX3" fmla="*/ 1502229 w 1502229"/>
                <a:gd name="connsiteY3" fmla="*/ 10670 h 380002"/>
                <a:gd name="connsiteX4" fmla="*/ 1502229 w 1502229"/>
                <a:gd name="connsiteY4" fmla="*/ 380002 h 380002"/>
                <a:gd name="connsiteX5" fmla="*/ 0 w 1502229"/>
                <a:gd name="connsiteY5" fmla="*/ 380002 h 380002"/>
                <a:gd name="connsiteX6" fmla="*/ 0 w 1502229"/>
                <a:gd name="connsiteY6" fmla="*/ 10670 h 38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80002">
                  <a:moveTo>
                    <a:pt x="0" y="10670"/>
                  </a:moveTo>
                  <a:lnTo>
                    <a:pt x="716684" y="0"/>
                  </a:lnTo>
                  <a:lnTo>
                    <a:pt x="993827" y="10291"/>
                  </a:lnTo>
                  <a:lnTo>
                    <a:pt x="1502229" y="10670"/>
                  </a:lnTo>
                  <a:lnTo>
                    <a:pt x="1502229" y="380002"/>
                  </a:lnTo>
                  <a:lnTo>
                    <a:pt x="0" y="380002"/>
                  </a:lnTo>
                  <a:lnTo>
                    <a:pt x="0" y="10670"/>
                  </a:lnTo>
                  <a:close/>
                </a:path>
              </a:pathLst>
            </a:custGeom>
            <a:noFill/>
          </p:spPr>
          <p:txBody>
            <a:bodyPr wrap="square" rtlCol="0">
              <a:spAutoFit/>
            </a:bodyPr>
            <a:lstStyle/>
            <a:p>
              <a:pPr algn="ctr"/>
              <a:r>
                <a:rPr lang="en-US" dirty="0" err="1"/>
                <a:t>Programme</a:t>
              </a:r>
              <a:endParaRPr lang="fr-FR" dirty="0"/>
            </a:p>
          </p:txBody>
        </p:sp>
      </p:grpSp>
      <p:sp>
        <p:nvSpPr>
          <p:cNvPr id="28" name="TextBox 27">
            <a:extLst>
              <a:ext uri="{FF2B5EF4-FFF2-40B4-BE49-F238E27FC236}">
                <a16:creationId xmlns:a16="http://schemas.microsoft.com/office/drawing/2014/main" id="{52174646-2246-EF4F-91A8-991ECCFC40DB}"/>
              </a:ext>
            </a:extLst>
          </p:cNvPr>
          <p:cNvSpPr txBox="1"/>
          <p:nvPr>
            <p:custDataLst>
              <p:tags r:id="rId8"/>
            </p:custDataLst>
          </p:nvPr>
        </p:nvSpPr>
        <p:spPr>
          <a:xfrm>
            <a:off x="3549058" y="1705875"/>
            <a:ext cx="3125127"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6133 w 1508362"/>
              <a:gd name="connsiteY0" fmla="*/ 379 h 369711"/>
              <a:gd name="connsiteX1" fmla="*/ 999960 w 1508362"/>
              <a:gd name="connsiteY1" fmla="*/ 0 h 369711"/>
              <a:gd name="connsiteX2" fmla="*/ 1508362 w 1508362"/>
              <a:gd name="connsiteY2" fmla="*/ 379 h 369711"/>
              <a:gd name="connsiteX3" fmla="*/ 1508362 w 1508362"/>
              <a:gd name="connsiteY3" fmla="*/ 369711 h 369711"/>
              <a:gd name="connsiteX4" fmla="*/ 6133 w 1508362"/>
              <a:gd name="connsiteY4" fmla="*/ 369711 h 369711"/>
              <a:gd name="connsiteX5" fmla="*/ 0 w 1508362"/>
              <a:gd name="connsiteY5" fmla="*/ 154145 h 369711"/>
              <a:gd name="connsiteX6" fmla="*/ 6133 w 1508362"/>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8362" h="369711">
                <a:moveTo>
                  <a:pt x="6133" y="379"/>
                </a:moveTo>
                <a:lnTo>
                  <a:pt x="999960" y="0"/>
                </a:lnTo>
                <a:lnTo>
                  <a:pt x="1508362" y="379"/>
                </a:lnTo>
                <a:lnTo>
                  <a:pt x="1508362" y="369711"/>
                </a:lnTo>
                <a:lnTo>
                  <a:pt x="6133" y="369711"/>
                </a:lnTo>
                <a:lnTo>
                  <a:pt x="0" y="154145"/>
                </a:lnTo>
                <a:lnTo>
                  <a:pt x="6133" y="379"/>
                </a:lnTo>
                <a:close/>
              </a:path>
            </a:pathLst>
          </a:custGeom>
          <a:noFill/>
        </p:spPr>
        <p:txBody>
          <a:bodyPr wrap="square" rtlCol="0">
            <a:spAutoFit/>
          </a:bodyPr>
          <a:lstStyle/>
          <a:p>
            <a:pPr algn="ctr"/>
            <a:r>
              <a:rPr lang="fr-FR" dirty="0"/>
              <a:t>Spécification</a:t>
            </a:r>
          </a:p>
        </p:txBody>
      </p:sp>
      <p:sp>
        <p:nvSpPr>
          <p:cNvPr id="29" name="Arrow: Up 28">
            <a:extLst>
              <a:ext uri="{FF2B5EF4-FFF2-40B4-BE49-F238E27FC236}">
                <a16:creationId xmlns:a16="http://schemas.microsoft.com/office/drawing/2014/main" id="{526EFE7B-7A6C-28B5-3943-852DD650C2A7}"/>
              </a:ext>
            </a:extLst>
          </p:cNvPr>
          <p:cNvSpPr/>
          <p:nvPr>
            <p:custDataLst>
              <p:tags r:id="rId9"/>
            </p:custDataLst>
          </p:nvPr>
        </p:nvSpPr>
        <p:spPr>
          <a:xfrm>
            <a:off x="4820637" y="3859906"/>
            <a:ext cx="530265" cy="1181777"/>
          </a:xfrm>
          <a:prstGeom prst="upArrow">
            <a:avLst/>
          </a:prstGeom>
          <a:no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sp>
        <p:nvSpPr>
          <p:cNvPr id="2" name="TextBox 1">
            <a:extLst>
              <a:ext uri="{FF2B5EF4-FFF2-40B4-BE49-F238E27FC236}">
                <a16:creationId xmlns:a16="http://schemas.microsoft.com/office/drawing/2014/main" id="{95C328D7-C495-0099-39C1-7197088959CC}"/>
              </a:ext>
            </a:extLst>
          </p:cNvPr>
          <p:cNvSpPr txBox="1"/>
          <p:nvPr>
            <p:custDataLst>
              <p:tags r:id="rId10"/>
            </p:custDataLst>
          </p:nvPr>
        </p:nvSpPr>
        <p:spPr>
          <a:xfrm>
            <a:off x="5057325" y="2412881"/>
            <a:ext cx="2168340"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6133 w 1508362"/>
              <a:gd name="connsiteY0" fmla="*/ 379 h 369711"/>
              <a:gd name="connsiteX1" fmla="*/ 999960 w 1508362"/>
              <a:gd name="connsiteY1" fmla="*/ 0 h 369711"/>
              <a:gd name="connsiteX2" fmla="*/ 1508362 w 1508362"/>
              <a:gd name="connsiteY2" fmla="*/ 379 h 369711"/>
              <a:gd name="connsiteX3" fmla="*/ 1508362 w 1508362"/>
              <a:gd name="connsiteY3" fmla="*/ 369711 h 369711"/>
              <a:gd name="connsiteX4" fmla="*/ 6133 w 1508362"/>
              <a:gd name="connsiteY4" fmla="*/ 369711 h 369711"/>
              <a:gd name="connsiteX5" fmla="*/ 0 w 1508362"/>
              <a:gd name="connsiteY5" fmla="*/ 154145 h 369711"/>
              <a:gd name="connsiteX6" fmla="*/ 6133 w 1508362"/>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8362" h="369711">
                <a:moveTo>
                  <a:pt x="6133" y="379"/>
                </a:moveTo>
                <a:lnTo>
                  <a:pt x="999960" y="0"/>
                </a:lnTo>
                <a:lnTo>
                  <a:pt x="1508362" y="379"/>
                </a:lnTo>
                <a:lnTo>
                  <a:pt x="1508362" y="369711"/>
                </a:lnTo>
                <a:lnTo>
                  <a:pt x="6133" y="369711"/>
                </a:lnTo>
                <a:lnTo>
                  <a:pt x="0" y="154145"/>
                </a:lnTo>
                <a:lnTo>
                  <a:pt x="6133" y="379"/>
                </a:lnTo>
                <a:close/>
              </a:path>
            </a:pathLst>
          </a:custGeom>
          <a:noFill/>
        </p:spPr>
        <p:txBody>
          <a:bodyPr wrap="square" rtlCol="0">
            <a:spAutoFit/>
          </a:bodyPr>
          <a:lstStyle/>
          <a:p>
            <a:pPr algn="ctr"/>
            <a:r>
              <a:rPr lang="fr-FR" dirty="0"/>
              <a:t>Preuve formelle</a:t>
            </a:r>
          </a:p>
        </p:txBody>
      </p:sp>
      <p:sp>
        <p:nvSpPr>
          <p:cNvPr id="3" name="TextBox 2">
            <a:extLst>
              <a:ext uri="{FF2B5EF4-FFF2-40B4-BE49-F238E27FC236}">
                <a16:creationId xmlns:a16="http://schemas.microsoft.com/office/drawing/2014/main" id="{983C23B1-7584-C750-A827-C8CBE6EE586B}"/>
              </a:ext>
            </a:extLst>
          </p:cNvPr>
          <p:cNvSpPr txBox="1"/>
          <p:nvPr>
            <p:custDataLst>
              <p:tags r:id="rId11"/>
            </p:custDataLst>
          </p:nvPr>
        </p:nvSpPr>
        <p:spPr>
          <a:xfrm>
            <a:off x="3915068" y="3184066"/>
            <a:ext cx="2557260"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10670 h 380002"/>
              <a:gd name="connsiteX1" fmla="*/ 716684 w 1502229"/>
              <a:gd name="connsiteY1" fmla="*/ 0 h 380002"/>
              <a:gd name="connsiteX2" fmla="*/ 993827 w 1502229"/>
              <a:gd name="connsiteY2" fmla="*/ 10291 h 380002"/>
              <a:gd name="connsiteX3" fmla="*/ 1502229 w 1502229"/>
              <a:gd name="connsiteY3" fmla="*/ 10670 h 380002"/>
              <a:gd name="connsiteX4" fmla="*/ 1502229 w 1502229"/>
              <a:gd name="connsiteY4" fmla="*/ 380002 h 380002"/>
              <a:gd name="connsiteX5" fmla="*/ 0 w 1502229"/>
              <a:gd name="connsiteY5" fmla="*/ 380002 h 380002"/>
              <a:gd name="connsiteX6" fmla="*/ 0 w 1502229"/>
              <a:gd name="connsiteY6" fmla="*/ 10670 h 38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80002">
                <a:moveTo>
                  <a:pt x="0" y="10670"/>
                </a:moveTo>
                <a:lnTo>
                  <a:pt x="716684" y="0"/>
                </a:lnTo>
                <a:lnTo>
                  <a:pt x="993827" y="10291"/>
                </a:lnTo>
                <a:lnTo>
                  <a:pt x="1502229" y="10670"/>
                </a:lnTo>
                <a:lnTo>
                  <a:pt x="1502229" y="380002"/>
                </a:lnTo>
                <a:lnTo>
                  <a:pt x="0" y="380002"/>
                </a:lnTo>
                <a:lnTo>
                  <a:pt x="0" y="10670"/>
                </a:lnTo>
                <a:close/>
              </a:path>
            </a:pathLst>
          </a:custGeom>
          <a:solidFill>
            <a:srgbClr val="9BBDE5"/>
          </a:solidFill>
        </p:spPr>
        <p:txBody>
          <a:bodyPr wrap="square" rtlCol="0">
            <a:spAutoFit/>
          </a:bodyPr>
          <a:lstStyle/>
          <a:p>
            <a:pPr algn="ctr"/>
            <a:r>
              <a:rPr lang="en-US" dirty="0" err="1"/>
              <a:t>Programme</a:t>
            </a:r>
            <a:r>
              <a:rPr lang="en-US" dirty="0"/>
              <a:t> </a:t>
            </a:r>
            <a:r>
              <a:rPr lang="en-US" i="1" dirty="0" err="1"/>
              <a:t>monadique</a:t>
            </a:r>
            <a:endParaRPr lang="fr-FR" i="1" dirty="0"/>
          </a:p>
        </p:txBody>
      </p:sp>
      <p:sp>
        <p:nvSpPr>
          <p:cNvPr id="5" name="TextBox 4">
            <a:extLst>
              <a:ext uri="{FF2B5EF4-FFF2-40B4-BE49-F238E27FC236}">
                <a16:creationId xmlns:a16="http://schemas.microsoft.com/office/drawing/2014/main" id="{EF0CF915-9643-4C82-48CA-CA90A568908A}"/>
              </a:ext>
            </a:extLst>
          </p:cNvPr>
          <p:cNvSpPr txBox="1"/>
          <p:nvPr/>
        </p:nvSpPr>
        <p:spPr>
          <a:xfrm>
            <a:off x="5440710" y="4200592"/>
            <a:ext cx="1620445" cy="461665"/>
          </a:xfrm>
          <a:prstGeom prst="rect">
            <a:avLst/>
          </a:prstGeom>
          <a:noFill/>
        </p:spPr>
        <p:txBody>
          <a:bodyPr wrap="square" rtlCol="0">
            <a:spAutoFit/>
          </a:bodyPr>
          <a:lstStyle/>
          <a:p>
            <a:r>
              <a:rPr lang="en-US" sz="2400" dirty="0" err="1">
                <a:ln w="0"/>
                <a:solidFill>
                  <a:srgbClr val="C00000"/>
                </a:solidFill>
                <a:effectLst>
                  <a:outerShdw blurRad="38100" dist="19050" dir="2700000" algn="tl" rotWithShape="0">
                    <a:schemeClr val="dk1">
                      <a:alpha val="40000"/>
                    </a:schemeClr>
                  </a:outerShdw>
                </a:effectLst>
              </a:rPr>
              <a:t>AutoCorres</a:t>
            </a:r>
            <a:endParaRPr lang="fr-FR" sz="2400" dirty="0">
              <a:ln w="0"/>
              <a:solidFill>
                <a:srgbClr val="C00000"/>
              </a:solidFill>
              <a:effectLst>
                <a:outerShdw blurRad="38100" dist="19050" dir="2700000" algn="tl" rotWithShape="0">
                  <a:schemeClr val="dk1">
                    <a:alpha val="40000"/>
                  </a:schemeClr>
                </a:outerShdw>
              </a:effectLst>
            </a:endParaRPr>
          </a:p>
        </p:txBody>
      </p:sp>
      <p:pic>
        <p:nvPicPr>
          <p:cNvPr id="9" name="Graphic 8">
            <a:extLst>
              <a:ext uri="{FF2B5EF4-FFF2-40B4-BE49-F238E27FC236}">
                <a16:creationId xmlns:a16="http://schemas.microsoft.com/office/drawing/2014/main" id="{0656FA4B-8475-5414-98EA-014BE82505E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472328" y="1198927"/>
            <a:ext cx="1068979" cy="933526"/>
          </a:xfrm>
          <a:prstGeom prst="rect">
            <a:avLst/>
          </a:prstGeom>
        </p:spPr>
      </p:pic>
      <p:pic>
        <p:nvPicPr>
          <p:cNvPr id="12" name="Graphic 11" descr="Programmer male outline">
            <a:extLst>
              <a:ext uri="{FF2B5EF4-FFF2-40B4-BE49-F238E27FC236}">
                <a16:creationId xmlns:a16="http://schemas.microsoft.com/office/drawing/2014/main" id="{A35751B5-2813-D034-7DF7-5146F2C7C12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96224" y="1567647"/>
            <a:ext cx="914400" cy="914400"/>
          </a:xfrm>
          <a:prstGeom prst="rect">
            <a:avLst/>
          </a:prstGeom>
        </p:spPr>
      </p:pic>
      <p:cxnSp>
        <p:nvCxnSpPr>
          <p:cNvPr id="17" name="Straight Arrow Connector 16">
            <a:extLst>
              <a:ext uri="{FF2B5EF4-FFF2-40B4-BE49-F238E27FC236}">
                <a16:creationId xmlns:a16="http://schemas.microsoft.com/office/drawing/2014/main" id="{113791F7-D584-12A3-D017-BB86576E5CC3}"/>
              </a:ext>
            </a:extLst>
          </p:cNvPr>
          <p:cNvCxnSpPr>
            <a:cxnSpLocks/>
          </p:cNvCxnSpPr>
          <p:nvPr/>
        </p:nvCxnSpPr>
        <p:spPr>
          <a:xfrm>
            <a:off x="1761897" y="2513518"/>
            <a:ext cx="2392270" cy="309209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1511B8-2B51-03D0-792E-276F7D0C5CCC}"/>
              </a:ext>
            </a:extLst>
          </p:cNvPr>
          <p:cNvCxnSpPr>
            <a:cxnSpLocks/>
          </p:cNvCxnSpPr>
          <p:nvPr/>
        </p:nvCxnSpPr>
        <p:spPr>
          <a:xfrm flipV="1">
            <a:off x="2135771" y="2024847"/>
            <a:ext cx="2224856" cy="8183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CD1552F-4A0E-F57B-5432-0B8D9FD6E2BA}"/>
              </a:ext>
            </a:extLst>
          </p:cNvPr>
          <p:cNvCxnSpPr>
            <a:cxnSpLocks/>
          </p:cNvCxnSpPr>
          <p:nvPr/>
        </p:nvCxnSpPr>
        <p:spPr>
          <a:xfrm>
            <a:off x="2268862" y="2238459"/>
            <a:ext cx="2252804" cy="31984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70E089F-09CC-44F7-72E8-9F5E5F785D79}"/>
              </a:ext>
            </a:extLst>
          </p:cNvPr>
          <p:cNvSpPr txBox="1"/>
          <p:nvPr/>
        </p:nvSpPr>
        <p:spPr>
          <a:xfrm>
            <a:off x="2743200" y="4249701"/>
            <a:ext cx="318782" cy="369332"/>
          </a:xfrm>
          <a:prstGeom prst="rect">
            <a:avLst/>
          </a:prstGeom>
          <a:noFill/>
        </p:spPr>
        <p:txBody>
          <a:bodyPr wrap="square" rtlCol="0">
            <a:spAutoFit/>
          </a:bodyPr>
          <a:lstStyle/>
          <a:p>
            <a:r>
              <a:rPr lang="en-US" dirty="0">
                <a:solidFill>
                  <a:srgbClr val="7030A0"/>
                </a:solidFill>
              </a:rPr>
              <a:t>1</a:t>
            </a:r>
            <a:endParaRPr lang="fr-FR" dirty="0">
              <a:solidFill>
                <a:srgbClr val="7030A0"/>
              </a:solidFill>
            </a:endParaRPr>
          </a:p>
        </p:txBody>
      </p:sp>
      <p:sp>
        <p:nvSpPr>
          <p:cNvPr id="34" name="TextBox 33">
            <a:extLst>
              <a:ext uri="{FF2B5EF4-FFF2-40B4-BE49-F238E27FC236}">
                <a16:creationId xmlns:a16="http://schemas.microsoft.com/office/drawing/2014/main" id="{1F410EFC-AC57-8294-39AE-34268F5B8A3A}"/>
              </a:ext>
            </a:extLst>
          </p:cNvPr>
          <p:cNvSpPr txBox="1"/>
          <p:nvPr/>
        </p:nvSpPr>
        <p:spPr>
          <a:xfrm>
            <a:off x="2985339" y="1679335"/>
            <a:ext cx="318782" cy="369332"/>
          </a:xfrm>
          <a:prstGeom prst="rect">
            <a:avLst/>
          </a:prstGeom>
          <a:noFill/>
        </p:spPr>
        <p:txBody>
          <a:bodyPr wrap="square" rtlCol="0">
            <a:spAutoFit/>
          </a:bodyPr>
          <a:lstStyle/>
          <a:p>
            <a:r>
              <a:rPr lang="en-US" dirty="0">
                <a:solidFill>
                  <a:srgbClr val="7030A0"/>
                </a:solidFill>
              </a:rPr>
              <a:t>2</a:t>
            </a:r>
            <a:endParaRPr lang="fr-FR" dirty="0">
              <a:solidFill>
                <a:srgbClr val="7030A0"/>
              </a:solidFill>
            </a:endParaRPr>
          </a:p>
        </p:txBody>
      </p:sp>
      <p:sp>
        <p:nvSpPr>
          <p:cNvPr id="35" name="TextBox 34">
            <a:extLst>
              <a:ext uri="{FF2B5EF4-FFF2-40B4-BE49-F238E27FC236}">
                <a16:creationId xmlns:a16="http://schemas.microsoft.com/office/drawing/2014/main" id="{DD0AC2F4-0C6D-C14B-8DB7-C652E5B698DD}"/>
              </a:ext>
            </a:extLst>
          </p:cNvPr>
          <p:cNvSpPr txBox="1"/>
          <p:nvPr/>
        </p:nvSpPr>
        <p:spPr>
          <a:xfrm>
            <a:off x="3057459" y="2345628"/>
            <a:ext cx="318782" cy="369332"/>
          </a:xfrm>
          <a:prstGeom prst="rect">
            <a:avLst/>
          </a:prstGeom>
          <a:noFill/>
        </p:spPr>
        <p:txBody>
          <a:bodyPr wrap="square" rtlCol="0">
            <a:spAutoFit/>
          </a:bodyPr>
          <a:lstStyle/>
          <a:p>
            <a:r>
              <a:rPr lang="en-US" dirty="0">
                <a:solidFill>
                  <a:srgbClr val="7030A0"/>
                </a:solidFill>
              </a:rPr>
              <a:t>3</a:t>
            </a:r>
            <a:endParaRPr lang="fr-FR" dirty="0">
              <a:solidFill>
                <a:srgbClr val="7030A0"/>
              </a:solidFill>
            </a:endParaRPr>
          </a:p>
        </p:txBody>
      </p:sp>
    </p:spTree>
    <p:custDataLst>
      <p:tags r:id="rId1"/>
    </p:custDataLst>
    <p:extLst>
      <p:ext uri="{BB962C8B-B14F-4D97-AF65-F5344CB8AC3E}">
        <p14:creationId xmlns:p14="http://schemas.microsoft.com/office/powerpoint/2010/main" val="147231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animBg="1"/>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4292E4-0147-59B8-AB71-1C3139EA1AF0}"/>
              </a:ext>
            </a:extLst>
          </p:cNvPr>
          <p:cNvSpPr/>
          <p:nvPr>
            <p:custDataLst>
              <p:tags r:id="rId1"/>
            </p:custDataLst>
          </p:nvPr>
        </p:nvSpPr>
        <p:spPr>
          <a:xfrm>
            <a:off x="5753499" y="1721357"/>
            <a:ext cx="5981282" cy="350248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8" name="Rectangle 17">
            <a:extLst>
              <a:ext uri="{FF2B5EF4-FFF2-40B4-BE49-F238E27FC236}">
                <a16:creationId xmlns:a16="http://schemas.microsoft.com/office/drawing/2014/main" id="{0B8FE5E3-2685-821D-9573-63D75963D2F6}"/>
              </a:ext>
            </a:extLst>
          </p:cNvPr>
          <p:cNvSpPr/>
          <p:nvPr>
            <p:custDataLst>
              <p:tags r:id="rId2"/>
            </p:custDataLst>
          </p:nvPr>
        </p:nvSpPr>
        <p:spPr>
          <a:xfrm>
            <a:off x="335758" y="1713750"/>
            <a:ext cx="3474389" cy="350248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p:txBody>
          <a:bodyPr/>
          <a:lstStyle/>
          <a:p>
            <a:fld id="{6113E31D-E2AB-40D1-8B51-AFA5AFEF393A}" type="slidenum">
              <a:rPr lang="en-US" smtClean="0"/>
              <a:t>32</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3"/>
            </p:custDataLst>
          </p:nvPr>
        </p:nvSpPr>
        <p:spPr>
          <a:xfrm>
            <a:off x="838200" y="18255"/>
            <a:ext cx="10515600" cy="1325563"/>
          </a:xfrm>
        </p:spPr>
        <p:txBody>
          <a:bodyPr/>
          <a:lstStyle/>
          <a:p>
            <a:pPr algn="ctr"/>
            <a:r>
              <a:rPr lang="fr-FR" dirty="0">
                <a:solidFill>
                  <a:schemeClr val="accent1">
                    <a:lumMod val="50000"/>
                  </a:schemeClr>
                </a:solidFill>
              </a:rPr>
              <a:t>La sémantique monadique d’</a:t>
            </a:r>
            <a:r>
              <a:rPr lang="fr-FR" dirty="0" err="1">
                <a:solidFill>
                  <a:schemeClr val="accent1">
                    <a:lumMod val="50000"/>
                  </a:schemeClr>
                </a:solidFill>
              </a:rPr>
              <a:t>AutoCorres</a:t>
            </a:r>
            <a:endParaRPr lang="fr-FR" dirty="0">
              <a:solidFill>
                <a:schemeClr val="accent1">
                  <a:lumMod val="50000"/>
                </a:schemeClr>
              </a:solidFill>
            </a:endParaRPr>
          </a:p>
        </p:txBody>
      </p:sp>
      <p:sp>
        <p:nvSpPr>
          <p:cNvPr id="19" name="TextBox 18">
            <a:extLst>
              <a:ext uri="{FF2B5EF4-FFF2-40B4-BE49-F238E27FC236}">
                <a16:creationId xmlns:a16="http://schemas.microsoft.com/office/drawing/2014/main" id="{EB79570A-F05E-FBAF-C694-E4BE987A09FA}"/>
              </a:ext>
            </a:extLst>
          </p:cNvPr>
          <p:cNvSpPr txBox="1"/>
          <p:nvPr>
            <p:custDataLst>
              <p:tags r:id="rId4"/>
            </p:custDataLst>
          </p:nvPr>
        </p:nvSpPr>
        <p:spPr>
          <a:xfrm>
            <a:off x="445786" y="1769094"/>
            <a:ext cx="512489" cy="523220"/>
          </a:xfrm>
          <a:prstGeom prst="rect">
            <a:avLst/>
          </a:prstGeom>
          <a:noFill/>
          <a:ln>
            <a:solidFill>
              <a:schemeClr val="tx1"/>
            </a:solidFill>
          </a:ln>
        </p:spPr>
        <p:txBody>
          <a:bodyPr wrap="square">
            <a:spAutoFit/>
          </a:bodyPr>
          <a:lstStyle/>
          <a:p>
            <a:pPr algn="ctr"/>
            <a:r>
              <a:rPr lang="en-US" sz="2800" dirty="0"/>
              <a:t>C</a:t>
            </a:r>
            <a:endParaRPr lang="fr-FR" sz="2800" dirty="0"/>
          </a:p>
        </p:txBody>
      </p:sp>
      <p:pic>
        <p:nvPicPr>
          <p:cNvPr id="35" name="Graphic 34">
            <a:extLst>
              <a:ext uri="{FF2B5EF4-FFF2-40B4-BE49-F238E27FC236}">
                <a16:creationId xmlns:a16="http://schemas.microsoft.com/office/drawing/2014/main" id="{1EA43273-F692-EF18-00D1-41EBB44FC8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43429" y="1816200"/>
            <a:ext cx="859935" cy="75097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AAFF83E-7408-8F09-1BBA-07A95760C17B}"/>
                  </a:ext>
                </a:extLst>
              </p:cNvPr>
              <p:cNvSpPr txBox="1"/>
              <p:nvPr/>
            </p:nvSpPr>
            <p:spPr>
              <a:xfrm>
                <a:off x="702031" y="3330634"/>
                <a:ext cx="223362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chemeClr val="tx1"/>
                          </a:solidFill>
                          <a:latin typeface="Cambria Math" panose="02040503050406030204" pitchFamily="18" charset="0"/>
                        </a:rPr>
                        <m:t>𝑓</m:t>
                      </m:r>
                      <m:r>
                        <a:rPr lang="en-US" sz="4400" b="0" i="1" smtClean="0">
                          <a:solidFill>
                            <a:schemeClr val="tx1"/>
                          </a:solidFill>
                          <a:latin typeface="Cambria Math" panose="02040503050406030204" pitchFamily="18" charset="0"/>
                        </a:rPr>
                        <m:t>:</m:t>
                      </m:r>
                      <m:r>
                        <a:rPr lang="en-US" sz="4400" b="0" i="1" smtClean="0">
                          <a:solidFill>
                            <a:schemeClr val="tx1"/>
                          </a:solidFill>
                          <a:latin typeface="Cambria Math" panose="02040503050406030204" pitchFamily="18" charset="0"/>
                        </a:rPr>
                        <m:t>𝐴</m:t>
                      </m:r>
                      <m:r>
                        <a:rPr lang="en-US" sz="4400" b="0" i="1" smtClean="0">
                          <a:solidFill>
                            <a:schemeClr val="tx1"/>
                          </a:solidFill>
                          <a:latin typeface="Cambria Math" panose="02040503050406030204" pitchFamily="18" charset="0"/>
                        </a:rPr>
                        <m:t>→</m:t>
                      </m:r>
                      <m:r>
                        <a:rPr lang="en-US" sz="4400" b="0" i="1" smtClean="0">
                          <a:solidFill>
                            <a:schemeClr val="tx1"/>
                          </a:solidFill>
                          <a:latin typeface="Cambria Math" panose="02040503050406030204" pitchFamily="18" charset="0"/>
                        </a:rPr>
                        <m:t>𝐵</m:t>
                      </m:r>
                    </m:oMath>
                  </m:oMathPara>
                </a14:m>
                <a:endParaRPr lang="fr-FR" sz="4400" dirty="0">
                  <a:solidFill>
                    <a:schemeClr val="tx1"/>
                  </a:solidFill>
                </a:endParaRPr>
              </a:p>
            </p:txBody>
          </p:sp>
        </mc:Choice>
        <mc:Fallback xmlns="">
          <p:sp>
            <p:nvSpPr>
              <p:cNvPr id="13" name="TextBox 12">
                <a:extLst>
                  <a:ext uri="{FF2B5EF4-FFF2-40B4-BE49-F238E27FC236}">
                    <a16:creationId xmlns:a16="http://schemas.microsoft.com/office/drawing/2014/main" id="{EAAFF83E-7408-8F09-1BBA-07A95760C17B}"/>
                  </a:ext>
                </a:extLst>
              </p:cNvPr>
              <p:cNvSpPr txBox="1">
                <a:spLocks noRot="1" noChangeAspect="1" noMove="1" noResize="1" noEditPoints="1" noAdjustHandles="1" noChangeArrowheads="1" noChangeShapeType="1" noTextEdit="1"/>
              </p:cNvSpPr>
              <p:nvPr/>
            </p:nvSpPr>
            <p:spPr>
              <a:xfrm>
                <a:off x="702031" y="3330634"/>
                <a:ext cx="2233625" cy="677108"/>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ACC6BD1-04EF-CA5D-78F3-9D4F005B8721}"/>
                  </a:ext>
                </a:extLst>
              </p:cNvPr>
              <p:cNvSpPr txBox="1"/>
              <p:nvPr/>
            </p:nvSpPr>
            <p:spPr>
              <a:xfrm>
                <a:off x="6152897" y="3361412"/>
                <a:ext cx="359918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𝑓</m:t>
                          </m:r>
                        </m:e>
                        <m:sub>
                          <m:r>
                            <a:rPr lang="en-US" sz="4000" b="0" i="1" smtClean="0">
                              <a:solidFill>
                                <a:schemeClr val="tx1"/>
                              </a:solidFill>
                              <a:latin typeface="Cambria Math" panose="02040503050406030204" pitchFamily="18" charset="0"/>
                            </a:rPr>
                            <m:t>𝑚</m:t>
                          </m:r>
                        </m:sub>
                      </m:sSub>
                      <m:r>
                        <a:rPr lang="en-US" sz="4000" b="0" i="1" smtClean="0">
                          <a:solidFill>
                            <a:schemeClr val="tx1"/>
                          </a:solidFill>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𝐴</m:t>
                          </m:r>
                        </m:e>
                        <m:sub>
                          <m:r>
                            <a:rPr lang="en-US" sz="4000" i="1">
                              <a:latin typeface="Cambria Math" panose="02040503050406030204" pitchFamily="18" charset="0"/>
                            </a:rPr>
                            <m:t>𝑚</m:t>
                          </m:r>
                        </m:sub>
                      </m:sSub>
                      <m:r>
                        <a:rPr lang="en-US" sz="4000" i="1" dirty="0" smtClean="0">
                          <a:solidFill>
                            <a:schemeClr val="tx1"/>
                          </a:solidFill>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𝐵</m:t>
                          </m:r>
                        </m:e>
                        <m:sub>
                          <m:r>
                            <a:rPr lang="en-US" sz="4000" i="1">
                              <a:latin typeface="Cambria Math" panose="02040503050406030204" pitchFamily="18" charset="0"/>
                            </a:rPr>
                            <m:t>𝑚</m:t>
                          </m:r>
                        </m:sub>
                      </m:sSub>
                    </m:oMath>
                  </m:oMathPara>
                </a14:m>
                <a:endParaRPr lang="fr-FR" sz="4000" dirty="0">
                  <a:solidFill>
                    <a:schemeClr val="tx1"/>
                  </a:solidFill>
                </a:endParaRPr>
              </a:p>
            </p:txBody>
          </p:sp>
        </mc:Choice>
        <mc:Fallback xmlns="">
          <p:sp>
            <p:nvSpPr>
              <p:cNvPr id="14" name="TextBox 13">
                <a:extLst>
                  <a:ext uri="{FF2B5EF4-FFF2-40B4-BE49-F238E27FC236}">
                    <a16:creationId xmlns:a16="http://schemas.microsoft.com/office/drawing/2014/main" id="{8ACC6BD1-04EF-CA5D-78F3-9D4F005B8721}"/>
                  </a:ext>
                </a:extLst>
              </p:cNvPr>
              <p:cNvSpPr txBox="1">
                <a:spLocks noRot="1" noChangeAspect="1" noMove="1" noResize="1" noEditPoints="1" noAdjustHandles="1" noChangeArrowheads="1" noChangeShapeType="1" noTextEdit="1"/>
              </p:cNvSpPr>
              <p:nvPr/>
            </p:nvSpPr>
            <p:spPr>
              <a:xfrm>
                <a:off x="6152897" y="3361412"/>
                <a:ext cx="3599181" cy="615553"/>
              </a:xfrm>
              <a:prstGeom prst="rect">
                <a:avLst/>
              </a:prstGeom>
              <a:blipFill>
                <a:blip r:embed="rId10"/>
                <a:stretch>
                  <a:fillRect/>
                </a:stretch>
              </a:blipFill>
            </p:spPr>
            <p:txBody>
              <a:bodyPr/>
              <a:lstStyle/>
              <a:p>
                <a:r>
                  <a:rPr lang="fr-FR">
                    <a:noFill/>
                  </a:rPr>
                  <a:t> </a:t>
                </a:r>
              </a:p>
            </p:txBody>
          </p:sp>
        </mc:Fallback>
      </mc:AlternateContent>
      <p:sp>
        <p:nvSpPr>
          <p:cNvPr id="15" name="Arrow: Right 14">
            <a:extLst>
              <a:ext uri="{FF2B5EF4-FFF2-40B4-BE49-F238E27FC236}">
                <a16:creationId xmlns:a16="http://schemas.microsoft.com/office/drawing/2014/main" id="{036860F5-288E-2AF4-4FBB-B40A478355C0}"/>
              </a:ext>
            </a:extLst>
          </p:cNvPr>
          <p:cNvSpPr/>
          <p:nvPr/>
        </p:nvSpPr>
        <p:spPr>
          <a:xfrm>
            <a:off x="3497841" y="2815969"/>
            <a:ext cx="2655056"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AutoCorres</a:t>
            </a:r>
            <a:endParaRPr lang="fr-FR"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ACEB29D-9A0E-3949-0ADD-124EB37B5C1D}"/>
                  </a:ext>
                </a:extLst>
              </p:cNvPr>
              <p:cNvSpPr txBox="1"/>
              <p:nvPr/>
            </p:nvSpPr>
            <p:spPr>
              <a:xfrm>
                <a:off x="6421582" y="4588276"/>
                <a:ext cx="4932218"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𝑚</m:t>
                          </m:r>
                        </m:sub>
                      </m:sSub>
                      <m:r>
                        <a:rPr lang="en-US" sz="2400" b="0" i="1" smtClean="0">
                          <a:solidFill>
                            <a:schemeClr val="tx1"/>
                          </a:solidFill>
                          <a:latin typeface="Cambria Math" panose="02040503050406030204" pitchFamily="18" charset="0"/>
                        </a:rPr>
                        <m:t>×</m:t>
                      </m:r>
                      <m:r>
                        <a:rPr lang="en-US" sz="2400" b="0" i="1" smtClean="0">
                          <a:solidFill>
                            <a:srgbClr val="0000FF"/>
                          </a:solidFill>
                          <a:latin typeface="Cambria Math" panose="02040503050406030204" pitchFamily="18" charset="0"/>
                        </a:rPr>
                        <m:t>𝑠𝑡𝑎𝑡𝑒</m:t>
                      </m:r>
                      <m:r>
                        <a:rPr lang="en-US" sz="2400" b="0" i="1" smtClean="0">
                          <a:solidFill>
                            <a:schemeClr val="tx1"/>
                          </a:solidFill>
                          <a:latin typeface="Cambria Math" panose="02040503050406030204" pitchFamily="18" charset="0"/>
                        </a:rPr>
                        <m:t>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𝑚</m:t>
                          </m:r>
                        </m:sub>
                      </m:sSub>
                      <m:r>
                        <a:rPr lang="en-US" sz="2400" b="0" i="1" smtClean="0">
                          <a:solidFill>
                            <a:schemeClr val="tx1"/>
                          </a:solidFill>
                          <a:latin typeface="Cambria Math" panose="02040503050406030204" pitchFamily="18" charset="0"/>
                        </a:rPr>
                        <m:t>×</m:t>
                      </m:r>
                      <m:r>
                        <a:rPr lang="en-US" sz="2400" b="0" i="1" smtClean="0">
                          <a:solidFill>
                            <a:srgbClr val="0000FF"/>
                          </a:solidFill>
                          <a:latin typeface="Cambria Math" panose="02040503050406030204" pitchFamily="18" charset="0"/>
                        </a:rPr>
                        <m:t>𝑠𝑡𝑎𝑡𝑒</m:t>
                      </m:r>
                      <m:r>
                        <a:rPr lang="fr-FR"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 </m:t>
                      </m:r>
                      <m:r>
                        <a:rPr lang="en-US" sz="2400" b="0" i="1" smtClean="0">
                          <a:solidFill>
                            <a:srgbClr val="FF0000"/>
                          </a:solidFill>
                          <a:latin typeface="Cambria Math" panose="02040503050406030204" pitchFamily="18" charset="0"/>
                        </a:rPr>
                        <m:t>𝑜𝑝𝑡𝑖𝑜𝑛</m:t>
                      </m:r>
                    </m:oMath>
                  </m:oMathPara>
                </a14:m>
                <a:endParaRPr lang="fr-FR" sz="2400" dirty="0">
                  <a:solidFill>
                    <a:schemeClr val="tx1"/>
                  </a:solidFill>
                </a:endParaRPr>
              </a:p>
            </p:txBody>
          </p:sp>
        </mc:Choice>
        <mc:Fallback xmlns="">
          <p:sp>
            <p:nvSpPr>
              <p:cNvPr id="22" name="TextBox 21">
                <a:extLst>
                  <a:ext uri="{FF2B5EF4-FFF2-40B4-BE49-F238E27FC236}">
                    <a16:creationId xmlns:a16="http://schemas.microsoft.com/office/drawing/2014/main" id="{7ACEB29D-9A0E-3949-0ADD-124EB37B5C1D}"/>
                  </a:ext>
                </a:extLst>
              </p:cNvPr>
              <p:cNvSpPr txBox="1">
                <a:spLocks noRot="1" noChangeAspect="1" noMove="1" noResize="1" noEditPoints="1" noAdjustHandles="1" noChangeArrowheads="1" noChangeShapeType="1" noTextEdit="1"/>
              </p:cNvSpPr>
              <p:nvPr/>
            </p:nvSpPr>
            <p:spPr>
              <a:xfrm>
                <a:off x="6421582" y="4588276"/>
                <a:ext cx="4932218" cy="461665"/>
              </a:xfrm>
              <a:prstGeom prst="rect">
                <a:avLst/>
              </a:prstGeom>
              <a:blipFill>
                <a:blip r:embed="rId11"/>
                <a:stretch>
                  <a:fillRect b="-18667"/>
                </a:stretch>
              </a:blipFill>
            </p:spPr>
            <p:txBody>
              <a:bodyPr/>
              <a:lstStyle/>
              <a:p>
                <a:r>
                  <a:rPr lang="fr-FR">
                    <a:noFill/>
                  </a:rPr>
                  <a:t> </a:t>
                </a:r>
              </a:p>
            </p:txBody>
          </p:sp>
        </mc:Fallback>
      </mc:AlternateContent>
      <p:sp>
        <p:nvSpPr>
          <p:cNvPr id="2" name="TextBox 1">
            <a:extLst>
              <a:ext uri="{FF2B5EF4-FFF2-40B4-BE49-F238E27FC236}">
                <a16:creationId xmlns:a16="http://schemas.microsoft.com/office/drawing/2014/main" id="{710FA41C-463F-7C56-7ECA-7DA3FE178EBA}"/>
              </a:ext>
            </a:extLst>
          </p:cNvPr>
          <p:cNvSpPr txBox="1"/>
          <p:nvPr/>
        </p:nvSpPr>
        <p:spPr>
          <a:xfrm>
            <a:off x="9624260" y="3032812"/>
            <a:ext cx="2238339" cy="1077218"/>
          </a:xfrm>
          <a:prstGeom prst="rect">
            <a:avLst/>
          </a:prstGeom>
          <a:noFill/>
        </p:spPr>
        <p:txBody>
          <a:bodyPr wrap="square" rtlCol="0">
            <a:spAutoFit/>
          </a:bodyPr>
          <a:lstStyle/>
          <a:p>
            <a:r>
              <a:rPr lang="en-US" sz="1600" u="sng" dirty="0" err="1"/>
              <a:t>Effets</a:t>
            </a:r>
            <a:r>
              <a:rPr lang="en-US" sz="1600" i="1" dirty="0"/>
              <a:t> </a:t>
            </a:r>
            <a:r>
              <a:rPr lang="en-US" sz="1600" dirty="0"/>
              <a:t>: </a:t>
            </a:r>
          </a:p>
          <a:p>
            <a:pPr marL="285750" indent="-285750">
              <a:buFont typeface="Arial" panose="020B0604020202020204" pitchFamily="34" charset="0"/>
              <a:buChar char="•"/>
            </a:pPr>
            <a:r>
              <a:rPr lang="en-US" sz="1600" dirty="0">
                <a:solidFill>
                  <a:srgbClr val="0000FF"/>
                </a:solidFill>
              </a:rPr>
              <a:t>État </a:t>
            </a:r>
            <a:r>
              <a:rPr lang="en-US" sz="1600" dirty="0" err="1">
                <a:solidFill>
                  <a:srgbClr val="0000FF"/>
                </a:solidFill>
              </a:rPr>
              <a:t>mémoire</a:t>
            </a:r>
            <a:endParaRPr lang="en-US" sz="1600" dirty="0">
              <a:solidFill>
                <a:srgbClr val="0000FF"/>
              </a:solidFill>
            </a:endParaRPr>
          </a:p>
          <a:p>
            <a:pPr marL="285750" indent="-285750">
              <a:buFont typeface="Arial" panose="020B0604020202020204" pitchFamily="34" charset="0"/>
              <a:buChar char="•"/>
            </a:pPr>
            <a:r>
              <a:rPr lang="en-US" sz="1600" dirty="0" err="1">
                <a:solidFill>
                  <a:srgbClr val="FF0000"/>
                </a:solidFill>
              </a:rPr>
              <a:t>Erreur</a:t>
            </a:r>
            <a:r>
              <a:rPr lang="en-US" sz="1600" dirty="0"/>
              <a:t> </a:t>
            </a:r>
          </a:p>
          <a:p>
            <a:pPr marL="285750" indent="-285750">
              <a:buFont typeface="Arial" panose="020B0604020202020204" pitchFamily="34" charset="0"/>
              <a:buChar char="•"/>
            </a:pPr>
            <a:r>
              <a:rPr lang="en-US" sz="1600" dirty="0">
                <a:solidFill>
                  <a:schemeClr val="bg1">
                    <a:lumMod val="50000"/>
                  </a:schemeClr>
                </a:solidFill>
              </a:rPr>
              <a:t>(</a:t>
            </a:r>
            <a:r>
              <a:rPr lang="en-US" sz="1600" i="1" dirty="0">
                <a:solidFill>
                  <a:schemeClr val="bg1">
                    <a:lumMod val="50000"/>
                  </a:schemeClr>
                </a:solidFill>
              </a:rPr>
              <a:t>non d</a:t>
            </a:r>
            <a:r>
              <a:rPr lang="fr-FR" sz="1600" i="1" dirty="0" err="1">
                <a:solidFill>
                  <a:schemeClr val="bg1">
                    <a:lumMod val="50000"/>
                  </a:schemeClr>
                </a:solidFill>
              </a:rPr>
              <a:t>éterminisme</a:t>
            </a:r>
            <a:r>
              <a:rPr lang="fr-FR" sz="1600" dirty="0">
                <a:solidFill>
                  <a:schemeClr val="bg1">
                    <a:lumMod val="50000"/>
                  </a:schemeClr>
                </a:solidFill>
              </a:rPr>
              <a:t>)</a:t>
            </a:r>
          </a:p>
        </p:txBody>
      </p:sp>
      <p:sp>
        <p:nvSpPr>
          <p:cNvPr id="11" name="Left Brace 10">
            <a:extLst>
              <a:ext uri="{FF2B5EF4-FFF2-40B4-BE49-F238E27FC236}">
                <a16:creationId xmlns:a16="http://schemas.microsoft.com/office/drawing/2014/main" id="{1417C945-9DEE-3C78-7A15-4AE4A8A9799A}"/>
              </a:ext>
            </a:extLst>
          </p:cNvPr>
          <p:cNvSpPr/>
          <p:nvPr/>
        </p:nvSpPr>
        <p:spPr>
          <a:xfrm rot="16200000">
            <a:off x="8169821" y="3081341"/>
            <a:ext cx="414901" cy="2238341"/>
          </a:xfrm>
          <a:prstGeom prst="leftBrace">
            <a:avLst>
              <a:gd name="adj1" fmla="val 46515"/>
              <a:gd name="adj2" fmla="val 5000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fr-FR">
              <a:solidFill>
                <a:srgbClr val="0000FF"/>
              </a:solidFill>
            </a:endParaRPr>
          </a:p>
        </p:txBody>
      </p:sp>
      <p:sp>
        <p:nvSpPr>
          <p:cNvPr id="6" name="TextBox 5">
            <a:extLst>
              <a:ext uri="{FF2B5EF4-FFF2-40B4-BE49-F238E27FC236}">
                <a16:creationId xmlns:a16="http://schemas.microsoft.com/office/drawing/2014/main" id="{B1797E1E-D3BD-17DF-41C4-7F476160E5AB}"/>
              </a:ext>
            </a:extLst>
          </p:cNvPr>
          <p:cNvSpPr txBox="1"/>
          <p:nvPr/>
        </p:nvSpPr>
        <p:spPr>
          <a:xfrm>
            <a:off x="1209255" y="2482459"/>
            <a:ext cx="2234617" cy="769441"/>
          </a:xfrm>
          <a:prstGeom prst="rect">
            <a:avLst/>
          </a:prstGeom>
          <a:noFill/>
        </p:spPr>
        <p:txBody>
          <a:bodyPr wrap="square" rtlCol="0">
            <a:spAutoFit/>
          </a:bodyPr>
          <a:lstStyle/>
          <a:p>
            <a:r>
              <a:rPr lang="en-US" sz="4400" dirty="0"/>
              <a:t>Type A</a:t>
            </a:r>
            <a:endParaRPr lang="fr-FR" sz="4400" dirty="0"/>
          </a:p>
        </p:txBody>
      </p:sp>
      <p:sp>
        <p:nvSpPr>
          <p:cNvPr id="7" name="TextBox 6">
            <a:extLst>
              <a:ext uri="{FF2B5EF4-FFF2-40B4-BE49-F238E27FC236}">
                <a16:creationId xmlns:a16="http://schemas.microsoft.com/office/drawing/2014/main" id="{97C74BD7-3E9C-1998-F06C-DBABEBB28D0B}"/>
              </a:ext>
            </a:extLst>
          </p:cNvPr>
          <p:cNvSpPr txBox="1"/>
          <p:nvPr/>
        </p:nvSpPr>
        <p:spPr>
          <a:xfrm>
            <a:off x="6984352" y="2482459"/>
            <a:ext cx="2378124" cy="769441"/>
          </a:xfrm>
          <a:prstGeom prst="rect">
            <a:avLst/>
          </a:prstGeom>
          <a:noFill/>
        </p:spPr>
        <p:txBody>
          <a:bodyPr wrap="square" rtlCol="0">
            <a:spAutoFit/>
          </a:bodyPr>
          <a:lstStyle/>
          <a:p>
            <a:r>
              <a:rPr lang="en-US" sz="4400" dirty="0"/>
              <a:t>Type</a:t>
            </a:r>
            <a:r>
              <a:rPr lang="en-US" sz="2800" dirty="0"/>
              <a:t> </a:t>
            </a:r>
            <a:r>
              <a:rPr lang="en-US" sz="4400" dirty="0"/>
              <a:t>A</a:t>
            </a:r>
            <a:r>
              <a:rPr lang="en-US" sz="4400" baseline="-25000" dirty="0"/>
              <a:t>m</a:t>
            </a:r>
            <a:endParaRPr lang="fr-FR" sz="4400" baseline="-25000" dirty="0"/>
          </a:p>
        </p:txBody>
      </p:sp>
    </p:spTree>
    <p:extLst>
      <p:ext uri="{BB962C8B-B14F-4D97-AF65-F5344CB8AC3E}">
        <p14:creationId xmlns:p14="http://schemas.microsoft.com/office/powerpoint/2010/main" val="39450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a:xfrm>
            <a:off x="9380325" y="6492875"/>
            <a:ext cx="2743200" cy="365125"/>
          </a:xfrm>
        </p:spPr>
        <p:txBody>
          <a:bodyPr/>
          <a:lstStyle/>
          <a:p>
            <a:fld id="{6113E31D-E2AB-40D1-8B51-AFA5AFEF393A}" type="slidenum">
              <a:rPr lang="en-US" smtClean="0"/>
              <a:t>33</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1"/>
            </p:custDataLst>
          </p:nvPr>
        </p:nvSpPr>
        <p:spPr>
          <a:xfrm>
            <a:off x="838200" y="18255"/>
            <a:ext cx="10515600" cy="1325563"/>
          </a:xfrm>
        </p:spPr>
        <p:txBody>
          <a:bodyPr/>
          <a:lstStyle/>
          <a:p>
            <a:pPr algn="ctr"/>
            <a:r>
              <a:rPr lang="fr-FR" dirty="0" err="1">
                <a:solidFill>
                  <a:schemeClr val="accent1">
                    <a:lumMod val="50000"/>
                  </a:schemeClr>
                </a:solidFill>
              </a:rPr>
              <a:t>Cogent</a:t>
            </a:r>
            <a:r>
              <a:rPr lang="fr-FR" dirty="0">
                <a:solidFill>
                  <a:schemeClr val="accent1">
                    <a:lumMod val="50000"/>
                  </a:schemeClr>
                </a:solidFill>
              </a:rPr>
              <a:t> : Une sémantique simplifiée</a:t>
            </a:r>
          </a:p>
        </p:txBody>
      </p:sp>
      <p:sp>
        <p:nvSpPr>
          <p:cNvPr id="2" name="TextBox 1">
            <a:extLst>
              <a:ext uri="{FF2B5EF4-FFF2-40B4-BE49-F238E27FC236}">
                <a16:creationId xmlns:a16="http://schemas.microsoft.com/office/drawing/2014/main" id="{6FE79E6B-5A0D-8D5E-A158-04486604EAE9}"/>
              </a:ext>
            </a:extLst>
          </p:cNvPr>
          <p:cNvSpPr txBox="1"/>
          <p:nvPr/>
        </p:nvSpPr>
        <p:spPr>
          <a:xfrm>
            <a:off x="56896" y="1371626"/>
            <a:ext cx="11906504" cy="400110"/>
          </a:xfrm>
          <a:prstGeom prst="rect">
            <a:avLst/>
          </a:prstGeom>
          <a:noFill/>
        </p:spPr>
        <p:txBody>
          <a:bodyPr wrap="square" rtlCol="0">
            <a:spAutoFit/>
          </a:bodyPr>
          <a:lstStyle/>
          <a:p>
            <a:pPr algn="ctr"/>
            <a:r>
              <a:rPr lang="fr-FR" sz="2000" dirty="0"/>
              <a:t>Un langage fonctionnel total pour décrire un sous-fragment </a:t>
            </a:r>
            <a:r>
              <a:rPr lang="fr-FR" sz="2000" b="1" i="1" dirty="0"/>
              <a:t>sûr</a:t>
            </a:r>
            <a:r>
              <a:rPr lang="fr-FR" sz="2000" dirty="0"/>
              <a:t> d’</a:t>
            </a:r>
            <a:r>
              <a:rPr lang="fr-FR" sz="2000" dirty="0" err="1"/>
              <a:t>AutoCorres</a:t>
            </a:r>
            <a:r>
              <a:rPr lang="fr-FR" sz="2000" dirty="0"/>
              <a:t>, muni d’une sémantique</a:t>
            </a:r>
            <a:r>
              <a:rPr lang="fr-FR" sz="2000" i="1" dirty="0"/>
              <a:t> </a:t>
            </a:r>
            <a:r>
              <a:rPr lang="fr-FR" sz="2000" b="1" dirty="0"/>
              <a:t>simplifiée</a:t>
            </a:r>
            <a:endParaRPr lang="fr-FR" sz="2000" b="1" i="1" dirty="0"/>
          </a:p>
        </p:txBody>
      </p:sp>
      <p:pic>
        <p:nvPicPr>
          <p:cNvPr id="49" name="Picture 2">
            <a:extLst>
              <a:ext uri="{FF2B5EF4-FFF2-40B4-BE49-F238E27FC236}">
                <a16:creationId xmlns:a16="http://schemas.microsoft.com/office/drawing/2014/main" id="{3F54339A-D1C6-16F9-E8FB-E767E3B56D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890" y="170242"/>
            <a:ext cx="774566" cy="10967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DBA0256-3388-7BC8-EF77-6D6A640929EF}"/>
              </a:ext>
            </a:extLst>
          </p:cNvPr>
          <p:cNvSpPr/>
          <p:nvPr>
            <p:custDataLst>
              <p:tags r:id="rId2"/>
            </p:custDataLst>
          </p:nvPr>
        </p:nvSpPr>
        <p:spPr>
          <a:xfrm>
            <a:off x="803127" y="3330949"/>
            <a:ext cx="3628930" cy="86019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8" name="Rectangle 7">
            <a:extLst>
              <a:ext uri="{FF2B5EF4-FFF2-40B4-BE49-F238E27FC236}">
                <a16:creationId xmlns:a16="http://schemas.microsoft.com/office/drawing/2014/main" id="{56A4130F-720E-AC9A-9ADC-A771F3ED2589}"/>
              </a:ext>
            </a:extLst>
          </p:cNvPr>
          <p:cNvSpPr/>
          <p:nvPr>
            <p:custDataLst>
              <p:tags r:id="rId3"/>
            </p:custDataLst>
          </p:nvPr>
        </p:nvSpPr>
        <p:spPr>
          <a:xfrm>
            <a:off x="7124338" y="1948308"/>
            <a:ext cx="4926994" cy="461752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6" name="Rectangle 15">
            <a:extLst>
              <a:ext uri="{FF2B5EF4-FFF2-40B4-BE49-F238E27FC236}">
                <a16:creationId xmlns:a16="http://schemas.microsoft.com/office/drawing/2014/main" id="{A883A993-FE3E-E658-7A39-42904C71DA05}"/>
              </a:ext>
            </a:extLst>
          </p:cNvPr>
          <p:cNvSpPr/>
          <p:nvPr>
            <p:custDataLst>
              <p:tags r:id="rId4"/>
            </p:custDataLst>
          </p:nvPr>
        </p:nvSpPr>
        <p:spPr>
          <a:xfrm>
            <a:off x="838200" y="5457191"/>
            <a:ext cx="3628930" cy="76153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7" name="TextBox 16">
            <a:extLst>
              <a:ext uri="{FF2B5EF4-FFF2-40B4-BE49-F238E27FC236}">
                <a16:creationId xmlns:a16="http://schemas.microsoft.com/office/drawing/2014/main" id="{D11C682A-3A09-9E5A-C34F-EAEAC90D16BD}"/>
              </a:ext>
            </a:extLst>
          </p:cNvPr>
          <p:cNvSpPr txBox="1"/>
          <p:nvPr>
            <p:custDataLst>
              <p:tags r:id="rId5"/>
            </p:custDataLst>
          </p:nvPr>
        </p:nvSpPr>
        <p:spPr>
          <a:xfrm>
            <a:off x="3573896" y="5457191"/>
            <a:ext cx="862637" cy="369332"/>
          </a:xfrm>
          <a:prstGeom prst="rect">
            <a:avLst/>
          </a:prstGeom>
          <a:noFill/>
          <a:ln>
            <a:solidFill>
              <a:schemeClr val="tx1"/>
            </a:solidFill>
          </a:ln>
        </p:spPr>
        <p:txBody>
          <a:bodyPr wrap="square">
            <a:spAutoFit/>
          </a:bodyPr>
          <a:lstStyle/>
          <a:p>
            <a:pPr algn="ctr"/>
            <a:r>
              <a:rPr lang="en-US" dirty="0"/>
              <a:t>C</a:t>
            </a:r>
            <a:endParaRPr lang="fr-FR" dirty="0"/>
          </a:p>
        </p:txBody>
      </p:sp>
      <p:sp>
        <p:nvSpPr>
          <p:cNvPr id="18" name="Arrow: Right 17">
            <a:extLst>
              <a:ext uri="{FF2B5EF4-FFF2-40B4-BE49-F238E27FC236}">
                <a16:creationId xmlns:a16="http://schemas.microsoft.com/office/drawing/2014/main" id="{E5530CA7-C28A-6126-97BB-22269270C1D8}"/>
              </a:ext>
            </a:extLst>
          </p:cNvPr>
          <p:cNvSpPr/>
          <p:nvPr/>
        </p:nvSpPr>
        <p:spPr>
          <a:xfrm>
            <a:off x="4619869" y="5225978"/>
            <a:ext cx="2750063" cy="78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AutoCorres</a:t>
            </a:r>
            <a:endParaRPr lang="fr-FR" dirty="0"/>
          </a:p>
        </p:txBody>
      </p:sp>
      <p:sp>
        <p:nvSpPr>
          <p:cNvPr id="20" name="Arrow: Down 19">
            <a:extLst>
              <a:ext uri="{FF2B5EF4-FFF2-40B4-BE49-F238E27FC236}">
                <a16:creationId xmlns:a16="http://schemas.microsoft.com/office/drawing/2014/main" id="{FEBD100D-9EC5-F835-A907-69DE3DFA5C5F}"/>
              </a:ext>
            </a:extLst>
          </p:cNvPr>
          <p:cNvSpPr/>
          <p:nvPr/>
        </p:nvSpPr>
        <p:spPr>
          <a:xfrm>
            <a:off x="1141726" y="4156331"/>
            <a:ext cx="2776875" cy="14837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22" name="Arrow: Right 21">
            <a:extLst>
              <a:ext uri="{FF2B5EF4-FFF2-40B4-BE49-F238E27FC236}">
                <a16:creationId xmlns:a16="http://schemas.microsoft.com/office/drawing/2014/main" id="{794A3E53-D071-E2C3-8DB1-2193A4FB88D8}"/>
              </a:ext>
            </a:extLst>
          </p:cNvPr>
          <p:cNvSpPr/>
          <p:nvPr/>
        </p:nvSpPr>
        <p:spPr>
          <a:xfrm>
            <a:off x="4544803" y="3396616"/>
            <a:ext cx="2849943" cy="7027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23" name="Arrow: Up-Down 22">
            <a:extLst>
              <a:ext uri="{FF2B5EF4-FFF2-40B4-BE49-F238E27FC236}">
                <a16:creationId xmlns:a16="http://schemas.microsoft.com/office/drawing/2014/main" id="{C672C5D7-D9ED-64A2-C42B-7A83DDBDE189}"/>
              </a:ext>
            </a:extLst>
          </p:cNvPr>
          <p:cNvSpPr/>
          <p:nvPr/>
        </p:nvSpPr>
        <p:spPr>
          <a:xfrm>
            <a:off x="7604244" y="4085224"/>
            <a:ext cx="2511483" cy="1266721"/>
          </a:xfrm>
          <a:prstGeom prst="upDownArrow">
            <a:avLst>
              <a:gd name="adj1" fmla="val 62881"/>
              <a:gd name="adj2" fmla="val 22168"/>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a:t>
            </a:r>
            <a:r>
              <a:rPr lang="fr-FR" dirty="0" err="1"/>
              <a:t>patibilité</a:t>
            </a:r>
            <a:endParaRPr lang="fr-FR" baseline="30000" dirty="0"/>
          </a:p>
        </p:txBody>
      </p:sp>
      <p:pic>
        <p:nvPicPr>
          <p:cNvPr id="24" name="Graphic 23">
            <a:extLst>
              <a:ext uri="{FF2B5EF4-FFF2-40B4-BE49-F238E27FC236}">
                <a16:creationId xmlns:a16="http://schemas.microsoft.com/office/drawing/2014/main" id="{A2D82BFF-C465-93D2-C7F8-FE1A268B53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88722" y="1931090"/>
            <a:ext cx="835373" cy="729520"/>
          </a:xfrm>
          <a:prstGeom prst="rect">
            <a:avLst/>
          </a:prstGeom>
        </p:spPr>
      </p:pic>
      <p:pic>
        <p:nvPicPr>
          <p:cNvPr id="25" name="Picture 2">
            <a:extLst>
              <a:ext uri="{FF2B5EF4-FFF2-40B4-BE49-F238E27FC236}">
                <a16:creationId xmlns:a16="http://schemas.microsoft.com/office/drawing/2014/main" id="{D7CF8E22-0ACF-16F7-873E-BB8E219B4F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6618" y="3271144"/>
            <a:ext cx="717577" cy="1016039"/>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Right 25">
            <a:extLst>
              <a:ext uri="{FF2B5EF4-FFF2-40B4-BE49-F238E27FC236}">
                <a16:creationId xmlns:a16="http://schemas.microsoft.com/office/drawing/2014/main" id="{EDD27D27-82E0-9B64-2CDF-B4C910C20148}"/>
              </a:ext>
            </a:extLst>
          </p:cNvPr>
          <p:cNvSpPr/>
          <p:nvPr/>
        </p:nvSpPr>
        <p:spPr>
          <a:xfrm rot="620734">
            <a:off x="4435688" y="4038672"/>
            <a:ext cx="3188875" cy="7027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6F809F8-C1A0-B3CB-FAC3-AB3E12F78C8A}"/>
                  </a:ext>
                </a:extLst>
              </p:cNvPr>
              <p:cNvSpPr txBox="1"/>
              <p:nvPr/>
            </p:nvSpPr>
            <p:spPr>
              <a:xfrm>
                <a:off x="1920765" y="3602568"/>
                <a:ext cx="12187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oMath>
                  </m:oMathPara>
                </a14:m>
                <a:endParaRPr lang="fr-FR" sz="2400" dirty="0">
                  <a:solidFill>
                    <a:schemeClr val="tx1"/>
                  </a:solidFill>
                </a:endParaRPr>
              </a:p>
            </p:txBody>
          </p:sp>
        </mc:Choice>
        <mc:Fallback xmlns="">
          <p:sp>
            <p:nvSpPr>
              <p:cNvPr id="27" name="TextBox 26">
                <a:extLst>
                  <a:ext uri="{FF2B5EF4-FFF2-40B4-BE49-F238E27FC236}">
                    <a16:creationId xmlns:a16="http://schemas.microsoft.com/office/drawing/2014/main" id="{B6F809F8-C1A0-B3CB-FAC3-AB3E12F78C8A}"/>
                  </a:ext>
                </a:extLst>
              </p:cNvPr>
              <p:cNvSpPr txBox="1">
                <a:spLocks noRot="1" noChangeAspect="1" noMove="1" noResize="1" noEditPoints="1" noAdjustHandles="1" noChangeArrowheads="1" noChangeShapeType="1" noTextEdit="1"/>
              </p:cNvSpPr>
              <p:nvPr/>
            </p:nvSpPr>
            <p:spPr>
              <a:xfrm>
                <a:off x="1920765" y="3602568"/>
                <a:ext cx="1218795" cy="369332"/>
              </a:xfrm>
              <a:prstGeom prst="rect">
                <a:avLst/>
              </a:prstGeom>
              <a:blipFill>
                <a:blip r:embed="rId11"/>
                <a:stretch>
                  <a:fillRect l="-8500" r="-5000" b="-3278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23A7291-D104-31A8-F182-103A6773A5BE}"/>
                  </a:ext>
                </a:extLst>
              </p:cNvPr>
              <p:cNvSpPr txBox="1"/>
              <p:nvPr/>
            </p:nvSpPr>
            <p:spPr>
              <a:xfrm>
                <a:off x="1663495" y="5597504"/>
                <a:ext cx="16135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𝐶</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𝐶</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𝐶</m:t>
                          </m:r>
                        </m:sub>
                      </m:sSub>
                    </m:oMath>
                  </m:oMathPara>
                </a14:m>
                <a:endParaRPr lang="fr-FR" sz="2400" dirty="0">
                  <a:solidFill>
                    <a:schemeClr val="tx1"/>
                  </a:solidFill>
                </a:endParaRPr>
              </a:p>
            </p:txBody>
          </p:sp>
        </mc:Choice>
        <mc:Fallback xmlns="">
          <p:sp>
            <p:nvSpPr>
              <p:cNvPr id="28" name="TextBox 27">
                <a:extLst>
                  <a:ext uri="{FF2B5EF4-FFF2-40B4-BE49-F238E27FC236}">
                    <a16:creationId xmlns:a16="http://schemas.microsoft.com/office/drawing/2014/main" id="{923A7291-D104-31A8-F182-103A6773A5BE}"/>
                  </a:ext>
                </a:extLst>
              </p:cNvPr>
              <p:cNvSpPr txBox="1">
                <a:spLocks noRot="1" noChangeAspect="1" noMove="1" noResize="1" noEditPoints="1" noAdjustHandles="1" noChangeArrowheads="1" noChangeShapeType="1" noTextEdit="1"/>
              </p:cNvSpPr>
              <p:nvPr/>
            </p:nvSpPr>
            <p:spPr>
              <a:xfrm>
                <a:off x="1663495" y="5597504"/>
                <a:ext cx="1613519" cy="369332"/>
              </a:xfrm>
              <a:prstGeom prst="rect">
                <a:avLst/>
              </a:prstGeom>
              <a:blipFill>
                <a:blip r:embed="rId12"/>
                <a:stretch>
                  <a:fillRect l="-6415" r="-377" b="-344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D8B2C4-C7B2-10AE-6C06-676DAD23A626}"/>
                  </a:ext>
                </a:extLst>
              </p:cNvPr>
              <p:cNvSpPr txBox="1"/>
              <p:nvPr/>
            </p:nvSpPr>
            <p:spPr>
              <a:xfrm>
                <a:off x="10354707" y="3541348"/>
                <a:ext cx="1468030" cy="3608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𝑠</m:t>
                          </m:r>
                        </m:sub>
                      </m:sSub>
                    </m:oMath>
                  </m:oMathPara>
                </a14:m>
                <a:endParaRPr lang="fr-FR" sz="2400" baseline="-25000" dirty="0">
                  <a:solidFill>
                    <a:schemeClr val="tx1"/>
                  </a:solidFill>
                </a:endParaRPr>
              </a:p>
            </p:txBody>
          </p:sp>
        </mc:Choice>
        <mc:Fallback xmlns="">
          <p:sp>
            <p:nvSpPr>
              <p:cNvPr id="29" name="TextBox 28">
                <a:extLst>
                  <a:ext uri="{FF2B5EF4-FFF2-40B4-BE49-F238E27FC236}">
                    <a16:creationId xmlns:a16="http://schemas.microsoft.com/office/drawing/2014/main" id="{F3D8B2C4-C7B2-10AE-6C06-676DAD23A626}"/>
                  </a:ext>
                </a:extLst>
              </p:cNvPr>
              <p:cNvSpPr txBox="1">
                <a:spLocks noRot="1" noChangeAspect="1" noMove="1" noResize="1" noEditPoints="1" noAdjustHandles="1" noChangeArrowheads="1" noChangeShapeType="1" noTextEdit="1"/>
              </p:cNvSpPr>
              <p:nvPr/>
            </p:nvSpPr>
            <p:spPr>
              <a:xfrm>
                <a:off x="10354707" y="3541348"/>
                <a:ext cx="1468030" cy="360804"/>
              </a:xfrm>
              <a:prstGeom prst="rect">
                <a:avLst/>
              </a:prstGeom>
              <a:blipFill>
                <a:blip r:embed="rId13"/>
                <a:stretch>
                  <a:fillRect l="-7917" r="-1250" b="-3898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BA0C94E-73D9-F173-EA8B-FDB12EFF48D2}"/>
                  </a:ext>
                </a:extLst>
              </p:cNvPr>
              <p:cNvSpPr txBox="1"/>
              <p:nvPr/>
            </p:nvSpPr>
            <p:spPr>
              <a:xfrm>
                <a:off x="9987537" y="5487281"/>
                <a:ext cx="220818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𝑚</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𝑚</m:t>
                          </m:r>
                        </m:sub>
                      </m:sSub>
                      <m:r>
                        <a:rPr lang="en-US" sz="2400" i="1" dirty="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𝑚</m:t>
                          </m:r>
                        </m:sub>
                      </m:sSub>
                    </m:oMath>
                  </m:oMathPara>
                </a14:m>
                <a:endParaRPr lang="fr-FR" sz="2400" dirty="0">
                  <a:solidFill>
                    <a:schemeClr val="tx1"/>
                  </a:solidFill>
                </a:endParaRPr>
              </a:p>
            </p:txBody>
          </p:sp>
        </mc:Choice>
        <mc:Fallback xmlns="">
          <p:sp>
            <p:nvSpPr>
              <p:cNvPr id="30" name="TextBox 29">
                <a:extLst>
                  <a:ext uri="{FF2B5EF4-FFF2-40B4-BE49-F238E27FC236}">
                    <a16:creationId xmlns:a16="http://schemas.microsoft.com/office/drawing/2014/main" id="{9BA0C94E-73D9-F173-EA8B-FDB12EFF48D2}"/>
                  </a:ext>
                </a:extLst>
              </p:cNvPr>
              <p:cNvSpPr txBox="1">
                <a:spLocks noRot="1" noChangeAspect="1" noMove="1" noResize="1" noEditPoints="1" noAdjustHandles="1" noChangeArrowheads="1" noChangeShapeType="1" noTextEdit="1"/>
              </p:cNvSpPr>
              <p:nvPr/>
            </p:nvSpPr>
            <p:spPr>
              <a:xfrm>
                <a:off x="9987537" y="5487281"/>
                <a:ext cx="2208181" cy="369332"/>
              </a:xfrm>
              <a:prstGeom prst="rect">
                <a:avLst/>
              </a:prstGeom>
              <a:blipFill>
                <a:blip r:embed="rId14"/>
                <a:stretch>
                  <a:fillRect b="-34426"/>
                </a:stretch>
              </a:blipFill>
            </p:spPr>
            <p:txBody>
              <a:bodyPr/>
              <a:lstStyle/>
              <a:p>
                <a:r>
                  <a:rPr lang="fr-FR">
                    <a:noFill/>
                  </a:rPr>
                  <a:t> </a:t>
                </a:r>
              </a:p>
            </p:txBody>
          </p:sp>
        </mc:Fallback>
      </mc:AlternateContent>
      <p:sp>
        <p:nvSpPr>
          <p:cNvPr id="31" name="TextBox 30">
            <a:extLst>
              <a:ext uri="{FF2B5EF4-FFF2-40B4-BE49-F238E27FC236}">
                <a16:creationId xmlns:a16="http://schemas.microsoft.com/office/drawing/2014/main" id="{5B40671F-57A5-77F6-2A3C-A594A43C90A5}"/>
              </a:ext>
            </a:extLst>
          </p:cNvPr>
          <p:cNvSpPr txBox="1"/>
          <p:nvPr/>
        </p:nvSpPr>
        <p:spPr>
          <a:xfrm>
            <a:off x="7489443" y="3572792"/>
            <a:ext cx="2741083" cy="369332"/>
          </a:xfrm>
          <a:prstGeom prst="rect">
            <a:avLst/>
          </a:prstGeom>
          <a:noFill/>
        </p:spPr>
        <p:txBody>
          <a:bodyPr wrap="square">
            <a:spAutoFit/>
          </a:bodyPr>
          <a:lstStyle/>
          <a:p>
            <a:pPr algn="ctr"/>
            <a:r>
              <a:rPr lang="fr-FR" dirty="0"/>
              <a:t>Sémantique </a:t>
            </a:r>
            <a:r>
              <a:rPr lang="fr-FR" b="1" dirty="0"/>
              <a:t>simplifiée</a:t>
            </a:r>
          </a:p>
        </p:txBody>
      </p:sp>
      <p:sp>
        <p:nvSpPr>
          <p:cNvPr id="32" name="TextBox 31">
            <a:extLst>
              <a:ext uri="{FF2B5EF4-FFF2-40B4-BE49-F238E27FC236}">
                <a16:creationId xmlns:a16="http://schemas.microsoft.com/office/drawing/2014/main" id="{2D14B337-5912-FBEF-780E-023A3F6D6D1C}"/>
              </a:ext>
            </a:extLst>
          </p:cNvPr>
          <p:cNvSpPr txBox="1"/>
          <p:nvPr/>
        </p:nvSpPr>
        <p:spPr>
          <a:xfrm>
            <a:off x="7409011" y="5511239"/>
            <a:ext cx="2901950" cy="369332"/>
          </a:xfrm>
          <a:prstGeom prst="rect">
            <a:avLst/>
          </a:prstGeom>
          <a:noFill/>
        </p:spPr>
        <p:txBody>
          <a:bodyPr wrap="square">
            <a:spAutoFit/>
          </a:bodyPr>
          <a:lstStyle/>
          <a:p>
            <a:pPr algn="ctr"/>
            <a:r>
              <a:rPr lang="fr-FR" dirty="0"/>
              <a:t>Sémantique monadique</a:t>
            </a:r>
          </a:p>
        </p:txBody>
      </p:sp>
      <p:sp>
        <p:nvSpPr>
          <p:cNvPr id="34" name="TextBox 33">
            <a:extLst>
              <a:ext uri="{FF2B5EF4-FFF2-40B4-BE49-F238E27FC236}">
                <a16:creationId xmlns:a16="http://schemas.microsoft.com/office/drawing/2014/main" id="{963575BE-9362-0238-6FAD-E819E887357B}"/>
              </a:ext>
            </a:extLst>
          </p:cNvPr>
          <p:cNvSpPr txBox="1"/>
          <p:nvPr/>
        </p:nvSpPr>
        <p:spPr>
          <a:xfrm>
            <a:off x="7661745" y="2240527"/>
            <a:ext cx="2657208" cy="369332"/>
          </a:xfrm>
          <a:prstGeom prst="rect">
            <a:avLst/>
          </a:prstGeom>
          <a:noFill/>
        </p:spPr>
        <p:txBody>
          <a:bodyPr wrap="square">
            <a:spAutoFit/>
          </a:bodyPr>
          <a:lstStyle/>
          <a:p>
            <a:pPr algn="ctr"/>
            <a:r>
              <a:rPr lang="fr-FR" dirty="0"/>
              <a:t>Spécification </a:t>
            </a:r>
            <a:r>
              <a:rPr lang="fr-FR" b="1" dirty="0"/>
              <a:t>simplifiée</a:t>
            </a:r>
          </a:p>
        </p:txBody>
      </p:sp>
      <p:sp>
        <p:nvSpPr>
          <p:cNvPr id="35" name="Rectangle 36">
            <a:extLst>
              <a:ext uri="{FF2B5EF4-FFF2-40B4-BE49-F238E27FC236}">
                <a16:creationId xmlns:a16="http://schemas.microsoft.com/office/drawing/2014/main" id="{E737EF04-64A7-7027-63A7-CC55811EE61C}"/>
              </a:ext>
            </a:extLst>
          </p:cNvPr>
          <p:cNvSpPr/>
          <p:nvPr/>
        </p:nvSpPr>
        <p:spPr>
          <a:xfrm>
            <a:off x="9194377" y="1198331"/>
            <a:ext cx="766770" cy="401732"/>
          </a:xfrm>
          <a:custGeom>
            <a:avLst/>
            <a:gdLst>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0 h 900991"/>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687631 h 900991"/>
              <a:gd name="connsiteX5" fmla="*/ 0 w 762000"/>
              <a:gd name="connsiteY5" fmla="*/ 0 h 900991"/>
              <a:gd name="connsiteX0" fmla="*/ 4770 w 766770"/>
              <a:gd name="connsiteY0" fmla="*/ 0 h 900991"/>
              <a:gd name="connsiteX1" fmla="*/ 766770 w 766770"/>
              <a:gd name="connsiteY1" fmla="*/ 0 h 900991"/>
              <a:gd name="connsiteX2" fmla="*/ 766770 w 766770"/>
              <a:gd name="connsiteY2" fmla="*/ 900991 h 900991"/>
              <a:gd name="connsiteX3" fmla="*/ 4770 w 766770"/>
              <a:gd name="connsiteY3" fmla="*/ 900991 h 900991"/>
              <a:gd name="connsiteX4" fmla="*/ 4770 w 766770"/>
              <a:gd name="connsiteY4" fmla="*/ 687631 h 900991"/>
              <a:gd name="connsiteX5" fmla="*/ 0 w 766770"/>
              <a:gd name="connsiteY5" fmla="*/ 305759 h 900991"/>
              <a:gd name="connsiteX6" fmla="*/ 4770 w 766770"/>
              <a:gd name="connsiteY6" fmla="*/ 0 h 90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70" h="900991">
                <a:moveTo>
                  <a:pt x="4770" y="0"/>
                </a:moveTo>
                <a:lnTo>
                  <a:pt x="766770" y="0"/>
                </a:lnTo>
                <a:lnTo>
                  <a:pt x="766770" y="900991"/>
                </a:lnTo>
                <a:lnTo>
                  <a:pt x="4770" y="900991"/>
                </a:lnTo>
                <a:lnTo>
                  <a:pt x="4770" y="687631"/>
                </a:lnTo>
                <a:lnTo>
                  <a:pt x="0" y="305759"/>
                </a:lnTo>
                <a:lnTo>
                  <a:pt x="477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Arrow: Up 35">
            <a:extLst>
              <a:ext uri="{FF2B5EF4-FFF2-40B4-BE49-F238E27FC236}">
                <a16:creationId xmlns:a16="http://schemas.microsoft.com/office/drawing/2014/main" id="{799725AC-60F6-C19B-289C-3BECE0DEB8DB}"/>
              </a:ext>
            </a:extLst>
          </p:cNvPr>
          <p:cNvSpPr/>
          <p:nvPr/>
        </p:nvSpPr>
        <p:spPr>
          <a:xfrm>
            <a:off x="8554715" y="2609859"/>
            <a:ext cx="551815" cy="852165"/>
          </a:xfrm>
          <a:prstGeom prst="up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8" name="Graphic 37" descr="Programmer male outline">
            <a:extLst>
              <a:ext uri="{FF2B5EF4-FFF2-40B4-BE49-F238E27FC236}">
                <a16:creationId xmlns:a16="http://schemas.microsoft.com/office/drawing/2014/main" id="{9CEF2FC7-6FE7-2850-1DCD-899C5DD8F5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01757" y="1835805"/>
            <a:ext cx="914400" cy="914400"/>
          </a:xfrm>
          <a:prstGeom prst="rect">
            <a:avLst/>
          </a:prstGeom>
        </p:spPr>
      </p:pic>
      <p:cxnSp>
        <p:nvCxnSpPr>
          <p:cNvPr id="39" name="Straight Arrow Connector 38">
            <a:extLst>
              <a:ext uri="{FF2B5EF4-FFF2-40B4-BE49-F238E27FC236}">
                <a16:creationId xmlns:a16="http://schemas.microsoft.com/office/drawing/2014/main" id="{F9B978A6-417A-F4DA-DB5D-9810FA276735}"/>
              </a:ext>
            </a:extLst>
          </p:cNvPr>
          <p:cNvCxnSpPr>
            <a:cxnSpLocks/>
          </p:cNvCxnSpPr>
          <p:nvPr/>
        </p:nvCxnSpPr>
        <p:spPr>
          <a:xfrm flipH="1">
            <a:off x="2344428" y="2903031"/>
            <a:ext cx="316489" cy="36811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AD02125-5CDE-8F0F-1441-22EB066B6575}"/>
              </a:ext>
            </a:extLst>
          </p:cNvPr>
          <p:cNvCxnSpPr>
            <a:cxnSpLocks/>
          </p:cNvCxnSpPr>
          <p:nvPr/>
        </p:nvCxnSpPr>
        <p:spPr>
          <a:xfrm>
            <a:off x="3971461" y="2337690"/>
            <a:ext cx="3437550" cy="9152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5B4C9DC-645A-E70E-5E8F-E1A333AADD3C}"/>
              </a:ext>
            </a:extLst>
          </p:cNvPr>
          <p:cNvCxnSpPr>
            <a:cxnSpLocks/>
          </p:cNvCxnSpPr>
          <p:nvPr/>
        </p:nvCxnSpPr>
        <p:spPr>
          <a:xfrm>
            <a:off x="3918601" y="2504699"/>
            <a:ext cx="4011250" cy="43519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CC8CFAC-2424-48BB-CE83-B04EA67283AD}"/>
              </a:ext>
            </a:extLst>
          </p:cNvPr>
          <p:cNvSpPr txBox="1"/>
          <p:nvPr/>
        </p:nvSpPr>
        <p:spPr>
          <a:xfrm>
            <a:off x="2241144" y="2697298"/>
            <a:ext cx="318782" cy="369332"/>
          </a:xfrm>
          <a:prstGeom prst="rect">
            <a:avLst/>
          </a:prstGeom>
          <a:noFill/>
        </p:spPr>
        <p:txBody>
          <a:bodyPr wrap="square" rtlCol="0">
            <a:spAutoFit/>
          </a:bodyPr>
          <a:lstStyle/>
          <a:p>
            <a:r>
              <a:rPr lang="en-US" dirty="0">
                <a:solidFill>
                  <a:srgbClr val="7030A0"/>
                </a:solidFill>
              </a:rPr>
              <a:t>1</a:t>
            </a:r>
            <a:endParaRPr lang="fr-FR" dirty="0">
              <a:solidFill>
                <a:srgbClr val="7030A0"/>
              </a:solidFill>
            </a:endParaRPr>
          </a:p>
        </p:txBody>
      </p:sp>
      <p:sp>
        <p:nvSpPr>
          <p:cNvPr id="43" name="TextBox 42">
            <a:extLst>
              <a:ext uri="{FF2B5EF4-FFF2-40B4-BE49-F238E27FC236}">
                <a16:creationId xmlns:a16="http://schemas.microsoft.com/office/drawing/2014/main" id="{7D2E8F4A-265D-B276-6162-8837B09442A0}"/>
              </a:ext>
            </a:extLst>
          </p:cNvPr>
          <p:cNvSpPr txBox="1"/>
          <p:nvPr/>
        </p:nvSpPr>
        <p:spPr>
          <a:xfrm>
            <a:off x="4982755" y="2013126"/>
            <a:ext cx="318782" cy="369332"/>
          </a:xfrm>
          <a:prstGeom prst="rect">
            <a:avLst/>
          </a:prstGeom>
          <a:noFill/>
        </p:spPr>
        <p:txBody>
          <a:bodyPr wrap="square" rtlCol="0">
            <a:spAutoFit/>
          </a:bodyPr>
          <a:lstStyle/>
          <a:p>
            <a:r>
              <a:rPr lang="en-US" dirty="0">
                <a:solidFill>
                  <a:srgbClr val="7030A0"/>
                </a:solidFill>
              </a:rPr>
              <a:t>2</a:t>
            </a:r>
            <a:endParaRPr lang="fr-FR" dirty="0">
              <a:solidFill>
                <a:srgbClr val="7030A0"/>
              </a:solidFill>
            </a:endParaRPr>
          </a:p>
        </p:txBody>
      </p:sp>
      <p:sp>
        <p:nvSpPr>
          <p:cNvPr id="44" name="TextBox 43">
            <a:extLst>
              <a:ext uri="{FF2B5EF4-FFF2-40B4-BE49-F238E27FC236}">
                <a16:creationId xmlns:a16="http://schemas.microsoft.com/office/drawing/2014/main" id="{E4ED53AA-6ADF-A238-1548-EBAC4E4B00C0}"/>
              </a:ext>
            </a:extLst>
          </p:cNvPr>
          <p:cNvSpPr txBox="1"/>
          <p:nvPr/>
        </p:nvSpPr>
        <p:spPr>
          <a:xfrm>
            <a:off x="4751608" y="2659305"/>
            <a:ext cx="318782" cy="369332"/>
          </a:xfrm>
          <a:prstGeom prst="rect">
            <a:avLst/>
          </a:prstGeom>
          <a:noFill/>
        </p:spPr>
        <p:txBody>
          <a:bodyPr wrap="square" rtlCol="0">
            <a:spAutoFit/>
          </a:bodyPr>
          <a:lstStyle/>
          <a:p>
            <a:r>
              <a:rPr lang="en-US" dirty="0">
                <a:solidFill>
                  <a:srgbClr val="7030A0"/>
                </a:solidFill>
              </a:rPr>
              <a:t>3</a:t>
            </a:r>
            <a:endParaRPr lang="fr-FR" dirty="0">
              <a:solidFill>
                <a:srgbClr val="7030A0"/>
              </a:solidFill>
            </a:endParaRPr>
          </a:p>
        </p:txBody>
      </p:sp>
    </p:spTree>
    <p:extLst>
      <p:ext uri="{BB962C8B-B14F-4D97-AF65-F5344CB8AC3E}">
        <p14:creationId xmlns:p14="http://schemas.microsoft.com/office/powerpoint/2010/main" val="157554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18" grpId="0" animBg="1"/>
      <p:bldP spid="20" grpId="0" animBg="1"/>
      <p:bldP spid="22" grpId="0" animBg="1"/>
      <p:bldP spid="23" grpId="0" animBg="1"/>
      <p:bldP spid="26" grpId="0" animBg="1"/>
      <p:bldP spid="28" grpId="0"/>
      <p:bldP spid="29" grpId="0"/>
      <p:bldP spid="30" grpId="0"/>
      <p:bldP spid="31" grpId="0"/>
      <p:bldP spid="32" grpId="0"/>
      <p:bldP spid="34" grpId="0"/>
      <p:bldP spid="36" grpId="0" animBg="1"/>
      <p:bldP spid="43"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p:txBody>
          <a:bodyPr/>
          <a:lstStyle/>
          <a:p>
            <a:fld id="{6113E31D-E2AB-40D1-8B51-AFA5AFEF393A}" type="slidenum">
              <a:rPr lang="en-US" smtClean="0"/>
              <a:t>34</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1"/>
            </p:custDataLst>
          </p:nvPr>
        </p:nvSpPr>
        <p:spPr>
          <a:xfrm>
            <a:off x="838200" y="18255"/>
            <a:ext cx="10515600" cy="1325563"/>
          </a:xfrm>
        </p:spPr>
        <p:txBody>
          <a:bodyPr/>
          <a:lstStyle/>
          <a:p>
            <a:pPr algn="ctr"/>
            <a:r>
              <a:rPr lang="fr-FR" dirty="0">
                <a:solidFill>
                  <a:schemeClr val="accent1">
                    <a:lumMod val="50000"/>
                  </a:schemeClr>
                </a:solidFill>
              </a:rPr>
              <a:t>Comparaison des sémantiques</a:t>
            </a:r>
          </a:p>
        </p:txBody>
      </p:sp>
      <mc:AlternateContent xmlns:mc="http://schemas.openxmlformats.org/markup-compatibility/2006" xmlns:a14="http://schemas.microsoft.com/office/drawing/2010/main">
        <mc:Choice Requires="a14">
          <p:graphicFrame>
            <p:nvGraphicFramePr>
              <p:cNvPr id="12" name="Table 14">
                <a:extLst>
                  <a:ext uri="{FF2B5EF4-FFF2-40B4-BE49-F238E27FC236}">
                    <a16:creationId xmlns:a16="http://schemas.microsoft.com/office/drawing/2014/main" id="{3692348C-6BC1-2A47-9FC8-2EAAADA60C19}"/>
                  </a:ext>
                </a:extLst>
              </p:cNvPr>
              <p:cNvGraphicFramePr>
                <a:graphicFrameLocks noGrp="1"/>
              </p:cNvGraphicFramePr>
              <p:nvPr>
                <p:extLst>
                  <p:ext uri="{D42A27DB-BD31-4B8C-83A1-F6EECF244321}">
                    <p14:modId xmlns:p14="http://schemas.microsoft.com/office/powerpoint/2010/main" val="2820725128"/>
                  </p:ext>
                </p:extLst>
              </p:nvPr>
            </p:nvGraphicFramePr>
            <p:xfrm>
              <a:off x="324604" y="1672439"/>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a:t>Sémantique monadique</a:t>
                          </a:r>
                        </a:p>
                      </a:txBody>
                      <a:tcPr anchor="ctr"/>
                    </a:tc>
                    <a:tc>
                      <a:txBody>
                        <a:bodyPr/>
                        <a:lstStyle/>
                        <a:p>
                          <a:pPr algn="ctr"/>
                          <a:r>
                            <a:rPr lang="fr-FR" b="1" dirty="0"/>
                            <a:t>Sémantique simplifiée</a:t>
                          </a:r>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r>
                                  <a:rPr lang="en-US" b="0" i="1" smtClean="0">
                                    <a:solidFill>
                                      <a:srgbClr val="0000FF"/>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oMath>
                            </m:oMathPara>
                          </a14:m>
                          <a:endParaRPr lang="fr-FR" b="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𝑠</m:t>
                                    </m:r>
                                  </m:sub>
                                </m:sSub>
                                <m:r>
                                  <a:rPr lang="fr-F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𝑠</m:t>
                                    </m:r>
                                  </m:sub>
                                </m:sSub>
                              </m:oMath>
                            </m:oMathPara>
                          </a14:m>
                          <a:endParaRPr lang="fr-FR" b="0" dirty="0"/>
                        </a:p>
                      </a:txBody>
                      <a:tcPr anchor="ctr"/>
                    </a:tc>
                    <a:extLst>
                      <a:ext uri="{0D108BD9-81ED-4DB2-BD59-A6C34878D82A}">
                        <a16:rowId xmlns:a16="http://schemas.microsoft.com/office/drawing/2014/main" val="1459687146"/>
                      </a:ext>
                    </a:extLst>
                  </a:tr>
                </a:tbl>
              </a:graphicData>
            </a:graphic>
          </p:graphicFrame>
        </mc:Choice>
        <mc:Fallback xmlns="">
          <p:graphicFrame>
            <p:nvGraphicFramePr>
              <p:cNvPr id="12" name="Table 14">
                <a:extLst>
                  <a:ext uri="{FF2B5EF4-FFF2-40B4-BE49-F238E27FC236}">
                    <a16:creationId xmlns:a16="http://schemas.microsoft.com/office/drawing/2014/main" id="{3692348C-6BC1-2A47-9FC8-2EAAADA60C19}"/>
                  </a:ext>
                </a:extLst>
              </p:cNvPr>
              <p:cNvGraphicFramePr>
                <a:graphicFrameLocks noGrp="1"/>
              </p:cNvGraphicFramePr>
              <p:nvPr>
                <p:extLst>
                  <p:ext uri="{D42A27DB-BD31-4B8C-83A1-F6EECF244321}">
                    <p14:modId xmlns:p14="http://schemas.microsoft.com/office/powerpoint/2010/main" val="2820725128"/>
                  </p:ext>
                </p:extLst>
              </p:nvPr>
            </p:nvGraphicFramePr>
            <p:xfrm>
              <a:off x="324604" y="1672439"/>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a:t>Sémantique monadique</a:t>
                          </a:r>
                        </a:p>
                      </a:txBody>
                      <a:tcPr anchor="ctr"/>
                    </a:tc>
                    <a:tc>
                      <a:txBody>
                        <a:bodyPr/>
                        <a:lstStyle/>
                        <a:p>
                          <a:pPr algn="ctr"/>
                          <a:r>
                            <a:rPr lang="fr-FR" b="1" dirty="0"/>
                            <a:t>Sémantique simplifiée</a:t>
                          </a:r>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endParaRPr lang="fr-FR"/>
                        </a:p>
                      </a:txBody>
                      <a:tcPr anchor="ctr">
                        <a:blipFill>
                          <a:blip r:embed="rId4"/>
                          <a:stretch>
                            <a:fillRect l="-222" t="-198438" r="-96896" b="-9375"/>
                          </a:stretch>
                        </a:blipFill>
                      </a:tcPr>
                    </a:tc>
                    <a:tc>
                      <a:txBody>
                        <a:bodyPr/>
                        <a:lstStyle/>
                        <a:p>
                          <a:endParaRPr lang="fr-FR"/>
                        </a:p>
                      </a:txBody>
                      <a:tcPr anchor="ctr">
                        <a:blipFill>
                          <a:blip r:embed="rId4"/>
                          <a:stretch>
                            <a:fillRect l="-104388" t="-198438" r="-924" b="-9375"/>
                          </a:stretch>
                        </a:blipFill>
                      </a:tcPr>
                    </a:tc>
                    <a:extLst>
                      <a:ext uri="{0D108BD9-81ED-4DB2-BD59-A6C34878D82A}">
                        <a16:rowId xmlns:a16="http://schemas.microsoft.com/office/drawing/2014/main" val="1459687146"/>
                      </a:ext>
                    </a:extLst>
                  </a:tr>
                </a:tbl>
              </a:graphicData>
            </a:graphic>
          </p:graphicFrame>
        </mc:Fallback>
      </mc:AlternateContent>
      <p:sp>
        <p:nvSpPr>
          <p:cNvPr id="9" name="TextBox 8">
            <a:extLst>
              <a:ext uri="{FF2B5EF4-FFF2-40B4-BE49-F238E27FC236}">
                <a16:creationId xmlns:a16="http://schemas.microsoft.com/office/drawing/2014/main" id="{4C84AE9E-81E8-2DB6-7858-531CF6B3A84E}"/>
              </a:ext>
            </a:extLst>
          </p:cNvPr>
          <p:cNvSpPr txBox="1"/>
          <p:nvPr/>
        </p:nvSpPr>
        <p:spPr>
          <a:xfrm>
            <a:off x="420080" y="3533626"/>
            <a:ext cx="4520630" cy="369332"/>
          </a:xfrm>
          <a:prstGeom prst="rect">
            <a:avLst/>
          </a:prstGeom>
          <a:noFill/>
        </p:spPr>
        <p:txBody>
          <a:bodyPr wrap="square" rtlCol="0">
            <a:spAutoFit/>
          </a:bodyPr>
          <a:lstStyle/>
          <a:p>
            <a:r>
              <a:rPr lang="en-US" b="1" dirty="0"/>
              <a:t>Simplifications</a:t>
            </a:r>
            <a:r>
              <a:rPr lang="en-US" dirty="0"/>
              <a:t> :</a:t>
            </a:r>
          </a:p>
        </p:txBody>
      </p:sp>
      <p:graphicFrame>
        <p:nvGraphicFramePr>
          <p:cNvPr id="10" name="Table 9">
            <a:extLst>
              <a:ext uri="{FF2B5EF4-FFF2-40B4-BE49-F238E27FC236}">
                <a16:creationId xmlns:a16="http://schemas.microsoft.com/office/drawing/2014/main" id="{36651B2D-E414-5B8E-287C-0396DEFB1B50}"/>
              </a:ext>
            </a:extLst>
          </p:cNvPr>
          <p:cNvGraphicFramePr>
            <a:graphicFrameLocks noGrp="1"/>
          </p:cNvGraphicFramePr>
          <p:nvPr>
            <p:extLst>
              <p:ext uri="{D42A27DB-BD31-4B8C-83A1-F6EECF244321}">
                <p14:modId xmlns:p14="http://schemas.microsoft.com/office/powerpoint/2010/main" val="2473241074"/>
              </p:ext>
            </p:extLst>
          </p:nvPr>
        </p:nvGraphicFramePr>
        <p:xfrm>
          <a:off x="333717" y="4575023"/>
          <a:ext cx="5382447" cy="370840"/>
        </p:xfrm>
        <a:graphic>
          <a:graphicData uri="http://schemas.openxmlformats.org/drawingml/2006/table">
            <a:tbl>
              <a:tblPr bandRow="1">
                <a:tableStyleId>{5C22544A-7EE6-4342-B048-85BDC9FD1C3A}</a:tableStyleId>
              </a:tblPr>
              <a:tblGrid>
                <a:gridCol w="2747642">
                  <a:extLst>
                    <a:ext uri="{9D8B030D-6E8A-4147-A177-3AD203B41FA5}">
                      <a16:colId xmlns:a16="http://schemas.microsoft.com/office/drawing/2014/main" val="4172071248"/>
                    </a:ext>
                  </a:extLst>
                </a:gridCol>
                <a:gridCol w="2634805">
                  <a:extLst>
                    <a:ext uri="{9D8B030D-6E8A-4147-A177-3AD203B41FA5}">
                      <a16:colId xmlns:a16="http://schemas.microsoft.com/office/drawing/2014/main" val="477783604"/>
                    </a:ext>
                  </a:extLst>
                </a:gridCol>
              </a:tblGrid>
              <a:tr h="370840">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t>int*</a:t>
                      </a:r>
                      <a:endParaRPr lang="fr-FR" b="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1" dirty="0"/>
                        <a:t>T</a:t>
                      </a:r>
                      <a:r>
                        <a:rPr lang="en-US" b="0" i="1" baseline="-25000" dirty="0"/>
                        <a:t>s </a:t>
                      </a:r>
                      <a:r>
                        <a:rPr lang="en-US" b="0" i="0" baseline="0" dirty="0"/>
                        <a:t>= int</a:t>
                      </a:r>
                      <a:endParaRPr lang="en-US" b="0" i="0" baseline="0" dirty="0">
                        <a:latin typeface="Cambria Math" panose="02040503050406030204" pitchFamily="18" charset="0"/>
                      </a:endParaRPr>
                    </a:p>
                  </a:txBody>
                  <a:tcPr anchor="ctr"/>
                </a:tc>
                <a:extLst>
                  <a:ext uri="{0D108BD9-81ED-4DB2-BD59-A6C34878D82A}">
                    <a16:rowId xmlns:a16="http://schemas.microsoft.com/office/drawing/2014/main" val="3638546224"/>
                  </a:ext>
                </a:extLst>
              </a:tr>
            </a:tbl>
          </a:graphicData>
        </a:graphic>
      </p:graphicFrame>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4B724279-87D4-E1A9-F78B-36E32A5CA26B}"/>
                  </a:ext>
                </a:extLst>
              </p:cNvPr>
              <p:cNvGraphicFramePr>
                <a:graphicFrameLocks noGrp="1"/>
              </p:cNvGraphicFramePr>
              <p:nvPr>
                <p:extLst>
                  <p:ext uri="{D42A27DB-BD31-4B8C-83A1-F6EECF244321}">
                    <p14:modId xmlns:p14="http://schemas.microsoft.com/office/powerpoint/2010/main" val="3275689042"/>
                  </p:ext>
                </p:extLst>
              </p:nvPr>
            </p:nvGraphicFramePr>
            <p:xfrm>
              <a:off x="302285" y="5705041"/>
              <a:ext cx="5382447" cy="389621"/>
            </p:xfrm>
            <a:graphic>
              <a:graphicData uri="http://schemas.openxmlformats.org/drawingml/2006/table">
                <a:tbl>
                  <a:tblPr>
                    <a:tableStyleId>{5C22544A-7EE6-4342-B048-85BDC9FD1C3A}</a:tableStyleId>
                  </a:tblPr>
                  <a:tblGrid>
                    <a:gridCol w="2747642">
                      <a:extLst>
                        <a:ext uri="{9D8B030D-6E8A-4147-A177-3AD203B41FA5}">
                          <a16:colId xmlns:a16="http://schemas.microsoft.com/office/drawing/2014/main" val="749937751"/>
                        </a:ext>
                      </a:extLst>
                    </a:gridCol>
                    <a:gridCol w="2634805">
                      <a:extLst>
                        <a:ext uri="{9D8B030D-6E8A-4147-A177-3AD203B41FA5}">
                          <a16:colId xmlns:a16="http://schemas.microsoft.com/office/drawing/2014/main" val="3718738124"/>
                        </a:ext>
                      </a:extLst>
                    </a:gridCol>
                  </a:tblGrid>
                  <a:tr h="389621">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fr-FR" b="0" i="1" smtClean="0">
                                    <a:latin typeface="Cambria Math" panose="02040503050406030204" pitchFamily="18" charset="0"/>
                                  </a:rPr>
                                  <m:t>𝑖𝑛𝑡</m:t>
                                </m:r>
                                <m:r>
                                  <a:rPr lang="en-US" b="0" i="1" smtClean="0">
                                    <a:latin typeface="Cambria Math" panose="02040503050406030204" pitchFamily="18" charset="0"/>
                                  </a:rPr>
                                  <m:t>⇝</m:t>
                                </m:r>
                                <m:r>
                                  <a:rPr lang="fr-FR" b="0" i="1" smtClean="0">
                                    <a:latin typeface="Cambria Math" panose="02040503050406030204" pitchFamily="18" charset="0"/>
                                  </a:rPr>
                                  <m:t>𝑖𝑛𝑡</m:t>
                                </m:r>
                              </m:oMath>
                            </m:oMathPara>
                          </a14:m>
                          <a:endParaRPr lang="fr-FR" b="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𝑠</m:t>
                                    </m:r>
                                  </m:sub>
                                </m:sSub>
                                <m:r>
                                  <a:rPr lang="fr-FR" b="0" i="1" smtClean="0">
                                    <a:latin typeface="Cambria Math" panose="02040503050406030204" pitchFamily="18" charset="0"/>
                                  </a:rPr>
                                  <m:t>:</m:t>
                                </m:r>
                                <m:r>
                                  <a:rPr lang="fr-FR" b="0" i="1" smtClean="0">
                                    <a:latin typeface="Cambria Math" panose="02040503050406030204" pitchFamily="18" charset="0"/>
                                  </a:rPr>
                                  <m:t>𝑖𝑛𝑡</m:t>
                                </m:r>
                                <m:r>
                                  <a:rPr lang="en-US" b="0" i="1" smtClean="0">
                                    <a:latin typeface="Cambria Math" panose="02040503050406030204" pitchFamily="18" charset="0"/>
                                  </a:rPr>
                                  <m:t>→</m:t>
                                </m:r>
                                <m:r>
                                  <a:rPr lang="fr-FR" b="0" i="1" smtClean="0">
                                    <a:latin typeface="Cambria Math" panose="02040503050406030204" pitchFamily="18" charset="0"/>
                                  </a:rPr>
                                  <m:t>𝑖𝑛𝑡</m:t>
                                </m:r>
                              </m:oMath>
                            </m:oMathPara>
                          </a14:m>
                          <a:endParaRPr lang="fr-FR" b="0" dirty="0"/>
                        </a:p>
                      </a:txBody>
                      <a:tcPr anchor="ctr"/>
                    </a:tc>
                    <a:extLst>
                      <a:ext uri="{0D108BD9-81ED-4DB2-BD59-A6C34878D82A}">
                        <a16:rowId xmlns:a16="http://schemas.microsoft.com/office/drawing/2014/main" val="2528158980"/>
                      </a:ext>
                    </a:extLst>
                  </a:tr>
                </a:tbl>
              </a:graphicData>
            </a:graphic>
          </p:graphicFrame>
        </mc:Choice>
        <mc:Fallback xmlns="">
          <p:graphicFrame>
            <p:nvGraphicFramePr>
              <p:cNvPr id="11" name="Table 10">
                <a:extLst>
                  <a:ext uri="{FF2B5EF4-FFF2-40B4-BE49-F238E27FC236}">
                    <a16:creationId xmlns:a16="http://schemas.microsoft.com/office/drawing/2014/main" id="{4B724279-87D4-E1A9-F78B-36E32A5CA26B}"/>
                  </a:ext>
                </a:extLst>
              </p:cNvPr>
              <p:cNvGraphicFramePr>
                <a:graphicFrameLocks noGrp="1"/>
              </p:cNvGraphicFramePr>
              <p:nvPr>
                <p:extLst>
                  <p:ext uri="{D42A27DB-BD31-4B8C-83A1-F6EECF244321}">
                    <p14:modId xmlns:p14="http://schemas.microsoft.com/office/powerpoint/2010/main" val="3275689042"/>
                  </p:ext>
                </p:extLst>
              </p:nvPr>
            </p:nvGraphicFramePr>
            <p:xfrm>
              <a:off x="302285" y="5705041"/>
              <a:ext cx="5382447" cy="389621"/>
            </p:xfrm>
            <a:graphic>
              <a:graphicData uri="http://schemas.openxmlformats.org/drawingml/2006/table">
                <a:tbl>
                  <a:tblPr>
                    <a:tableStyleId>{5C22544A-7EE6-4342-B048-85BDC9FD1C3A}</a:tableStyleId>
                  </a:tblPr>
                  <a:tblGrid>
                    <a:gridCol w="2747642">
                      <a:extLst>
                        <a:ext uri="{9D8B030D-6E8A-4147-A177-3AD203B41FA5}">
                          <a16:colId xmlns:a16="http://schemas.microsoft.com/office/drawing/2014/main" val="749937751"/>
                        </a:ext>
                      </a:extLst>
                    </a:gridCol>
                    <a:gridCol w="2634805">
                      <a:extLst>
                        <a:ext uri="{9D8B030D-6E8A-4147-A177-3AD203B41FA5}">
                          <a16:colId xmlns:a16="http://schemas.microsoft.com/office/drawing/2014/main" val="3718738124"/>
                        </a:ext>
                      </a:extLst>
                    </a:gridCol>
                  </a:tblGrid>
                  <a:tr h="389621">
                    <a:tc>
                      <a:txBody>
                        <a:bodyPr/>
                        <a:lstStyle/>
                        <a:p>
                          <a:endParaRPr lang="fr-FR"/>
                        </a:p>
                      </a:txBody>
                      <a:tcPr anchor="ctr">
                        <a:blipFill>
                          <a:blip r:embed="rId5"/>
                          <a:stretch>
                            <a:fillRect l="-222" t="-1538" r="-96452" b="-9231"/>
                          </a:stretch>
                        </a:blipFill>
                      </a:tcPr>
                    </a:tc>
                    <a:tc>
                      <a:txBody>
                        <a:bodyPr/>
                        <a:lstStyle/>
                        <a:p>
                          <a:endParaRPr lang="fr-FR"/>
                        </a:p>
                      </a:txBody>
                      <a:tcPr anchor="ctr">
                        <a:blipFill>
                          <a:blip r:embed="rId5"/>
                          <a:stretch>
                            <a:fillRect l="-104388" t="-1538" r="-462" b="-9231"/>
                          </a:stretch>
                        </a:blipFill>
                      </a:tcPr>
                    </a:tc>
                    <a:extLst>
                      <a:ext uri="{0D108BD9-81ED-4DB2-BD59-A6C34878D82A}">
                        <a16:rowId xmlns:a16="http://schemas.microsoft.com/office/drawing/2014/main" val="2528158980"/>
                      </a:ext>
                    </a:extLst>
                  </a:tr>
                </a:tbl>
              </a:graphicData>
            </a:graphic>
          </p:graphicFrame>
        </mc:Fallback>
      </mc:AlternateContent>
      <p:sp>
        <p:nvSpPr>
          <p:cNvPr id="14" name="TextBox 13">
            <a:extLst>
              <a:ext uri="{FF2B5EF4-FFF2-40B4-BE49-F238E27FC236}">
                <a16:creationId xmlns:a16="http://schemas.microsoft.com/office/drawing/2014/main" id="{377310CD-9832-2F2F-51A8-DD32FFDCE2B1}"/>
              </a:ext>
            </a:extLst>
          </p:cNvPr>
          <p:cNvSpPr txBox="1"/>
          <p:nvPr/>
        </p:nvSpPr>
        <p:spPr>
          <a:xfrm>
            <a:off x="420080" y="5185561"/>
            <a:ext cx="6097712" cy="369332"/>
          </a:xfrm>
          <a:prstGeom prst="rect">
            <a:avLst/>
          </a:prstGeom>
          <a:noFill/>
        </p:spPr>
        <p:txBody>
          <a:bodyPr wrap="square">
            <a:spAutoFit/>
          </a:bodyPr>
          <a:lstStyle/>
          <a:p>
            <a:pPr marL="285750" indent="-285750">
              <a:buFont typeface="Arial" panose="020B0604020202020204" pitchFamily="34" charset="0"/>
              <a:buChar char="•"/>
            </a:pPr>
            <a:r>
              <a:rPr lang="fr-FR" dirty="0"/>
              <a:t>Sémantique fonctionnelle pure</a:t>
            </a:r>
          </a:p>
        </p:txBody>
      </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85142BDA-5623-B2DC-CA02-A0881A5E93E8}"/>
                  </a:ext>
                </a:extLst>
              </p:cNvPr>
              <p:cNvGraphicFramePr>
                <a:graphicFrameLocks noGrp="1"/>
              </p:cNvGraphicFramePr>
              <p:nvPr>
                <p:extLst>
                  <p:ext uri="{D42A27DB-BD31-4B8C-83A1-F6EECF244321}">
                    <p14:modId xmlns:p14="http://schemas.microsoft.com/office/powerpoint/2010/main" val="2098262595"/>
                  </p:ext>
                </p:extLst>
              </p:nvPr>
            </p:nvGraphicFramePr>
            <p:xfrm>
              <a:off x="6709025" y="1671219"/>
              <a:ext cx="5040577" cy="1131301"/>
            </p:xfrm>
            <a:graphic>
              <a:graphicData uri="http://schemas.openxmlformats.org/drawingml/2006/table">
                <a:tbl>
                  <a:tblPr firstRow="1" bandRow="1">
                    <a:tableStyleId>{5C22544A-7EE6-4342-B048-85BDC9FD1C3A}</a:tableStyleId>
                  </a:tblPr>
                  <a:tblGrid>
                    <a:gridCol w="5040577">
                      <a:extLst>
                        <a:ext uri="{9D8B030D-6E8A-4147-A177-3AD203B41FA5}">
                          <a16:colId xmlns:a16="http://schemas.microsoft.com/office/drawing/2014/main" val="1553345347"/>
                        </a:ext>
                      </a:extLst>
                    </a:gridCol>
                  </a:tblGrid>
                  <a:tr h="370840">
                    <a:tc>
                      <a:txBody>
                        <a:bodyPr/>
                        <a:lstStyle/>
                        <a:p>
                          <a:pPr algn="ctr"/>
                          <a:r>
                            <a:rPr lang="fr-FR" b="0" dirty="0"/>
                            <a:t>Compatibilité entre les deux sémantiques</a:t>
                          </a:r>
                        </a:p>
                      </a:txBody>
                      <a:tcPr anchor="ctr"/>
                    </a:tc>
                    <a:extLst>
                      <a:ext uri="{0D108BD9-81ED-4DB2-BD59-A6C34878D82A}">
                        <a16:rowId xmlns:a16="http://schemas.microsoft.com/office/drawing/2014/main" val="788083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Relation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oMath>
                          </a14:m>
                          <a:endParaRPr lang="fr-FR" b="0" i="1" dirty="0"/>
                        </a:p>
                      </a:txBody>
                      <a:tcPr anchor="ct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est </a:t>
                          </a:r>
                          <a:r>
                            <a:rPr lang="fr-FR" b="0" i="1" dirty="0"/>
                            <a:t>compatible</a:t>
                          </a:r>
                          <a:r>
                            <a:rPr lang="fr-FR" b="0" i="0" dirty="0"/>
                            <a:t> avec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mc:Choice>
        <mc:Fallback xmlns="">
          <p:graphicFrame>
            <p:nvGraphicFramePr>
              <p:cNvPr id="15" name="Table 14">
                <a:extLst>
                  <a:ext uri="{FF2B5EF4-FFF2-40B4-BE49-F238E27FC236}">
                    <a16:creationId xmlns:a16="http://schemas.microsoft.com/office/drawing/2014/main" id="{85142BDA-5623-B2DC-CA02-A0881A5E93E8}"/>
                  </a:ext>
                </a:extLst>
              </p:cNvPr>
              <p:cNvGraphicFramePr>
                <a:graphicFrameLocks noGrp="1"/>
              </p:cNvGraphicFramePr>
              <p:nvPr>
                <p:extLst>
                  <p:ext uri="{D42A27DB-BD31-4B8C-83A1-F6EECF244321}">
                    <p14:modId xmlns:p14="http://schemas.microsoft.com/office/powerpoint/2010/main" val="2098262595"/>
                  </p:ext>
                </p:extLst>
              </p:nvPr>
            </p:nvGraphicFramePr>
            <p:xfrm>
              <a:off x="6709025" y="1671219"/>
              <a:ext cx="5040577" cy="1131301"/>
            </p:xfrm>
            <a:graphic>
              <a:graphicData uri="http://schemas.openxmlformats.org/drawingml/2006/table">
                <a:tbl>
                  <a:tblPr firstRow="1" bandRow="1">
                    <a:tableStyleId>{5C22544A-7EE6-4342-B048-85BDC9FD1C3A}</a:tableStyleId>
                  </a:tblPr>
                  <a:tblGrid>
                    <a:gridCol w="5040577">
                      <a:extLst>
                        <a:ext uri="{9D8B030D-6E8A-4147-A177-3AD203B41FA5}">
                          <a16:colId xmlns:a16="http://schemas.microsoft.com/office/drawing/2014/main" val="1553345347"/>
                        </a:ext>
                      </a:extLst>
                    </a:gridCol>
                  </a:tblGrid>
                  <a:tr h="370840">
                    <a:tc>
                      <a:txBody>
                        <a:bodyPr/>
                        <a:lstStyle/>
                        <a:p>
                          <a:pPr algn="ctr"/>
                          <a:r>
                            <a:rPr lang="fr-FR" b="0" dirty="0"/>
                            <a:t>Compatibilité entre les deux sémantiques</a:t>
                          </a:r>
                        </a:p>
                      </a:txBody>
                      <a:tcPr anchor="ctr"/>
                    </a:tc>
                    <a:extLst>
                      <a:ext uri="{0D108BD9-81ED-4DB2-BD59-A6C34878D82A}">
                        <a16:rowId xmlns:a16="http://schemas.microsoft.com/office/drawing/2014/main" val="788083234"/>
                      </a:ext>
                    </a:extLst>
                  </a:tr>
                  <a:tr h="370840">
                    <a:tc>
                      <a:txBody>
                        <a:bodyPr/>
                        <a:lstStyle/>
                        <a:p>
                          <a:endParaRPr lang="fr-FR"/>
                        </a:p>
                      </a:txBody>
                      <a:tcPr anchor="ctr">
                        <a:blipFill>
                          <a:blip r:embed="rId6"/>
                          <a:stretch>
                            <a:fillRect l="-121" t="-108197" r="-483" b="-127869"/>
                          </a:stretch>
                        </a:blipFill>
                      </a:tcP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est </a:t>
                          </a:r>
                          <a:r>
                            <a:rPr lang="fr-FR" b="0" i="1" dirty="0"/>
                            <a:t>compatible</a:t>
                          </a:r>
                          <a:r>
                            <a:rPr lang="fr-FR" b="0" i="0" dirty="0"/>
                            <a:t> avec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63A7384A-8390-BAC9-2587-9D3FF793E20C}"/>
                  </a:ext>
                </a:extLst>
              </p:cNvPr>
              <p:cNvGraphicFramePr>
                <a:graphicFrameLocks noGrp="1"/>
              </p:cNvGraphicFramePr>
              <p:nvPr>
                <p:extLst>
                  <p:ext uri="{D42A27DB-BD31-4B8C-83A1-F6EECF244321}">
                    <p14:modId xmlns:p14="http://schemas.microsoft.com/office/powerpoint/2010/main" val="3368936069"/>
                  </p:ext>
                </p:extLst>
              </p:nvPr>
            </p:nvGraphicFramePr>
            <p:xfrm>
              <a:off x="6709025" y="4575023"/>
              <a:ext cx="5040577" cy="370840"/>
            </p:xfrm>
            <a:graphic>
              <a:graphicData uri="http://schemas.openxmlformats.org/drawingml/2006/table">
                <a:tbl>
                  <a:tblPr bandRow="1">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fr-FR"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fr-FR" b="0" i="1" smtClean="0">
                                        <a:latin typeface="Cambria Math" panose="02040503050406030204" pitchFamily="18" charset="0"/>
                                      </a:rPr>
                                      <m:t>𝑝</m:t>
                                    </m:r>
                                    <m:r>
                                      <a:rPr lang="en-US" b="0" i="1" smtClean="0">
                                        <a:latin typeface="Cambria Math" panose="02040503050406030204" pitchFamily="18" charset="0"/>
                                      </a:rPr>
                                      <m:t>)</m:t>
                                    </m:r>
                                  </m:e>
                                </m:d>
                                <m:r>
                                  <a:rPr lang="en-US" b="0" i="1" smtClean="0">
                                    <a:latin typeface="Cambria Math" panose="02040503050406030204" pitchFamily="18" charset="0"/>
                                  </a:rPr>
                                  <m:t>}</m:t>
                                </m:r>
                              </m:oMath>
                            </m:oMathPara>
                          </a14:m>
                          <a:endParaRPr lang="fr-FR" dirty="0"/>
                        </a:p>
                      </a:txBody>
                      <a:tcPr anchor="ctr"/>
                    </a:tc>
                    <a:extLst>
                      <a:ext uri="{0D108BD9-81ED-4DB2-BD59-A6C34878D82A}">
                        <a16:rowId xmlns:a16="http://schemas.microsoft.com/office/drawing/2014/main" val="2068490748"/>
                      </a:ext>
                    </a:extLst>
                  </a:tr>
                </a:tbl>
              </a:graphicData>
            </a:graphic>
          </p:graphicFrame>
        </mc:Choice>
        <mc:Fallback xmlns="">
          <p:graphicFrame>
            <p:nvGraphicFramePr>
              <p:cNvPr id="19" name="Table 18">
                <a:extLst>
                  <a:ext uri="{FF2B5EF4-FFF2-40B4-BE49-F238E27FC236}">
                    <a16:creationId xmlns:a16="http://schemas.microsoft.com/office/drawing/2014/main" id="{63A7384A-8390-BAC9-2587-9D3FF793E20C}"/>
                  </a:ext>
                </a:extLst>
              </p:cNvPr>
              <p:cNvGraphicFramePr>
                <a:graphicFrameLocks noGrp="1"/>
              </p:cNvGraphicFramePr>
              <p:nvPr>
                <p:extLst>
                  <p:ext uri="{D42A27DB-BD31-4B8C-83A1-F6EECF244321}">
                    <p14:modId xmlns:p14="http://schemas.microsoft.com/office/powerpoint/2010/main" val="3368936069"/>
                  </p:ext>
                </p:extLst>
              </p:nvPr>
            </p:nvGraphicFramePr>
            <p:xfrm>
              <a:off x="6709025" y="4575023"/>
              <a:ext cx="5040577" cy="370840"/>
            </p:xfrm>
            <a:graphic>
              <a:graphicData uri="http://schemas.openxmlformats.org/drawingml/2006/table">
                <a:tbl>
                  <a:tblPr bandRow="1">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endParaRPr lang="fr-FR"/>
                        </a:p>
                      </a:txBody>
                      <a:tcPr anchor="ctr">
                        <a:blipFill>
                          <a:blip r:embed="rId7"/>
                          <a:stretch>
                            <a:fillRect l="-121" t="-1613" r="-242" b="-14516"/>
                          </a:stretch>
                        </a:blipFill>
                      </a:tcPr>
                    </a:tc>
                    <a:extLst>
                      <a:ext uri="{0D108BD9-81ED-4DB2-BD59-A6C34878D82A}">
                        <a16:rowId xmlns:a16="http://schemas.microsoft.com/office/drawing/2014/main" val="20684907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1" name="Table 20">
                <a:extLst>
                  <a:ext uri="{FF2B5EF4-FFF2-40B4-BE49-F238E27FC236}">
                    <a16:creationId xmlns:a16="http://schemas.microsoft.com/office/drawing/2014/main" id="{BC4E4730-27B6-D205-7380-2E5D5A33C18F}"/>
                  </a:ext>
                </a:extLst>
              </p:cNvPr>
              <p:cNvGraphicFramePr>
                <a:graphicFrameLocks noGrp="1"/>
              </p:cNvGraphicFramePr>
              <p:nvPr>
                <p:extLst>
                  <p:ext uri="{D42A27DB-BD31-4B8C-83A1-F6EECF244321}">
                    <p14:modId xmlns:p14="http://schemas.microsoft.com/office/powerpoint/2010/main" val="1153910911"/>
                  </p:ext>
                </p:extLst>
              </p:nvPr>
            </p:nvGraphicFramePr>
            <p:xfrm>
              <a:off x="6705629" y="5714431"/>
              <a:ext cx="5040577" cy="370840"/>
            </p:xfrm>
            <a:graphic>
              <a:graphicData uri="http://schemas.openxmlformats.org/drawingml/2006/table">
                <a:tbl>
                  <a:tblPr>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𝑆𝑜𝑚𝑒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m:oMathPara>
                          </a14:m>
                          <a:endParaRPr lang="fr-FR" b="0" dirty="0"/>
                        </a:p>
                      </a:txBody>
                      <a:tcPr anchor="ctr"/>
                    </a:tc>
                    <a:extLst>
                      <a:ext uri="{0D108BD9-81ED-4DB2-BD59-A6C34878D82A}">
                        <a16:rowId xmlns:a16="http://schemas.microsoft.com/office/drawing/2014/main" val="2068490748"/>
                      </a:ext>
                    </a:extLst>
                  </a:tr>
                </a:tbl>
              </a:graphicData>
            </a:graphic>
          </p:graphicFrame>
        </mc:Choice>
        <mc:Fallback xmlns="">
          <p:graphicFrame>
            <p:nvGraphicFramePr>
              <p:cNvPr id="21" name="Table 20">
                <a:extLst>
                  <a:ext uri="{FF2B5EF4-FFF2-40B4-BE49-F238E27FC236}">
                    <a16:creationId xmlns:a16="http://schemas.microsoft.com/office/drawing/2014/main" id="{BC4E4730-27B6-D205-7380-2E5D5A33C18F}"/>
                  </a:ext>
                </a:extLst>
              </p:cNvPr>
              <p:cNvGraphicFramePr>
                <a:graphicFrameLocks noGrp="1"/>
              </p:cNvGraphicFramePr>
              <p:nvPr>
                <p:extLst>
                  <p:ext uri="{D42A27DB-BD31-4B8C-83A1-F6EECF244321}">
                    <p14:modId xmlns:p14="http://schemas.microsoft.com/office/powerpoint/2010/main" val="1153910911"/>
                  </p:ext>
                </p:extLst>
              </p:nvPr>
            </p:nvGraphicFramePr>
            <p:xfrm>
              <a:off x="6705629" y="5714431"/>
              <a:ext cx="5040577" cy="370840"/>
            </p:xfrm>
            <a:graphic>
              <a:graphicData uri="http://schemas.openxmlformats.org/drawingml/2006/table">
                <a:tbl>
                  <a:tblPr>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endParaRPr lang="fr-FR"/>
                        </a:p>
                      </a:txBody>
                      <a:tcPr anchor="ctr">
                        <a:blipFill>
                          <a:blip r:embed="rId8"/>
                          <a:stretch>
                            <a:fillRect l="-242" t="-1613" r="-242" b="-11290"/>
                          </a:stretch>
                        </a:blipFill>
                      </a:tcPr>
                    </a:tc>
                    <a:extLst>
                      <a:ext uri="{0D108BD9-81ED-4DB2-BD59-A6C34878D82A}">
                        <a16:rowId xmlns:a16="http://schemas.microsoft.com/office/drawing/2014/main" val="2068490748"/>
                      </a:ext>
                    </a:extLst>
                  </a:tr>
                </a:tbl>
              </a:graphicData>
            </a:graphic>
          </p:graphicFrame>
        </mc:Fallback>
      </mc:AlternateContent>
      <p:sp>
        <p:nvSpPr>
          <p:cNvPr id="6" name="Left Brace 5">
            <a:extLst>
              <a:ext uri="{FF2B5EF4-FFF2-40B4-BE49-F238E27FC236}">
                <a16:creationId xmlns:a16="http://schemas.microsoft.com/office/drawing/2014/main" id="{DB108562-A7E8-36F0-08A6-4C35F5916D5A}"/>
              </a:ext>
            </a:extLst>
          </p:cNvPr>
          <p:cNvSpPr/>
          <p:nvPr/>
        </p:nvSpPr>
        <p:spPr>
          <a:xfrm rot="16200000">
            <a:off x="9087177" y="1023835"/>
            <a:ext cx="322119" cy="39478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7" name="TextBox 6">
            <a:extLst>
              <a:ext uri="{FF2B5EF4-FFF2-40B4-BE49-F238E27FC236}">
                <a16:creationId xmlns:a16="http://schemas.microsoft.com/office/drawing/2014/main" id="{DDBCDD73-DA03-1038-32CB-FFCB1A19282F}"/>
              </a:ext>
            </a:extLst>
          </p:cNvPr>
          <p:cNvSpPr txBox="1"/>
          <p:nvPr/>
        </p:nvSpPr>
        <p:spPr>
          <a:xfrm>
            <a:off x="7699990" y="3414278"/>
            <a:ext cx="3848543" cy="369332"/>
          </a:xfrm>
          <a:prstGeom prst="rect">
            <a:avLst/>
          </a:prstGeom>
          <a:noFill/>
        </p:spPr>
        <p:txBody>
          <a:bodyPr wrap="square" rtlCol="0">
            <a:spAutoFit/>
          </a:bodyPr>
          <a:lstStyle/>
          <a:p>
            <a:r>
              <a:rPr lang="en-US" dirty="0"/>
              <a:t>(</a:t>
            </a:r>
            <a:r>
              <a:rPr lang="en-US" dirty="0" err="1"/>
              <a:t>en</a:t>
            </a:r>
            <a:r>
              <a:rPr lang="en-US" dirty="0"/>
              <a:t> particulier,  </a:t>
            </a:r>
            <a:r>
              <a:rPr lang="fr-FR" i="1" dirty="0" err="1"/>
              <a:t>f</a:t>
            </a:r>
            <a:r>
              <a:rPr lang="fr-FR" i="1" baseline="-25000" dirty="0" err="1"/>
              <a:t>m</a:t>
            </a:r>
            <a:r>
              <a:rPr lang="fr-FR" i="1" baseline="-25000" dirty="0"/>
              <a:t>  </a:t>
            </a:r>
            <a:r>
              <a:rPr lang="fr-FR" dirty="0"/>
              <a:t>n’échoue pas)</a:t>
            </a:r>
          </a:p>
        </p:txBody>
      </p:sp>
      <p:sp>
        <p:nvSpPr>
          <p:cNvPr id="13" name="TextBox 12">
            <a:extLst>
              <a:ext uri="{FF2B5EF4-FFF2-40B4-BE49-F238E27FC236}">
                <a16:creationId xmlns:a16="http://schemas.microsoft.com/office/drawing/2014/main" id="{F3DB0632-F90A-4285-FE99-D7ED166AFAF1}"/>
              </a:ext>
            </a:extLst>
          </p:cNvPr>
          <p:cNvSpPr txBox="1"/>
          <p:nvPr/>
        </p:nvSpPr>
        <p:spPr>
          <a:xfrm>
            <a:off x="6010148" y="3112550"/>
            <a:ext cx="609600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 (</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envoie des valeurs reliées sur des valeurs reliées »</a:t>
            </a:r>
            <a:endParaRPr lang="fr-FR" b="0" dirty="0"/>
          </a:p>
        </p:txBody>
      </p:sp>
      <p:sp>
        <p:nvSpPr>
          <p:cNvPr id="17" name="TextBox 16">
            <a:extLst>
              <a:ext uri="{FF2B5EF4-FFF2-40B4-BE49-F238E27FC236}">
                <a16:creationId xmlns:a16="http://schemas.microsoft.com/office/drawing/2014/main" id="{02EDAF0C-0F8F-58A7-34AA-FA80CDE7E34E}"/>
              </a:ext>
            </a:extLst>
          </p:cNvPr>
          <p:cNvSpPr txBox="1"/>
          <p:nvPr/>
        </p:nvSpPr>
        <p:spPr>
          <a:xfrm>
            <a:off x="451512" y="4013605"/>
            <a:ext cx="35829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Plus de </a:t>
            </a:r>
            <a:r>
              <a:rPr lang="en-US" dirty="0" err="1"/>
              <a:t>pointeur</a:t>
            </a:r>
            <a:r>
              <a:rPr lang="en-US" dirty="0"/>
              <a:t> / </a:t>
            </a:r>
            <a:r>
              <a:rPr lang="en-US" dirty="0" err="1"/>
              <a:t>mémoire</a:t>
            </a:r>
            <a:endParaRPr lang="fr-FR" dirty="0"/>
          </a:p>
        </p:txBody>
      </p:sp>
    </p:spTree>
    <p:extLst>
      <p:ext uri="{BB962C8B-B14F-4D97-AF65-F5344CB8AC3E}">
        <p14:creationId xmlns:p14="http://schemas.microsoft.com/office/powerpoint/2010/main" val="34918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6" grpId="0" animBg="1"/>
      <p:bldP spid="7" grpId="0"/>
      <p:bldP spid="13"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58752195-E729-2A04-02F8-08079E04D8E8}"/>
              </a:ext>
            </a:extLst>
          </p:cNvPr>
          <p:cNvSpPr>
            <a:spLocks/>
          </p:cNvSpPr>
          <p:nvPr/>
        </p:nvSpPr>
        <p:spPr>
          <a:xfrm>
            <a:off x="170121" y="3403944"/>
            <a:ext cx="7284936" cy="33264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56D55A93-CC68-DC8D-14D4-BD9C53359CD1}"/>
              </a:ext>
            </a:extLst>
          </p:cNvPr>
          <p:cNvSpPr txBox="1"/>
          <p:nvPr/>
        </p:nvSpPr>
        <p:spPr>
          <a:xfrm>
            <a:off x="3749714" y="7579299"/>
            <a:ext cx="8738932" cy="1780875"/>
          </a:xfrm>
          <a:prstGeom prst="rect">
            <a:avLst/>
          </a:prstGeom>
          <a:noFill/>
          <a:ln>
            <a:noFill/>
          </a:ln>
        </p:spPr>
        <p:txBody>
          <a:bodyPr vert="horz" wrap="square" lIns="90230" tIns="45115" rIns="90230" bIns="45115" anchorCtr="0" compatLnSpc="0">
            <a:spAutoFit/>
          </a:bodyPr>
          <a:lstStyle/>
          <a:p>
            <a:pPr hangingPunct="0">
              <a:buSzPct val="45000"/>
              <a:buFont typeface="StarSymbol"/>
              <a:buChar char="●"/>
              <a:defRPr sz="1900"/>
            </a:pPr>
            <a:r>
              <a:rPr lang="en-AU" sz="1905">
                <a:latin typeface="Liberation Sans" pitchFamily="18"/>
                <a:ea typeface="Noto Sans CJK SC" pitchFamily="2"/>
                <a:cs typeface="Lohit Devanagari" pitchFamily="2"/>
              </a:rPr>
              <a:t>Programmer specifies layouts of algebraic types</a:t>
            </a:r>
          </a:p>
          <a:p>
            <a:pPr hangingPunct="0">
              <a:buSzPct val="45000"/>
              <a:buFont typeface="StarSymbol"/>
              <a:buChar char="●"/>
              <a:defRPr sz="1900"/>
            </a:pPr>
            <a:endParaRPr lang="en-AU" sz="1905">
              <a:latin typeface="Liberation Sans" pitchFamily="18"/>
              <a:ea typeface="Noto Sans CJK SC" pitchFamily="2"/>
              <a:cs typeface="Lohit Devanagari" pitchFamily="2"/>
            </a:endParaRPr>
          </a:p>
          <a:p>
            <a:pPr hangingPunct="0">
              <a:buSzPct val="45000"/>
              <a:buFont typeface="StarSymbol"/>
              <a:buChar char="●"/>
              <a:defRPr sz="1900"/>
            </a:pPr>
            <a:r>
              <a:rPr lang="en-AU" sz="1905">
                <a:latin typeface="Liberation Sans" pitchFamily="18"/>
                <a:ea typeface="Noto Sans CJK SC" pitchFamily="2"/>
                <a:cs typeface="Lohit Devanagari" pitchFamily="2"/>
              </a:rPr>
              <a:t>Certifying compiler lays out types as specified and generates:</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getters/setter to operate on the algebraic datatype directly</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grpSp>
        <p:nvGrpSpPr>
          <p:cNvPr id="19" name="Group 18">
            <a:extLst>
              <a:ext uri="{FF2B5EF4-FFF2-40B4-BE49-F238E27FC236}">
                <a16:creationId xmlns:a16="http://schemas.microsoft.com/office/drawing/2014/main" id="{BD8C7F7E-CB65-D351-6B9B-4A408B64DC80}"/>
              </a:ext>
            </a:extLst>
          </p:cNvPr>
          <p:cNvGrpSpPr/>
          <p:nvPr/>
        </p:nvGrpSpPr>
        <p:grpSpPr>
          <a:xfrm rot="20219736">
            <a:off x="7383211" y="4005880"/>
            <a:ext cx="2203755" cy="425679"/>
            <a:chOff x="6398280" y="3123720"/>
            <a:chExt cx="945360" cy="182160"/>
          </a:xfrm>
        </p:grpSpPr>
        <p:sp>
          <p:nvSpPr>
            <p:cNvPr id="20" name="Freeform: Shape 19">
              <a:extLst>
                <a:ext uri="{FF2B5EF4-FFF2-40B4-BE49-F238E27FC236}">
                  <a16:creationId xmlns:a16="http://schemas.microsoft.com/office/drawing/2014/main" id="{96E8BE84-139F-FDB4-9792-84CF6F77AFBE}"/>
                </a:ext>
              </a:extLst>
            </p:cNvPr>
            <p:cNvSpPr/>
            <p:nvPr/>
          </p:nvSpPr>
          <p:spPr>
            <a:xfrm>
              <a:off x="6398280" y="3163679"/>
              <a:ext cx="889199" cy="127800"/>
            </a:xfrm>
            <a:custGeom>
              <a:avLst/>
              <a:gdLst/>
              <a:ahLst/>
              <a:cxnLst>
                <a:cxn ang="3cd4">
                  <a:pos x="hc" y="t"/>
                </a:cxn>
                <a:cxn ang="cd2">
                  <a:pos x="l" y="vc"/>
                </a:cxn>
                <a:cxn ang="cd4">
                  <a:pos x="hc" y="b"/>
                </a:cxn>
                <a:cxn ang="0">
                  <a:pos x="r" y="vc"/>
                </a:cxn>
              </a:cxnLst>
              <a:rect l="l" t="t" r="r" b="b"/>
              <a:pathLst>
                <a:path w="2471" h="356">
                  <a:moveTo>
                    <a:pt x="1370" y="70"/>
                  </a:moveTo>
                  <a:cubicBezTo>
                    <a:pt x="1367" y="70"/>
                    <a:pt x="1364" y="70"/>
                    <a:pt x="1359" y="69"/>
                  </a:cubicBezTo>
                  <a:cubicBezTo>
                    <a:pt x="1361" y="70"/>
                    <a:pt x="1362" y="71"/>
                    <a:pt x="1362" y="73"/>
                  </a:cubicBezTo>
                  <a:cubicBezTo>
                    <a:pt x="1366" y="73"/>
                    <a:pt x="1372" y="73"/>
                    <a:pt x="1379" y="75"/>
                  </a:cubicBezTo>
                  <a:cubicBezTo>
                    <a:pt x="1379" y="74"/>
                    <a:pt x="1375" y="73"/>
                    <a:pt x="1373" y="73"/>
                  </a:cubicBezTo>
                  <a:cubicBezTo>
                    <a:pt x="1369" y="72"/>
                    <a:pt x="1370" y="71"/>
                    <a:pt x="1370" y="70"/>
                  </a:cubicBezTo>
                  <a:close/>
                  <a:moveTo>
                    <a:pt x="324" y="75"/>
                  </a:moveTo>
                  <a:cubicBezTo>
                    <a:pt x="329" y="73"/>
                    <a:pt x="322" y="72"/>
                    <a:pt x="321" y="72"/>
                  </a:cubicBezTo>
                  <a:cubicBezTo>
                    <a:pt x="321" y="73"/>
                    <a:pt x="321" y="74"/>
                    <a:pt x="319" y="74"/>
                  </a:cubicBezTo>
                  <a:cubicBezTo>
                    <a:pt x="317" y="72"/>
                    <a:pt x="321" y="70"/>
                    <a:pt x="324" y="68"/>
                  </a:cubicBezTo>
                  <a:cubicBezTo>
                    <a:pt x="337" y="65"/>
                    <a:pt x="330" y="73"/>
                    <a:pt x="324" y="75"/>
                  </a:cubicBezTo>
                  <a:close/>
                  <a:moveTo>
                    <a:pt x="3" y="323"/>
                  </a:moveTo>
                  <a:cubicBezTo>
                    <a:pt x="1" y="326"/>
                    <a:pt x="6" y="324"/>
                    <a:pt x="7" y="324"/>
                  </a:cubicBezTo>
                  <a:cubicBezTo>
                    <a:pt x="7" y="326"/>
                    <a:pt x="12" y="326"/>
                    <a:pt x="12" y="328"/>
                  </a:cubicBezTo>
                  <a:cubicBezTo>
                    <a:pt x="10" y="328"/>
                    <a:pt x="9" y="328"/>
                    <a:pt x="7" y="328"/>
                  </a:cubicBezTo>
                  <a:cubicBezTo>
                    <a:pt x="8" y="327"/>
                    <a:pt x="8" y="326"/>
                    <a:pt x="7" y="326"/>
                  </a:cubicBezTo>
                  <a:cubicBezTo>
                    <a:pt x="7" y="327"/>
                    <a:pt x="7" y="328"/>
                    <a:pt x="5" y="328"/>
                  </a:cubicBezTo>
                  <a:cubicBezTo>
                    <a:pt x="5" y="325"/>
                    <a:pt x="2" y="326"/>
                    <a:pt x="0" y="326"/>
                  </a:cubicBezTo>
                  <a:cubicBezTo>
                    <a:pt x="2" y="324"/>
                    <a:pt x="-1" y="322"/>
                    <a:pt x="3" y="323"/>
                  </a:cubicBezTo>
                  <a:close/>
                  <a:moveTo>
                    <a:pt x="2063" y="140"/>
                  </a:moveTo>
                  <a:cubicBezTo>
                    <a:pt x="2065" y="139"/>
                    <a:pt x="2067" y="139"/>
                    <a:pt x="2067" y="141"/>
                  </a:cubicBezTo>
                  <a:cubicBezTo>
                    <a:pt x="2064" y="142"/>
                    <a:pt x="2063" y="141"/>
                    <a:pt x="2061" y="141"/>
                  </a:cubicBezTo>
                  <a:cubicBezTo>
                    <a:pt x="2061" y="142"/>
                    <a:pt x="2062" y="144"/>
                    <a:pt x="2060" y="144"/>
                  </a:cubicBezTo>
                  <a:cubicBezTo>
                    <a:pt x="2057" y="142"/>
                    <a:pt x="2058" y="138"/>
                    <a:pt x="2059" y="136"/>
                  </a:cubicBezTo>
                  <a:cubicBezTo>
                    <a:pt x="2059" y="139"/>
                    <a:pt x="2067" y="136"/>
                    <a:pt x="2063" y="140"/>
                  </a:cubicBezTo>
                  <a:close/>
                  <a:moveTo>
                    <a:pt x="1866" y="157"/>
                  </a:moveTo>
                  <a:cubicBezTo>
                    <a:pt x="1859" y="155"/>
                    <a:pt x="1865" y="162"/>
                    <a:pt x="1859" y="160"/>
                  </a:cubicBezTo>
                  <a:cubicBezTo>
                    <a:pt x="1859" y="157"/>
                    <a:pt x="1858" y="154"/>
                    <a:pt x="1862" y="154"/>
                  </a:cubicBezTo>
                  <a:cubicBezTo>
                    <a:pt x="1863" y="155"/>
                    <a:pt x="1865" y="156"/>
                    <a:pt x="1866" y="157"/>
                  </a:cubicBezTo>
                  <a:close/>
                  <a:moveTo>
                    <a:pt x="91" y="244"/>
                  </a:moveTo>
                  <a:cubicBezTo>
                    <a:pt x="89" y="242"/>
                    <a:pt x="87" y="245"/>
                    <a:pt x="86" y="243"/>
                  </a:cubicBezTo>
                  <a:cubicBezTo>
                    <a:pt x="87" y="241"/>
                    <a:pt x="88" y="240"/>
                    <a:pt x="90" y="239"/>
                  </a:cubicBezTo>
                  <a:cubicBezTo>
                    <a:pt x="92" y="240"/>
                    <a:pt x="92" y="242"/>
                    <a:pt x="91" y="244"/>
                  </a:cubicBezTo>
                  <a:close/>
                  <a:moveTo>
                    <a:pt x="26" y="350"/>
                  </a:moveTo>
                  <a:cubicBezTo>
                    <a:pt x="22" y="351"/>
                    <a:pt x="27" y="354"/>
                    <a:pt x="24" y="353"/>
                  </a:cubicBezTo>
                  <a:cubicBezTo>
                    <a:pt x="20" y="353"/>
                    <a:pt x="15" y="350"/>
                    <a:pt x="18" y="351"/>
                  </a:cubicBezTo>
                  <a:cubicBezTo>
                    <a:pt x="22" y="351"/>
                    <a:pt x="26" y="348"/>
                    <a:pt x="26" y="350"/>
                  </a:cubicBezTo>
                  <a:close/>
                  <a:moveTo>
                    <a:pt x="296" y="145"/>
                  </a:moveTo>
                  <a:cubicBezTo>
                    <a:pt x="285" y="147"/>
                    <a:pt x="291" y="154"/>
                    <a:pt x="283" y="153"/>
                  </a:cubicBezTo>
                  <a:cubicBezTo>
                    <a:pt x="285" y="152"/>
                    <a:pt x="286" y="150"/>
                    <a:pt x="286" y="149"/>
                  </a:cubicBezTo>
                  <a:cubicBezTo>
                    <a:pt x="284" y="150"/>
                    <a:pt x="282" y="151"/>
                    <a:pt x="282" y="150"/>
                  </a:cubicBezTo>
                  <a:cubicBezTo>
                    <a:pt x="286" y="148"/>
                    <a:pt x="291" y="144"/>
                    <a:pt x="296" y="145"/>
                  </a:cubicBezTo>
                  <a:close/>
                  <a:moveTo>
                    <a:pt x="1573" y="114"/>
                  </a:moveTo>
                  <a:cubicBezTo>
                    <a:pt x="1575" y="114"/>
                    <a:pt x="1576" y="113"/>
                    <a:pt x="1576" y="112"/>
                  </a:cubicBezTo>
                  <a:cubicBezTo>
                    <a:pt x="1584" y="114"/>
                    <a:pt x="1584" y="111"/>
                    <a:pt x="1589" y="114"/>
                  </a:cubicBezTo>
                  <a:cubicBezTo>
                    <a:pt x="1589" y="118"/>
                    <a:pt x="1582" y="116"/>
                    <a:pt x="1576" y="114"/>
                  </a:cubicBezTo>
                  <a:cubicBezTo>
                    <a:pt x="1575" y="115"/>
                    <a:pt x="1573" y="115"/>
                    <a:pt x="1573" y="114"/>
                  </a:cubicBezTo>
                  <a:close/>
                  <a:moveTo>
                    <a:pt x="1773" y="150"/>
                  </a:moveTo>
                  <a:cubicBezTo>
                    <a:pt x="1773" y="148"/>
                    <a:pt x="1770" y="147"/>
                    <a:pt x="1776" y="146"/>
                  </a:cubicBezTo>
                  <a:cubicBezTo>
                    <a:pt x="1782" y="150"/>
                    <a:pt x="1776" y="153"/>
                    <a:pt x="1769" y="154"/>
                  </a:cubicBezTo>
                  <a:cubicBezTo>
                    <a:pt x="1769" y="156"/>
                    <a:pt x="1769" y="157"/>
                    <a:pt x="1769" y="159"/>
                  </a:cubicBezTo>
                  <a:cubicBezTo>
                    <a:pt x="1771" y="159"/>
                    <a:pt x="1773" y="159"/>
                    <a:pt x="1775" y="160"/>
                  </a:cubicBezTo>
                  <a:cubicBezTo>
                    <a:pt x="1776" y="155"/>
                    <a:pt x="1780" y="165"/>
                    <a:pt x="1790" y="162"/>
                  </a:cubicBezTo>
                  <a:cubicBezTo>
                    <a:pt x="1786" y="164"/>
                    <a:pt x="1790" y="168"/>
                    <a:pt x="1784" y="166"/>
                  </a:cubicBezTo>
                  <a:cubicBezTo>
                    <a:pt x="1786" y="169"/>
                    <a:pt x="1781" y="169"/>
                    <a:pt x="1782" y="171"/>
                  </a:cubicBezTo>
                  <a:cubicBezTo>
                    <a:pt x="1785" y="170"/>
                    <a:pt x="1791" y="171"/>
                    <a:pt x="1790" y="166"/>
                  </a:cubicBezTo>
                  <a:cubicBezTo>
                    <a:pt x="1794" y="167"/>
                    <a:pt x="1796" y="167"/>
                    <a:pt x="1798" y="168"/>
                  </a:cubicBezTo>
                  <a:cubicBezTo>
                    <a:pt x="1800" y="172"/>
                    <a:pt x="1792" y="168"/>
                    <a:pt x="1794" y="172"/>
                  </a:cubicBezTo>
                  <a:cubicBezTo>
                    <a:pt x="1796" y="172"/>
                    <a:pt x="1796" y="173"/>
                    <a:pt x="1798" y="173"/>
                  </a:cubicBezTo>
                  <a:cubicBezTo>
                    <a:pt x="1798" y="172"/>
                    <a:pt x="1797" y="170"/>
                    <a:pt x="1800" y="170"/>
                  </a:cubicBezTo>
                  <a:cubicBezTo>
                    <a:pt x="1806" y="172"/>
                    <a:pt x="1798" y="174"/>
                    <a:pt x="1807" y="175"/>
                  </a:cubicBezTo>
                  <a:cubicBezTo>
                    <a:pt x="1808" y="173"/>
                    <a:pt x="1805" y="172"/>
                    <a:pt x="1806" y="171"/>
                  </a:cubicBezTo>
                  <a:cubicBezTo>
                    <a:pt x="1810" y="169"/>
                    <a:pt x="1809" y="172"/>
                    <a:pt x="1813" y="170"/>
                  </a:cubicBezTo>
                  <a:cubicBezTo>
                    <a:pt x="1814" y="172"/>
                    <a:pt x="1810" y="173"/>
                    <a:pt x="1813" y="173"/>
                  </a:cubicBezTo>
                  <a:cubicBezTo>
                    <a:pt x="1816" y="168"/>
                    <a:pt x="1821" y="177"/>
                    <a:pt x="1827" y="173"/>
                  </a:cubicBezTo>
                  <a:cubicBezTo>
                    <a:pt x="1823" y="166"/>
                    <a:pt x="1828" y="174"/>
                    <a:pt x="1833" y="168"/>
                  </a:cubicBezTo>
                  <a:cubicBezTo>
                    <a:pt x="1834" y="170"/>
                    <a:pt x="1830" y="174"/>
                    <a:pt x="1834" y="174"/>
                  </a:cubicBezTo>
                  <a:cubicBezTo>
                    <a:pt x="1833" y="166"/>
                    <a:pt x="1850" y="169"/>
                    <a:pt x="1836" y="161"/>
                  </a:cubicBezTo>
                  <a:cubicBezTo>
                    <a:pt x="1844" y="162"/>
                    <a:pt x="1846" y="155"/>
                    <a:pt x="1840" y="154"/>
                  </a:cubicBezTo>
                  <a:cubicBezTo>
                    <a:pt x="1853" y="156"/>
                    <a:pt x="1849" y="152"/>
                    <a:pt x="1853" y="151"/>
                  </a:cubicBezTo>
                  <a:cubicBezTo>
                    <a:pt x="1858" y="152"/>
                    <a:pt x="1851" y="153"/>
                    <a:pt x="1853" y="156"/>
                  </a:cubicBezTo>
                  <a:cubicBezTo>
                    <a:pt x="1848" y="155"/>
                    <a:pt x="1850" y="157"/>
                    <a:pt x="1846" y="155"/>
                  </a:cubicBezTo>
                  <a:cubicBezTo>
                    <a:pt x="1846" y="157"/>
                    <a:pt x="1845" y="158"/>
                    <a:pt x="1844" y="159"/>
                  </a:cubicBezTo>
                  <a:cubicBezTo>
                    <a:pt x="1849" y="156"/>
                    <a:pt x="1855" y="161"/>
                    <a:pt x="1851" y="165"/>
                  </a:cubicBezTo>
                  <a:cubicBezTo>
                    <a:pt x="1849" y="164"/>
                    <a:pt x="1851" y="161"/>
                    <a:pt x="1848" y="161"/>
                  </a:cubicBezTo>
                  <a:cubicBezTo>
                    <a:pt x="1849" y="165"/>
                    <a:pt x="1844" y="160"/>
                    <a:pt x="1844" y="163"/>
                  </a:cubicBezTo>
                  <a:cubicBezTo>
                    <a:pt x="1846" y="167"/>
                    <a:pt x="1839" y="170"/>
                    <a:pt x="1846" y="171"/>
                  </a:cubicBezTo>
                  <a:cubicBezTo>
                    <a:pt x="1846" y="170"/>
                    <a:pt x="1846" y="168"/>
                    <a:pt x="1846" y="166"/>
                  </a:cubicBezTo>
                  <a:cubicBezTo>
                    <a:pt x="1848" y="166"/>
                    <a:pt x="1849" y="166"/>
                    <a:pt x="1851" y="166"/>
                  </a:cubicBezTo>
                  <a:cubicBezTo>
                    <a:pt x="1853" y="169"/>
                    <a:pt x="1851" y="172"/>
                    <a:pt x="1853" y="173"/>
                  </a:cubicBezTo>
                  <a:cubicBezTo>
                    <a:pt x="1856" y="173"/>
                    <a:pt x="1858" y="172"/>
                    <a:pt x="1859" y="171"/>
                  </a:cubicBezTo>
                  <a:cubicBezTo>
                    <a:pt x="1855" y="170"/>
                    <a:pt x="1850" y="167"/>
                    <a:pt x="1857" y="166"/>
                  </a:cubicBezTo>
                  <a:cubicBezTo>
                    <a:pt x="1854" y="173"/>
                    <a:pt x="1865" y="168"/>
                    <a:pt x="1860" y="172"/>
                  </a:cubicBezTo>
                  <a:cubicBezTo>
                    <a:pt x="1867" y="174"/>
                    <a:pt x="1870" y="169"/>
                    <a:pt x="1871" y="173"/>
                  </a:cubicBezTo>
                  <a:cubicBezTo>
                    <a:pt x="1875" y="173"/>
                    <a:pt x="1872" y="169"/>
                    <a:pt x="1877" y="170"/>
                  </a:cubicBezTo>
                  <a:cubicBezTo>
                    <a:pt x="1883" y="173"/>
                    <a:pt x="1882" y="168"/>
                    <a:pt x="1891" y="171"/>
                  </a:cubicBezTo>
                  <a:cubicBezTo>
                    <a:pt x="1892" y="166"/>
                    <a:pt x="1892" y="172"/>
                    <a:pt x="1895" y="172"/>
                  </a:cubicBezTo>
                  <a:cubicBezTo>
                    <a:pt x="1895" y="170"/>
                    <a:pt x="1895" y="168"/>
                    <a:pt x="1895" y="167"/>
                  </a:cubicBezTo>
                  <a:cubicBezTo>
                    <a:pt x="1898" y="169"/>
                    <a:pt x="1905" y="171"/>
                    <a:pt x="1912" y="167"/>
                  </a:cubicBezTo>
                  <a:cubicBezTo>
                    <a:pt x="1914" y="168"/>
                    <a:pt x="1913" y="171"/>
                    <a:pt x="1918" y="170"/>
                  </a:cubicBezTo>
                  <a:cubicBezTo>
                    <a:pt x="1923" y="166"/>
                    <a:pt x="1929" y="171"/>
                    <a:pt x="1935" y="166"/>
                  </a:cubicBezTo>
                  <a:cubicBezTo>
                    <a:pt x="1935" y="168"/>
                    <a:pt x="1940" y="168"/>
                    <a:pt x="1942" y="166"/>
                  </a:cubicBezTo>
                  <a:cubicBezTo>
                    <a:pt x="1943" y="168"/>
                    <a:pt x="1940" y="172"/>
                    <a:pt x="1944" y="172"/>
                  </a:cubicBezTo>
                  <a:cubicBezTo>
                    <a:pt x="1946" y="168"/>
                    <a:pt x="1942" y="168"/>
                    <a:pt x="1947" y="166"/>
                  </a:cubicBezTo>
                  <a:cubicBezTo>
                    <a:pt x="1947" y="169"/>
                    <a:pt x="1952" y="163"/>
                    <a:pt x="1952" y="167"/>
                  </a:cubicBezTo>
                  <a:cubicBezTo>
                    <a:pt x="1951" y="168"/>
                    <a:pt x="1949" y="169"/>
                    <a:pt x="1947" y="170"/>
                  </a:cubicBezTo>
                  <a:cubicBezTo>
                    <a:pt x="1950" y="170"/>
                    <a:pt x="1949" y="172"/>
                    <a:pt x="1951" y="172"/>
                  </a:cubicBezTo>
                  <a:cubicBezTo>
                    <a:pt x="1950" y="168"/>
                    <a:pt x="1955" y="171"/>
                    <a:pt x="1956" y="172"/>
                  </a:cubicBezTo>
                  <a:cubicBezTo>
                    <a:pt x="1956" y="170"/>
                    <a:pt x="1956" y="169"/>
                    <a:pt x="1958" y="168"/>
                  </a:cubicBezTo>
                  <a:cubicBezTo>
                    <a:pt x="1961" y="168"/>
                    <a:pt x="1963" y="167"/>
                    <a:pt x="1965" y="166"/>
                  </a:cubicBezTo>
                  <a:cubicBezTo>
                    <a:pt x="1969" y="167"/>
                    <a:pt x="1963" y="169"/>
                    <a:pt x="1967" y="169"/>
                  </a:cubicBezTo>
                  <a:cubicBezTo>
                    <a:pt x="1968" y="161"/>
                    <a:pt x="1972" y="170"/>
                    <a:pt x="1980" y="164"/>
                  </a:cubicBezTo>
                  <a:cubicBezTo>
                    <a:pt x="1982" y="166"/>
                    <a:pt x="1986" y="168"/>
                    <a:pt x="1991" y="167"/>
                  </a:cubicBezTo>
                  <a:cubicBezTo>
                    <a:pt x="1991" y="165"/>
                    <a:pt x="1986" y="167"/>
                    <a:pt x="1985" y="165"/>
                  </a:cubicBezTo>
                  <a:cubicBezTo>
                    <a:pt x="1993" y="165"/>
                    <a:pt x="1984" y="163"/>
                    <a:pt x="1989" y="162"/>
                  </a:cubicBezTo>
                  <a:cubicBezTo>
                    <a:pt x="2000" y="163"/>
                    <a:pt x="2007" y="162"/>
                    <a:pt x="2019" y="164"/>
                  </a:cubicBezTo>
                  <a:cubicBezTo>
                    <a:pt x="2019" y="162"/>
                    <a:pt x="2027" y="159"/>
                    <a:pt x="2027" y="160"/>
                  </a:cubicBezTo>
                  <a:cubicBezTo>
                    <a:pt x="2025" y="160"/>
                    <a:pt x="2033" y="163"/>
                    <a:pt x="2037" y="163"/>
                  </a:cubicBezTo>
                  <a:cubicBezTo>
                    <a:pt x="2037" y="158"/>
                    <a:pt x="2043" y="152"/>
                    <a:pt x="2043" y="150"/>
                  </a:cubicBezTo>
                  <a:cubicBezTo>
                    <a:pt x="2044" y="152"/>
                    <a:pt x="2044" y="152"/>
                    <a:pt x="2045" y="157"/>
                  </a:cubicBezTo>
                  <a:cubicBezTo>
                    <a:pt x="2052" y="158"/>
                    <a:pt x="2055" y="152"/>
                    <a:pt x="2060" y="157"/>
                  </a:cubicBezTo>
                  <a:cubicBezTo>
                    <a:pt x="2059" y="154"/>
                    <a:pt x="2062" y="153"/>
                    <a:pt x="2065" y="152"/>
                  </a:cubicBezTo>
                  <a:cubicBezTo>
                    <a:pt x="2064" y="155"/>
                    <a:pt x="2063" y="157"/>
                    <a:pt x="2062" y="159"/>
                  </a:cubicBezTo>
                  <a:cubicBezTo>
                    <a:pt x="2065" y="158"/>
                    <a:pt x="2066" y="160"/>
                    <a:pt x="2069" y="159"/>
                  </a:cubicBezTo>
                  <a:cubicBezTo>
                    <a:pt x="2071" y="150"/>
                    <a:pt x="2078" y="160"/>
                    <a:pt x="2079" y="151"/>
                  </a:cubicBezTo>
                  <a:cubicBezTo>
                    <a:pt x="2085" y="150"/>
                    <a:pt x="2084" y="154"/>
                    <a:pt x="2089" y="153"/>
                  </a:cubicBezTo>
                  <a:cubicBezTo>
                    <a:pt x="2089" y="151"/>
                    <a:pt x="2089" y="150"/>
                    <a:pt x="2090" y="149"/>
                  </a:cubicBezTo>
                  <a:cubicBezTo>
                    <a:pt x="2087" y="150"/>
                    <a:pt x="2085" y="153"/>
                    <a:pt x="2083" y="150"/>
                  </a:cubicBezTo>
                  <a:cubicBezTo>
                    <a:pt x="2090" y="148"/>
                    <a:pt x="2068" y="143"/>
                    <a:pt x="2079" y="137"/>
                  </a:cubicBezTo>
                  <a:cubicBezTo>
                    <a:pt x="2080" y="139"/>
                    <a:pt x="2079" y="141"/>
                    <a:pt x="2082" y="141"/>
                  </a:cubicBezTo>
                  <a:cubicBezTo>
                    <a:pt x="2088" y="139"/>
                    <a:pt x="2084" y="136"/>
                    <a:pt x="2081" y="137"/>
                  </a:cubicBezTo>
                  <a:cubicBezTo>
                    <a:pt x="2085" y="135"/>
                    <a:pt x="2090" y="136"/>
                    <a:pt x="2086" y="132"/>
                  </a:cubicBezTo>
                  <a:cubicBezTo>
                    <a:pt x="2096" y="130"/>
                    <a:pt x="2090" y="133"/>
                    <a:pt x="2094" y="134"/>
                  </a:cubicBezTo>
                  <a:cubicBezTo>
                    <a:pt x="2112" y="129"/>
                    <a:pt x="2136" y="124"/>
                    <a:pt x="2164" y="124"/>
                  </a:cubicBezTo>
                  <a:cubicBezTo>
                    <a:pt x="2164" y="119"/>
                    <a:pt x="2179" y="121"/>
                    <a:pt x="2185" y="122"/>
                  </a:cubicBezTo>
                  <a:cubicBezTo>
                    <a:pt x="2192" y="118"/>
                    <a:pt x="2200" y="115"/>
                    <a:pt x="2204" y="119"/>
                  </a:cubicBezTo>
                  <a:cubicBezTo>
                    <a:pt x="2204" y="115"/>
                    <a:pt x="2214" y="120"/>
                    <a:pt x="2214" y="116"/>
                  </a:cubicBezTo>
                  <a:cubicBezTo>
                    <a:pt x="2211" y="117"/>
                    <a:pt x="2208" y="116"/>
                    <a:pt x="2212" y="114"/>
                  </a:cubicBezTo>
                  <a:cubicBezTo>
                    <a:pt x="2224" y="114"/>
                    <a:pt x="2243" y="112"/>
                    <a:pt x="2250" y="108"/>
                  </a:cubicBezTo>
                  <a:cubicBezTo>
                    <a:pt x="2255" y="111"/>
                    <a:pt x="2263" y="109"/>
                    <a:pt x="2268" y="106"/>
                  </a:cubicBezTo>
                  <a:cubicBezTo>
                    <a:pt x="2269" y="107"/>
                    <a:pt x="2265" y="109"/>
                    <a:pt x="2269" y="109"/>
                  </a:cubicBezTo>
                  <a:cubicBezTo>
                    <a:pt x="2270" y="107"/>
                    <a:pt x="2281" y="102"/>
                    <a:pt x="2285" y="104"/>
                  </a:cubicBezTo>
                  <a:cubicBezTo>
                    <a:pt x="2281" y="104"/>
                    <a:pt x="2278" y="109"/>
                    <a:pt x="2283" y="108"/>
                  </a:cubicBezTo>
                  <a:cubicBezTo>
                    <a:pt x="2283" y="106"/>
                    <a:pt x="2290" y="106"/>
                    <a:pt x="2287" y="103"/>
                  </a:cubicBezTo>
                  <a:cubicBezTo>
                    <a:pt x="2296" y="104"/>
                    <a:pt x="2300" y="100"/>
                    <a:pt x="2307" y="101"/>
                  </a:cubicBezTo>
                  <a:cubicBezTo>
                    <a:pt x="2302" y="102"/>
                    <a:pt x="2298" y="104"/>
                    <a:pt x="2298" y="107"/>
                  </a:cubicBezTo>
                  <a:cubicBezTo>
                    <a:pt x="2302" y="104"/>
                    <a:pt x="2306" y="102"/>
                    <a:pt x="2310" y="105"/>
                  </a:cubicBezTo>
                  <a:cubicBezTo>
                    <a:pt x="2308" y="100"/>
                    <a:pt x="2317" y="102"/>
                    <a:pt x="2324" y="98"/>
                  </a:cubicBezTo>
                  <a:cubicBezTo>
                    <a:pt x="2327" y="99"/>
                    <a:pt x="2329" y="100"/>
                    <a:pt x="2335" y="99"/>
                  </a:cubicBezTo>
                  <a:cubicBezTo>
                    <a:pt x="2338" y="96"/>
                    <a:pt x="2325" y="98"/>
                    <a:pt x="2332" y="95"/>
                  </a:cubicBezTo>
                  <a:cubicBezTo>
                    <a:pt x="2332" y="97"/>
                    <a:pt x="2339" y="98"/>
                    <a:pt x="2337" y="95"/>
                  </a:cubicBezTo>
                  <a:cubicBezTo>
                    <a:pt x="2346" y="95"/>
                    <a:pt x="2351" y="91"/>
                    <a:pt x="2358" y="93"/>
                  </a:cubicBezTo>
                  <a:cubicBezTo>
                    <a:pt x="2349" y="93"/>
                    <a:pt x="2357" y="97"/>
                    <a:pt x="2359" y="97"/>
                  </a:cubicBezTo>
                  <a:cubicBezTo>
                    <a:pt x="2361" y="97"/>
                    <a:pt x="2364" y="96"/>
                    <a:pt x="2364" y="95"/>
                  </a:cubicBezTo>
                  <a:cubicBezTo>
                    <a:pt x="2364" y="94"/>
                    <a:pt x="2359" y="95"/>
                    <a:pt x="2359" y="94"/>
                  </a:cubicBezTo>
                  <a:cubicBezTo>
                    <a:pt x="2365" y="94"/>
                    <a:pt x="2366" y="88"/>
                    <a:pt x="2369" y="91"/>
                  </a:cubicBezTo>
                  <a:cubicBezTo>
                    <a:pt x="2366" y="92"/>
                    <a:pt x="2366" y="93"/>
                    <a:pt x="2369" y="93"/>
                  </a:cubicBezTo>
                  <a:cubicBezTo>
                    <a:pt x="2369" y="88"/>
                    <a:pt x="2389" y="88"/>
                    <a:pt x="2383" y="92"/>
                  </a:cubicBezTo>
                  <a:cubicBezTo>
                    <a:pt x="2383" y="90"/>
                    <a:pt x="2375" y="92"/>
                    <a:pt x="2375" y="93"/>
                  </a:cubicBezTo>
                  <a:cubicBezTo>
                    <a:pt x="2377" y="95"/>
                    <a:pt x="2388" y="91"/>
                    <a:pt x="2386" y="94"/>
                  </a:cubicBezTo>
                  <a:cubicBezTo>
                    <a:pt x="2380" y="96"/>
                    <a:pt x="2380" y="94"/>
                    <a:pt x="2373" y="96"/>
                  </a:cubicBezTo>
                  <a:cubicBezTo>
                    <a:pt x="2372" y="98"/>
                    <a:pt x="2368" y="99"/>
                    <a:pt x="2365" y="101"/>
                  </a:cubicBezTo>
                  <a:cubicBezTo>
                    <a:pt x="2377" y="99"/>
                    <a:pt x="2379" y="95"/>
                    <a:pt x="2381" y="99"/>
                  </a:cubicBezTo>
                  <a:cubicBezTo>
                    <a:pt x="2387" y="97"/>
                    <a:pt x="2383" y="94"/>
                    <a:pt x="2392" y="94"/>
                  </a:cubicBezTo>
                  <a:cubicBezTo>
                    <a:pt x="2405" y="92"/>
                    <a:pt x="2395" y="97"/>
                    <a:pt x="2398" y="98"/>
                  </a:cubicBezTo>
                  <a:cubicBezTo>
                    <a:pt x="2409" y="94"/>
                    <a:pt x="2405" y="90"/>
                    <a:pt x="2400" y="88"/>
                  </a:cubicBezTo>
                  <a:cubicBezTo>
                    <a:pt x="2409" y="86"/>
                    <a:pt x="2411" y="84"/>
                    <a:pt x="2422" y="83"/>
                  </a:cubicBezTo>
                  <a:cubicBezTo>
                    <a:pt x="2422" y="85"/>
                    <a:pt x="2421" y="87"/>
                    <a:pt x="2417" y="88"/>
                  </a:cubicBezTo>
                  <a:cubicBezTo>
                    <a:pt x="2416" y="87"/>
                    <a:pt x="2407" y="87"/>
                    <a:pt x="2408" y="89"/>
                  </a:cubicBezTo>
                  <a:cubicBezTo>
                    <a:pt x="2410" y="93"/>
                    <a:pt x="2418" y="94"/>
                    <a:pt x="2429" y="92"/>
                  </a:cubicBezTo>
                  <a:cubicBezTo>
                    <a:pt x="2426" y="88"/>
                    <a:pt x="2426" y="91"/>
                    <a:pt x="2438" y="89"/>
                  </a:cubicBezTo>
                  <a:cubicBezTo>
                    <a:pt x="2435" y="84"/>
                    <a:pt x="2444" y="89"/>
                    <a:pt x="2444" y="86"/>
                  </a:cubicBezTo>
                  <a:cubicBezTo>
                    <a:pt x="2443" y="84"/>
                    <a:pt x="2438" y="85"/>
                    <a:pt x="2435" y="86"/>
                  </a:cubicBezTo>
                  <a:cubicBezTo>
                    <a:pt x="2434" y="84"/>
                    <a:pt x="2436" y="82"/>
                    <a:pt x="2440" y="81"/>
                  </a:cubicBezTo>
                  <a:cubicBezTo>
                    <a:pt x="2442" y="82"/>
                    <a:pt x="2444" y="80"/>
                    <a:pt x="2452" y="80"/>
                  </a:cubicBezTo>
                  <a:cubicBezTo>
                    <a:pt x="2453" y="82"/>
                    <a:pt x="2447" y="84"/>
                    <a:pt x="2447" y="86"/>
                  </a:cubicBezTo>
                  <a:cubicBezTo>
                    <a:pt x="2451" y="85"/>
                    <a:pt x="2451" y="84"/>
                    <a:pt x="2455" y="82"/>
                  </a:cubicBezTo>
                  <a:cubicBezTo>
                    <a:pt x="2459" y="85"/>
                    <a:pt x="2460" y="89"/>
                    <a:pt x="2460" y="94"/>
                  </a:cubicBezTo>
                  <a:cubicBezTo>
                    <a:pt x="2456" y="95"/>
                    <a:pt x="2448" y="96"/>
                    <a:pt x="2455" y="98"/>
                  </a:cubicBezTo>
                  <a:cubicBezTo>
                    <a:pt x="2437" y="101"/>
                    <a:pt x="2455" y="93"/>
                    <a:pt x="2448" y="93"/>
                  </a:cubicBezTo>
                  <a:cubicBezTo>
                    <a:pt x="2441" y="99"/>
                    <a:pt x="2444" y="93"/>
                    <a:pt x="2433" y="95"/>
                  </a:cubicBezTo>
                  <a:cubicBezTo>
                    <a:pt x="2430" y="96"/>
                    <a:pt x="2429" y="97"/>
                    <a:pt x="2428" y="98"/>
                  </a:cubicBezTo>
                  <a:cubicBezTo>
                    <a:pt x="2428" y="99"/>
                    <a:pt x="2436" y="101"/>
                    <a:pt x="2428" y="102"/>
                  </a:cubicBezTo>
                  <a:cubicBezTo>
                    <a:pt x="2426" y="100"/>
                    <a:pt x="2422" y="100"/>
                    <a:pt x="2416" y="100"/>
                  </a:cubicBezTo>
                  <a:cubicBezTo>
                    <a:pt x="2416" y="102"/>
                    <a:pt x="2429" y="101"/>
                    <a:pt x="2417" y="103"/>
                  </a:cubicBezTo>
                  <a:cubicBezTo>
                    <a:pt x="2411" y="104"/>
                    <a:pt x="2415" y="99"/>
                    <a:pt x="2407" y="100"/>
                  </a:cubicBezTo>
                  <a:cubicBezTo>
                    <a:pt x="2408" y="102"/>
                    <a:pt x="2405" y="102"/>
                    <a:pt x="2405" y="103"/>
                  </a:cubicBezTo>
                  <a:cubicBezTo>
                    <a:pt x="2416" y="101"/>
                    <a:pt x="2403" y="106"/>
                    <a:pt x="2411" y="106"/>
                  </a:cubicBezTo>
                  <a:cubicBezTo>
                    <a:pt x="2402" y="110"/>
                    <a:pt x="2409" y="103"/>
                    <a:pt x="2402" y="105"/>
                  </a:cubicBezTo>
                  <a:cubicBezTo>
                    <a:pt x="2403" y="107"/>
                    <a:pt x="2391" y="105"/>
                    <a:pt x="2392" y="109"/>
                  </a:cubicBezTo>
                  <a:cubicBezTo>
                    <a:pt x="2395" y="106"/>
                    <a:pt x="2404" y="105"/>
                    <a:pt x="2403" y="109"/>
                  </a:cubicBezTo>
                  <a:cubicBezTo>
                    <a:pt x="2396" y="109"/>
                    <a:pt x="2363" y="118"/>
                    <a:pt x="2375" y="110"/>
                  </a:cubicBezTo>
                  <a:cubicBezTo>
                    <a:pt x="2371" y="113"/>
                    <a:pt x="2348" y="122"/>
                    <a:pt x="2350" y="119"/>
                  </a:cubicBezTo>
                  <a:cubicBezTo>
                    <a:pt x="2356" y="118"/>
                    <a:pt x="2356" y="116"/>
                    <a:pt x="2356" y="114"/>
                  </a:cubicBezTo>
                  <a:cubicBezTo>
                    <a:pt x="2344" y="120"/>
                    <a:pt x="2337" y="118"/>
                    <a:pt x="2324" y="125"/>
                  </a:cubicBezTo>
                  <a:cubicBezTo>
                    <a:pt x="2339" y="123"/>
                    <a:pt x="2329" y="130"/>
                    <a:pt x="2338" y="131"/>
                  </a:cubicBezTo>
                  <a:cubicBezTo>
                    <a:pt x="2342" y="130"/>
                    <a:pt x="2348" y="130"/>
                    <a:pt x="2348" y="128"/>
                  </a:cubicBezTo>
                  <a:cubicBezTo>
                    <a:pt x="2346" y="125"/>
                    <a:pt x="2340" y="128"/>
                    <a:pt x="2338" y="130"/>
                  </a:cubicBezTo>
                  <a:cubicBezTo>
                    <a:pt x="2337" y="127"/>
                    <a:pt x="2337" y="124"/>
                    <a:pt x="2336" y="122"/>
                  </a:cubicBezTo>
                  <a:cubicBezTo>
                    <a:pt x="2354" y="122"/>
                    <a:pt x="2363" y="117"/>
                    <a:pt x="2371" y="117"/>
                  </a:cubicBezTo>
                  <a:cubicBezTo>
                    <a:pt x="2364" y="118"/>
                    <a:pt x="2385" y="119"/>
                    <a:pt x="2377" y="121"/>
                  </a:cubicBezTo>
                  <a:cubicBezTo>
                    <a:pt x="2373" y="119"/>
                    <a:pt x="2365" y="121"/>
                    <a:pt x="2358" y="121"/>
                  </a:cubicBezTo>
                  <a:cubicBezTo>
                    <a:pt x="2358" y="122"/>
                    <a:pt x="2358" y="123"/>
                    <a:pt x="2358" y="124"/>
                  </a:cubicBezTo>
                  <a:cubicBezTo>
                    <a:pt x="2355" y="125"/>
                    <a:pt x="2351" y="125"/>
                    <a:pt x="2351" y="126"/>
                  </a:cubicBezTo>
                  <a:cubicBezTo>
                    <a:pt x="2360" y="124"/>
                    <a:pt x="2366" y="126"/>
                    <a:pt x="2372" y="123"/>
                  </a:cubicBezTo>
                  <a:cubicBezTo>
                    <a:pt x="2372" y="123"/>
                    <a:pt x="2372" y="124"/>
                    <a:pt x="2372" y="125"/>
                  </a:cubicBezTo>
                  <a:cubicBezTo>
                    <a:pt x="2374" y="125"/>
                    <a:pt x="2375" y="124"/>
                    <a:pt x="2375" y="125"/>
                  </a:cubicBezTo>
                  <a:cubicBezTo>
                    <a:pt x="2372" y="126"/>
                    <a:pt x="2367" y="127"/>
                    <a:pt x="2367" y="128"/>
                  </a:cubicBezTo>
                  <a:cubicBezTo>
                    <a:pt x="2374" y="127"/>
                    <a:pt x="2376" y="130"/>
                    <a:pt x="2384" y="129"/>
                  </a:cubicBezTo>
                  <a:cubicBezTo>
                    <a:pt x="2383" y="133"/>
                    <a:pt x="2394" y="136"/>
                    <a:pt x="2383" y="139"/>
                  </a:cubicBezTo>
                  <a:cubicBezTo>
                    <a:pt x="2380" y="136"/>
                    <a:pt x="2374" y="136"/>
                    <a:pt x="2374" y="134"/>
                  </a:cubicBezTo>
                  <a:cubicBezTo>
                    <a:pt x="2370" y="134"/>
                    <a:pt x="2364" y="136"/>
                    <a:pt x="2361" y="138"/>
                  </a:cubicBezTo>
                  <a:cubicBezTo>
                    <a:pt x="2364" y="139"/>
                    <a:pt x="2371" y="139"/>
                    <a:pt x="2372" y="142"/>
                  </a:cubicBezTo>
                  <a:cubicBezTo>
                    <a:pt x="2367" y="144"/>
                    <a:pt x="2363" y="146"/>
                    <a:pt x="2359" y="143"/>
                  </a:cubicBezTo>
                  <a:cubicBezTo>
                    <a:pt x="2370" y="140"/>
                    <a:pt x="2352" y="142"/>
                    <a:pt x="2348" y="139"/>
                  </a:cubicBezTo>
                  <a:cubicBezTo>
                    <a:pt x="2349" y="140"/>
                    <a:pt x="2352" y="141"/>
                    <a:pt x="2354" y="142"/>
                  </a:cubicBezTo>
                  <a:cubicBezTo>
                    <a:pt x="2345" y="144"/>
                    <a:pt x="2341" y="142"/>
                    <a:pt x="2341" y="146"/>
                  </a:cubicBezTo>
                  <a:cubicBezTo>
                    <a:pt x="2331" y="150"/>
                    <a:pt x="2333" y="146"/>
                    <a:pt x="2325" y="147"/>
                  </a:cubicBezTo>
                  <a:cubicBezTo>
                    <a:pt x="2331" y="151"/>
                    <a:pt x="2321" y="150"/>
                    <a:pt x="2327" y="153"/>
                  </a:cubicBezTo>
                  <a:cubicBezTo>
                    <a:pt x="2315" y="156"/>
                    <a:pt x="2322" y="150"/>
                    <a:pt x="2318" y="150"/>
                  </a:cubicBezTo>
                  <a:cubicBezTo>
                    <a:pt x="2315" y="151"/>
                    <a:pt x="2314" y="153"/>
                    <a:pt x="2311" y="154"/>
                  </a:cubicBezTo>
                  <a:cubicBezTo>
                    <a:pt x="2306" y="153"/>
                    <a:pt x="2295" y="154"/>
                    <a:pt x="2293" y="151"/>
                  </a:cubicBezTo>
                  <a:cubicBezTo>
                    <a:pt x="2289" y="152"/>
                    <a:pt x="2288" y="150"/>
                    <a:pt x="2283" y="151"/>
                  </a:cubicBezTo>
                  <a:cubicBezTo>
                    <a:pt x="2282" y="153"/>
                    <a:pt x="2281" y="154"/>
                    <a:pt x="2279" y="155"/>
                  </a:cubicBezTo>
                  <a:cubicBezTo>
                    <a:pt x="2278" y="154"/>
                    <a:pt x="2275" y="153"/>
                    <a:pt x="2274" y="155"/>
                  </a:cubicBezTo>
                  <a:cubicBezTo>
                    <a:pt x="2287" y="158"/>
                    <a:pt x="2284" y="159"/>
                    <a:pt x="2297" y="160"/>
                  </a:cubicBezTo>
                  <a:cubicBezTo>
                    <a:pt x="2298" y="158"/>
                    <a:pt x="2300" y="157"/>
                    <a:pt x="2297" y="157"/>
                  </a:cubicBezTo>
                  <a:cubicBezTo>
                    <a:pt x="2306" y="154"/>
                    <a:pt x="2309" y="156"/>
                    <a:pt x="2316" y="154"/>
                  </a:cubicBezTo>
                  <a:cubicBezTo>
                    <a:pt x="2318" y="156"/>
                    <a:pt x="2320" y="161"/>
                    <a:pt x="2327" y="156"/>
                  </a:cubicBezTo>
                  <a:cubicBezTo>
                    <a:pt x="2326" y="160"/>
                    <a:pt x="2328" y="161"/>
                    <a:pt x="2325" y="162"/>
                  </a:cubicBezTo>
                  <a:cubicBezTo>
                    <a:pt x="2321" y="161"/>
                    <a:pt x="2316" y="161"/>
                    <a:pt x="2310" y="161"/>
                  </a:cubicBezTo>
                  <a:cubicBezTo>
                    <a:pt x="2310" y="162"/>
                    <a:pt x="2311" y="163"/>
                    <a:pt x="2308" y="164"/>
                  </a:cubicBezTo>
                  <a:cubicBezTo>
                    <a:pt x="2305" y="163"/>
                    <a:pt x="2301" y="163"/>
                    <a:pt x="2298" y="165"/>
                  </a:cubicBezTo>
                  <a:cubicBezTo>
                    <a:pt x="2298" y="163"/>
                    <a:pt x="2299" y="162"/>
                    <a:pt x="2300" y="161"/>
                  </a:cubicBezTo>
                  <a:cubicBezTo>
                    <a:pt x="2288" y="162"/>
                    <a:pt x="2293" y="166"/>
                    <a:pt x="2283" y="165"/>
                  </a:cubicBezTo>
                  <a:cubicBezTo>
                    <a:pt x="2285" y="167"/>
                    <a:pt x="2291" y="166"/>
                    <a:pt x="2286" y="169"/>
                  </a:cubicBezTo>
                  <a:cubicBezTo>
                    <a:pt x="2279" y="171"/>
                    <a:pt x="2276" y="170"/>
                    <a:pt x="2272" y="169"/>
                  </a:cubicBezTo>
                  <a:cubicBezTo>
                    <a:pt x="2272" y="170"/>
                    <a:pt x="2272" y="172"/>
                    <a:pt x="2270" y="172"/>
                  </a:cubicBezTo>
                  <a:cubicBezTo>
                    <a:pt x="2264" y="171"/>
                    <a:pt x="2281" y="163"/>
                    <a:pt x="2271" y="161"/>
                  </a:cubicBezTo>
                  <a:cubicBezTo>
                    <a:pt x="2271" y="164"/>
                    <a:pt x="2261" y="165"/>
                    <a:pt x="2259" y="163"/>
                  </a:cubicBezTo>
                  <a:cubicBezTo>
                    <a:pt x="2262" y="160"/>
                    <a:pt x="2268" y="163"/>
                    <a:pt x="2268" y="160"/>
                  </a:cubicBezTo>
                  <a:cubicBezTo>
                    <a:pt x="2250" y="163"/>
                    <a:pt x="2267" y="156"/>
                    <a:pt x="2249" y="157"/>
                  </a:cubicBezTo>
                  <a:cubicBezTo>
                    <a:pt x="2249" y="159"/>
                    <a:pt x="2249" y="160"/>
                    <a:pt x="2249" y="162"/>
                  </a:cubicBezTo>
                  <a:cubicBezTo>
                    <a:pt x="2256" y="160"/>
                    <a:pt x="2257" y="163"/>
                    <a:pt x="2257" y="166"/>
                  </a:cubicBezTo>
                  <a:cubicBezTo>
                    <a:pt x="2263" y="165"/>
                    <a:pt x="2267" y="168"/>
                    <a:pt x="2271" y="165"/>
                  </a:cubicBezTo>
                  <a:cubicBezTo>
                    <a:pt x="2270" y="172"/>
                    <a:pt x="2266" y="166"/>
                    <a:pt x="2260" y="167"/>
                  </a:cubicBezTo>
                  <a:cubicBezTo>
                    <a:pt x="2261" y="170"/>
                    <a:pt x="2266" y="170"/>
                    <a:pt x="2268" y="172"/>
                  </a:cubicBezTo>
                  <a:cubicBezTo>
                    <a:pt x="2252" y="172"/>
                    <a:pt x="2250" y="177"/>
                    <a:pt x="2236" y="175"/>
                  </a:cubicBezTo>
                  <a:cubicBezTo>
                    <a:pt x="2240" y="178"/>
                    <a:pt x="2228" y="177"/>
                    <a:pt x="2230" y="179"/>
                  </a:cubicBezTo>
                  <a:cubicBezTo>
                    <a:pt x="2241" y="176"/>
                    <a:pt x="2238" y="186"/>
                    <a:pt x="2240" y="187"/>
                  </a:cubicBezTo>
                  <a:cubicBezTo>
                    <a:pt x="2248" y="185"/>
                    <a:pt x="2243" y="180"/>
                    <a:pt x="2248" y="177"/>
                  </a:cubicBezTo>
                  <a:cubicBezTo>
                    <a:pt x="2250" y="180"/>
                    <a:pt x="2249" y="182"/>
                    <a:pt x="2249" y="186"/>
                  </a:cubicBezTo>
                  <a:cubicBezTo>
                    <a:pt x="2242" y="186"/>
                    <a:pt x="2243" y="187"/>
                    <a:pt x="2238" y="189"/>
                  </a:cubicBezTo>
                  <a:cubicBezTo>
                    <a:pt x="2233" y="187"/>
                    <a:pt x="2228" y="182"/>
                    <a:pt x="2234" y="179"/>
                  </a:cubicBezTo>
                  <a:cubicBezTo>
                    <a:pt x="2233" y="180"/>
                    <a:pt x="2224" y="183"/>
                    <a:pt x="2223" y="181"/>
                  </a:cubicBezTo>
                  <a:cubicBezTo>
                    <a:pt x="2232" y="180"/>
                    <a:pt x="2222" y="180"/>
                    <a:pt x="2227" y="177"/>
                  </a:cubicBezTo>
                  <a:cubicBezTo>
                    <a:pt x="2220" y="176"/>
                    <a:pt x="2209" y="182"/>
                    <a:pt x="2201" y="181"/>
                  </a:cubicBezTo>
                  <a:cubicBezTo>
                    <a:pt x="2202" y="183"/>
                    <a:pt x="2199" y="183"/>
                    <a:pt x="2199" y="185"/>
                  </a:cubicBezTo>
                  <a:cubicBezTo>
                    <a:pt x="2207" y="181"/>
                    <a:pt x="2209" y="188"/>
                    <a:pt x="2217" y="186"/>
                  </a:cubicBezTo>
                  <a:cubicBezTo>
                    <a:pt x="2214" y="187"/>
                    <a:pt x="2216" y="189"/>
                    <a:pt x="2218" y="190"/>
                  </a:cubicBezTo>
                  <a:cubicBezTo>
                    <a:pt x="2210" y="189"/>
                    <a:pt x="2206" y="193"/>
                    <a:pt x="2200" y="190"/>
                  </a:cubicBezTo>
                  <a:cubicBezTo>
                    <a:pt x="2201" y="191"/>
                    <a:pt x="2201" y="193"/>
                    <a:pt x="2201" y="194"/>
                  </a:cubicBezTo>
                  <a:cubicBezTo>
                    <a:pt x="2191" y="193"/>
                    <a:pt x="2193" y="193"/>
                    <a:pt x="2186" y="197"/>
                  </a:cubicBezTo>
                  <a:cubicBezTo>
                    <a:pt x="2183" y="196"/>
                    <a:pt x="2186" y="190"/>
                    <a:pt x="2187" y="186"/>
                  </a:cubicBezTo>
                  <a:cubicBezTo>
                    <a:pt x="2184" y="188"/>
                    <a:pt x="2172" y="189"/>
                    <a:pt x="2179" y="192"/>
                  </a:cubicBezTo>
                  <a:cubicBezTo>
                    <a:pt x="2172" y="193"/>
                    <a:pt x="2173" y="188"/>
                    <a:pt x="2166" y="190"/>
                  </a:cubicBezTo>
                  <a:cubicBezTo>
                    <a:pt x="2166" y="193"/>
                    <a:pt x="2173" y="192"/>
                    <a:pt x="2171" y="196"/>
                  </a:cubicBezTo>
                  <a:cubicBezTo>
                    <a:pt x="2165" y="198"/>
                    <a:pt x="2168" y="193"/>
                    <a:pt x="2163" y="197"/>
                  </a:cubicBezTo>
                  <a:cubicBezTo>
                    <a:pt x="2162" y="194"/>
                    <a:pt x="2162" y="191"/>
                    <a:pt x="2156" y="192"/>
                  </a:cubicBezTo>
                  <a:cubicBezTo>
                    <a:pt x="2161" y="194"/>
                    <a:pt x="2156" y="194"/>
                    <a:pt x="2155" y="196"/>
                  </a:cubicBezTo>
                  <a:cubicBezTo>
                    <a:pt x="2157" y="196"/>
                    <a:pt x="2159" y="196"/>
                    <a:pt x="2161" y="197"/>
                  </a:cubicBezTo>
                  <a:cubicBezTo>
                    <a:pt x="2151" y="198"/>
                    <a:pt x="2149" y="198"/>
                    <a:pt x="2141" y="200"/>
                  </a:cubicBezTo>
                  <a:cubicBezTo>
                    <a:pt x="2143" y="196"/>
                    <a:pt x="2139" y="196"/>
                    <a:pt x="2144" y="193"/>
                  </a:cubicBezTo>
                  <a:cubicBezTo>
                    <a:pt x="2139" y="196"/>
                    <a:pt x="2133" y="193"/>
                    <a:pt x="2130" y="195"/>
                  </a:cubicBezTo>
                  <a:cubicBezTo>
                    <a:pt x="2133" y="196"/>
                    <a:pt x="2138" y="195"/>
                    <a:pt x="2141" y="197"/>
                  </a:cubicBezTo>
                  <a:cubicBezTo>
                    <a:pt x="2125" y="200"/>
                    <a:pt x="2117" y="205"/>
                    <a:pt x="2104" y="202"/>
                  </a:cubicBezTo>
                  <a:cubicBezTo>
                    <a:pt x="2106" y="202"/>
                    <a:pt x="2109" y="202"/>
                    <a:pt x="2109" y="201"/>
                  </a:cubicBezTo>
                  <a:cubicBezTo>
                    <a:pt x="2108" y="201"/>
                    <a:pt x="2105" y="201"/>
                    <a:pt x="2105" y="200"/>
                  </a:cubicBezTo>
                  <a:cubicBezTo>
                    <a:pt x="2110" y="200"/>
                    <a:pt x="2114" y="199"/>
                    <a:pt x="2117" y="197"/>
                  </a:cubicBezTo>
                  <a:cubicBezTo>
                    <a:pt x="2121" y="198"/>
                    <a:pt x="2115" y="200"/>
                    <a:pt x="2119" y="200"/>
                  </a:cubicBezTo>
                  <a:cubicBezTo>
                    <a:pt x="2120" y="198"/>
                    <a:pt x="2128" y="199"/>
                    <a:pt x="2124" y="195"/>
                  </a:cubicBezTo>
                  <a:cubicBezTo>
                    <a:pt x="2117" y="199"/>
                    <a:pt x="2110" y="197"/>
                    <a:pt x="2106" y="193"/>
                  </a:cubicBezTo>
                  <a:cubicBezTo>
                    <a:pt x="2100" y="199"/>
                    <a:pt x="2106" y="198"/>
                    <a:pt x="2100" y="205"/>
                  </a:cubicBezTo>
                  <a:cubicBezTo>
                    <a:pt x="2100" y="203"/>
                    <a:pt x="2098" y="203"/>
                    <a:pt x="2096" y="203"/>
                  </a:cubicBezTo>
                  <a:cubicBezTo>
                    <a:pt x="2099" y="207"/>
                    <a:pt x="2090" y="206"/>
                    <a:pt x="2089" y="206"/>
                  </a:cubicBezTo>
                  <a:cubicBezTo>
                    <a:pt x="2092" y="203"/>
                    <a:pt x="2104" y="199"/>
                    <a:pt x="2097" y="196"/>
                  </a:cubicBezTo>
                  <a:cubicBezTo>
                    <a:pt x="2101" y="204"/>
                    <a:pt x="2082" y="196"/>
                    <a:pt x="2086" y="202"/>
                  </a:cubicBezTo>
                  <a:cubicBezTo>
                    <a:pt x="2078" y="203"/>
                    <a:pt x="2081" y="199"/>
                    <a:pt x="2077" y="203"/>
                  </a:cubicBezTo>
                  <a:cubicBezTo>
                    <a:pt x="2076" y="202"/>
                    <a:pt x="2077" y="200"/>
                    <a:pt x="2075" y="200"/>
                  </a:cubicBezTo>
                  <a:cubicBezTo>
                    <a:pt x="2072" y="201"/>
                    <a:pt x="2072" y="202"/>
                    <a:pt x="2071" y="203"/>
                  </a:cubicBezTo>
                  <a:cubicBezTo>
                    <a:pt x="2082" y="203"/>
                    <a:pt x="2080" y="208"/>
                    <a:pt x="2087" y="207"/>
                  </a:cubicBezTo>
                  <a:cubicBezTo>
                    <a:pt x="2086" y="207"/>
                    <a:pt x="2085" y="207"/>
                    <a:pt x="2085" y="208"/>
                  </a:cubicBezTo>
                  <a:cubicBezTo>
                    <a:pt x="2085" y="209"/>
                    <a:pt x="2085" y="210"/>
                    <a:pt x="2083" y="210"/>
                  </a:cubicBezTo>
                  <a:cubicBezTo>
                    <a:pt x="2082" y="206"/>
                    <a:pt x="2078" y="211"/>
                    <a:pt x="2076" y="208"/>
                  </a:cubicBezTo>
                  <a:cubicBezTo>
                    <a:pt x="2078" y="208"/>
                    <a:pt x="2080" y="208"/>
                    <a:pt x="2079" y="206"/>
                  </a:cubicBezTo>
                  <a:cubicBezTo>
                    <a:pt x="2070" y="208"/>
                    <a:pt x="2071" y="204"/>
                    <a:pt x="2058" y="203"/>
                  </a:cubicBezTo>
                  <a:cubicBezTo>
                    <a:pt x="2062" y="205"/>
                    <a:pt x="2057" y="206"/>
                    <a:pt x="2053" y="207"/>
                  </a:cubicBezTo>
                  <a:cubicBezTo>
                    <a:pt x="2047" y="207"/>
                    <a:pt x="2048" y="202"/>
                    <a:pt x="2041" y="203"/>
                  </a:cubicBezTo>
                  <a:cubicBezTo>
                    <a:pt x="2043" y="211"/>
                    <a:pt x="2033" y="203"/>
                    <a:pt x="2025" y="209"/>
                  </a:cubicBezTo>
                  <a:cubicBezTo>
                    <a:pt x="2026" y="205"/>
                    <a:pt x="2014" y="204"/>
                    <a:pt x="2012" y="208"/>
                  </a:cubicBezTo>
                  <a:cubicBezTo>
                    <a:pt x="2012" y="207"/>
                    <a:pt x="2008" y="208"/>
                    <a:pt x="2005" y="208"/>
                  </a:cubicBezTo>
                  <a:cubicBezTo>
                    <a:pt x="2004" y="206"/>
                    <a:pt x="2007" y="205"/>
                    <a:pt x="2005" y="205"/>
                  </a:cubicBezTo>
                  <a:cubicBezTo>
                    <a:pt x="2002" y="205"/>
                    <a:pt x="2005" y="209"/>
                    <a:pt x="2002" y="209"/>
                  </a:cubicBezTo>
                  <a:cubicBezTo>
                    <a:pt x="1998" y="209"/>
                    <a:pt x="1998" y="205"/>
                    <a:pt x="1992" y="206"/>
                  </a:cubicBezTo>
                  <a:cubicBezTo>
                    <a:pt x="1992" y="209"/>
                    <a:pt x="1996" y="208"/>
                    <a:pt x="1993" y="210"/>
                  </a:cubicBezTo>
                  <a:cubicBezTo>
                    <a:pt x="1988" y="209"/>
                    <a:pt x="1983" y="209"/>
                    <a:pt x="1987" y="212"/>
                  </a:cubicBezTo>
                  <a:cubicBezTo>
                    <a:pt x="1980" y="214"/>
                    <a:pt x="1983" y="207"/>
                    <a:pt x="1976" y="208"/>
                  </a:cubicBezTo>
                  <a:cubicBezTo>
                    <a:pt x="1978" y="209"/>
                    <a:pt x="1978" y="210"/>
                    <a:pt x="1975" y="211"/>
                  </a:cubicBezTo>
                  <a:cubicBezTo>
                    <a:pt x="1972" y="209"/>
                    <a:pt x="1972" y="208"/>
                    <a:pt x="1971" y="206"/>
                  </a:cubicBezTo>
                  <a:cubicBezTo>
                    <a:pt x="1969" y="209"/>
                    <a:pt x="1969" y="210"/>
                    <a:pt x="1964" y="209"/>
                  </a:cubicBezTo>
                  <a:cubicBezTo>
                    <a:pt x="1964" y="210"/>
                    <a:pt x="1964" y="212"/>
                    <a:pt x="1964" y="213"/>
                  </a:cubicBezTo>
                  <a:cubicBezTo>
                    <a:pt x="1961" y="213"/>
                    <a:pt x="1957" y="214"/>
                    <a:pt x="1957" y="212"/>
                  </a:cubicBezTo>
                  <a:cubicBezTo>
                    <a:pt x="1962" y="213"/>
                    <a:pt x="1960" y="210"/>
                    <a:pt x="1962" y="209"/>
                  </a:cubicBezTo>
                  <a:cubicBezTo>
                    <a:pt x="1957" y="209"/>
                    <a:pt x="1947" y="206"/>
                    <a:pt x="1955" y="209"/>
                  </a:cubicBezTo>
                  <a:cubicBezTo>
                    <a:pt x="1948" y="211"/>
                    <a:pt x="1951" y="207"/>
                    <a:pt x="1946" y="208"/>
                  </a:cubicBezTo>
                  <a:cubicBezTo>
                    <a:pt x="1949" y="211"/>
                    <a:pt x="1946" y="208"/>
                    <a:pt x="1940" y="209"/>
                  </a:cubicBezTo>
                  <a:cubicBezTo>
                    <a:pt x="1941" y="213"/>
                    <a:pt x="1937" y="210"/>
                    <a:pt x="1933" y="210"/>
                  </a:cubicBezTo>
                  <a:cubicBezTo>
                    <a:pt x="1934" y="213"/>
                    <a:pt x="1933" y="214"/>
                    <a:pt x="1930" y="215"/>
                  </a:cubicBezTo>
                  <a:cubicBezTo>
                    <a:pt x="1930" y="213"/>
                    <a:pt x="1928" y="212"/>
                    <a:pt x="1924" y="213"/>
                  </a:cubicBezTo>
                  <a:cubicBezTo>
                    <a:pt x="1924" y="214"/>
                    <a:pt x="1932" y="216"/>
                    <a:pt x="1924" y="216"/>
                  </a:cubicBezTo>
                  <a:cubicBezTo>
                    <a:pt x="1921" y="214"/>
                    <a:pt x="1921" y="211"/>
                    <a:pt x="1915" y="211"/>
                  </a:cubicBezTo>
                  <a:cubicBezTo>
                    <a:pt x="1914" y="208"/>
                    <a:pt x="1920" y="209"/>
                    <a:pt x="1918" y="205"/>
                  </a:cubicBezTo>
                  <a:cubicBezTo>
                    <a:pt x="1914" y="209"/>
                    <a:pt x="1913" y="206"/>
                    <a:pt x="1906" y="206"/>
                  </a:cubicBezTo>
                  <a:cubicBezTo>
                    <a:pt x="1909" y="212"/>
                    <a:pt x="1892" y="214"/>
                    <a:pt x="1900" y="216"/>
                  </a:cubicBezTo>
                  <a:cubicBezTo>
                    <a:pt x="1898" y="216"/>
                    <a:pt x="1895" y="221"/>
                    <a:pt x="1893" y="217"/>
                  </a:cubicBezTo>
                  <a:cubicBezTo>
                    <a:pt x="1896" y="217"/>
                    <a:pt x="1891" y="214"/>
                    <a:pt x="1891" y="213"/>
                  </a:cubicBezTo>
                  <a:cubicBezTo>
                    <a:pt x="1888" y="214"/>
                    <a:pt x="1880" y="212"/>
                    <a:pt x="1880" y="214"/>
                  </a:cubicBezTo>
                  <a:cubicBezTo>
                    <a:pt x="1887" y="214"/>
                    <a:pt x="1887" y="217"/>
                    <a:pt x="1889" y="219"/>
                  </a:cubicBezTo>
                  <a:cubicBezTo>
                    <a:pt x="1879" y="220"/>
                    <a:pt x="1870" y="219"/>
                    <a:pt x="1871" y="215"/>
                  </a:cubicBezTo>
                  <a:cubicBezTo>
                    <a:pt x="1871" y="216"/>
                    <a:pt x="1869" y="217"/>
                    <a:pt x="1869" y="217"/>
                  </a:cubicBezTo>
                  <a:cubicBezTo>
                    <a:pt x="1873" y="217"/>
                    <a:pt x="1875" y="222"/>
                    <a:pt x="1871" y="223"/>
                  </a:cubicBezTo>
                  <a:cubicBezTo>
                    <a:pt x="1872" y="219"/>
                    <a:pt x="1868" y="218"/>
                    <a:pt x="1865" y="217"/>
                  </a:cubicBezTo>
                  <a:cubicBezTo>
                    <a:pt x="1865" y="221"/>
                    <a:pt x="1851" y="216"/>
                    <a:pt x="1854" y="220"/>
                  </a:cubicBezTo>
                  <a:cubicBezTo>
                    <a:pt x="1859" y="218"/>
                    <a:pt x="1864" y="223"/>
                    <a:pt x="1859" y="225"/>
                  </a:cubicBezTo>
                  <a:cubicBezTo>
                    <a:pt x="1856" y="222"/>
                    <a:pt x="1848" y="220"/>
                    <a:pt x="1850" y="217"/>
                  </a:cubicBezTo>
                  <a:cubicBezTo>
                    <a:pt x="1848" y="218"/>
                    <a:pt x="1846" y="219"/>
                    <a:pt x="1844" y="220"/>
                  </a:cubicBezTo>
                  <a:cubicBezTo>
                    <a:pt x="1842" y="223"/>
                    <a:pt x="1847" y="223"/>
                    <a:pt x="1846" y="225"/>
                  </a:cubicBezTo>
                  <a:cubicBezTo>
                    <a:pt x="1843" y="225"/>
                    <a:pt x="1839" y="226"/>
                    <a:pt x="1838" y="224"/>
                  </a:cubicBezTo>
                  <a:cubicBezTo>
                    <a:pt x="1846" y="224"/>
                    <a:pt x="1834" y="222"/>
                    <a:pt x="1842" y="220"/>
                  </a:cubicBezTo>
                  <a:cubicBezTo>
                    <a:pt x="1837" y="220"/>
                    <a:pt x="1836" y="218"/>
                    <a:pt x="1833" y="218"/>
                  </a:cubicBezTo>
                  <a:cubicBezTo>
                    <a:pt x="1832" y="219"/>
                    <a:pt x="1831" y="219"/>
                    <a:pt x="1831" y="220"/>
                  </a:cubicBezTo>
                  <a:cubicBezTo>
                    <a:pt x="1834" y="218"/>
                    <a:pt x="1837" y="220"/>
                    <a:pt x="1836" y="223"/>
                  </a:cubicBezTo>
                  <a:cubicBezTo>
                    <a:pt x="1829" y="223"/>
                    <a:pt x="1831" y="220"/>
                    <a:pt x="1825" y="219"/>
                  </a:cubicBezTo>
                  <a:cubicBezTo>
                    <a:pt x="1823" y="222"/>
                    <a:pt x="1815" y="226"/>
                    <a:pt x="1811" y="223"/>
                  </a:cubicBezTo>
                  <a:cubicBezTo>
                    <a:pt x="1819" y="224"/>
                    <a:pt x="1810" y="221"/>
                    <a:pt x="1815" y="220"/>
                  </a:cubicBezTo>
                  <a:cubicBezTo>
                    <a:pt x="1822" y="222"/>
                    <a:pt x="1824" y="219"/>
                    <a:pt x="1827" y="216"/>
                  </a:cubicBezTo>
                  <a:cubicBezTo>
                    <a:pt x="1824" y="214"/>
                    <a:pt x="1818" y="213"/>
                    <a:pt x="1817" y="217"/>
                  </a:cubicBezTo>
                  <a:cubicBezTo>
                    <a:pt x="1821" y="217"/>
                    <a:pt x="1821" y="216"/>
                    <a:pt x="1823" y="215"/>
                  </a:cubicBezTo>
                  <a:cubicBezTo>
                    <a:pt x="1823" y="217"/>
                    <a:pt x="1821" y="219"/>
                    <a:pt x="1819" y="219"/>
                  </a:cubicBezTo>
                  <a:cubicBezTo>
                    <a:pt x="1816" y="217"/>
                    <a:pt x="1808" y="219"/>
                    <a:pt x="1813" y="215"/>
                  </a:cubicBezTo>
                  <a:cubicBezTo>
                    <a:pt x="1808" y="216"/>
                    <a:pt x="1803" y="213"/>
                    <a:pt x="1797" y="215"/>
                  </a:cubicBezTo>
                  <a:cubicBezTo>
                    <a:pt x="1803" y="215"/>
                    <a:pt x="1807" y="217"/>
                    <a:pt x="1809" y="220"/>
                  </a:cubicBezTo>
                  <a:cubicBezTo>
                    <a:pt x="1804" y="221"/>
                    <a:pt x="1799" y="217"/>
                    <a:pt x="1799" y="219"/>
                  </a:cubicBezTo>
                  <a:cubicBezTo>
                    <a:pt x="1799" y="222"/>
                    <a:pt x="1807" y="221"/>
                    <a:pt x="1809" y="224"/>
                  </a:cubicBezTo>
                  <a:cubicBezTo>
                    <a:pt x="1802" y="227"/>
                    <a:pt x="1793" y="217"/>
                    <a:pt x="1801" y="224"/>
                  </a:cubicBezTo>
                  <a:cubicBezTo>
                    <a:pt x="1797" y="224"/>
                    <a:pt x="1792" y="223"/>
                    <a:pt x="1791" y="222"/>
                  </a:cubicBezTo>
                  <a:cubicBezTo>
                    <a:pt x="1795" y="222"/>
                    <a:pt x="1791" y="217"/>
                    <a:pt x="1789" y="216"/>
                  </a:cubicBezTo>
                  <a:cubicBezTo>
                    <a:pt x="1785" y="216"/>
                    <a:pt x="1782" y="217"/>
                    <a:pt x="1781" y="218"/>
                  </a:cubicBezTo>
                  <a:cubicBezTo>
                    <a:pt x="1786" y="217"/>
                    <a:pt x="1790" y="222"/>
                    <a:pt x="1786" y="221"/>
                  </a:cubicBezTo>
                  <a:cubicBezTo>
                    <a:pt x="1786" y="220"/>
                    <a:pt x="1784" y="222"/>
                    <a:pt x="1782" y="222"/>
                  </a:cubicBezTo>
                  <a:cubicBezTo>
                    <a:pt x="1782" y="220"/>
                    <a:pt x="1775" y="221"/>
                    <a:pt x="1774" y="220"/>
                  </a:cubicBezTo>
                  <a:cubicBezTo>
                    <a:pt x="1775" y="221"/>
                    <a:pt x="1778" y="222"/>
                    <a:pt x="1778" y="223"/>
                  </a:cubicBezTo>
                  <a:cubicBezTo>
                    <a:pt x="1774" y="224"/>
                    <a:pt x="1768" y="228"/>
                    <a:pt x="1766" y="223"/>
                  </a:cubicBezTo>
                  <a:cubicBezTo>
                    <a:pt x="1768" y="223"/>
                    <a:pt x="1772" y="224"/>
                    <a:pt x="1772" y="223"/>
                  </a:cubicBezTo>
                  <a:cubicBezTo>
                    <a:pt x="1762" y="217"/>
                    <a:pt x="1758" y="213"/>
                    <a:pt x="1745" y="210"/>
                  </a:cubicBezTo>
                  <a:cubicBezTo>
                    <a:pt x="1747" y="210"/>
                    <a:pt x="1748" y="209"/>
                    <a:pt x="1748" y="208"/>
                  </a:cubicBezTo>
                  <a:cubicBezTo>
                    <a:pt x="1739" y="207"/>
                    <a:pt x="1734" y="205"/>
                    <a:pt x="1735" y="202"/>
                  </a:cubicBezTo>
                  <a:cubicBezTo>
                    <a:pt x="1730" y="202"/>
                    <a:pt x="1727" y="204"/>
                    <a:pt x="1724" y="206"/>
                  </a:cubicBezTo>
                  <a:cubicBezTo>
                    <a:pt x="1730" y="208"/>
                    <a:pt x="1732" y="205"/>
                    <a:pt x="1735" y="208"/>
                  </a:cubicBezTo>
                  <a:cubicBezTo>
                    <a:pt x="1733" y="208"/>
                    <a:pt x="1739" y="214"/>
                    <a:pt x="1741" y="217"/>
                  </a:cubicBezTo>
                  <a:cubicBezTo>
                    <a:pt x="1750" y="214"/>
                    <a:pt x="1750" y="220"/>
                    <a:pt x="1760" y="218"/>
                  </a:cubicBezTo>
                  <a:cubicBezTo>
                    <a:pt x="1757" y="222"/>
                    <a:pt x="1766" y="220"/>
                    <a:pt x="1763" y="223"/>
                  </a:cubicBezTo>
                  <a:cubicBezTo>
                    <a:pt x="1755" y="217"/>
                    <a:pt x="1747" y="220"/>
                    <a:pt x="1734" y="217"/>
                  </a:cubicBezTo>
                  <a:cubicBezTo>
                    <a:pt x="1736" y="215"/>
                    <a:pt x="1738" y="213"/>
                    <a:pt x="1733" y="211"/>
                  </a:cubicBezTo>
                  <a:cubicBezTo>
                    <a:pt x="1724" y="208"/>
                    <a:pt x="1728" y="213"/>
                    <a:pt x="1721" y="212"/>
                  </a:cubicBezTo>
                  <a:cubicBezTo>
                    <a:pt x="1719" y="209"/>
                    <a:pt x="1723" y="208"/>
                    <a:pt x="1720" y="207"/>
                  </a:cubicBezTo>
                  <a:cubicBezTo>
                    <a:pt x="1717" y="208"/>
                    <a:pt x="1711" y="207"/>
                    <a:pt x="1709" y="204"/>
                  </a:cubicBezTo>
                  <a:cubicBezTo>
                    <a:pt x="1718" y="205"/>
                    <a:pt x="1707" y="201"/>
                    <a:pt x="1714" y="200"/>
                  </a:cubicBezTo>
                  <a:cubicBezTo>
                    <a:pt x="1711" y="200"/>
                    <a:pt x="1709" y="199"/>
                    <a:pt x="1707" y="198"/>
                  </a:cubicBezTo>
                  <a:cubicBezTo>
                    <a:pt x="1715" y="203"/>
                    <a:pt x="1697" y="202"/>
                    <a:pt x="1704" y="205"/>
                  </a:cubicBezTo>
                  <a:cubicBezTo>
                    <a:pt x="1691" y="206"/>
                    <a:pt x="1704" y="197"/>
                    <a:pt x="1694" y="197"/>
                  </a:cubicBezTo>
                  <a:cubicBezTo>
                    <a:pt x="1698" y="200"/>
                    <a:pt x="1692" y="200"/>
                    <a:pt x="1684" y="199"/>
                  </a:cubicBezTo>
                  <a:cubicBezTo>
                    <a:pt x="1682" y="195"/>
                    <a:pt x="1675" y="194"/>
                    <a:pt x="1668" y="192"/>
                  </a:cubicBezTo>
                  <a:cubicBezTo>
                    <a:pt x="1672" y="195"/>
                    <a:pt x="1674" y="195"/>
                    <a:pt x="1668" y="196"/>
                  </a:cubicBezTo>
                  <a:cubicBezTo>
                    <a:pt x="1671" y="198"/>
                    <a:pt x="1676" y="198"/>
                    <a:pt x="1679" y="197"/>
                  </a:cubicBezTo>
                  <a:cubicBezTo>
                    <a:pt x="1679" y="199"/>
                    <a:pt x="1680" y="200"/>
                    <a:pt x="1682" y="201"/>
                  </a:cubicBezTo>
                  <a:cubicBezTo>
                    <a:pt x="1674" y="200"/>
                    <a:pt x="1677" y="202"/>
                    <a:pt x="1674" y="203"/>
                  </a:cubicBezTo>
                  <a:cubicBezTo>
                    <a:pt x="1672" y="201"/>
                    <a:pt x="1666" y="201"/>
                    <a:pt x="1665" y="199"/>
                  </a:cubicBezTo>
                  <a:cubicBezTo>
                    <a:pt x="1665" y="200"/>
                    <a:pt x="1663" y="200"/>
                    <a:pt x="1663" y="201"/>
                  </a:cubicBezTo>
                  <a:cubicBezTo>
                    <a:pt x="1673" y="202"/>
                    <a:pt x="1660" y="205"/>
                    <a:pt x="1667" y="206"/>
                  </a:cubicBezTo>
                  <a:cubicBezTo>
                    <a:pt x="1671" y="207"/>
                    <a:pt x="1669" y="203"/>
                    <a:pt x="1674" y="204"/>
                  </a:cubicBezTo>
                  <a:cubicBezTo>
                    <a:pt x="1679" y="209"/>
                    <a:pt x="1669" y="208"/>
                    <a:pt x="1666" y="211"/>
                  </a:cubicBezTo>
                  <a:cubicBezTo>
                    <a:pt x="1670" y="214"/>
                    <a:pt x="1676" y="210"/>
                    <a:pt x="1677" y="214"/>
                  </a:cubicBezTo>
                  <a:cubicBezTo>
                    <a:pt x="1671" y="217"/>
                    <a:pt x="1662" y="213"/>
                    <a:pt x="1654" y="211"/>
                  </a:cubicBezTo>
                  <a:cubicBezTo>
                    <a:pt x="1654" y="216"/>
                    <a:pt x="1641" y="208"/>
                    <a:pt x="1639" y="213"/>
                  </a:cubicBezTo>
                  <a:cubicBezTo>
                    <a:pt x="1638" y="212"/>
                    <a:pt x="1636" y="211"/>
                    <a:pt x="1634" y="210"/>
                  </a:cubicBezTo>
                  <a:cubicBezTo>
                    <a:pt x="1632" y="213"/>
                    <a:pt x="1630" y="208"/>
                    <a:pt x="1627" y="208"/>
                  </a:cubicBezTo>
                  <a:cubicBezTo>
                    <a:pt x="1627" y="209"/>
                    <a:pt x="1627" y="211"/>
                    <a:pt x="1629" y="212"/>
                  </a:cubicBezTo>
                  <a:cubicBezTo>
                    <a:pt x="1619" y="209"/>
                    <a:pt x="1617" y="209"/>
                    <a:pt x="1604" y="209"/>
                  </a:cubicBezTo>
                  <a:cubicBezTo>
                    <a:pt x="1602" y="206"/>
                    <a:pt x="1600" y="204"/>
                    <a:pt x="1600" y="201"/>
                  </a:cubicBezTo>
                  <a:cubicBezTo>
                    <a:pt x="1603" y="201"/>
                    <a:pt x="1605" y="201"/>
                    <a:pt x="1608" y="200"/>
                  </a:cubicBezTo>
                  <a:cubicBezTo>
                    <a:pt x="1591" y="198"/>
                    <a:pt x="1600" y="208"/>
                    <a:pt x="1589" y="201"/>
                  </a:cubicBezTo>
                  <a:cubicBezTo>
                    <a:pt x="1589" y="203"/>
                    <a:pt x="1597" y="208"/>
                    <a:pt x="1591" y="208"/>
                  </a:cubicBezTo>
                  <a:cubicBezTo>
                    <a:pt x="1580" y="202"/>
                    <a:pt x="1564" y="203"/>
                    <a:pt x="1566" y="194"/>
                  </a:cubicBezTo>
                  <a:cubicBezTo>
                    <a:pt x="1556" y="190"/>
                    <a:pt x="1548" y="194"/>
                    <a:pt x="1544" y="190"/>
                  </a:cubicBezTo>
                  <a:cubicBezTo>
                    <a:pt x="1541" y="189"/>
                    <a:pt x="1540" y="190"/>
                    <a:pt x="1538" y="191"/>
                  </a:cubicBezTo>
                  <a:cubicBezTo>
                    <a:pt x="1541" y="193"/>
                    <a:pt x="1545" y="195"/>
                    <a:pt x="1548" y="198"/>
                  </a:cubicBezTo>
                  <a:cubicBezTo>
                    <a:pt x="1555" y="197"/>
                    <a:pt x="1557" y="201"/>
                    <a:pt x="1552" y="195"/>
                  </a:cubicBezTo>
                  <a:cubicBezTo>
                    <a:pt x="1561" y="196"/>
                    <a:pt x="1563" y="199"/>
                    <a:pt x="1567" y="201"/>
                  </a:cubicBezTo>
                  <a:cubicBezTo>
                    <a:pt x="1555" y="201"/>
                    <a:pt x="1544" y="196"/>
                    <a:pt x="1542" y="201"/>
                  </a:cubicBezTo>
                  <a:cubicBezTo>
                    <a:pt x="1538" y="199"/>
                    <a:pt x="1535" y="196"/>
                    <a:pt x="1532" y="193"/>
                  </a:cubicBezTo>
                  <a:cubicBezTo>
                    <a:pt x="1531" y="195"/>
                    <a:pt x="1516" y="194"/>
                    <a:pt x="1515" y="190"/>
                  </a:cubicBezTo>
                  <a:cubicBezTo>
                    <a:pt x="1525" y="193"/>
                    <a:pt x="1536" y="191"/>
                    <a:pt x="1527" y="187"/>
                  </a:cubicBezTo>
                  <a:cubicBezTo>
                    <a:pt x="1503" y="185"/>
                    <a:pt x="1490" y="177"/>
                    <a:pt x="1466" y="176"/>
                  </a:cubicBezTo>
                  <a:cubicBezTo>
                    <a:pt x="1466" y="175"/>
                    <a:pt x="1468" y="173"/>
                    <a:pt x="1464" y="172"/>
                  </a:cubicBezTo>
                  <a:cubicBezTo>
                    <a:pt x="1464" y="173"/>
                    <a:pt x="1463" y="175"/>
                    <a:pt x="1460" y="175"/>
                  </a:cubicBezTo>
                  <a:cubicBezTo>
                    <a:pt x="1453" y="173"/>
                    <a:pt x="1449" y="171"/>
                    <a:pt x="1439" y="170"/>
                  </a:cubicBezTo>
                  <a:cubicBezTo>
                    <a:pt x="1440" y="167"/>
                    <a:pt x="1439" y="165"/>
                    <a:pt x="1434" y="163"/>
                  </a:cubicBezTo>
                  <a:cubicBezTo>
                    <a:pt x="1430" y="165"/>
                    <a:pt x="1418" y="170"/>
                    <a:pt x="1413" y="168"/>
                  </a:cubicBezTo>
                  <a:cubicBezTo>
                    <a:pt x="1419" y="169"/>
                    <a:pt x="1412" y="163"/>
                    <a:pt x="1407" y="162"/>
                  </a:cubicBezTo>
                  <a:cubicBezTo>
                    <a:pt x="1410" y="167"/>
                    <a:pt x="1378" y="153"/>
                    <a:pt x="1387" y="160"/>
                  </a:cubicBezTo>
                  <a:cubicBezTo>
                    <a:pt x="1374" y="157"/>
                    <a:pt x="1368" y="154"/>
                    <a:pt x="1368" y="153"/>
                  </a:cubicBezTo>
                  <a:cubicBezTo>
                    <a:pt x="1363" y="152"/>
                    <a:pt x="1359" y="152"/>
                    <a:pt x="1354" y="152"/>
                  </a:cubicBezTo>
                  <a:cubicBezTo>
                    <a:pt x="1352" y="147"/>
                    <a:pt x="1326" y="146"/>
                    <a:pt x="1323" y="143"/>
                  </a:cubicBezTo>
                  <a:cubicBezTo>
                    <a:pt x="1331" y="146"/>
                    <a:pt x="1334" y="141"/>
                    <a:pt x="1327" y="140"/>
                  </a:cubicBezTo>
                  <a:cubicBezTo>
                    <a:pt x="1322" y="142"/>
                    <a:pt x="1298" y="140"/>
                    <a:pt x="1294" y="138"/>
                  </a:cubicBezTo>
                  <a:cubicBezTo>
                    <a:pt x="1296" y="137"/>
                    <a:pt x="1298" y="135"/>
                    <a:pt x="1310" y="136"/>
                  </a:cubicBezTo>
                  <a:cubicBezTo>
                    <a:pt x="1291" y="132"/>
                    <a:pt x="1290" y="136"/>
                    <a:pt x="1283" y="138"/>
                  </a:cubicBezTo>
                  <a:cubicBezTo>
                    <a:pt x="1284" y="134"/>
                    <a:pt x="1274" y="136"/>
                    <a:pt x="1271" y="136"/>
                  </a:cubicBezTo>
                  <a:cubicBezTo>
                    <a:pt x="1266" y="133"/>
                    <a:pt x="1272" y="135"/>
                    <a:pt x="1272" y="132"/>
                  </a:cubicBezTo>
                  <a:cubicBezTo>
                    <a:pt x="1265" y="130"/>
                    <a:pt x="1262" y="127"/>
                    <a:pt x="1249" y="125"/>
                  </a:cubicBezTo>
                  <a:cubicBezTo>
                    <a:pt x="1252" y="129"/>
                    <a:pt x="1238" y="125"/>
                    <a:pt x="1234" y="123"/>
                  </a:cubicBezTo>
                  <a:cubicBezTo>
                    <a:pt x="1231" y="125"/>
                    <a:pt x="1224" y="125"/>
                    <a:pt x="1213" y="124"/>
                  </a:cubicBezTo>
                  <a:cubicBezTo>
                    <a:pt x="1229" y="121"/>
                    <a:pt x="1151" y="107"/>
                    <a:pt x="1169" y="114"/>
                  </a:cubicBezTo>
                  <a:cubicBezTo>
                    <a:pt x="1153" y="114"/>
                    <a:pt x="1154" y="107"/>
                    <a:pt x="1136" y="105"/>
                  </a:cubicBezTo>
                  <a:cubicBezTo>
                    <a:pt x="1131" y="106"/>
                    <a:pt x="1121" y="103"/>
                    <a:pt x="1130" y="107"/>
                  </a:cubicBezTo>
                  <a:cubicBezTo>
                    <a:pt x="1115" y="106"/>
                    <a:pt x="1125" y="103"/>
                    <a:pt x="1107" y="102"/>
                  </a:cubicBezTo>
                  <a:cubicBezTo>
                    <a:pt x="1114" y="107"/>
                    <a:pt x="1089" y="98"/>
                    <a:pt x="1092" y="104"/>
                  </a:cubicBezTo>
                  <a:cubicBezTo>
                    <a:pt x="1085" y="97"/>
                    <a:pt x="1070" y="103"/>
                    <a:pt x="1056" y="96"/>
                  </a:cubicBezTo>
                  <a:cubicBezTo>
                    <a:pt x="1056" y="97"/>
                    <a:pt x="1052" y="97"/>
                    <a:pt x="1051" y="97"/>
                  </a:cubicBezTo>
                  <a:cubicBezTo>
                    <a:pt x="1048" y="99"/>
                    <a:pt x="1068" y="102"/>
                    <a:pt x="1055" y="101"/>
                  </a:cubicBezTo>
                  <a:cubicBezTo>
                    <a:pt x="1040" y="97"/>
                    <a:pt x="1049" y="97"/>
                    <a:pt x="1047" y="95"/>
                  </a:cubicBezTo>
                  <a:cubicBezTo>
                    <a:pt x="1005" y="91"/>
                    <a:pt x="957" y="85"/>
                    <a:pt x="916" y="81"/>
                  </a:cubicBezTo>
                  <a:cubicBezTo>
                    <a:pt x="921" y="83"/>
                    <a:pt x="921" y="84"/>
                    <a:pt x="912" y="84"/>
                  </a:cubicBezTo>
                  <a:cubicBezTo>
                    <a:pt x="901" y="77"/>
                    <a:pt x="855" y="77"/>
                    <a:pt x="848" y="79"/>
                  </a:cubicBezTo>
                  <a:cubicBezTo>
                    <a:pt x="844" y="75"/>
                    <a:pt x="821" y="79"/>
                    <a:pt x="817" y="76"/>
                  </a:cubicBezTo>
                  <a:cubicBezTo>
                    <a:pt x="821" y="77"/>
                    <a:pt x="830" y="74"/>
                    <a:pt x="820" y="73"/>
                  </a:cubicBezTo>
                  <a:cubicBezTo>
                    <a:pt x="814" y="77"/>
                    <a:pt x="807" y="74"/>
                    <a:pt x="798" y="77"/>
                  </a:cubicBezTo>
                  <a:cubicBezTo>
                    <a:pt x="793" y="73"/>
                    <a:pt x="767" y="77"/>
                    <a:pt x="779" y="71"/>
                  </a:cubicBezTo>
                  <a:cubicBezTo>
                    <a:pt x="774" y="71"/>
                    <a:pt x="771" y="70"/>
                    <a:pt x="768" y="70"/>
                  </a:cubicBezTo>
                  <a:cubicBezTo>
                    <a:pt x="767" y="73"/>
                    <a:pt x="762" y="73"/>
                    <a:pt x="771" y="75"/>
                  </a:cubicBezTo>
                  <a:cubicBezTo>
                    <a:pt x="747" y="72"/>
                    <a:pt x="742" y="76"/>
                    <a:pt x="724" y="73"/>
                  </a:cubicBezTo>
                  <a:cubicBezTo>
                    <a:pt x="721" y="75"/>
                    <a:pt x="735" y="77"/>
                    <a:pt x="724" y="78"/>
                  </a:cubicBezTo>
                  <a:cubicBezTo>
                    <a:pt x="724" y="77"/>
                    <a:pt x="724" y="76"/>
                    <a:pt x="724" y="76"/>
                  </a:cubicBezTo>
                  <a:cubicBezTo>
                    <a:pt x="720" y="76"/>
                    <a:pt x="719" y="77"/>
                    <a:pt x="717" y="76"/>
                  </a:cubicBezTo>
                  <a:cubicBezTo>
                    <a:pt x="718" y="74"/>
                    <a:pt x="724" y="74"/>
                    <a:pt x="724" y="70"/>
                  </a:cubicBezTo>
                  <a:cubicBezTo>
                    <a:pt x="715" y="72"/>
                    <a:pt x="709" y="68"/>
                    <a:pt x="706" y="71"/>
                  </a:cubicBezTo>
                  <a:cubicBezTo>
                    <a:pt x="718" y="71"/>
                    <a:pt x="710" y="77"/>
                    <a:pt x="703" y="74"/>
                  </a:cubicBezTo>
                  <a:cubicBezTo>
                    <a:pt x="709" y="72"/>
                    <a:pt x="676" y="76"/>
                    <a:pt x="666" y="78"/>
                  </a:cubicBezTo>
                  <a:cubicBezTo>
                    <a:pt x="660" y="75"/>
                    <a:pt x="677" y="77"/>
                    <a:pt x="676" y="75"/>
                  </a:cubicBezTo>
                  <a:cubicBezTo>
                    <a:pt x="656" y="76"/>
                    <a:pt x="657" y="75"/>
                    <a:pt x="656" y="79"/>
                  </a:cubicBezTo>
                  <a:cubicBezTo>
                    <a:pt x="645" y="79"/>
                    <a:pt x="641" y="77"/>
                    <a:pt x="629" y="80"/>
                  </a:cubicBezTo>
                  <a:cubicBezTo>
                    <a:pt x="622" y="79"/>
                    <a:pt x="633" y="77"/>
                    <a:pt x="626" y="77"/>
                  </a:cubicBezTo>
                  <a:cubicBezTo>
                    <a:pt x="622" y="79"/>
                    <a:pt x="620" y="81"/>
                    <a:pt x="613" y="82"/>
                  </a:cubicBezTo>
                  <a:cubicBezTo>
                    <a:pt x="596" y="76"/>
                    <a:pt x="559" y="92"/>
                    <a:pt x="540" y="85"/>
                  </a:cubicBezTo>
                  <a:cubicBezTo>
                    <a:pt x="547" y="86"/>
                    <a:pt x="538" y="89"/>
                    <a:pt x="529" y="91"/>
                  </a:cubicBezTo>
                  <a:cubicBezTo>
                    <a:pt x="528" y="90"/>
                    <a:pt x="529" y="88"/>
                    <a:pt x="525" y="88"/>
                  </a:cubicBezTo>
                  <a:cubicBezTo>
                    <a:pt x="526" y="90"/>
                    <a:pt x="523" y="92"/>
                    <a:pt x="517" y="93"/>
                  </a:cubicBezTo>
                  <a:cubicBezTo>
                    <a:pt x="517" y="92"/>
                    <a:pt x="517" y="90"/>
                    <a:pt x="514" y="90"/>
                  </a:cubicBezTo>
                  <a:cubicBezTo>
                    <a:pt x="512" y="94"/>
                    <a:pt x="504" y="92"/>
                    <a:pt x="500" y="95"/>
                  </a:cubicBezTo>
                  <a:cubicBezTo>
                    <a:pt x="498" y="92"/>
                    <a:pt x="510" y="91"/>
                    <a:pt x="511" y="88"/>
                  </a:cubicBezTo>
                  <a:cubicBezTo>
                    <a:pt x="496" y="89"/>
                    <a:pt x="494" y="93"/>
                    <a:pt x="483" y="94"/>
                  </a:cubicBezTo>
                  <a:cubicBezTo>
                    <a:pt x="489" y="92"/>
                    <a:pt x="478" y="91"/>
                    <a:pt x="477" y="91"/>
                  </a:cubicBezTo>
                  <a:cubicBezTo>
                    <a:pt x="480" y="94"/>
                    <a:pt x="472" y="97"/>
                    <a:pt x="478" y="98"/>
                  </a:cubicBezTo>
                  <a:cubicBezTo>
                    <a:pt x="474" y="99"/>
                    <a:pt x="468" y="101"/>
                    <a:pt x="467" y="99"/>
                  </a:cubicBezTo>
                  <a:cubicBezTo>
                    <a:pt x="469" y="99"/>
                    <a:pt x="473" y="98"/>
                    <a:pt x="473" y="97"/>
                  </a:cubicBezTo>
                  <a:cubicBezTo>
                    <a:pt x="468" y="99"/>
                    <a:pt x="461" y="97"/>
                    <a:pt x="459" y="100"/>
                  </a:cubicBezTo>
                  <a:cubicBezTo>
                    <a:pt x="463" y="100"/>
                    <a:pt x="465" y="100"/>
                    <a:pt x="465" y="102"/>
                  </a:cubicBezTo>
                  <a:cubicBezTo>
                    <a:pt x="464" y="104"/>
                    <a:pt x="463" y="105"/>
                    <a:pt x="461" y="106"/>
                  </a:cubicBezTo>
                  <a:cubicBezTo>
                    <a:pt x="466" y="97"/>
                    <a:pt x="446" y="105"/>
                    <a:pt x="445" y="108"/>
                  </a:cubicBezTo>
                  <a:cubicBezTo>
                    <a:pt x="442" y="103"/>
                    <a:pt x="440" y="104"/>
                    <a:pt x="441" y="101"/>
                  </a:cubicBezTo>
                  <a:cubicBezTo>
                    <a:pt x="432" y="103"/>
                    <a:pt x="434" y="106"/>
                    <a:pt x="429" y="109"/>
                  </a:cubicBezTo>
                  <a:cubicBezTo>
                    <a:pt x="429" y="105"/>
                    <a:pt x="430" y="101"/>
                    <a:pt x="422" y="102"/>
                  </a:cubicBezTo>
                  <a:cubicBezTo>
                    <a:pt x="425" y="105"/>
                    <a:pt x="415" y="107"/>
                    <a:pt x="419" y="111"/>
                  </a:cubicBezTo>
                  <a:cubicBezTo>
                    <a:pt x="399" y="118"/>
                    <a:pt x="394" y="115"/>
                    <a:pt x="382" y="119"/>
                  </a:cubicBezTo>
                  <a:cubicBezTo>
                    <a:pt x="382" y="120"/>
                    <a:pt x="386" y="119"/>
                    <a:pt x="383" y="121"/>
                  </a:cubicBezTo>
                  <a:cubicBezTo>
                    <a:pt x="377" y="121"/>
                    <a:pt x="372" y="122"/>
                    <a:pt x="368" y="121"/>
                  </a:cubicBezTo>
                  <a:cubicBezTo>
                    <a:pt x="366" y="124"/>
                    <a:pt x="370" y="124"/>
                    <a:pt x="367" y="126"/>
                  </a:cubicBezTo>
                  <a:cubicBezTo>
                    <a:pt x="358" y="125"/>
                    <a:pt x="359" y="121"/>
                    <a:pt x="351" y="121"/>
                  </a:cubicBezTo>
                  <a:cubicBezTo>
                    <a:pt x="343" y="127"/>
                    <a:pt x="345" y="124"/>
                    <a:pt x="341" y="129"/>
                  </a:cubicBezTo>
                  <a:cubicBezTo>
                    <a:pt x="344" y="128"/>
                    <a:pt x="347" y="129"/>
                    <a:pt x="344" y="130"/>
                  </a:cubicBezTo>
                  <a:cubicBezTo>
                    <a:pt x="338" y="129"/>
                    <a:pt x="335" y="127"/>
                    <a:pt x="333" y="127"/>
                  </a:cubicBezTo>
                  <a:cubicBezTo>
                    <a:pt x="337" y="125"/>
                    <a:pt x="340" y="124"/>
                    <a:pt x="342" y="124"/>
                  </a:cubicBezTo>
                  <a:cubicBezTo>
                    <a:pt x="343" y="122"/>
                    <a:pt x="348" y="120"/>
                    <a:pt x="343" y="120"/>
                  </a:cubicBezTo>
                  <a:cubicBezTo>
                    <a:pt x="349" y="119"/>
                    <a:pt x="355" y="117"/>
                    <a:pt x="363" y="114"/>
                  </a:cubicBezTo>
                  <a:cubicBezTo>
                    <a:pt x="359" y="111"/>
                    <a:pt x="370" y="110"/>
                    <a:pt x="366" y="108"/>
                  </a:cubicBezTo>
                  <a:cubicBezTo>
                    <a:pt x="357" y="112"/>
                    <a:pt x="354" y="111"/>
                    <a:pt x="346" y="114"/>
                  </a:cubicBezTo>
                  <a:cubicBezTo>
                    <a:pt x="349" y="117"/>
                    <a:pt x="339" y="118"/>
                    <a:pt x="337" y="118"/>
                  </a:cubicBezTo>
                  <a:cubicBezTo>
                    <a:pt x="338" y="120"/>
                    <a:pt x="332" y="122"/>
                    <a:pt x="334" y="124"/>
                  </a:cubicBezTo>
                  <a:cubicBezTo>
                    <a:pt x="328" y="127"/>
                    <a:pt x="327" y="124"/>
                    <a:pt x="321" y="128"/>
                  </a:cubicBezTo>
                  <a:cubicBezTo>
                    <a:pt x="321" y="127"/>
                    <a:pt x="321" y="125"/>
                    <a:pt x="318" y="125"/>
                  </a:cubicBezTo>
                  <a:cubicBezTo>
                    <a:pt x="317" y="130"/>
                    <a:pt x="314" y="126"/>
                    <a:pt x="312" y="127"/>
                  </a:cubicBezTo>
                  <a:cubicBezTo>
                    <a:pt x="314" y="130"/>
                    <a:pt x="305" y="132"/>
                    <a:pt x="305" y="134"/>
                  </a:cubicBezTo>
                  <a:cubicBezTo>
                    <a:pt x="307" y="133"/>
                    <a:pt x="311" y="132"/>
                    <a:pt x="312" y="133"/>
                  </a:cubicBezTo>
                  <a:cubicBezTo>
                    <a:pt x="301" y="136"/>
                    <a:pt x="311" y="136"/>
                    <a:pt x="314" y="138"/>
                  </a:cubicBezTo>
                  <a:cubicBezTo>
                    <a:pt x="313" y="136"/>
                    <a:pt x="315" y="131"/>
                    <a:pt x="316" y="133"/>
                  </a:cubicBezTo>
                  <a:cubicBezTo>
                    <a:pt x="309" y="139"/>
                    <a:pt x="330" y="133"/>
                    <a:pt x="322" y="135"/>
                  </a:cubicBezTo>
                  <a:cubicBezTo>
                    <a:pt x="315" y="137"/>
                    <a:pt x="317" y="139"/>
                    <a:pt x="310" y="141"/>
                  </a:cubicBezTo>
                  <a:cubicBezTo>
                    <a:pt x="301" y="139"/>
                    <a:pt x="308" y="132"/>
                    <a:pt x="299" y="131"/>
                  </a:cubicBezTo>
                  <a:cubicBezTo>
                    <a:pt x="295" y="135"/>
                    <a:pt x="292" y="136"/>
                    <a:pt x="293" y="139"/>
                  </a:cubicBezTo>
                  <a:cubicBezTo>
                    <a:pt x="292" y="138"/>
                    <a:pt x="290" y="138"/>
                    <a:pt x="288" y="138"/>
                  </a:cubicBezTo>
                  <a:cubicBezTo>
                    <a:pt x="287" y="141"/>
                    <a:pt x="295" y="139"/>
                    <a:pt x="290" y="142"/>
                  </a:cubicBezTo>
                  <a:cubicBezTo>
                    <a:pt x="286" y="142"/>
                    <a:pt x="288" y="137"/>
                    <a:pt x="282" y="141"/>
                  </a:cubicBezTo>
                  <a:cubicBezTo>
                    <a:pt x="281" y="144"/>
                    <a:pt x="291" y="140"/>
                    <a:pt x="286" y="144"/>
                  </a:cubicBezTo>
                  <a:cubicBezTo>
                    <a:pt x="278" y="142"/>
                    <a:pt x="288" y="144"/>
                    <a:pt x="281" y="148"/>
                  </a:cubicBezTo>
                  <a:cubicBezTo>
                    <a:pt x="280" y="148"/>
                    <a:pt x="279" y="148"/>
                    <a:pt x="277" y="149"/>
                  </a:cubicBezTo>
                  <a:cubicBezTo>
                    <a:pt x="276" y="148"/>
                    <a:pt x="276" y="145"/>
                    <a:pt x="273" y="146"/>
                  </a:cubicBezTo>
                  <a:cubicBezTo>
                    <a:pt x="274" y="151"/>
                    <a:pt x="270" y="145"/>
                    <a:pt x="264" y="148"/>
                  </a:cubicBezTo>
                  <a:cubicBezTo>
                    <a:pt x="263" y="153"/>
                    <a:pt x="271" y="148"/>
                    <a:pt x="271" y="151"/>
                  </a:cubicBezTo>
                  <a:cubicBezTo>
                    <a:pt x="263" y="151"/>
                    <a:pt x="262" y="156"/>
                    <a:pt x="259" y="157"/>
                  </a:cubicBezTo>
                  <a:cubicBezTo>
                    <a:pt x="262" y="152"/>
                    <a:pt x="251" y="158"/>
                    <a:pt x="250" y="155"/>
                  </a:cubicBezTo>
                  <a:cubicBezTo>
                    <a:pt x="253" y="158"/>
                    <a:pt x="249" y="158"/>
                    <a:pt x="245" y="164"/>
                  </a:cubicBezTo>
                  <a:cubicBezTo>
                    <a:pt x="242" y="159"/>
                    <a:pt x="237" y="166"/>
                    <a:pt x="234" y="163"/>
                  </a:cubicBezTo>
                  <a:cubicBezTo>
                    <a:pt x="233" y="165"/>
                    <a:pt x="232" y="166"/>
                    <a:pt x="232" y="168"/>
                  </a:cubicBezTo>
                  <a:cubicBezTo>
                    <a:pt x="234" y="167"/>
                    <a:pt x="236" y="166"/>
                    <a:pt x="237" y="168"/>
                  </a:cubicBezTo>
                  <a:cubicBezTo>
                    <a:pt x="235" y="169"/>
                    <a:pt x="233" y="170"/>
                    <a:pt x="231" y="171"/>
                  </a:cubicBezTo>
                  <a:cubicBezTo>
                    <a:pt x="227" y="170"/>
                    <a:pt x="231" y="161"/>
                    <a:pt x="221" y="167"/>
                  </a:cubicBezTo>
                  <a:cubicBezTo>
                    <a:pt x="224" y="170"/>
                    <a:pt x="220" y="173"/>
                    <a:pt x="218" y="176"/>
                  </a:cubicBezTo>
                  <a:cubicBezTo>
                    <a:pt x="220" y="179"/>
                    <a:pt x="222" y="174"/>
                    <a:pt x="223" y="176"/>
                  </a:cubicBezTo>
                  <a:cubicBezTo>
                    <a:pt x="221" y="180"/>
                    <a:pt x="216" y="179"/>
                    <a:pt x="213" y="179"/>
                  </a:cubicBezTo>
                  <a:cubicBezTo>
                    <a:pt x="208" y="184"/>
                    <a:pt x="199" y="187"/>
                    <a:pt x="192" y="193"/>
                  </a:cubicBezTo>
                  <a:cubicBezTo>
                    <a:pt x="189" y="192"/>
                    <a:pt x="198" y="187"/>
                    <a:pt x="191" y="189"/>
                  </a:cubicBezTo>
                  <a:cubicBezTo>
                    <a:pt x="189" y="190"/>
                    <a:pt x="192" y="192"/>
                    <a:pt x="188" y="193"/>
                  </a:cubicBezTo>
                  <a:cubicBezTo>
                    <a:pt x="183" y="180"/>
                    <a:pt x="166" y="205"/>
                    <a:pt x="161" y="201"/>
                  </a:cubicBezTo>
                  <a:cubicBezTo>
                    <a:pt x="162" y="204"/>
                    <a:pt x="155" y="208"/>
                    <a:pt x="158" y="210"/>
                  </a:cubicBezTo>
                  <a:cubicBezTo>
                    <a:pt x="160" y="205"/>
                    <a:pt x="166" y="206"/>
                    <a:pt x="169" y="206"/>
                  </a:cubicBezTo>
                  <a:cubicBezTo>
                    <a:pt x="172" y="202"/>
                    <a:pt x="163" y="206"/>
                    <a:pt x="166" y="203"/>
                  </a:cubicBezTo>
                  <a:cubicBezTo>
                    <a:pt x="168" y="204"/>
                    <a:pt x="172" y="199"/>
                    <a:pt x="174" y="202"/>
                  </a:cubicBezTo>
                  <a:cubicBezTo>
                    <a:pt x="168" y="206"/>
                    <a:pt x="178" y="202"/>
                    <a:pt x="176" y="208"/>
                  </a:cubicBezTo>
                  <a:cubicBezTo>
                    <a:pt x="170" y="211"/>
                    <a:pt x="162" y="221"/>
                    <a:pt x="162" y="216"/>
                  </a:cubicBezTo>
                  <a:cubicBezTo>
                    <a:pt x="163" y="217"/>
                    <a:pt x="165" y="216"/>
                    <a:pt x="165" y="215"/>
                  </a:cubicBezTo>
                  <a:cubicBezTo>
                    <a:pt x="158" y="217"/>
                    <a:pt x="156" y="222"/>
                    <a:pt x="156" y="225"/>
                  </a:cubicBezTo>
                  <a:cubicBezTo>
                    <a:pt x="152" y="225"/>
                    <a:pt x="145" y="236"/>
                    <a:pt x="146" y="233"/>
                  </a:cubicBezTo>
                  <a:cubicBezTo>
                    <a:pt x="144" y="231"/>
                    <a:pt x="152" y="229"/>
                    <a:pt x="150" y="227"/>
                  </a:cubicBezTo>
                  <a:cubicBezTo>
                    <a:pt x="139" y="234"/>
                    <a:pt x="141" y="236"/>
                    <a:pt x="133" y="239"/>
                  </a:cubicBezTo>
                  <a:cubicBezTo>
                    <a:pt x="138" y="241"/>
                    <a:pt x="131" y="249"/>
                    <a:pt x="131" y="247"/>
                  </a:cubicBezTo>
                  <a:cubicBezTo>
                    <a:pt x="128" y="245"/>
                    <a:pt x="125" y="245"/>
                    <a:pt x="124" y="250"/>
                  </a:cubicBezTo>
                  <a:cubicBezTo>
                    <a:pt x="122" y="247"/>
                    <a:pt x="120" y="248"/>
                    <a:pt x="118" y="249"/>
                  </a:cubicBezTo>
                  <a:cubicBezTo>
                    <a:pt x="119" y="252"/>
                    <a:pt x="121" y="250"/>
                    <a:pt x="122" y="252"/>
                  </a:cubicBezTo>
                  <a:cubicBezTo>
                    <a:pt x="121" y="253"/>
                    <a:pt x="119" y="255"/>
                    <a:pt x="117" y="256"/>
                  </a:cubicBezTo>
                  <a:cubicBezTo>
                    <a:pt x="116" y="256"/>
                    <a:pt x="115" y="254"/>
                    <a:pt x="114" y="255"/>
                  </a:cubicBezTo>
                  <a:cubicBezTo>
                    <a:pt x="114" y="258"/>
                    <a:pt x="110" y="266"/>
                    <a:pt x="109" y="264"/>
                  </a:cubicBezTo>
                  <a:cubicBezTo>
                    <a:pt x="109" y="259"/>
                    <a:pt x="103" y="266"/>
                    <a:pt x="105" y="260"/>
                  </a:cubicBezTo>
                  <a:cubicBezTo>
                    <a:pt x="104" y="261"/>
                    <a:pt x="102" y="260"/>
                    <a:pt x="101" y="262"/>
                  </a:cubicBezTo>
                  <a:cubicBezTo>
                    <a:pt x="102" y="263"/>
                    <a:pt x="103" y="264"/>
                    <a:pt x="104" y="265"/>
                  </a:cubicBezTo>
                  <a:cubicBezTo>
                    <a:pt x="101" y="268"/>
                    <a:pt x="99" y="263"/>
                    <a:pt x="96" y="265"/>
                  </a:cubicBezTo>
                  <a:cubicBezTo>
                    <a:pt x="97" y="267"/>
                    <a:pt x="96" y="268"/>
                    <a:pt x="97" y="269"/>
                  </a:cubicBezTo>
                  <a:cubicBezTo>
                    <a:pt x="98" y="268"/>
                    <a:pt x="97" y="267"/>
                    <a:pt x="99" y="266"/>
                  </a:cubicBezTo>
                  <a:cubicBezTo>
                    <a:pt x="101" y="271"/>
                    <a:pt x="103" y="265"/>
                    <a:pt x="106" y="268"/>
                  </a:cubicBezTo>
                  <a:cubicBezTo>
                    <a:pt x="103" y="271"/>
                    <a:pt x="101" y="269"/>
                    <a:pt x="98" y="269"/>
                  </a:cubicBezTo>
                  <a:cubicBezTo>
                    <a:pt x="96" y="275"/>
                    <a:pt x="97" y="272"/>
                    <a:pt x="93" y="275"/>
                  </a:cubicBezTo>
                  <a:cubicBezTo>
                    <a:pt x="94" y="276"/>
                    <a:pt x="95" y="275"/>
                    <a:pt x="96" y="277"/>
                  </a:cubicBezTo>
                  <a:cubicBezTo>
                    <a:pt x="91" y="281"/>
                    <a:pt x="86" y="276"/>
                    <a:pt x="85" y="281"/>
                  </a:cubicBezTo>
                  <a:cubicBezTo>
                    <a:pt x="86" y="280"/>
                    <a:pt x="86" y="275"/>
                    <a:pt x="84" y="277"/>
                  </a:cubicBezTo>
                  <a:cubicBezTo>
                    <a:pt x="83" y="280"/>
                    <a:pt x="85" y="283"/>
                    <a:pt x="83" y="286"/>
                  </a:cubicBezTo>
                  <a:cubicBezTo>
                    <a:pt x="82" y="285"/>
                    <a:pt x="81" y="284"/>
                    <a:pt x="80" y="285"/>
                  </a:cubicBezTo>
                  <a:cubicBezTo>
                    <a:pt x="80" y="287"/>
                    <a:pt x="82" y="289"/>
                    <a:pt x="82" y="291"/>
                  </a:cubicBezTo>
                  <a:cubicBezTo>
                    <a:pt x="81" y="290"/>
                    <a:pt x="80" y="292"/>
                    <a:pt x="80" y="293"/>
                  </a:cubicBezTo>
                  <a:cubicBezTo>
                    <a:pt x="77" y="292"/>
                    <a:pt x="78" y="291"/>
                    <a:pt x="76" y="291"/>
                  </a:cubicBezTo>
                  <a:cubicBezTo>
                    <a:pt x="74" y="294"/>
                    <a:pt x="79" y="299"/>
                    <a:pt x="77" y="301"/>
                  </a:cubicBezTo>
                  <a:cubicBezTo>
                    <a:pt x="74" y="298"/>
                    <a:pt x="73" y="301"/>
                    <a:pt x="72" y="303"/>
                  </a:cubicBezTo>
                  <a:cubicBezTo>
                    <a:pt x="69" y="301"/>
                    <a:pt x="67" y="305"/>
                    <a:pt x="64" y="307"/>
                  </a:cubicBezTo>
                  <a:cubicBezTo>
                    <a:pt x="67" y="309"/>
                    <a:pt x="64" y="311"/>
                    <a:pt x="67" y="312"/>
                  </a:cubicBezTo>
                  <a:cubicBezTo>
                    <a:pt x="68" y="311"/>
                    <a:pt x="69" y="310"/>
                    <a:pt x="71" y="311"/>
                  </a:cubicBezTo>
                  <a:cubicBezTo>
                    <a:pt x="69" y="314"/>
                    <a:pt x="63" y="311"/>
                    <a:pt x="66" y="316"/>
                  </a:cubicBezTo>
                  <a:cubicBezTo>
                    <a:pt x="63" y="316"/>
                    <a:pt x="61" y="316"/>
                    <a:pt x="59" y="317"/>
                  </a:cubicBezTo>
                  <a:cubicBezTo>
                    <a:pt x="60" y="318"/>
                    <a:pt x="64" y="316"/>
                    <a:pt x="63" y="318"/>
                  </a:cubicBezTo>
                  <a:cubicBezTo>
                    <a:pt x="62" y="318"/>
                    <a:pt x="62" y="319"/>
                    <a:pt x="62" y="319"/>
                  </a:cubicBezTo>
                  <a:cubicBezTo>
                    <a:pt x="59" y="317"/>
                    <a:pt x="58" y="318"/>
                    <a:pt x="56" y="318"/>
                  </a:cubicBezTo>
                  <a:cubicBezTo>
                    <a:pt x="57" y="321"/>
                    <a:pt x="51" y="322"/>
                    <a:pt x="55" y="323"/>
                  </a:cubicBezTo>
                  <a:cubicBezTo>
                    <a:pt x="55" y="325"/>
                    <a:pt x="51" y="321"/>
                    <a:pt x="49" y="322"/>
                  </a:cubicBezTo>
                  <a:cubicBezTo>
                    <a:pt x="54" y="324"/>
                    <a:pt x="52" y="327"/>
                    <a:pt x="55" y="327"/>
                  </a:cubicBezTo>
                  <a:cubicBezTo>
                    <a:pt x="55" y="330"/>
                    <a:pt x="50" y="327"/>
                    <a:pt x="49" y="325"/>
                  </a:cubicBezTo>
                  <a:cubicBezTo>
                    <a:pt x="47" y="327"/>
                    <a:pt x="49" y="328"/>
                    <a:pt x="47" y="329"/>
                  </a:cubicBezTo>
                  <a:cubicBezTo>
                    <a:pt x="50" y="329"/>
                    <a:pt x="50" y="333"/>
                    <a:pt x="50" y="331"/>
                  </a:cubicBezTo>
                  <a:cubicBezTo>
                    <a:pt x="47" y="329"/>
                    <a:pt x="47" y="332"/>
                    <a:pt x="45" y="332"/>
                  </a:cubicBezTo>
                  <a:cubicBezTo>
                    <a:pt x="48" y="332"/>
                    <a:pt x="47" y="333"/>
                    <a:pt x="50" y="332"/>
                  </a:cubicBezTo>
                  <a:cubicBezTo>
                    <a:pt x="50" y="334"/>
                    <a:pt x="49" y="337"/>
                    <a:pt x="45" y="336"/>
                  </a:cubicBezTo>
                  <a:cubicBezTo>
                    <a:pt x="46" y="339"/>
                    <a:pt x="46" y="341"/>
                    <a:pt x="43" y="339"/>
                  </a:cubicBezTo>
                  <a:cubicBezTo>
                    <a:pt x="43" y="341"/>
                    <a:pt x="43" y="340"/>
                    <a:pt x="42" y="341"/>
                  </a:cubicBezTo>
                  <a:cubicBezTo>
                    <a:pt x="43" y="342"/>
                    <a:pt x="43" y="341"/>
                    <a:pt x="44" y="341"/>
                  </a:cubicBezTo>
                  <a:cubicBezTo>
                    <a:pt x="43" y="344"/>
                    <a:pt x="42" y="342"/>
                    <a:pt x="41" y="345"/>
                  </a:cubicBezTo>
                  <a:cubicBezTo>
                    <a:pt x="37" y="343"/>
                    <a:pt x="36" y="345"/>
                    <a:pt x="34" y="345"/>
                  </a:cubicBezTo>
                  <a:cubicBezTo>
                    <a:pt x="35" y="344"/>
                    <a:pt x="36" y="343"/>
                    <a:pt x="37" y="342"/>
                  </a:cubicBezTo>
                  <a:cubicBezTo>
                    <a:pt x="35" y="342"/>
                    <a:pt x="34" y="342"/>
                    <a:pt x="34" y="341"/>
                  </a:cubicBezTo>
                  <a:cubicBezTo>
                    <a:pt x="35" y="342"/>
                    <a:pt x="36" y="341"/>
                    <a:pt x="36" y="341"/>
                  </a:cubicBezTo>
                  <a:cubicBezTo>
                    <a:pt x="33" y="342"/>
                    <a:pt x="32" y="337"/>
                    <a:pt x="35" y="339"/>
                  </a:cubicBezTo>
                  <a:cubicBezTo>
                    <a:pt x="34" y="339"/>
                    <a:pt x="34" y="339"/>
                    <a:pt x="34" y="339"/>
                  </a:cubicBezTo>
                  <a:cubicBezTo>
                    <a:pt x="37" y="340"/>
                    <a:pt x="36" y="340"/>
                    <a:pt x="39" y="341"/>
                  </a:cubicBezTo>
                  <a:cubicBezTo>
                    <a:pt x="38" y="340"/>
                    <a:pt x="42" y="341"/>
                    <a:pt x="39" y="339"/>
                  </a:cubicBezTo>
                  <a:cubicBezTo>
                    <a:pt x="38" y="339"/>
                    <a:pt x="38" y="340"/>
                    <a:pt x="37" y="340"/>
                  </a:cubicBezTo>
                  <a:cubicBezTo>
                    <a:pt x="36" y="336"/>
                    <a:pt x="41" y="341"/>
                    <a:pt x="41" y="338"/>
                  </a:cubicBezTo>
                  <a:cubicBezTo>
                    <a:pt x="38" y="336"/>
                    <a:pt x="37" y="337"/>
                    <a:pt x="35" y="337"/>
                  </a:cubicBezTo>
                  <a:cubicBezTo>
                    <a:pt x="35" y="335"/>
                    <a:pt x="36" y="333"/>
                    <a:pt x="38" y="334"/>
                  </a:cubicBezTo>
                  <a:cubicBezTo>
                    <a:pt x="38" y="332"/>
                    <a:pt x="36" y="333"/>
                    <a:pt x="35" y="331"/>
                  </a:cubicBezTo>
                  <a:cubicBezTo>
                    <a:pt x="37" y="331"/>
                    <a:pt x="39" y="332"/>
                    <a:pt x="40" y="331"/>
                  </a:cubicBezTo>
                  <a:cubicBezTo>
                    <a:pt x="39" y="329"/>
                    <a:pt x="37" y="330"/>
                    <a:pt x="37" y="329"/>
                  </a:cubicBezTo>
                  <a:cubicBezTo>
                    <a:pt x="40" y="328"/>
                    <a:pt x="41" y="332"/>
                    <a:pt x="43" y="330"/>
                  </a:cubicBezTo>
                  <a:cubicBezTo>
                    <a:pt x="38" y="328"/>
                    <a:pt x="44" y="328"/>
                    <a:pt x="42" y="327"/>
                  </a:cubicBezTo>
                  <a:cubicBezTo>
                    <a:pt x="41" y="329"/>
                    <a:pt x="37" y="327"/>
                    <a:pt x="40" y="327"/>
                  </a:cubicBezTo>
                  <a:cubicBezTo>
                    <a:pt x="46" y="327"/>
                    <a:pt x="37" y="318"/>
                    <a:pt x="45" y="319"/>
                  </a:cubicBezTo>
                  <a:cubicBezTo>
                    <a:pt x="44" y="319"/>
                    <a:pt x="44" y="318"/>
                    <a:pt x="44" y="317"/>
                  </a:cubicBezTo>
                  <a:cubicBezTo>
                    <a:pt x="40" y="319"/>
                    <a:pt x="38" y="322"/>
                    <a:pt x="33" y="320"/>
                  </a:cubicBezTo>
                  <a:cubicBezTo>
                    <a:pt x="33" y="323"/>
                    <a:pt x="36" y="324"/>
                    <a:pt x="37" y="325"/>
                  </a:cubicBezTo>
                  <a:cubicBezTo>
                    <a:pt x="32" y="325"/>
                    <a:pt x="32" y="325"/>
                    <a:pt x="28" y="321"/>
                  </a:cubicBezTo>
                  <a:cubicBezTo>
                    <a:pt x="30" y="317"/>
                    <a:pt x="33" y="316"/>
                    <a:pt x="36" y="314"/>
                  </a:cubicBezTo>
                  <a:cubicBezTo>
                    <a:pt x="34" y="312"/>
                    <a:pt x="34" y="314"/>
                    <a:pt x="32" y="313"/>
                  </a:cubicBezTo>
                  <a:cubicBezTo>
                    <a:pt x="40" y="307"/>
                    <a:pt x="28" y="308"/>
                    <a:pt x="31" y="306"/>
                  </a:cubicBezTo>
                  <a:cubicBezTo>
                    <a:pt x="32" y="307"/>
                    <a:pt x="33" y="307"/>
                    <a:pt x="34" y="306"/>
                  </a:cubicBezTo>
                  <a:cubicBezTo>
                    <a:pt x="33" y="305"/>
                    <a:pt x="34" y="304"/>
                    <a:pt x="34" y="303"/>
                  </a:cubicBezTo>
                  <a:cubicBezTo>
                    <a:pt x="33" y="304"/>
                    <a:pt x="32" y="304"/>
                    <a:pt x="31" y="303"/>
                  </a:cubicBezTo>
                  <a:cubicBezTo>
                    <a:pt x="32" y="300"/>
                    <a:pt x="34" y="303"/>
                    <a:pt x="36" y="304"/>
                  </a:cubicBezTo>
                  <a:cubicBezTo>
                    <a:pt x="34" y="305"/>
                    <a:pt x="34" y="307"/>
                    <a:pt x="36" y="308"/>
                  </a:cubicBezTo>
                  <a:cubicBezTo>
                    <a:pt x="36" y="305"/>
                    <a:pt x="39" y="305"/>
                    <a:pt x="37" y="301"/>
                  </a:cubicBezTo>
                  <a:cubicBezTo>
                    <a:pt x="43" y="302"/>
                    <a:pt x="44" y="307"/>
                    <a:pt x="48" y="308"/>
                  </a:cubicBezTo>
                  <a:cubicBezTo>
                    <a:pt x="50" y="310"/>
                    <a:pt x="42" y="303"/>
                    <a:pt x="42" y="300"/>
                  </a:cubicBezTo>
                  <a:cubicBezTo>
                    <a:pt x="44" y="297"/>
                    <a:pt x="41" y="295"/>
                    <a:pt x="43" y="293"/>
                  </a:cubicBezTo>
                  <a:cubicBezTo>
                    <a:pt x="46" y="294"/>
                    <a:pt x="43" y="296"/>
                    <a:pt x="45" y="298"/>
                  </a:cubicBezTo>
                  <a:cubicBezTo>
                    <a:pt x="45" y="297"/>
                    <a:pt x="46" y="297"/>
                    <a:pt x="47" y="297"/>
                  </a:cubicBezTo>
                  <a:cubicBezTo>
                    <a:pt x="48" y="294"/>
                    <a:pt x="45" y="293"/>
                    <a:pt x="46" y="291"/>
                  </a:cubicBezTo>
                  <a:cubicBezTo>
                    <a:pt x="49" y="292"/>
                    <a:pt x="48" y="290"/>
                    <a:pt x="47" y="289"/>
                  </a:cubicBezTo>
                  <a:cubicBezTo>
                    <a:pt x="50" y="288"/>
                    <a:pt x="49" y="291"/>
                    <a:pt x="51" y="290"/>
                  </a:cubicBezTo>
                  <a:cubicBezTo>
                    <a:pt x="53" y="288"/>
                    <a:pt x="50" y="284"/>
                    <a:pt x="51" y="284"/>
                  </a:cubicBezTo>
                  <a:cubicBezTo>
                    <a:pt x="52" y="284"/>
                    <a:pt x="53" y="286"/>
                    <a:pt x="54" y="285"/>
                  </a:cubicBezTo>
                  <a:cubicBezTo>
                    <a:pt x="54" y="281"/>
                    <a:pt x="55" y="280"/>
                    <a:pt x="51" y="282"/>
                  </a:cubicBezTo>
                  <a:cubicBezTo>
                    <a:pt x="53" y="280"/>
                    <a:pt x="53" y="278"/>
                    <a:pt x="50" y="276"/>
                  </a:cubicBezTo>
                  <a:cubicBezTo>
                    <a:pt x="47" y="280"/>
                    <a:pt x="47" y="281"/>
                    <a:pt x="42" y="280"/>
                  </a:cubicBezTo>
                  <a:cubicBezTo>
                    <a:pt x="44" y="283"/>
                    <a:pt x="41" y="283"/>
                    <a:pt x="39" y="284"/>
                  </a:cubicBezTo>
                  <a:cubicBezTo>
                    <a:pt x="44" y="286"/>
                    <a:pt x="38" y="286"/>
                    <a:pt x="40" y="288"/>
                  </a:cubicBezTo>
                  <a:cubicBezTo>
                    <a:pt x="41" y="287"/>
                    <a:pt x="42" y="287"/>
                    <a:pt x="44" y="287"/>
                  </a:cubicBezTo>
                  <a:cubicBezTo>
                    <a:pt x="40" y="291"/>
                    <a:pt x="40" y="290"/>
                    <a:pt x="42" y="296"/>
                  </a:cubicBezTo>
                  <a:cubicBezTo>
                    <a:pt x="41" y="296"/>
                    <a:pt x="40" y="296"/>
                    <a:pt x="39" y="295"/>
                  </a:cubicBezTo>
                  <a:cubicBezTo>
                    <a:pt x="38" y="294"/>
                    <a:pt x="41" y="291"/>
                    <a:pt x="39" y="290"/>
                  </a:cubicBezTo>
                  <a:cubicBezTo>
                    <a:pt x="34" y="290"/>
                    <a:pt x="38" y="294"/>
                    <a:pt x="33" y="294"/>
                  </a:cubicBezTo>
                  <a:cubicBezTo>
                    <a:pt x="34" y="297"/>
                    <a:pt x="38" y="294"/>
                    <a:pt x="37" y="296"/>
                  </a:cubicBezTo>
                  <a:cubicBezTo>
                    <a:pt x="34" y="296"/>
                    <a:pt x="32" y="297"/>
                    <a:pt x="30" y="297"/>
                  </a:cubicBezTo>
                  <a:cubicBezTo>
                    <a:pt x="29" y="299"/>
                    <a:pt x="30" y="301"/>
                    <a:pt x="30" y="303"/>
                  </a:cubicBezTo>
                  <a:cubicBezTo>
                    <a:pt x="29" y="303"/>
                    <a:pt x="28" y="302"/>
                    <a:pt x="27" y="303"/>
                  </a:cubicBezTo>
                  <a:cubicBezTo>
                    <a:pt x="28" y="304"/>
                    <a:pt x="30" y="303"/>
                    <a:pt x="30" y="305"/>
                  </a:cubicBezTo>
                  <a:cubicBezTo>
                    <a:pt x="24" y="307"/>
                    <a:pt x="20" y="308"/>
                    <a:pt x="19" y="313"/>
                  </a:cubicBezTo>
                  <a:cubicBezTo>
                    <a:pt x="21" y="312"/>
                    <a:pt x="26" y="311"/>
                    <a:pt x="25" y="312"/>
                  </a:cubicBezTo>
                  <a:cubicBezTo>
                    <a:pt x="22" y="313"/>
                    <a:pt x="24" y="317"/>
                    <a:pt x="21" y="317"/>
                  </a:cubicBezTo>
                  <a:cubicBezTo>
                    <a:pt x="19" y="317"/>
                    <a:pt x="23" y="316"/>
                    <a:pt x="18" y="314"/>
                  </a:cubicBezTo>
                  <a:cubicBezTo>
                    <a:pt x="17" y="315"/>
                    <a:pt x="16" y="316"/>
                    <a:pt x="15" y="317"/>
                  </a:cubicBezTo>
                  <a:cubicBezTo>
                    <a:pt x="17" y="318"/>
                    <a:pt x="15" y="319"/>
                    <a:pt x="18" y="320"/>
                  </a:cubicBezTo>
                  <a:cubicBezTo>
                    <a:pt x="19" y="319"/>
                    <a:pt x="16" y="317"/>
                    <a:pt x="17" y="317"/>
                  </a:cubicBezTo>
                  <a:cubicBezTo>
                    <a:pt x="25" y="322"/>
                    <a:pt x="12" y="321"/>
                    <a:pt x="11" y="323"/>
                  </a:cubicBezTo>
                  <a:cubicBezTo>
                    <a:pt x="11" y="325"/>
                    <a:pt x="14" y="323"/>
                    <a:pt x="14" y="325"/>
                  </a:cubicBezTo>
                  <a:cubicBezTo>
                    <a:pt x="15" y="327"/>
                    <a:pt x="8" y="325"/>
                    <a:pt x="7" y="322"/>
                  </a:cubicBezTo>
                  <a:cubicBezTo>
                    <a:pt x="9" y="322"/>
                    <a:pt x="6" y="320"/>
                    <a:pt x="9" y="321"/>
                  </a:cubicBezTo>
                  <a:cubicBezTo>
                    <a:pt x="9" y="320"/>
                    <a:pt x="10" y="319"/>
                    <a:pt x="9" y="319"/>
                  </a:cubicBezTo>
                  <a:cubicBezTo>
                    <a:pt x="8" y="320"/>
                    <a:pt x="7" y="319"/>
                    <a:pt x="6" y="319"/>
                  </a:cubicBezTo>
                  <a:cubicBezTo>
                    <a:pt x="7" y="318"/>
                    <a:pt x="1" y="315"/>
                    <a:pt x="5" y="315"/>
                  </a:cubicBezTo>
                  <a:cubicBezTo>
                    <a:pt x="5" y="316"/>
                    <a:pt x="5" y="317"/>
                    <a:pt x="6" y="318"/>
                  </a:cubicBezTo>
                  <a:cubicBezTo>
                    <a:pt x="7" y="313"/>
                    <a:pt x="10" y="313"/>
                    <a:pt x="13" y="312"/>
                  </a:cubicBezTo>
                  <a:cubicBezTo>
                    <a:pt x="10" y="312"/>
                    <a:pt x="12" y="311"/>
                    <a:pt x="9" y="310"/>
                  </a:cubicBezTo>
                  <a:cubicBezTo>
                    <a:pt x="9" y="312"/>
                    <a:pt x="5" y="314"/>
                    <a:pt x="5" y="312"/>
                  </a:cubicBezTo>
                  <a:cubicBezTo>
                    <a:pt x="10" y="312"/>
                    <a:pt x="1" y="307"/>
                    <a:pt x="6" y="307"/>
                  </a:cubicBezTo>
                  <a:cubicBezTo>
                    <a:pt x="5" y="308"/>
                    <a:pt x="7" y="309"/>
                    <a:pt x="8" y="310"/>
                  </a:cubicBezTo>
                  <a:cubicBezTo>
                    <a:pt x="9" y="309"/>
                    <a:pt x="11" y="310"/>
                    <a:pt x="12" y="309"/>
                  </a:cubicBezTo>
                  <a:cubicBezTo>
                    <a:pt x="10" y="301"/>
                    <a:pt x="20" y="302"/>
                    <a:pt x="20" y="290"/>
                  </a:cubicBezTo>
                  <a:cubicBezTo>
                    <a:pt x="22" y="287"/>
                    <a:pt x="19" y="293"/>
                    <a:pt x="22" y="295"/>
                  </a:cubicBezTo>
                  <a:cubicBezTo>
                    <a:pt x="22" y="294"/>
                    <a:pt x="23" y="294"/>
                    <a:pt x="23" y="293"/>
                  </a:cubicBezTo>
                  <a:cubicBezTo>
                    <a:pt x="20" y="291"/>
                    <a:pt x="25" y="292"/>
                    <a:pt x="22" y="289"/>
                  </a:cubicBezTo>
                  <a:cubicBezTo>
                    <a:pt x="25" y="291"/>
                    <a:pt x="25" y="286"/>
                    <a:pt x="29" y="285"/>
                  </a:cubicBezTo>
                  <a:cubicBezTo>
                    <a:pt x="28" y="284"/>
                    <a:pt x="26" y="284"/>
                    <a:pt x="27" y="283"/>
                  </a:cubicBezTo>
                  <a:cubicBezTo>
                    <a:pt x="35" y="279"/>
                    <a:pt x="39" y="264"/>
                    <a:pt x="46" y="261"/>
                  </a:cubicBezTo>
                  <a:cubicBezTo>
                    <a:pt x="44" y="259"/>
                    <a:pt x="46" y="257"/>
                    <a:pt x="45" y="256"/>
                  </a:cubicBezTo>
                  <a:cubicBezTo>
                    <a:pt x="49" y="253"/>
                    <a:pt x="49" y="256"/>
                    <a:pt x="51" y="249"/>
                  </a:cubicBezTo>
                  <a:cubicBezTo>
                    <a:pt x="53" y="246"/>
                    <a:pt x="52" y="251"/>
                    <a:pt x="52" y="252"/>
                  </a:cubicBezTo>
                  <a:cubicBezTo>
                    <a:pt x="58" y="244"/>
                    <a:pt x="66" y="240"/>
                    <a:pt x="68" y="232"/>
                  </a:cubicBezTo>
                  <a:cubicBezTo>
                    <a:pt x="69" y="229"/>
                    <a:pt x="69" y="234"/>
                    <a:pt x="75" y="230"/>
                  </a:cubicBezTo>
                  <a:cubicBezTo>
                    <a:pt x="72" y="226"/>
                    <a:pt x="84" y="224"/>
                    <a:pt x="82" y="219"/>
                  </a:cubicBezTo>
                  <a:cubicBezTo>
                    <a:pt x="84" y="215"/>
                    <a:pt x="95" y="214"/>
                    <a:pt x="89" y="213"/>
                  </a:cubicBezTo>
                  <a:cubicBezTo>
                    <a:pt x="93" y="209"/>
                    <a:pt x="93" y="215"/>
                    <a:pt x="95" y="214"/>
                  </a:cubicBezTo>
                  <a:cubicBezTo>
                    <a:pt x="98" y="210"/>
                    <a:pt x="89" y="208"/>
                    <a:pt x="92" y="205"/>
                  </a:cubicBezTo>
                  <a:cubicBezTo>
                    <a:pt x="94" y="208"/>
                    <a:pt x="96" y="205"/>
                    <a:pt x="100" y="205"/>
                  </a:cubicBezTo>
                  <a:cubicBezTo>
                    <a:pt x="97" y="207"/>
                    <a:pt x="96" y="209"/>
                    <a:pt x="97" y="211"/>
                  </a:cubicBezTo>
                  <a:cubicBezTo>
                    <a:pt x="97" y="207"/>
                    <a:pt x="99" y="209"/>
                    <a:pt x="102" y="206"/>
                  </a:cubicBezTo>
                  <a:cubicBezTo>
                    <a:pt x="104" y="202"/>
                    <a:pt x="110" y="193"/>
                    <a:pt x="116" y="195"/>
                  </a:cubicBezTo>
                  <a:cubicBezTo>
                    <a:pt x="115" y="194"/>
                    <a:pt x="113" y="193"/>
                    <a:pt x="112" y="193"/>
                  </a:cubicBezTo>
                  <a:cubicBezTo>
                    <a:pt x="114" y="191"/>
                    <a:pt x="120" y="192"/>
                    <a:pt x="117" y="188"/>
                  </a:cubicBezTo>
                  <a:cubicBezTo>
                    <a:pt x="122" y="184"/>
                    <a:pt x="127" y="185"/>
                    <a:pt x="129" y="179"/>
                  </a:cubicBezTo>
                  <a:cubicBezTo>
                    <a:pt x="130" y="176"/>
                    <a:pt x="130" y="183"/>
                    <a:pt x="137" y="177"/>
                  </a:cubicBezTo>
                  <a:cubicBezTo>
                    <a:pt x="136" y="174"/>
                    <a:pt x="150" y="164"/>
                    <a:pt x="156" y="164"/>
                  </a:cubicBezTo>
                  <a:cubicBezTo>
                    <a:pt x="154" y="160"/>
                    <a:pt x="157" y="163"/>
                    <a:pt x="159" y="162"/>
                  </a:cubicBezTo>
                  <a:cubicBezTo>
                    <a:pt x="158" y="160"/>
                    <a:pt x="157" y="159"/>
                    <a:pt x="159" y="158"/>
                  </a:cubicBezTo>
                  <a:cubicBezTo>
                    <a:pt x="160" y="159"/>
                    <a:pt x="161" y="158"/>
                    <a:pt x="162" y="156"/>
                  </a:cubicBezTo>
                  <a:cubicBezTo>
                    <a:pt x="164" y="161"/>
                    <a:pt x="167" y="151"/>
                    <a:pt x="169" y="154"/>
                  </a:cubicBezTo>
                  <a:cubicBezTo>
                    <a:pt x="168" y="155"/>
                    <a:pt x="169" y="157"/>
                    <a:pt x="171" y="157"/>
                  </a:cubicBezTo>
                  <a:cubicBezTo>
                    <a:pt x="169" y="153"/>
                    <a:pt x="179" y="154"/>
                    <a:pt x="177" y="152"/>
                  </a:cubicBezTo>
                  <a:cubicBezTo>
                    <a:pt x="175" y="152"/>
                    <a:pt x="171" y="155"/>
                    <a:pt x="170" y="152"/>
                  </a:cubicBezTo>
                  <a:cubicBezTo>
                    <a:pt x="176" y="147"/>
                    <a:pt x="176" y="152"/>
                    <a:pt x="180" y="150"/>
                  </a:cubicBezTo>
                  <a:cubicBezTo>
                    <a:pt x="179" y="149"/>
                    <a:pt x="176" y="149"/>
                    <a:pt x="178" y="147"/>
                  </a:cubicBezTo>
                  <a:cubicBezTo>
                    <a:pt x="183" y="145"/>
                    <a:pt x="179" y="147"/>
                    <a:pt x="183" y="148"/>
                  </a:cubicBezTo>
                  <a:cubicBezTo>
                    <a:pt x="185" y="146"/>
                    <a:pt x="188" y="141"/>
                    <a:pt x="190" y="140"/>
                  </a:cubicBezTo>
                  <a:cubicBezTo>
                    <a:pt x="189" y="140"/>
                    <a:pt x="192" y="141"/>
                    <a:pt x="192" y="141"/>
                  </a:cubicBezTo>
                  <a:cubicBezTo>
                    <a:pt x="202" y="137"/>
                    <a:pt x="221" y="122"/>
                    <a:pt x="232" y="122"/>
                  </a:cubicBezTo>
                  <a:cubicBezTo>
                    <a:pt x="232" y="120"/>
                    <a:pt x="234" y="118"/>
                    <a:pt x="232" y="117"/>
                  </a:cubicBezTo>
                  <a:cubicBezTo>
                    <a:pt x="239" y="116"/>
                    <a:pt x="238" y="115"/>
                    <a:pt x="245" y="113"/>
                  </a:cubicBezTo>
                  <a:cubicBezTo>
                    <a:pt x="244" y="112"/>
                    <a:pt x="243" y="111"/>
                    <a:pt x="243" y="109"/>
                  </a:cubicBezTo>
                  <a:cubicBezTo>
                    <a:pt x="250" y="104"/>
                    <a:pt x="246" y="113"/>
                    <a:pt x="251" y="110"/>
                  </a:cubicBezTo>
                  <a:cubicBezTo>
                    <a:pt x="248" y="103"/>
                    <a:pt x="255" y="111"/>
                    <a:pt x="259" y="109"/>
                  </a:cubicBezTo>
                  <a:cubicBezTo>
                    <a:pt x="259" y="107"/>
                    <a:pt x="261" y="105"/>
                    <a:pt x="260" y="104"/>
                  </a:cubicBezTo>
                  <a:cubicBezTo>
                    <a:pt x="267" y="100"/>
                    <a:pt x="270" y="105"/>
                    <a:pt x="276" y="100"/>
                  </a:cubicBezTo>
                  <a:cubicBezTo>
                    <a:pt x="274" y="101"/>
                    <a:pt x="268" y="92"/>
                    <a:pt x="268" y="89"/>
                  </a:cubicBezTo>
                  <a:cubicBezTo>
                    <a:pt x="270" y="90"/>
                    <a:pt x="273" y="90"/>
                    <a:pt x="276" y="89"/>
                  </a:cubicBezTo>
                  <a:cubicBezTo>
                    <a:pt x="274" y="93"/>
                    <a:pt x="281" y="104"/>
                    <a:pt x="289" y="96"/>
                  </a:cubicBezTo>
                  <a:cubicBezTo>
                    <a:pt x="284" y="99"/>
                    <a:pt x="282" y="99"/>
                    <a:pt x="282" y="96"/>
                  </a:cubicBezTo>
                  <a:cubicBezTo>
                    <a:pt x="289" y="92"/>
                    <a:pt x="293" y="93"/>
                    <a:pt x="299" y="91"/>
                  </a:cubicBezTo>
                  <a:cubicBezTo>
                    <a:pt x="299" y="87"/>
                    <a:pt x="294" y="89"/>
                    <a:pt x="295" y="85"/>
                  </a:cubicBezTo>
                  <a:cubicBezTo>
                    <a:pt x="296" y="84"/>
                    <a:pt x="297" y="83"/>
                    <a:pt x="296" y="82"/>
                  </a:cubicBezTo>
                  <a:cubicBezTo>
                    <a:pt x="303" y="80"/>
                    <a:pt x="305" y="82"/>
                    <a:pt x="312" y="77"/>
                  </a:cubicBezTo>
                  <a:cubicBezTo>
                    <a:pt x="313" y="79"/>
                    <a:pt x="311" y="80"/>
                    <a:pt x="308" y="79"/>
                  </a:cubicBezTo>
                  <a:cubicBezTo>
                    <a:pt x="309" y="82"/>
                    <a:pt x="310" y="84"/>
                    <a:pt x="305" y="86"/>
                  </a:cubicBezTo>
                  <a:cubicBezTo>
                    <a:pt x="304" y="85"/>
                    <a:pt x="305" y="80"/>
                    <a:pt x="299" y="84"/>
                  </a:cubicBezTo>
                  <a:cubicBezTo>
                    <a:pt x="300" y="86"/>
                    <a:pt x="301" y="87"/>
                    <a:pt x="301" y="89"/>
                  </a:cubicBezTo>
                  <a:cubicBezTo>
                    <a:pt x="306" y="87"/>
                    <a:pt x="319" y="85"/>
                    <a:pt x="319" y="83"/>
                  </a:cubicBezTo>
                  <a:cubicBezTo>
                    <a:pt x="316" y="83"/>
                    <a:pt x="312" y="84"/>
                    <a:pt x="313" y="80"/>
                  </a:cubicBezTo>
                  <a:cubicBezTo>
                    <a:pt x="322" y="77"/>
                    <a:pt x="326" y="80"/>
                    <a:pt x="333" y="79"/>
                  </a:cubicBezTo>
                  <a:cubicBezTo>
                    <a:pt x="346" y="74"/>
                    <a:pt x="369" y="67"/>
                    <a:pt x="365" y="63"/>
                  </a:cubicBezTo>
                  <a:cubicBezTo>
                    <a:pt x="373" y="62"/>
                    <a:pt x="371" y="63"/>
                    <a:pt x="378" y="61"/>
                  </a:cubicBezTo>
                  <a:cubicBezTo>
                    <a:pt x="375" y="59"/>
                    <a:pt x="386" y="57"/>
                    <a:pt x="384" y="55"/>
                  </a:cubicBezTo>
                  <a:cubicBezTo>
                    <a:pt x="376" y="58"/>
                    <a:pt x="378" y="57"/>
                    <a:pt x="370" y="60"/>
                  </a:cubicBezTo>
                  <a:cubicBezTo>
                    <a:pt x="369" y="59"/>
                    <a:pt x="370" y="57"/>
                    <a:pt x="374" y="55"/>
                  </a:cubicBezTo>
                  <a:cubicBezTo>
                    <a:pt x="375" y="56"/>
                    <a:pt x="378" y="56"/>
                    <a:pt x="384" y="54"/>
                  </a:cubicBezTo>
                  <a:cubicBezTo>
                    <a:pt x="383" y="54"/>
                    <a:pt x="377" y="52"/>
                    <a:pt x="383" y="49"/>
                  </a:cubicBezTo>
                  <a:cubicBezTo>
                    <a:pt x="384" y="49"/>
                    <a:pt x="385" y="50"/>
                    <a:pt x="388" y="48"/>
                  </a:cubicBezTo>
                  <a:cubicBezTo>
                    <a:pt x="389" y="51"/>
                    <a:pt x="389" y="53"/>
                    <a:pt x="390" y="55"/>
                  </a:cubicBezTo>
                  <a:cubicBezTo>
                    <a:pt x="387" y="56"/>
                    <a:pt x="383" y="58"/>
                    <a:pt x="381" y="60"/>
                  </a:cubicBezTo>
                  <a:cubicBezTo>
                    <a:pt x="383" y="60"/>
                    <a:pt x="384" y="60"/>
                    <a:pt x="386" y="60"/>
                  </a:cubicBezTo>
                  <a:cubicBezTo>
                    <a:pt x="387" y="58"/>
                    <a:pt x="398" y="57"/>
                    <a:pt x="398" y="54"/>
                  </a:cubicBezTo>
                  <a:cubicBezTo>
                    <a:pt x="394" y="56"/>
                    <a:pt x="391" y="55"/>
                    <a:pt x="395" y="53"/>
                  </a:cubicBezTo>
                  <a:cubicBezTo>
                    <a:pt x="396" y="53"/>
                    <a:pt x="403" y="52"/>
                    <a:pt x="405" y="49"/>
                  </a:cubicBezTo>
                  <a:cubicBezTo>
                    <a:pt x="396" y="51"/>
                    <a:pt x="399" y="49"/>
                    <a:pt x="394" y="47"/>
                  </a:cubicBezTo>
                  <a:cubicBezTo>
                    <a:pt x="404" y="43"/>
                    <a:pt x="403" y="48"/>
                    <a:pt x="415" y="43"/>
                  </a:cubicBezTo>
                  <a:cubicBezTo>
                    <a:pt x="416" y="46"/>
                    <a:pt x="417" y="48"/>
                    <a:pt x="414" y="51"/>
                  </a:cubicBezTo>
                  <a:cubicBezTo>
                    <a:pt x="423" y="55"/>
                    <a:pt x="440" y="44"/>
                    <a:pt x="446" y="43"/>
                  </a:cubicBezTo>
                  <a:cubicBezTo>
                    <a:pt x="442" y="44"/>
                    <a:pt x="438" y="50"/>
                    <a:pt x="445" y="48"/>
                  </a:cubicBezTo>
                  <a:cubicBezTo>
                    <a:pt x="444" y="47"/>
                    <a:pt x="449" y="46"/>
                    <a:pt x="450" y="45"/>
                  </a:cubicBezTo>
                  <a:cubicBezTo>
                    <a:pt x="451" y="38"/>
                    <a:pt x="444" y="36"/>
                    <a:pt x="439" y="34"/>
                  </a:cubicBezTo>
                  <a:cubicBezTo>
                    <a:pt x="444" y="33"/>
                    <a:pt x="445" y="32"/>
                    <a:pt x="449" y="31"/>
                  </a:cubicBezTo>
                  <a:cubicBezTo>
                    <a:pt x="452" y="32"/>
                    <a:pt x="447" y="38"/>
                    <a:pt x="454" y="37"/>
                  </a:cubicBezTo>
                  <a:cubicBezTo>
                    <a:pt x="454" y="32"/>
                    <a:pt x="466" y="34"/>
                    <a:pt x="467" y="30"/>
                  </a:cubicBezTo>
                  <a:cubicBezTo>
                    <a:pt x="463" y="31"/>
                    <a:pt x="459" y="30"/>
                    <a:pt x="464" y="29"/>
                  </a:cubicBezTo>
                  <a:cubicBezTo>
                    <a:pt x="463" y="31"/>
                    <a:pt x="472" y="28"/>
                    <a:pt x="473" y="30"/>
                  </a:cubicBezTo>
                  <a:cubicBezTo>
                    <a:pt x="466" y="33"/>
                    <a:pt x="464" y="36"/>
                    <a:pt x="460" y="37"/>
                  </a:cubicBezTo>
                  <a:cubicBezTo>
                    <a:pt x="466" y="36"/>
                    <a:pt x="456" y="41"/>
                    <a:pt x="466" y="39"/>
                  </a:cubicBezTo>
                  <a:cubicBezTo>
                    <a:pt x="470" y="36"/>
                    <a:pt x="471" y="32"/>
                    <a:pt x="482" y="30"/>
                  </a:cubicBezTo>
                  <a:cubicBezTo>
                    <a:pt x="486" y="30"/>
                    <a:pt x="483" y="34"/>
                    <a:pt x="489" y="33"/>
                  </a:cubicBezTo>
                  <a:cubicBezTo>
                    <a:pt x="487" y="30"/>
                    <a:pt x="498" y="28"/>
                    <a:pt x="492" y="32"/>
                  </a:cubicBezTo>
                  <a:cubicBezTo>
                    <a:pt x="496" y="31"/>
                    <a:pt x="498" y="31"/>
                    <a:pt x="500" y="31"/>
                  </a:cubicBezTo>
                  <a:cubicBezTo>
                    <a:pt x="494" y="29"/>
                    <a:pt x="522" y="20"/>
                    <a:pt x="517" y="19"/>
                  </a:cubicBezTo>
                  <a:cubicBezTo>
                    <a:pt x="518" y="23"/>
                    <a:pt x="520" y="27"/>
                    <a:pt x="521" y="28"/>
                  </a:cubicBezTo>
                  <a:cubicBezTo>
                    <a:pt x="526" y="23"/>
                    <a:pt x="533" y="25"/>
                    <a:pt x="549" y="22"/>
                  </a:cubicBezTo>
                  <a:cubicBezTo>
                    <a:pt x="548" y="18"/>
                    <a:pt x="551" y="22"/>
                    <a:pt x="558" y="20"/>
                  </a:cubicBezTo>
                  <a:cubicBezTo>
                    <a:pt x="559" y="18"/>
                    <a:pt x="553" y="18"/>
                    <a:pt x="558" y="17"/>
                  </a:cubicBezTo>
                  <a:cubicBezTo>
                    <a:pt x="566" y="17"/>
                    <a:pt x="566" y="17"/>
                    <a:pt x="568" y="19"/>
                  </a:cubicBezTo>
                  <a:cubicBezTo>
                    <a:pt x="573" y="18"/>
                    <a:pt x="578" y="18"/>
                    <a:pt x="581" y="18"/>
                  </a:cubicBezTo>
                  <a:cubicBezTo>
                    <a:pt x="581" y="17"/>
                    <a:pt x="579" y="16"/>
                    <a:pt x="577" y="15"/>
                  </a:cubicBezTo>
                  <a:cubicBezTo>
                    <a:pt x="599" y="16"/>
                    <a:pt x="610" y="11"/>
                    <a:pt x="630" y="10"/>
                  </a:cubicBezTo>
                  <a:cubicBezTo>
                    <a:pt x="622" y="9"/>
                    <a:pt x="620" y="14"/>
                    <a:pt x="627" y="13"/>
                  </a:cubicBezTo>
                  <a:cubicBezTo>
                    <a:pt x="631" y="13"/>
                    <a:pt x="635" y="12"/>
                    <a:pt x="637" y="10"/>
                  </a:cubicBezTo>
                  <a:cubicBezTo>
                    <a:pt x="632" y="8"/>
                    <a:pt x="634" y="9"/>
                    <a:pt x="644" y="9"/>
                  </a:cubicBezTo>
                  <a:cubicBezTo>
                    <a:pt x="652" y="7"/>
                    <a:pt x="640" y="4"/>
                    <a:pt x="647" y="3"/>
                  </a:cubicBezTo>
                  <a:cubicBezTo>
                    <a:pt x="654" y="5"/>
                    <a:pt x="650" y="6"/>
                    <a:pt x="654" y="7"/>
                  </a:cubicBezTo>
                  <a:cubicBezTo>
                    <a:pt x="658" y="7"/>
                    <a:pt x="661" y="7"/>
                    <a:pt x="665" y="6"/>
                  </a:cubicBezTo>
                  <a:cubicBezTo>
                    <a:pt x="658" y="5"/>
                    <a:pt x="665" y="3"/>
                    <a:pt x="671" y="2"/>
                  </a:cubicBezTo>
                  <a:cubicBezTo>
                    <a:pt x="667" y="6"/>
                    <a:pt x="670" y="6"/>
                    <a:pt x="682" y="4"/>
                  </a:cubicBezTo>
                  <a:cubicBezTo>
                    <a:pt x="684" y="6"/>
                    <a:pt x="677" y="7"/>
                    <a:pt x="682" y="7"/>
                  </a:cubicBezTo>
                  <a:cubicBezTo>
                    <a:pt x="685" y="8"/>
                    <a:pt x="695" y="3"/>
                    <a:pt x="704" y="5"/>
                  </a:cubicBezTo>
                  <a:cubicBezTo>
                    <a:pt x="701" y="6"/>
                    <a:pt x="700" y="6"/>
                    <a:pt x="700" y="8"/>
                  </a:cubicBezTo>
                  <a:cubicBezTo>
                    <a:pt x="710" y="5"/>
                    <a:pt x="717" y="9"/>
                    <a:pt x="726" y="10"/>
                  </a:cubicBezTo>
                  <a:cubicBezTo>
                    <a:pt x="717" y="8"/>
                    <a:pt x="722" y="5"/>
                    <a:pt x="718" y="3"/>
                  </a:cubicBezTo>
                  <a:cubicBezTo>
                    <a:pt x="727" y="5"/>
                    <a:pt x="738" y="2"/>
                    <a:pt x="745" y="5"/>
                  </a:cubicBezTo>
                  <a:cubicBezTo>
                    <a:pt x="732" y="5"/>
                    <a:pt x="744" y="12"/>
                    <a:pt x="752" y="12"/>
                  </a:cubicBezTo>
                  <a:cubicBezTo>
                    <a:pt x="754" y="8"/>
                    <a:pt x="741" y="9"/>
                    <a:pt x="745" y="5"/>
                  </a:cubicBezTo>
                  <a:cubicBezTo>
                    <a:pt x="749" y="3"/>
                    <a:pt x="759" y="7"/>
                    <a:pt x="763" y="4"/>
                  </a:cubicBezTo>
                  <a:cubicBezTo>
                    <a:pt x="763" y="2"/>
                    <a:pt x="757" y="5"/>
                    <a:pt x="756" y="3"/>
                  </a:cubicBezTo>
                  <a:cubicBezTo>
                    <a:pt x="763" y="3"/>
                    <a:pt x="754" y="1"/>
                    <a:pt x="760" y="1"/>
                  </a:cubicBezTo>
                  <a:cubicBezTo>
                    <a:pt x="763" y="4"/>
                    <a:pt x="767" y="0"/>
                    <a:pt x="771" y="0"/>
                  </a:cubicBezTo>
                  <a:cubicBezTo>
                    <a:pt x="776" y="1"/>
                    <a:pt x="786" y="5"/>
                    <a:pt x="790" y="3"/>
                  </a:cubicBezTo>
                  <a:cubicBezTo>
                    <a:pt x="790" y="2"/>
                    <a:pt x="784" y="2"/>
                    <a:pt x="783" y="1"/>
                  </a:cubicBezTo>
                  <a:cubicBezTo>
                    <a:pt x="804" y="-1"/>
                    <a:pt x="811" y="4"/>
                    <a:pt x="830" y="1"/>
                  </a:cubicBezTo>
                  <a:cubicBezTo>
                    <a:pt x="833" y="2"/>
                    <a:pt x="837" y="3"/>
                    <a:pt x="842" y="4"/>
                  </a:cubicBezTo>
                  <a:cubicBezTo>
                    <a:pt x="842" y="2"/>
                    <a:pt x="846" y="2"/>
                    <a:pt x="850" y="1"/>
                  </a:cubicBezTo>
                  <a:cubicBezTo>
                    <a:pt x="859" y="3"/>
                    <a:pt x="868" y="5"/>
                    <a:pt x="879" y="7"/>
                  </a:cubicBezTo>
                  <a:cubicBezTo>
                    <a:pt x="877" y="9"/>
                    <a:pt x="872" y="10"/>
                    <a:pt x="887" y="11"/>
                  </a:cubicBezTo>
                  <a:cubicBezTo>
                    <a:pt x="888" y="10"/>
                    <a:pt x="882" y="9"/>
                    <a:pt x="887" y="9"/>
                  </a:cubicBezTo>
                  <a:cubicBezTo>
                    <a:pt x="887" y="10"/>
                    <a:pt x="891" y="11"/>
                    <a:pt x="892" y="9"/>
                  </a:cubicBezTo>
                  <a:cubicBezTo>
                    <a:pt x="892" y="9"/>
                    <a:pt x="892" y="8"/>
                    <a:pt x="892" y="7"/>
                  </a:cubicBezTo>
                  <a:cubicBezTo>
                    <a:pt x="887" y="7"/>
                    <a:pt x="883" y="7"/>
                    <a:pt x="879" y="7"/>
                  </a:cubicBezTo>
                  <a:cubicBezTo>
                    <a:pt x="880" y="5"/>
                    <a:pt x="879" y="3"/>
                    <a:pt x="875" y="2"/>
                  </a:cubicBezTo>
                  <a:cubicBezTo>
                    <a:pt x="894" y="2"/>
                    <a:pt x="892" y="8"/>
                    <a:pt x="904" y="6"/>
                  </a:cubicBezTo>
                  <a:cubicBezTo>
                    <a:pt x="906" y="11"/>
                    <a:pt x="910" y="13"/>
                    <a:pt x="900" y="15"/>
                  </a:cubicBezTo>
                  <a:cubicBezTo>
                    <a:pt x="910" y="15"/>
                    <a:pt x="918" y="14"/>
                    <a:pt x="921" y="11"/>
                  </a:cubicBezTo>
                  <a:cubicBezTo>
                    <a:pt x="908" y="11"/>
                    <a:pt x="913" y="7"/>
                    <a:pt x="909" y="5"/>
                  </a:cubicBezTo>
                  <a:cubicBezTo>
                    <a:pt x="917" y="6"/>
                    <a:pt x="917" y="4"/>
                    <a:pt x="922" y="4"/>
                  </a:cubicBezTo>
                  <a:cubicBezTo>
                    <a:pt x="931" y="7"/>
                    <a:pt x="911" y="9"/>
                    <a:pt x="930" y="11"/>
                  </a:cubicBezTo>
                  <a:cubicBezTo>
                    <a:pt x="916" y="6"/>
                    <a:pt x="942" y="9"/>
                    <a:pt x="952" y="11"/>
                  </a:cubicBezTo>
                  <a:cubicBezTo>
                    <a:pt x="950" y="9"/>
                    <a:pt x="947" y="8"/>
                    <a:pt x="952" y="7"/>
                  </a:cubicBezTo>
                  <a:cubicBezTo>
                    <a:pt x="978" y="7"/>
                    <a:pt x="975" y="18"/>
                    <a:pt x="991" y="14"/>
                  </a:cubicBezTo>
                  <a:cubicBezTo>
                    <a:pt x="990" y="16"/>
                    <a:pt x="997" y="17"/>
                    <a:pt x="1000" y="18"/>
                  </a:cubicBezTo>
                  <a:cubicBezTo>
                    <a:pt x="987" y="18"/>
                    <a:pt x="984" y="18"/>
                    <a:pt x="978" y="18"/>
                  </a:cubicBezTo>
                  <a:cubicBezTo>
                    <a:pt x="979" y="19"/>
                    <a:pt x="982" y="20"/>
                    <a:pt x="986" y="21"/>
                  </a:cubicBezTo>
                  <a:cubicBezTo>
                    <a:pt x="987" y="19"/>
                    <a:pt x="990" y="19"/>
                    <a:pt x="996" y="21"/>
                  </a:cubicBezTo>
                  <a:cubicBezTo>
                    <a:pt x="1000" y="19"/>
                    <a:pt x="999" y="15"/>
                    <a:pt x="1010" y="13"/>
                  </a:cubicBezTo>
                  <a:cubicBezTo>
                    <a:pt x="1011" y="14"/>
                    <a:pt x="1009" y="16"/>
                    <a:pt x="1014" y="17"/>
                  </a:cubicBezTo>
                  <a:cubicBezTo>
                    <a:pt x="1019" y="14"/>
                    <a:pt x="1010" y="21"/>
                    <a:pt x="1032" y="23"/>
                  </a:cubicBezTo>
                  <a:cubicBezTo>
                    <a:pt x="1028" y="21"/>
                    <a:pt x="1026" y="19"/>
                    <a:pt x="1028" y="17"/>
                  </a:cubicBezTo>
                  <a:cubicBezTo>
                    <a:pt x="1039" y="17"/>
                    <a:pt x="1037" y="18"/>
                    <a:pt x="1051" y="19"/>
                  </a:cubicBezTo>
                  <a:cubicBezTo>
                    <a:pt x="1056" y="25"/>
                    <a:pt x="1041" y="24"/>
                    <a:pt x="1036" y="26"/>
                  </a:cubicBezTo>
                  <a:cubicBezTo>
                    <a:pt x="1046" y="27"/>
                    <a:pt x="1055" y="24"/>
                    <a:pt x="1064" y="28"/>
                  </a:cubicBezTo>
                  <a:cubicBezTo>
                    <a:pt x="1057" y="25"/>
                    <a:pt x="1065" y="23"/>
                    <a:pt x="1074" y="24"/>
                  </a:cubicBezTo>
                  <a:cubicBezTo>
                    <a:pt x="1082" y="25"/>
                    <a:pt x="1073" y="29"/>
                    <a:pt x="1083" y="30"/>
                  </a:cubicBezTo>
                  <a:cubicBezTo>
                    <a:pt x="1091" y="30"/>
                    <a:pt x="1096" y="28"/>
                    <a:pt x="1089" y="26"/>
                  </a:cubicBezTo>
                  <a:cubicBezTo>
                    <a:pt x="1106" y="29"/>
                    <a:pt x="1102" y="25"/>
                    <a:pt x="1117" y="28"/>
                  </a:cubicBezTo>
                  <a:cubicBezTo>
                    <a:pt x="1118" y="30"/>
                    <a:pt x="1113" y="29"/>
                    <a:pt x="1108" y="27"/>
                  </a:cubicBezTo>
                  <a:cubicBezTo>
                    <a:pt x="1109" y="29"/>
                    <a:pt x="1106" y="30"/>
                    <a:pt x="1112" y="31"/>
                  </a:cubicBezTo>
                  <a:cubicBezTo>
                    <a:pt x="1122" y="30"/>
                    <a:pt x="1144" y="33"/>
                    <a:pt x="1157" y="33"/>
                  </a:cubicBezTo>
                  <a:cubicBezTo>
                    <a:pt x="1177" y="42"/>
                    <a:pt x="1204" y="39"/>
                    <a:pt x="1227" y="46"/>
                  </a:cubicBezTo>
                  <a:cubicBezTo>
                    <a:pt x="1217" y="47"/>
                    <a:pt x="1257" y="53"/>
                    <a:pt x="1267" y="59"/>
                  </a:cubicBezTo>
                  <a:cubicBezTo>
                    <a:pt x="1275" y="59"/>
                    <a:pt x="1293" y="56"/>
                    <a:pt x="1287" y="57"/>
                  </a:cubicBezTo>
                  <a:cubicBezTo>
                    <a:pt x="1288" y="62"/>
                    <a:pt x="1298" y="62"/>
                    <a:pt x="1305" y="65"/>
                  </a:cubicBezTo>
                  <a:cubicBezTo>
                    <a:pt x="1305" y="64"/>
                    <a:pt x="1305" y="63"/>
                    <a:pt x="1306" y="62"/>
                  </a:cubicBezTo>
                  <a:cubicBezTo>
                    <a:pt x="1322" y="65"/>
                    <a:pt x="1325" y="68"/>
                    <a:pt x="1329" y="72"/>
                  </a:cubicBezTo>
                  <a:cubicBezTo>
                    <a:pt x="1349" y="74"/>
                    <a:pt x="1369" y="82"/>
                    <a:pt x="1392" y="83"/>
                  </a:cubicBezTo>
                  <a:cubicBezTo>
                    <a:pt x="1396" y="88"/>
                    <a:pt x="1402" y="88"/>
                    <a:pt x="1414" y="92"/>
                  </a:cubicBezTo>
                  <a:cubicBezTo>
                    <a:pt x="1414" y="89"/>
                    <a:pt x="1424" y="91"/>
                    <a:pt x="1433" y="93"/>
                  </a:cubicBezTo>
                  <a:cubicBezTo>
                    <a:pt x="1432" y="90"/>
                    <a:pt x="1440" y="92"/>
                    <a:pt x="1441" y="90"/>
                  </a:cubicBezTo>
                  <a:cubicBezTo>
                    <a:pt x="1432" y="88"/>
                    <a:pt x="1436" y="85"/>
                    <a:pt x="1432" y="83"/>
                  </a:cubicBezTo>
                  <a:cubicBezTo>
                    <a:pt x="1443" y="88"/>
                    <a:pt x="1449" y="83"/>
                    <a:pt x="1457" y="88"/>
                  </a:cubicBezTo>
                  <a:cubicBezTo>
                    <a:pt x="1446" y="87"/>
                    <a:pt x="1442" y="91"/>
                    <a:pt x="1440" y="95"/>
                  </a:cubicBezTo>
                  <a:cubicBezTo>
                    <a:pt x="1453" y="97"/>
                    <a:pt x="1459" y="99"/>
                    <a:pt x="1461" y="102"/>
                  </a:cubicBezTo>
                  <a:cubicBezTo>
                    <a:pt x="1462" y="100"/>
                    <a:pt x="1461" y="98"/>
                    <a:pt x="1458" y="97"/>
                  </a:cubicBezTo>
                  <a:cubicBezTo>
                    <a:pt x="1463" y="97"/>
                    <a:pt x="1467" y="98"/>
                    <a:pt x="1471" y="99"/>
                  </a:cubicBezTo>
                  <a:cubicBezTo>
                    <a:pt x="1471" y="101"/>
                    <a:pt x="1466" y="101"/>
                    <a:pt x="1470" y="102"/>
                  </a:cubicBezTo>
                  <a:cubicBezTo>
                    <a:pt x="1473" y="101"/>
                    <a:pt x="1477" y="101"/>
                    <a:pt x="1480" y="100"/>
                  </a:cubicBezTo>
                  <a:cubicBezTo>
                    <a:pt x="1483" y="104"/>
                    <a:pt x="1475" y="102"/>
                    <a:pt x="1473" y="103"/>
                  </a:cubicBezTo>
                  <a:cubicBezTo>
                    <a:pt x="1489" y="108"/>
                    <a:pt x="1483" y="100"/>
                    <a:pt x="1492" y="100"/>
                  </a:cubicBezTo>
                  <a:cubicBezTo>
                    <a:pt x="1494" y="103"/>
                    <a:pt x="1493" y="106"/>
                    <a:pt x="1500" y="108"/>
                  </a:cubicBezTo>
                  <a:cubicBezTo>
                    <a:pt x="1503" y="106"/>
                    <a:pt x="1504" y="104"/>
                    <a:pt x="1512" y="105"/>
                  </a:cubicBezTo>
                  <a:cubicBezTo>
                    <a:pt x="1517" y="106"/>
                    <a:pt x="1511" y="110"/>
                    <a:pt x="1517" y="111"/>
                  </a:cubicBezTo>
                  <a:cubicBezTo>
                    <a:pt x="1518" y="110"/>
                    <a:pt x="1520" y="111"/>
                    <a:pt x="1523" y="112"/>
                  </a:cubicBezTo>
                  <a:cubicBezTo>
                    <a:pt x="1523" y="110"/>
                    <a:pt x="1525" y="110"/>
                    <a:pt x="1529" y="110"/>
                  </a:cubicBezTo>
                  <a:cubicBezTo>
                    <a:pt x="1529" y="112"/>
                    <a:pt x="1535" y="112"/>
                    <a:pt x="1537" y="111"/>
                  </a:cubicBezTo>
                  <a:cubicBezTo>
                    <a:pt x="1537" y="113"/>
                    <a:pt x="1545" y="118"/>
                    <a:pt x="1548" y="116"/>
                  </a:cubicBezTo>
                  <a:cubicBezTo>
                    <a:pt x="1548" y="115"/>
                    <a:pt x="1543" y="115"/>
                    <a:pt x="1543" y="113"/>
                  </a:cubicBezTo>
                  <a:cubicBezTo>
                    <a:pt x="1549" y="115"/>
                    <a:pt x="1553" y="115"/>
                    <a:pt x="1557" y="114"/>
                  </a:cubicBezTo>
                  <a:cubicBezTo>
                    <a:pt x="1557" y="122"/>
                    <a:pt x="1568" y="118"/>
                    <a:pt x="1580" y="124"/>
                  </a:cubicBezTo>
                  <a:cubicBezTo>
                    <a:pt x="1587" y="122"/>
                    <a:pt x="1579" y="118"/>
                    <a:pt x="1589" y="117"/>
                  </a:cubicBezTo>
                  <a:cubicBezTo>
                    <a:pt x="1594" y="121"/>
                    <a:pt x="1587" y="120"/>
                    <a:pt x="1588" y="124"/>
                  </a:cubicBezTo>
                  <a:cubicBezTo>
                    <a:pt x="1589" y="124"/>
                    <a:pt x="1597" y="128"/>
                    <a:pt x="1598" y="125"/>
                  </a:cubicBezTo>
                  <a:cubicBezTo>
                    <a:pt x="1598" y="124"/>
                    <a:pt x="1594" y="124"/>
                    <a:pt x="1593" y="122"/>
                  </a:cubicBezTo>
                  <a:cubicBezTo>
                    <a:pt x="1601" y="121"/>
                    <a:pt x="1600" y="124"/>
                    <a:pt x="1603" y="126"/>
                  </a:cubicBezTo>
                  <a:cubicBezTo>
                    <a:pt x="1603" y="123"/>
                    <a:pt x="1608" y="123"/>
                    <a:pt x="1609" y="122"/>
                  </a:cubicBezTo>
                  <a:cubicBezTo>
                    <a:pt x="1627" y="122"/>
                    <a:pt x="1626" y="128"/>
                    <a:pt x="1633" y="132"/>
                  </a:cubicBezTo>
                  <a:cubicBezTo>
                    <a:pt x="1633" y="130"/>
                    <a:pt x="1637" y="131"/>
                    <a:pt x="1638" y="130"/>
                  </a:cubicBezTo>
                  <a:cubicBezTo>
                    <a:pt x="1633" y="131"/>
                    <a:pt x="1627" y="127"/>
                    <a:pt x="1633" y="127"/>
                  </a:cubicBezTo>
                  <a:cubicBezTo>
                    <a:pt x="1632" y="129"/>
                    <a:pt x="1642" y="129"/>
                    <a:pt x="1643" y="128"/>
                  </a:cubicBezTo>
                  <a:cubicBezTo>
                    <a:pt x="1642" y="126"/>
                    <a:pt x="1636" y="126"/>
                    <a:pt x="1639" y="123"/>
                  </a:cubicBezTo>
                  <a:cubicBezTo>
                    <a:pt x="1648" y="123"/>
                    <a:pt x="1644" y="129"/>
                    <a:pt x="1651" y="127"/>
                  </a:cubicBezTo>
                  <a:cubicBezTo>
                    <a:pt x="1651" y="129"/>
                    <a:pt x="1647" y="128"/>
                    <a:pt x="1645" y="129"/>
                  </a:cubicBezTo>
                  <a:cubicBezTo>
                    <a:pt x="1648" y="130"/>
                    <a:pt x="1652" y="130"/>
                    <a:pt x="1653" y="131"/>
                  </a:cubicBezTo>
                  <a:cubicBezTo>
                    <a:pt x="1649" y="132"/>
                    <a:pt x="1649" y="134"/>
                    <a:pt x="1647" y="136"/>
                  </a:cubicBezTo>
                  <a:cubicBezTo>
                    <a:pt x="1652" y="134"/>
                    <a:pt x="1660" y="137"/>
                    <a:pt x="1655" y="132"/>
                  </a:cubicBezTo>
                  <a:cubicBezTo>
                    <a:pt x="1664" y="135"/>
                    <a:pt x="1673" y="134"/>
                    <a:pt x="1667" y="130"/>
                  </a:cubicBezTo>
                  <a:cubicBezTo>
                    <a:pt x="1675" y="130"/>
                    <a:pt x="1670" y="134"/>
                    <a:pt x="1676" y="132"/>
                  </a:cubicBezTo>
                  <a:cubicBezTo>
                    <a:pt x="1675" y="136"/>
                    <a:pt x="1673" y="137"/>
                    <a:pt x="1677" y="141"/>
                  </a:cubicBezTo>
                  <a:cubicBezTo>
                    <a:pt x="1679" y="139"/>
                    <a:pt x="1683" y="139"/>
                    <a:pt x="1682" y="136"/>
                  </a:cubicBezTo>
                  <a:cubicBezTo>
                    <a:pt x="1693" y="137"/>
                    <a:pt x="1696" y="141"/>
                    <a:pt x="1700" y="145"/>
                  </a:cubicBezTo>
                  <a:cubicBezTo>
                    <a:pt x="1697" y="139"/>
                    <a:pt x="1701" y="144"/>
                    <a:pt x="1707" y="141"/>
                  </a:cubicBezTo>
                  <a:cubicBezTo>
                    <a:pt x="1710" y="143"/>
                    <a:pt x="1706" y="147"/>
                    <a:pt x="1715" y="146"/>
                  </a:cubicBezTo>
                  <a:cubicBezTo>
                    <a:pt x="1706" y="141"/>
                    <a:pt x="1726" y="146"/>
                    <a:pt x="1722" y="141"/>
                  </a:cubicBezTo>
                  <a:cubicBezTo>
                    <a:pt x="1733" y="144"/>
                    <a:pt x="1732" y="144"/>
                    <a:pt x="1743" y="146"/>
                  </a:cubicBezTo>
                  <a:cubicBezTo>
                    <a:pt x="1742" y="148"/>
                    <a:pt x="1739" y="149"/>
                    <a:pt x="1734" y="149"/>
                  </a:cubicBezTo>
                  <a:cubicBezTo>
                    <a:pt x="1738" y="147"/>
                    <a:pt x="1725" y="146"/>
                    <a:pt x="1726" y="147"/>
                  </a:cubicBezTo>
                  <a:cubicBezTo>
                    <a:pt x="1726" y="148"/>
                    <a:pt x="1726" y="149"/>
                    <a:pt x="1726" y="150"/>
                  </a:cubicBezTo>
                  <a:cubicBezTo>
                    <a:pt x="1734" y="150"/>
                    <a:pt x="1739" y="151"/>
                    <a:pt x="1742" y="153"/>
                  </a:cubicBezTo>
                  <a:cubicBezTo>
                    <a:pt x="1744" y="151"/>
                    <a:pt x="1748" y="150"/>
                    <a:pt x="1747" y="146"/>
                  </a:cubicBezTo>
                  <a:cubicBezTo>
                    <a:pt x="1754" y="151"/>
                    <a:pt x="1763" y="146"/>
                    <a:pt x="1766" y="150"/>
                  </a:cubicBezTo>
                  <a:cubicBezTo>
                    <a:pt x="1763" y="150"/>
                    <a:pt x="1761" y="150"/>
                    <a:pt x="1761" y="152"/>
                  </a:cubicBezTo>
                  <a:cubicBezTo>
                    <a:pt x="1764" y="151"/>
                    <a:pt x="1768" y="151"/>
                    <a:pt x="1768" y="148"/>
                  </a:cubicBezTo>
                  <a:cubicBezTo>
                    <a:pt x="1762" y="147"/>
                    <a:pt x="1761" y="146"/>
                    <a:pt x="1758" y="148"/>
                  </a:cubicBezTo>
                  <a:cubicBezTo>
                    <a:pt x="1760" y="146"/>
                    <a:pt x="1752" y="143"/>
                    <a:pt x="1758" y="143"/>
                  </a:cubicBezTo>
                  <a:cubicBezTo>
                    <a:pt x="1757" y="148"/>
                    <a:pt x="1770" y="142"/>
                    <a:pt x="1766" y="145"/>
                  </a:cubicBezTo>
                  <a:cubicBezTo>
                    <a:pt x="1759" y="146"/>
                    <a:pt x="1773" y="148"/>
                    <a:pt x="1773" y="150"/>
                  </a:cubicBezTo>
                  <a:close/>
                  <a:moveTo>
                    <a:pt x="12" y="309"/>
                  </a:moveTo>
                  <a:cubicBezTo>
                    <a:pt x="12" y="312"/>
                    <a:pt x="16" y="311"/>
                    <a:pt x="17" y="309"/>
                  </a:cubicBezTo>
                  <a:cubicBezTo>
                    <a:pt x="15" y="309"/>
                    <a:pt x="14" y="309"/>
                    <a:pt x="12" y="308"/>
                  </a:cubicBezTo>
                  <a:cubicBezTo>
                    <a:pt x="13" y="309"/>
                    <a:pt x="13" y="310"/>
                    <a:pt x="12" y="309"/>
                  </a:cubicBezTo>
                  <a:close/>
                  <a:moveTo>
                    <a:pt x="66" y="311"/>
                  </a:moveTo>
                  <a:cubicBezTo>
                    <a:pt x="63" y="308"/>
                    <a:pt x="62" y="313"/>
                    <a:pt x="61" y="314"/>
                  </a:cubicBezTo>
                  <a:cubicBezTo>
                    <a:pt x="62" y="314"/>
                    <a:pt x="63" y="314"/>
                    <a:pt x="63" y="315"/>
                  </a:cubicBezTo>
                  <a:cubicBezTo>
                    <a:pt x="66" y="315"/>
                    <a:pt x="62" y="311"/>
                    <a:pt x="66" y="311"/>
                  </a:cubicBezTo>
                  <a:close/>
                  <a:moveTo>
                    <a:pt x="155" y="206"/>
                  </a:moveTo>
                  <a:cubicBezTo>
                    <a:pt x="154" y="207"/>
                    <a:pt x="152" y="210"/>
                    <a:pt x="151" y="209"/>
                  </a:cubicBezTo>
                  <a:cubicBezTo>
                    <a:pt x="150" y="210"/>
                    <a:pt x="151" y="211"/>
                    <a:pt x="152" y="212"/>
                  </a:cubicBezTo>
                  <a:cubicBezTo>
                    <a:pt x="149" y="215"/>
                    <a:pt x="149" y="208"/>
                    <a:pt x="146" y="213"/>
                  </a:cubicBezTo>
                  <a:cubicBezTo>
                    <a:pt x="148" y="219"/>
                    <a:pt x="158" y="213"/>
                    <a:pt x="155" y="206"/>
                  </a:cubicBezTo>
                  <a:close/>
                  <a:moveTo>
                    <a:pt x="1687" y="190"/>
                  </a:moveTo>
                  <a:cubicBezTo>
                    <a:pt x="1691" y="192"/>
                    <a:pt x="1682" y="194"/>
                    <a:pt x="1684" y="197"/>
                  </a:cubicBezTo>
                  <a:cubicBezTo>
                    <a:pt x="1697" y="196"/>
                    <a:pt x="1688" y="191"/>
                    <a:pt x="1705" y="194"/>
                  </a:cubicBezTo>
                  <a:cubicBezTo>
                    <a:pt x="1704" y="193"/>
                    <a:pt x="1703" y="192"/>
                    <a:pt x="1703" y="191"/>
                  </a:cubicBezTo>
                  <a:cubicBezTo>
                    <a:pt x="1695" y="191"/>
                    <a:pt x="1694" y="193"/>
                    <a:pt x="1697" y="188"/>
                  </a:cubicBezTo>
                  <a:cubicBezTo>
                    <a:pt x="1693" y="187"/>
                    <a:pt x="1691" y="194"/>
                    <a:pt x="1687" y="190"/>
                  </a:cubicBezTo>
                  <a:close/>
                  <a:moveTo>
                    <a:pt x="1837" y="216"/>
                  </a:moveTo>
                  <a:cubicBezTo>
                    <a:pt x="1835" y="215"/>
                    <a:pt x="1835" y="214"/>
                    <a:pt x="1835" y="212"/>
                  </a:cubicBezTo>
                  <a:cubicBezTo>
                    <a:pt x="1830" y="214"/>
                    <a:pt x="1831" y="214"/>
                    <a:pt x="1825" y="213"/>
                  </a:cubicBezTo>
                  <a:cubicBezTo>
                    <a:pt x="1826" y="218"/>
                    <a:pt x="1831" y="218"/>
                    <a:pt x="1837" y="216"/>
                  </a:cubicBezTo>
                  <a:close/>
                  <a:moveTo>
                    <a:pt x="2194" y="193"/>
                  </a:moveTo>
                  <a:cubicBezTo>
                    <a:pt x="2196" y="192"/>
                    <a:pt x="2197" y="192"/>
                    <a:pt x="2198" y="192"/>
                  </a:cubicBezTo>
                  <a:cubicBezTo>
                    <a:pt x="2197" y="190"/>
                    <a:pt x="2200" y="185"/>
                    <a:pt x="2193" y="187"/>
                  </a:cubicBezTo>
                  <a:cubicBezTo>
                    <a:pt x="2193" y="188"/>
                    <a:pt x="2194" y="188"/>
                    <a:pt x="2196" y="188"/>
                  </a:cubicBezTo>
                  <a:cubicBezTo>
                    <a:pt x="2194" y="189"/>
                    <a:pt x="2191" y="190"/>
                    <a:pt x="2192" y="192"/>
                  </a:cubicBezTo>
                  <a:cubicBezTo>
                    <a:pt x="2194" y="191"/>
                    <a:pt x="2194" y="192"/>
                    <a:pt x="2194" y="193"/>
                  </a:cubicBezTo>
                  <a:close/>
                  <a:moveTo>
                    <a:pt x="2379" y="130"/>
                  </a:moveTo>
                  <a:cubicBezTo>
                    <a:pt x="2369" y="135"/>
                    <a:pt x="2396" y="138"/>
                    <a:pt x="2379" y="130"/>
                  </a:cubicBezTo>
                  <a:close/>
                  <a:moveTo>
                    <a:pt x="2351" y="97"/>
                  </a:moveTo>
                  <a:cubicBezTo>
                    <a:pt x="2350" y="96"/>
                    <a:pt x="2348" y="97"/>
                    <a:pt x="2348" y="98"/>
                  </a:cubicBezTo>
                  <a:cubicBezTo>
                    <a:pt x="2339" y="98"/>
                    <a:pt x="2347" y="96"/>
                    <a:pt x="2342" y="95"/>
                  </a:cubicBezTo>
                  <a:cubicBezTo>
                    <a:pt x="2336" y="98"/>
                    <a:pt x="2347" y="100"/>
                    <a:pt x="2338" y="103"/>
                  </a:cubicBezTo>
                  <a:cubicBezTo>
                    <a:pt x="2340" y="104"/>
                    <a:pt x="2346" y="98"/>
                    <a:pt x="2351" y="97"/>
                  </a:cubicBezTo>
                  <a:close/>
                  <a:moveTo>
                    <a:pt x="973" y="14"/>
                  </a:moveTo>
                  <a:cubicBezTo>
                    <a:pt x="961" y="14"/>
                    <a:pt x="958" y="17"/>
                    <a:pt x="955" y="20"/>
                  </a:cubicBezTo>
                  <a:cubicBezTo>
                    <a:pt x="963" y="21"/>
                    <a:pt x="970" y="22"/>
                    <a:pt x="973" y="24"/>
                  </a:cubicBezTo>
                  <a:cubicBezTo>
                    <a:pt x="988" y="23"/>
                    <a:pt x="962" y="21"/>
                    <a:pt x="960" y="20"/>
                  </a:cubicBezTo>
                  <a:cubicBezTo>
                    <a:pt x="962" y="17"/>
                    <a:pt x="973" y="18"/>
                    <a:pt x="973" y="14"/>
                  </a:cubicBezTo>
                  <a:close/>
                  <a:moveTo>
                    <a:pt x="934" y="12"/>
                  </a:moveTo>
                  <a:cubicBezTo>
                    <a:pt x="929" y="13"/>
                    <a:pt x="921" y="14"/>
                    <a:pt x="921" y="16"/>
                  </a:cubicBezTo>
                  <a:cubicBezTo>
                    <a:pt x="928" y="17"/>
                    <a:pt x="929" y="18"/>
                    <a:pt x="929" y="19"/>
                  </a:cubicBezTo>
                  <a:cubicBezTo>
                    <a:pt x="936" y="18"/>
                    <a:pt x="928" y="15"/>
                    <a:pt x="934" y="12"/>
                  </a:cubicBezTo>
                  <a:close/>
                  <a:moveTo>
                    <a:pt x="1009" y="22"/>
                  </a:moveTo>
                  <a:cubicBezTo>
                    <a:pt x="1003" y="22"/>
                    <a:pt x="1005" y="24"/>
                    <a:pt x="1004" y="26"/>
                  </a:cubicBezTo>
                  <a:cubicBezTo>
                    <a:pt x="1012" y="27"/>
                    <a:pt x="1013" y="28"/>
                    <a:pt x="1022" y="29"/>
                  </a:cubicBezTo>
                  <a:cubicBezTo>
                    <a:pt x="1022" y="28"/>
                    <a:pt x="1022" y="27"/>
                    <a:pt x="1022" y="26"/>
                  </a:cubicBezTo>
                  <a:cubicBezTo>
                    <a:pt x="1015" y="25"/>
                    <a:pt x="1015" y="26"/>
                    <a:pt x="1008" y="25"/>
                  </a:cubicBezTo>
                  <a:cubicBezTo>
                    <a:pt x="1009" y="24"/>
                    <a:pt x="1009" y="23"/>
                    <a:pt x="1009" y="22"/>
                  </a:cubicBezTo>
                  <a:close/>
                  <a:moveTo>
                    <a:pt x="896" y="14"/>
                  </a:moveTo>
                  <a:cubicBezTo>
                    <a:pt x="874" y="12"/>
                    <a:pt x="864" y="17"/>
                    <a:pt x="850" y="21"/>
                  </a:cubicBezTo>
                  <a:cubicBezTo>
                    <a:pt x="865" y="21"/>
                    <a:pt x="880" y="15"/>
                    <a:pt x="891" y="18"/>
                  </a:cubicBezTo>
                  <a:cubicBezTo>
                    <a:pt x="905" y="18"/>
                    <a:pt x="887" y="15"/>
                    <a:pt x="887" y="14"/>
                  </a:cubicBezTo>
                  <a:cubicBezTo>
                    <a:pt x="887" y="13"/>
                    <a:pt x="892" y="14"/>
                    <a:pt x="896" y="14"/>
                  </a:cubicBezTo>
                  <a:close/>
                  <a:moveTo>
                    <a:pt x="715" y="11"/>
                  </a:moveTo>
                  <a:cubicBezTo>
                    <a:pt x="711" y="9"/>
                    <a:pt x="704" y="15"/>
                    <a:pt x="693" y="14"/>
                  </a:cubicBezTo>
                  <a:cubicBezTo>
                    <a:pt x="695" y="15"/>
                    <a:pt x="697" y="16"/>
                    <a:pt x="697" y="17"/>
                  </a:cubicBezTo>
                  <a:cubicBezTo>
                    <a:pt x="713" y="18"/>
                    <a:pt x="703" y="12"/>
                    <a:pt x="715" y="11"/>
                  </a:cubicBezTo>
                  <a:close/>
                  <a:moveTo>
                    <a:pt x="628" y="19"/>
                  </a:moveTo>
                  <a:cubicBezTo>
                    <a:pt x="619" y="20"/>
                    <a:pt x="632" y="20"/>
                    <a:pt x="628" y="23"/>
                  </a:cubicBezTo>
                  <a:cubicBezTo>
                    <a:pt x="638" y="22"/>
                    <a:pt x="648" y="21"/>
                    <a:pt x="648" y="18"/>
                  </a:cubicBezTo>
                  <a:cubicBezTo>
                    <a:pt x="637" y="21"/>
                    <a:pt x="635" y="21"/>
                    <a:pt x="628" y="19"/>
                  </a:cubicBezTo>
                  <a:close/>
                  <a:moveTo>
                    <a:pt x="568" y="25"/>
                  </a:moveTo>
                  <a:cubicBezTo>
                    <a:pt x="559" y="28"/>
                    <a:pt x="573" y="29"/>
                    <a:pt x="569" y="32"/>
                  </a:cubicBezTo>
                  <a:cubicBezTo>
                    <a:pt x="573" y="32"/>
                    <a:pt x="572" y="30"/>
                    <a:pt x="572" y="29"/>
                  </a:cubicBezTo>
                  <a:cubicBezTo>
                    <a:pt x="575" y="29"/>
                    <a:pt x="578" y="29"/>
                    <a:pt x="582" y="29"/>
                  </a:cubicBezTo>
                  <a:cubicBezTo>
                    <a:pt x="579" y="27"/>
                    <a:pt x="568" y="29"/>
                    <a:pt x="568" y="25"/>
                  </a:cubicBezTo>
                  <a:close/>
                  <a:moveTo>
                    <a:pt x="1314" y="77"/>
                  </a:moveTo>
                  <a:cubicBezTo>
                    <a:pt x="1307" y="77"/>
                    <a:pt x="1308" y="81"/>
                    <a:pt x="1295" y="77"/>
                  </a:cubicBezTo>
                  <a:cubicBezTo>
                    <a:pt x="1316" y="81"/>
                    <a:pt x="1302" y="89"/>
                    <a:pt x="1329" y="92"/>
                  </a:cubicBezTo>
                  <a:cubicBezTo>
                    <a:pt x="1325" y="90"/>
                    <a:pt x="1328" y="89"/>
                    <a:pt x="1329" y="91"/>
                  </a:cubicBezTo>
                  <a:cubicBezTo>
                    <a:pt x="1340" y="91"/>
                    <a:pt x="1320" y="87"/>
                    <a:pt x="1330" y="86"/>
                  </a:cubicBezTo>
                  <a:cubicBezTo>
                    <a:pt x="1323" y="85"/>
                    <a:pt x="1326" y="89"/>
                    <a:pt x="1319" y="88"/>
                  </a:cubicBezTo>
                  <a:cubicBezTo>
                    <a:pt x="1312" y="83"/>
                    <a:pt x="1308" y="81"/>
                    <a:pt x="1314" y="77"/>
                  </a:cubicBezTo>
                  <a:close/>
                  <a:moveTo>
                    <a:pt x="1328" y="95"/>
                  </a:moveTo>
                  <a:cubicBezTo>
                    <a:pt x="1336" y="98"/>
                    <a:pt x="1337" y="91"/>
                    <a:pt x="1340" y="95"/>
                  </a:cubicBezTo>
                  <a:cubicBezTo>
                    <a:pt x="1343" y="96"/>
                    <a:pt x="1343" y="95"/>
                    <a:pt x="1343" y="94"/>
                  </a:cubicBezTo>
                  <a:cubicBezTo>
                    <a:pt x="1341" y="93"/>
                    <a:pt x="1340" y="93"/>
                    <a:pt x="1340" y="92"/>
                  </a:cubicBezTo>
                  <a:cubicBezTo>
                    <a:pt x="1334" y="92"/>
                    <a:pt x="1327" y="92"/>
                    <a:pt x="1328" y="95"/>
                  </a:cubicBezTo>
                  <a:close/>
                  <a:moveTo>
                    <a:pt x="1252" y="80"/>
                  </a:moveTo>
                  <a:cubicBezTo>
                    <a:pt x="1270" y="82"/>
                    <a:pt x="1275" y="85"/>
                    <a:pt x="1282" y="84"/>
                  </a:cubicBezTo>
                  <a:cubicBezTo>
                    <a:pt x="1285" y="89"/>
                    <a:pt x="1290" y="84"/>
                    <a:pt x="1296" y="89"/>
                  </a:cubicBezTo>
                  <a:cubicBezTo>
                    <a:pt x="1308" y="90"/>
                    <a:pt x="1300" y="87"/>
                    <a:pt x="1297" y="85"/>
                  </a:cubicBezTo>
                  <a:cubicBezTo>
                    <a:pt x="1309" y="86"/>
                    <a:pt x="1299" y="89"/>
                    <a:pt x="1311" y="90"/>
                  </a:cubicBezTo>
                  <a:cubicBezTo>
                    <a:pt x="1314" y="86"/>
                    <a:pt x="1299" y="85"/>
                    <a:pt x="1301" y="81"/>
                  </a:cubicBezTo>
                  <a:cubicBezTo>
                    <a:pt x="1292" y="79"/>
                    <a:pt x="1292" y="82"/>
                    <a:pt x="1286" y="82"/>
                  </a:cubicBezTo>
                  <a:cubicBezTo>
                    <a:pt x="1282" y="80"/>
                    <a:pt x="1283" y="79"/>
                    <a:pt x="1283" y="78"/>
                  </a:cubicBezTo>
                  <a:cubicBezTo>
                    <a:pt x="1272" y="76"/>
                    <a:pt x="1272" y="74"/>
                    <a:pt x="1260" y="72"/>
                  </a:cubicBezTo>
                  <a:cubicBezTo>
                    <a:pt x="1256" y="74"/>
                    <a:pt x="1261" y="76"/>
                    <a:pt x="1275" y="78"/>
                  </a:cubicBezTo>
                  <a:cubicBezTo>
                    <a:pt x="1260" y="77"/>
                    <a:pt x="1254" y="78"/>
                    <a:pt x="1238" y="73"/>
                  </a:cubicBezTo>
                  <a:cubicBezTo>
                    <a:pt x="1250" y="72"/>
                    <a:pt x="1199" y="62"/>
                    <a:pt x="1202" y="68"/>
                  </a:cubicBezTo>
                  <a:cubicBezTo>
                    <a:pt x="1216" y="71"/>
                    <a:pt x="1212" y="67"/>
                    <a:pt x="1218" y="67"/>
                  </a:cubicBezTo>
                  <a:cubicBezTo>
                    <a:pt x="1235" y="74"/>
                    <a:pt x="1246" y="75"/>
                    <a:pt x="1252" y="80"/>
                  </a:cubicBezTo>
                  <a:close/>
                  <a:moveTo>
                    <a:pt x="1012" y="33"/>
                  </a:moveTo>
                  <a:cubicBezTo>
                    <a:pt x="1009" y="32"/>
                    <a:pt x="1005" y="31"/>
                    <a:pt x="999" y="31"/>
                  </a:cubicBezTo>
                  <a:cubicBezTo>
                    <a:pt x="999" y="28"/>
                    <a:pt x="1007" y="29"/>
                    <a:pt x="999" y="27"/>
                  </a:cubicBezTo>
                  <a:cubicBezTo>
                    <a:pt x="990" y="25"/>
                    <a:pt x="988" y="26"/>
                    <a:pt x="982" y="26"/>
                  </a:cubicBezTo>
                  <a:cubicBezTo>
                    <a:pt x="985" y="28"/>
                    <a:pt x="1004" y="33"/>
                    <a:pt x="994" y="33"/>
                  </a:cubicBezTo>
                  <a:cubicBezTo>
                    <a:pt x="997" y="35"/>
                    <a:pt x="1003" y="36"/>
                    <a:pt x="1012" y="37"/>
                  </a:cubicBezTo>
                  <a:cubicBezTo>
                    <a:pt x="1002" y="32"/>
                    <a:pt x="1025" y="39"/>
                    <a:pt x="1035" y="40"/>
                  </a:cubicBezTo>
                  <a:cubicBezTo>
                    <a:pt x="1034" y="35"/>
                    <a:pt x="1051" y="43"/>
                    <a:pt x="1058" y="41"/>
                  </a:cubicBezTo>
                  <a:cubicBezTo>
                    <a:pt x="1053" y="37"/>
                    <a:pt x="1034" y="38"/>
                    <a:pt x="1026" y="37"/>
                  </a:cubicBezTo>
                  <a:cubicBezTo>
                    <a:pt x="1030" y="37"/>
                    <a:pt x="1004" y="27"/>
                    <a:pt x="1012" y="33"/>
                  </a:cubicBezTo>
                  <a:close/>
                  <a:moveTo>
                    <a:pt x="1357" y="99"/>
                  </a:moveTo>
                  <a:cubicBezTo>
                    <a:pt x="1359" y="98"/>
                    <a:pt x="1367" y="99"/>
                    <a:pt x="1361" y="97"/>
                  </a:cubicBezTo>
                  <a:cubicBezTo>
                    <a:pt x="1364" y="97"/>
                    <a:pt x="1370" y="100"/>
                    <a:pt x="1368" y="94"/>
                  </a:cubicBezTo>
                  <a:cubicBezTo>
                    <a:pt x="1372" y="95"/>
                    <a:pt x="1375" y="96"/>
                    <a:pt x="1379" y="96"/>
                  </a:cubicBezTo>
                  <a:cubicBezTo>
                    <a:pt x="1377" y="98"/>
                    <a:pt x="1368" y="95"/>
                    <a:pt x="1371" y="99"/>
                  </a:cubicBezTo>
                  <a:cubicBezTo>
                    <a:pt x="1378" y="99"/>
                    <a:pt x="1375" y="100"/>
                    <a:pt x="1384" y="102"/>
                  </a:cubicBezTo>
                  <a:cubicBezTo>
                    <a:pt x="1379" y="104"/>
                    <a:pt x="1384" y="105"/>
                    <a:pt x="1380" y="108"/>
                  </a:cubicBezTo>
                  <a:cubicBezTo>
                    <a:pt x="1383" y="107"/>
                    <a:pt x="1391" y="109"/>
                    <a:pt x="1391" y="106"/>
                  </a:cubicBezTo>
                  <a:cubicBezTo>
                    <a:pt x="1403" y="109"/>
                    <a:pt x="1386" y="110"/>
                    <a:pt x="1403" y="113"/>
                  </a:cubicBezTo>
                  <a:cubicBezTo>
                    <a:pt x="1402" y="115"/>
                    <a:pt x="1390" y="113"/>
                    <a:pt x="1386" y="111"/>
                  </a:cubicBezTo>
                  <a:cubicBezTo>
                    <a:pt x="1384" y="113"/>
                    <a:pt x="1407" y="116"/>
                    <a:pt x="1419" y="119"/>
                  </a:cubicBezTo>
                  <a:cubicBezTo>
                    <a:pt x="1408" y="114"/>
                    <a:pt x="1417" y="113"/>
                    <a:pt x="1423" y="111"/>
                  </a:cubicBezTo>
                  <a:cubicBezTo>
                    <a:pt x="1427" y="113"/>
                    <a:pt x="1423" y="114"/>
                    <a:pt x="1429" y="117"/>
                  </a:cubicBezTo>
                  <a:cubicBezTo>
                    <a:pt x="1434" y="118"/>
                    <a:pt x="1437" y="116"/>
                    <a:pt x="1439" y="118"/>
                  </a:cubicBezTo>
                  <a:cubicBezTo>
                    <a:pt x="1443" y="119"/>
                    <a:pt x="1441" y="116"/>
                    <a:pt x="1442" y="115"/>
                  </a:cubicBezTo>
                  <a:cubicBezTo>
                    <a:pt x="1450" y="116"/>
                    <a:pt x="1443" y="120"/>
                    <a:pt x="1454" y="121"/>
                  </a:cubicBezTo>
                  <a:cubicBezTo>
                    <a:pt x="1447" y="115"/>
                    <a:pt x="1456" y="116"/>
                    <a:pt x="1470" y="120"/>
                  </a:cubicBezTo>
                  <a:cubicBezTo>
                    <a:pt x="1469" y="118"/>
                    <a:pt x="1465" y="117"/>
                    <a:pt x="1465" y="116"/>
                  </a:cubicBezTo>
                  <a:cubicBezTo>
                    <a:pt x="1467" y="114"/>
                    <a:pt x="1474" y="119"/>
                    <a:pt x="1476" y="121"/>
                  </a:cubicBezTo>
                  <a:cubicBezTo>
                    <a:pt x="1481" y="121"/>
                    <a:pt x="1478" y="119"/>
                    <a:pt x="1474" y="118"/>
                  </a:cubicBezTo>
                  <a:cubicBezTo>
                    <a:pt x="1477" y="118"/>
                    <a:pt x="1480" y="117"/>
                    <a:pt x="1483" y="117"/>
                  </a:cubicBezTo>
                  <a:cubicBezTo>
                    <a:pt x="1468" y="114"/>
                    <a:pt x="1444" y="110"/>
                    <a:pt x="1416" y="100"/>
                  </a:cubicBezTo>
                  <a:cubicBezTo>
                    <a:pt x="1421" y="104"/>
                    <a:pt x="1414" y="103"/>
                    <a:pt x="1405" y="100"/>
                  </a:cubicBezTo>
                  <a:cubicBezTo>
                    <a:pt x="1404" y="98"/>
                    <a:pt x="1408" y="99"/>
                    <a:pt x="1412" y="100"/>
                  </a:cubicBezTo>
                  <a:cubicBezTo>
                    <a:pt x="1403" y="94"/>
                    <a:pt x="1402" y="102"/>
                    <a:pt x="1386" y="97"/>
                  </a:cubicBezTo>
                  <a:cubicBezTo>
                    <a:pt x="1377" y="94"/>
                    <a:pt x="1396" y="96"/>
                    <a:pt x="1386" y="93"/>
                  </a:cubicBezTo>
                  <a:cubicBezTo>
                    <a:pt x="1380" y="92"/>
                    <a:pt x="1375" y="94"/>
                    <a:pt x="1373" y="90"/>
                  </a:cubicBezTo>
                  <a:cubicBezTo>
                    <a:pt x="1362" y="89"/>
                    <a:pt x="1358" y="93"/>
                    <a:pt x="1341" y="89"/>
                  </a:cubicBezTo>
                  <a:cubicBezTo>
                    <a:pt x="1350" y="93"/>
                    <a:pt x="1353" y="101"/>
                    <a:pt x="1364" y="101"/>
                  </a:cubicBezTo>
                  <a:cubicBezTo>
                    <a:pt x="1364" y="100"/>
                    <a:pt x="1359" y="99"/>
                    <a:pt x="1357" y="99"/>
                  </a:cubicBezTo>
                  <a:close/>
                  <a:moveTo>
                    <a:pt x="929" y="21"/>
                  </a:moveTo>
                  <a:cubicBezTo>
                    <a:pt x="922" y="21"/>
                    <a:pt x="918" y="22"/>
                    <a:pt x="916" y="20"/>
                  </a:cubicBezTo>
                  <a:cubicBezTo>
                    <a:pt x="903" y="21"/>
                    <a:pt x="918" y="24"/>
                    <a:pt x="920" y="25"/>
                  </a:cubicBezTo>
                  <a:cubicBezTo>
                    <a:pt x="926" y="25"/>
                    <a:pt x="928" y="23"/>
                    <a:pt x="929" y="21"/>
                  </a:cubicBezTo>
                  <a:close/>
                  <a:moveTo>
                    <a:pt x="122" y="197"/>
                  </a:moveTo>
                  <a:cubicBezTo>
                    <a:pt x="116" y="200"/>
                    <a:pt x="120" y="202"/>
                    <a:pt x="116" y="205"/>
                  </a:cubicBezTo>
                  <a:cubicBezTo>
                    <a:pt x="120" y="204"/>
                    <a:pt x="122" y="205"/>
                    <a:pt x="127" y="201"/>
                  </a:cubicBezTo>
                  <a:cubicBezTo>
                    <a:pt x="125" y="199"/>
                    <a:pt x="124" y="197"/>
                    <a:pt x="122" y="197"/>
                  </a:cubicBezTo>
                  <a:close/>
                  <a:moveTo>
                    <a:pt x="972" y="27"/>
                  </a:moveTo>
                  <a:cubicBezTo>
                    <a:pt x="983" y="24"/>
                    <a:pt x="959" y="30"/>
                    <a:pt x="959" y="27"/>
                  </a:cubicBezTo>
                  <a:cubicBezTo>
                    <a:pt x="947" y="28"/>
                    <a:pt x="971" y="30"/>
                    <a:pt x="959" y="32"/>
                  </a:cubicBezTo>
                  <a:cubicBezTo>
                    <a:pt x="970" y="31"/>
                    <a:pt x="976" y="35"/>
                    <a:pt x="989" y="34"/>
                  </a:cubicBezTo>
                  <a:cubicBezTo>
                    <a:pt x="989" y="32"/>
                    <a:pt x="978" y="31"/>
                    <a:pt x="968" y="30"/>
                  </a:cubicBezTo>
                  <a:cubicBezTo>
                    <a:pt x="967" y="28"/>
                    <a:pt x="972" y="28"/>
                    <a:pt x="972" y="27"/>
                  </a:cubicBezTo>
                  <a:close/>
                  <a:moveTo>
                    <a:pt x="181" y="165"/>
                  </a:moveTo>
                  <a:cubicBezTo>
                    <a:pt x="184" y="161"/>
                    <a:pt x="174" y="163"/>
                    <a:pt x="171" y="163"/>
                  </a:cubicBezTo>
                  <a:cubicBezTo>
                    <a:pt x="173" y="167"/>
                    <a:pt x="174" y="165"/>
                    <a:pt x="181" y="165"/>
                  </a:cubicBezTo>
                  <a:close/>
                  <a:moveTo>
                    <a:pt x="95" y="227"/>
                  </a:moveTo>
                  <a:cubicBezTo>
                    <a:pt x="96" y="231"/>
                    <a:pt x="100" y="222"/>
                    <a:pt x="101" y="227"/>
                  </a:cubicBezTo>
                  <a:cubicBezTo>
                    <a:pt x="103" y="225"/>
                    <a:pt x="103" y="224"/>
                    <a:pt x="102" y="223"/>
                  </a:cubicBezTo>
                  <a:cubicBezTo>
                    <a:pt x="104" y="223"/>
                    <a:pt x="106" y="220"/>
                    <a:pt x="107" y="223"/>
                  </a:cubicBezTo>
                  <a:cubicBezTo>
                    <a:pt x="109" y="224"/>
                    <a:pt x="102" y="227"/>
                    <a:pt x="106" y="228"/>
                  </a:cubicBezTo>
                  <a:cubicBezTo>
                    <a:pt x="105" y="230"/>
                    <a:pt x="104" y="229"/>
                    <a:pt x="102" y="230"/>
                  </a:cubicBezTo>
                  <a:cubicBezTo>
                    <a:pt x="105" y="227"/>
                    <a:pt x="102" y="226"/>
                    <a:pt x="97" y="229"/>
                  </a:cubicBezTo>
                  <a:cubicBezTo>
                    <a:pt x="99" y="231"/>
                    <a:pt x="100" y="229"/>
                    <a:pt x="100" y="232"/>
                  </a:cubicBezTo>
                  <a:cubicBezTo>
                    <a:pt x="99" y="231"/>
                    <a:pt x="95" y="231"/>
                    <a:pt x="92" y="228"/>
                  </a:cubicBezTo>
                  <a:cubicBezTo>
                    <a:pt x="89" y="231"/>
                    <a:pt x="95" y="233"/>
                    <a:pt x="91" y="236"/>
                  </a:cubicBezTo>
                  <a:cubicBezTo>
                    <a:pt x="93" y="238"/>
                    <a:pt x="95" y="235"/>
                    <a:pt x="97" y="235"/>
                  </a:cubicBezTo>
                  <a:cubicBezTo>
                    <a:pt x="99" y="238"/>
                    <a:pt x="91" y="236"/>
                    <a:pt x="96" y="239"/>
                  </a:cubicBezTo>
                  <a:cubicBezTo>
                    <a:pt x="93" y="238"/>
                    <a:pt x="90" y="239"/>
                    <a:pt x="87" y="237"/>
                  </a:cubicBezTo>
                  <a:cubicBezTo>
                    <a:pt x="89" y="233"/>
                    <a:pt x="90" y="230"/>
                    <a:pt x="91" y="226"/>
                  </a:cubicBezTo>
                  <a:cubicBezTo>
                    <a:pt x="87" y="227"/>
                    <a:pt x="89" y="235"/>
                    <a:pt x="83" y="236"/>
                  </a:cubicBezTo>
                  <a:cubicBezTo>
                    <a:pt x="86" y="238"/>
                    <a:pt x="83" y="240"/>
                    <a:pt x="86" y="241"/>
                  </a:cubicBezTo>
                  <a:cubicBezTo>
                    <a:pt x="83" y="243"/>
                    <a:pt x="81" y="239"/>
                    <a:pt x="81" y="238"/>
                  </a:cubicBezTo>
                  <a:cubicBezTo>
                    <a:pt x="79" y="238"/>
                    <a:pt x="75" y="244"/>
                    <a:pt x="77" y="245"/>
                  </a:cubicBezTo>
                  <a:cubicBezTo>
                    <a:pt x="75" y="244"/>
                    <a:pt x="70" y="251"/>
                    <a:pt x="73" y="253"/>
                  </a:cubicBezTo>
                  <a:cubicBezTo>
                    <a:pt x="69" y="253"/>
                    <a:pt x="70" y="260"/>
                    <a:pt x="66" y="257"/>
                  </a:cubicBezTo>
                  <a:cubicBezTo>
                    <a:pt x="66" y="259"/>
                    <a:pt x="64" y="261"/>
                    <a:pt x="62" y="264"/>
                  </a:cubicBezTo>
                  <a:cubicBezTo>
                    <a:pt x="64" y="267"/>
                    <a:pt x="66" y="261"/>
                    <a:pt x="68" y="263"/>
                  </a:cubicBezTo>
                  <a:cubicBezTo>
                    <a:pt x="71" y="264"/>
                    <a:pt x="64" y="267"/>
                    <a:pt x="67" y="268"/>
                  </a:cubicBezTo>
                  <a:cubicBezTo>
                    <a:pt x="67" y="268"/>
                    <a:pt x="68" y="269"/>
                    <a:pt x="69" y="269"/>
                  </a:cubicBezTo>
                  <a:cubicBezTo>
                    <a:pt x="69" y="267"/>
                    <a:pt x="70" y="264"/>
                    <a:pt x="71" y="262"/>
                  </a:cubicBezTo>
                  <a:cubicBezTo>
                    <a:pt x="72" y="261"/>
                    <a:pt x="72" y="263"/>
                    <a:pt x="73" y="264"/>
                  </a:cubicBezTo>
                  <a:cubicBezTo>
                    <a:pt x="73" y="261"/>
                    <a:pt x="75" y="253"/>
                    <a:pt x="80" y="257"/>
                  </a:cubicBezTo>
                  <a:cubicBezTo>
                    <a:pt x="82" y="252"/>
                    <a:pt x="86" y="250"/>
                    <a:pt x="86" y="246"/>
                  </a:cubicBezTo>
                  <a:cubicBezTo>
                    <a:pt x="88" y="244"/>
                    <a:pt x="86" y="249"/>
                    <a:pt x="89" y="249"/>
                  </a:cubicBezTo>
                  <a:cubicBezTo>
                    <a:pt x="92" y="239"/>
                    <a:pt x="105" y="234"/>
                    <a:pt x="109" y="224"/>
                  </a:cubicBezTo>
                  <a:cubicBezTo>
                    <a:pt x="110" y="223"/>
                    <a:pt x="111" y="226"/>
                    <a:pt x="113" y="227"/>
                  </a:cubicBezTo>
                  <a:cubicBezTo>
                    <a:pt x="120" y="217"/>
                    <a:pt x="109" y="220"/>
                    <a:pt x="118" y="215"/>
                  </a:cubicBezTo>
                  <a:cubicBezTo>
                    <a:pt x="120" y="217"/>
                    <a:pt x="116" y="220"/>
                    <a:pt x="118" y="222"/>
                  </a:cubicBezTo>
                  <a:cubicBezTo>
                    <a:pt x="121" y="220"/>
                    <a:pt x="120" y="218"/>
                    <a:pt x="124" y="215"/>
                  </a:cubicBezTo>
                  <a:cubicBezTo>
                    <a:pt x="123" y="214"/>
                    <a:pt x="123" y="213"/>
                    <a:pt x="122" y="212"/>
                  </a:cubicBezTo>
                  <a:cubicBezTo>
                    <a:pt x="125" y="210"/>
                    <a:pt x="126" y="213"/>
                    <a:pt x="128" y="213"/>
                  </a:cubicBezTo>
                  <a:cubicBezTo>
                    <a:pt x="132" y="209"/>
                    <a:pt x="129" y="208"/>
                    <a:pt x="134" y="210"/>
                  </a:cubicBezTo>
                  <a:cubicBezTo>
                    <a:pt x="137" y="206"/>
                    <a:pt x="140" y="202"/>
                    <a:pt x="145" y="201"/>
                  </a:cubicBezTo>
                  <a:cubicBezTo>
                    <a:pt x="146" y="197"/>
                    <a:pt x="138" y="197"/>
                    <a:pt x="134" y="200"/>
                  </a:cubicBezTo>
                  <a:cubicBezTo>
                    <a:pt x="133" y="199"/>
                    <a:pt x="134" y="198"/>
                    <a:pt x="134" y="197"/>
                  </a:cubicBezTo>
                  <a:cubicBezTo>
                    <a:pt x="140" y="195"/>
                    <a:pt x="145" y="200"/>
                    <a:pt x="152" y="195"/>
                  </a:cubicBezTo>
                  <a:cubicBezTo>
                    <a:pt x="145" y="196"/>
                    <a:pt x="155" y="191"/>
                    <a:pt x="157" y="193"/>
                  </a:cubicBezTo>
                  <a:cubicBezTo>
                    <a:pt x="160" y="190"/>
                    <a:pt x="155" y="188"/>
                    <a:pt x="153" y="190"/>
                  </a:cubicBezTo>
                  <a:cubicBezTo>
                    <a:pt x="153" y="189"/>
                    <a:pt x="156" y="188"/>
                    <a:pt x="157" y="189"/>
                  </a:cubicBezTo>
                  <a:cubicBezTo>
                    <a:pt x="154" y="185"/>
                    <a:pt x="145" y="188"/>
                    <a:pt x="139" y="196"/>
                  </a:cubicBezTo>
                  <a:cubicBezTo>
                    <a:pt x="139" y="189"/>
                    <a:pt x="134" y="200"/>
                    <a:pt x="134" y="192"/>
                  </a:cubicBezTo>
                  <a:cubicBezTo>
                    <a:pt x="128" y="197"/>
                    <a:pt x="136" y="196"/>
                    <a:pt x="129" y="201"/>
                  </a:cubicBezTo>
                  <a:cubicBezTo>
                    <a:pt x="130" y="202"/>
                    <a:pt x="132" y="201"/>
                    <a:pt x="134" y="202"/>
                  </a:cubicBezTo>
                  <a:cubicBezTo>
                    <a:pt x="129" y="207"/>
                    <a:pt x="128" y="202"/>
                    <a:pt x="123" y="207"/>
                  </a:cubicBezTo>
                  <a:cubicBezTo>
                    <a:pt x="124" y="209"/>
                    <a:pt x="127" y="206"/>
                    <a:pt x="128" y="208"/>
                  </a:cubicBezTo>
                  <a:cubicBezTo>
                    <a:pt x="121" y="210"/>
                    <a:pt x="118" y="210"/>
                    <a:pt x="113" y="211"/>
                  </a:cubicBezTo>
                  <a:cubicBezTo>
                    <a:pt x="113" y="213"/>
                    <a:pt x="116" y="215"/>
                    <a:pt x="109" y="218"/>
                  </a:cubicBezTo>
                  <a:lnTo>
                    <a:pt x="108" y="217"/>
                  </a:lnTo>
                  <a:cubicBezTo>
                    <a:pt x="111" y="215"/>
                    <a:pt x="107" y="210"/>
                    <a:pt x="101" y="216"/>
                  </a:cubicBezTo>
                  <a:cubicBezTo>
                    <a:pt x="102" y="218"/>
                    <a:pt x="104" y="216"/>
                    <a:pt x="106" y="214"/>
                  </a:cubicBezTo>
                  <a:cubicBezTo>
                    <a:pt x="106" y="217"/>
                    <a:pt x="105" y="219"/>
                    <a:pt x="102" y="221"/>
                  </a:cubicBezTo>
                  <a:cubicBezTo>
                    <a:pt x="101" y="222"/>
                    <a:pt x="98" y="223"/>
                    <a:pt x="100" y="221"/>
                  </a:cubicBezTo>
                  <a:cubicBezTo>
                    <a:pt x="97" y="220"/>
                    <a:pt x="100" y="225"/>
                    <a:pt x="95" y="227"/>
                  </a:cubicBezTo>
                  <a:close/>
                  <a:moveTo>
                    <a:pt x="734" y="18"/>
                  </a:moveTo>
                  <a:cubicBezTo>
                    <a:pt x="731" y="19"/>
                    <a:pt x="728" y="19"/>
                    <a:pt x="722" y="20"/>
                  </a:cubicBezTo>
                  <a:cubicBezTo>
                    <a:pt x="720" y="22"/>
                    <a:pt x="730" y="21"/>
                    <a:pt x="730" y="24"/>
                  </a:cubicBezTo>
                  <a:cubicBezTo>
                    <a:pt x="738" y="24"/>
                    <a:pt x="732" y="20"/>
                    <a:pt x="734" y="18"/>
                  </a:cubicBezTo>
                  <a:close/>
                  <a:moveTo>
                    <a:pt x="842" y="21"/>
                  </a:moveTo>
                  <a:cubicBezTo>
                    <a:pt x="841" y="18"/>
                    <a:pt x="835" y="22"/>
                    <a:pt x="826" y="20"/>
                  </a:cubicBezTo>
                  <a:cubicBezTo>
                    <a:pt x="823" y="23"/>
                    <a:pt x="834" y="23"/>
                    <a:pt x="834" y="25"/>
                  </a:cubicBezTo>
                  <a:cubicBezTo>
                    <a:pt x="844" y="26"/>
                    <a:pt x="831" y="20"/>
                    <a:pt x="842" y="21"/>
                  </a:cubicBezTo>
                  <a:close/>
                  <a:moveTo>
                    <a:pt x="794" y="20"/>
                  </a:moveTo>
                  <a:cubicBezTo>
                    <a:pt x="790" y="17"/>
                    <a:pt x="790" y="21"/>
                    <a:pt x="798" y="21"/>
                  </a:cubicBezTo>
                  <a:cubicBezTo>
                    <a:pt x="798" y="23"/>
                    <a:pt x="796" y="24"/>
                    <a:pt x="790" y="25"/>
                  </a:cubicBezTo>
                  <a:cubicBezTo>
                    <a:pt x="796" y="29"/>
                    <a:pt x="800" y="23"/>
                    <a:pt x="810" y="24"/>
                  </a:cubicBezTo>
                  <a:cubicBezTo>
                    <a:pt x="806" y="22"/>
                    <a:pt x="801" y="21"/>
                    <a:pt x="794" y="20"/>
                  </a:cubicBezTo>
                  <a:close/>
                  <a:moveTo>
                    <a:pt x="779" y="20"/>
                  </a:moveTo>
                  <a:cubicBezTo>
                    <a:pt x="773" y="22"/>
                    <a:pt x="769" y="19"/>
                    <a:pt x="760" y="21"/>
                  </a:cubicBezTo>
                  <a:cubicBezTo>
                    <a:pt x="762" y="23"/>
                    <a:pt x="783" y="22"/>
                    <a:pt x="787" y="21"/>
                  </a:cubicBezTo>
                  <a:cubicBezTo>
                    <a:pt x="790" y="18"/>
                    <a:pt x="767" y="18"/>
                    <a:pt x="779" y="20"/>
                  </a:cubicBezTo>
                  <a:close/>
                  <a:moveTo>
                    <a:pt x="251" y="131"/>
                  </a:moveTo>
                  <a:cubicBezTo>
                    <a:pt x="249" y="132"/>
                    <a:pt x="250" y="133"/>
                    <a:pt x="250" y="134"/>
                  </a:cubicBezTo>
                  <a:cubicBezTo>
                    <a:pt x="242" y="132"/>
                    <a:pt x="235" y="137"/>
                    <a:pt x="239" y="130"/>
                  </a:cubicBezTo>
                  <a:cubicBezTo>
                    <a:pt x="234" y="136"/>
                    <a:pt x="227" y="135"/>
                    <a:pt x="222" y="137"/>
                  </a:cubicBezTo>
                  <a:cubicBezTo>
                    <a:pt x="218" y="139"/>
                    <a:pt x="221" y="140"/>
                    <a:pt x="218" y="142"/>
                  </a:cubicBezTo>
                  <a:cubicBezTo>
                    <a:pt x="213" y="145"/>
                    <a:pt x="220" y="139"/>
                    <a:pt x="218" y="139"/>
                  </a:cubicBezTo>
                  <a:cubicBezTo>
                    <a:pt x="216" y="137"/>
                    <a:pt x="217" y="143"/>
                    <a:pt x="210" y="144"/>
                  </a:cubicBezTo>
                  <a:cubicBezTo>
                    <a:pt x="215" y="148"/>
                    <a:pt x="205" y="147"/>
                    <a:pt x="209" y="151"/>
                  </a:cubicBezTo>
                  <a:cubicBezTo>
                    <a:pt x="205" y="151"/>
                    <a:pt x="205" y="153"/>
                    <a:pt x="201" y="155"/>
                  </a:cubicBezTo>
                  <a:cubicBezTo>
                    <a:pt x="203" y="157"/>
                    <a:pt x="207" y="155"/>
                    <a:pt x="208" y="156"/>
                  </a:cubicBezTo>
                  <a:cubicBezTo>
                    <a:pt x="212" y="158"/>
                    <a:pt x="209" y="152"/>
                    <a:pt x="205" y="155"/>
                  </a:cubicBezTo>
                  <a:cubicBezTo>
                    <a:pt x="206" y="151"/>
                    <a:pt x="214" y="152"/>
                    <a:pt x="215" y="149"/>
                  </a:cubicBezTo>
                  <a:cubicBezTo>
                    <a:pt x="219" y="151"/>
                    <a:pt x="210" y="153"/>
                    <a:pt x="214" y="154"/>
                  </a:cubicBezTo>
                  <a:cubicBezTo>
                    <a:pt x="215" y="153"/>
                    <a:pt x="216" y="152"/>
                    <a:pt x="216" y="151"/>
                  </a:cubicBezTo>
                  <a:cubicBezTo>
                    <a:pt x="219" y="150"/>
                    <a:pt x="221" y="150"/>
                    <a:pt x="223" y="151"/>
                  </a:cubicBezTo>
                  <a:cubicBezTo>
                    <a:pt x="221" y="152"/>
                    <a:pt x="221" y="151"/>
                    <a:pt x="220" y="151"/>
                  </a:cubicBezTo>
                  <a:cubicBezTo>
                    <a:pt x="217" y="152"/>
                    <a:pt x="226" y="154"/>
                    <a:pt x="220" y="157"/>
                  </a:cubicBezTo>
                  <a:cubicBezTo>
                    <a:pt x="221" y="157"/>
                    <a:pt x="224" y="156"/>
                    <a:pt x="225" y="158"/>
                  </a:cubicBezTo>
                  <a:cubicBezTo>
                    <a:pt x="228" y="159"/>
                    <a:pt x="220" y="150"/>
                    <a:pt x="229" y="150"/>
                  </a:cubicBezTo>
                  <a:cubicBezTo>
                    <a:pt x="232" y="144"/>
                    <a:pt x="217" y="153"/>
                    <a:pt x="217" y="145"/>
                  </a:cubicBezTo>
                  <a:cubicBezTo>
                    <a:pt x="227" y="141"/>
                    <a:pt x="224" y="148"/>
                    <a:pt x="232" y="144"/>
                  </a:cubicBezTo>
                  <a:cubicBezTo>
                    <a:pt x="232" y="143"/>
                    <a:pt x="231" y="142"/>
                    <a:pt x="233" y="140"/>
                  </a:cubicBezTo>
                  <a:cubicBezTo>
                    <a:pt x="232" y="139"/>
                    <a:pt x="229" y="141"/>
                    <a:pt x="227" y="142"/>
                  </a:cubicBezTo>
                  <a:cubicBezTo>
                    <a:pt x="227" y="141"/>
                    <a:pt x="230" y="140"/>
                    <a:pt x="232" y="138"/>
                  </a:cubicBezTo>
                  <a:cubicBezTo>
                    <a:pt x="231" y="138"/>
                    <a:pt x="230" y="139"/>
                    <a:pt x="229" y="138"/>
                  </a:cubicBezTo>
                  <a:cubicBezTo>
                    <a:pt x="236" y="135"/>
                    <a:pt x="239" y="141"/>
                    <a:pt x="233" y="146"/>
                  </a:cubicBezTo>
                  <a:cubicBezTo>
                    <a:pt x="235" y="148"/>
                    <a:pt x="243" y="144"/>
                    <a:pt x="245" y="141"/>
                  </a:cubicBezTo>
                  <a:cubicBezTo>
                    <a:pt x="241" y="140"/>
                    <a:pt x="244" y="140"/>
                    <a:pt x="241" y="138"/>
                  </a:cubicBezTo>
                  <a:cubicBezTo>
                    <a:pt x="239" y="139"/>
                    <a:pt x="240" y="139"/>
                    <a:pt x="240" y="140"/>
                  </a:cubicBezTo>
                  <a:cubicBezTo>
                    <a:pt x="236" y="141"/>
                    <a:pt x="239" y="139"/>
                    <a:pt x="238" y="138"/>
                  </a:cubicBezTo>
                  <a:cubicBezTo>
                    <a:pt x="242" y="136"/>
                    <a:pt x="243" y="139"/>
                    <a:pt x="246" y="135"/>
                  </a:cubicBezTo>
                  <a:cubicBezTo>
                    <a:pt x="245" y="136"/>
                    <a:pt x="245" y="137"/>
                    <a:pt x="246" y="139"/>
                  </a:cubicBezTo>
                  <a:cubicBezTo>
                    <a:pt x="247" y="138"/>
                    <a:pt x="249" y="137"/>
                    <a:pt x="251" y="136"/>
                  </a:cubicBezTo>
                  <a:cubicBezTo>
                    <a:pt x="250" y="134"/>
                    <a:pt x="252" y="133"/>
                    <a:pt x="251" y="131"/>
                  </a:cubicBezTo>
                  <a:close/>
                  <a:moveTo>
                    <a:pt x="161" y="174"/>
                  </a:moveTo>
                  <a:cubicBezTo>
                    <a:pt x="155" y="176"/>
                    <a:pt x="159" y="177"/>
                    <a:pt x="162" y="175"/>
                  </a:cubicBezTo>
                  <a:cubicBezTo>
                    <a:pt x="161" y="177"/>
                    <a:pt x="160" y="178"/>
                    <a:pt x="159" y="180"/>
                  </a:cubicBezTo>
                  <a:cubicBezTo>
                    <a:pt x="161" y="180"/>
                    <a:pt x="161" y="178"/>
                    <a:pt x="166" y="176"/>
                  </a:cubicBezTo>
                  <a:cubicBezTo>
                    <a:pt x="165" y="182"/>
                    <a:pt x="172" y="184"/>
                    <a:pt x="179" y="179"/>
                  </a:cubicBezTo>
                  <a:cubicBezTo>
                    <a:pt x="178" y="172"/>
                    <a:pt x="171" y="176"/>
                    <a:pt x="172" y="171"/>
                  </a:cubicBezTo>
                  <a:cubicBezTo>
                    <a:pt x="167" y="177"/>
                    <a:pt x="163" y="176"/>
                    <a:pt x="161" y="174"/>
                  </a:cubicBezTo>
                  <a:close/>
                  <a:moveTo>
                    <a:pt x="920" y="26"/>
                  </a:moveTo>
                  <a:cubicBezTo>
                    <a:pt x="912" y="25"/>
                    <a:pt x="903" y="25"/>
                    <a:pt x="895" y="24"/>
                  </a:cubicBezTo>
                  <a:cubicBezTo>
                    <a:pt x="896" y="28"/>
                    <a:pt x="922" y="31"/>
                    <a:pt x="920" y="26"/>
                  </a:cubicBezTo>
                  <a:close/>
                  <a:moveTo>
                    <a:pt x="1494" y="123"/>
                  </a:moveTo>
                  <a:cubicBezTo>
                    <a:pt x="1497" y="123"/>
                    <a:pt x="1497" y="124"/>
                    <a:pt x="1497" y="125"/>
                  </a:cubicBezTo>
                  <a:cubicBezTo>
                    <a:pt x="1506" y="125"/>
                    <a:pt x="1493" y="121"/>
                    <a:pt x="1498" y="119"/>
                  </a:cubicBezTo>
                  <a:cubicBezTo>
                    <a:pt x="1495" y="119"/>
                    <a:pt x="1492" y="118"/>
                    <a:pt x="1489" y="118"/>
                  </a:cubicBezTo>
                  <a:cubicBezTo>
                    <a:pt x="1488" y="119"/>
                    <a:pt x="1500" y="123"/>
                    <a:pt x="1491" y="122"/>
                  </a:cubicBezTo>
                  <a:cubicBezTo>
                    <a:pt x="1491" y="124"/>
                    <a:pt x="1494" y="124"/>
                    <a:pt x="1494" y="123"/>
                  </a:cubicBezTo>
                  <a:close/>
                  <a:moveTo>
                    <a:pt x="741" y="22"/>
                  </a:moveTo>
                  <a:cubicBezTo>
                    <a:pt x="734" y="24"/>
                    <a:pt x="739" y="28"/>
                    <a:pt x="723" y="27"/>
                  </a:cubicBezTo>
                  <a:cubicBezTo>
                    <a:pt x="728" y="29"/>
                    <a:pt x="732" y="28"/>
                    <a:pt x="741" y="28"/>
                  </a:cubicBezTo>
                  <a:cubicBezTo>
                    <a:pt x="741" y="26"/>
                    <a:pt x="741" y="24"/>
                    <a:pt x="741" y="22"/>
                  </a:cubicBezTo>
                  <a:close/>
                  <a:moveTo>
                    <a:pt x="279" y="113"/>
                  </a:moveTo>
                  <a:cubicBezTo>
                    <a:pt x="273" y="112"/>
                    <a:pt x="274" y="120"/>
                    <a:pt x="263" y="122"/>
                  </a:cubicBezTo>
                  <a:cubicBezTo>
                    <a:pt x="271" y="124"/>
                    <a:pt x="274" y="117"/>
                    <a:pt x="279" y="113"/>
                  </a:cubicBezTo>
                  <a:close/>
                  <a:moveTo>
                    <a:pt x="60" y="274"/>
                  </a:moveTo>
                  <a:cubicBezTo>
                    <a:pt x="62" y="273"/>
                    <a:pt x="61" y="275"/>
                    <a:pt x="64" y="274"/>
                  </a:cubicBezTo>
                  <a:cubicBezTo>
                    <a:pt x="64" y="272"/>
                    <a:pt x="63" y="271"/>
                    <a:pt x="65" y="269"/>
                  </a:cubicBezTo>
                  <a:cubicBezTo>
                    <a:pt x="60" y="269"/>
                    <a:pt x="59" y="276"/>
                    <a:pt x="53" y="274"/>
                  </a:cubicBezTo>
                  <a:cubicBezTo>
                    <a:pt x="52" y="277"/>
                    <a:pt x="55" y="279"/>
                    <a:pt x="56" y="281"/>
                  </a:cubicBezTo>
                  <a:cubicBezTo>
                    <a:pt x="57" y="280"/>
                    <a:pt x="58" y="279"/>
                    <a:pt x="58" y="280"/>
                  </a:cubicBezTo>
                  <a:cubicBezTo>
                    <a:pt x="56" y="276"/>
                    <a:pt x="63" y="279"/>
                    <a:pt x="60" y="274"/>
                  </a:cubicBezTo>
                  <a:close/>
                  <a:moveTo>
                    <a:pt x="183" y="165"/>
                  </a:moveTo>
                  <a:cubicBezTo>
                    <a:pt x="187" y="165"/>
                    <a:pt x="183" y="169"/>
                    <a:pt x="183" y="172"/>
                  </a:cubicBezTo>
                  <a:cubicBezTo>
                    <a:pt x="180" y="173"/>
                    <a:pt x="180" y="170"/>
                    <a:pt x="179" y="169"/>
                  </a:cubicBezTo>
                  <a:cubicBezTo>
                    <a:pt x="176" y="171"/>
                    <a:pt x="176" y="173"/>
                    <a:pt x="178" y="175"/>
                  </a:cubicBezTo>
                  <a:cubicBezTo>
                    <a:pt x="184" y="172"/>
                    <a:pt x="190" y="168"/>
                    <a:pt x="188" y="174"/>
                  </a:cubicBezTo>
                  <a:cubicBezTo>
                    <a:pt x="194" y="172"/>
                    <a:pt x="189" y="170"/>
                    <a:pt x="191" y="168"/>
                  </a:cubicBezTo>
                  <a:cubicBezTo>
                    <a:pt x="195" y="168"/>
                    <a:pt x="193" y="170"/>
                    <a:pt x="194" y="173"/>
                  </a:cubicBezTo>
                  <a:cubicBezTo>
                    <a:pt x="195" y="172"/>
                    <a:pt x="197" y="166"/>
                    <a:pt x="199" y="170"/>
                  </a:cubicBezTo>
                  <a:cubicBezTo>
                    <a:pt x="204" y="162"/>
                    <a:pt x="198" y="159"/>
                    <a:pt x="190" y="159"/>
                  </a:cubicBezTo>
                  <a:cubicBezTo>
                    <a:pt x="186" y="165"/>
                    <a:pt x="193" y="162"/>
                    <a:pt x="183" y="165"/>
                  </a:cubicBezTo>
                  <a:close/>
                  <a:moveTo>
                    <a:pt x="454" y="62"/>
                  </a:moveTo>
                  <a:cubicBezTo>
                    <a:pt x="452" y="61"/>
                    <a:pt x="448" y="63"/>
                    <a:pt x="448" y="61"/>
                  </a:cubicBezTo>
                  <a:cubicBezTo>
                    <a:pt x="442" y="66"/>
                    <a:pt x="438" y="70"/>
                    <a:pt x="434" y="74"/>
                  </a:cubicBezTo>
                  <a:cubicBezTo>
                    <a:pt x="436" y="77"/>
                    <a:pt x="442" y="73"/>
                    <a:pt x="439" y="71"/>
                  </a:cubicBezTo>
                  <a:cubicBezTo>
                    <a:pt x="441" y="73"/>
                    <a:pt x="447" y="73"/>
                    <a:pt x="450" y="74"/>
                  </a:cubicBezTo>
                  <a:cubicBezTo>
                    <a:pt x="456" y="73"/>
                    <a:pt x="456" y="66"/>
                    <a:pt x="458" y="71"/>
                  </a:cubicBezTo>
                  <a:cubicBezTo>
                    <a:pt x="463" y="68"/>
                    <a:pt x="460" y="69"/>
                    <a:pt x="469" y="68"/>
                  </a:cubicBezTo>
                  <a:cubicBezTo>
                    <a:pt x="454" y="67"/>
                    <a:pt x="473" y="65"/>
                    <a:pt x="474" y="61"/>
                  </a:cubicBezTo>
                  <a:cubicBezTo>
                    <a:pt x="465" y="63"/>
                    <a:pt x="458" y="64"/>
                    <a:pt x="460" y="67"/>
                  </a:cubicBezTo>
                  <a:cubicBezTo>
                    <a:pt x="454" y="67"/>
                    <a:pt x="448" y="68"/>
                    <a:pt x="446" y="65"/>
                  </a:cubicBezTo>
                  <a:cubicBezTo>
                    <a:pt x="446" y="64"/>
                    <a:pt x="450" y="63"/>
                    <a:pt x="454" y="62"/>
                  </a:cubicBezTo>
                  <a:close/>
                  <a:moveTo>
                    <a:pt x="424" y="79"/>
                  </a:moveTo>
                  <a:cubicBezTo>
                    <a:pt x="426" y="78"/>
                    <a:pt x="428" y="77"/>
                    <a:pt x="431" y="76"/>
                  </a:cubicBezTo>
                  <a:cubicBezTo>
                    <a:pt x="429" y="76"/>
                    <a:pt x="428" y="75"/>
                    <a:pt x="428" y="73"/>
                  </a:cubicBezTo>
                  <a:cubicBezTo>
                    <a:pt x="421" y="75"/>
                    <a:pt x="420" y="77"/>
                    <a:pt x="417" y="74"/>
                  </a:cubicBezTo>
                  <a:cubicBezTo>
                    <a:pt x="411" y="76"/>
                    <a:pt x="420" y="79"/>
                    <a:pt x="410" y="80"/>
                  </a:cubicBezTo>
                  <a:cubicBezTo>
                    <a:pt x="411" y="80"/>
                    <a:pt x="416" y="79"/>
                    <a:pt x="416" y="80"/>
                  </a:cubicBezTo>
                  <a:cubicBezTo>
                    <a:pt x="416" y="78"/>
                    <a:pt x="420" y="76"/>
                    <a:pt x="424" y="79"/>
                  </a:cubicBezTo>
                  <a:close/>
                  <a:moveTo>
                    <a:pt x="347" y="96"/>
                  </a:moveTo>
                  <a:cubicBezTo>
                    <a:pt x="341" y="98"/>
                    <a:pt x="351" y="96"/>
                    <a:pt x="348" y="100"/>
                  </a:cubicBezTo>
                  <a:cubicBezTo>
                    <a:pt x="350" y="99"/>
                    <a:pt x="362" y="96"/>
                    <a:pt x="361" y="99"/>
                  </a:cubicBezTo>
                  <a:cubicBezTo>
                    <a:pt x="366" y="102"/>
                    <a:pt x="375" y="90"/>
                    <a:pt x="375" y="95"/>
                  </a:cubicBezTo>
                  <a:cubicBezTo>
                    <a:pt x="378" y="94"/>
                    <a:pt x="377" y="93"/>
                    <a:pt x="377" y="92"/>
                  </a:cubicBezTo>
                  <a:cubicBezTo>
                    <a:pt x="369" y="95"/>
                    <a:pt x="368" y="93"/>
                    <a:pt x="374" y="90"/>
                  </a:cubicBezTo>
                  <a:cubicBezTo>
                    <a:pt x="372" y="89"/>
                    <a:pt x="367" y="91"/>
                    <a:pt x="364" y="92"/>
                  </a:cubicBezTo>
                  <a:cubicBezTo>
                    <a:pt x="364" y="94"/>
                    <a:pt x="367" y="93"/>
                    <a:pt x="368" y="96"/>
                  </a:cubicBezTo>
                  <a:cubicBezTo>
                    <a:pt x="360" y="96"/>
                    <a:pt x="354" y="95"/>
                    <a:pt x="347" y="96"/>
                  </a:cubicBezTo>
                  <a:close/>
                  <a:moveTo>
                    <a:pt x="1760" y="166"/>
                  </a:moveTo>
                  <a:cubicBezTo>
                    <a:pt x="1755" y="166"/>
                    <a:pt x="1752" y="166"/>
                    <a:pt x="1749" y="166"/>
                  </a:cubicBezTo>
                  <a:cubicBezTo>
                    <a:pt x="1751" y="168"/>
                    <a:pt x="1753" y="167"/>
                    <a:pt x="1756" y="167"/>
                  </a:cubicBezTo>
                  <a:cubicBezTo>
                    <a:pt x="1756" y="169"/>
                    <a:pt x="1754" y="169"/>
                    <a:pt x="1751" y="169"/>
                  </a:cubicBezTo>
                  <a:cubicBezTo>
                    <a:pt x="1753" y="172"/>
                    <a:pt x="1762" y="170"/>
                    <a:pt x="1760" y="166"/>
                  </a:cubicBezTo>
                  <a:close/>
                  <a:moveTo>
                    <a:pt x="1718" y="162"/>
                  </a:moveTo>
                  <a:cubicBezTo>
                    <a:pt x="1713" y="161"/>
                    <a:pt x="1709" y="162"/>
                    <a:pt x="1709" y="163"/>
                  </a:cubicBezTo>
                  <a:cubicBezTo>
                    <a:pt x="1710" y="166"/>
                    <a:pt x="1710" y="162"/>
                    <a:pt x="1713" y="163"/>
                  </a:cubicBezTo>
                  <a:cubicBezTo>
                    <a:pt x="1715" y="164"/>
                    <a:pt x="1716" y="165"/>
                    <a:pt x="1717" y="166"/>
                  </a:cubicBezTo>
                  <a:cubicBezTo>
                    <a:pt x="1719" y="167"/>
                    <a:pt x="1719" y="165"/>
                    <a:pt x="1720" y="165"/>
                  </a:cubicBezTo>
                  <a:cubicBezTo>
                    <a:pt x="1721" y="165"/>
                    <a:pt x="1722" y="165"/>
                    <a:pt x="1722" y="166"/>
                  </a:cubicBezTo>
                  <a:cubicBezTo>
                    <a:pt x="1728" y="163"/>
                    <a:pt x="1715" y="166"/>
                    <a:pt x="1718" y="162"/>
                  </a:cubicBezTo>
                  <a:close/>
                  <a:moveTo>
                    <a:pt x="388" y="85"/>
                  </a:moveTo>
                  <a:cubicBezTo>
                    <a:pt x="390" y="86"/>
                    <a:pt x="392" y="87"/>
                    <a:pt x="398" y="85"/>
                  </a:cubicBezTo>
                  <a:cubicBezTo>
                    <a:pt x="397" y="83"/>
                    <a:pt x="402" y="82"/>
                    <a:pt x="405" y="81"/>
                  </a:cubicBezTo>
                  <a:cubicBezTo>
                    <a:pt x="399" y="80"/>
                    <a:pt x="396" y="82"/>
                    <a:pt x="388" y="85"/>
                  </a:cubicBezTo>
                  <a:close/>
                  <a:moveTo>
                    <a:pt x="1379" y="111"/>
                  </a:moveTo>
                  <a:cubicBezTo>
                    <a:pt x="1370" y="106"/>
                    <a:pt x="1370" y="111"/>
                    <a:pt x="1355" y="106"/>
                  </a:cubicBezTo>
                  <a:cubicBezTo>
                    <a:pt x="1355" y="107"/>
                    <a:pt x="1355" y="108"/>
                    <a:pt x="1355" y="109"/>
                  </a:cubicBezTo>
                  <a:cubicBezTo>
                    <a:pt x="1364" y="108"/>
                    <a:pt x="1368" y="111"/>
                    <a:pt x="1379" y="111"/>
                  </a:cubicBezTo>
                  <a:close/>
                  <a:moveTo>
                    <a:pt x="2270" y="129"/>
                  </a:moveTo>
                  <a:cubicBezTo>
                    <a:pt x="2269" y="131"/>
                    <a:pt x="2277" y="129"/>
                    <a:pt x="2277" y="131"/>
                  </a:cubicBezTo>
                  <a:cubicBezTo>
                    <a:pt x="2278" y="126"/>
                    <a:pt x="2283" y="134"/>
                    <a:pt x="2297" y="130"/>
                  </a:cubicBezTo>
                  <a:cubicBezTo>
                    <a:pt x="2297" y="131"/>
                    <a:pt x="2296" y="132"/>
                    <a:pt x="2295" y="132"/>
                  </a:cubicBezTo>
                  <a:cubicBezTo>
                    <a:pt x="2306" y="131"/>
                    <a:pt x="2291" y="129"/>
                    <a:pt x="2289" y="127"/>
                  </a:cubicBezTo>
                  <a:cubicBezTo>
                    <a:pt x="2280" y="129"/>
                    <a:pt x="2278" y="127"/>
                    <a:pt x="2270" y="129"/>
                  </a:cubicBezTo>
                  <a:close/>
                  <a:moveTo>
                    <a:pt x="91" y="254"/>
                  </a:moveTo>
                  <a:cubicBezTo>
                    <a:pt x="91" y="253"/>
                    <a:pt x="90" y="253"/>
                    <a:pt x="90" y="254"/>
                  </a:cubicBezTo>
                  <a:cubicBezTo>
                    <a:pt x="89" y="255"/>
                    <a:pt x="89" y="255"/>
                    <a:pt x="88" y="256"/>
                  </a:cubicBezTo>
                  <a:cubicBezTo>
                    <a:pt x="91" y="258"/>
                    <a:pt x="95" y="257"/>
                    <a:pt x="96" y="262"/>
                  </a:cubicBezTo>
                  <a:cubicBezTo>
                    <a:pt x="97" y="262"/>
                    <a:pt x="97" y="261"/>
                    <a:pt x="97" y="261"/>
                  </a:cubicBezTo>
                  <a:cubicBezTo>
                    <a:pt x="94" y="250"/>
                    <a:pt x="108" y="257"/>
                    <a:pt x="110" y="247"/>
                  </a:cubicBezTo>
                  <a:cubicBezTo>
                    <a:pt x="111" y="246"/>
                    <a:pt x="110" y="245"/>
                    <a:pt x="110" y="245"/>
                  </a:cubicBezTo>
                  <a:cubicBezTo>
                    <a:pt x="109" y="245"/>
                    <a:pt x="109" y="245"/>
                    <a:pt x="108" y="245"/>
                  </a:cubicBezTo>
                  <a:cubicBezTo>
                    <a:pt x="111" y="249"/>
                    <a:pt x="102" y="250"/>
                    <a:pt x="103" y="247"/>
                  </a:cubicBezTo>
                  <a:cubicBezTo>
                    <a:pt x="102" y="246"/>
                    <a:pt x="102" y="247"/>
                    <a:pt x="102" y="248"/>
                  </a:cubicBezTo>
                  <a:cubicBezTo>
                    <a:pt x="101" y="248"/>
                    <a:pt x="101" y="249"/>
                    <a:pt x="100" y="250"/>
                  </a:cubicBezTo>
                  <a:cubicBezTo>
                    <a:pt x="101" y="250"/>
                    <a:pt x="103" y="249"/>
                    <a:pt x="104" y="250"/>
                  </a:cubicBezTo>
                  <a:cubicBezTo>
                    <a:pt x="100" y="252"/>
                    <a:pt x="96" y="255"/>
                    <a:pt x="95" y="250"/>
                  </a:cubicBezTo>
                  <a:cubicBezTo>
                    <a:pt x="93" y="252"/>
                    <a:pt x="94" y="254"/>
                    <a:pt x="94" y="256"/>
                  </a:cubicBezTo>
                  <a:cubicBezTo>
                    <a:pt x="92" y="257"/>
                    <a:pt x="90" y="255"/>
                    <a:pt x="91" y="254"/>
                  </a:cubicBezTo>
                  <a:close/>
                  <a:moveTo>
                    <a:pt x="71" y="277"/>
                  </a:moveTo>
                  <a:cubicBezTo>
                    <a:pt x="68" y="279"/>
                    <a:pt x="72" y="281"/>
                    <a:pt x="69" y="283"/>
                  </a:cubicBezTo>
                  <a:cubicBezTo>
                    <a:pt x="73" y="283"/>
                    <a:pt x="71" y="278"/>
                    <a:pt x="75" y="278"/>
                  </a:cubicBezTo>
                  <a:cubicBezTo>
                    <a:pt x="74" y="277"/>
                    <a:pt x="73" y="278"/>
                    <a:pt x="71" y="277"/>
                  </a:cubicBezTo>
                  <a:close/>
                  <a:moveTo>
                    <a:pt x="127" y="228"/>
                  </a:moveTo>
                  <a:cubicBezTo>
                    <a:pt x="129" y="231"/>
                    <a:pt x="132" y="229"/>
                    <a:pt x="135" y="226"/>
                  </a:cubicBezTo>
                  <a:cubicBezTo>
                    <a:pt x="134" y="223"/>
                    <a:pt x="130" y="225"/>
                    <a:pt x="127" y="228"/>
                  </a:cubicBezTo>
                  <a:close/>
                  <a:moveTo>
                    <a:pt x="113" y="240"/>
                  </a:moveTo>
                  <a:cubicBezTo>
                    <a:pt x="111" y="244"/>
                    <a:pt x="118" y="237"/>
                    <a:pt x="118" y="241"/>
                  </a:cubicBezTo>
                  <a:cubicBezTo>
                    <a:pt x="119" y="240"/>
                    <a:pt x="121" y="239"/>
                    <a:pt x="122" y="239"/>
                  </a:cubicBezTo>
                  <a:cubicBezTo>
                    <a:pt x="123" y="238"/>
                    <a:pt x="121" y="237"/>
                    <a:pt x="124" y="235"/>
                  </a:cubicBezTo>
                  <a:cubicBezTo>
                    <a:pt x="122" y="234"/>
                    <a:pt x="120" y="238"/>
                    <a:pt x="118" y="235"/>
                  </a:cubicBezTo>
                  <a:cubicBezTo>
                    <a:pt x="117" y="239"/>
                    <a:pt x="117" y="239"/>
                    <a:pt x="113" y="240"/>
                  </a:cubicBezTo>
                  <a:close/>
                  <a:moveTo>
                    <a:pt x="111" y="242"/>
                  </a:moveTo>
                  <a:cubicBezTo>
                    <a:pt x="110" y="244"/>
                    <a:pt x="116" y="246"/>
                    <a:pt x="118" y="244"/>
                  </a:cubicBezTo>
                  <a:cubicBezTo>
                    <a:pt x="116" y="243"/>
                    <a:pt x="114" y="242"/>
                    <a:pt x="111" y="242"/>
                  </a:cubicBezTo>
                  <a:close/>
                  <a:moveTo>
                    <a:pt x="579" y="57"/>
                  </a:moveTo>
                  <a:cubicBezTo>
                    <a:pt x="574" y="58"/>
                    <a:pt x="578" y="60"/>
                    <a:pt x="573" y="61"/>
                  </a:cubicBezTo>
                  <a:cubicBezTo>
                    <a:pt x="573" y="62"/>
                    <a:pt x="592" y="60"/>
                    <a:pt x="576" y="62"/>
                  </a:cubicBezTo>
                  <a:cubicBezTo>
                    <a:pt x="582" y="65"/>
                    <a:pt x="585" y="59"/>
                    <a:pt x="592" y="59"/>
                  </a:cubicBezTo>
                  <a:cubicBezTo>
                    <a:pt x="590" y="59"/>
                    <a:pt x="588" y="58"/>
                    <a:pt x="592" y="57"/>
                  </a:cubicBezTo>
                  <a:cubicBezTo>
                    <a:pt x="594" y="54"/>
                    <a:pt x="577" y="60"/>
                    <a:pt x="579" y="57"/>
                  </a:cubicBezTo>
                  <a:close/>
                  <a:moveTo>
                    <a:pt x="560" y="59"/>
                  </a:moveTo>
                  <a:cubicBezTo>
                    <a:pt x="557" y="60"/>
                    <a:pt x="559" y="60"/>
                    <a:pt x="560" y="60"/>
                  </a:cubicBezTo>
                  <a:cubicBezTo>
                    <a:pt x="560" y="62"/>
                    <a:pt x="555" y="62"/>
                    <a:pt x="551" y="62"/>
                  </a:cubicBezTo>
                  <a:cubicBezTo>
                    <a:pt x="551" y="61"/>
                    <a:pt x="558" y="66"/>
                    <a:pt x="559" y="69"/>
                  </a:cubicBezTo>
                  <a:cubicBezTo>
                    <a:pt x="574" y="64"/>
                    <a:pt x="561" y="62"/>
                    <a:pt x="560" y="59"/>
                  </a:cubicBezTo>
                  <a:close/>
                  <a:moveTo>
                    <a:pt x="545" y="63"/>
                  </a:moveTo>
                  <a:cubicBezTo>
                    <a:pt x="535" y="62"/>
                    <a:pt x="522" y="65"/>
                    <a:pt x="516" y="69"/>
                  </a:cubicBezTo>
                  <a:cubicBezTo>
                    <a:pt x="524" y="72"/>
                    <a:pt x="541" y="68"/>
                    <a:pt x="545" y="63"/>
                  </a:cubicBezTo>
                  <a:close/>
                  <a:moveTo>
                    <a:pt x="650" y="53"/>
                  </a:moveTo>
                  <a:cubicBezTo>
                    <a:pt x="630" y="50"/>
                    <a:pt x="592" y="59"/>
                    <a:pt x="627" y="59"/>
                  </a:cubicBezTo>
                  <a:cubicBezTo>
                    <a:pt x="626" y="57"/>
                    <a:pt x="649" y="53"/>
                    <a:pt x="661" y="54"/>
                  </a:cubicBezTo>
                  <a:cubicBezTo>
                    <a:pt x="661" y="53"/>
                    <a:pt x="674" y="48"/>
                    <a:pt x="674" y="51"/>
                  </a:cubicBezTo>
                  <a:cubicBezTo>
                    <a:pt x="683" y="47"/>
                    <a:pt x="646" y="50"/>
                    <a:pt x="650" y="53"/>
                  </a:cubicBezTo>
                  <a:close/>
                  <a:moveTo>
                    <a:pt x="506" y="78"/>
                  </a:moveTo>
                  <a:cubicBezTo>
                    <a:pt x="510" y="75"/>
                    <a:pt x="503" y="71"/>
                    <a:pt x="511" y="71"/>
                  </a:cubicBezTo>
                  <a:cubicBezTo>
                    <a:pt x="515" y="70"/>
                    <a:pt x="509" y="70"/>
                    <a:pt x="510" y="68"/>
                  </a:cubicBezTo>
                  <a:cubicBezTo>
                    <a:pt x="501" y="70"/>
                    <a:pt x="484" y="77"/>
                    <a:pt x="482" y="74"/>
                  </a:cubicBezTo>
                  <a:cubicBezTo>
                    <a:pt x="478" y="76"/>
                    <a:pt x="477" y="78"/>
                    <a:pt x="469" y="80"/>
                  </a:cubicBezTo>
                  <a:cubicBezTo>
                    <a:pt x="469" y="81"/>
                    <a:pt x="498" y="71"/>
                    <a:pt x="505" y="75"/>
                  </a:cubicBezTo>
                  <a:cubicBezTo>
                    <a:pt x="505" y="77"/>
                    <a:pt x="494" y="79"/>
                    <a:pt x="506" y="78"/>
                  </a:cubicBezTo>
                  <a:close/>
                  <a:moveTo>
                    <a:pt x="1376" y="129"/>
                  </a:moveTo>
                  <a:cubicBezTo>
                    <a:pt x="1377" y="127"/>
                    <a:pt x="1363" y="126"/>
                    <a:pt x="1366" y="123"/>
                  </a:cubicBezTo>
                  <a:cubicBezTo>
                    <a:pt x="1358" y="125"/>
                    <a:pt x="1351" y="122"/>
                    <a:pt x="1342" y="123"/>
                  </a:cubicBezTo>
                  <a:cubicBezTo>
                    <a:pt x="1339" y="121"/>
                    <a:pt x="1341" y="117"/>
                    <a:pt x="1329" y="114"/>
                  </a:cubicBezTo>
                  <a:cubicBezTo>
                    <a:pt x="1328" y="116"/>
                    <a:pt x="1334" y="117"/>
                    <a:pt x="1328" y="118"/>
                  </a:cubicBezTo>
                  <a:cubicBezTo>
                    <a:pt x="1317" y="116"/>
                    <a:pt x="1320" y="113"/>
                    <a:pt x="1307" y="112"/>
                  </a:cubicBezTo>
                  <a:cubicBezTo>
                    <a:pt x="1308" y="117"/>
                    <a:pt x="1278" y="107"/>
                    <a:pt x="1280" y="113"/>
                  </a:cubicBezTo>
                  <a:cubicBezTo>
                    <a:pt x="1287" y="114"/>
                    <a:pt x="1287" y="111"/>
                    <a:pt x="1299" y="114"/>
                  </a:cubicBezTo>
                  <a:cubicBezTo>
                    <a:pt x="1303" y="115"/>
                    <a:pt x="1301" y="117"/>
                    <a:pt x="1306" y="118"/>
                  </a:cubicBezTo>
                  <a:cubicBezTo>
                    <a:pt x="1301" y="120"/>
                    <a:pt x="1296" y="114"/>
                    <a:pt x="1291" y="116"/>
                  </a:cubicBezTo>
                  <a:cubicBezTo>
                    <a:pt x="1291" y="118"/>
                    <a:pt x="1300" y="120"/>
                    <a:pt x="1301" y="122"/>
                  </a:cubicBezTo>
                  <a:cubicBezTo>
                    <a:pt x="1306" y="123"/>
                    <a:pt x="1300" y="121"/>
                    <a:pt x="1302" y="119"/>
                  </a:cubicBezTo>
                  <a:cubicBezTo>
                    <a:pt x="1316" y="121"/>
                    <a:pt x="1299" y="126"/>
                    <a:pt x="1315" y="128"/>
                  </a:cubicBezTo>
                  <a:cubicBezTo>
                    <a:pt x="1312" y="125"/>
                    <a:pt x="1312" y="124"/>
                    <a:pt x="1316" y="122"/>
                  </a:cubicBezTo>
                  <a:cubicBezTo>
                    <a:pt x="1322" y="125"/>
                    <a:pt x="1340" y="126"/>
                    <a:pt x="1330" y="128"/>
                  </a:cubicBezTo>
                  <a:cubicBezTo>
                    <a:pt x="1330" y="130"/>
                    <a:pt x="1342" y="129"/>
                    <a:pt x="1341" y="127"/>
                  </a:cubicBezTo>
                  <a:cubicBezTo>
                    <a:pt x="1347" y="128"/>
                    <a:pt x="1347" y="129"/>
                    <a:pt x="1347" y="130"/>
                  </a:cubicBezTo>
                  <a:cubicBezTo>
                    <a:pt x="1362" y="132"/>
                    <a:pt x="1365" y="129"/>
                    <a:pt x="1362" y="126"/>
                  </a:cubicBezTo>
                  <a:cubicBezTo>
                    <a:pt x="1366" y="123"/>
                    <a:pt x="1367" y="129"/>
                    <a:pt x="1376" y="129"/>
                  </a:cubicBezTo>
                  <a:close/>
                  <a:moveTo>
                    <a:pt x="764" y="48"/>
                  </a:moveTo>
                  <a:cubicBezTo>
                    <a:pt x="772" y="46"/>
                    <a:pt x="754" y="49"/>
                    <a:pt x="745" y="49"/>
                  </a:cubicBezTo>
                  <a:cubicBezTo>
                    <a:pt x="756" y="49"/>
                    <a:pt x="752" y="54"/>
                    <a:pt x="764" y="55"/>
                  </a:cubicBezTo>
                  <a:cubicBezTo>
                    <a:pt x="760" y="53"/>
                    <a:pt x="760" y="53"/>
                    <a:pt x="768" y="53"/>
                  </a:cubicBezTo>
                  <a:cubicBezTo>
                    <a:pt x="770" y="51"/>
                    <a:pt x="753" y="50"/>
                    <a:pt x="764" y="48"/>
                  </a:cubicBezTo>
                  <a:close/>
                  <a:moveTo>
                    <a:pt x="453" y="83"/>
                  </a:moveTo>
                  <a:cubicBezTo>
                    <a:pt x="449" y="81"/>
                    <a:pt x="436" y="87"/>
                    <a:pt x="429" y="88"/>
                  </a:cubicBezTo>
                  <a:cubicBezTo>
                    <a:pt x="431" y="92"/>
                    <a:pt x="447" y="81"/>
                    <a:pt x="450" y="86"/>
                  </a:cubicBezTo>
                  <a:cubicBezTo>
                    <a:pt x="454" y="84"/>
                    <a:pt x="448" y="85"/>
                    <a:pt x="453" y="83"/>
                  </a:cubicBezTo>
                  <a:close/>
                  <a:moveTo>
                    <a:pt x="1228" y="96"/>
                  </a:moveTo>
                  <a:cubicBezTo>
                    <a:pt x="1223" y="95"/>
                    <a:pt x="1225" y="97"/>
                    <a:pt x="1228" y="97"/>
                  </a:cubicBezTo>
                  <a:cubicBezTo>
                    <a:pt x="1226" y="98"/>
                    <a:pt x="1215" y="96"/>
                    <a:pt x="1208" y="95"/>
                  </a:cubicBezTo>
                  <a:cubicBezTo>
                    <a:pt x="1218" y="99"/>
                    <a:pt x="1205" y="97"/>
                    <a:pt x="1206" y="101"/>
                  </a:cubicBezTo>
                  <a:cubicBezTo>
                    <a:pt x="1201" y="100"/>
                    <a:pt x="1198" y="99"/>
                    <a:pt x="1196" y="100"/>
                  </a:cubicBezTo>
                  <a:cubicBezTo>
                    <a:pt x="1197" y="94"/>
                    <a:pt x="1164" y="98"/>
                    <a:pt x="1196" y="104"/>
                  </a:cubicBezTo>
                  <a:cubicBezTo>
                    <a:pt x="1191" y="100"/>
                    <a:pt x="1193" y="101"/>
                    <a:pt x="1206" y="102"/>
                  </a:cubicBezTo>
                  <a:cubicBezTo>
                    <a:pt x="1220" y="107"/>
                    <a:pt x="1232" y="106"/>
                    <a:pt x="1236" y="111"/>
                  </a:cubicBezTo>
                  <a:cubicBezTo>
                    <a:pt x="1246" y="112"/>
                    <a:pt x="1249" y="111"/>
                    <a:pt x="1262" y="113"/>
                  </a:cubicBezTo>
                  <a:cubicBezTo>
                    <a:pt x="1264" y="117"/>
                    <a:pt x="1276" y="120"/>
                    <a:pt x="1265" y="123"/>
                  </a:cubicBezTo>
                  <a:cubicBezTo>
                    <a:pt x="1288" y="127"/>
                    <a:pt x="1273" y="116"/>
                    <a:pt x="1287" y="118"/>
                  </a:cubicBezTo>
                  <a:cubicBezTo>
                    <a:pt x="1299" y="123"/>
                    <a:pt x="1279" y="121"/>
                    <a:pt x="1282" y="124"/>
                  </a:cubicBezTo>
                  <a:cubicBezTo>
                    <a:pt x="1285" y="124"/>
                    <a:pt x="1284" y="126"/>
                    <a:pt x="1285" y="127"/>
                  </a:cubicBezTo>
                  <a:cubicBezTo>
                    <a:pt x="1290" y="127"/>
                    <a:pt x="1290" y="124"/>
                    <a:pt x="1286" y="123"/>
                  </a:cubicBezTo>
                  <a:cubicBezTo>
                    <a:pt x="1287" y="123"/>
                    <a:pt x="1301" y="123"/>
                    <a:pt x="1296" y="126"/>
                  </a:cubicBezTo>
                  <a:cubicBezTo>
                    <a:pt x="1304" y="126"/>
                    <a:pt x="1287" y="114"/>
                    <a:pt x="1276" y="115"/>
                  </a:cubicBezTo>
                  <a:cubicBezTo>
                    <a:pt x="1269" y="114"/>
                    <a:pt x="1270" y="108"/>
                    <a:pt x="1277" y="110"/>
                  </a:cubicBezTo>
                  <a:cubicBezTo>
                    <a:pt x="1275" y="107"/>
                    <a:pt x="1258" y="111"/>
                    <a:pt x="1264" y="105"/>
                  </a:cubicBezTo>
                  <a:cubicBezTo>
                    <a:pt x="1256" y="104"/>
                    <a:pt x="1250" y="102"/>
                    <a:pt x="1243" y="101"/>
                  </a:cubicBezTo>
                  <a:cubicBezTo>
                    <a:pt x="1244" y="102"/>
                    <a:pt x="1248" y="103"/>
                    <a:pt x="1248" y="104"/>
                  </a:cubicBezTo>
                  <a:cubicBezTo>
                    <a:pt x="1241" y="103"/>
                    <a:pt x="1234" y="102"/>
                    <a:pt x="1227" y="100"/>
                  </a:cubicBezTo>
                  <a:cubicBezTo>
                    <a:pt x="1233" y="100"/>
                    <a:pt x="1234" y="99"/>
                    <a:pt x="1228" y="96"/>
                  </a:cubicBezTo>
                  <a:close/>
                  <a:moveTo>
                    <a:pt x="488" y="77"/>
                  </a:moveTo>
                  <a:cubicBezTo>
                    <a:pt x="481" y="78"/>
                    <a:pt x="480" y="80"/>
                    <a:pt x="475" y="81"/>
                  </a:cubicBezTo>
                  <a:cubicBezTo>
                    <a:pt x="477" y="83"/>
                    <a:pt x="492" y="79"/>
                    <a:pt x="488" y="77"/>
                  </a:cubicBezTo>
                  <a:close/>
                  <a:moveTo>
                    <a:pt x="1430" y="149"/>
                  </a:moveTo>
                  <a:cubicBezTo>
                    <a:pt x="1429" y="148"/>
                    <a:pt x="1423" y="147"/>
                    <a:pt x="1424" y="146"/>
                  </a:cubicBezTo>
                  <a:cubicBezTo>
                    <a:pt x="1434" y="146"/>
                    <a:pt x="1423" y="143"/>
                    <a:pt x="1432" y="139"/>
                  </a:cubicBezTo>
                  <a:cubicBezTo>
                    <a:pt x="1418" y="139"/>
                    <a:pt x="1413" y="146"/>
                    <a:pt x="1429" y="151"/>
                  </a:cubicBezTo>
                  <a:cubicBezTo>
                    <a:pt x="1442" y="153"/>
                    <a:pt x="1417" y="147"/>
                    <a:pt x="1430" y="149"/>
                  </a:cubicBezTo>
                  <a:close/>
                  <a:moveTo>
                    <a:pt x="1391" y="140"/>
                  </a:moveTo>
                  <a:cubicBezTo>
                    <a:pt x="1383" y="140"/>
                    <a:pt x="1403" y="145"/>
                    <a:pt x="1407" y="147"/>
                  </a:cubicBezTo>
                  <a:cubicBezTo>
                    <a:pt x="1407" y="148"/>
                    <a:pt x="1406" y="149"/>
                    <a:pt x="1406" y="150"/>
                  </a:cubicBezTo>
                  <a:cubicBezTo>
                    <a:pt x="1418" y="147"/>
                    <a:pt x="1404" y="143"/>
                    <a:pt x="1415" y="139"/>
                  </a:cubicBezTo>
                  <a:cubicBezTo>
                    <a:pt x="1403" y="135"/>
                    <a:pt x="1397" y="133"/>
                    <a:pt x="1386" y="132"/>
                  </a:cubicBezTo>
                  <a:cubicBezTo>
                    <a:pt x="1386" y="134"/>
                    <a:pt x="1389" y="133"/>
                    <a:pt x="1389" y="133"/>
                  </a:cubicBezTo>
                  <a:cubicBezTo>
                    <a:pt x="1397" y="135"/>
                    <a:pt x="1391" y="138"/>
                    <a:pt x="1382" y="135"/>
                  </a:cubicBezTo>
                  <a:cubicBezTo>
                    <a:pt x="1384" y="137"/>
                    <a:pt x="1392" y="138"/>
                    <a:pt x="1398" y="140"/>
                  </a:cubicBezTo>
                  <a:cubicBezTo>
                    <a:pt x="1396" y="139"/>
                    <a:pt x="1395" y="138"/>
                    <a:pt x="1395" y="136"/>
                  </a:cubicBezTo>
                  <a:cubicBezTo>
                    <a:pt x="1402" y="137"/>
                    <a:pt x="1399" y="139"/>
                    <a:pt x="1404" y="140"/>
                  </a:cubicBezTo>
                  <a:cubicBezTo>
                    <a:pt x="1404" y="142"/>
                    <a:pt x="1391" y="142"/>
                    <a:pt x="1391" y="140"/>
                  </a:cubicBezTo>
                  <a:close/>
                  <a:moveTo>
                    <a:pt x="1869" y="195"/>
                  </a:moveTo>
                  <a:cubicBezTo>
                    <a:pt x="1865" y="196"/>
                    <a:pt x="1873" y="200"/>
                    <a:pt x="1873" y="205"/>
                  </a:cubicBezTo>
                  <a:cubicBezTo>
                    <a:pt x="1877" y="205"/>
                    <a:pt x="1878" y="204"/>
                    <a:pt x="1880" y="204"/>
                  </a:cubicBezTo>
                  <a:cubicBezTo>
                    <a:pt x="1879" y="202"/>
                    <a:pt x="1874" y="201"/>
                    <a:pt x="1873" y="199"/>
                  </a:cubicBezTo>
                  <a:cubicBezTo>
                    <a:pt x="1873" y="195"/>
                    <a:pt x="1878" y="200"/>
                    <a:pt x="1880" y="197"/>
                  </a:cubicBezTo>
                  <a:cubicBezTo>
                    <a:pt x="1882" y="193"/>
                    <a:pt x="1871" y="199"/>
                    <a:pt x="1869" y="195"/>
                  </a:cubicBezTo>
                  <a:close/>
                  <a:moveTo>
                    <a:pt x="1004" y="68"/>
                  </a:moveTo>
                  <a:cubicBezTo>
                    <a:pt x="999" y="68"/>
                    <a:pt x="1002" y="69"/>
                    <a:pt x="1004" y="69"/>
                  </a:cubicBezTo>
                  <a:cubicBezTo>
                    <a:pt x="1003" y="71"/>
                    <a:pt x="995" y="70"/>
                    <a:pt x="995" y="69"/>
                  </a:cubicBezTo>
                  <a:cubicBezTo>
                    <a:pt x="988" y="68"/>
                    <a:pt x="999" y="71"/>
                    <a:pt x="991" y="70"/>
                  </a:cubicBezTo>
                  <a:cubicBezTo>
                    <a:pt x="989" y="72"/>
                    <a:pt x="1003" y="71"/>
                    <a:pt x="1004" y="71"/>
                  </a:cubicBezTo>
                  <a:cubicBezTo>
                    <a:pt x="1014" y="71"/>
                    <a:pt x="1006" y="75"/>
                    <a:pt x="1008" y="76"/>
                  </a:cubicBezTo>
                  <a:cubicBezTo>
                    <a:pt x="1017" y="77"/>
                    <a:pt x="1014" y="74"/>
                    <a:pt x="1026" y="76"/>
                  </a:cubicBezTo>
                  <a:cubicBezTo>
                    <a:pt x="1019" y="73"/>
                    <a:pt x="1012" y="71"/>
                    <a:pt x="1004" y="68"/>
                  </a:cubicBezTo>
                  <a:close/>
                  <a:moveTo>
                    <a:pt x="1452" y="147"/>
                  </a:moveTo>
                  <a:cubicBezTo>
                    <a:pt x="1454" y="146"/>
                    <a:pt x="1444" y="150"/>
                    <a:pt x="1437" y="146"/>
                  </a:cubicBezTo>
                  <a:cubicBezTo>
                    <a:pt x="1426" y="144"/>
                    <a:pt x="1443" y="151"/>
                    <a:pt x="1433" y="149"/>
                  </a:cubicBezTo>
                  <a:cubicBezTo>
                    <a:pt x="1441" y="151"/>
                    <a:pt x="1452" y="150"/>
                    <a:pt x="1464" y="152"/>
                  </a:cubicBezTo>
                  <a:cubicBezTo>
                    <a:pt x="1467" y="151"/>
                    <a:pt x="1447" y="148"/>
                    <a:pt x="1459" y="149"/>
                  </a:cubicBezTo>
                  <a:cubicBezTo>
                    <a:pt x="1458" y="148"/>
                    <a:pt x="1455" y="148"/>
                    <a:pt x="1455" y="148"/>
                  </a:cubicBezTo>
                  <a:cubicBezTo>
                    <a:pt x="1453" y="148"/>
                    <a:pt x="1453" y="147"/>
                    <a:pt x="1452" y="147"/>
                  </a:cubicBezTo>
                  <a:close/>
                  <a:moveTo>
                    <a:pt x="1439" y="152"/>
                  </a:moveTo>
                  <a:cubicBezTo>
                    <a:pt x="1439" y="153"/>
                    <a:pt x="1442" y="153"/>
                    <a:pt x="1442" y="152"/>
                  </a:cubicBezTo>
                  <a:cubicBezTo>
                    <a:pt x="1446" y="153"/>
                    <a:pt x="1445" y="156"/>
                    <a:pt x="1441" y="156"/>
                  </a:cubicBezTo>
                  <a:cubicBezTo>
                    <a:pt x="1446" y="160"/>
                    <a:pt x="1447" y="153"/>
                    <a:pt x="1457" y="157"/>
                  </a:cubicBezTo>
                  <a:cubicBezTo>
                    <a:pt x="1453" y="154"/>
                    <a:pt x="1451" y="152"/>
                    <a:pt x="1460" y="156"/>
                  </a:cubicBezTo>
                  <a:cubicBezTo>
                    <a:pt x="1469" y="154"/>
                    <a:pt x="1443" y="150"/>
                    <a:pt x="1439" y="152"/>
                  </a:cubicBezTo>
                  <a:close/>
                  <a:moveTo>
                    <a:pt x="1808" y="195"/>
                  </a:moveTo>
                  <a:cubicBezTo>
                    <a:pt x="1809" y="197"/>
                    <a:pt x="1813" y="196"/>
                    <a:pt x="1816" y="197"/>
                  </a:cubicBezTo>
                  <a:cubicBezTo>
                    <a:pt x="1812" y="199"/>
                    <a:pt x="1796" y="197"/>
                    <a:pt x="1794" y="194"/>
                  </a:cubicBezTo>
                  <a:cubicBezTo>
                    <a:pt x="1793" y="195"/>
                    <a:pt x="1791" y="195"/>
                    <a:pt x="1790" y="194"/>
                  </a:cubicBezTo>
                  <a:cubicBezTo>
                    <a:pt x="1790" y="195"/>
                    <a:pt x="1786" y="196"/>
                    <a:pt x="1788" y="197"/>
                  </a:cubicBezTo>
                  <a:cubicBezTo>
                    <a:pt x="1788" y="198"/>
                    <a:pt x="1784" y="198"/>
                    <a:pt x="1784" y="199"/>
                  </a:cubicBezTo>
                  <a:cubicBezTo>
                    <a:pt x="1778" y="198"/>
                    <a:pt x="1786" y="197"/>
                    <a:pt x="1784" y="195"/>
                  </a:cubicBezTo>
                  <a:cubicBezTo>
                    <a:pt x="1777" y="197"/>
                    <a:pt x="1779" y="195"/>
                    <a:pt x="1770" y="194"/>
                  </a:cubicBezTo>
                  <a:cubicBezTo>
                    <a:pt x="1771" y="197"/>
                    <a:pt x="1781" y="197"/>
                    <a:pt x="1780" y="201"/>
                  </a:cubicBezTo>
                  <a:cubicBezTo>
                    <a:pt x="1787" y="198"/>
                    <a:pt x="1794" y="201"/>
                    <a:pt x="1798" y="204"/>
                  </a:cubicBezTo>
                  <a:cubicBezTo>
                    <a:pt x="1792" y="199"/>
                    <a:pt x="1815" y="198"/>
                    <a:pt x="1826" y="199"/>
                  </a:cubicBezTo>
                  <a:cubicBezTo>
                    <a:pt x="1825" y="201"/>
                    <a:pt x="1829" y="201"/>
                    <a:pt x="1833" y="203"/>
                  </a:cubicBezTo>
                  <a:cubicBezTo>
                    <a:pt x="1836" y="206"/>
                    <a:pt x="1835" y="199"/>
                    <a:pt x="1829" y="200"/>
                  </a:cubicBezTo>
                  <a:cubicBezTo>
                    <a:pt x="1830" y="198"/>
                    <a:pt x="1838" y="200"/>
                    <a:pt x="1841" y="200"/>
                  </a:cubicBezTo>
                  <a:cubicBezTo>
                    <a:pt x="1837" y="198"/>
                    <a:pt x="1839" y="196"/>
                    <a:pt x="1837" y="196"/>
                  </a:cubicBezTo>
                  <a:cubicBezTo>
                    <a:pt x="1830" y="195"/>
                    <a:pt x="1837" y="196"/>
                    <a:pt x="1835" y="199"/>
                  </a:cubicBezTo>
                  <a:cubicBezTo>
                    <a:pt x="1833" y="199"/>
                    <a:pt x="1831" y="198"/>
                    <a:pt x="1829" y="198"/>
                  </a:cubicBezTo>
                  <a:cubicBezTo>
                    <a:pt x="1840" y="194"/>
                    <a:pt x="1815" y="197"/>
                    <a:pt x="1824" y="197"/>
                  </a:cubicBezTo>
                  <a:cubicBezTo>
                    <a:pt x="1816" y="197"/>
                    <a:pt x="1816" y="194"/>
                    <a:pt x="1808" y="195"/>
                  </a:cubicBezTo>
                  <a:close/>
                  <a:moveTo>
                    <a:pt x="1599" y="171"/>
                  </a:moveTo>
                  <a:cubicBezTo>
                    <a:pt x="1597" y="171"/>
                    <a:pt x="1588" y="172"/>
                    <a:pt x="1589" y="170"/>
                  </a:cubicBezTo>
                  <a:cubicBezTo>
                    <a:pt x="1578" y="171"/>
                    <a:pt x="1587" y="175"/>
                    <a:pt x="1574" y="173"/>
                  </a:cubicBezTo>
                  <a:cubicBezTo>
                    <a:pt x="1575" y="174"/>
                    <a:pt x="1580" y="174"/>
                    <a:pt x="1580" y="176"/>
                  </a:cubicBezTo>
                  <a:cubicBezTo>
                    <a:pt x="1584" y="176"/>
                    <a:pt x="1589" y="175"/>
                    <a:pt x="1588" y="172"/>
                  </a:cubicBezTo>
                  <a:cubicBezTo>
                    <a:pt x="1594" y="173"/>
                    <a:pt x="1595" y="172"/>
                    <a:pt x="1599" y="172"/>
                  </a:cubicBezTo>
                  <a:cubicBezTo>
                    <a:pt x="1597" y="173"/>
                    <a:pt x="1595" y="174"/>
                    <a:pt x="1591" y="173"/>
                  </a:cubicBezTo>
                  <a:cubicBezTo>
                    <a:pt x="1589" y="176"/>
                    <a:pt x="1591" y="178"/>
                    <a:pt x="1598" y="179"/>
                  </a:cubicBezTo>
                  <a:cubicBezTo>
                    <a:pt x="1601" y="176"/>
                    <a:pt x="1600" y="174"/>
                    <a:pt x="1599" y="171"/>
                  </a:cubicBezTo>
                  <a:close/>
                  <a:moveTo>
                    <a:pt x="1572" y="171"/>
                  </a:moveTo>
                  <a:cubicBezTo>
                    <a:pt x="1571" y="170"/>
                    <a:pt x="1569" y="169"/>
                    <a:pt x="1570" y="168"/>
                  </a:cubicBezTo>
                  <a:cubicBezTo>
                    <a:pt x="1567" y="164"/>
                    <a:pt x="1568" y="172"/>
                    <a:pt x="1564" y="171"/>
                  </a:cubicBezTo>
                  <a:cubicBezTo>
                    <a:pt x="1561" y="171"/>
                    <a:pt x="1562" y="169"/>
                    <a:pt x="1562" y="168"/>
                  </a:cubicBezTo>
                  <a:cubicBezTo>
                    <a:pt x="1557" y="168"/>
                    <a:pt x="1553" y="167"/>
                    <a:pt x="1551" y="166"/>
                  </a:cubicBezTo>
                  <a:cubicBezTo>
                    <a:pt x="1543" y="166"/>
                    <a:pt x="1559" y="170"/>
                    <a:pt x="1561" y="172"/>
                  </a:cubicBezTo>
                  <a:cubicBezTo>
                    <a:pt x="1566" y="173"/>
                    <a:pt x="1565" y="170"/>
                    <a:pt x="1572" y="171"/>
                  </a:cubicBezTo>
                  <a:close/>
                  <a:moveTo>
                    <a:pt x="1488" y="154"/>
                  </a:moveTo>
                  <a:cubicBezTo>
                    <a:pt x="1488" y="151"/>
                    <a:pt x="1484" y="155"/>
                    <a:pt x="1480" y="154"/>
                  </a:cubicBezTo>
                  <a:cubicBezTo>
                    <a:pt x="1482" y="157"/>
                    <a:pt x="1491" y="157"/>
                    <a:pt x="1484" y="160"/>
                  </a:cubicBezTo>
                  <a:cubicBezTo>
                    <a:pt x="1493" y="163"/>
                    <a:pt x="1494" y="163"/>
                    <a:pt x="1502" y="163"/>
                  </a:cubicBezTo>
                  <a:cubicBezTo>
                    <a:pt x="1507" y="167"/>
                    <a:pt x="1503" y="160"/>
                    <a:pt x="1494" y="160"/>
                  </a:cubicBezTo>
                  <a:cubicBezTo>
                    <a:pt x="1495" y="159"/>
                    <a:pt x="1499" y="160"/>
                    <a:pt x="1500" y="158"/>
                  </a:cubicBezTo>
                  <a:cubicBezTo>
                    <a:pt x="1504" y="166"/>
                    <a:pt x="1521" y="158"/>
                    <a:pt x="1511" y="161"/>
                  </a:cubicBezTo>
                  <a:cubicBezTo>
                    <a:pt x="1509" y="160"/>
                    <a:pt x="1507" y="159"/>
                    <a:pt x="1506" y="157"/>
                  </a:cubicBezTo>
                  <a:cubicBezTo>
                    <a:pt x="1504" y="160"/>
                    <a:pt x="1484" y="155"/>
                    <a:pt x="1488" y="154"/>
                  </a:cubicBezTo>
                  <a:close/>
                  <a:moveTo>
                    <a:pt x="1099" y="87"/>
                  </a:moveTo>
                  <a:cubicBezTo>
                    <a:pt x="1118" y="89"/>
                    <a:pt x="1118" y="89"/>
                    <a:pt x="1137" y="92"/>
                  </a:cubicBezTo>
                  <a:cubicBezTo>
                    <a:pt x="1138" y="94"/>
                    <a:pt x="1136" y="94"/>
                    <a:pt x="1132" y="94"/>
                  </a:cubicBezTo>
                  <a:cubicBezTo>
                    <a:pt x="1136" y="96"/>
                    <a:pt x="1143" y="96"/>
                    <a:pt x="1151" y="97"/>
                  </a:cubicBezTo>
                  <a:cubicBezTo>
                    <a:pt x="1151" y="95"/>
                    <a:pt x="1147" y="95"/>
                    <a:pt x="1147" y="96"/>
                  </a:cubicBezTo>
                  <a:cubicBezTo>
                    <a:pt x="1131" y="91"/>
                    <a:pt x="1145" y="93"/>
                    <a:pt x="1147" y="91"/>
                  </a:cubicBezTo>
                  <a:cubicBezTo>
                    <a:pt x="1129" y="85"/>
                    <a:pt x="1112" y="89"/>
                    <a:pt x="1105" y="83"/>
                  </a:cubicBezTo>
                  <a:cubicBezTo>
                    <a:pt x="1098" y="83"/>
                    <a:pt x="1106" y="85"/>
                    <a:pt x="1099" y="87"/>
                  </a:cubicBezTo>
                  <a:close/>
                  <a:moveTo>
                    <a:pt x="2265" y="157"/>
                  </a:moveTo>
                  <a:cubicBezTo>
                    <a:pt x="2266" y="155"/>
                    <a:pt x="2270" y="155"/>
                    <a:pt x="2269" y="153"/>
                  </a:cubicBezTo>
                  <a:cubicBezTo>
                    <a:pt x="2266" y="154"/>
                    <a:pt x="2263" y="155"/>
                    <a:pt x="2260" y="156"/>
                  </a:cubicBezTo>
                  <a:cubicBezTo>
                    <a:pt x="2267" y="156"/>
                    <a:pt x="2267" y="161"/>
                    <a:pt x="2275" y="159"/>
                  </a:cubicBezTo>
                  <a:cubicBezTo>
                    <a:pt x="2272" y="158"/>
                    <a:pt x="2272" y="155"/>
                    <a:pt x="2265" y="157"/>
                  </a:cubicBezTo>
                  <a:close/>
                  <a:moveTo>
                    <a:pt x="1517" y="160"/>
                  </a:moveTo>
                  <a:cubicBezTo>
                    <a:pt x="1517" y="162"/>
                    <a:pt x="1517" y="163"/>
                    <a:pt x="1514" y="163"/>
                  </a:cubicBezTo>
                  <a:cubicBezTo>
                    <a:pt x="1513" y="165"/>
                    <a:pt x="1522" y="166"/>
                    <a:pt x="1522" y="168"/>
                  </a:cubicBezTo>
                  <a:cubicBezTo>
                    <a:pt x="1525" y="168"/>
                    <a:pt x="1524" y="166"/>
                    <a:pt x="1528" y="166"/>
                  </a:cubicBezTo>
                  <a:cubicBezTo>
                    <a:pt x="1527" y="165"/>
                    <a:pt x="1519" y="164"/>
                    <a:pt x="1523" y="161"/>
                  </a:cubicBezTo>
                  <a:cubicBezTo>
                    <a:pt x="1525" y="162"/>
                    <a:pt x="1526" y="162"/>
                    <a:pt x="1526" y="163"/>
                  </a:cubicBezTo>
                  <a:cubicBezTo>
                    <a:pt x="1532" y="162"/>
                    <a:pt x="1523" y="160"/>
                    <a:pt x="1517" y="160"/>
                  </a:cubicBezTo>
                  <a:close/>
                  <a:moveTo>
                    <a:pt x="1887" y="198"/>
                  </a:moveTo>
                  <a:cubicBezTo>
                    <a:pt x="1885" y="199"/>
                    <a:pt x="1887" y="200"/>
                    <a:pt x="1889" y="200"/>
                  </a:cubicBezTo>
                  <a:cubicBezTo>
                    <a:pt x="1884" y="204"/>
                    <a:pt x="1893" y="206"/>
                    <a:pt x="1893" y="209"/>
                  </a:cubicBezTo>
                  <a:cubicBezTo>
                    <a:pt x="1891" y="206"/>
                    <a:pt x="1883" y="208"/>
                    <a:pt x="1882" y="207"/>
                  </a:cubicBezTo>
                  <a:cubicBezTo>
                    <a:pt x="1880" y="208"/>
                    <a:pt x="1882" y="210"/>
                    <a:pt x="1876" y="211"/>
                  </a:cubicBezTo>
                  <a:cubicBezTo>
                    <a:pt x="1877" y="214"/>
                    <a:pt x="1884" y="211"/>
                    <a:pt x="1882" y="209"/>
                  </a:cubicBezTo>
                  <a:cubicBezTo>
                    <a:pt x="1884" y="213"/>
                    <a:pt x="1890" y="208"/>
                    <a:pt x="1889" y="212"/>
                  </a:cubicBezTo>
                  <a:cubicBezTo>
                    <a:pt x="1898" y="213"/>
                    <a:pt x="1900" y="210"/>
                    <a:pt x="1900" y="207"/>
                  </a:cubicBezTo>
                  <a:cubicBezTo>
                    <a:pt x="1892" y="208"/>
                    <a:pt x="1896" y="203"/>
                    <a:pt x="1889" y="204"/>
                  </a:cubicBezTo>
                  <a:cubicBezTo>
                    <a:pt x="1889" y="203"/>
                    <a:pt x="1892" y="203"/>
                    <a:pt x="1893" y="203"/>
                  </a:cubicBezTo>
                  <a:cubicBezTo>
                    <a:pt x="1892" y="200"/>
                    <a:pt x="1889" y="200"/>
                    <a:pt x="1887" y="198"/>
                  </a:cubicBezTo>
                  <a:close/>
                  <a:moveTo>
                    <a:pt x="1677" y="184"/>
                  </a:moveTo>
                  <a:cubicBezTo>
                    <a:pt x="1671" y="184"/>
                    <a:pt x="1671" y="186"/>
                    <a:pt x="1671" y="189"/>
                  </a:cubicBezTo>
                  <a:cubicBezTo>
                    <a:pt x="1673" y="188"/>
                    <a:pt x="1676" y="188"/>
                    <a:pt x="1681" y="189"/>
                  </a:cubicBezTo>
                  <a:cubicBezTo>
                    <a:pt x="1680" y="187"/>
                    <a:pt x="1673" y="187"/>
                    <a:pt x="1677" y="184"/>
                  </a:cubicBezTo>
                  <a:close/>
                  <a:moveTo>
                    <a:pt x="1858" y="202"/>
                  </a:moveTo>
                  <a:cubicBezTo>
                    <a:pt x="1857" y="201"/>
                    <a:pt x="1856" y="202"/>
                    <a:pt x="1856" y="202"/>
                  </a:cubicBezTo>
                  <a:cubicBezTo>
                    <a:pt x="1851" y="202"/>
                    <a:pt x="1850" y="201"/>
                    <a:pt x="1848" y="199"/>
                  </a:cubicBezTo>
                  <a:cubicBezTo>
                    <a:pt x="1846" y="199"/>
                    <a:pt x="1847" y="202"/>
                    <a:pt x="1846" y="203"/>
                  </a:cubicBezTo>
                  <a:cubicBezTo>
                    <a:pt x="1851" y="201"/>
                    <a:pt x="1850" y="205"/>
                    <a:pt x="1856" y="204"/>
                  </a:cubicBezTo>
                  <a:cubicBezTo>
                    <a:pt x="1856" y="203"/>
                    <a:pt x="1856" y="203"/>
                    <a:pt x="1858" y="202"/>
                  </a:cubicBezTo>
                  <a:close/>
                  <a:moveTo>
                    <a:pt x="1723" y="192"/>
                  </a:moveTo>
                  <a:cubicBezTo>
                    <a:pt x="1721" y="192"/>
                    <a:pt x="1722" y="193"/>
                    <a:pt x="1723" y="193"/>
                  </a:cubicBezTo>
                  <a:cubicBezTo>
                    <a:pt x="1720" y="196"/>
                    <a:pt x="1711" y="192"/>
                    <a:pt x="1708" y="193"/>
                  </a:cubicBezTo>
                  <a:cubicBezTo>
                    <a:pt x="1707" y="196"/>
                    <a:pt x="1718" y="196"/>
                    <a:pt x="1705" y="196"/>
                  </a:cubicBezTo>
                  <a:cubicBezTo>
                    <a:pt x="1707" y="199"/>
                    <a:pt x="1719" y="198"/>
                    <a:pt x="1725" y="199"/>
                  </a:cubicBezTo>
                  <a:cubicBezTo>
                    <a:pt x="1723" y="202"/>
                    <a:pt x="1715" y="201"/>
                    <a:pt x="1715" y="205"/>
                  </a:cubicBezTo>
                  <a:cubicBezTo>
                    <a:pt x="1722" y="203"/>
                    <a:pt x="1730" y="202"/>
                    <a:pt x="1731" y="198"/>
                  </a:cubicBezTo>
                  <a:cubicBezTo>
                    <a:pt x="1722" y="196"/>
                    <a:pt x="1725" y="194"/>
                    <a:pt x="1723" y="192"/>
                  </a:cubicBezTo>
                  <a:close/>
                  <a:moveTo>
                    <a:pt x="1734" y="195"/>
                  </a:moveTo>
                  <a:cubicBezTo>
                    <a:pt x="1733" y="193"/>
                    <a:pt x="1731" y="195"/>
                    <a:pt x="1728" y="194"/>
                  </a:cubicBezTo>
                  <a:cubicBezTo>
                    <a:pt x="1732" y="199"/>
                    <a:pt x="1736" y="197"/>
                    <a:pt x="1746" y="199"/>
                  </a:cubicBezTo>
                  <a:cubicBezTo>
                    <a:pt x="1747" y="198"/>
                    <a:pt x="1747" y="198"/>
                    <a:pt x="1747" y="197"/>
                  </a:cubicBezTo>
                  <a:cubicBezTo>
                    <a:pt x="1749" y="197"/>
                    <a:pt x="1751" y="197"/>
                    <a:pt x="1753" y="198"/>
                  </a:cubicBezTo>
                  <a:cubicBezTo>
                    <a:pt x="1744" y="193"/>
                    <a:pt x="1742" y="196"/>
                    <a:pt x="1732" y="196"/>
                  </a:cubicBezTo>
                  <a:cubicBezTo>
                    <a:pt x="1731" y="195"/>
                    <a:pt x="1733" y="195"/>
                    <a:pt x="1734" y="195"/>
                  </a:cubicBezTo>
                  <a:close/>
                  <a:moveTo>
                    <a:pt x="1374" y="139"/>
                  </a:moveTo>
                  <a:cubicBezTo>
                    <a:pt x="1378" y="141"/>
                    <a:pt x="1382" y="144"/>
                    <a:pt x="1390" y="146"/>
                  </a:cubicBezTo>
                  <a:cubicBezTo>
                    <a:pt x="1390" y="143"/>
                    <a:pt x="1385" y="140"/>
                    <a:pt x="1374" y="139"/>
                  </a:cubicBezTo>
                  <a:close/>
                  <a:moveTo>
                    <a:pt x="1865" y="205"/>
                  </a:moveTo>
                  <a:cubicBezTo>
                    <a:pt x="1870" y="203"/>
                    <a:pt x="1860" y="204"/>
                    <a:pt x="1863" y="208"/>
                  </a:cubicBezTo>
                  <a:cubicBezTo>
                    <a:pt x="1867" y="209"/>
                    <a:pt x="1872" y="210"/>
                    <a:pt x="1873" y="213"/>
                  </a:cubicBezTo>
                  <a:cubicBezTo>
                    <a:pt x="1880" y="209"/>
                    <a:pt x="1864" y="209"/>
                    <a:pt x="1865" y="205"/>
                  </a:cubicBezTo>
                  <a:close/>
                  <a:moveTo>
                    <a:pt x="1831" y="211"/>
                  </a:moveTo>
                  <a:cubicBezTo>
                    <a:pt x="1829" y="211"/>
                    <a:pt x="1829" y="206"/>
                    <a:pt x="1831" y="209"/>
                  </a:cubicBezTo>
                  <a:cubicBezTo>
                    <a:pt x="1836" y="209"/>
                    <a:pt x="1826" y="206"/>
                    <a:pt x="1835" y="207"/>
                  </a:cubicBezTo>
                  <a:cubicBezTo>
                    <a:pt x="1831" y="205"/>
                    <a:pt x="1823" y="203"/>
                    <a:pt x="1819" y="205"/>
                  </a:cubicBezTo>
                  <a:cubicBezTo>
                    <a:pt x="1819" y="208"/>
                    <a:pt x="1827" y="207"/>
                    <a:pt x="1827" y="210"/>
                  </a:cubicBezTo>
                  <a:cubicBezTo>
                    <a:pt x="1827" y="211"/>
                    <a:pt x="1826" y="211"/>
                    <a:pt x="1825" y="211"/>
                  </a:cubicBezTo>
                  <a:cubicBezTo>
                    <a:pt x="1826" y="212"/>
                    <a:pt x="1828" y="211"/>
                    <a:pt x="1831" y="211"/>
                  </a:cubicBezTo>
                  <a:close/>
                  <a:moveTo>
                    <a:pt x="1802" y="204"/>
                  </a:moveTo>
                  <a:cubicBezTo>
                    <a:pt x="1805" y="206"/>
                    <a:pt x="1809" y="208"/>
                    <a:pt x="1815" y="208"/>
                  </a:cubicBezTo>
                  <a:cubicBezTo>
                    <a:pt x="1811" y="206"/>
                    <a:pt x="1809" y="203"/>
                    <a:pt x="1802" y="204"/>
                  </a:cubicBezTo>
                  <a:close/>
                  <a:moveTo>
                    <a:pt x="2153" y="186"/>
                  </a:moveTo>
                  <a:cubicBezTo>
                    <a:pt x="2148" y="187"/>
                    <a:pt x="2153" y="190"/>
                    <a:pt x="2154" y="191"/>
                  </a:cubicBezTo>
                  <a:cubicBezTo>
                    <a:pt x="2159" y="190"/>
                    <a:pt x="2158" y="188"/>
                    <a:pt x="2164" y="188"/>
                  </a:cubicBezTo>
                  <a:cubicBezTo>
                    <a:pt x="2161" y="184"/>
                    <a:pt x="2157" y="189"/>
                    <a:pt x="2153" y="186"/>
                  </a:cubicBezTo>
                  <a:close/>
                  <a:moveTo>
                    <a:pt x="2172" y="186"/>
                  </a:moveTo>
                  <a:cubicBezTo>
                    <a:pt x="2173" y="188"/>
                    <a:pt x="2180" y="185"/>
                    <a:pt x="2180" y="187"/>
                  </a:cubicBezTo>
                  <a:cubicBezTo>
                    <a:pt x="2184" y="180"/>
                    <a:pt x="2192" y="189"/>
                    <a:pt x="2191" y="185"/>
                  </a:cubicBezTo>
                  <a:cubicBezTo>
                    <a:pt x="2192" y="185"/>
                    <a:pt x="2194" y="185"/>
                    <a:pt x="2197" y="185"/>
                  </a:cubicBezTo>
                  <a:cubicBezTo>
                    <a:pt x="2190" y="180"/>
                    <a:pt x="2178" y="184"/>
                    <a:pt x="2172" y="186"/>
                  </a:cubicBezTo>
                  <a:close/>
                  <a:moveTo>
                    <a:pt x="1767" y="208"/>
                  </a:moveTo>
                  <a:cubicBezTo>
                    <a:pt x="1761" y="207"/>
                    <a:pt x="1768" y="213"/>
                    <a:pt x="1762" y="212"/>
                  </a:cubicBezTo>
                  <a:cubicBezTo>
                    <a:pt x="1762" y="214"/>
                    <a:pt x="1773" y="215"/>
                    <a:pt x="1766" y="216"/>
                  </a:cubicBezTo>
                  <a:cubicBezTo>
                    <a:pt x="1774" y="219"/>
                    <a:pt x="1766" y="209"/>
                    <a:pt x="1767" y="208"/>
                  </a:cubicBezTo>
                  <a:close/>
                  <a:moveTo>
                    <a:pt x="1658" y="200"/>
                  </a:moveTo>
                  <a:cubicBezTo>
                    <a:pt x="1659" y="198"/>
                    <a:pt x="1649" y="198"/>
                    <a:pt x="1646" y="197"/>
                  </a:cubicBezTo>
                  <a:cubicBezTo>
                    <a:pt x="1646" y="198"/>
                    <a:pt x="1649" y="198"/>
                    <a:pt x="1651" y="199"/>
                  </a:cubicBezTo>
                  <a:cubicBezTo>
                    <a:pt x="1649" y="200"/>
                    <a:pt x="1648" y="201"/>
                    <a:pt x="1646" y="200"/>
                  </a:cubicBezTo>
                  <a:cubicBezTo>
                    <a:pt x="1647" y="203"/>
                    <a:pt x="1654" y="200"/>
                    <a:pt x="1658" y="200"/>
                  </a:cubicBezTo>
                  <a:close/>
                  <a:moveTo>
                    <a:pt x="1781" y="154"/>
                  </a:moveTo>
                  <a:cubicBezTo>
                    <a:pt x="1784" y="157"/>
                    <a:pt x="1788" y="160"/>
                    <a:pt x="1791" y="156"/>
                  </a:cubicBezTo>
                  <a:cubicBezTo>
                    <a:pt x="1794" y="159"/>
                    <a:pt x="1788" y="159"/>
                    <a:pt x="1792" y="161"/>
                  </a:cubicBezTo>
                  <a:cubicBezTo>
                    <a:pt x="1798" y="160"/>
                    <a:pt x="1795" y="163"/>
                    <a:pt x="1804" y="162"/>
                  </a:cubicBezTo>
                  <a:cubicBezTo>
                    <a:pt x="1802" y="166"/>
                    <a:pt x="1809" y="166"/>
                    <a:pt x="1810" y="169"/>
                  </a:cubicBezTo>
                  <a:cubicBezTo>
                    <a:pt x="1806" y="169"/>
                    <a:pt x="1802" y="165"/>
                    <a:pt x="1800" y="168"/>
                  </a:cubicBezTo>
                  <a:cubicBezTo>
                    <a:pt x="1803" y="168"/>
                    <a:pt x="1801" y="171"/>
                    <a:pt x="1800" y="169"/>
                  </a:cubicBezTo>
                  <a:cubicBezTo>
                    <a:pt x="1794" y="167"/>
                    <a:pt x="1807" y="166"/>
                    <a:pt x="1800" y="163"/>
                  </a:cubicBezTo>
                  <a:cubicBezTo>
                    <a:pt x="1798" y="167"/>
                    <a:pt x="1788" y="159"/>
                    <a:pt x="1781" y="158"/>
                  </a:cubicBezTo>
                  <a:cubicBezTo>
                    <a:pt x="1784" y="156"/>
                    <a:pt x="1776" y="154"/>
                    <a:pt x="1781" y="154"/>
                  </a:cubicBezTo>
                  <a:close/>
                  <a:moveTo>
                    <a:pt x="1816" y="163"/>
                  </a:moveTo>
                  <a:cubicBezTo>
                    <a:pt x="1820" y="163"/>
                    <a:pt x="1822" y="170"/>
                    <a:pt x="1821" y="169"/>
                  </a:cubicBezTo>
                  <a:cubicBezTo>
                    <a:pt x="1821" y="168"/>
                    <a:pt x="1816" y="168"/>
                    <a:pt x="1815" y="169"/>
                  </a:cubicBezTo>
                  <a:cubicBezTo>
                    <a:pt x="1817" y="169"/>
                    <a:pt x="1818" y="169"/>
                    <a:pt x="1817" y="170"/>
                  </a:cubicBezTo>
                  <a:cubicBezTo>
                    <a:pt x="1809" y="169"/>
                    <a:pt x="1812" y="167"/>
                    <a:pt x="1810" y="165"/>
                  </a:cubicBezTo>
                  <a:cubicBezTo>
                    <a:pt x="1815" y="163"/>
                    <a:pt x="1816" y="165"/>
                    <a:pt x="1818" y="164"/>
                  </a:cubicBezTo>
                  <a:cubicBezTo>
                    <a:pt x="1816" y="164"/>
                    <a:pt x="1815" y="164"/>
                    <a:pt x="1816" y="163"/>
                  </a:cubicBezTo>
                  <a:close/>
                  <a:moveTo>
                    <a:pt x="1913" y="217"/>
                  </a:moveTo>
                  <a:cubicBezTo>
                    <a:pt x="1912" y="215"/>
                    <a:pt x="1911" y="218"/>
                    <a:pt x="1910" y="218"/>
                  </a:cubicBezTo>
                  <a:cubicBezTo>
                    <a:pt x="1909" y="214"/>
                    <a:pt x="1900" y="220"/>
                    <a:pt x="1899" y="217"/>
                  </a:cubicBezTo>
                  <a:cubicBezTo>
                    <a:pt x="1901" y="216"/>
                    <a:pt x="1906" y="216"/>
                    <a:pt x="1908" y="214"/>
                  </a:cubicBezTo>
                  <a:cubicBezTo>
                    <a:pt x="1905" y="214"/>
                    <a:pt x="1905" y="213"/>
                    <a:pt x="1902" y="214"/>
                  </a:cubicBezTo>
                  <a:cubicBezTo>
                    <a:pt x="1903" y="211"/>
                    <a:pt x="1908" y="211"/>
                    <a:pt x="1909" y="209"/>
                  </a:cubicBezTo>
                  <a:cubicBezTo>
                    <a:pt x="1910" y="211"/>
                    <a:pt x="1912" y="208"/>
                    <a:pt x="1913" y="210"/>
                  </a:cubicBezTo>
                  <a:cubicBezTo>
                    <a:pt x="1906" y="212"/>
                    <a:pt x="1917" y="217"/>
                    <a:pt x="1913" y="217"/>
                  </a:cubicBezTo>
                  <a:close/>
                  <a:moveTo>
                    <a:pt x="1717" y="208"/>
                  </a:moveTo>
                  <a:cubicBezTo>
                    <a:pt x="1716" y="211"/>
                    <a:pt x="1725" y="220"/>
                    <a:pt x="1716" y="223"/>
                  </a:cubicBezTo>
                  <a:cubicBezTo>
                    <a:pt x="1714" y="220"/>
                    <a:pt x="1713" y="217"/>
                    <a:pt x="1714" y="213"/>
                  </a:cubicBezTo>
                  <a:cubicBezTo>
                    <a:pt x="1709" y="214"/>
                    <a:pt x="1707" y="211"/>
                    <a:pt x="1703" y="214"/>
                  </a:cubicBezTo>
                  <a:cubicBezTo>
                    <a:pt x="1694" y="203"/>
                    <a:pt x="1711" y="216"/>
                    <a:pt x="1717" y="208"/>
                  </a:cubicBezTo>
                  <a:close/>
                  <a:moveTo>
                    <a:pt x="1681" y="207"/>
                  </a:moveTo>
                  <a:cubicBezTo>
                    <a:pt x="1683" y="204"/>
                    <a:pt x="1678" y="204"/>
                    <a:pt x="1679" y="202"/>
                  </a:cubicBezTo>
                  <a:cubicBezTo>
                    <a:pt x="1683" y="204"/>
                    <a:pt x="1698" y="203"/>
                    <a:pt x="1693" y="204"/>
                  </a:cubicBezTo>
                  <a:cubicBezTo>
                    <a:pt x="1688" y="205"/>
                    <a:pt x="1688" y="208"/>
                    <a:pt x="1681" y="207"/>
                  </a:cubicBezTo>
                  <a:close/>
                  <a:moveTo>
                    <a:pt x="315" y="130"/>
                  </a:moveTo>
                  <a:cubicBezTo>
                    <a:pt x="321" y="125"/>
                    <a:pt x="327" y="129"/>
                    <a:pt x="323" y="132"/>
                  </a:cubicBezTo>
                  <a:cubicBezTo>
                    <a:pt x="324" y="128"/>
                    <a:pt x="314" y="135"/>
                    <a:pt x="315" y="130"/>
                  </a:cubicBezTo>
                  <a:close/>
                  <a:moveTo>
                    <a:pt x="616" y="9"/>
                  </a:moveTo>
                  <a:cubicBezTo>
                    <a:pt x="606" y="8"/>
                    <a:pt x="601" y="10"/>
                    <a:pt x="599" y="7"/>
                  </a:cubicBezTo>
                  <a:cubicBezTo>
                    <a:pt x="609" y="6"/>
                    <a:pt x="608" y="8"/>
                    <a:pt x="616" y="7"/>
                  </a:cubicBezTo>
                  <a:cubicBezTo>
                    <a:pt x="617" y="6"/>
                    <a:pt x="622" y="4"/>
                    <a:pt x="623" y="5"/>
                  </a:cubicBezTo>
                  <a:cubicBezTo>
                    <a:pt x="618" y="6"/>
                    <a:pt x="619" y="8"/>
                    <a:pt x="616" y="9"/>
                  </a:cubicBezTo>
                  <a:close/>
                  <a:moveTo>
                    <a:pt x="1537" y="110"/>
                  </a:moveTo>
                  <a:cubicBezTo>
                    <a:pt x="1537" y="108"/>
                    <a:pt x="1534" y="107"/>
                    <a:pt x="1535" y="105"/>
                  </a:cubicBezTo>
                  <a:cubicBezTo>
                    <a:pt x="1544" y="108"/>
                    <a:pt x="1553" y="107"/>
                    <a:pt x="1561" y="106"/>
                  </a:cubicBezTo>
                  <a:cubicBezTo>
                    <a:pt x="1560" y="108"/>
                    <a:pt x="1560" y="109"/>
                    <a:pt x="1560" y="111"/>
                  </a:cubicBezTo>
                  <a:cubicBezTo>
                    <a:pt x="1547" y="107"/>
                    <a:pt x="1543" y="109"/>
                    <a:pt x="1537" y="110"/>
                  </a:cubicBezTo>
                  <a:close/>
                  <a:moveTo>
                    <a:pt x="1522" y="101"/>
                  </a:moveTo>
                  <a:cubicBezTo>
                    <a:pt x="1520" y="102"/>
                    <a:pt x="1524" y="107"/>
                    <a:pt x="1518" y="106"/>
                  </a:cubicBezTo>
                  <a:cubicBezTo>
                    <a:pt x="1519" y="103"/>
                    <a:pt x="1508" y="98"/>
                    <a:pt x="1513" y="98"/>
                  </a:cubicBezTo>
                  <a:cubicBezTo>
                    <a:pt x="1515" y="101"/>
                    <a:pt x="1517" y="101"/>
                    <a:pt x="1522" y="101"/>
                  </a:cubicBezTo>
                  <a:close/>
                  <a:moveTo>
                    <a:pt x="1887" y="156"/>
                  </a:moveTo>
                  <a:cubicBezTo>
                    <a:pt x="1892" y="156"/>
                    <a:pt x="1885" y="153"/>
                    <a:pt x="1886" y="152"/>
                  </a:cubicBezTo>
                  <a:cubicBezTo>
                    <a:pt x="1889" y="152"/>
                    <a:pt x="1893" y="152"/>
                    <a:pt x="1894" y="154"/>
                  </a:cubicBezTo>
                  <a:cubicBezTo>
                    <a:pt x="1891" y="154"/>
                    <a:pt x="1889" y="159"/>
                    <a:pt x="1887" y="156"/>
                  </a:cubicBezTo>
                  <a:close/>
                  <a:moveTo>
                    <a:pt x="1820" y="162"/>
                  </a:moveTo>
                  <a:cubicBezTo>
                    <a:pt x="1810" y="162"/>
                    <a:pt x="1814" y="156"/>
                    <a:pt x="1805" y="155"/>
                  </a:cubicBezTo>
                  <a:cubicBezTo>
                    <a:pt x="1809" y="153"/>
                    <a:pt x="1817" y="154"/>
                    <a:pt x="1820" y="151"/>
                  </a:cubicBezTo>
                  <a:cubicBezTo>
                    <a:pt x="1820" y="153"/>
                    <a:pt x="1822" y="154"/>
                    <a:pt x="1822" y="156"/>
                  </a:cubicBezTo>
                  <a:cubicBezTo>
                    <a:pt x="1818" y="156"/>
                    <a:pt x="1818" y="154"/>
                    <a:pt x="1814" y="154"/>
                  </a:cubicBezTo>
                  <a:cubicBezTo>
                    <a:pt x="1815" y="157"/>
                    <a:pt x="1815" y="156"/>
                    <a:pt x="1814" y="159"/>
                  </a:cubicBezTo>
                  <a:cubicBezTo>
                    <a:pt x="1817" y="160"/>
                    <a:pt x="1818" y="159"/>
                    <a:pt x="1820" y="159"/>
                  </a:cubicBezTo>
                  <a:cubicBezTo>
                    <a:pt x="1819" y="160"/>
                    <a:pt x="1822" y="162"/>
                    <a:pt x="1820" y="162"/>
                  </a:cubicBezTo>
                  <a:close/>
                  <a:moveTo>
                    <a:pt x="1886" y="164"/>
                  </a:moveTo>
                  <a:cubicBezTo>
                    <a:pt x="1889" y="163"/>
                    <a:pt x="1892" y="168"/>
                    <a:pt x="1889" y="168"/>
                  </a:cubicBezTo>
                  <a:cubicBezTo>
                    <a:pt x="1889" y="166"/>
                    <a:pt x="1886" y="168"/>
                    <a:pt x="1886" y="167"/>
                  </a:cubicBezTo>
                  <a:cubicBezTo>
                    <a:pt x="1891" y="166"/>
                    <a:pt x="1881" y="165"/>
                    <a:pt x="1884" y="162"/>
                  </a:cubicBezTo>
                  <a:cubicBezTo>
                    <a:pt x="1887" y="162"/>
                    <a:pt x="1888" y="161"/>
                    <a:pt x="1887" y="159"/>
                  </a:cubicBezTo>
                  <a:cubicBezTo>
                    <a:pt x="1889" y="159"/>
                    <a:pt x="1892" y="159"/>
                    <a:pt x="1893" y="160"/>
                  </a:cubicBezTo>
                  <a:cubicBezTo>
                    <a:pt x="1891" y="160"/>
                    <a:pt x="1889" y="160"/>
                    <a:pt x="1889" y="161"/>
                  </a:cubicBezTo>
                  <a:cubicBezTo>
                    <a:pt x="1890" y="161"/>
                    <a:pt x="1891" y="161"/>
                    <a:pt x="1891" y="162"/>
                  </a:cubicBezTo>
                  <a:cubicBezTo>
                    <a:pt x="1888" y="162"/>
                    <a:pt x="1886" y="163"/>
                    <a:pt x="1886" y="164"/>
                  </a:cubicBezTo>
                  <a:close/>
                  <a:moveTo>
                    <a:pt x="1860" y="164"/>
                  </a:moveTo>
                  <a:cubicBezTo>
                    <a:pt x="1865" y="165"/>
                    <a:pt x="1866" y="167"/>
                    <a:pt x="1868" y="170"/>
                  </a:cubicBezTo>
                  <a:cubicBezTo>
                    <a:pt x="1861" y="169"/>
                    <a:pt x="1860" y="164"/>
                    <a:pt x="1855" y="162"/>
                  </a:cubicBezTo>
                  <a:cubicBezTo>
                    <a:pt x="1860" y="163"/>
                    <a:pt x="1866" y="159"/>
                    <a:pt x="1868" y="161"/>
                  </a:cubicBezTo>
                  <a:cubicBezTo>
                    <a:pt x="1865" y="162"/>
                    <a:pt x="1861" y="162"/>
                    <a:pt x="1860" y="164"/>
                  </a:cubicBezTo>
                  <a:close/>
                  <a:moveTo>
                    <a:pt x="25" y="335"/>
                  </a:moveTo>
                  <a:cubicBezTo>
                    <a:pt x="27" y="335"/>
                    <a:pt x="30" y="334"/>
                    <a:pt x="32" y="333"/>
                  </a:cubicBezTo>
                  <a:cubicBezTo>
                    <a:pt x="29" y="331"/>
                    <a:pt x="22" y="332"/>
                    <a:pt x="24" y="331"/>
                  </a:cubicBezTo>
                  <a:cubicBezTo>
                    <a:pt x="25" y="330"/>
                    <a:pt x="28" y="333"/>
                    <a:pt x="29" y="331"/>
                  </a:cubicBezTo>
                  <a:cubicBezTo>
                    <a:pt x="24" y="331"/>
                    <a:pt x="28" y="324"/>
                    <a:pt x="32" y="325"/>
                  </a:cubicBezTo>
                  <a:cubicBezTo>
                    <a:pt x="31" y="326"/>
                    <a:pt x="32" y="327"/>
                    <a:pt x="34" y="328"/>
                  </a:cubicBezTo>
                  <a:cubicBezTo>
                    <a:pt x="32" y="331"/>
                    <a:pt x="34" y="333"/>
                    <a:pt x="34" y="335"/>
                  </a:cubicBezTo>
                  <a:cubicBezTo>
                    <a:pt x="30" y="335"/>
                    <a:pt x="27" y="339"/>
                    <a:pt x="30" y="342"/>
                  </a:cubicBezTo>
                  <a:cubicBezTo>
                    <a:pt x="24" y="341"/>
                    <a:pt x="30" y="346"/>
                    <a:pt x="25" y="346"/>
                  </a:cubicBezTo>
                  <a:cubicBezTo>
                    <a:pt x="26" y="347"/>
                    <a:pt x="28" y="346"/>
                    <a:pt x="29" y="347"/>
                  </a:cubicBezTo>
                  <a:cubicBezTo>
                    <a:pt x="25" y="347"/>
                    <a:pt x="24" y="346"/>
                    <a:pt x="22" y="347"/>
                  </a:cubicBezTo>
                  <a:cubicBezTo>
                    <a:pt x="24" y="348"/>
                    <a:pt x="26" y="348"/>
                    <a:pt x="26" y="349"/>
                  </a:cubicBezTo>
                  <a:cubicBezTo>
                    <a:pt x="24" y="348"/>
                    <a:pt x="24" y="349"/>
                    <a:pt x="23" y="349"/>
                  </a:cubicBezTo>
                  <a:cubicBezTo>
                    <a:pt x="24" y="347"/>
                    <a:pt x="18" y="348"/>
                    <a:pt x="18" y="346"/>
                  </a:cubicBezTo>
                  <a:cubicBezTo>
                    <a:pt x="20" y="345"/>
                    <a:pt x="23" y="348"/>
                    <a:pt x="24" y="345"/>
                  </a:cubicBezTo>
                  <a:cubicBezTo>
                    <a:pt x="23" y="344"/>
                    <a:pt x="22" y="343"/>
                    <a:pt x="19" y="342"/>
                  </a:cubicBezTo>
                  <a:cubicBezTo>
                    <a:pt x="19" y="342"/>
                    <a:pt x="19" y="341"/>
                    <a:pt x="19" y="340"/>
                  </a:cubicBezTo>
                  <a:cubicBezTo>
                    <a:pt x="22" y="343"/>
                    <a:pt x="19" y="336"/>
                    <a:pt x="22" y="340"/>
                  </a:cubicBezTo>
                  <a:cubicBezTo>
                    <a:pt x="22" y="340"/>
                    <a:pt x="21" y="341"/>
                    <a:pt x="22" y="343"/>
                  </a:cubicBezTo>
                  <a:cubicBezTo>
                    <a:pt x="26" y="343"/>
                    <a:pt x="24" y="341"/>
                    <a:pt x="24" y="339"/>
                  </a:cubicBezTo>
                  <a:cubicBezTo>
                    <a:pt x="26" y="339"/>
                    <a:pt x="27" y="341"/>
                    <a:pt x="28" y="340"/>
                  </a:cubicBezTo>
                  <a:cubicBezTo>
                    <a:pt x="26" y="338"/>
                    <a:pt x="23" y="339"/>
                    <a:pt x="22" y="337"/>
                  </a:cubicBezTo>
                  <a:cubicBezTo>
                    <a:pt x="22" y="338"/>
                    <a:pt x="21" y="338"/>
                    <a:pt x="21" y="338"/>
                  </a:cubicBezTo>
                  <a:cubicBezTo>
                    <a:pt x="24" y="337"/>
                    <a:pt x="21" y="335"/>
                    <a:pt x="22" y="333"/>
                  </a:cubicBezTo>
                  <a:cubicBezTo>
                    <a:pt x="24" y="335"/>
                    <a:pt x="25" y="333"/>
                    <a:pt x="25" y="335"/>
                  </a:cubicBezTo>
                  <a:close/>
                  <a:moveTo>
                    <a:pt x="24" y="354"/>
                  </a:moveTo>
                  <a:cubicBezTo>
                    <a:pt x="24" y="355"/>
                    <a:pt x="24" y="355"/>
                    <a:pt x="24" y="356"/>
                  </a:cubicBezTo>
                  <a:cubicBezTo>
                    <a:pt x="21" y="355"/>
                    <a:pt x="20" y="354"/>
                    <a:pt x="18" y="355"/>
                  </a:cubicBezTo>
                  <a:cubicBezTo>
                    <a:pt x="18" y="353"/>
                    <a:pt x="22" y="355"/>
                    <a:pt x="24" y="354"/>
                  </a:cubicBezTo>
                  <a:close/>
                  <a:moveTo>
                    <a:pt x="37" y="348"/>
                  </a:moveTo>
                  <a:cubicBezTo>
                    <a:pt x="41" y="349"/>
                    <a:pt x="33" y="347"/>
                    <a:pt x="33" y="346"/>
                  </a:cubicBezTo>
                  <a:cubicBezTo>
                    <a:pt x="34" y="348"/>
                    <a:pt x="34" y="349"/>
                    <a:pt x="31" y="348"/>
                  </a:cubicBezTo>
                  <a:cubicBezTo>
                    <a:pt x="32" y="347"/>
                    <a:pt x="32" y="346"/>
                    <a:pt x="32" y="345"/>
                  </a:cubicBezTo>
                  <a:cubicBezTo>
                    <a:pt x="36" y="348"/>
                    <a:pt x="36" y="344"/>
                    <a:pt x="39" y="345"/>
                  </a:cubicBezTo>
                  <a:cubicBezTo>
                    <a:pt x="40" y="347"/>
                    <a:pt x="41" y="348"/>
                    <a:pt x="40" y="349"/>
                  </a:cubicBezTo>
                  <a:cubicBezTo>
                    <a:pt x="39" y="348"/>
                    <a:pt x="37" y="350"/>
                    <a:pt x="37" y="348"/>
                  </a:cubicBezTo>
                  <a:close/>
                  <a:moveTo>
                    <a:pt x="40" y="352"/>
                  </a:moveTo>
                  <a:cubicBezTo>
                    <a:pt x="38" y="352"/>
                    <a:pt x="40" y="354"/>
                    <a:pt x="36" y="353"/>
                  </a:cubicBezTo>
                  <a:cubicBezTo>
                    <a:pt x="37" y="352"/>
                    <a:pt x="36" y="352"/>
                    <a:pt x="33" y="351"/>
                  </a:cubicBezTo>
                  <a:cubicBezTo>
                    <a:pt x="33" y="350"/>
                    <a:pt x="34" y="351"/>
                    <a:pt x="35" y="350"/>
                  </a:cubicBezTo>
                  <a:cubicBezTo>
                    <a:pt x="38" y="350"/>
                    <a:pt x="38" y="351"/>
                    <a:pt x="39" y="352"/>
                  </a:cubicBezTo>
                  <a:close/>
                  <a:moveTo>
                    <a:pt x="2322" y="157"/>
                  </a:moveTo>
                  <a:cubicBezTo>
                    <a:pt x="2319" y="154"/>
                    <a:pt x="2330" y="154"/>
                    <a:pt x="2332" y="155"/>
                  </a:cubicBezTo>
                  <a:cubicBezTo>
                    <a:pt x="2328" y="152"/>
                    <a:pt x="2330" y="151"/>
                    <a:pt x="2336" y="148"/>
                  </a:cubicBezTo>
                  <a:cubicBezTo>
                    <a:pt x="2334" y="153"/>
                    <a:pt x="2343" y="150"/>
                    <a:pt x="2350" y="154"/>
                  </a:cubicBezTo>
                  <a:cubicBezTo>
                    <a:pt x="2351" y="150"/>
                    <a:pt x="2343" y="150"/>
                    <a:pt x="2352" y="148"/>
                  </a:cubicBezTo>
                  <a:cubicBezTo>
                    <a:pt x="2359" y="148"/>
                    <a:pt x="2365" y="145"/>
                    <a:pt x="2375" y="143"/>
                  </a:cubicBezTo>
                  <a:cubicBezTo>
                    <a:pt x="2378" y="146"/>
                    <a:pt x="2373" y="147"/>
                    <a:pt x="2371" y="149"/>
                  </a:cubicBezTo>
                  <a:cubicBezTo>
                    <a:pt x="2378" y="147"/>
                    <a:pt x="2376" y="150"/>
                    <a:pt x="2382" y="149"/>
                  </a:cubicBezTo>
                  <a:cubicBezTo>
                    <a:pt x="2381" y="147"/>
                    <a:pt x="2385" y="146"/>
                    <a:pt x="2387" y="147"/>
                  </a:cubicBezTo>
                  <a:cubicBezTo>
                    <a:pt x="2378" y="150"/>
                    <a:pt x="2400" y="149"/>
                    <a:pt x="2391" y="152"/>
                  </a:cubicBezTo>
                  <a:cubicBezTo>
                    <a:pt x="2390" y="151"/>
                    <a:pt x="2387" y="152"/>
                    <a:pt x="2385" y="153"/>
                  </a:cubicBezTo>
                  <a:cubicBezTo>
                    <a:pt x="2387" y="148"/>
                    <a:pt x="2374" y="152"/>
                    <a:pt x="2371" y="150"/>
                  </a:cubicBezTo>
                  <a:cubicBezTo>
                    <a:pt x="2367" y="158"/>
                    <a:pt x="2353" y="158"/>
                    <a:pt x="2338" y="158"/>
                  </a:cubicBezTo>
                  <a:cubicBezTo>
                    <a:pt x="2336" y="156"/>
                    <a:pt x="2341" y="155"/>
                    <a:pt x="2337" y="155"/>
                  </a:cubicBezTo>
                  <a:cubicBezTo>
                    <a:pt x="2337" y="156"/>
                    <a:pt x="2332" y="157"/>
                    <a:pt x="2330" y="158"/>
                  </a:cubicBezTo>
                  <a:cubicBezTo>
                    <a:pt x="2330" y="156"/>
                    <a:pt x="2328" y="156"/>
                    <a:pt x="2324" y="156"/>
                  </a:cubicBezTo>
                  <a:cubicBezTo>
                    <a:pt x="2324" y="157"/>
                    <a:pt x="2324" y="157"/>
                    <a:pt x="2322" y="157"/>
                  </a:cubicBezTo>
                  <a:close/>
                  <a:moveTo>
                    <a:pt x="165" y="228"/>
                  </a:moveTo>
                  <a:cubicBezTo>
                    <a:pt x="168" y="232"/>
                    <a:pt x="174" y="224"/>
                    <a:pt x="176" y="221"/>
                  </a:cubicBezTo>
                  <a:cubicBezTo>
                    <a:pt x="179" y="226"/>
                    <a:pt x="164" y="235"/>
                    <a:pt x="165" y="228"/>
                  </a:cubicBezTo>
                  <a:close/>
                  <a:moveTo>
                    <a:pt x="126" y="266"/>
                  </a:moveTo>
                  <a:cubicBezTo>
                    <a:pt x="128" y="264"/>
                    <a:pt x="125" y="263"/>
                    <a:pt x="126" y="262"/>
                  </a:cubicBezTo>
                  <a:cubicBezTo>
                    <a:pt x="128" y="264"/>
                    <a:pt x="127" y="256"/>
                    <a:pt x="130" y="258"/>
                  </a:cubicBezTo>
                  <a:cubicBezTo>
                    <a:pt x="130" y="262"/>
                    <a:pt x="129" y="263"/>
                    <a:pt x="126" y="266"/>
                  </a:cubicBezTo>
                  <a:close/>
                  <a:moveTo>
                    <a:pt x="97" y="295"/>
                  </a:moveTo>
                  <a:cubicBezTo>
                    <a:pt x="98" y="292"/>
                    <a:pt x="94" y="295"/>
                    <a:pt x="94" y="294"/>
                  </a:cubicBezTo>
                  <a:cubicBezTo>
                    <a:pt x="95" y="292"/>
                    <a:pt x="97" y="290"/>
                    <a:pt x="99" y="292"/>
                  </a:cubicBezTo>
                  <a:cubicBezTo>
                    <a:pt x="97" y="292"/>
                    <a:pt x="99" y="296"/>
                    <a:pt x="97" y="295"/>
                  </a:cubicBezTo>
                  <a:close/>
                  <a:moveTo>
                    <a:pt x="146" y="252"/>
                  </a:moveTo>
                  <a:cubicBezTo>
                    <a:pt x="149" y="251"/>
                    <a:pt x="148" y="258"/>
                    <a:pt x="146" y="256"/>
                  </a:cubicBezTo>
                  <a:cubicBezTo>
                    <a:pt x="148" y="253"/>
                    <a:pt x="142" y="256"/>
                    <a:pt x="140" y="258"/>
                  </a:cubicBezTo>
                  <a:cubicBezTo>
                    <a:pt x="138" y="255"/>
                    <a:pt x="140" y="255"/>
                    <a:pt x="136" y="254"/>
                  </a:cubicBezTo>
                  <a:cubicBezTo>
                    <a:pt x="139" y="249"/>
                    <a:pt x="139" y="256"/>
                    <a:pt x="141" y="253"/>
                  </a:cubicBezTo>
                  <a:cubicBezTo>
                    <a:pt x="142" y="250"/>
                    <a:pt x="140" y="252"/>
                    <a:pt x="139" y="250"/>
                  </a:cubicBezTo>
                  <a:cubicBezTo>
                    <a:pt x="140" y="249"/>
                    <a:pt x="141" y="248"/>
                    <a:pt x="142" y="247"/>
                  </a:cubicBezTo>
                  <a:cubicBezTo>
                    <a:pt x="143" y="249"/>
                    <a:pt x="144" y="250"/>
                    <a:pt x="145" y="251"/>
                  </a:cubicBezTo>
                  <a:cubicBezTo>
                    <a:pt x="144" y="253"/>
                    <a:pt x="143" y="254"/>
                    <a:pt x="145" y="255"/>
                  </a:cubicBezTo>
                  <a:cubicBezTo>
                    <a:pt x="146" y="254"/>
                    <a:pt x="145" y="253"/>
                    <a:pt x="146" y="252"/>
                  </a:cubicBezTo>
                  <a:close/>
                  <a:moveTo>
                    <a:pt x="2465" y="139"/>
                  </a:moveTo>
                  <a:cubicBezTo>
                    <a:pt x="2469" y="138"/>
                    <a:pt x="2465" y="137"/>
                    <a:pt x="2461" y="137"/>
                  </a:cubicBezTo>
                  <a:cubicBezTo>
                    <a:pt x="2461" y="139"/>
                    <a:pt x="2459" y="145"/>
                    <a:pt x="2453" y="143"/>
                  </a:cubicBezTo>
                  <a:cubicBezTo>
                    <a:pt x="2464" y="138"/>
                    <a:pt x="2449" y="139"/>
                    <a:pt x="2455" y="136"/>
                  </a:cubicBezTo>
                  <a:cubicBezTo>
                    <a:pt x="2458" y="139"/>
                    <a:pt x="2464" y="134"/>
                    <a:pt x="2470" y="134"/>
                  </a:cubicBezTo>
                  <a:cubicBezTo>
                    <a:pt x="2473" y="136"/>
                    <a:pt x="2468" y="141"/>
                    <a:pt x="2465" y="139"/>
                  </a:cubicBezTo>
                  <a:close/>
                  <a:moveTo>
                    <a:pt x="2444" y="140"/>
                  </a:moveTo>
                  <a:cubicBezTo>
                    <a:pt x="2444" y="141"/>
                    <a:pt x="2446" y="141"/>
                    <a:pt x="2450" y="140"/>
                  </a:cubicBezTo>
                  <a:cubicBezTo>
                    <a:pt x="2446" y="144"/>
                    <a:pt x="2452" y="143"/>
                    <a:pt x="2447" y="145"/>
                  </a:cubicBezTo>
                  <a:cubicBezTo>
                    <a:pt x="2448" y="144"/>
                    <a:pt x="2432" y="146"/>
                    <a:pt x="2441" y="143"/>
                  </a:cubicBezTo>
                  <a:cubicBezTo>
                    <a:pt x="2449" y="143"/>
                    <a:pt x="2438" y="141"/>
                    <a:pt x="2435" y="142"/>
                  </a:cubicBezTo>
                  <a:cubicBezTo>
                    <a:pt x="2439" y="141"/>
                    <a:pt x="2445" y="136"/>
                    <a:pt x="2447" y="139"/>
                  </a:cubicBezTo>
                  <a:cubicBezTo>
                    <a:pt x="2445" y="139"/>
                    <a:pt x="2443" y="140"/>
                    <a:pt x="2444" y="140"/>
                  </a:cubicBezTo>
                  <a:close/>
                  <a:moveTo>
                    <a:pt x="2275" y="174"/>
                  </a:moveTo>
                  <a:cubicBezTo>
                    <a:pt x="2275" y="176"/>
                    <a:pt x="2279" y="176"/>
                    <a:pt x="2280" y="177"/>
                  </a:cubicBezTo>
                  <a:cubicBezTo>
                    <a:pt x="2269" y="178"/>
                    <a:pt x="2259" y="180"/>
                    <a:pt x="2253" y="180"/>
                  </a:cubicBezTo>
                  <a:cubicBezTo>
                    <a:pt x="2258" y="179"/>
                    <a:pt x="2257" y="177"/>
                    <a:pt x="2254" y="176"/>
                  </a:cubicBezTo>
                  <a:cubicBezTo>
                    <a:pt x="2260" y="176"/>
                    <a:pt x="2261" y="174"/>
                    <a:pt x="2263" y="175"/>
                  </a:cubicBezTo>
                  <a:cubicBezTo>
                    <a:pt x="2259" y="179"/>
                    <a:pt x="2268" y="175"/>
                    <a:pt x="2275" y="174"/>
                  </a:cubicBezTo>
                  <a:close/>
                </a:path>
              </a:pathLst>
            </a:custGeom>
            <a:solidFill>
              <a:srgbClr val="E324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1" name="Freeform: Shape 20">
              <a:extLst>
                <a:ext uri="{FF2B5EF4-FFF2-40B4-BE49-F238E27FC236}">
                  <a16:creationId xmlns:a16="http://schemas.microsoft.com/office/drawing/2014/main" id="{32391E1D-E0F2-259F-52B5-54A05277E96E}"/>
                </a:ext>
              </a:extLst>
            </p:cNvPr>
            <p:cNvSpPr/>
            <p:nvPr/>
          </p:nvSpPr>
          <p:spPr>
            <a:xfrm>
              <a:off x="7196760" y="3123720"/>
              <a:ext cx="146880" cy="182160"/>
            </a:xfrm>
            <a:custGeom>
              <a:avLst/>
              <a:gdLst/>
              <a:ahLst/>
              <a:cxnLst>
                <a:cxn ang="3cd4">
                  <a:pos x="hc" y="t"/>
                </a:cxn>
                <a:cxn ang="cd2">
                  <a:pos x="l" y="vc"/>
                </a:cxn>
                <a:cxn ang="cd4">
                  <a:pos x="hc" y="b"/>
                </a:cxn>
                <a:cxn ang="0">
                  <a:pos x="r" y="vc"/>
                </a:cxn>
              </a:cxnLst>
              <a:rect l="l" t="t" r="r" b="b"/>
              <a:pathLst>
                <a:path w="409" h="507">
                  <a:moveTo>
                    <a:pt x="138" y="165"/>
                  </a:moveTo>
                  <a:cubicBezTo>
                    <a:pt x="137" y="165"/>
                    <a:pt x="138" y="168"/>
                    <a:pt x="136" y="168"/>
                  </a:cubicBezTo>
                  <a:cubicBezTo>
                    <a:pt x="138" y="171"/>
                    <a:pt x="140" y="174"/>
                    <a:pt x="145" y="173"/>
                  </a:cubicBezTo>
                  <a:cubicBezTo>
                    <a:pt x="143" y="170"/>
                    <a:pt x="140" y="168"/>
                    <a:pt x="138" y="165"/>
                  </a:cubicBezTo>
                  <a:close/>
                  <a:moveTo>
                    <a:pt x="404" y="175"/>
                  </a:moveTo>
                  <a:cubicBezTo>
                    <a:pt x="401" y="176"/>
                    <a:pt x="401" y="165"/>
                    <a:pt x="402" y="166"/>
                  </a:cubicBezTo>
                  <a:cubicBezTo>
                    <a:pt x="403" y="169"/>
                    <a:pt x="403" y="173"/>
                    <a:pt x="404" y="175"/>
                  </a:cubicBezTo>
                  <a:close/>
                  <a:moveTo>
                    <a:pt x="405" y="183"/>
                  </a:moveTo>
                  <a:cubicBezTo>
                    <a:pt x="405" y="181"/>
                    <a:pt x="403" y="175"/>
                    <a:pt x="404" y="176"/>
                  </a:cubicBezTo>
                  <a:cubicBezTo>
                    <a:pt x="404" y="178"/>
                    <a:pt x="407" y="185"/>
                    <a:pt x="405" y="183"/>
                  </a:cubicBezTo>
                  <a:close/>
                  <a:moveTo>
                    <a:pt x="187" y="274"/>
                  </a:moveTo>
                  <a:cubicBezTo>
                    <a:pt x="186" y="274"/>
                    <a:pt x="186" y="274"/>
                    <a:pt x="185" y="275"/>
                  </a:cubicBezTo>
                  <a:cubicBezTo>
                    <a:pt x="184" y="274"/>
                    <a:pt x="185" y="271"/>
                    <a:pt x="186" y="269"/>
                  </a:cubicBezTo>
                  <a:cubicBezTo>
                    <a:pt x="186" y="271"/>
                    <a:pt x="186" y="273"/>
                    <a:pt x="187" y="274"/>
                  </a:cubicBezTo>
                  <a:close/>
                  <a:moveTo>
                    <a:pt x="353" y="250"/>
                  </a:moveTo>
                  <a:cubicBezTo>
                    <a:pt x="356" y="249"/>
                    <a:pt x="358" y="245"/>
                    <a:pt x="361" y="245"/>
                  </a:cubicBezTo>
                  <a:cubicBezTo>
                    <a:pt x="359" y="247"/>
                    <a:pt x="357" y="252"/>
                    <a:pt x="353" y="250"/>
                  </a:cubicBezTo>
                  <a:close/>
                  <a:moveTo>
                    <a:pt x="2" y="44"/>
                  </a:moveTo>
                  <a:cubicBezTo>
                    <a:pt x="4" y="40"/>
                    <a:pt x="8" y="38"/>
                    <a:pt x="9" y="33"/>
                  </a:cubicBezTo>
                  <a:cubicBezTo>
                    <a:pt x="6" y="29"/>
                    <a:pt x="6" y="26"/>
                    <a:pt x="1" y="24"/>
                  </a:cubicBezTo>
                  <a:cubicBezTo>
                    <a:pt x="-1" y="19"/>
                    <a:pt x="2" y="16"/>
                    <a:pt x="4" y="14"/>
                  </a:cubicBezTo>
                  <a:cubicBezTo>
                    <a:pt x="16" y="14"/>
                    <a:pt x="16" y="-2"/>
                    <a:pt x="27" y="0"/>
                  </a:cubicBezTo>
                  <a:cubicBezTo>
                    <a:pt x="36" y="2"/>
                    <a:pt x="44" y="10"/>
                    <a:pt x="52" y="9"/>
                  </a:cubicBezTo>
                  <a:cubicBezTo>
                    <a:pt x="45" y="22"/>
                    <a:pt x="67" y="25"/>
                    <a:pt x="78" y="29"/>
                  </a:cubicBezTo>
                  <a:cubicBezTo>
                    <a:pt x="75" y="30"/>
                    <a:pt x="72" y="26"/>
                    <a:pt x="71" y="28"/>
                  </a:cubicBezTo>
                  <a:cubicBezTo>
                    <a:pt x="81" y="37"/>
                    <a:pt x="99" y="40"/>
                    <a:pt x="107" y="47"/>
                  </a:cubicBezTo>
                  <a:cubicBezTo>
                    <a:pt x="106" y="46"/>
                    <a:pt x="102" y="44"/>
                    <a:pt x="102" y="46"/>
                  </a:cubicBezTo>
                  <a:cubicBezTo>
                    <a:pt x="106" y="49"/>
                    <a:pt x="113" y="51"/>
                    <a:pt x="117" y="51"/>
                  </a:cubicBezTo>
                  <a:cubicBezTo>
                    <a:pt x="110" y="43"/>
                    <a:pt x="98" y="43"/>
                    <a:pt x="91" y="35"/>
                  </a:cubicBezTo>
                  <a:cubicBezTo>
                    <a:pt x="105" y="38"/>
                    <a:pt x="113" y="48"/>
                    <a:pt x="126" y="53"/>
                  </a:cubicBezTo>
                  <a:cubicBezTo>
                    <a:pt x="125" y="51"/>
                    <a:pt x="121" y="49"/>
                    <a:pt x="122" y="48"/>
                  </a:cubicBezTo>
                  <a:cubicBezTo>
                    <a:pt x="127" y="53"/>
                    <a:pt x="132" y="55"/>
                    <a:pt x="140" y="57"/>
                  </a:cubicBezTo>
                  <a:cubicBezTo>
                    <a:pt x="140" y="56"/>
                    <a:pt x="137" y="55"/>
                    <a:pt x="139" y="54"/>
                  </a:cubicBezTo>
                  <a:cubicBezTo>
                    <a:pt x="157" y="65"/>
                    <a:pt x="182" y="72"/>
                    <a:pt x="195" y="79"/>
                  </a:cubicBezTo>
                  <a:cubicBezTo>
                    <a:pt x="191" y="80"/>
                    <a:pt x="187" y="76"/>
                    <a:pt x="185" y="78"/>
                  </a:cubicBezTo>
                  <a:cubicBezTo>
                    <a:pt x="195" y="81"/>
                    <a:pt x="207" y="82"/>
                    <a:pt x="216" y="86"/>
                  </a:cubicBezTo>
                  <a:cubicBezTo>
                    <a:pt x="215" y="88"/>
                    <a:pt x="212" y="87"/>
                    <a:pt x="211" y="89"/>
                  </a:cubicBezTo>
                  <a:cubicBezTo>
                    <a:pt x="214" y="93"/>
                    <a:pt x="217" y="91"/>
                    <a:pt x="223" y="91"/>
                  </a:cubicBezTo>
                  <a:cubicBezTo>
                    <a:pt x="223" y="89"/>
                    <a:pt x="220" y="89"/>
                    <a:pt x="222" y="88"/>
                  </a:cubicBezTo>
                  <a:cubicBezTo>
                    <a:pt x="225" y="91"/>
                    <a:pt x="234" y="91"/>
                    <a:pt x="235" y="95"/>
                  </a:cubicBezTo>
                  <a:cubicBezTo>
                    <a:pt x="234" y="94"/>
                    <a:pt x="231" y="93"/>
                    <a:pt x="232" y="95"/>
                  </a:cubicBezTo>
                  <a:cubicBezTo>
                    <a:pt x="240" y="100"/>
                    <a:pt x="248" y="98"/>
                    <a:pt x="257" y="102"/>
                  </a:cubicBezTo>
                  <a:cubicBezTo>
                    <a:pt x="263" y="105"/>
                    <a:pt x="270" y="110"/>
                    <a:pt x="273" y="109"/>
                  </a:cubicBezTo>
                  <a:cubicBezTo>
                    <a:pt x="280" y="112"/>
                    <a:pt x="288" y="116"/>
                    <a:pt x="296" y="119"/>
                  </a:cubicBezTo>
                  <a:cubicBezTo>
                    <a:pt x="304" y="123"/>
                    <a:pt x="314" y="124"/>
                    <a:pt x="317" y="131"/>
                  </a:cubicBezTo>
                  <a:lnTo>
                    <a:pt x="316" y="131"/>
                  </a:lnTo>
                  <a:cubicBezTo>
                    <a:pt x="321" y="134"/>
                    <a:pt x="327" y="136"/>
                    <a:pt x="334" y="137"/>
                  </a:cubicBezTo>
                  <a:cubicBezTo>
                    <a:pt x="334" y="135"/>
                    <a:pt x="330" y="134"/>
                    <a:pt x="331" y="133"/>
                  </a:cubicBezTo>
                  <a:cubicBezTo>
                    <a:pt x="351" y="143"/>
                    <a:pt x="375" y="147"/>
                    <a:pt x="393" y="159"/>
                  </a:cubicBezTo>
                  <a:cubicBezTo>
                    <a:pt x="390" y="158"/>
                    <a:pt x="390" y="160"/>
                    <a:pt x="389" y="162"/>
                  </a:cubicBezTo>
                  <a:cubicBezTo>
                    <a:pt x="383" y="153"/>
                    <a:pt x="366" y="156"/>
                    <a:pt x="362" y="148"/>
                  </a:cubicBezTo>
                  <a:cubicBezTo>
                    <a:pt x="351" y="149"/>
                    <a:pt x="345" y="143"/>
                    <a:pt x="336" y="140"/>
                  </a:cubicBezTo>
                  <a:cubicBezTo>
                    <a:pt x="343" y="149"/>
                    <a:pt x="354" y="152"/>
                    <a:pt x="366" y="155"/>
                  </a:cubicBezTo>
                  <a:cubicBezTo>
                    <a:pt x="367" y="157"/>
                    <a:pt x="365" y="157"/>
                    <a:pt x="365" y="158"/>
                  </a:cubicBezTo>
                  <a:cubicBezTo>
                    <a:pt x="375" y="164"/>
                    <a:pt x="387" y="166"/>
                    <a:pt x="398" y="170"/>
                  </a:cubicBezTo>
                  <a:cubicBezTo>
                    <a:pt x="400" y="177"/>
                    <a:pt x="401" y="183"/>
                    <a:pt x="403" y="189"/>
                  </a:cubicBezTo>
                  <a:cubicBezTo>
                    <a:pt x="394" y="198"/>
                    <a:pt x="386" y="210"/>
                    <a:pt x="378" y="218"/>
                  </a:cubicBezTo>
                  <a:cubicBezTo>
                    <a:pt x="379" y="218"/>
                    <a:pt x="381" y="215"/>
                    <a:pt x="379" y="215"/>
                  </a:cubicBezTo>
                  <a:cubicBezTo>
                    <a:pt x="374" y="226"/>
                    <a:pt x="364" y="232"/>
                    <a:pt x="357" y="241"/>
                  </a:cubicBezTo>
                  <a:cubicBezTo>
                    <a:pt x="358" y="233"/>
                    <a:pt x="366" y="229"/>
                    <a:pt x="368" y="222"/>
                  </a:cubicBezTo>
                  <a:cubicBezTo>
                    <a:pt x="357" y="226"/>
                    <a:pt x="360" y="239"/>
                    <a:pt x="348" y="243"/>
                  </a:cubicBezTo>
                  <a:cubicBezTo>
                    <a:pt x="349" y="236"/>
                    <a:pt x="357" y="234"/>
                    <a:pt x="358" y="227"/>
                  </a:cubicBezTo>
                  <a:cubicBezTo>
                    <a:pt x="354" y="234"/>
                    <a:pt x="345" y="236"/>
                    <a:pt x="346" y="245"/>
                  </a:cubicBezTo>
                  <a:cubicBezTo>
                    <a:pt x="340" y="250"/>
                    <a:pt x="336" y="260"/>
                    <a:pt x="330" y="263"/>
                  </a:cubicBezTo>
                  <a:cubicBezTo>
                    <a:pt x="331" y="262"/>
                    <a:pt x="334" y="260"/>
                    <a:pt x="332" y="259"/>
                  </a:cubicBezTo>
                  <a:cubicBezTo>
                    <a:pt x="330" y="262"/>
                    <a:pt x="325" y="263"/>
                    <a:pt x="326" y="268"/>
                  </a:cubicBezTo>
                  <a:cubicBezTo>
                    <a:pt x="315" y="269"/>
                    <a:pt x="314" y="277"/>
                    <a:pt x="310" y="282"/>
                  </a:cubicBezTo>
                  <a:cubicBezTo>
                    <a:pt x="311" y="282"/>
                    <a:pt x="312" y="282"/>
                    <a:pt x="312" y="284"/>
                  </a:cubicBezTo>
                  <a:cubicBezTo>
                    <a:pt x="309" y="286"/>
                    <a:pt x="306" y="287"/>
                    <a:pt x="306" y="290"/>
                  </a:cubicBezTo>
                  <a:cubicBezTo>
                    <a:pt x="307" y="290"/>
                    <a:pt x="307" y="290"/>
                    <a:pt x="308" y="289"/>
                  </a:cubicBezTo>
                  <a:cubicBezTo>
                    <a:pt x="298" y="306"/>
                    <a:pt x="287" y="318"/>
                    <a:pt x="275" y="333"/>
                  </a:cubicBezTo>
                  <a:cubicBezTo>
                    <a:pt x="276" y="333"/>
                    <a:pt x="277" y="333"/>
                    <a:pt x="278" y="332"/>
                  </a:cubicBezTo>
                  <a:cubicBezTo>
                    <a:pt x="278" y="336"/>
                    <a:pt x="275" y="337"/>
                    <a:pt x="274" y="340"/>
                  </a:cubicBezTo>
                  <a:cubicBezTo>
                    <a:pt x="275" y="340"/>
                    <a:pt x="276" y="339"/>
                    <a:pt x="276" y="340"/>
                  </a:cubicBezTo>
                  <a:cubicBezTo>
                    <a:pt x="269" y="348"/>
                    <a:pt x="258" y="365"/>
                    <a:pt x="249" y="365"/>
                  </a:cubicBezTo>
                  <a:cubicBezTo>
                    <a:pt x="252" y="364"/>
                    <a:pt x="253" y="361"/>
                    <a:pt x="252" y="359"/>
                  </a:cubicBezTo>
                  <a:cubicBezTo>
                    <a:pt x="247" y="363"/>
                    <a:pt x="243" y="372"/>
                    <a:pt x="235" y="372"/>
                  </a:cubicBezTo>
                  <a:cubicBezTo>
                    <a:pt x="238" y="368"/>
                    <a:pt x="242" y="366"/>
                    <a:pt x="244" y="362"/>
                  </a:cubicBezTo>
                  <a:cubicBezTo>
                    <a:pt x="242" y="363"/>
                    <a:pt x="242" y="362"/>
                    <a:pt x="240" y="362"/>
                  </a:cubicBezTo>
                  <a:cubicBezTo>
                    <a:pt x="229" y="376"/>
                    <a:pt x="215" y="389"/>
                    <a:pt x="203" y="402"/>
                  </a:cubicBezTo>
                  <a:cubicBezTo>
                    <a:pt x="200" y="406"/>
                    <a:pt x="196" y="409"/>
                    <a:pt x="192" y="412"/>
                  </a:cubicBezTo>
                  <a:cubicBezTo>
                    <a:pt x="181" y="424"/>
                    <a:pt x="175" y="439"/>
                    <a:pt x="164" y="448"/>
                  </a:cubicBezTo>
                  <a:cubicBezTo>
                    <a:pt x="165" y="447"/>
                    <a:pt x="168" y="443"/>
                    <a:pt x="166" y="443"/>
                  </a:cubicBezTo>
                  <a:cubicBezTo>
                    <a:pt x="164" y="445"/>
                    <a:pt x="162" y="448"/>
                    <a:pt x="160" y="450"/>
                  </a:cubicBezTo>
                  <a:cubicBezTo>
                    <a:pt x="162" y="443"/>
                    <a:pt x="168" y="437"/>
                    <a:pt x="173" y="431"/>
                  </a:cubicBezTo>
                  <a:cubicBezTo>
                    <a:pt x="178" y="424"/>
                    <a:pt x="183" y="418"/>
                    <a:pt x="187" y="412"/>
                  </a:cubicBezTo>
                  <a:cubicBezTo>
                    <a:pt x="178" y="418"/>
                    <a:pt x="176" y="433"/>
                    <a:pt x="164" y="435"/>
                  </a:cubicBezTo>
                  <a:cubicBezTo>
                    <a:pt x="164" y="431"/>
                    <a:pt x="170" y="427"/>
                    <a:pt x="169" y="425"/>
                  </a:cubicBezTo>
                  <a:cubicBezTo>
                    <a:pt x="161" y="433"/>
                    <a:pt x="154" y="443"/>
                    <a:pt x="146" y="452"/>
                  </a:cubicBezTo>
                  <a:cubicBezTo>
                    <a:pt x="153" y="437"/>
                    <a:pt x="165" y="425"/>
                    <a:pt x="173" y="411"/>
                  </a:cubicBezTo>
                  <a:cubicBezTo>
                    <a:pt x="164" y="413"/>
                    <a:pt x="159" y="410"/>
                    <a:pt x="154" y="407"/>
                  </a:cubicBezTo>
                  <a:cubicBezTo>
                    <a:pt x="147" y="431"/>
                    <a:pt x="136" y="454"/>
                    <a:pt x="133" y="480"/>
                  </a:cubicBezTo>
                  <a:cubicBezTo>
                    <a:pt x="136" y="478"/>
                    <a:pt x="136" y="472"/>
                    <a:pt x="138" y="473"/>
                  </a:cubicBezTo>
                  <a:cubicBezTo>
                    <a:pt x="135" y="477"/>
                    <a:pt x="135" y="480"/>
                    <a:pt x="135" y="484"/>
                  </a:cubicBezTo>
                  <a:cubicBezTo>
                    <a:pt x="136" y="484"/>
                    <a:pt x="137" y="483"/>
                    <a:pt x="138" y="484"/>
                  </a:cubicBezTo>
                  <a:cubicBezTo>
                    <a:pt x="133" y="492"/>
                    <a:pt x="128" y="499"/>
                    <a:pt x="122" y="506"/>
                  </a:cubicBezTo>
                  <a:cubicBezTo>
                    <a:pt x="117" y="502"/>
                    <a:pt x="113" y="507"/>
                    <a:pt x="109" y="507"/>
                  </a:cubicBezTo>
                  <a:cubicBezTo>
                    <a:pt x="111" y="506"/>
                    <a:pt x="107" y="507"/>
                    <a:pt x="106" y="507"/>
                  </a:cubicBezTo>
                  <a:cubicBezTo>
                    <a:pt x="107" y="503"/>
                    <a:pt x="106" y="502"/>
                    <a:pt x="107" y="499"/>
                  </a:cubicBezTo>
                  <a:cubicBezTo>
                    <a:pt x="104" y="499"/>
                    <a:pt x="102" y="497"/>
                    <a:pt x="99" y="497"/>
                  </a:cubicBezTo>
                  <a:cubicBezTo>
                    <a:pt x="100" y="491"/>
                    <a:pt x="104" y="488"/>
                    <a:pt x="108" y="487"/>
                  </a:cubicBezTo>
                  <a:cubicBezTo>
                    <a:pt x="110" y="483"/>
                    <a:pt x="112" y="480"/>
                    <a:pt x="115" y="477"/>
                  </a:cubicBezTo>
                  <a:cubicBezTo>
                    <a:pt x="118" y="469"/>
                    <a:pt x="124" y="461"/>
                    <a:pt x="125" y="452"/>
                  </a:cubicBezTo>
                  <a:cubicBezTo>
                    <a:pt x="125" y="449"/>
                    <a:pt x="124" y="447"/>
                    <a:pt x="124" y="445"/>
                  </a:cubicBezTo>
                  <a:cubicBezTo>
                    <a:pt x="127" y="434"/>
                    <a:pt x="133" y="423"/>
                    <a:pt x="137" y="411"/>
                  </a:cubicBezTo>
                  <a:cubicBezTo>
                    <a:pt x="150" y="378"/>
                    <a:pt x="165" y="342"/>
                    <a:pt x="174" y="309"/>
                  </a:cubicBezTo>
                  <a:cubicBezTo>
                    <a:pt x="179" y="305"/>
                    <a:pt x="179" y="299"/>
                    <a:pt x="180" y="293"/>
                  </a:cubicBezTo>
                  <a:cubicBezTo>
                    <a:pt x="184" y="293"/>
                    <a:pt x="183" y="290"/>
                    <a:pt x="184" y="287"/>
                  </a:cubicBezTo>
                  <a:cubicBezTo>
                    <a:pt x="181" y="286"/>
                    <a:pt x="179" y="289"/>
                    <a:pt x="176" y="288"/>
                  </a:cubicBezTo>
                  <a:cubicBezTo>
                    <a:pt x="176" y="285"/>
                    <a:pt x="177" y="283"/>
                    <a:pt x="178" y="281"/>
                  </a:cubicBezTo>
                  <a:cubicBezTo>
                    <a:pt x="178" y="282"/>
                    <a:pt x="177" y="285"/>
                    <a:pt x="179" y="285"/>
                  </a:cubicBezTo>
                  <a:cubicBezTo>
                    <a:pt x="183" y="284"/>
                    <a:pt x="183" y="280"/>
                    <a:pt x="185" y="277"/>
                  </a:cubicBezTo>
                  <a:cubicBezTo>
                    <a:pt x="195" y="290"/>
                    <a:pt x="178" y="300"/>
                    <a:pt x="180" y="313"/>
                  </a:cubicBezTo>
                  <a:cubicBezTo>
                    <a:pt x="185" y="303"/>
                    <a:pt x="190" y="293"/>
                    <a:pt x="193" y="281"/>
                  </a:cubicBezTo>
                  <a:cubicBezTo>
                    <a:pt x="196" y="279"/>
                    <a:pt x="194" y="285"/>
                    <a:pt x="196" y="284"/>
                  </a:cubicBezTo>
                  <a:cubicBezTo>
                    <a:pt x="195" y="281"/>
                    <a:pt x="197" y="277"/>
                    <a:pt x="195" y="275"/>
                  </a:cubicBezTo>
                  <a:cubicBezTo>
                    <a:pt x="195" y="277"/>
                    <a:pt x="194" y="279"/>
                    <a:pt x="194" y="280"/>
                  </a:cubicBezTo>
                  <a:cubicBezTo>
                    <a:pt x="193" y="277"/>
                    <a:pt x="193" y="274"/>
                    <a:pt x="193" y="271"/>
                  </a:cubicBezTo>
                  <a:cubicBezTo>
                    <a:pt x="193" y="270"/>
                    <a:pt x="195" y="269"/>
                    <a:pt x="195" y="268"/>
                  </a:cubicBezTo>
                  <a:cubicBezTo>
                    <a:pt x="196" y="264"/>
                    <a:pt x="197" y="261"/>
                    <a:pt x="198" y="257"/>
                  </a:cubicBezTo>
                  <a:cubicBezTo>
                    <a:pt x="199" y="256"/>
                    <a:pt x="202" y="248"/>
                    <a:pt x="201" y="252"/>
                  </a:cubicBezTo>
                  <a:cubicBezTo>
                    <a:pt x="200" y="258"/>
                    <a:pt x="197" y="265"/>
                    <a:pt x="196" y="274"/>
                  </a:cubicBezTo>
                  <a:cubicBezTo>
                    <a:pt x="198" y="269"/>
                    <a:pt x="203" y="270"/>
                    <a:pt x="207" y="272"/>
                  </a:cubicBezTo>
                  <a:cubicBezTo>
                    <a:pt x="207" y="263"/>
                    <a:pt x="209" y="254"/>
                    <a:pt x="214" y="248"/>
                  </a:cubicBezTo>
                  <a:cubicBezTo>
                    <a:pt x="211" y="248"/>
                    <a:pt x="210" y="248"/>
                    <a:pt x="208" y="248"/>
                  </a:cubicBezTo>
                  <a:cubicBezTo>
                    <a:pt x="208" y="246"/>
                    <a:pt x="207" y="246"/>
                    <a:pt x="207" y="244"/>
                  </a:cubicBezTo>
                  <a:cubicBezTo>
                    <a:pt x="215" y="242"/>
                    <a:pt x="222" y="241"/>
                    <a:pt x="222" y="236"/>
                  </a:cubicBezTo>
                  <a:cubicBezTo>
                    <a:pt x="221" y="228"/>
                    <a:pt x="210" y="238"/>
                    <a:pt x="206" y="238"/>
                  </a:cubicBezTo>
                  <a:cubicBezTo>
                    <a:pt x="204" y="240"/>
                    <a:pt x="204" y="247"/>
                    <a:pt x="202" y="247"/>
                  </a:cubicBezTo>
                  <a:cubicBezTo>
                    <a:pt x="203" y="243"/>
                    <a:pt x="205" y="237"/>
                    <a:pt x="203" y="233"/>
                  </a:cubicBezTo>
                  <a:cubicBezTo>
                    <a:pt x="202" y="239"/>
                    <a:pt x="199" y="245"/>
                    <a:pt x="197" y="250"/>
                  </a:cubicBezTo>
                  <a:cubicBezTo>
                    <a:pt x="195" y="256"/>
                    <a:pt x="194" y="263"/>
                    <a:pt x="190" y="266"/>
                  </a:cubicBezTo>
                  <a:cubicBezTo>
                    <a:pt x="191" y="262"/>
                    <a:pt x="193" y="259"/>
                    <a:pt x="193" y="255"/>
                  </a:cubicBezTo>
                  <a:cubicBezTo>
                    <a:pt x="190" y="257"/>
                    <a:pt x="191" y="262"/>
                    <a:pt x="190" y="265"/>
                  </a:cubicBezTo>
                  <a:cubicBezTo>
                    <a:pt x="188" y="267"/>
                    <a:pt x="186" y="266"/>
                    <a:pt x="186" y="269"/>
                  </a:cubicBezTo>
                  <a:cubicBezTo>
                    <a:pt x="189" y="259"/>
                    <a:pt x="188" y="246"/>
                    <a:pt x="192" y="238"/>
                  </a:cubicBezTo>
                  <a:cubicBezTo>
                    <a:pt x="194" y="235"/>
                    <a:pt x="198" y="233"/>
                    <a:pt x="198" y="230"/>
                  </a:cubicBezTo>
                  <a:cubicBezTo>
                    <a:pt x="198" y="225"/>
                    <a:pt x="190" y="221"/>
                    <a:pt x="186" y="217"/>
                  </a:cubicBezTo>
                  <a:cubicBezTo>
                    <a:pt x="182" y="213"/>
                    <a:pt x="176" y="208"/>
                    <a:pt x="174" y="205"/>
                  </a:cubicBezTo>
                  <a:cubicBezTo>
                    <a:pt x="173" y="204"/>
                    <a:pt x="174" y="202"/>
                    <a:pt x="174" y="202"/>
                  </a:cubicBezTo>
                  <a:cubicBezTo>
                    <a:pt x="173" y="199"/>
                    <a:pt x="167" y="196"/>
                    <a:pt x="167" y="192"/>
                  </a:cubicBezTo>
                  <a:cubicBezTo>
                    <a:pt x="167" y="193"/>
                    <a:pt x="168" y="193"/>
                    <a:pt x="168" y="192"/>
                  </a:cubicBezTo>
                  <a:cubicBezTo>
                    <a:pt x="166" y="191"/>
                    <a:pt x="165" y="189"/>
                    <a:pt x="165" y="187"/>
                  </a:cubicBezTo>
                  <a:cubicBezTo>
                    <a:pt x="165" y="189"/>
                    <a:pt x="161" y="183"/>
                    <a:pt x="165" y="187"/>
                  </a:cubicBezTo>
                  <a:cubicBezTo>
                    <a:pt x="167" y="189"/>
                    <a:pt x="173" y="200"/>
                    <a:pt x="177" y="199"/>
                  </a:cubicBezTo>
                  <a:cubicBezTo>
                    <a:pt x="174" y="190"/>
                    <a:pt x="168" y="185"/>
                    <a:pt x="164" y="178"/>
                  </a:cubicBezTo>
                  <a:cubicBezTo>
                    <a:pt x="161" y="178"/>
                    <a:pt x="162" y="182"/>
                    <a:pt x="161" y="183"/>
                  </a:cubicBezTo>
                  <a:cubicBezTo>
                    <a:pt x="160" y="180"/>
                    <a:pt x="160" y="177"/>
                    <a:pt x="160" y="175"/>
                  </a:cubicBezTo>
                  <a:cubicBezTo>
                    <a:pt x="153" y="174"/>
                    <a:pt x="145" y="168"/>
                    <a:pt x="146" y="161"/>
                  </a:cubicBezTo>
                  <a:cubicBezTo>
                    <a:pt x="143" y="155"/>
                    <a:pt x="135" y="149"/>
                    <a:pt x="134" y="144"/>
                  </a:cubicBezTo>
                  <a:cubicBezTo>
                    <a:pt x="134" y="145"/>
                    <a:pt x="135" y="145"/>
                    <a:pt x="135" y="144"/>
                  </a:cubicBezTo>
                  <a:cubicBezTo>
                    <a:pt x="132" y="139"/>
                    <a:pt x="122" y="138"/>
                    <a:pt x="123" y="131"/>
                  </a:cubicBezTo>
                  <a:cubicBezTo>
                    <a:pt x="132" y="138"/>
                    <a:pt x="138" y="149"/>
                    <a:pt x="146" y="156"/>
                  </a:cubicBezTo>
                  <a:cubicBezTo>
                    <a:pt x="145" y="149"/>
                    <a:pt x="142" y="141"/>
                    <a:pt x="137" y="142"/>
                  </a:cubicBezTo>
                  <a:cubicBezTo>
                    <a:pt x="132" y="137"/>
                    <a:pt x="128" y="130"/>
                    <a:pt x="121" y="127"/>
                  </a:cubicBezTo>
                  <a:cubicBezTo>
                    <a:pt x="122" y="132"/>
                    <a:pt x="114" y="132"/>
                    <a:pt x="112" y="135"/>
                  </a:cubicBezTo>
                  <a:cubicBezTo>
                    <a:pt x="113" y="136"/>
                    <a:pt x="118" y="140"/>
                    <a:pt x="116" y="139"/>
                  </a:cubicBezTo>
                  <a:cubicBezTo>
                    <a:pt x="113" y="137"/>
                    <a:pt x="111" y="136"/>
                    <a:pt x="108" y="137"/>
                  </a:cubicBezTo>
                  <a:cubicBezTo>
                    <a:pt x="106" y="134"/>
                    <a:pt x="101" y="130"/>
                    <a:pt x="103" y="125"/>
                  </a:cubicBezTo>
                  <a:cubicBezTo>
                    <a:pt x="103" y="126"/>
                    <a:pt x="104" y="127"/>
                    <a:pt x="106" y="127"/>
                  </a:cubicBezTo>
                  <a:cubicBezTo>
                    <a:pt x="107" y="125"/>
                    <a:pt x="107" y="119"/>
                    <a:pt x="104" y="118"/>
                  </a:cubicBezTo>
                  <a:cubicBezTo>
                    <a:pt x="104" y="121"/>
                    <a:pt x="103" y="124"/>
                    <a:pt x="101" y="127"/>
                  </a:cubicBezTo>
                  <a:cubicBezTo>
                    <a:pt x="97" y="122"/>
                    <a:pt x="101" y="116"/>
                    <a:pt x="96" y="112"/>
                  </a:cubicBezTo>
                  <a:cubicBezTo>
                    <a:pt x="97" y="114"/>
                    <a:pt x="95" y="111"/>
                    <a:pt x="93" y="112"/>
                  </a:cubicBezTo>
                  <a:cubicBezTo>
                    <a:pt x="93" y="114"/>
                    <a:pt x="94" y="115"/>
                    <a:pt x="93" y="116"/>
                  </a:cubicBezTo>
                  <a:cubicBezTo>
                    <a:pt x="87" y="111"/>
                    <a:pt x="81" y="107"/>
                    <a:pt x="77" y="100"/>
                  </a:cubicBezTo>
                  <a:cubicBezTo>
                    <a:pt x="78" y="102"/>
                    <a:pt x="78" y="102"/>
                    <a:pt x="77" y="104"/>
                  </a:cubicBezTo>
                  <a:cubicBezTo>
                    <a:pt x="71" y="100"/>
                    <a:pt x="65" y="90"/>
                    <a:pt x="62" y="82"/>
                  </a:cubicBezTo>
                  <a:cubicBezTo>
                    <a:pt x="65" y="84"/>
                    <a:pt x="68" y="81"/>
                    <a:pt x="66" y="77"/>
                  </a:cubicBezTo>
                  <a:cubicBezTo>
                    <a:pt x="59" y="81"/>
                    <a:pt x="54" y="74"/>
                    <a:pt x="51" y="72"/>
                  </a:cubicBezTo>
                  <a:cubicBezTo>
                    <a:pt x="53" y="79"/>
                    <a:pt x="59" y="82"/>
                    <a:pt x="61" y="89"/>
                  </a:cubicBezTo>
                  <a:cubicBezTo>
                    <a:pt x="57" y="89"/>
                    <a:pt x="56" y="84"/>
                    <a:pt x="54" y="82"/>
                  </a:cubicBezTo>
                  <a:cubicBezTo>
                    <a:pt x="42" y="80"/>
                    <a:pt x="39" y="65"/>
                    <a:pt x="29" y="60"/>
                  </a:cubicBezTo>
                  <a:cubicBezTo>
                    <a:pt x="31" y="62"/>
                    <a:pt x="34" y="62"/>
                    <a:pt x="34" y="66"/>
                  </a:cubicBezTo>
                  <a:cubicBezTo>
                    <a:pt x="27" y="64"/>
                    <a:pt x="26" y="54"/>
                    <a:pt x="19" y="52"/>
                  </a:cubicBezTo>
                  <a:cubicBezTo>
                    <a:pt x="20" y="46"/>
                    <a:pt x="11" y="45"/>
                    <a:pt x="11" y="42"/>
                  </a:cubicBezTo>
                  <a:cubicBezTo>
                    <a:pt x="9" y="43"/>
                    <a:pt x="9" y="46"/>
                    <a:pt x="6" y="47"/>
                  </a:cubicBezTo>
                  <a:cubicBezTo>
                    <a:pt x="3" y="45"/>
                    <a:pt x="10" y="41"/>
                    <a:pt x="8" y="39"/>
                  </a:cubicBezTo>
                  <a:cubicBezTo>
                    <a:pt x="5" y="40"/>
                    <a:pt x="4" y="44"/>
                    <a:pt x="2" y="44"/>
                  </a:cubicBezTo>
                  <a:close/>
                  <a:moveTo>
                    <a:pt x="306" y="286"/>
                  </a:moveTo>
                  <a:cubicBezTo>
                    <a:pt x="304" y="287"/>
                    <a:pt x="302" y="288"/>
                    <a:pt x="303" y="291"/>
                  </a:cubicBezTo>
                  <a:cubicBezTo>
                    <a:pt x="305" y="290"/>
                    <a:pt x="306" y="288"/>
                    <a:pt x="306" y="286"/>
                  </a:cubicBezTo>
                  <a:close/>
                  <a:moveTo>
                    <a:pt x="32" y="43"/>
                  </a:moveTo>
                  <a:cubicBezTo>
                    <a:pt x="30" y="43"/>
                    <a:pt x="30" y="45"/>
                    <a:pt x="27" y="45"/>
                  </a:cubicBezTo>
                  <a:cubicBezTo>
                    <a:pt x="28" y="48"/>
                    <a:pt x="29" y="51"/>
                    <a:pt x="31" y="54"/>
                  </a:cubicBezTo>
                  <a:cubicBezTo>
                    <a:pt x="32" y="54"/>
                    <a:pt x="32" y="53"/>
                    <a:pt x="33" y="52"/>
                  </a:cubicBezTo>
                  <a:cubicBezTo>
                    <a:pt x="36" y="57"/>
                    <a:pt x="40" y="65"/>
                    <a:pt x="45" y="63"/>
                  </a:cubicBezTo>
                  <a:cubicBezTo>
                    <a:pt x="45" y="59"/>
                    <a:pt x="39" y="58"/>
                    <a:pt x="42" y="54"/>
                  </a:cubicBezTo>
                  <a:cubicBezTo>
                    <a:pt x="39" y="49"/>
                    <a:pt x="35" y="47"/>
                    <a:pt x="32" y="43"/>
                  </a:cubicBezTo>
                  <a:close/>
                  <a:moveTo>
                    <a:pt x="84" y="41"/>
                  </a:moveTo>
                  <a:cubicBezTo>
                    <a:pt x="86" y="43"/>
                    <a:pt x="88" y="46"/>
                    <a:pt x="92" y="46"/>
                  </a:cubicBezTo>
                  <a:cubicBezTo>
                    <a:pt x="90" y="43"/>
                    <a:pt x="87" y="42"/>
                    <a:pt x="84" y="41"/>
                  </a:cubicBezTo>
                  <a:close/>
                  <a:moveTo>
                    <a:pt x="125" y="68"/>
                  </a:moveTo>
                  <a:cubicBezTo>
                    <a:pt x="138" y="73"/>
                    <a:pt x="154" y="82"/>
                    <a:pt x="168" y="88"/>
                  </a:cubicBezTo>
                  <a:cubicBezTo>
                    <a:pt x="171" y="87"/>
                    <a:pt x="172" y="85"/>
                    <a:pt x="174" y="84"/>
                  </a:cubicBezTo>
                  <a:cubicBezTo>
                    <a:pt x="170" y="79"/>
                    <a:pt x="163" y="75"/>
                    <a:pt x="157" y="76"/>
                  </a:cubicBezTo>
                  <a:cubicBezTo>
                    <a:pt x="151" y="70"/>
                    <a:pt x="144" y="67"/>
                    <a:pt x="136" y="63"/>
                  </a:cubicBezTo>
                  <a:cubicBezTo>
                    <a:pt x="134" y="64"/>
                    <a:pt x="137" y="65"/>
                    <a:pt x="137" y="66"/>
                  </a:cubicBezTo>
                  <a:cubicBezTo>
                    <a:pt x="122" y="61"/>
                    <a:pt x="107" y="54"/>
                    <a:pt x="91" y="48"/>
                  </a:cubicBezTo>
                  <a:cubicBezTo>
                    <a:pt x="95" y="51"/>
                    <a:pt x="100" y="54"/>
                    <a:pt x="103" y="59"/>
                  </a:cubicBezTo>
                  <a:cubicBezTo>
                    <a:pt x="105" y="58"/>
                    <a:pt x="102" y="56"/>
                    <a:pt x="102" y="54"/>
                  </a:cubicBezTo>
                  <a:cubicBezTo>
                    <a:pt x="107" y="54"/>
                    <a:pt x="113" y="61"/>
                    <a:pt x="111" y="64"/>
                  </a:cubicBezTo>
                  <a:cubicBezTo>
                    <a:pt x="119" y="64"/>
                    <a:pt x="122" y="72"/>
                    <a:pt x="130" y="72"/>
                  </a:cubicBezTo>
                  <a:cubicBezTo>
                    <a:pt x="129" y="70"/>
                    <a:pt x="127" y="69"/>
                    <a:pt x="125" y="68"/>
                  </a:cubicBezTo>
                  <a:close/>
                  <a:moveTo>
                    <a:pt x="63" y="84"/>
                  </a:moveTo>
                  <a:cubicBezTo>
                    <a:pt x="64" y="87"/>
                    <a:pt x="67" y="88"/>
                    <a:pt x="68" y="90"/>
                  </a:cubicBezTo>
                  <a:cubicBezTo>
                    <a:pt x="69" y="88"/>
                    <a:pt x="67" y="83"/>
                    <a:pt x="63" y="84"/>
                  </a:cubicBezTo>
                  <a:close/>
                  <a:moveTo>
                    <a:pt x="73" y="89"/>
                  </a:moveTo>
                  <a:cubicBezTo>
                    <a:pt x="75" y="90"/>
                    <a:pt x="75" y="95"/>
                    <a:pt x="72" y="92"/>
                  </a:cubicBezTo>
                  <a:cubicBezTo>
                    <a:pt x="70" y="94"/>
                    <a:pt x="74" y="96"/>
                    <a:pt x="75" y="98"/>
                  </a:cubicBezTo>
                  <a:cubicBezTo>
                    <a:pt x="77" y="96"/>
                    <a:pt x="78" y="93"/>
                    <a:pt x="81" y="91"/>
                  </a:cubicBezTo>
                  <a:cubicBezTo>
                    <a:pt x="80" y="89"/>
                    <a:pt x="77" y="88"/>
                    <a:pt x="73" y="89"/>
                  </a:cubicBezTo>
                  <a:close/>
                  <a:moveTo>
                    <a:pt x="142" y="82"/>
                  </a:moveTo>
                  <a:cubicBezTo>
                    <a:pt x="144" y="84"/>
                    <a:pt x="144" y="88"/>
                    <a:pt x="147" y="88"/>
                  </a:cubicBezTo>
                  <a:cubicBezTo>
                    <a:pt x="149" y="86"/>
                    <a:pt x="145" y="82"/>
                    <a:pt x="142" y="82"/>
                  </a:cubicBezTo>
                  <a:close/>
                  <a:moveTo>
                    <a:pt x="177" y="451"/>
                  </a:moveTo>
                  <a:cubicBezTo>
                    <a:pt x="179" y="449"/>
                    <a:pt x="198" y="424"/>
                    <a:pt x="198" y="421"/>
                  </a:cubicBezTo>
                  <a:cubicBezTo>
                    <a:pt x="195" y="420"/>
                    <a:pt x="176" y="448"/>
                    <a:pt x="177" y="451"/>
                  </a:cubicBezTo>
                  <a:close/>
                  <a:moveTo>
                    <a:pt x="234" y="123"/>
                  </a:moveTo>
                  <a:cubicBezTo>
                    <a:pt x="230" y="120"/>
                    <a:pt x="225" y="120"/>
                    <a:pt x="221" y="117"/>
                  </a:cubicBezTo>
                  <a:cubicBezTo>
                    <a:pt x="218" y="124"/>
                    <a:pt x="228" y="126"/>
                    <a:pt x="232" y="129"/>
                  </a:cubicBezTo>
                  <a:cubicBezTo>
                    <a:pt x="233" y="128"/>
                    <a:pt x="227" y="123"/>
                    <a:pt x="234" y="123"/>
                  </a:cubicBezTo>
                  <a:close/>
                  <a:moveTo>
                    <a:pt x="212" y="138"/>
                  </a:moveTo>
                  <a:cubicBezTo>
                    <a:pt x="210" y="140"/>
                    <a:pt x="220" y="149"/>
                    <a:pt x="224" y="144"/>
                  </a:cubicBezTo>
                  <a:cubicBezTo>
                    <a:pt x="220" y="143"/>
                    <a:pt x="216" y="140"/>
                    <a:pt x="212" y="138"/>
                  </a:cubicBezTo>
                  <a:close/>
                  <a:moveTo>
                    <a:pt x="181" y="145"/>
                  </a:moveTo>
                  <a:cubicBezTo>
                    <a:pt x="179" y="147"/>
                    <a:pt x="184" y="149"/>
                    <a:pt x="186" y="149"/>
                  </a:cubicBezTo>
                  <a:cubicBezTo>
                    <a:pt x="185" y="147"/>
                    <a:pt x="182" y="147"/>
                    <a:pt x="181" y="145"/>
                  </a:cubicBezTo>
                  <a:close/>
                  <a:moveTo>
                    <a:pt x="266" y="190"/>
                  </a:moveTo>
                  <a:cubicBezTo>
                    <a:pt x="267" y="194"/>
                    <a:pt x="276" y="199"/>
                    <a:pt x="274" y="207"/>
                  </a:cubicBezTo>
                  <a:cubicBezTo>
                    <a:pt x="277" y="206"/>
                    <a:pt x="277" y="210"/>
                    <a:pt x="278" y="213"/>
                  </a:cubicBezTo>
                  <a:cubicBezTo>
                    <a:pt x="281" y="209"/>
                    <a:pt x="284" y="206"/>
                    <a:pt x="287" y="201"/>
                  </a:cubicBezTo>
                  <a:cubicBezTo>
                    <a:pt x="276" y="195"/>
                    <a:pt x="263" y="186"/>
                    <a:pt x="261" y="170"/>
                  </a:cubicBezTo>
                  <a:cubicBezTo>
                    <a:pt x="265" y="174"/>
                    <a:pt x="268" y="180"/>
                    <a:pt x="272" y="184"/>
                  </a:cubicBezTo>
                  <a:cubicBezTo>
                    <a:pt x="281" y="181"/>
                    <a:pt x="288" y="187"/>
                    <a:pt x="293" y="191"/>
                  </a:cubicBezTo>
                  <a:cubicBezTo>
                    <a:pt x="290" y="191"/>
                    <a:pt x="289" y="188"/>
                    <a:pt x="285" y="188"/>
                  </a:cubicBezTo>
                  <a:cubicBezTo>
                    <a:pt x="286" y="190"/>
                    <a:pt x="284" y="191"/>
                    <a:pt x="285" y="193"/>
                  </a:cubicBezTo>
                  <a:cubicBezTo>
                    <a:pt x="288" y="193"/>
                    <a:pt x="290" y="195"/>
                    <a:pt x="292" y="195"/>
                  </a:cubicBezTo>
                  <a:cubicBezTo>
                    <a:pt x="295" y="193"/>
                    <a:pt x="296" y="189"/>
                    <a:pt x="299" y="187"/>
                  </a:cubicBezTo>
                  <a:cubicBezTo>
                    <a:pt x="289" y="181"/>
                    <a:pt x="277" y="178"/>
                    <a:pt x="272" y="166"/>
                  </a:cubicBezTo>
                  <a:cubicBezTo>
                    <a:pt x="270" y="164"/>
                    <a:pt x="269" y="166"/>
                    <a:pt x="269" y="168"/>
                  </a:cubicBezTo>
                  <a:cubicBezTo>
                    <a:pt x="266" y="166"/>
                    <a:pt x="262" y="165"/>
                    <a:pt x="258" y="165"/>
                  </a:cubicBezTo>
                  <a:cubicBezTo>
                    <a:pt x="264" y="161"/>
                    <a:pt x="252" y="156"/>
                    <a:pt x="249" y="159"/>
                  </a:cubicBezTo>
                  <a:cubicBezTo>
                    <a:pt x="244" y="156"/>
                    <a:pt x="241" y="146"/>
                    <a:pt x="232" y="151"/>
                  </a:cubicBezTo>
                  <a:cubicBezTo>
                    <a:pt x="230" y="150"/>
                    <a:pt x="235" y="149"/>
                    <a:pt x="233" y="146"/>
                  </a:cubicBezTo>
                  <a:cubicBezTo>
                    <a:pt x="230" y="145"/>
                    <a:pt x="227" y="149"/>
                    <a:pt x="223" y="148"/>
                  </a:cubicBezTo>
                  <a:cubicBezTo>
                    <a:pt x="226" y="150"/>
                    <a:pt x="230" y="154"/>
                    <a:pt x="229" y="159"/>
                  </a:cubicBezTo>
                  <a:cubicBezTo>
                    <a:pt x="227" y="159"/>
                    <a:pt x="228" y="155"/>
                    <a:pt x="227" y="155"/>
                  </a:cubicBezTo>
                  <a:cubicBezTo>
                    <a:pt x="224" y="156"/>
                    <a:pt x="225" y="166"/>
                    <a:pt x="229" y="166"/>
                  </a:cubicBezTo>
                  <a:cubicBezTo>
                    <a:pt x="228" y="164"/>
                    <a:pt x="228" y="162"/>
                    <a:pt x="227" y="161"/>
                  </a:cubicBezTo>
                  <a:cubicBezTo>
                    <a:pt x="230" y="161"/>
                    <a:pt x="231" y="163"/>
                    <a:pt x="233" y="165"/>
                  </a:cubicBezTo>
                  <a:cubicBezTo>
                    <a:pt x="235" y="164"/>
                    <a:pt x="232" y="159"/>
                    <a:pt x="233" y="158"/>
                  </a:cubicBezTo>
                  <a:cubicBezTo>
                    <a:pt x="234" y="156"/>
                    <a:pt x="238" y="162"/>
                    <a:pt x="240" y="158"/>
                  </a:cubicBezTo>
                  <a:cubicBezTo>
                    <a:pt x="241" y="165"/>
                    <a:pt x="249" y="164"/>
                    <a:pt x="252" y="168"/>
                  </a:cubicBezTo>
                  <a:cubicBezTo>
                    <a:pt x="251" y="170"/>
                    <a:pt x="247" y="168"/>
                    <a:pt x="245" y="169"/>
                  </a:cubicBezTo>
                  <a:cubicBezTo>
                    <a:pt x="247" y="173"/>
                    <a:pt x="250" y="171"/>
                    <a:pt x="252" y="172"/>
                  </a:cubicBezTo>
                  <a:cubicBezTo>
                    <a:pt x="257" y="175"/>
                    <a:pt x="260" y="181"/>
                    <a:pt x="263" y="188"/>
                  </a:cubicBezTo>
                  <a:cubicBezTo>
                    <a:pt x="265" y="189"/>
                    <a:pt x="268" y="190"/>
                    <a:pt x="270" y="192"/>
                  </a:cubicBezTo>
                  <a:cubicBezTo>
                    <a:pt x="268" y="192"/>
                    <a:pt x="267" y="191"/>
                    <a:pt x="266" y="190"/>
                  </a:cubicBezTo>
                  <a:close/>
                  <a:moveTo>
                    <a:pt x="198" y="156"/>
                  </a:moveTo>
                  <a:cubicBezTo>
                    <a:pt x="197" y="158"/>
                    <a:pt x="201" y="161"/>
                    <a:pt x="201" y="166"/>
                  </a:cubicBezTo>
                  <a:cubicBezTo>
                    <a:pt x="203" y="166"/>
                    <a:pt x="205" y="167"/>
                    <a:pt x="208" y="166"/>
                  </a:cubicBezTo>
                  <a:cubicBezTo>
                    <a:pt x="209" y="169"/>
                    <a:pt x="207" y="170"/>
                    <a:pt x="208" y="173"/>
                  </a:cubicBezTo>
                  <a:cubicBezTo>
                    <a:pt x="211" y="174"/>
                    <a:pt x="211" y="170"/>
                    <a:pt x="214" y="170"/>
                  </a:cubicBezTo>
                  <a:cubicBezTo>
                    <a:pt x="220" y="178"/>
                    <a:pt x="227" y="184"/>
                    <a:pt x="235" y="188"/>
                  </a:cubicBezTo>
                  <a:cubicBezTo>
                    <a:pt x="228" y="174"/>
                    <a:pt x="210" y="167"/>
                    <a:pt x="198" y="156"/>
                  </a:cubicBezTo>
                  <a:close/>
                  <a:moveTo>
                    <a:pt x="298" y="147"/>
                  </a:moveTo>
                  <a:cubicBezTo>
                    <a:pt x="297" y="151"/>
                    <a:pt x="299" y="154"/>
                    <a:pt x="301" y="159"/>
                  </a:cubicBezTo>
                  <a:cubicBezTo>
                    <a:pt x="305" y="157"/>
                    <a:pt x="302" y="146"/>
                    <a:pt x="298" y="147"/>
                  </a:cubicBezTo>
                  <a:close/>
                  <a:moveTo>
                    <a:pt x="330" y="159"/>
                  </a:moveTo>
                  <a:cubicBezTo>
                    <a:pt x="332" y="164"/>
                    <a:pt x="338" y="172"/>
                    <a:pt x="339" y="181"/>
                  </a:cubicBezTo>
                  <a:cubicBezTo>
                    <a:pt x="340" y="180"/>
                    <a:pt x="341" y="173"/>
                    <a:pt x="345" y="172"/>
                  </a:cubicBezTo>
                  <a:cubicBezTo>
                    <a:pt x="354" y="180"/>
                    <a:pt x="363" y="188"/>
                    <a:pt x="372" y="197"/>
                  </a:cubicBezTo>
                  <a:cubicBezTo>
                    <a:pt x="377" y="193"/>
                    <a:pt x="378" y="187"/>
                    <a:pt x="387" y="185"/>
                  </a:cubicBezTo>
                  <a:cubicBezTo>
                    <a:pt x="376" y="177"/>
                    <a:pt x="358" y="177"/>
                    <a:pt x="349" y="168"/>
                  </a:cubicBezTo>
                  <a:cubicBezTo>
                    <a:pt x="349" y="168"/>
                    <a:pt x="349" y="170"/>
                    <a:pt x="349" y="171"/>
                  </a:cubicBezTo>
                  <a:cubicBezTo>
                    <a:pt x="344" y="166"/>
                    <a:pt x="336" y="163"/>
                    <a:pt x="330" y="159"/>
                  </a:cubicBezTo>
                  <a:close/>
                  <a:moveTo>
                    <a:pt x="178" y="197"/>
                  </a:moveTo>
                  <a:cubicBezTo>
                    <a:pt x="177" y="204"/>
                    <a:pt x="187" y="204"/>
                    <a:pt x="190" y="208"/>
                  </a:cubicBezTo>
                  <a:cubicBezTo>
                    <a:pt x="190" y="202"/>
                    <a:pt x="181" y="201"/>
                    <a:pt x="178" y="197"/>
                  </a:cubicBezTo>
                  <a:close/>
                  <a:moveTo>
                    <a:pt x="190" y="204"/>
                  </a:moveTo>
                  <a:cubicBezTo>
                    <a:pt x="190" y="202"/>
                    <a:pt x="192" y="201"/>
                    <a:pt x="192" y="199"/>
                  </a:cubicBezTo>
                  <a:cubicBezTo>
                    <a:pt x="189" y="195"/>
                    <a:pt x="183" y="189"/>
                    <a:pt x="177" y="194"/>
                  </a:cubicBezTo>
                  <a:cubicBezTo>
                    <a:pt x="181" y="198"/>
                    <a:pt x="185" y="202"/>
                    <a:pt x="190" y="204"/>
                  </a:cubicBezTo>
                  <a:close/>
                  <a:moveTo>
                    <a:pt x="253" y="195"/>
                  </a:moveTo>
                  <a:cubicBezTo>
                    <a:pt x="252" y="196"/>
                    <a:pt x="252" y="199"/>
                    <a:pt x="251" y="202"/>
                  </a:cubicBezTo>
                  <a:cubicBezTo>
                    <a:pt x="254" y="202"/>
                    <a:pt x="256" y="203"/>
                    <a:pt x="257" y="205"/>
                  </a:cubicBezTo>
                  <a:cubicBezTo>
                    <a:pt x="259" y="201"/>
                    <a:pt x="255" y="197"/>
                    <a:pt x="253" y="195"/>
                  </a:cubicBezTo>
                  <a:close/>
                  <a:moveTo>
                    <a:pt x="221" y="388"/>
                  </a:moveTo>
                  <a:cubicBezTo>
                    <a:pt x="220" y="390"/>
                    <a:pt x="214" y="398"/>
                    <a:pt x="213" y="401"/>
                  </a:cubicBezTo>
                  <a:cubicBezTo>
                    <a:pt x="216" y="400"/>
                    <a:pt x="213" y="407"/>
                    <a:pt x="214" y="409"/>
                  </a:cubicBezTo>
                  <a:cubicBezTo>
                    <a:pt x="216" y="404"/>
                    <a:pt x="246" y="371"/>
                    <a:pt x="221" y="388"/>
                  </a:cubicBezTo>
                  <a:close/>
                  <a:moveTo>
                    <a:pt x="203" y="213"/>
                  </a:moveTo>
                  <a:cubicBezTo>
                    <a:pt x="201" y="214"/>
                    <a:pt x="202" y="217"/>
                    <a:pt x="202" y="219"/>
                  </a:cubicBezTo>
                  <a:cubicBezTo>
                    <a:pt x="206" y="220"/>
                    <a:pt x="209" y="222"/>
                    <a:pt x="209" y="227"/>
                  </a:cubicBezTo>
                  <a:cubicBezTo>
                    <a:pt x="211" y="226"/>
                    <a:pt x="210" y="223"/>
                    <a:pt x="214" y="223"/>
                  </a:cubicBezTo>
                  <a:cubicBezTo>
                    <a:pt x="211" y="218"/>
                    <a:pt x="206" y="217"/>
                    <a:pt x="203" y="213"/>
                  </a:cubicBezTo>
                  <a:close/>
                  <a:moveTo>
                    <a:pt x="197" y="221"/>
                  </a:moveTo>
                  <a:cubicBezTo>
                    <a:pt x="195" y="224"/>
                    <a:pt x="200" y="225"/>
                    <a:pt x="200" y="228"/>
                  </a:cubicBezTo>
                  <a:cubicBezTo>
                    <a:pt x="202" y="226"/>
                    <a:pt x="197" y="224"/>
                    <a:pt x="197" y="221"/>
                  </a:cubicBezTo>
                  <a:close/>
                  <a:moveTo>
                    <a:pt x="196" y="245"/>
                  </a:moveTo>
                  <a:cubicBezTo>
                    <a:pt x="194" y="244"/>
                    <a:pt x="191" y="247"/>
                    <a:pt x="192" y="250"/>
                  </a:cubicBezTo>
                  <a:cubicBezTo>
                    <a:pt x="194" y="249"/>
                    <a:pt x="195" y="246"/>
                    <a:pt x="196" y="245"/>
                  </a:cubicBezTo>
                  <a:close/>
                  <a:moveTo>
                    <a:pt x="341" y="250"/>
                  </a:moveTo>
                  <a:cubicBezTo>
                    <a:pt x="338" y="252"/>
                    <a:pt x="327" y="254"/>
                    <a:pt x="328" y="261"/>
                  </a:cubicBezTo>
                  <a:cubicBezTo>
                    <a:pt x="333" y="258"/>
                    <a:pt x="336" y="254"/>
                    <a:pt x="341" y="250"/>
                  </a:cubicBezTo>
                  <a:close/>
                  <a:moveTo>
                    <a:pt x="239" y="280"/>
                  </a:moveTo>
                  <a:cubicBezTo>
                    <a:pt x="236" y="283"/>
                    <a:pt x="237" y="284"/>
                    <a:pt x="239" y="287"/>
                  </a:cubicBezTo>
                  <a:cubicBezTo>
                    <a:pt x="243" y="287"/>
                    <a:pt x="245" y="286"/>
                    <a:pt x="245" y="283"/>
                  </a:cubicBezTo>
                  <a:cubicBezTo>
                    <a:pt x="244" y="280"/>
                    <a:pt x="240" y="282"/>
                    <a:pt x="239" y="280"/>
                  </a:cubicBezTo>
                  <a:close/>
                  <a:moveTo>
                    <a:pt x="160" y="466"/>
                  </a:moveTo>
                  <a:cubicBezTo>
                    <a:pt x="157" y="469"/>
                    <a:pt x="158" y="470"/>
                    <a:pt x="160" y="473"/>
                  </a:cubicBezTo>
                  <a:cubicBezTo>
                    <a:pt x="164" y="473"/>
                    <a:pt x="166" y="472"/>
                    <a:pt x="166" y="469"/>
                  </a:cubicBezTo>
                  <a:cubicBezTo>
                    <a:pt x="165" y="466"/>
                    <a:pt x="161" y="468"/>
                    <a:pt x="160" y="466"/>
                  </a:cubicBezTo>
                  <a:close/>
                  <a:moveTo>
                    <a:pt x="302" y="292"/>
                  </a:moveTo>
                  <a:cubicBezTo>
                    <a:pt x="298" y="290"/>
                    <a:pt x="298" y="296"/>
                    <a:pt x="295" y="297"/>
                  </a:cubicBezTo>
                  <a:cubicBezTo>
                    <a:pt x="297" y="298"/>
                    <a:pt x="300" y="293"/>
                    <a:pt x="302" y="292"/>
                  </a:cubicBezTo>
                  <a:close/>
                  <a:moveTo>
                    <a:pt x="279" y="317"/>
                  </a:moveTo>
                  <a:cubicBezTo>
                    <a:pt x="272" y="320"/>
                    <a:pt x="273" y="326"/>
                    <a:pt x="269" y="330"/>
                  </a:cubicBezTo>
                  <a:cubicBezTo>
                    <a:pt x="269" y="331"/>
                    <a:pt x="271" y="331"/>
                    <a:pt x="269" y="332"/>
                  </a:cubicBezTo>
                  <a:cubicBezTo>
                    <a:pt x="275" y="331"/>
                    <a:pt x="277" y="323"/>
                    <a:pt x="281" y="320"/>
                  </a:cubicBezTo>
                  <a:cubicBezTo>
                    <a:pt x="280" y="319"/>
                    <a:pt x="278" y="320"/>
                    <a:pt x="279" y="317"/>
                  </a:cubicBezTo>
                  <a:close/>
                  <a:moveTo>
                    <a:pt x="174" y="343"/>
                  </a:moveTo>
                  <a:cubicBezTo>
                    <a:pt x="172" y="344"/>
                    <a:pt x="174" y="346"/>
                    <a:pt x="172" y="347"/>
                  </a:cubicBezTo>
                  <a:cubicBezTo>
                    <a:pt x="174" y="349"/>
                    <a:pt x="176" y="344"/>
                    <a:pt x="174" y="343"/>
                  </a:cubicBezTo>
                  <a:close/>
                  <a:moveTo>
                    <a:pt x="175" y="362"/>
                  </a:moveTo>
                  <a:cubicBezTo>
                    <a:pt x="176" y="361"/>
                    <a:pt x="175" y="364"/>
                    <a:pt x="174" y="364"/>
                  </a:cubicBezTo>
                  <a:cubicBezTo>
                    <a:pt x="177" y="365"/>
                    <a:pt x="182" y="362"/>
                    <a:pt x="183" y="359"/>
                  </a:cubicBezTo>
                  <a:cubicBezTo>
                    <a:pt x="183" y="357"/>
                    <a:pt x="181" y="358"/>
                    <a:pt x="180" y="358"/>
                  </a:cubicBezTo>
                  <a:cubicBezTo>
                    <a:pt x="181" y="357"/>
                    <a:pt x="184" y="357"/>
                    <a:pt x="186" y="355"/>
                  </a:cubicBezTo>
                  <a:cubicBezTo>
                    <a:pt x="181" y="353"/>
                    <a:pt x="177" y="349"/>
                    <a:pt x="172" y="348"/>
                  </a:cubicBezTo>
                  <a:cubicBezTo>
                    <a:pt x="165" y="358"/>
                    <a:pt x="166" y="377"/>
                    <a:pt x="160" y="389"/>
                  </a:cubicBezTo>
                  <a:cubicBezTo>
                    <a:pt x="162" y="390"/>
                    <a:pt x="165" y="386"/>
                    <a:pt x="164" y="382"/>
                  </a:cubicBezTo>
                  <a:cubicBezTo>
                    <a:pt x="166" y="383"/>
                    <a:pt x="167" y="384"/>
                    <a:pt x="169" y="386"/>
                  </a:cubicBezTo>
                  <a:cubicBezTo>
                    <a:pt x="171" y="384"/>
                    <a:pt x="173" y="382"/>
                    <a:pt x="174" y="379"/>
                  </a:cubicBezTo>
                  <a:cubicBezTo>
                    <a:pt x="169" y="373"/>
                    <a:pt x="170" y="366"/>
                    <a:pt x="175" y="362"/>
                  </a:cubicBezTo>
                  <a:close/>
                  <a:moveTo>
                    <a:pt x="85" y="115"/>
                  </a:moveTo>
                  <a:cubicBezTo>
                    <a:pt x="83" y="112"/>
                    <a:pt x="78" y="108"/>
                    <a:pt x="78" y="105"/>
                  </a:cubicBezTo>
                  <a:cubicBezTo>
                    <a:pt x="80" y="108"/>
                    <a:pt x="86" y="112"/>
                    <a:pt x="85" y="115"/>
                  </a:cubicBezTo>
                  <a:close/>
                  <a:moveTo>
                    <a:pt x="125" y="150"/>
                  </a:moveTo>
                  <a:cubicBezTo>
                    <a:pt x="124" y="149"/>
                    <a:pt x="121" y="145"/>
                    <a:pt x="120" y="146"/>
                  </a:cubicBezTo>
                  <a:cubicBezTo>
                    <a:pt x="122" y="149"/>
                    <a:pt x="125" y="152"/>
                    <a:pt x="127" y="155"/>
                  </a:cubicBezTo>
                  <a:cubicBezTo>
                    <a:pt x="125" y="157"/>
                    <a:pt x="122" y="152"/>
                    <a:pt x="119" y="151"/>
                  </a:cubicBezTo>
                  <a:cubicBezTo>
                    <a:pt x="122" y="148"/>
                    <a:pt x="115" y="146"/>
                    <a:pt x="115" y="142"/>
                  </a:cubicBezTo>
                  <a:cubicBezTo>
                    <a:pt x="116" y="142"/>
                    <a:pt x="117" y="141"/>
                    <a:pt x="118" y="141"/>
                  </a:cubicBezTo>
                  <a:cubicBezTo>
                    <a:pt x="120" y="144"/>
                    <a:pt x="125" y="147"/>
                    <a:pt x="125" y="150"/>
                  </a:cubicBezTo>
                  <a:close/>
                  <a:moveTo>
                    <a:pt x="159" y="183"/>
                  </a:moveTo>
                  <a:cubicBezTo>
                    <a:pt x="159" y="183"/>
                    <a:pt x="157" y="183"/>
                    <a:pt x="157" y="184"/>
                  </a:cubicBezTo>
                  <a:cubicBezTo>
                    <a:pt x="159" y="186"/>
                    <a:pt x="165" y="191"/>
                    <a:pt x="164" y="191"/>
                  </a:cubicBezTo>
                  <a:cubicBezTo>
                    <a:pt x="161" y="188"/>
                    <a:pt x="157" y="186"/>
                    <a:pt x="155" y="182"/>
                  </a:cubicBezTo>
                  <a:cubicBezTo>
                    <a:pt x="154" y="181"/>
                    <a:pt x="152" y="180"/>
                    <a:pt x="151" y="179"/>
                  </a:cubicBezTo>
                  <a:cubicBezTo>
                    <a:pt x="152" y="179"/>
                    <a:pt x="153" y="179"/>
                    <a:pt x="153" y="178"/>
                  </a:cubicBezTo>
                  <a:cubicBezTo>
                    <a:pt x="148" y="176"/>
                    <a:pt x="142" y="169"/>
                    <a:pt x="142" y="163"/>
                  </a:cubicBezTo>
                  <a:cubicBezTo>
                    <a:pt x="148" y="170"/>
                    <a:pt x="154" y="177"/>
                    <a:pt x="159" y="183"/>
                  </a:cubicBezTo>
                  <a:close/>
                  <a:moveTo>
                    <a:pt x="400" y="165"/>
                  </a:moveTo>
                  <a:cubicBezTo>
                    <a:pt x="399" y="164"/>
                    <a:pt x="393" y="161"/>
                    <a:pt x="394" y="162"/>
                  </a:cubicBezTo>
                  <a:cubicBezTo>
                    <a:pt x="396" y="163"/>
                    <a:pt x="402" y="163"/>
                    <a:pt x="400" y="165"/>
                  </a:cubicBezTo>
                  <a:close/>
                  <a:moveTo>
                    <a:pt x="376" y="226"/>
                  </a:moveTo>
                  <a:cubicBezTo>
                    <a:pt x="385" y="214"/>
                    <a:pt x="397" y="204"/>
                    <a:pt x="407" y="193"/>
                  </a:cubicBezTo>
                  <a:cubicBezTo>
                    <a:pt x="407" y="191"/>
                    <a:pt x="405" y="184"/>
                    <a:pt x="407" y="186"/>
                  </a:cubicBezTo>
                  <a:cubicBezTo>
                    <a:pt x="407" y="188"/>
                    <a:pt x="407" y="192"/>
                    <a:pt x="409" y="194"/>
                  </a:cubicBezTo>
                  <a:cubicBezTo>
                    <a:pt x="401" y="202"/>
                    <a:pt x="395" y="211"/>
                    <a:pt x="387" y="219"/>
                  </a:cubicBezTo>
                  <a:cubicBezTo>
                    <a:pt x="386" y="217"/>
                    <a:pt x="390" y="216"/>
                    <a:pt x="387" y="215"/>
                  </a:cubicBezTo>
                  <a:cubicBezTo>
                    <a:pt x="383" y="218"/>
                    <a:pt x="380" y="225"/>
                    <a:pt x="376" y="226"/>
                  </a:cubicBezTo>
                  <a:close/>
                  <a:moveTo>
                    <a:pt x="332" y="279"/>
                  </a:moveTo>
                  <a:cubicBezTo>
                    <a:pt x="337" y="276"/>
                    <a:pt x="336" y="266"/>
                    <a:pt x="343" y="267"/>
                  </a:cubicBezTo>
                  <a:cubicBezTo>
                    <a:pt x="340" y="269"/>
                    <a:pt x="339" y="272"/>
                    <a:pt x="337" y="275"/>
                  </a:cubicBezTo>
                  <a:cubicBezTo>
                    <a:pt x="339" y="276"/>
                    <a:pt x="340" y="273"/>
                    <a:pt x="341" y="275"/>
                  </a:cubicBezTo>
                  <a:cubicBezTo>
                    <a:pt x="338" y="277"/>
                    <a:pt x="335" y="280"/>
                    <a:pt x="332" y="279"/>
                  </a:cubicBezTo>
                  <a:close/>
                  <a:moveTo>
                    <a:pt x="172" y="358"/>
                  </a:moveTo>
                  <a:cubicBezTo>
                    <a:pt x="173" y="357"/>
                    <a:pt x="172" y="351"/>
                    <a:pt x="175" y="353"/>
                  </a:cubicBezTo>
                  <a:cubicBezTo>
                    <a:pt x="174" y="354"/>
                    <a:pt x="174" y="360"/>
                    <a:pt x="172" y="358"/>
                  </a:cubicBezTo>
                  <a:close/>
                </a:path>
              </a:pathLst>
            </a:custGeom>
            <a:solidFill>
              <a:srgbClr val="E324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grpSp>
        <p:nvGrpSpPr>
          <p:cNvPr id="38" name="Group 37">
            <a:extLst>
              <a:ext uri="{FF2B5EF4-FFF2-40B4-BE49-F238E27FC236}">
                <a16:creationId xmlns:a16="http://schemas.microsoft.com/office/drawing/2014/main" id="{37FBDE15-5872-A7FF-F24A-19B45BBF6F39}"/>
              </a:ext>
            </a:extLst>
          </p:cNvPr>
          <p:cNvGrpSpPr/>
          <p:nvPr/>
        </p:nvGrpSpPr>
        <p:grpSpPr>
          <a:xfrm>
            <a:off x="9772946" y="2549773"/>
            <a:ext cx="1280901" cy="1515861"/>
            <a:chOff x="8387884" y="2231922"/>
            <a:chExt cx="1280901" cy="1515861"/>
          </a:xfrm>
        </p:grpSpPr>
        <p:grpSp>
          <p:nvGrpSpPr>
            <p:cNvPr id="15" name="Group 14">
              <a:extLst>
                <a:ext uri="{FF2B5EF4-FFF2-40B4-BE49-F238E27FC236}">
                  <a16:creationId xmlns:a16="http://schemas.microsoft.com/office/drawing/2014/main" id="{BE18A49C-B189-558F-2750-7D23DFB271E0}"/>
                </a:ext>
              </a:extLst>
            </p:cNvPr>
            <p:cNvGrpSpPr/>
            <p:nvPr/>
          </p:nvGrpSpPr>
          <p:grpSpPr>
            <a:xfrm>
              <a:off x="8387884" y="2231922"/>
              <a:ext cx="1263577" cy="1515861"/>
              <a:chOff x="7326360" y="2226239"/>
              <a:chExt cx="1260360" cy="1512001"/>
            </a:xfrm>
          </p:grpSpPr>
          <p:pic>
            <p:nvPicPr>
              <p:cNvPr id="16" name="Picture 15">
                <a:extLst>
                  <a:ext uri="{FF2B5EF4-FFF2-40B4-BE49-F238E27FC236}">
                    <a16:creationId xmlns:a16="http://schemas.microsoft.com/office/drawing/2014/main" id="{AA885060-D97D-25CB-AB92-6C9DDA7B67F9}"/>
                  </a:ext>
                </a:extLst>
              </p:cNvPr>
              <p:cNvPicPr>
                <a:picLocks noChangeAspect="1"/>
              </p:cNvPicPr>
              <p:nvPr/>
            </p:nvPicPr>
            <p:blipFill>
              <a:blip r:embed="rId3">
                <a:lum/>
                <a:alphaModFix/>
              </a:blip>
              <a:srcRect/>
              <a:stretch>
                <a:fillRect/>
              </a:stretch>
            </p:blipFill>
            <p:spPr>
              <a:xfrm>
                <a:off x="7650720" y="2226239"/>
                <a:ext cx="935280" cy="935280"/>
              </a:xfrm>
              <a:prstGeom prst="rect">
                <a:avLst/>
              </a:prstGeom>
              <a:noFill/>
              <a:ln>
                <a:noFill/>
              </a:ln>
            </p:spPr>
          </p:pic>
          <p:sp>
            <p:nvSpPr>
              <p:cNvPr id="17" name="Freeform: Shape 16">
                <a:extLst>
                  <a:ext uri="{FF2B5EF4-FFF2-40B4-BE49-F238E27FC236}">
                    <a16:creationId xmlns:a16="http://schemas.microsoft.com/office/drawing/2014/main" id="{849AA2E9-5D8D-13B0-ADA3-76F68C5FF330}"/>
                  </a:ext>
                </a:extLst>
              </p:cNvPr>
              <p:cNvSpPr/>
              <p:nvPr/>
            </p:nvSpPr>
            <p:spPr>
              <a:xfrm>
                <a:off x="7326360" y="2796480"/>
                <a:ext cx="1259639" cy="941399"/>
              </a:xfrm>
              <a:custGeom>
                <a:avLst/>
                <a:gdLst/>
                <a:ahLst/>
                <a:cxnLst>
                  <a:cxn ang="3cd4">
                    <a:pos x="hc" y="t"/>
                  </a:cxn>
                  <a:cxn ang="cd2">
                    <a:pos x="l" y="vc"/>
                  </a:cxn>
                  <a:cxn ang="cd4">
                    <a:pos x="hc" y="b"/>
                  </a:cxn>
                  <a:cxn ang="0">
                    <a:pos x="r" y="vc"/>
                  </a:cxn>
                </a:cxnLst>
                <a:rect l="l" t="t" r="r" b="b"/>
                <a:pathLst>
                  <a:path w="3500" h="2616">
                    <a:moveTo>
                      <a:pt x="0" y="0"/>
                    </a:moveTo>
                    <a:lnTo>
                      <a:pt x="3499" y="16"/>
                    </a:lnTo>
                    <a:lnTo>
                      <a:pt x="3500" y="2616"/>
                    </a:lnTo>
                    <a:lnTo>
                      <a:pt x="1" y="2616"/>
                    </a:lnTo>
                    <a:lnTo>
                      <a:pt x="1" y="2116"/>
                    </a:lnTo>
                    <a:lnTo>
                      <a:pt x="834" y="2116"/>
                    </a:lnTo>
                    <a:lnTo>
                      <a:pt x="834" y="1450"/>
                    </a:lnTo>
                    <a:lnTo>
                      <a:pt x="1417" y="1450"/>
                    </a:lnTo>
                    <a:lnTo>
                      <a:pt x="1417" y="1033"/>
                    </a:lnTo>
                    <a:lnTo>
                      <a:pt x="834" y="1033"/>
                    </a:lnTo>
                    <a:lnTo>
                      <a:pt x="834" y="912"/>
                    </a:lnTo>
                    <a:lnTo>
                      <a:pt x="493" y="916"/>
                    </a:lnTo>
                    <a:lnTo>
                      <a:pt x="493" y="616"/>
                    </a:lnTo>
                    <a:lnTo>
                      <a:pt x="1" y="616"/>
                    </a:lnTo>
                    <a:close/>
                  </a:path>
                </a:pathLst>
              </a:custGeom>
              <a:solidFill>
                <a:srgbClr val="808080"/>
              </a:solid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pic>
            <p:nvPicPr>
              <p:cNvPr id="18" name="Picture 17">
                <a:extLst>
                  <a:ext uri="{FF2B5EF4-FFF2-40B4-BE49-F238E27FC236}">
                    <a16:creationId xmlns:a16="http://schemas.microsoft.com/office/drawing/2014/main" id="{911CD8D6-E7A5-903C-476D-71053E8AF773}"/>
                  </a:ext>
                </a:extLst>
              </p:cNvPr>
              <p:cNvPicPr>
                <a:picLocks noChangeAspect="1"/>
              </p:cNvPicPr>
              <p:nvPr/>
            </p:nvPicPr>
            <p:blipFill>
              <a:blip r:embed="rId4">
                <a:lum/>
                <a:alphaModFix/>
              </a:blip>
              <a:srcRect/>
              <a:stretch>
                <a:fillRect/>
              </a:stretch>
            </p:blipFill>
            <p:spPr>
              <a:xfrm>
                <a:off x="7866720" y="3018240"/>
                <a:ext cx="720000" cy="720000"/>
              </a:xfrm>
              <a:prstGeom prst="rect">
                <a:avLst/>
              </a:prstGeom>
              <a:noFill/>
              <a:ln>
                <a:noFill/>
              </a:ln>
            </p:spPr>
          </p:pic>
        </p:grpSp>
        <p:sp>
          <p:nvSpPr>
            <p:cNvPr id="22" name="TextBox 21">
              <a:extLst>
                <a:ext uri="{FF2B5EF4-FFF2-40B4-BE49-F238E27FC236}">
                  <a16:creationId xmlns:a16="http://schemas.microsoft.com/office/drawing/2014/main" id="{E6D1F57B-9639-7CD0-FB36-FBE6E6EE86B1}"/>
                </a:ext>
              </a:extLst>
            </p:cNvPr>
            <p:cNvSpPr txBox="1"/>
            <p:nvPr/>
          </p:nvSpPr>
          <p:spPr>
            <a:xfrm>
              <a:off x="8474504" y="2773301"/>
              <a:ext cx="1194281" cy="298684"/>
            </a:xfrm>
            <a:prstGeom prst="rect">
              <a:avLst/>
            </a:prstGeom>
            <a:noFill/>
            <a:ln>
              <a:noFill/>
            </a:ln>
          </p:spPr>
          <p:txBody>
            <a:bodyPr vert="horz" wrap="square" lIns="90230" tIns="45115" rIns="90230" bIns="45115" anchorCtr="0" compatLnSpc="0">
              <a:spAutoFit/>
            </a:bodyPr>
            <a:lstStyle/>
            <a:p>
              <a:pPr hangingPunct="0"/>
              <a:r>
                <a:rPr lang="en-AU" sz="1404" dirty="0" err="1">
                  <a:solidFill>
                    <a:srgbClr val="FFFFFF"/>
                  </a:solidFill>
                  <a:latin typeface="Liberation Sans" pitchFamily="18"/>
                  <a:ea typeface="Noto Sans CJK SC" pitchFamily="2"/>
                  <a:cs typeface="Lohit Devanagari" pitchFamily="2"/>
                </a:rPr>
                <a:t>Périphérique</a:t>
              </a:r>
              <a:endParaRPr lang="en-AU" sz="1404" dirty="0">
                <a:solidFill>
                  <a:srgbClr val="FFFFFF"/>
                </a:solidFill>
                <a:latin typeface="Liberation Sans" pitchFamily="18"/>
                <a:ea typeface="Noto Sans CJK SC" pitchFamily="2"/>
                <a:cs typeface="Lohit Devanagari" pitchFamily="2"/>
              </a:endParaRPr>
            </a:p>
          </p:txBody>
        </p:sp>
      </p:grpSp>
      <p:sp>
        <p:nvSpPr>
          <p:cNvPr id="23" name="TextBox 22">
            <a:extLst>
              <a:ext uri="{FF2B5EF4-FFF2-40B4-BE49-F238E27FC236}">
                <a16:creationId xmlns:a16="http://schemas.microsoft.com/office/drawing/2014/main" id="{6980D24F-1B9E-9E0E-D1C1-F3D974837B5D}"/>
              </a:ext>
            </a:extLst>
          </p:cNvPr>
          <p:cNvSpPr txBox="1"/>
          <p:nvPr/>
        </p:nvSpPr>
        <p:spPr>
          <a:xfrm>
            <a:off x="1415208" y="2587577"/>
            <a:ext cx="1972213" cy="328255"/>
          </a:xfrm>
          <a:prstGeom prst="rect">
            <a:avLst/>
          </a:prstGeom>
          <a:noFill/>
          <a:ln>
            <a:noFill/>
          </a:ln>
        </p:spPr>
        <p:txBody>
          <a:bodyPr vert="horz" wrap="square" lIns="90230" tIns="45115" rIns="90230" bIns="45115" anchorCtr="0" compatLnSpc="0">
            <a:spAutoFit/>
          </a:bodyPr>
          <a:lstStyle/>
          <a:p>
            <a:pPr algn="r" hangingPunct="0"/>
            <a:r>
              <a:rPr lang="en-AU" sz="1604" dirty="0">
                <a:latin typeface="Liberation Sans" pitchFamily="18"/>
                <a:ea typeface="Noto Sans CJK SC" pitchFamily="2"/>
                <a:cs typeface="Lohit Devanagari" pitchFamily="2"/>
              </a:rPr>
              <a:t>Types </a:t>
            </a:r>
            <a:r>
              <a:rPr lang="en-AU" sz="1604" dirty="0" err="1">
                <a:latin typeface="Liberation Sans" pitchFamily="18"/>
                <a:ea typeface="Noto Sans CJK SC" pitchFamily="2"/>
                <a:cs typeface="Lohit Devanagari" pitchFamily="2"/>
              </a:rPr>
              <a:t>algébriques</a:t>
            </a:r>
            <a:endParaRPr lang="en-AU" sz="1604" dirty="0">
              <a:latin typeface="Liberation Sans" pitchFamily="18"/>
              <a:ea typeface="Noto Sans CJK SC" pitchFamily="2"/>
              <a:cs typeface="Lohit Devanagari" pitchFamily="2"/>
            </a:endParaRPr>
          </a:p>
        </p:txBody>
      </p:sp>
      <p:sp>
        <p:nvSpPr>
          <p:cNvPr id="24" name="TextBox 23">
            <a:extLst>
              <a:ext uri="{FF2B5EF4-FFF2-40B4-BE49-F238E27FC236}">
                <a16:creationId xmlns:a16="http://schemas.microsoft.com/office/drawing/2014/main" id="{A5D66251-EB9D-B099-7C9B-CAAF30169762}"/>
              </a:ext>
            </a:extLst>
          </p:cNvPr>
          <p:cNvSpPr txBox="1"/>
          <p:nvPr/>
        </p:nvSpPr>
        <p:spPr>
          <a:xfrm>
            <a:off x="5095125" y="5273110"/>
            <a:ext cx="2706100" cy="327651"/>
          </a:xfrm>
          <a:prstGeom prst="rect">
            <a:avLst/>
          </a:prstGeom>
          <a:noFill/>
          <a:ln>
            <a:noFill/>
          </a:ln>
        </p:spPr>
        <p:txBody>
          <a:bodyPr vert="horz" wrap="square" lIns="90230" tIns="45115" rIns="90230" bIns="45115" anchorCtr="0" compatLnSpc="0">
            <a:spAutoFit/>
          </a:bodyPr>
          <a:lstStyle/>
          <a:p>
            <a:pPr algn="ctr" hangingPunct="0"/>
            <a:r>
              <a:rPr lang="en-AU" sz="1604" dirty="0" err="1">
                <a:latin typeface="Liberation Sans" pitchFamily="18"/>
                <a:ea typeface="Noto Sans CJK SC" pitchFamily="2"/>
                <a:cs typeface="Lohit Devanagari" pitchFamily="2"/>
              </a:rPr>
              <a:t>Agencement</a:t>
            </a:r>
            <a:r>
              <a:rPr lang="en-AU" sz="1604" dirty="0">
                <a:latin typeface="Liberation Sans" pitchFamily="18"/>
                <a:ea typeface="Noto Sans CJK SC" pitchFamily="2"/>
                <a:cs typeface="Lohit Devanagari" pitchFamily="2"/>
              </a:rPr>
              <a:t> </a:t>
            </a:r>
            <a:r>
              <a:rPr lang="en-US" sz="1604" dirty="0" err="1">
                <a:latin typeface="Liberation Sans" pitchFamily="18"/>
                <a:ea typeface="Noto Sans CJK SC" pitchFamily="2"/>
                <a:cs typeface="Lohit Devanagari" pitchFamily="2"/>
              </a:rPr>
              <a:t>sp</a:t>
            </a:r>
            <a:r>
              <a:rPr lang="fr-FR" sz="1604" dirty="0" err="1">
                <a:latin typeface="Liberation Sans" pitchFamily="18"/>
                <a:ea typeface="Noto Sans CJK SC" pitchFamily="2"/>
                <a:cs typeface="Lohit Devanagari" pitchFamily="2"/>
              </a:rPr>
              <a:t>écifié</a:t>
            </a:r>
            <a:endParaRPr lang="en-AU" sz="1604" dirty="0">
              <a:latin typeface="Liberation Sans" pitchFamily="18"/>
              <a:ea typeface="Noto Sans CJK SC" pitchFamily="2"/>
              <a:cs typeface="Lohit Devanagari" pitchFamily="2"/>
            </a:endParaRPr>
          </a:p>
        </p:txBody>
      </p:sp>
      <p:pic>
        <p:nvPicPr>
          <p:cNvPr id="4" name="Graphic 3">
            <a:extLst>
              <a:ext uri="{FF2B5EF4-FFF2-40B4-BE49-F238E27FC236}">
                <a16:creationId xmlns:a16="http://schemas.microsoft.com/office/drawing/2014/main" id="{C9C3F292-93FA-1A1F-B088-F6EC6FE12E2B}"/>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5621670" y="3798944"/>
            <a:ext cx="1556644" cy="1556644"/>
          </a:xfrm>
          <a:prstGeom prst="rect">
            <a:avLst/>
          </a:prstGeom>
          <a:noFill/>
          <a:ln>
            <a:noFill/>
          </a:ln>
        </p:spPr>
      </p:pic>
      <p:grpSp>
        <p:nvGrpSpPr>
          <p:cNvPr id="7" name="Group 6">
            <a:extLst>
              <a:ext uri="{FF2B5EF4-FFF2-40B4-BE49-F238E27FC236}">
                <a16:creationId xmlns:a16="http://schemas.microsoft.com/office/drawing/2014/main" id="{7F8E6703-BD03-1471-E26E-07CF9BA9AB34}"/>
              </a:ext>
            </a:extLst>
          </p:cNvPr>
          <p:cNvGrpSpPr/>
          <p:nvPr/>
        </p:nvGrpSpPr>
        <p:grpSpPr>
          <a:xfrm>
            <a:off x="6159440" y="4339962"/>
            <a:ext cx="613562" cy="649654"/>
            <a:chOff x="5841360" y="2994480"/>
            <a:chExt cx="612000" cy="648000"/>
          </a:xfrm>
        </p:grpSpPr>
        <p:sp>
          <p:nvSpPr>
            <p:cNvPr id="8" name="Freeform: Shape 7">
              <a:extLst>
                <a:ext uri="{FF2B5EF4-FFF2-40B4-BE49-F238E27FC236}">
                  <a16:creationId xmlns:a16="http://schemas.microsoft.com/office/drawing/2014/main" id="{ACA76EC1-C8EC-8120-DDEF-88D3815E5AAF}"/>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9" name="Freeform: Shape 8">
              <a:extLst>
                <a:ext uri="{FF2B5EF4-FFF2-40B4-BE49-F238E27FC236}">
                  <a16:creationId xmlns:a16="http://schemas.microsoft.com/office/drawing/2014/main" id="{415090D2-1019-5DC7-A948-B4339EF0CC9C}"/>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0" name="Freeform: Shape 9">
              <a:extLst>
                <a:ext uri="{FF2B5EF4-FFF2-40B4-BE49-F238E27FC236}">
                  <a16:creationId xmlns:a16="http://schemas.microsoft.com/office/drawing/2014/main" id="{AFA0D2C9-8CBD-C61E-BD9E-06CE3DDBDF8E}"/>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1" name="Freeform: Shape 10">
              <a:extLst>
                <a:ext uri="{FF2B5EF4-FFF2-40B4-BE49-F238E27FC236}">
                  <a16:creationId xmlns:a16="http://schemas.microsoft.com/office/drawing/2014/main" id="{E391B84D-3322-EC59-886F-6857ABEC6255}"/>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2" name="Freeform: Shape 11">
              <a:extLst>
                <a:ext uri="{FF2B5EF4-FFF2-40B4-BE49-F238E27FC236}">
                  <a16:creationId xmlns:a16="http://schemas.microsoft.com/office/drawing/2014/main" id="{06B91BD4-662E-CFB5-6A75-B167B885F70B}"/>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3" name="Freeform: Shape 12">
              <a:extLst>
                <a:ext uri="{FF2B5EF4-FFF2-40B4-BE49-F238E27FC236}">
                  <a16:creationId xmlns:a16="http://schemas.microsoft.com/office/drawing/2014/main" id="{66B59745-FDDF-D682-37AF-44B4C0E87A7A}"/>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4" name="Freeform: Shape 13">
              <a:extLst>
                <a:ext uri="{FF2B5EF4-FFF2-40B4-BE49-F238E27FC236}">
                  <a16:creationId xmlns:a16="http://schemas.microsoft.com/office/drawing/2014/main" id="{6297CDAE-1BA4-E61D-9643-9CD8D48682D8}"/>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sp>
        <p:nvSpPr>
          <p:cNvPr id="34" name="TextBox 33">
            <a:extLst>
              <a:ext uri="{FF2B5EF4-FFF2-40B4-BE49-F238E27FC236}">
                <a16:creationId xmlns:a16="http://schemas.microsoft.com/office/drawing/2014/main" id="{60E406FA-598B-2DD3-ECF8-521B920AECF0}"/>
              </a:ext>
            </a:extLst>
          </p:cNvPr>
          <p:cNvSpPr txBox="1"/>
          <p:nvPr/>
        </p:nvSpPr>
        <p:spPr>
          <a:xfrm>
            <a:off x="5897412" y="3974712"/>
            <a:ext cx="309669" cy="298684"/>
          </a:xfrm>
          <a:prstGeom prst="rect">
            <a:avLst/>
          </a:prstGeom>
          <a:noFill/>
          <a:ln>
            <a:noFill/>
          </a:ln>
        </p:spPr>
        <p:txBody>
          <a:bodyPr vert="horz" wrap="square" lIns="90230" tIns="45115" rIns="90230" bIns="45115" anchorCtr="0" compatLnSpc="0">
            <a:spAutoFit/>
          </a:bodyPr>
          <a:lstStyle/>
          <a:p>
            <a:pPr algn="r" hangingPunct="0"/>
            <a:r>
              <a:rPr lang="en-AU" sz="1404" b="1">
                <a:latin typeface="Liberation Sans" pitchFamily="18"/>
                <a:ea typeface="Noto Sans CJK SC" pitchFamily="2"/>
                <a:cs typeface="Lohit Devanagari" pitchFamily="2"/>
              </a:rPr>
              <a:t>C</a:t>
            </a:r>
          </a:p>
        </p:txBody>
      </p:sp>
      <p:grpSp>
        <p:nvGrpSpPr>
          <p:cNvPr id="65" name="Group 64">
            <a:extLst>
              <a:ext uri="{FF2B5EF4-FFF2-40B4-BE49-F238E27FC236}">
                <a16:creationId xmlns:a16="http://schemas.microsoft.com/office/drawing/2014/main" id="{272C09CC-4804-AD6A-C3F7-57429D9C5123}"/>
              </a:ext>
            </a:extLst>
          </p:cNvPr>
          <p:cNvGrpSpPr/>
          <p:nvPr/>
        </p:nvGrpSpPr>
        <p:grpSpPr>
          <a:xfrm>
            <a:off x="1634510" y="1195061"/>
            <a:ext cx="1789128" cy="1556644"/>
            <a:chOff x="1670107" y="2639507"/>
            <a:chExt cx="1789128" cy="1556644"/>
          </a:xfrm>
        </p:grpSpPr>
        <p:pic>
          <p:nvPicPr>
            <p:cNvPr id="5" name="Graphic 4">
              <a:extLst>
                <a:ext uri="{FF2B5EF4-FFF2-40B4-BE49-F238E27FC236}">
                  <a16:creationId xmlns:a16="http://schemas.microsoft.com/office/drawing/2014/main" id="{B4C1057F-8DE4-77FD-791A-AAEBE26A403D}"/>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1670107" y="2639507"/>
              <a:ext cx="1789128" cy="1556644"/>
            </a:xfrm>
            <a:prstGeom prst="rect">
              <a:avLst/>
            </a:prstGeom>
            <a:noFill/>
            <a:ln>
              <a:noFill/>
            </a:ln>
          </p:spPr>
        </p:pic>
        <p:sp>
          <p:nvSpPr>
            <p:cNvPr id="25" name="TextBox 24">
              <a:extLst>
                <a:ext uri="{FF2B5EF4-FFF2-40B4-BE49-F238E27FC236}">
                  <a16:creationId xmlns:a16="http://schemas.microsoft.com/office/drawing/2014/main" id="{97C7EAE0-248D-EEA1-87C2-119DF8843384}"/>
                </a:ext>
              </a:extLst>
            </p:cNvPr>
            <p:cNvSpPr txBox="1"/>
            <p:nvPr/>
          </p:nvSpPr>
          <p:spPr>
            <a:xfrm>
              <a:off x="1910341" y="2819967"/>
              <a:ext cx="879559" cy="298684"/>
            </a:xfrm>
            <a:prstGeom prst="rect">
              <a:avLst/>
            </a:prstGeom>
            <a:noFill/>
            <a:ln>
              <a:noFill/>
            </a:ln>
          </p:spPr>
          <p:txBody>
            <a:bodyPr vert="horz" wrap="square" lIns="90230" tIns="45115" rIns="90230" bIns="45115" anchorCtr="0" compatLnSpc="0">
              <a:spAutoFit/>
            </a:bodyPr>
            <a:lstStyle/>
            <a:p>
              <a:pPr algn="r" hangingPunct="0"/>
              <a:r>
                <a:rPr lang="en-AU" sz="1404" b="1" dirty="0">
                  <a:latin typeface="Liberation Sans" pitchFamily="18"/>
                  <a:ea typeface="Noto Sans CJK SC" pitchFamily="2"/>
                  <a:cs typeface="Lohit Devanagari" pitchFamily="2"/>
                </a:rPr>
                <a:t>Cogent</a:t>
              </a:r>
            </a:p>
          </p:txBody>
        </p:sp>
        <p:pic>
          <p:nvPicPr>
            <p:cNvPr id="35" name="Picture 34">
              <a:extLst>
                <a:ext uri="{FF2B5EF4-FFF2-40B4-BE49-F238E27FC236}">
                  <a16:creationId xmlns:a16="http://schemas.microsoft.com/office/drawing/2014/main" id="{619B1404-4A3B-1EF2-F685-4D857E8D2A32}"/>
                </a:ext>
              </a:extLst>
            </p:cNvPr>
            <p:cNvPicPr>
              <a:picLocks noChangeAspect="1"/>
            </p:cNvPicPr>
            <p:nvPr/>
          </p:nvPicPr>
          <p:blipFill>
            <a:blip r:embed="rId7">
              <a:lum/>
              <a:alphaModFix/>
            </a:blip>
            <a:srcRect/>
            <a:stretch>
              <a:fillRect/>
            </a:stretch>
          </p:blipFill>
          <p:spPr>
            <a:xfrm>
              <a:off x="2151987" y="3144793"/>
              <a:ext cx="834083" cy="834083"/>
            </a:xfrm>
            <a:prstGeom prst="rect">
              <a:avLst/>
            </a:prstGeom>
            <a:noFill/>
            <a:ln>
              <a:noFill/>
            </a:ln>
          </p:spPr>
        </p:pic>
      </p:gr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35</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1999"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50000"/>
                  </a:schemeClr>
                </a:solidFill>
              </a:rPr>
              <a:t>Contrôler l’agencement des données</a:t>
            </a:r>
          </a:p>
        </p:txBody>
      </p:sp>
      <p:grpSp>
        <p:nvGrpSpPr>
          <p:cNvPr id="59" name="Group 58">
            <a:extLst>
              <a:ext uri="{FF2B5EF4-FFF2-40B4-BE49-F238E27FC236}">
                <a16:creationId xmlns:a16="http://schemas.microsoft.com/office/drawing/2014/main" id="{6B1F9CE1-0139-120C-9840-7BC6D31BBC74}"/>
              </a:ext>
            </a:extLst>
          </p:cNvPr>
          <p:cNvGrpSpPr/>
          <p:nvPr/>
        </p:nvGrpSpPr>
        <p:grpSpPr>
          <a:xfrm>
            <a:off x="5611757" y="1132006"/>
            <a:ext cx="1556644" cy="1556644"/>
            <a:chOff x="5869740" y="990164"/>
            <a:chExt cx="1556644" cy="1556644"/>
          </a:xfrm>
        </p:grpSpPr>
        <p:pic>
          <p:nvPicPr>
            <p:cNvPr id="48" name="Graphic 47">
              <a:extLst>
                <a:ext uri="{FF2B5EF4-FFF2-40B4-BE49-F238E27FC236}">
                  <a16:creationId xmlns:a16="http://schemas.microsoft.com/office/drawing/2014/main" id="{46632935-26B5-FA7C-C3DC-8D7B7E29F37D}"/>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5869740" y="990164"/>
              <a:ext cx="1556644" cy="1556644"/>
            </a:xfrm>
            <a:prstGeom prst="rect">
              <a:avLst/>
            </a:prstGeom>
            <a:noFill/>
            <a:ln>
              <a:noFill/>
            </a:ln>
          </p:spPr>
        </p:pic>
        <p:sp>
          <p:nvSpPr>
            <p:cNvPr id="50" name="TextBox 49">
              <a:extLst>
                <a:ext uri="{FF2B5EF4-FFF2-40B4-BE49-F238E27FC236}">
                  <a16:creationId xmlns:a16="http://schemas.microsoft.com/office/drawing/2014/main" id="{35EA5BB1-D636-A336-02DD-8748D10B28D9}"/>
                </a:ext>
              </a:extLst>
            </p:cNvPr>
            <p:cNvSpPr txBox="1"/>
            <p:nvPr/>
          </p:nvSpPr>
          <p:spPr>
            <a:xfrm>
              <a:off x="6145482" y="1165932"/>
              <a:ext cx="309669" cy="298684"/>
            </a:xfrm>
            <a:prstGeom prst="rect">
              <a:avLst/>
            </a:prstGeom>
            <a:noFill/>
            <a:ln>
              <a:noFill/>
            </a:ln>
          </p:spPr>
          <p:txBody>
            <a:bodyPr vert="horz" wrap="square" lIns="90230" tIns="45115" rIns="90230" bIns="45115" anchorCtr="0" compatLnSpc="0">
              <a:spAutoFit/>
            </a:bodyPr>
            <a:lstStyle/>
            <a:p>
              <a:pPr algn="r" hangingPunct="0"/>
              <a:r>
                <a:rPr lang="en-AU" sz="1404" b="1">
                  <a:latin typeface="Liberation Sans" pitchFamily="18"/>
                  <a:ea typeface="Noto Sans CJK SC" pitchFamily="2"/>
                  <a:cs typeface="Lohit Devanagari" pitchFamily="2"/>
                </a:rPr>
                <a:t>C</a:t>
              </a:r>
            </a:p>
          </p:txBody>
        </p:sp>
        <p:pic>
          <p:nvPicPr>
            <p:cNvPr id="58" name="Picture 57">
              <a:extLst>
                <a:ext uri="{FF2B5EF4-FFF2-40B4-BE49-F238E27FC236}">
                  <a16:creationId xmlns:a16="http://schemas.microsoft.com/office/drawing/2014/main" id="{13F67DB7-C627-0E90-6DFF-C53251D08748}"/>
                </a:ext>
              </a:extLst>
            </p:cNvPr>
            <p:cNvPicPr>
              <a:picLocks noChangeAspect="1"/>
            </p:cNvPicPr>
            <p:nvPr/>
          </p:nvPicPr>
          <p:blipFill>
            <a:blip r:embed="rId8">
              <a:clrChange>
                <a:clrFrom>
                  <a:srgbClr val="E7E6E6"/>
                </a:clrFrom>
                <a:clrTo>
                  <a:srgbClr val="E7E6E6">
                    <a:alpha val="0"/>
                  </a:srgbClr>
                </a:clrTo>
              </a:clrChange>
            </a:blip>
            <a:stretch>
              <a:fillRect/>
            </a:stretch>
          </p:blipFill>
          <p:spPr>
            <a:xfrm>
              <a:off x="6300316" y="1570495"/>
              <a:ext cx="684135" cy="679678"/>
            </a:xfrm>
            <a:prstGeom prst="rect">
              <a:avLst/>
            </a:prstGeom>
          </p:spPr>
        </p:pic>
      </p:grpSp>
      <p:sp>
        <p:nvSpPr>
          <p:cNvPr id="60" name="Freeform: Shape 59">
            <a:extLst>
              <a:ext uri="{FF2B5EF4-FFF2-40B4-BE49-F238E27FC236}">
                <a16:creationId xmlns:a16="http://schemas.microsoft.com/office/drawing/2014/main" id="{3BC500DF-95F3-A1F2-1CE4-A1063F1CB8EE}"/>
              </a:ext>
            </a:extLst>
          </p:cNvPr>
          <p:cNvSpPr/>
          <p:nvPr/>
        </p:nvSpPr>
        <p:spPr>
          <a:xfrm>
            <a:off x="3500307" y="1657685"/>
            <a:ext cx="1985055" cy="505286"/>
          </a:xfrm>
          <a:custGeom>
            <a:avLst>
              <a:gd name="f0" fmla="val 16021"/>
              <a:gd name="f1" fmla="val 549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vert="horz" wrap="square" lIns="90230" tIns="45115" rIns="90230" bIns="45115" anchor="ctr" anchorCtr="0" compatLnSpc="0">
            <a:noAutofit/>
          </a:bodyPr>
          <a:lstStyle/>
          <a:p>
            <a:pPr algn="ctr" hangingPunct="0">
              <a:defRPr>
                <a:solidFill>
                  <a:srgbClr val="FFFFFF"/>
                </a:solidFill>
              </a:defRPr>
            </a:pPr>
            <a:r>
              <a:rPr lang="en-AU" sz="1805" dirty="0">
                <a:solidFill>
                  <a:srgbClr val="FFFFFF"/>
                </a:solidFill>
                <a:latin typeface="Liberation Sans" pitchFamily="18"/>
                <a:ea typeface="Noto Sans CJK SC" pitchFamily="2"/>
                <a:cs typeface="Lohit Devanagari" pitchFamily="2"/>
              </a:rPr>
              <a:t>Compilation</a:t>
            </a:r>
          </a:p>
        </p:txBody>
      </p:sp>
      <p:sp>
        <p:nvSpPr>
          <p:cNvPr id="63" name="Arrow: Right 62">
            <a:extLst>
              <a:ext uri="{FF2B5EF4-FFF2-40B4-BE49-F238E27FC236}">
                <a16:creationId xmlns:a16="http://schemas.microsoft.com/office/drawing/2014/main" id="{D4F40F0F-E689-37C1-7152-DCCE163EB366}"/>
              </a:ext>
            </a:extLst>
          </p:cNvPr>
          <p:cNvSpPr/>
          <p:nvPr/>
        </p:nvSpPr>
        <p:spPr>
          <a:xfrm rot="1444187">
            <a:off x="7160963" y="2220170"/>
            <a:ext cx="2485016" cy="579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Encodage / Décodage</a:t>
            </a:r>
          </a:p>
        </p:txBody>
      </p:sp>
      <p:sp>
        <p:nvSpPr>
          <p:cNvPr id="64" name="TextBox 63">
            <a:extLst>
              <a:ext uri="{FF2B5EF4-FFF2-40B4-BE49-F238E27FC236}">
                <a16:creationId xmlns:a16="http://schemas.microsoft.com/office/drawing/2014/main" id="{35A117FE-53F5-2D57-DB79-7FF529AC501E}"/>
              </a:ext>
            </a:extLst>
          </p:cNvPr>
          <p:cNvSpPr txBox="1"/>
          <p:nvPr/>
        </p:nvSpPr>
        <p:spPr>
          <a:xfrm>
            <a:off x="5199435" y="2514334"/>
            <a:ext cx="2351489" cy="327651"/>
          </a:xfrm>
          <a:prstGeom prst="rect">
            <a:avLst/>
          </a:prstGeom>
          <a:noFill/>
          <a:ln>
            <a:noFill/>
          </a:ln>
        </p:spPr>
        <p:txBody>
          <a:bodyPr vert="horz" wrap="square" lIns="90230" tIns="45115" rIns="90230" bIns="45115" anchorCtr="0" compatLnSpc="0">
            <a:spAutoFit/>
          </a:bodyPr>
          <a:lstStyle/>
          <a:p>
            <a:pPr algn="r" hangingPunct="0"/>
            <a:r>
              <a:rPr lang="en-AU" sz="1604" dirty="0" err="1">
                <a:latin typeface="Liberation Sans" pitchFamily="18"/>
                <a:ea typeface="Noto Sans CJK SC" pitchFamily="2"/>
                <a:cs typeface="Lohit Devanagari" pitchFamily="2"/>
              </a:rPr>
              <a:t>Agencement</a:t>
            </a:r>
            <a:r>
              <a:rPr lang="en-AU" sz="1604" dirty="0">
                <a:latin typeface="Liberation Sans" pitchFamily="18"/>
                <a:ea typeface="Noto Sans CJK SC" pitchFamily="2"/>
                <a:cs typeface="Lohit Devanagari" pitchFamily="2"/>
              </a:rPr>
              <a:t> standard</a:t>
            </a:r>
          </a:p>
        </p:txBody>
      </p:sp>
      <p:sp>
        <p:nvSpPr>
          <p:cNvPr id="33" name="Freeform: Shape 32">
            <a:extLst>
              <a:ext uri="{FF2B5EF4-FFF2-40B4-BE49-F238E27FC236}">
                <a16:creationId xmlns:a16="http://schemas.microsoft.com/office/drawing/2014/main" id="{A5C0AE2D-EA6C-FA67-A3EC-845EB11FFE69}"/>
              </a:ext>
            </a:extLst>
          </p:cNvPr>
          <p:cNvSpPr/>
          <p:nvPr/>
        </p:nvSpPr>
        <p:spPr>
          <a:xfrm>
            <a:off x="3543968" y="4246545"/>
            <a:ext cx="1985055" cy="885668"/>
          </a:xfrm>
          <a:custGeom>
            <a:avLst>
              <a:gd name="f0" fmla="val 16021"/>
              <a:gd name="f1" fmla="val 549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vert="horz" wrap="square" lIns="90230" tIns="45115" rIns="90230" bIns="45115" anchor="ctr" anchorCtr="0" compatLnSpc="0">
            <a:noAutofit/>
          </a:bodyPr>
          <a:lstStyle/>
          <a:p>
            <a:pPr algn="ctr" hangingPunct="0">
              <a:defRPr>
                <a:solidFill>
                  <a:srgbClr val="FFFFFF"/>
                </a:solidFill>
              </a:defRPr>
            </a:pPr>
            <a:r>
              <a:rPr lang="en-AU" sz="1805" dirty="0">
                <a:solidFill>
                  <a:srgbClr val="FFFFFF"/>
                </a:solidFill>
                <a:latin typeface="Liberation Sans" pitchFamily="18"/>
                <a:ea typeface="Noto Sans CJK SC" pitchFamily="2"/>
                <a:cs typeface="Lohit Devanagari" pitchFamily="2"/>
              </a:rPr>
              <a:t>Compilation</a:t>
            </a:r>
          </a:p>
        </p:txBody>
      </p:sp>
      <p:sp>
        <p:nvSpPr>
          <p:cNvPr id="54" name="TextBox 53">
            <a:extLst>
              <a:ext uri="{FF2B5EF4-FFF2-40B4-BE49-F238E27FC236}">
                <a16:creationId xmlns:a16="http://schemas.microsoft.com/office/drawing/2014/main" id="{09A5ED9D-AE68-1524-8166-1CA967003891}"/>
              </a:ext>
            </a:extLst>
          </p:cNvPr>
          <p:cNvSpPr txBox="1"/>
          <p:nvPr/>
        </p:nvSpPr>
        <p:spPr>
          <a:xfrm rot="20221120">
            <a:off x="7423347" y="4433297"/>
            <a:ext cx="2482721" cy="338554"/>
          </a:xfrm>
          <a:prstGeom prst="rect">
            <a:avLst/>
          </a:prstGeom>
          <a:noFill/>
        </p:spPr>
        <p:txBody>
          <a:bodyPr wrap="square" rtlCol="0">
            <a:spAutoFit/>
          </a:bodyPr>
          <a:lstStyle/>
          <a:p>
            <a:r>
              <a:rPr lang="en-US" sz="1600" dirty="0"/>
              <a:t>Pas </a:t>
            </a:r>
            <a:r>
              <a:rPr lang="en-US" sz="1600" dirty="0" err="1"/>
              <a:t>d’encodage</a:t>
            </a:r>
            <a:r>
              <a:rPr lang="en-US" sz="1600" dirty="0"/>
              <a:t> / d</a:t>
            </a:r>
            <a:r>
              <a:rPr lang="fr-FR" sz="1600" dirty="0" err="1"/>
              <a:t>écodage</a:t>
            </a:r>
            <a:endParaRPr lang="fr-FR" sz="1600" dirty="0"/>
          </a:p>
        </p:txBody>
      </p:sp>
      <p:sp>
        <p:nvSpPr>
          <p:cNvPr id="39" name="TextBox 38">
            <a:extLst>
              <a:ext uri="{FF2B5EF4-FFF2-40B4-BE49-F238E27FC236}">
                <a16:creationId xmlns:a16="http://schemas.microsoft.com/office/drawing/2014/main" id="{FBA817D3-C8E8-E01F-868C-5CCD9B5CD94B}"/>
              </a:ext>
            </a:extLst>
          </p:cNvPr>
          <p:cNvSpPr txBox="1"/>
          <p:nvPr/>
        </p:nvSpPr>
        <p:spPr>
          <a:xfrm>
            <a:off x="1094597" y="6004738"/>
            <a:ext cx="5039724" cy="584775"/>
          </a:xfrm>
          <a:prstGeom prst="rect">
            <a:avLst/>
          </a:prstGeom>
          <a:noFill/>
        </p:spPr>
        <p:txBody>
          <a:bodyPr wrap="square" rtlCol="0">
            <a:spAutoFit/>
          </a:bodyPr>
          <a:lstStyle/>
          <a:p>
            <a:r>
              <a:rPr lang="fr-FR" sz="3200" dirty="0">
                <a:solidFill>
                  <a:srgbClr val="0000FF"/>
                </a:solidFill>
              </a:rPr>
              <a:t>Extension </a:t>
            </a:r>
            <a:r>
              <a:rPr lang="fr-FR" sz="3200" dirty="0" err="1">
                <a:solidFill>
                  <a:srgbClr val="0000FF"/>
                </a:solidFill>
              </a:rPr>
              <a:t>Dargent</a:t>
            </a:r>
            <a:endParaRPr lang="fr-FR" sz="3200" dirty="0">
              <a:solidFill>
                <a:srgbClr val="0000FF"/>
              </a:solidFill>
            </a:endParaRPr>
          </a:p>
        </p:txBody>
      </p:sp>
      <p:pic>
        <p:nvPicPr>
          <p:cNvPr id="42" name="Picture 2">
            <a:extLst>
              <a:ext uri="{FF2B5EF4-FFF2-40B4-BE49-F238E27FC236}">
                <a16:creationId xmlns:a16="http://schemas.microsoft.com/office/drawing/2014/main" id="{92A7A4D0-1FD9-6862-E53D-848642F282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152" y="4707772"/>
            <a:ext cx="1010366" cy="898103"/>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BADEBF78-7754-6ECF-8CFF-5E31BABAD59F}"/>
              </a:ext>
            </a:extLst>
          </p:cNvPr>
          <p:cNvGrpSpPr/>
          <p:nvPr/>
        </p:nvGrpSpPr>
        <p:grpSpPr>
          <a:xfrm>
            <a:off x="1558056" y="3613791"/>
            <a:ext cx="1789128" cy="1556644"/>
            <a:chOff x="1670107" y="2639507"/>
            <a:chExt cx="1789128" cy="1556644"/>
          </a:xfrm>
        </p:grpSpPr>
        <p:pic>
          <p:nvPicPr>
            <p:cNvPr id="49" name="Graphic 48">
              <a:extLst>
                <a:ext uri="{FF2B5EF4-FFF2-40B4-BE49-F238E27FC236}">
                  <a16:creationId xmlns:a16="http://schemas.microsoft.com/office/drawing/2014/main" id="{8B7DDF16-CA03-86A3-E2C9-CDF40553F9B3}"/>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1670107" y="2639507"/>
              <a:ext cx="1789128" cy="1556644"/>
            </a:xfrm>
            <a:prstGeom prst="rect">
              <a:avLst/>
            </a:prstGeom>
            <a:noFill/>
            <a:ln>
              <a:noFill/>
            </a:ln>
          </p:spPr>
        </p:pic>
        <p:sp>
          <p:nvSpPr>
            <p:cNvPr id="51" name="TextBox 50">
              <a:extLst>
                <a:ext uri="{FF2B5EF4-FFF2-40B4-BE49-F238E27FC236}">
                  <a16:creationId xmlns:a16="http://schemas.microsoft.com/office/drawing/2014/main" id="{D92A0CEF-A2CC-27E8-5AEC-AFDA99D593D9}"/>
                </a:ext>
              </a:extLst>
            </p:cNvPr>
            <p:cNvSpPr txBox="1"/>
            <p:nvPr/>
          </p:nvSpPr>
          <p:spPr>
            <a:xfrm>
              <a:off x="1910341" y="2819967"/>
              <a:ext cx="879559" cy="298684"/>
            </a:xfrm>
            <a:prstGeom prst="rect">
              <a:avLst/>
            </a:prstGeom>
            <a:noFill/>
            <a:ln>
              <a:noFill/>
            </a:ln>
          </p:spPr>
          <p:txBody>
            <a:bodyPr vert="horz" wrap="square" lIns="90230" tIns="45115" rIns="90230" bIns="45115" anchorCtr="0" compatLnSpc="0">
              <a:spAutoFit/>
            </a:bodyPr>
            <a:lstStyle/>
            <a:p>
              <a:pPr algn="r" hangingPunct="0"/>
              <a:r>
                <a:rPr lang="en-AU" sz="1404" b="1" dirty="0">
                  <a:latin typeface="Liberation Sans" pitchFamily="18"/>
                  <a:ea typeface="Noto Sans CJK SC" pitchFamily="2"/>
                  <a:cs typeface="Lohit Devanagari" pitchFamily="2"/>
                </a:rPr>
                <a:t>Cogent</a:t>
              </a:r>
            </a:p>
          </p:txBody>
        </p:sp>
        <p:pic>
          <p:nvPicPr>
            <p:cNvPr id="52" name="Picture 51">
              <a:extLst>
                <a:ext uri="{FF2B5EF4-FFF2-40B4-BE49-F238E27FC236}">
                  <a16:creationId xmlns:a16="http://schemas.microsoft.com/office/drawing/2014/main" id="{37C5DB12-0CE1-C936-E598-F27DB14C0EA9}"/>
                </a:ext>
              </a:extLst>
            </p:cNvPr>
            <p:cNvPicPr>
              <a:picLocks noChangeAspect="1"/>
            </p:cNvPicPr>
            <p:nvPr/>
          </p:nvPicPr>
          <p:blipFill>
            <a:blip r:embed="rId7">
              <a:lum/>
              <a:alphaModFix/>
            </a:blip>
            <a:srcRect/>
            <a:stretch>
              <a:fillRect/>
            </a:stretch>
          </p:blipFill>
          <p:spPr>
            <a:xfrm>
              <a:off x="2151987" y="3144793"/>
              <a:ext cx="834083" cy="834083"/>
            </a:xfrm>
            <a:prstGeom prst="rect">
              <a:avLst/>
            </a:prstGeom>
            <a:noFill/>
            <a:ln>
              <a:noFill/>
            </a:ln>
          </p:spPr>
        </p:pic>
      </p:grpSp>
      <p:grpSp>
        <p:nvGrpSpPr>
          <p:cNvPr id="41" name="Group 40">
            <a:extLst>
              <a:ext uri="{FF2B5EF4-FFF2-40B4-BE49-F238E27FC236}">
                <a16:creationId xmlns:a16="http://schemas.microsoft.com/office/drawing/2014/main" id="{1E1FFA4D-4EBE-E42E-0D1B-F5B5B5D4B66D}"/>
              </a:ext>
            </a:extLst>
          </p:cNvPr>
          <p:cNvGrpSpPr/>
          <p:nvPr/>
        </p:nvGrpSpPr>
        <p:grpSpPr>
          <a:xfrm>
            <a:off x="1238471" y="4697051"/>
            <a:ext cx="1804595" cy="1479767"/>
            <a:chOff x="4327184" y="1834911"/>
            <a:chExt cx="1804595" cy="1479767"/>
          </a:xfrm>
        </p:grpSpPr>
        <p:sp>
          <p:nvSpPr>
            <p:cNvPr id="6" name="Freeform: Shape 5">
              <a:extLst>
                <a:ext uri="{FF2B5EF4-FFF2-40B4-BE49-F238E27FC236}">
                  <a16:creationId xmlns:a16="http://schemas.microsoft.com/office/drawing/2014/main" id="{958EA61D-093A-458A-4AE2-977F35D1D055}"/>
                </a:ext>
              </a:extLst>
            </p:cNvPr>
            <p:cNvSpPr/>
            <p:nvPr/>
          </p:nvSpPr>
          <p:spPr>
            <a:xfrm>
              <a:off x="4327184" y="1834911"/>
              <a:ext cx="1804595" cy="1479767"/>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5CE"/>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6" name="TextBox 25">
              <a:extLst>
                <a:ext uri="{FF2B5EF4-FFF2-40B4-BE49-F238E27FC236}">
                  <a16:creationId xmlns:a16="http://schemas.microsoft.com/office/drawing/2014/main" id="{3A8503DE-1B5B-687B-A7A2-A400D3334D50}"/>
                </a:ext>
              </a:extLst>
            </p:cNvPr>
            <p:cNvSpPr txBox="1"/>
            <p:nvPr/>
          </p:nvSpPr>
          <p:spPr>
            <a:xfrm>
              <a:off x="4515943" y="1993716"/>
              <a:ext cx="1615836" cy="505199"/>
            </a:xfrm>
            <a:prstGeom prst="rect">
              <a:avLst/>
            </a:prstGeom>
            <a:noFill/>
            <a:ln>
              <a:noFill/>
            </a:ln>
          </p:spPr>
          <p:txBody>
            <a:bodyPr vert="horz" wrap="square" lIns="90230" tIns="45115" rIns="90230" bIns="45115" anchorCtr="0" compatLnSpc="0">
              <a:spAutoFit/>
            </a:bodyPr>
            <a:lstStyle/>
            <a:p>
              <a:pPr algn="ctr" hangingPunct="0"/>
              <a:r>
                <a:rPr lang="en-AU" sz="1404" b="1" dirty="0">
                  <a:latin typeface="Liberation Sans" pitchFamily="18"/>
                  <a:ea typeface="Noto Sans CJK SC" pitchFamily="2"/>
                  <a:cs typeface="Lohit Devanagari" pitchFamily="2"/>
                </a:rPr>
                <a:t>Annotation</a:t>
              </a:r>
            </a:p>
            <a:p>
              <a:pPr algn="ctr" hangingPunct="0"/>
              <a:r>
                <a:rPr lang="en-AU" sz="1404" b="1" dirty="0" err="1">
                  <a:latin typeface="Liberation Sans" pitchFamily="18"/>
                  <a:ea typeface="Noto Sans CJK SC" pitchFamily="2"/>
                  <a:cs typeface="Lohit Devanagari" pitchFamily="2"/>
                </a:rPr>
                <a:t>d’agencement</a:t>
              </a:r>
              <a:endParaRPr lang="en-AU" sz="1404" b="1" dirty="0">
                <a:latin typeface="Liberation Sans" pitchFamily="18"/>
                <a:ea typeface="Noto Sans CJK SC" pitchFamily="2"/>
                <a:cs typeface="Lohit Devanagari" pitchFamily="2"/>
              </a:endParaRPr>
            </a:p>
          </p:txBody>
        </p:sp>
        <p:sp>
          <p:nvSpPr>
            <p:cNvPr id="27" name="Freeform: Shape 26">
              <a:extLst>
                <a:ext uri="{FF2B5EF4-FFF2-40B4-BE49-F238E27FC236}">
                  <a16:creationId xmlns:a16="http://schemas.microsoft.com/office/drawing/2014/main" id="{C5A77BE3-3A1B-2FA1-5A76-6A53E0673250}"/>
                </a:ext>
              </a:extLst>
            </p:cNvPr>
            <p:cNvSpPr/>
            <p:nvPr/>
          </p:nvSpPr>
          <p:spPr>
            <a:xfrm>
              <a:off x="5590400" y="2745150"/>
              <a:ext cx="260584" cy="2086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31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8" name="Freeform: Shape 27">
              <a:extLst>
                <a:ext uri="{FF2B5EF4-FFF2-40B4-BE49-F238E27FC236}">
                  <a16:creationId xmlns:a16="http://schemas.microsoft.com/office/drawing/2014/main" id="{CC9CA93B-B32B-7BAF-6E75-1A78D90EBB8E}"/>
                </a:ext>
              </a:extLst>
            </p:cNvPr>
            <p:cNvSpPr/>
            <p:nvPr/>
          </p:nvSpPr>
          <p:spPr>
            <a:xfrm>
              <a:off x="5850984" y="2614858"/>
              <a:ext cx="182625" cy="1302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9" name="Freeform: Shape 28">
              <a:extLst>
                <a:ext uri="{FF2B5EF4-FFF2-40B4-BE49-F238E27FC236}">
                  <a16:creationId xmlns:a16="http://schemas.microsoft.com/office/drawing/2014/main" id="{3F5B3656-1297-4875-A12F-EDD0F3DCDA64}"/>
                </a:ext>
              </a:extLst>
            </p:cNvPr>
            <p:cNvSpPr/>
            <p:nvPr/>
          </p:nvSpPr>
          <p:spPr>
            <a:xfrm>
              <a:off x="5590400" y="2484566"/>
              <a:ext cx="188400" cy="1043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72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0" name="Freeform: Shape 29">
              <a:extLst>
                <a:ext uri="{FF2B5EF4-FFF2-40B4-BE49-F238E27FC236}">
                  <a16:creationId xmlns:a16="http://schemas.microsoft.com/office/drawing/2014/main" id="{E3579F75-420E-43A9-E782-28C50445093D}"/>
                </a:ext>
              </a:extLst>
            </p:cNvPr>
            <p:cNvSpPr/>
            <p:nvPr/>
          </p:nvSpPr>
          <p:spPr>
            <a:xfrm>
              <a:off x="5668720" y="2588872"/>
              <a:ext cx="7795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1" name="Freeform: Shape 30">
              <a:extLst>
                <a:ext uri="{FF2B5EF4-FFF2-40B4-BE49-F238E27FC236}">
                  <a16:creationId xmlns:a16="http://schemas.microsoft.com/office/drawing/2014/main" id="{550421EA-A469-B2FB-5C04-BE359E26C69B}"/>
                </a:ext>
              </a:extLst>
            </p:cNvPr>
            <p:cNvSpPr/>
            <p:nvPr/>
          </p:nvSpPr>
          <p:spPr>
            <a:xfrm>
              <a:off x="5746679" y="2588872"/>
              <a:ext cx="52333"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3C0F40FF-A041-7AB1-6A0A-95988A988A52}"/>
                </a:ext>
              </a:extLst>
            </p:cNvPr>
            <p:cNvSpPr/>
            <p:nvPr/>
          </p:nvSpPr>
          <p:spPr>
            <a:xfrm>
              <a:off x="5799012" y="2588872"/>
              <a:ext cx="51972"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pic>
          <p:nvPicPr>
            <p:cNvPr id="36" name="Picture 35">
              <a:extLst>
                <a:ext uri="{FF2B5EF4-FFF2-40B4-BE49-F238E27FC236}">
                  <a16:creationId xmlns:a16="http://schemas.microsoft.com/office/drawing/2014/main" id="{92830E9D-3744-F754-A15A-544C67D50878}"/>
                </a:ext>
              </a:extLst>
            </p:cNvPr>
            <p:cNvPicPr>
              <a:picLocks noChangeAspect="1"/>
            </p:cNvPicPr>
            <p:nvPr/>
          </p:nvPicPr>
          <p:blipFill>
            <a:blip r:embed="rId7">
              <a:lum contrast="-39000"/>
              <a:alphaModFix/>
              <a:grayscl/>
            </a:blip>
            <a:srcRect/>
            <a:stretch>
              <a:fillRect/>
            </a:stretch>
          </p:blipFill>
          <p:spPr>
            <a:xfrm>
              <a:off x="4543734" y="2448474"/>
              <a:ext cx="541379" cy="541379"/>
            </a:xfrm>
            <a:prstGeom prst="rect">
              <a:avLst/>
            </a:prstGeom>
            <a:noFill/>
            <a:ln>
              <a:noFill/>
            </a:ln>
          </p:spPr>
        </p:pic>
        <p:sp>
          <p:nvSpPr>
            <p:cNvPr id="37" name="Freeform: Shape 36">
              <a:extLst>
                <a:ext uri="{FF2B5EF4-FFF2-40B4-BE49-F238E27FC236}">
                  <a16:creationId xmlns:a16="http://schemas.microsoft.com/office/drawing/2014/main" id="{60567DD1-18EC-E903-1195-42C8E49CD68A}"/>
                </a:ext>
              </a:extLst>
            </p:cNvPr>
            <p:cNvSpPr/>
            <p:nvPr/>
          </p:nvSpPr>
          <p:spPr>
            <a:xfrm>
              <a:off x="5590762" y="2588872"/>
              <a:ext cx="7831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65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5" name="TextBox 44">
              <a:extLst>
                <a:ext uri="{FF2B5EF4-FFF2-40B4-BE49-F238E27FC236}">
                  <a16:creationId xmlns:a16="http://schemas.microsoft.com/office/drawing/2014/main" id="{5F76F10E-5780-8ECE-4E40-47CE3CD5135F}"/>
                </a:ext>
              </a:extLst>
            </p:cNvPr>
            <p:cNvSpPr txBox="1"/>
            <p:nvPr/>
          </p:nvSpPr>
          <p:spPr>
            <a:xfrm rot="5400000" flipH="1">
              <a:off x="5092633" y="2542468"/>
              <a:ext cx="476795" cy="461665"/>
            </a:xfrm>
            <a:prstGeom prst="rect">
              <a:avLst/>
            </a:prstGeom>
            <a:noFill/>
          </p:spPr>
          <p:txBody>
            <a:bodyPr wrap="square" rtlCol="0">
              <a:spAutoFit/>
            </a:bodyPr>
            <a:lstStyle/>
            <a:p>
              <a:r>
                <a:rPr lang="en-US" sz="2400" dirty="0"/>
                <a:t>()</a:t>
              </a:r>
              <a:endParaRPr lang="fr-FR" sz="2400" dirty="0"/>
            </a:p>
          </p:txBody>
        </p:sp>
      </p:grpSp>
    </p:spTree>
    <p:extLst>
      <p:ext uri="{BB962C8B-B14F-4D97-AF65-F5344CB8AC3E}">
        <p14:creationId xmlns:p14="http://schemas.microsoft.com/office/powerpoint/2010/main" val="235048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4" grpId="0"/>
      <p:bldP spid="34" grpId="0"/>
      <p:bldP spid="33" grpId="0" animBg="1"/>
      <p:bldP spid="54" grpId="0"/>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7DE25C-52D0-A535-336B-68CDBF152FAA}"/>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
        <p:nvSpPr>
          <p:cNvPr id="4" name="Title 1">
            <a:extLst>
              <a:ext uri="{FF2B5EF4-FFF2-40B4-BE49-F238E27FC236}">
                <a16:creationId xmlns:a16="http://schemas.microsoft.com/office/drawing/2014/main" id="{5C623F18-D036-D165-C8C9-29A9480113DB}"/>
              </a:ext>
            </a:extLst>
          </p:cNvPr>
          <p:cNvSpPr txBox="1">
            <a:spLocks/>
          </p:cNvSpPr>
          <p:nvPr/>
        </p:nvSpPr>
        <p:spPr>
          <a:xfrm>
            <a:off x="105642" y="-36649"/>
            <a:ext cx="1205312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Cogent</a:t>
            </a:r>
            <a:r>
              <a:rPr lang="fr-FR" baseline="30000" dirty="0">
                <a:solidFill>
                  <a:srgbClr val="002060"/>
                </a:solidFill>
              </a:rPr>
              <a:t>+ </a:t>
            </a:r>
            <a:r>
              <a:rPr lang="fr-FR" dirty="0">
                <a:solidFill>
                  <a:srgbClr val="002060"/>
                </a:solidFill>
              </a:rPr>
              <a:t>=</a:t>
            </a:r>
            <a:r>
              <a:rPr lang="fr-FR" baseline="30000" dirty="0">
                <a:solidFill>
                  <a:srgbClr val="002060"/>
                </a:solidFill>
              </a:rPr>
              <a:t> </a:t>
            </a:r>
            <a:r>
              <a:rPr lang="fr-FR" dirty="0" err="1">
                <a:solidFill>
                  <a:srgbClr val="002060"/>
                </a:solidFill>
              </a:rPr>
              <a:t>Cogent</a:t>
            </a:r>
            <a:r>
              <a:rPr lang="fr-FR" dirty="0">
                <a:solidFill>
                  <a:srgbClr val="002060"/>
                </a:solidFill>
              </a:rPr>
              <a:t> + </a:t>
            </a:r>
            <a:r>
              <a:rPr lang="fr-FR" dirty="0" err="1">
                <a:solidFill>
                  <a:srgbClr val="002060"/>
                </a:solidFill>
              </a:rPr>
              <a:t>Dargent</a:t>
            </a:r>
            <a:endParaRPr lang="fr-FR" dirty="0">
              <a:solidFill>
                <a:srgbClr val="002060"/>
              </a:solidFill>
            </a:endParaRPr>
          </a:p>
        </p:txBody>
      </p:sp>
      <p:pic>
        <p:nvPicPr>
          <p:cNvPr id="5" name="Picture 4">
            <a:extLst>
              <a:ext uri="{FF2B5EF4-FFF2-40B4-BE49-F238E27FC236}">
                <a16:creationId xmlns:a16="http://schemas.microsoft.com/office/drawing/2014/main" id="{05F3FAB2-6310-724B-E0E3-23280A58D8DB}"/>
              </a:ext>
            </a:extLst>
          </p:cNvPr>
          <p:cNvPicPr>
            <a:picLocks noChangeAspect="1"/>
          </p:cNvPicPr>
          <p:nvPr/>
        </p:nvPicPr>
        <p:blipFill>
          <a:blip r:embed="rId3">
            <a:clrChange>
              <a:clrFrom>
                <a:srgbClr val="FFFFFF"/>
              </a:clrFrom>
              <a:clrTo>
                <a:srgbClr val="FFFFFF">
                  <a:alpha val="0"/>
                </a:srgbClr>
              </a:clrTo>
            </a:clrChange>
            <a:lum/>
            <a:alphaModFix/>
          </a:blip>
          <a:srcRect/>
          <a:stretch>
            <a:fillRect/>
          </a:stretch>
        </p:blipFill>
        <p:spPr>
          <a:xfrm>
            <a:off x="5158127" y="3429000"/>
            <a:ext cx="6293388" cy="1303310"/>
          </a:xfrm>
          <a:prstGeom prst="rect">
            <a:avLst/>
          </a:prstGeom>
          <a:noFill/>
          <a:ln>
            <a:noFill/>
          </a:ln>
        </p:spPr>
      </p:pic>
      <p:pic>
        <p:nvPicPr>
          <p:cNvPr id="6" name="Picture 5">
            <a:extLst>
              <a:ext uri="{FF2B5EF4-FFF2-40B4-BE49-F238E27FC236}">
                <a16:creationId xmlns:a16="http://schemas.microsoft.com/office/drawing/2014/main" id="{723FAB5A-79D0-3307-706F-191D702BBCF0}"/>
              </a:ext>
            </a:extLst>
          </p:cNvPr>
          <p:cNvPicPr>
            <a:picLocks noChangeAspect="1"/>
          </p:cNvPicPr>
          <p:nvPr/>
        </p:nvPicPr>
        <p:blipFill>
          <a:blip r:embed="rId4">
            <a:clrChange>
              <a:clrFrom>
                <a:srgbClr val="FFFFFF"/>
              </a:clrFrom>
              <a:clrTo>
                <a:srgbClr val="FFFFFF">
                  <a:alpha val="0"/>
                </a:srgbClr>
              </a:clrTo>
            </a:clrChange>
            <a:lum/>
            <a:alphaModFix/>
          </a:blip>
          <a:srcRect/>
          <a:stretch>
            <a:fillRect/>
          </a:stretch>
        </p:blipFill>
        <p:spPr>
          <a:xfrm>
            <a:off x="740485" y="3373432"/>
            <a:ext cx="3091605" cy="1770967"/>
          </a:xfrm>
          <a:prstGeom prst="rect">
            <a:avLst/>
          </a:prstGeom>
          <a:noFill/>
          <a:ln>
            <a:noFill/>
          </a:ln>
        </p:spPr>
      </p:pic>
      <p:sp>
        <p:nvSpPr>
          <p:cNvPr id="8" name="Left Brace 7">
            <a:extLst>
              <a:ext uri="{FF2B5EF4-FFF2-40B4-BE49-F238E27FC236}">
                <a16:creationId xmlns:a16="http://schemas.microsoft.com/office/drawing/2014/main" id="{E8C41B63-D89A-84E3-D5EC-6AD2375B4A0E}"/>
              </a:ext>
            </a:extLst>
          </p:cNvPr>
          <p:cNvSpPr/>
          <p:nvPr/>
        </p:nvSpPr>
        <p:spPr>
          <a:xfrm rot="5400000">
            <a:off x="2171832" y="1504859"/>
            <a:ext cx="426028" cy="3288722"/>
          </a:xfrm>
          <a:prstGeom prst="leftBrace">
            <a:avLst>
              <a:gd name="adj1" fmla="val 3760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4" name="TextBox 13">
            <a:extLst>
              <a:ext uri="{FF2B5EF4-FFF2-40B4-BE49-F238E27FC236}">
                <a16:creationId xmlns:a16="http://schemas.microsoft.com/office/drawing/2014/main" id="{904A3630-1258-2F57-9991-42BA2385615A}"/>
              </a:ext>
            </a:extLst>
          </p:cNvPr>
          <p:cNvSpPr txBox="1"/>
          <p:nvPr/>
        </p:nvSpPr>
        <p:spPr>
          <a:xfrm>
            <a:off x="1818539" y="2500786"/>
            <a:ext cx="1573265" cy="369332"/>
          </a:xfrm>
          <a:prstGeom prst="rect">
            <a:avLst/>
          </a:prstGeom>
          <a:noFill/>
        </p:spPr>
        <p:txBody>
          <a:bodyPr wrap="square" rtlCol="0">
            <a:spAutoFit/>
          </a:bodyPr>
          <a:lstStyle/>
          <a:p>
            <a:r>
              <a:rPr lang="en-US" dirty="0"/>
              <a:t>Type Cogent</a:t>
            </a:r>
            <a:endParaRPr lang="fr-FR" dirty="0"/>
          </a:p>
        </p:txBody>
      </p:sp>
      <p:sp>
        <p:nvSpPr>
          <p:cNvPr id="16" name="Left Brace 15">
            <a:extLst>
              <a:ext uri="{FF2B5EF4-FFF2-40B4-BE49-F238E27FC236}">
                <a16:creationId xmlns:a16="http://schemas.microsoft.com/office/drawing/2014/main" id="{D940B3D8-FD0B-B3D2-5BA9-B63525CF5B47}"/>
              </a:ext>
            </a:extLst>
          </p:cNvPr>
          <p:cNvSpPr/>
          <p:nvPr/>
        </p:nvSpPr>
        <p:spPr>
          <a:xfrm rot="5400000">
            <a:off x="8073988" y="93420"/>
            <a:ext cx="461664" cy="6218237"/>
          </a:xfrm>
          <a:prstGeom prst="leftBrace">
            <a:avLst>
              <a:gd name="adj1" fmla="val 3760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8" name="TextBox 17">
            <a:extLst>
              <a:ext uri="{FF2B5EF4-FFF2-40B4-BE49-F238E27FC236}">
                <a16:creationId xmlns:a16="http://schemas.microsoft.com/office/drawing/2014/main" id="{5C703A6A-7B8E-5A0E-2866-F0EC53B9465A}"/>
              </a:ext>
            </a:extLst>
          </p:cNvPr>
          <p:cNvSpPr txBox="1"/>
          <p:nvPr/>
        </p:nvSpPr>
        <p:spPr>
          <a:xfrm>
            <a:off x="6491670" y="2536127"/>
            <a:ext cx="3973129" cy="369332"/>
          </a:xfrm>
          <a:prstGeom prst="rect">
            <a:avLst/>
          </a:prstGeom>
          <a:noFill/>
        </p:spPr>
        <p:txBody>
          <a:bodyPr wrap="square" rtlCol="0">
            <a:spAutoFit/>
          </a:bodyPr>
          <a:lstStyle/>
          <a:p>
            <a:pPr algn="ctr"/>
            <a:r>
              <a:rPr lang="fr-FR" dirty="0"/>
              <a:t>Agencement possible</a:t>
            </a:r>
          </a:p>
        </p:txBody>
      </p:sp>
      <p:sp>
        <p:nvSpPr>
          <p:cNvPr id="15" name="TextBox 14">
            <a:extLst>
              <a:ext uri="{FF2B5EF4-FFF2-40B4-BE49-F238E27FC236}">
                <a16:creationId xmlns:a16="http://schemas.microsoft.com/office/drawing/2014/main" id="{6A0A0974-2B7C-BF65-9208-8851146FF25C}"/>
              </a:ext>
            </a:extLst>
          </p:cNvPr>
          <p:cNvSpPr txBox="1"/>
          <p:nvPr/>
        </p:nvSpPr>
        <p:spPr>
          <a:xfrm>
            <a:off x="299842" y="1382034"/>
            <a:ext cx="11858920" cy="461665"/>
          </a:xfrm>
          <a:prstGeom prst="rect">
            <a:avLst/>
          </a:prstGeom>
          <a:noFill/>
        </p:spPr>
        <p:txBody>
          <a:bodyPr wrap="square" rtlCol="0">
            <a:spAutoFit/>
          </a:bodyPr>
          <a:lstStyle/>
          <a:p>
            <a:r>
              <a:rPr lang="fr-FR" sz="2400" dirty="0" err="1"/>
              <a:t>Cogent</a:t>
            </a:r>
            <a:r>
              <a:rPr lang="fr-FR" sz="2400" dirty="0"/>
              <a:t> enrichi avec la possibilité d’annoter des types records par des agencements explicites.</a:t>
            </a:r>
          </a:p>
        </p:txBody>
      </p:sp>
      <p:sp>
        <p:nvSpPr>
          <p:cNvPr id="3" name="TextBox 2">
            <a:extLst>
              <a:ext uri="{FF2B5EF4-FFF2-40B4-BE49-F238E27FC236}">
                <a16:creationId xmlns:a16="http://schemas.microsoft.com/office/drawing/2014/main" id="{07D91378-EF1F-98F3-F879-3B0D8871167E}"/>
              </a:ext>
            </a:extLst>
          </p:cNvPr>
          <p:cNvSpPr txBox="1"/>
          <p:nvPr/>
        </p:nvSpPr>
        <p:spPr>
          <a:xfrm>
            <a:off x="9541154" y="2020620"/>
            <a:ext cx="1792816" cy="369332"/>
          </a:xfrm>
          <a:prstGeom prst="rect">
            <a:avLst/>
          </a:prstGeom>
          <a:noFill/>
        </p:spPr>
        <p:txBody>
          <a:bodyPr wrap="square">
            <a:spAutoFit/>
          </a:bodyPr>
          <a:lstStyle/>
          <a:p>
            <a:r>
              <a:rPr lang="fr-FR" dirty="0"/>
              <a:t>Syntaxe dédiée</a:t>
            </a:r>
          </a:p>
        </p:txBody>
      </p:sp>
      <p:sp>
        <p:nvSpPr>
          <p:cNvPr id="9" name="Left Brace 8">
            <a:extLst>
              <a:ext uri="{FF2B5EF4-FFF2-40B4-BE49-F238E27FC236}">
                <a16:creationId xmlns:a16="http://schemas.microsoft.com/office/drawing/2014/main" id="{4FEBDFD7-BC2C-895D-E322-A6EDC9D9A879}"/>
              </a:ext>
            </a:extLst>
          </p:cNvPr>
          <p:cNvSpPr/>
          <p:nvPr/>
        </p:nvSpPr>
        <p:spPr>
          <a:xfrm rot="16200000">
            <a:off x="10275198" y="513272"/>
            <a:ext cx="192939" cy="274319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2983963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818B41A-B892-4D90-EBF3-6B330429EB3E}"/>
              </a:ext>
            </a:extLst>
          </p:cNvPr>
          <p:cNvSpPr/>
          <p:nvPr>
            <p:custDataLst>
              <p:tags r:id="rId1"/>
            </p:custDataLst>
          </p:nvPr>
        </p:nvSpPr>
        <p:spPr>
          <a:xfrm>
            <a:off x="105642" y="4640329"/>
            <a:ext cx="11980718" cy="855497"/>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20" name="Rectangle 19">
            <a:extLst>
              <a:ext uri="{FF2B5EF4-FFF2-40B4-BE49-F238E27FC236}">
                <a16:creationId xmlns:a16="http://schemas.microsoft.com/office/drawing/2014/main" id="{87EE4B50-7261-00FC-6FBB-5120F1CF7789}"/>
              </a:ext>
            </a:extLst>
          </p:cNvPr>
          <p:cNvSpPr/>
          <p:nvPr>
            <p:custDataLst>
              <p:tags r:id="rId2"/>
            </p:custDataLst>
          </p:nvPr>
        </p:nvSpPr>
        <p:spPr>
          <a:xfrm>
            <a:off x="135084" y="1288914"/>
            <a:ext cx="11980718" cy="3010319"/>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7" name="Slide Number Placeholder 6">
            <a:extLst>
              <a:ext uri="{FF2B5EF4-FFF2-40B4-BE49-F238E27FC236}">
                <a16:creationId xmlns:a16="http://schemas.microsoft.com/office/drawing/2014/main" id="{DD7DE25C-52D0-A535-336B-68CDBF152FAA}"/>
              </a:ext>
            </a:extLst>
          </p:cNvPr>
          <p:cNvSpPr>
            <a:spLocks noGrp="1"/>
          </p:cNvSpPr>
          <p:nvPr>
            <p:ph type="sldNum" sz="quarter" idx="12"/>
          </p:nvPr>
        </p:nvSpPr>
        <p:spPr/>
        <p:txBody>
          <a:bodyPr/>
          <a:lstStyle/>
          <a:p>
            <a:fld id="{4FAB73BC-B049-4115-A692-8D63A059BFB8}" type="slidenum">
              <a:rPr lang="en-US" smtClean="0"/>
              <a:pPr/>
              <a:t>37</a:t>
            </a:fld>
            <a:endParaRPr lang="en-US" dirty="0"/>
          </a:p>
        </p:txBody>
      </p:sp>
      <p:sp>
        <p:nvSpPr>
          <p:cNvPr id="4" name="Title 1">
            <a:extLst>
              <a:ext uri="{FF2B5EF4-FFF2-40B4-BE49-F238E27FC236}">
                <a16:creationId xmlns:a16="http://schemas.microsoft.com/office/drawing/2014/main" id="{5C623F18-D036-D165-C8C9-29A9480113DB}"/>
              </a:ext>
            </a:extLst>
          </p:cNvPr>
          <p:cNvSpPr txBox="1">
            <a:spLocks/>
          </p:cNvSpPr>
          <p:nvPr/>
        </p:nvSpPr>
        <p:spPr>
          <a:xfrm>
            <a:off x="105642" y="-36649"/>
            <a:ext cx="1205312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rPr>
              <a:t>Compilation </a:t>
            </a:r>
            <a:r>
              <a:rPr lang="fr-FR" dirty="0" err="1">
                <a:solidFill>
                  <a:srgbClr val="002060"/>
                </a:solidFill>
              </a:rPr>
              <a:t>Cogent</a:t>
            </a:r>
            <a:r>
              <a:rPr lang="fr-FR" baseline="30000" dirty="0">
                <a:solidFill>
                  <a:srgbClr val="002060"/>
                </a:solidFill>
              </a:rPr>
              <a:t>+</a:t>
            </a:r>
            <a:r>
              <a:rPr lang="en-US" dirty="0">
                <a:solidFill>
                  <a:srgbClr val="002060"/>
                </a:solidFill>
              </a:rPr>
              <a:t> </a:t>
            </a:r>
            <a:r>
              <a:rPr lang="en-US" dirty="0" err="1">
                <a:solidFill>
                  <a:srgbClr val="002060"/>
                </a:solidFill>
              </a:rPr>
              <a:t>vers</a:t>
            </a:r>
            <a:r>
              <a:rPr lang="en-US" dirty="0">
                <a:solidFill>
                  <a:srgbClr val="002060"/>
                </a:solidFill>
              </a:rPr>
              <a:t> C</a:t>
            </a:r>
            <a:endParaRPr lang="fr-FR" baseline="30000" dirty="0">
              <a:solidFill>
                <a:srgbClr val="002060"/>
              </a:solidFill>
            </a:endParaRPr>
          </a:p>
        </p:txBody>
      </p:sp>
      <p:pic>
        <p:nvPicPr>
          <p:cNvPr id="5" name="Picture 4">
            <a:extLst>
              <a:ext uri="{FF2B5EF4-FFF2-40B4-BE49-F238E27FC236}">
                <a16:creationId xmlns:a16="http://schemas.microsoft.com/office/drawing/2014/main" id="{05F3FAB2-6310-724B-E0E3-23280A58D8DB}"/>
              </a:ext>
            </a:extLst>
          </p:cNvPr>
          <p:cNvPicPr>
            <a:picLocks noChangeAspect="1"/>
          </p:cNvPicPr>
          <p:nvPr/>
        </p:nvPicPr>
        <p:blipFill>
          <a:blip r:embed="rId6">
            <a:clrChange>
              <a:clrFrom>
                <a:srgbClr val="FFFFFF"/>
              </a:clrFrom>
              <a:clrTo>
                <a:srgbClr val="FFFFFF">
                  <a:alpha val="0"/>
                </a:srgbClr>
              </a:clrTo>
            </a:clrChange>
            <a:lum/>
            <a:alphaModFix/>
          </a:blip>
          <a:srcRect/>
          <a:stretch>
            <a:fillRect/>
          </a:stretch>
        </p:blipFill>
        <p:spPr>
          <a:xfrm>
            <a:off x="5034550" y="2266710"/>
            <a:ext cx="6293388" cy="1303310"/>
          </a:xfrm>
          <a:prstGeom prst="rect">
            <a:avLst/>
          </a:prstGeom>
          <a:noFill/>
          <a:ln>
            <a:noFill/>
          </a:ln>
        </p:spPr>
      </p:pic>
      <p:pic>
        <p:nvPicPr>
          <p:cNvPr id="6" name="Picture 5">
            <a:extLst>
              <a:ext uri="{FF2B5EF4-FFF2-40B4-BE49-F238E27FC236}">
                <a16:creationId xmlns:a16="http://schemas.microsoft.com/office/drawing/2014/main" id="{723FAB5A-79D0-3307-706F-191D702BBCF0}"/>
              </a:ext>
            </a:extLst>
          </p:cNvPr>
          <p:cNvPicPr>
            <a:picLocks noChangeAspect="1"/>
          </p:cNvPicPr>
          <p:nvPr/>
        </p:nvPicPr>
        <p:blipFill>
          <a:blip r:embed="rId7">
            <a:clrChange>
              <a:clrFrom>
                <a:srgbClr val="FFFFFF"/>
              </a:clrFrom>
              <a:clrTo>
                <a:srgbClr val="FFFFFF">
                  <a:alpha val="0"/>
                </a:srgbClr>
              </a:clrTo>
            </a:clrChange>
            <a:lum/>
            <a:alphaModFix/>
          </a:blip>
          <a:srcRect/>
          <a:stretch>
            <a:fillRect/>
          </a:stretch>
        </p:blipFill>
        <p:spPr>
          <a:xfrm>
            <a:off x="420522" y="2211142"/>
            <a:ext cx="3091605" cy="1770967"/>
          </a:xfrm>
          <a:prstGeom prst="rect">
            <a:avLst/>
          </a:prstGeom>
          <a:noFill/>
          <a:ln>
            <a:noFill/>
          </a:ln>
        </p:spPr>
      </p:pic>
      <p:sp>
        <p:nvSpPr>
          <p:cNvPr id="12" name="TextBox 11">
            <a:extLst>
              <a:ext uri="{FF2B5EF4-FFF2-40B4-BE49-F238E27FC236}">
                <a16:creationId xmlns:a16="http://schemas.microsoft.com/office/drawing/2014/main" id="{733ED3C4-5A43-6F99-C35F-6921F2C07904}"/>
              </a:ext>
            </a:extLst>
          </p:cNvPr>
          <p:cNvSpPr txBox="1"/>
          <p:nvPr/>
        </p:nvSpPr>
        <p:spPr>
          <a:xfrm flipH="1">
            <a:off x="680983" y="4834666"/>
            <a:ext cx="2767799" cy="369332"/>
          </a:xfrm>
          <a:prstGeom prst="rect">
            <a:avLst/>
          </a:prstGeom>
          <a:noFill/>
        </p:spPr>
        <p:txBody>
          <a:bodyPr wrap="square" rtlCol="0">
            <a:spAutoFit/>
          </a:bodyPr>
          <a:lstStyle/>
          <a:p>
            <a:r>
              <a:rPr lang="en-US" dirty="0"/>
              <a:t>Type : tableau de </a:t>
            </a:r>
            <a:r>
              <a:rPr lang="en-US" dirty="0">
                <a:solidFill>
                  <a:srgbClr val="FF0000"/>
                </a:solidFill>
              </a:rPr>
              <a:t>16</a:t>
            </a:r>
            <a:r>
              <a:rPr lang="en-US" dirty="0"/>
              <a:t> octets</a:t>
            </a:r>
            <a:endParaRPr lang="fr-FR" dirty="0"/>
          </a:p>
        </p:txBody>
      </p:sp>
      <p:sp>
        <p:nvSpPr>
          <p:cNvPr id="19" name="Arrow: Down 18">
            <a:extLst>
              <a:ext uri="{FF2B5EF4-FFF2-40B4-BE49-F238E27FC236}">
                <a16:creationId xmlns:a16="http://schemas.microsoft.com/office/drawing/2014/main" id="{12C66D69-2C53-E109-3F8B-5D2416162AEF}"/>
              </a:ext>
            </a:extLst>
          </p:cNvPr>
          <p:cNvSpPr/>
          <p:nvPr/>
        </p:nvSpPr>
        <p:spPr>
          <a:xfrm>
            <a:off x="586374" y="3711890"/>
            <a:ext cx="2852151" cy="11227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Compilation</a:t>
            </a:r>
          </a:p>
        </p:txBody>
      </p:sp>
      <p:pic>
        <p:nvPicPr>
          <p:cNvPr id="21" name="Picture 2">
            <a:extLst>
              <a:ext uri="{FF2B5EF4-FFF2-40B4-BE49-F238E27FC236}">
                <a16:creationId xmlns:a16="http://schemas.microsoft.com/office/drawing/2014/main" id="{2AEA618E-E3AE-C447-BEB4-4FD933CE1F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4197" y="1582112"/>
            <a:ext cx="774566" cy="109673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E0180B3-0CB3-CD5E-9104-07BCC033A944}"/>
              </a:ext>
            </a:extLst>
          </p:cNvPr>
          <p:cNvSpPr txBox="1"/>
          <p:nvPr>
            <p:custDataLst>
              <p:tags r:id="rId3"/>
            </p:custDataLst>
          </p:nvPr>
        </p:nvSpPr>
        <p:spPr>
          <a:xfrm>
            <a:off x="10596893" y="4714132"/>
            <a:ext cx="1438569" cy="308865"/>
          </a:xfrm>
          <a:prstGeom prst="rect">
            <a:avLst/>
          </a:prstGeom>
          <a:noFill/>
          <a:ln>
            <a:solidFill>
              <a:schemeClr val="tx1"/>
            </a:solidFill>
          </a:ln>
        </p:spPr>
        <p:txBody>
          <a:bodyPr wrap="square">
            <a:spAutoFit/>
          </a:bodyPr>
          <a:lstStyle/>
          <a:p>
            <a:pPr algn="ctr"/>
            <a:r>
              <a:rPr lang="en-US" dirty="0"/>
              <a:t>C</a:t>
            </a:r>
            <a:endParaRPr lang="fr-FR" dirty="0"/>
          </a:p>
        </p:txBody>
      </p:sp>
      <p:cxnSp>
        <p:nvCxnSpPr>
          <p:cNvPr id="25" name="Straight Arrow Connector 24">
            <a:extLst>
              <a:ext uri="{FF2B5EF4-FFF2-40B4-BE49-F238E27FC236}">
                <a16:creationId xmlns:a16="http://schemas.microsoft.com/office/drawing/2014/main" id="{DD16B31F-8DED-009B-889F-7DE66A06CA4B}"/>
              </a:ext>
            </a:extLst>
          </p:cNvPr>
          <p:cNvCxnSpPr>
            <a:cxnSpLocks/>
          </p:cNvCxnSpPr>
          <p:nvPr/>
        </p:nvCxnSpPr>
        <p:spPr>
          <a:xfrm flipH="1">
            <a:off x="2700867" y="3448643"/>
            <a:ext cx="8305800" cy="1455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AB33EF-6125-C228-BE6C-AB3D2B88E936}"/>
              </a:ext>
            </a:extLst>
          </p:cNvPr>
          <p:cNvSpPr txBox="1"/>
          <p:nvPr/>
        </p:nvSpPr>
        <p:spPr>
          <a:xfrm>
            <a:off x="4105847" y="4731608"/>
            <a:ext cx="2108812" cy="646331"/>
          </a:xfrm>
          <a:prstGeom prst="rect">
            <a:avLst/>
          </a:prstGeom>
          <a:noFill/>
        </p:spPr>
        <p:txBody>
          <a:bodyPr wrap="square" rtlCol="0">
            <a:spAutoFit/>
          </a:bodyPr>
          <a:lstStyle/>
          <a:p>
            <a:pPr algn="ctr"/>
            <a:r>
              <a:rPr lang="en-US" dirty="0"/>
              <a:t>Getters/setters pour </a:t>
            </a:r>
            <a:r>
              <a:rPr lang="en-US" dirty="0" err="1"/>
              <a:t>chaque</a:t>
            </a:r>
            <a:r>
              <a:rPr lang="en-US" dirty="0"/>
              <a:t> champ</a:t>
            </a:r>
            <a:endParaRPr lang="fr-FR"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31906E-5BB7-7C54-9AE2-2C0A5671186E}"/>
                  </a:ext>
                </a:extLst>
              </p:cNvPr>
              <p:cNvSpPr txBox="1"/>
              <p:nvPr/>
            </p:nvSpPr>
            <p:spPr>
              <a:xfrm>
                <a:off x="6724303" y="4731582"/>
                <a:ext cx="2374753"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𝑝𝑡𝑟</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16</m:t>
                          </m:r>
                        </m:e>
                      </m:d>
                      <m:r>
                        <a:rPr lang="en-US" b="0" i="1" smtClean="0">
                          <a:latin typeface="Cambria Math" panose="02040503050406030204" pitchFamily="18" charset="0"/>
                        </a:rPr>
                        <m:t>→</m:t>
                      </m:r>
                      <m:r>
                        <a:rPr lang="en-US" b="0" i="1" smtClean="0">
                          <a:latin typeface="Cambria Math" panose="02040503050406030204" pitchFamily="18" charset="0"/>
                        </a:rPr>
                        <m:t>𝑝𝑡𝑟</m:t>
                      </m:r>
                      <m:r>
                        <a:rPr lang="en-US" b="0" i="1" smtClean="0">
                          <a:latin typeface="Cambria Math" panose="02040503050406030204" pitchFamily="18" charset="0"/>
                        </a:rPr>
                        <m:t> </m:t>
                      </m:r>
                    </m:oMath>
                  </m:oMathPara>
                </a14:m>
                <a:endParaRPr lang="fr-FR" dirty="0"/>
              </a:p>
            </p:txBody>
          </p:sp>
        </mc:Choice>
        <mc:Fallback xmlns="">
          <p:sp>
            <p:nvSpPr>
              <p:cNvPr id="13" name="TextBox 12">
                <a:extLst>
                  <a:ext uri="{FF2B5EF4-FFF2-40B4-BE49-F238E27FC236}">
                    <a16:creationId xmlns:a16="http://schemas.microsoft.com/office/drawing/2014/main" id="{A531906E-5BB7-7C54-9AE2-2C0A5671186E}"/>
                  </a:ext>
                </a:extLst>
              </p:cNvPr>
              <p:cNvSpPr txBox="1">
                <a:spLocks noRot="1" noChangeAspect="1" noMove="1" noResize="1" noEditPoints="1" noAdjustHandles="1" noChangeArrowheads="1" noChangeShapeType="1" noTextEdit="1"/>
              </p:cNvSpPr>
              <p:nvPr/>
            </p:nvSpPr>
            <p:spPr>
              <a:xfrm>
                <a:off x="6724303" y="4731582"/>
                <a:ext cx="2374753" cy="298415"/>
              </a:xfrm>
              <a:prstGeom prst="rect">
                <a:avLst/>
              </a:prstGeom>
              <a:blipFill>
                <a:blip r:embed="rId9"/>
                <a:stretch>
                  <a:fillRect l="-2051" r="-513" b="-2653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F1A955-E5DD-C77C-FB08-362CEE5D152D}"/>
                  </a:ext>
                </a:extLst>
              </p:cNvPr>
              <p:cNvSpPr txBox="1"/>
              <p:nvPr/>
            </p:nvSpPr>
            <p:spPr>
              <a:xfrm>
                <a:off x="6813094" y="5113704"/>
                <a:ext cx="2730619" cy="298415"/>
              </a:xfrm>
              <a:prstGeom prst="rect">
                <a:avLst/>
              </a:prstGeom>
              <a:noFill/>
            </p:spPr>
            <p:txBody>
              <a:bodyPr wrap="none" lIns="0" tIns="0" rIns="0" bIns="0" rtlCol="0">
                <a:spAutoFit/>
              </a:bodyPr>
              <a:lstStyle/>
              <a:p>
                <a:r>
                  <a:rPr lang="fr-FR" b="0" dirty="0"/>
                  <a:t>s</a:t>
                </a:r>
                <a14:m>
                  <m:oMath xmlns:m="http://schemas.openxmlformats.org/officeDocument/2006/math">
                    <m:r>
                      <a:rPr lang="fr-FR" b="0" i="1" smtClean="0">
                        <a:latin typeface="Cambria Math" panose="02040503050406030204" pitchFamily="18" charset="0"/>
                      </a:rPr>
                      <m:t>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𝑝𝑡𝑟</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16</m:t>
                        </m:r>
                      </m:e>
                    </m:d>
                    <m:r>
                      <a:rPr lang="en-US" b="0" i="1" smtClean="0">
                        <a:latin typeface="Cambria Math" panose="02040503050406030204" pitchFamily="18" charset="0"/>
                      </a:rPr>
                      <m:t>×</m:t>
                    </m:r>
                    <m:r>
                      <a:rPr lang="en-US" b="0" i="1" smtClean="0">
                        <a:latin typeface="Cambria Math" panose="02040503050406030204" pitchFamily="18" charset="0"/>
                      </a:rPr>
                      <m:t>𝑝𝑡𝑟</m:t>
                    </m:r>
                    <m:r>
                      <a:rPr lang="en-US" b="0" i="1" smtClean="0">
                        <a:latin typeface="Cambria Math" panose="02040503050406030204" pitchFamily="18" charset="0"/>
                      </a:rPr>
                      <m:t>→() </m:t>
                    </m:r>
                  </m:oMath>
                </a14:m>
                <a:endParaRPr lang="fr-FR" dirty="0"/>
              </a:p>
            </p:txBody>
          </p:sp>
        </mc:Choice>
        <mc:Fallback xmlns="">
          <p:sp>
            <p:nvSpPr>
              <p:cNvPr id="10" name="TextBox 9">
                <a:extLst>
                  <a:ext uri="{FF2B5EF4-FFF2-40B4-BE49-F238E27FC236}">
                    <a16:creationId xmlns:a16="http://schemas.microsoft.com/office/drawing/2014/main" id="{C9F1A955-E5DD-C77C-FB08-362CEE5D152D}"/>
                  </a:ext>
                </a:extLst>
              </p:cNvPr>
              <p:cNvSpPr txBox="1">
                <a:spLocks noRot="1" noChangeAspect="1" noMove="1" noResize="1" noEditPoints="1" noAdjustHandles="1" noChangeArrowheads="1" noChangeShapeType="1" noTextEdit="1"/>
              </p:cNvSpPr>
              <p:nvPr/>
            </p:nvSpPr>
            <p:spPr>
              <a:xfrm>
                <a:off x="6813094" y="5113704"/>
                <a:ext cx="2730619" cy="298415"/>
              </a:xfrm>
              <a:prstGeom prst="rect">
                <a:avLst/>
              </a:prstGeom>
              <a:blipFill>
                <a:blip r:embed="rId10"/>
                <a:stretch>
                  <a:fillRect l="-5357" t="-24490" r="-1339" b="-40816"/>
                </a:stretch>
              </a:blipFill>
            </p:spPr>
            <p:txBody>
              <a:bodyPr/>
              <a:lstStyle/>
              <a:p>
                <a:r>
                  <a:rPr lang="fr-FR">
                    <a:noFill/>
                  </a:rPr>
                  <a:t> </a:t>
                </a:r>
              </a:p>
            </p:txBody>
          </p:sp>
        </mc:Fallback>
      </mc:AlternateContent>
    </p:spTree>
    <p:extLst>
      <p:ext uri="{BB962C8B-B14F-4D97-AF65-F5344CB8AC3E}">
        <p14:creationId xmlns:p14="http://schemas.microsoft.com/office/powerpoint/2010/main" val="10450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9" grpId="0" animBg="1"/>
      <p:bldP spid="23" grpId="0" animBg="1"/>
      <p:bldP spid="3" grpId="0"/>
      <p:bldP spid="13"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3AEBB28-0454-5A97-BF67-91C0B0E31E82}"/>
              </a:ext>
            </a:extLst>
          </p:cNvPr>
          <p:cNvSpPr/>
          <p:nvPr>
            <p:custDataLst>
              <p:tags r:id="rId1"/>
            </p:custDataLst>
          </p:nvPr>
        </p:nvSpPr>
        <p:spPr>
          <a:xfrm>
            <a:off x="1826394" y="1343818"/>
            <a:ext cx="2702388" cy="1592143"/>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1" name="Rectangle 10">
            <a:extLst>
              <a:ext uri="{FF2B5EF4-FFF2-40B4-BE49-F238E27FC236}">
                <a16:creationId xmlns:a16="http://schemas.microsoft.com/office/drawing/2014/main" id="{21E4D0A1-486D-46E4-33E5-DF838E6B1DF8}"/>
              </a:ext>
            </a:extLst>
          </p:cNvPr>
          <p:cNvSpPr/>
          <p:nvPr>
            <p:custDataLst>
              <p:tags r:id="rId2"/>
            </p:custDataLst>
          </p:nvPr>
        </p:nvSpPr>
        <p:spPr>
          <a:xfrm>
            <a:off x="6410748" y="1343818"/>
            <a:ext cx="4619201" cy="518300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a:xfrm>
            <a:off x="9435364" y="6446850"/>
            <a:ext cx="2743200" cy="365125"/>
          </a:xfrm>
        </p:spPr>
        <p:txBody>
          <a:bodyPr/>
          <a:lstStyle/>
          <a:p>
            <a:fld id="{6113E31D-E2AB-40D1-8B51-AFA5AFEF393A}" type="slidenum">
              <a:rPr lang="en-US" smtClean="0"/>
              <a:t>38</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3"/>
            </p:custDataLst>
          </p:nvPr>
        </p:nvSpPr>
        <p:spPr>
          <a:xfrm>
            <a:off x="838200" y="18255"/>
            <a:ext cx="10515600" cy="1325563"/>
          </a:xfrm>
        </p:spPr>
        <p:txBody>
          <a:bodyPr/>
          <a:lstStyle/>
          <a:p>
            <a:pPr algn="ctr"/>
            <a:r>
              <a:rPr lang="fr-FR" dirty="0">
                <a:solidFill>
                  <a:schemeClr val="accent1">
                    <a:lumMod val="50000"/>
                  </a:schemeClr>
                </a:solidFill>
              </a:rPr>
              <a:t>Ma mission (2020)</a:t>
            </a:r>
          </a:p>
        </p:txBody>
      </p:sp>
      <p:sp>
        <p:nvSpPr>
          <p:cNvPr id="13" name="Rectangle 12">
            <a:extLst>
              <a:ext uri="{FF2B5EF4-FFF2-40B4-BE49-F238E27FC236}">
                <a16:creationId xmlns:a16="http://schemas.microsoft.com/office/drawing/2014/main" id="{D7EBB514-0CFD-FBBC-8A96-6B615E9918DE}"/>
              </a:ext>
            </a:extLst>
          </p:cNvPr>
          <p:cNvSpPr/>
          <p:nvPr>
            <p:custDataLst>
              <p:tags r:id="rId4"/>
            </p:custDataLst>
          </p:nvPr>
        </p:nvSpPr>
        <p:spPr>
          <a:xfrm>
            <a:off x="1857134" y="4816340"/>
            <a:ext cx="2679373" cy="181306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4" name="TextBox 13">
            <a:extLst>
              <a:ext uri="{FF2B5EF4-FFF2-40B4-BE49-F238E27FC236}">
                <a16:creationId xmlns:a16="http://schemas.microsoft.com/office/drawing/2014/main" id="{C25BEB36-BA10-E96A-5408-DB94D49ED7FB}"/>
              </a:ext>
            </a:extLst>
          </p:cNvPr>
          <p:cNvSpPr txBox="1"/>
          <p:nvPr>
            <p:custDataLst>
              <p:tags r:id="rId5"/>
            </p:custDataLst>
          </p:nvPr>
        </p:nvSpPr>
        <p:spPr>
          <a:xfrm>
            <a:off x="1956902" y="4912053"/>
            <a:ext cx="499215" cy="369332"/>
          </a:xfrm>
          <a:prstGeom prst="rect">
            <a:avLst/>
          </a:prstGeom>
          <a:noFill/>
          <a:ln>
            <a:solidFill>
              <a:schemeClr val="tx1"/>
            </a:solidFill>
          </a:ln>
        </p:spPr>
        <p:txBody>
          <a:bodyPr wrap="square">
            <a:spAutoFit/>
          </a:bodyPr>
          <a:lstStyle/>
          <a:p>
            <a:pPr algn="ctr"/>
            <a:r>
              <a:rPr lang="en-US" dirty="0"/>
              <a:t>C</a:t>
            </a:r>
            <a:endParaRPr lang="fr-FR" dirty="0"/>
          </a:p>
        </p:txBody>
      </p:sp>
      <p:sp>
        <p:nvSpPr>
          <p:cNvPr id="16" name="Arrow: Right 15">
            <a:extLst>
              <a:ext uri="{FF2B5EF4-FFF2-40B4-BE49-F238E27FC236}">
                <a16:creationId xmlns:a16="http://schemas.microsoft.com/office/drawing/2014/main" id="{C029928F-03A0-C52F-FD02-B6732F7C289B}"/>
              </a:ext>
            </a:extLst>
          </p:cNvPr>
          <p:cNvSpPr/>
          <p:nvPr/>
        </p:nvSpPr>
        <p:spPr>
          <a:xfrm>
            <a:off x="4452033" y="5128114"/>
            <a:ext cx="2454001" cy="12381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fr-FR" dirty="0" err="1"/>
              <a:t>utoCorres</a:t>
            </a:r>
            <a:endParaRPr lang="fr-FR" dirty="0"/>
          </a:p>
        </p:txBody>
      </p:sp>
      <p:sp>
        <p:nvSpPr>
          <p:cNvPr id="37" name="Arrow: Down 36">
            <a:extLst>
              <a:ext uri="{FF2B5EF4-FFF2-40B4-BE49-F238E27FC236}">
                <a16:creationId xmlns:a16="http://schemas.microsoft.com/office/drawing/2014/main" id="{EC9BFD51-854F-5233-A394-9C30E95E7DF2}"/>
              </a:ext>
            </a:extLst>
          </p:cNvPr>
          <p:cNvSpPr/>
          <p:nvPr/>
        </p:nvSpPr>
        <p:spPr>
          <a:xfrm>
            <a:off x="1590755" y="2464641"/>
            <a:ext cx="2710422" cy="2707738"/>
          </a:xfrm>
          <a:prstGeom prst="downArrow">
            <a:avLst>
              <a:gd name="adj1" fmla="val 50000"/>
              <a:gd name="adj2" fmla="val 4127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8" name="Arrow: Right 37">
            <a:extLst>
              <a:ext uri="{FF2B5EF4-FFF2-40B4-BE49-F238E27FC236}">
                <a16:creationId xmlns:a16="http://schemas.microsoft.com/office/drawing/2014/main" id="{44E33566-D5F9-43E8-88AA-338E4FC3D32C}"/>
              </a:ext>
            </a:extLst>
          </p:cNvPr>
          <p:cNvSpPr/>
          <p:nvPr/>
        </p:nvSpPr>
        <p:spPr>
          <a:xfrm>
            <a:off x="4561111" y="1637034"/>
            <a:ext cx="2682208" cy="115316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39" name="Arrow: Up-Down 38">
            <a:extLst>
              <a:ext uri="{FF2B5EF4-FFF2-40B4-BE49-F238E27FC236}">
                <a16:creationId xmlns:a16="http://schemas.microsoft.com/office/drawing/2014/main" id="{5E32AC74-671E-25BD-9DAE-C3D542377AC5}"/>
              </a:ext>
            </a:extLst>
          </p:cNvPr>
          <p:cNvSpPr/>
          <p:nvPr/>
        </p:nvSpPr>
        <p:spPr>
          <a:xfrm>
            <a:off x="6879499" y="2763719"/>
            <a:ext cx="2790058" cy="2316384"/>
          </a:xfrm>
          <a:prstGeom prst="upDownArrow">
            <a:avLst>
              <a:gd name="adj1" fmla="val 60817"/>
              <a:gd name="adj2" fmla="val 22168"/>
            </a:avLst>
          </a:prstGeom>
          <a:noFill/>
          <a:ln>
            <a:solidFill>
              <a:schemeClr val="tx1"/>
            </a:solidFill>
            <a:prstDash val="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err="1">
                <a:solidFill>
                  <a:srgbClr val="FF0000"/>
                </a:solidFill>
              </a:rPr>
              <a:t>Compatibilit</a:t>
            </a:r>
            <a:r>
              <a:rPr lang="fr-FR" b="1" dirty="0">
                <a:solidFill>
                  <a:srgbClr val="FF0000"/>
                </a:solidFill>
              </a:rPr>
              <a:t>é ?</a:t>
            </a:r>
          </a:p>
          <a:p>
            <a:pPr marL="342900" indent="-342900" algn="ctr">
              <a:buFont typeface="+mj-lt"/>
              <a:buAutoNum type="arabicPeriod"/>
            </a:pPr>
            <a:r>
              <a:rPr lang="fr-FR" b="1" dirty="0">
                <a:solidFill>
                  <a:srgbClr val="FF0000"/>
                </a:solidFill>
              </a:rPr>
              <a:t>Enoncé</a:t>
            </a:r>
          </a:p>
          <a:p>
            <a:pPr marL="342900" indent="-342900" algn="ctr">
              <a:buFont typeface="+mj-lt"/>
              <a:buAutoNum type="arabicPeriod"/>
            </a:pPr>
            <a:r>
              <a:rPr lang="fr-FR" b="1" dirty="0">
                <a:solidFill>
                  <a:srgbClr val="FF0000"/>
                </a:solidFill>
              </a:rPr>
              <a:t>Preuve</a:t>
            </a:r>
          </a:p>
        </p:txBody>
      </p:sp>
      <p:pic>
        <p:nvPicPr>
          <p:cNvPr id="48" name="Graphic 47">
            <a:extLst>
              <a:ext uri="{FF2B5EF4-FFF2-40B4-BE49-F238E27FC236}">
                <a16:creationId xmlns:a16="http://schemas.microsoft.com/office/drawing/2014/main" id="{BC05110B-79F9-10DE-03A6-026B57A422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18071" y="1441408"/>
            <a:ext cx="779862" cy="681044"/>
          </a:xfrm>
          <a:prstGeom prst="rect">
            <a:avLst/>
          </a:prstGeom>
        </p:spPr>
      </p:pic>
      <p:pic>
        <p:nvPicPr>
          <p:cNvPr id="50" name="Picture 2">
            <a:extLst>
              <a:ext uri="{FF2B5EF4-FFF2-40B4-BE49-F238E27FC236}">
                <a16:creationId xmlns:a16="http://schemas.microsoft.com/office/drawing/2014/main" id="{ECFA73E0-273F-B3DA-9D82-1CA1160BBD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3090" y="1305805"/>
            <a:ext cx="589072" cy="83408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2852ADDC-EBD8-1C40-4BAB-5DFB5CBEA5FB}"/>
              </a:ext>
            </a:extLst>
          </p:cNvPr>
          <p:cNvSpPr/>
          <p:nvPr/>
        </p:nvSpPr>
        <p:spPr>
          <a:xfrm rot="954391">
            <a:off x="4250186" y="3000697"/>
            <a:ext cx="3006856" cy="702767"/>
          </a:xfrm>
          <a:prstGeom prst="rightArrow">
            <a:avLst/>
          </a:prstGeom>
          <a:no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rgbClr val="FF0000"/>
                </a:solidFill>
              </a:rPr>
              <a:t>    Compilation ?</a:t>
            </a:r>
            <a:endParaRPr lang="fr-FR" b="1" dirty="0">
              <a:solidFill>
                <a:srgbClr val="FF0000"/>
              </a:solidFill>
            </a:endParaRPr>
          </a:p>
        </p:txBody>
      </p:sp>
      <p:grpSp>
        <p:nvGrpSpPr>
          <p:cNvPr id="2" name="Group 1">
            <a:extLst>
              <a:ext uri="{FF2B5EF4-FFF2-40B4-BE49-F238E27FC236}">
                <a16:creationId xmlns:a16="http://schemas.microsoft.com/office/drawing/2014/main" id="{DE74DF7E-F53E-C818-8325-E0EECBF11FF9}"/>
              </a:ext>
            </a:extLst>
          </p:cNvPr>
          <p:cNvGrpSpPr/>
          <p:nvPr/>
        </p:nvGrpSpPr>
        <p:grpSpPr>
          <a:xfrm>
            <a:off x="2769036" y="5380843"/>
            <a:ext cx="613562" cy="649654"/>
            <a:chOff x="5841360" y="2994480"/>
            <a:chExt cx="612000" cy="648000"/>
          </a:xfrm>
        </p:grpSpPr>
        <p:sp>
          <p:nvSpPr>
            <p:cNvPr id="3" name="Freeform: Shape 2">
              <a:extLst>
                <a:ext uri="{FF2B5EF4-FFF2-40B4-BE49-F238E27FC236}">
                  <a16:creationId xmlns:a16="http://schemas.microsoft.com/office/drawing/2014/main" id="{F3926855-EF0B-B549-2FFB-2BB417CAEB64}"/>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dirty="0">
                <a:latin typeface="Liberation Sans" pitchFamily="18"/>
                <a:ea typeface="Noto Sans CJK SC" pitchFamily="2"/>
                <a:cs typeface="Lohit Devanagari" pitchFamily="2"/>
              </a:endParaRPr>
            </a:p>
          </p:txBody>
        </p:sp>
        <p:sp>
          <p:nvSpPr>
            <p:cNvPr id="7" name="Freeform: Shape 6">
              <a:extLst>
                <a:ext uri="{FF2B5EF4-FFF2-40B4-BE49-F238E27FC236}">
                  <a16:creationId xmlns:a16="http://schemas.microsoft.com/office/drawing/2014/main" id="{1DD15595-4323-D17A-0627-5B3440860A95}"/>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8" name="Freeform: Shape 7">
              <a:extLst>
                <a:ext uri="{FF2B5EF4-FFF2-40B4-BE49-F238E27FC236}">
                  <a16:creationId xmlns:a16="http://schemas.microsoft.com/office/drawing/2014/main" id="{6A99A99F-DAF2-BAF2-6EFC-18871AF01EB8}"/>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9" name="Freeform: Shape 8">
              <a:extLst>
                <a:ext uri="{FF2B5EF4-FFF2-40B4-BE49-F238E27FC236}">
                  <a16:creationId xmlns:a16="http://schemas.microsoft.com/office/drawing/2014/main" id="{FA0103E0-1E8C-1807-2765-3950FA97921C}"/>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0" name="Freeform: Shape 9">
              <a:extLst>
                <a:ext uri="{FF2B5EF4-FFF2-40B4-BE49-F238E27FC236}">
                  <a16:creationId xmlns:a16="http://schemas.microsoft.com/office/drawing/2014/main" id="{CB8F049F-D6CF-E9FF-9F57-17FD5B2068B4}"/>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1" name="Freeform: Shape 20">
              <a:extLst>
                <a:ext uri="{FF2B5EF4-FFF2-40B4-BE49-F238E27FC236}">
                  <a16:creationId xmlns:a16="http://schemas.microsoft.com/office/drawing/2014/main" id="{BEF2A102-B9E5-8F00-AACE-31A8D4CB22E7}"/>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2" name="Freeform: Shape 21">
              <a:extLst>
                <a:ext uri="{FF2B5EF4-FFF2-40B4-BE49-F238E27FC236}">
                  <a16:creationId xmlns:a16="http://schemas.microsoft.com/office/drawing/2014/main" id="{2EEECBCC-1B8C-C738-9121-569C7D66733A}"/>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grpSp>
        <p:nvGrpSpPr>
          <p:cNvPr id="23" name="Group 22">
            <a:extLst>
              <a:ext uri="{FF2B5EF4-FFF2-40B4-BE49-F238E27FC236}">
                <a16:creationId xmlns:a16="http://schemas.microsoft.com/office/drawing/2014/main" id="{ECF06A63-72BD-8928-68D5-D93F253CB432}"/>
              </a:ext>
            </a:extLst>
          </p:cNvPr>
          <p:cNvGrpSpPr/>
          <p:nvPr/>
        </p:nvGrpSpPr>
        <p:grpSpPr>
          <a:xfrm>
            <a:off x="2716951" y="2167283"/>
            <a:ext cx="1531713" cy="1418870"/>
            <a:chOff x="4327184" y="1834911"/>
            <a:chExt cx="1804595" cy="1479767"/>
          </a:xfrm>
        </p:grpSpPr>
        <p:sp>
          <p:nvSpPr>
            <p:cNvPr id="24" name="Freeform: Shape 23">
              <a:extLst>
                <a:ext uri="{FF2B5EF4-FFF2-40B4-BE49-F238E27FC236}">
                  <a16:creationId xmlns:a16="http://schemas.microsoft.com/office/drawing/2014/main" id="{E34CC71B-3176-1459-12D6-425E41BA4215}"/>
                </a:ext>
              </a:extLst>
            </p:cNvPr>
            <p:cNvSpPr/>
            <p:nvPr/>
          </p:nvSpPr>
          <p:spPr>
            <a:xfrm>
              <a:off x="4327184" y="1834911"/>
              <a:ext cx="1804595" cy="1479767"/>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5CE"/>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6" name="TextBox 25">
              <a:extLst>
                <a:ext uri="{FF2B5EF4-FFF2-40B4-BE49-F238E27FC236}">
                  <a16:creationId xmlns:a16="http://schemas.microsoft.com/office/drawing/2014/main" id="{03A70B47-AE73-DA0D-BF92-F05CCE74C86E}"/>
                </a:ext>
              </a:extLst>
            </p:cNvPr>
            <p:cNvSpPr txBox="1"/>
            <p:nvPr/>
          </p:nvSpPr>
          <p:spPr>
            <a:xfrm>
              <a:off x="4515943" y="1993716"/>
              <a:ext cx="1615836" cy="464289"/>
            </a:xfrm>
            <a:prstGeom prst="rect">
              <a:avLst/>
            </a:prstGeom>
            <a:noFill/>
            <a:ln>
              <a:noFill/>
            </a:ln>
          </p:spPr>
          <p:txBody>
            <a:bodyPr vert="horz" wrap="square" lIns="90230" tIns="45115" rIns="90230" bIns="45115" anchorCtr="0" compatLnSpc="0">
              <a:spAutoFit/>
            </a:bodyPr>
            <a:lstStyle/>
            <a:p>
              <a:pPr algn="ctr" hangingPunct="0"/>
              <a:r>
                <a:rPr lang="en-AU" sz="1200" dirty="0">
                  <a:latin typeface="Liberation Sans" pitchFamily="18"/>
                  <a:ea typeface="Noto Sans CJK SC" pitchFamily="2"/>
                  <a:cs typeface="Lohit Devanagari" pitchFamily="2"/>
                </a:rPr>
                <a:t>Annotation</a:t>
              </a:r>
            </a:p>
            <a:p>
              <a:pPr algn="ctr" hangingPunct="0"/>
              <a:r>
                <a:rPr lang="en-AU" sz="1200" dirty="0" err="1">
                  <a:latin typeface="Liberation Sans" pitchFamily="18"/>
                  <a:ea typeface="Noto Sans CJK SC" pitchFamily="2"/>
                  <a:cs typeface="Lohit Devanagari" pitchFamily="2"/>
                </a:rPr>
                <a:t>d’agencement</a:t>
              </a:r>
              <a:endParaRPr lang="en-AU" sz="1200" dirty="0">
                <a:latin typeface="Liberation Sans" pitchFamily="18"/>
                <a:ea typeface="Noto Sans CJK SC" pitchFamily="2"/>
                <a:cs typeface="Lohit Devanagari" pitchFamily="2"/>
              </a:endParaRPr>
            </a:p>
          </p:txBody>
        </p:sp>
        <p:sp>
          <p:nvSpPr>
            <p:cNvPr id="27" name="Freeform: Shape 26">
              <a:extLst>
                <a:ext uri="{FF2B5EF4-FFF2-40B4-BE49-F238E27FC236}">
                  <a16:creationId xmlns:a16="http://schemas.microsoft.com/office/drawing/2014/main" id="{88FF4A93-10E0-5EC9-C185-68AEA667AF60}"/>
                </a:ext>
              </a:extLst>
            </p:cNvPr>
            <p:cNvSpPr/>
            <p:nvPr/>
          </p:nvSpPr>
          <p:spPr>
            <a:xfrm>
              <a:off x="5590400" y="2745150"/>
              <a:ext cx="260584" cy="2086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31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0" name="Freeform: Shape 29">
              <a:extLst>
                <a:ext uri="{FF2B5EF4-FFF2-40B4-BE49-F238E27FC236}">
                  <a16:creationId xmlns:a16="http://schemas.microsoft.com/office/drawing/2014/main" id="{0A0AF344-CCB1-BF71-51AA-7DA68A2F5B24}"/>
                </a:ext>
              </a:extLst>
            </p:cNvPr>
            <p:cNvSpPr/>
            <p:nvPr/>
          </p:nvSpPr>
          <p:spPr>
            <a:xfrm>
              <a:off x="5850984" y="2614858"/>
              <a:ext cx="182625" cy="1302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2B3B0B26-2704-A46D-40E4-39B50EEB58A2}"/>
                </a:ext>
              </a:extLst>
            </p:cNvPr>
            <p:cNvSpPr/>
            <p:nvPr/>
          </p:nvSpPr>
          <p:spPr>
            <a:xfrm>
              <a:off x="5590400" y="2484566"/>
              <a:ext cx="188400" cy="1043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72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3" name="Freeform: Shape 32">
              <a:extLst>
                <a:ext uri="{FF2B5EF4-FFF2-40B4-BE49-F238E27FC236}">
                  <a16:creationId xmlns:a16="http://schemas.microsoft.com/office/drawing/2014/main" id="{D6437186-7E6B-6413-D5AD-AEDBAE20155E}"/>
                </a:ext>
              </a:extLst>
            </p:cNvPr>
            <p:cNvSpPr/>
            <p:nvPr/>
          </p:nvSpPr>
          <p:spPr>
            <a:xfrm>
              <a:off x="5668720" y="2588872"/>
              <a:ext cx="7795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4" name="Freeform: Shape 33">
              <a:extLst>
                <a:ext uri="{FF2B5EF4-FFF2-40B4-BE49-F238E27FC236}">
                  <a16:creationId xmlns:a16="http://schemas.microsoft.com/office/drawing/2014/main" id="{863E0795-1AE8-4177-8922-12962A560B84}"/>
                </a:ext>
              </a:extLst>
            </p:cNvPr>
            <p:cNvSpPr/>
            <p:nvPr/>
          </p:nvSpPr>
          <p:spPr>
            <a:xfrm>
              <a:off x="5746679" y="2588872"/>
              <a:ext cx="52333"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5" name="Freeform: Shape 34">
              <a:extLst>
                <a:ext uri="{FF2B5EF4-FFF2-40B4-BE49-F238E27FC236}">
                  <a16:creationId xmlns:a16="http://schemas.microsoft.com/office/drawing/2014/main" id="{24A02836-C892-12E5-197A-6BD1A96E44D1}"/>
                </a:ext>
              </a:extLst>
            </p:cNvPr>
            <p:cNvSpPr/>
            <p:nvPr/>
          </p:nvSpPr>
          <p:spPr>
            <a:xfrm>
              <a:off x="5799012" y="2588872"/>
              <a:ext cx="51972"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pic>
          <p:nvPicPr>
            <p:cNvPr id="40" name="Picture 39">
              <a:extLst>
                <a:ext uri="{FF2B5EF4-FFF2-40B4-BE49-F238E27FC236}">
                  <a16:creationId xmlns:a16="http://schemas.microsoft.com/office/drawing/2014/main" id="{5699EDC2-6F42-2C6C-8CA4-68D3A577E5AE}"/>
                </a:ext>
              </a:extLst>
            </p:cNvPr>
            <p:cNvPicPr>
              <a:picLocks noChangeAspect="1"/>
            </p:cNvPicPr>
            <p:nvPr/>
          </p:nvPicPr>
          <p:blipFill>
            <a:blip r:embed="rId11">
              <a:lum contrast="-39000"/>
              <a:alphaModFix/>
              <a:grayscl/>
            </a:blip>
            <a:srcRect/>
            <a:stretch>
              <a:fillRect/>
            </a:stretch>
          </p:blipFill>
          <p:spPr>
            <a:xfrm>
              <a:off x="4543734" y="2448474"/>
              <a:ext cx="541379" cy="541379"/>
            </a:xfrm>
            <a:prstGeom prst="rect">
              <a:avLst/>
            </a:prstGeom>
            <a:noFill/>
            <a:ln>
              <a:noFill/>
            </a:ln>
          </p:spPr>
        </p:pic>
        <p:sp>
          <p:nvSpPr>
            <p:cNvPr id="41" name="Freeform: Shape 40">
              <a:extLst>
                <a:ext uri="{FF2B5EF4-FFF2-40B4-BE49-F238E27FC236}">
                  <a16:creationId xmlns:a16="http://schemas.microsoft.com/office/drawing/2014/main" id="{2F8A3272-FBD2-2B08-6591-28E2AACA7293}"/>
                </a:ext>
              </a:extLst>
            </p:cNvPr>
            <p:cNvSpPr/>
            <p:nvPr/>
          </p:nvSpPr>
          <p:spPr>
            <a:xfrm>
              <a:off x="5590762" y="2588872"/>
              <a:ext cx="7831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65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2" name="TextBox 41">
              <a:extLst>
                <a:ext uri="{FF2B5EF4-FFF2-40B4-BE49-F238E27FC236}">
                  <a16:creationId xmlns:a16="http://schemas.microsoft.com/office/drawing/2014/main" id="{4438041B-B430-2074-EB2C-9B8516411D96}"/>
                </a:ext>
              </a:extLst>
            </p:cNvPr>
            <p:cNvSpPr txBox="1"/>
            <p:nvPr/>
          </p:nvSpPr>
          <p:spPr>
            <a:xfrm rot="5400000" flipH="1">
              <a:off x="5092633" y="2542468"/>
              <a:ext cx="476795" cy="461665"/>
            </a:xfrm>
            <a:prstGeom prst="rect">
              <a:avLst/>
            </a:prstGeom>
            <a:noFill/>
          </p:spPr>
          <p:txBody>
            <a:bodyPr wrap="square" rtlCol="0">
              <a:spAutoFit/>
            </a:bodyPr>
            <a:lstStyle/>
            <a:p>
              <a:r>
                <a:rPr lang="en-US" sz="2400" dirty="0"/>
                <a:t>()</a:t>
              </a:r>
              <a:endParaRPr lang="fr-FR" sz="2400" dirty="0"/>
            </a:p>
          </p:txBody>
        </p:sp>
      </p:grpSp>
      <p:pic>
        <p:nvPicPr>
          <p:cNvPr id="43" name="Picture 42">
            <a:extLst>
              <a:ext uri="{FF2B5EF4-FFF2-40B4-BE49-F238E27FC236}">
                <a16:creationId xmlns:a16="http://schemas.microsoft.com/office/drawing/2014/main" id="{CCD15EA6-020E-1D77-3DC9-FA36769B7F9E}"/>
              </a:ext>
            </a:extLst>
          </p:cNvPr>
          <p:cNvPicPr>
            <a:picLocks noChangeAspect="1"/>
          </p:cNvPicPr>
          <p:nvPr/>
        </p:nvPicPr>
        <p:blipFill>
          <a:blip r:embed="rId11">
            <a:lum/>
            <a:alphaModFix/>
          </a:blip>
          <a:srcRect/>
          <a:stretch>
            <a:fillRect/>
          </a:stretch>
        </p:blipFill>
        <p:spPr>
          <a:xfrm>
            <a:off x="2611230" y="1530056"/>
            <a:ext cx="834083" cy="834083"/>
          </a:xfrm>
          <a:prstGeom prst="rect">
            <a:avLst/>
          </a:prstGeom>
          <a:noFill/>
          <a:ln>
            <a:noFill/>
          </a:ln>
        </p:spPr>
      </p:pic>
      <p:pic>
        <p:nvPicPr>
          <p:cNvPr id="44" name="Picture 43">
            <a:extLst>
              <a:ext uri="{FF2B5EF4-FFF2-40B4-BE49-F238E27FC236}">
                <a16:creationId xmlns:a16="http://schemas.microsoft.com/office/drawing/2014/main" id="{A2530D88-01D5-D046-6110-A165C58D5821}"/>
              </a:ext>
            </a:extLst>
          </p:cNvPr>
          <p:cNvPicPr>
            <a:picLocks noChangeAspect="1"/>
          </p:cNvPicPr>
          <p:nvPr/>
        </p:nvPicPr>
        <p:blipFill>
          <a:blip r:embed="rId11">
            <a:lum/>
            <a:alphaModFix/>
          </a:blip>
          <a:srcRect/>
          <a:stretch>
            <a:fillRect/>
          </a:stretch>
        </p:blipFill>
        <p:spPr>
          <a:xfrm>
            <a:off x="7779024" y="1508369"/>
            <a:ext cx="834083" cy="834083"/>
          </a:xfrm>
          <a:prstGeom prst="rect">
            <a:avLst/>
          </a:prstGeom>
          <a:noFill/>
          <a:ln>
            <a:noFill/>
          </a:ln>
        </p:spPr>
      </p:pic>
      <p:grpSp>
        <p:nvGrpSpPr>
          <p:cNvPr id="45" name="Group 44">
            <a:extLst>
              <a:ext uri="{FF2B5EF4-FFF2-40B4-BE49-F238E27FC236}">
                <a16:creationId xmlns:a16="http://schemas.microsoft.com/office/drawing/2014/main" id="{D580EAE8-307C-8420-A1A1-B615F63117FB}"/>
              </a:ext>
            </a:extLst>
          </p:cNvPr>
          <p:cNvGrpSpPr/>
          <p:nvPr/>
        </p:nvGrpSpPr>
        <p:grpSpPr>
          <a:xfrm>
            <a:off x="8088377" y="5673023"/>
            <a:ext cx="613562" cy="649654"/>
            <a:chOff x="5841360" y="2994480"/>
            <a:chExt cx="612000" cy="648000"/>
          </a:xfrm>
        </p:grpSpPr>
        <p:sp>
          <p:nvSpPr>
            <p:cNvPr id="46" name="Freeform: Shape 45">
              <a:extLst>
                <a:ext uri="{FF2B5EF4-FFF2-40B4-BE49-F238E27FC236}">
                  <a16:creationId xmlns:a16="http://schemas.microsoft.com/office/drawing/2014/main" id="{8738DA98-C9CC-9B99-A1A3-469B17B4728B}"/>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7" name="Freeform: Shape 46">
              <a:extLst>
                <a:ext uri="{FF2B5EF4-FFF2-40B4-BE49-F238E27FC236}">
                  <a16:creationId xmlns:a16="http://schemas.microsoft.com/office/drawing/2014/main" id="{EF72D8C1-1FF6-9A8E-77CF-8D3F2929B050}"/>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9" name="Freeform: Shape 48">
              <a:extLst>
                <a:ext uri="{FF2B5EF4-FFF2-40B4-BE49-F238E27FC236}">
                  <a16:creationId xmlns:a16="http://schemas.microsoft.com/office/drawing/2014/main" id="{EF3B0EFA-B071-9DDE-BF26-001754D7EBE9}"/>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1" name="Freeform: Shape 50">
              <a:extLst>
                <a:ext uri="{FF2B5EF4-FFF2-40B4-BE49-F238E27FC236}">
                  <a16:creationId xmlns:a16="http://schemas.microsoft.com/office/drawing/2014/main" id="{2E95FD00-FD47-2581-D23C-AF461681BE1B}"/>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2" name="Freeform: Shape 51">
              <a:extLst>
                <a:ext uri="{FF2B5EF4-FFF2-40B4-BE49-F238E27FC236}">
                  <a16:creationId xmlns:a16="http://schemas.microsoft.com/office/drawing/2014/main" id="{37D5CEF7-B0E5-85AC-CC97-1098998123CA}"/>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3" name="Freeform: Shape 52">
              <a:extLst>
                <a:ext uri="{FF2B5EF4-FFF2-40B4-BE49-F238E27FC236}">
                  <a16:creationId xmlns:a16="http://schemas.microsoft.com/office/drawing/2014/main" id="{F5AEAA7F-D499-2040-5EC2-53CC219BA5F2}"/>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4" name="Freeform: Shape 53">
              <a:extLst>
                <a:ext uri="{FF2B5EF4-FFF2-40B4-BE49-F238E27FC236}">
                  <a16:creationId xmlns:a16="http://schemas.microsoft.com/office/drawing/2014/main" id="{DD3F6EBA-44B5-4173-3880-D35DE03C64A5}"/>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sp>
        <p:nvSpPr>
          <p:cNvPr id="56" name="TextBox 55">
            <a:extLst>
              <a:ext uri="{FF2B5EF4-FFF2-40B4-BE49-F238E27FC236}">
                <a16:creationId xmlns:a16="http://schemas.microsoft.com/office/drawing/2014/main" id="{F5A3304C-2BAF-6652-21B4-96F21B9CD7E9}"/>
              </a:ext>
            </a:extLst>
          </p:cNvPr>
          <p:cNvSpPr txBox="1"/>
          <p:nvPr/>
        </p:nvSpPr>
        <p:spPr>
          <a:xfrm>
            <a:off x="2028998" y="3579376"/>
            <a:ext cx="1813388" cy="369332"/>
          </a:xfrm>
          <a:prstGeom prst="rect">
            <a:avLst/>
          </a:prstGeom>
          <a:noFill/>
        </p:spPr>
        <p:txBody>
          <a:bodyPr wrap="square">
            <a:spAutoFit/>
          </a:bodyPr>
          <a:lstStyle/>
          <a:p>
            <a:pPr algn="ctr"/>
            <a:r>
              <a:rPr lang="en-US" dirty="0">
                <a:solidFill>
                  <a:schemeClr val="bg1"/>
                </a:solidFill>
              </a:rPr>
              <a:t>Compilation</a:t>
            </a:r>
            <a:endParaRPr lang="fr-FR" dirty="0">
              <a:solidFill>
                <a:schemeClr val="bg1"/>
              </a:solidFill>
            </a:endParaRPr>
          </a:p>
        </p:txBody>
      </p:sp>
      <p:sp>
        <p:nvSpPr>
          <p:cNvPr id="17" name="TextBox 16">
            <a:extLst>
              <a:ext uri="{FF2B5EF4-FFF2-40B4-BE49-F238E27FC236}">
                <a16:creationId xmlns:a16="http://schemas.microsoft.com/office/drawing/2014/main" id="{8BB869CA-B3B1-0FA8-9D40-8583116F3AB6}"/>
              </a:ext>
            </a:extLst>
          </p:cNvPr>
          <p:cNvSpPr txBox="1"/>
          <p:nvPr/>
        </p:nvSpPr>
        <p:spPr>
          <a:xfrm>
            <a:off x="7121722" y="2399459"/>
            <a:ext cx="2317660" cy="369332"/>
          </a:xfrm>
          <a:prstGeom prst="rect">
            <a:avLst/>
          </a:prstGeom>
          <a:noFill/>
        </p:spPr>
        <p:txBody>
          <a:bodyPr wrap="square" rtlCol="0">
            <a:spAutoFit/>
          </a:bodyPr>
          <a:lstStyle/>
          <a:p>
            <a:r>
              <a:rPr lang="fr-FR" dirty="0"/>
              <a:t>Sémantique simplifiée</a:t>
            </a:r>
          </a:p>
        </p:txBody>
      </p:sp>
      <p:sp>
        <p:nvSpPr>
          <p:cNvPr id="18" name="TextBox 17">
            <a:extLst>
              <a:ext uri="{FF2B5EF4-FFF2-40B4-BE49-F238E27FC236}">
                <a16:creationId xmlns:a16="http://schemas.microsoft.com/office/drawing/2014/main" id="{39BEBD7F-27AB-8ABD-3ED4-EB020A18CF94}"/>
              </a:ext>
            </a:extLst>
          </p:cNvPr>
          <p:cNvSpPr txBox="1"/>
          <p:nvPr/>
        </p:nvSpPr>
        <p:spPr>
          <a:xfrm>
            <a:off x="7104870" y="5246124"/>
            <a:ext cx="2679373" cy="369332"/>
          </a:xfrm>
          <a:prstGeom prst="rect">
            <a:avLst/>
          </a:prstGeom>
          <a:noFill/>
        </p:spPr>
        <p:txBody>
          <a:bodyPr wrap="square" rtlCol="0">
            <a:spAutoFit/>
          </a:bodyPr>
          <a:lstStyle/>
          <a:p>
            <a:r>
              <a:rPr lang="fr-FR" dirty="0"/>
              <a:t>Sémantique monadique</a:t>
            </a:r>
          </a:p>
        </p:txBody>
      </p:sp>
    </p:spTree>
    <p:extLst>
      <p:ext uri="{BB962C8B-B14F-4D97-AF65-F5344CB8AC3E}">
        <p14:creationId xmlns:p14="http://schemas.microsoft.com/office/powerpoint/2010/main" val="36932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56D55A93-CC68-DC8D-14D4-BD9C53359CD1}"/>
              </a:ext>
            </a:extLst>
          </p:cNvPr>
          <p:cNvSpPr txBox="1"/>
          <p:nvPr/>
        </p:nvSpPr>
        <p:spPr>
          <a:xfrm>
            <a:off x="3749714" y="7579299"/>
            <a:ext cx="8738932" cy="1780875"/>
          </a:xfrm>
          <a:prstGeom prst="rect">
            <a:avLst/>
          </a:prstGeom>
          <a:noFill/>
          <a:ln>
            <a:noFill/>
          </a:ln>
        </p:spPr>
        <p:txBody>
          <a:bodyPr vert="horz" wrap="square" lIns="90230" tIns="45115" rIns="90230" bIns="45115" anchorCtr="0" compatLnSpc="0">
            <a:spAutoFit/>
          </a:bodyPr>
          <a:lstStyle/>
          <a:p>
            <a:pPr hangingPunct="0">
              <a:buSzPct val="45000"/>
              <a:buFont typeface="StarSymbol"/>
              <a:buChar char="●"/>
              <a:defRPr sz="1900"/>
            </a:pPr>
            <a:r>
              <a:rPr lang="en-AU" sz="1905">
                <a:latin typeface="Liberation Sans" pitchFamily="18"/>
                <a:ea typeface="Noto Sans CJK SC" pitchFamily="2"/>
                <a:cs typeface="Lohit Devanagari" pitchFamily="2"/>
              </a:rPr>
              <a:t>Programmer specifies layouts of algebraic types</a:t>
            </a:r>
          </a:p>
          <a:p>
            <a:pPr hangingPunct="0">
              <a:buSzPct val="45000"/>
              <a:buFont typeface="StarSymbol"/>
              <a:buChar char="●"/>
              <a:defRPr sz="1900"/>
            </a:pPr>
            <a:endParaRPr lang="en-AU" sz="1905">
              <a:latin typeface="Liberation Sans" pitchFamily="18"/>
              <a:ea typeface="Noto Sans CJK SC" pitchFamily="2"/>
              <a:cs typeface="Lohit Devanagari" pitchFamily="2"/>
            </a:endParaRPr>
          </a:p>
          <a:p>
            <a:pPr hangingPunct="0">
              <a:buSzPct val="45000"/>
              <a:buFont typeface="StarSymbol"/>
              <a:buChar char="●"/>
              <a:defRPr sz="1900"/>
            </a:pPr>
            <a:r>
              <a:rPr lang="en-AU" sz="1905">
                <a:latin typeface="Liberation Sans" pitchFamily="18"/>
                <a:ea typeface="Noto Sans CJK SC" pitchFamily="2"/>
                <a:cs typeface="Lohit Devanagari" pitchFamily="2"/>
              </a:rPr>
              <a:t>Certifying compiler lays out types as specified and generates:</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getters/setter to operate on the algebraic datatype directly</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39</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rgbClr val="002060"/>
                </a:solidFill>
              </a:rPr>
              <a:t>Enoncer la compatibilité</a:t>
            </a:r>
            <a:endParaRPr lang="fr-FR" baseline="-25000" dirty="0">
              <a:solidFill>
                <a:srgbClr val="002060"/>
              </a:solidFill>
            </a:endParaRPr>
          </a:p>
        </p:txBody>
      </p:sp>
      <p:pic>
        <p:nvPicPr>
          <p:cNvPr id="22" name="Picture 21">
            <a:extLst>
              <a:ext uri="{FF2B5EF4-FFF2-40B4-BE49-F238E27FC236}">
                <a16:creationId xmlns:a16="http://schemas.microsoft.com/office/drawing/2014/main" id="{D321D9C9-46F1-9B7E-DE59-1A498229CC1E}"/>
              </a:ext>
            </a:extLst>
          </p:cNvPr>
          <p:cNvPicPr>
            <a:picLocks noChangeAspect="1"/>
          </p:cNvPicPr>
          <p:nvPr/>
        </p:nvPicPr>
        <p:blipFill>
          <a:blip r:embed="rId3">
            <a:lum/>
            <a:alphaModFix/>
          </a:blip>
          <a:srcRect/>
          <a:stretch>
            <a:fillRect/>
          </a:stretch>
        </p:blipFill>
        <p:spPr>
          <a:xfrm>
            <a:off x="4093135" y="4925962"/>
            <a:ext cx="763795" cy="763795"/>
          </a:xfrm>
          <a:prstGeom prst="rect">
            <a:avLst/>
          </a:prstGeom>
          <a:noFill/>
          <a:ln>
            <a:noFill/>
          </a:ln>
        </p:spPr>
      </p:pic>
      <p:grpSp>
        <p:nvGrpSpPr>
          <p:cNvPr id="23" name="Group 22">
            <a:extLst>
              <a:ext uri="{FF2B5EF4-FFF2-40B4-BE49-F238E27FC236}">
                <a16:creationId xmlns:a16="http://schemas.microsoft.com/office/drawing/2014/main" id="{1619B968-6C56-0BC5-DFC2-D067C60ECE27}"/>
              </a:ext>
            </a:extLst>
          </p:cNvPr>
          <p:cNvGrpSpPr/>
          <p:nvPr/>
        </p:nvGrpSpPr>
        <p:grpSpPr>
          <a:xfrm>
            <a:off x="1565700" y="4990538"/>
            <a:ext cx="763795" cy="763795"/>
            <a:chOff x="5841360" y="2994480"/>
            <a:chExt cx="612000" cy="648000"/>
          </a:xfrm>
        </p:grpSpPr>
        <p:sp>
          <p:nvSpPr>
            <p:cNvPr id="24" name="Freeform: Shape 23">
              <a:extLst>
                <a:ext uri="{FF2B5EF4-FFF2-40B4-BE49-F238E27FC236}">
                  <a16:creationId xmlns:a16="http://schemas.microsoft.com/office/drawing/2014/main" id="{82D5D6E4-6603-A0E4-78DD-E104A5F2D0AA}"/>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5" name="Freeform: Shape 24">
              <a:extLst>
                <a:ext uri="{FF2B5EF4-FFF2-40B4-BE49-F238E27FC236}">
                  <a16:creationId xmlns:a16="http://schemas.microsoft.com/office/drawing/2014/main" id="{DFC429FC-7D79-7CF0-4CB4-86F334BC8B7E}"/>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6" name="Freeform: Shape 25">
              <a:extLst>
                <a:ext uri="{FF2B5EF4-FFF2-40B4-BE49-F238E27FC236}">
                  <a16:creationId xmlns:a16="http://schemas.microsoft.com/office/drawing/2014/main" id="{781F86C1-20FC-CE7D-327F-7F91EBFB772B}"/>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7" name="Freeform: Shape 26">
              <a:extLst>
                <a:ext uri="{FF2B5EF4-FFF2-40B4-BE49-F238E27FC236}">
                  <a16:creationId xmlns:a16="http://schemas.microsoft.com/office/drawing/2014/main" id="{4E6A376C-C714-E93A-ECE6-02682839C59A}"/>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9" name="Freeform: Shape 28">
              <a:extLst>
                <a:ext uri="{FF2B5EF4-FFF2-40B4-BE49-F238E27FC236}">
                  <a16:creationId xmlns:a16="http://schemas.microsoft.com/office/drawing/2014/main" id="{33E35902-EECB-5430-8B84-2B96E025D5DA}"/>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5" name="Freeform: Shape 34">
              <a:extLst>
                <a:ext uri="{FF2B5EF4-FFF2-40B4-BE49-F238E27FC236}">
                  <a16:creationId xmlns:a16="http://schemas.microsoft.com/office/drawing/2014/main" id="{3588B205-2B70-F646-1532-E3754FF1AD6D}"/>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6" name="Freeform: Shape 35">
              <a:extLst>
                <a:ext uri="{FF2B5EF4-FFF2-40B4-BE49-F238E27FC236}">
                  <a16:creationId xmlns:a16="http://schemas.microsoft.com/office/drawing/2014/main" id="{54879B5D-A55D-BFFC-330E-373F0C598D6E}"/>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mc:AlternateContent xmlns:mc="http://schemas.openxmlformats.org/markup-compatibility/2006" xmlns:a14="http://schemas.microsoft.com/office/drawing/2010/main">
        <mc:Choice Requires="a14">
          <p:graphicFrame>
            <p:nvGraphicFramePr>
              <p:cNvPr id="11" name="Table 14">
                <a:extLst>
                  <a:ext uri="{FF2B5EF4-FFF2-40B4-BE49-F238E27FC236}">
                    <a16:creationId xmlns:a16="http://schemas.microsoft.com/office/drawing/2014/main" id="{25D3E1BF-C1AE-D2A7-9947-20D34D29E48B}"/>
                  </a:ext>
                </a:extLst>
              </p:cNvPr>
              <p:cNvGraphicFramePr>
                <a:graphicFrameLocks noGrp="1"/>
              </p:cNvGraphicFramePr>
              <p:nvPr>
                <p:extLst>
                  <p:ext uri="{D42A27DB-BD31-4B8C-83A1-F6EECF244321}">
                    <p14:modId xmlns:p14="http://schemas.microsoft.com/office/powerpoint/2010/main" val="2547255524"/>
                  </p:ext>
                </p:extLst>
              </p:nvPr>
            </p:nvGraphicFramePr>
            <p:xfrm>
              <a:off x="389235" y="2010213"/>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a:t>Sémantique monadique</a:t>
                          </a:r>
                        </a:p>
                      </a:txBody>
                      <a:tcPr anchor="ctr"/>
                    </a:tc>
                    <a:tc>
                      <a:txBody>
                        <a:bodyPr/>
                        <a:lstStyle/>
                        <a:p>
                          <a:pPr algn="ctr"/>
                          <a:r>
                            <a:rPr lang="fr-FR" b="0" dirty="0"/>
                            <a:t>Sémantique simplifiée</a:t>
                          </a:r>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oMath>
                            </m:oMathPara>
                          </a14:m>
                          <a:endParaRPr lang="fr-FR" b="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𝑠</m:t>
                                    </m:r>
                                  </m:sub>
                                </m:sSub>
                                <m:r>
                                  <a:rPr lang="fr-F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𝑠</m:t>
                                    </m:r>
                                  </m:sub>
                                </m:sSub>
                              </m:oMath>
                            </m:oMathPara>
                          </a14:m>
                          <a:endParaRPr lang="fr-FR" b="0" dirty="0"/>
                        </a:p>
                      </a:txBody>
                      <a:tcPr anchor="ctr"/>
                    </a:tc>
                    <a:extLst>
                      <a:ext uri="{0D108BD9-81ED-4DB2-BD59-A6C34878D82A}">
                        <a16:rowId xmlns:a16="http://schemas.microsoft.com/office/drawing/2014/main" val="1459687146"/>
                      </a:ext>
                    </a:extLst>
                  </a:tr>
                </a:tbl>
              </a:graphicData>
            </a:graphic>
          </p:graphicFrame>
        </mc:Choice>
        <mc:Fallback xmlns="">
          <p:graphicFrame>
            <p:nvGraphicFramePr>
              <p:cNvPr id="11" name="Table 14">
                <a:extLst>
                  <a:ext uri="{FF2B5EF4-FFF2-40B4-BE49-F238E27FC236}">
                    <a16:creationId xmlns:a16="http://schemas.microsoft.com/office/drawing/2014/main" id="{25D3E1BF-C1AE-D2A7-9947-20D34D29E48B}"/>
                  </a:ext>
                </a:extLst>
              </p:cNvPr>
              <p:cNvGraphicFramePr>
                <a:graphicFrameLocks noGrp="1"/>
              </p:cNvGraphicFramePr>
              <p:nvPr>
                <p:extLst>
                  <p:ext uri="{D42A27DB-BD31-4B8C-83A1-F6EECF244321}">
                    <p14:modId xmlns:p14="http://schemas.microsoft.com/office/powerpoint/2010/main" val="2547255524"/>
                  </p:ext>
                </p:extLst>
              </p:nvPr>
            </p:nvGraphicFramePr>
            <p:xfrm>
              <a:off x="389235" y="2010213"/>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a:t>Sémantique monadique</a:t>
                          </a:r>
                        </a:p>
                      </a:txBody>
                      <a:tcPr anchor="ctr"/>
                    </a:tc>
                    <a:tc>
                      <a:txBody>
                        <a:bodyPr/>
                        <a:lstStyle/>
                        <a:p>
                          <a:pPr algn="ctr"/>
                          <a:r>
                            <a:rPr lang="fr-FR" b="0" dirty="0"/>
                            <a:t>Sémantique simplifiée</a:t>
                          </a:r>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endParaRPr lang="fr-FR"/>
                        </a:p>
                      </a:txBody>
                      <a:tcPr anchor="ctr">
                        <a:blipFill>
                          <a:blip r:embed="rId4"/>
                          <a:stretch>
                            <a:fillRect l="-222" t="-198438" r="-96896" b="-9375"/>
                          </a:stretch>
                        </a:blipFill>
                      </a:tcPr>
                    </a:tc>
                    <a:tc>
                      <a:txBody>
                        <a:bodyPr/>
                        <a:lstStyle/>
                        <a:p>
                          <a:endParaRPr lang="fr-FR"/>
                        </a:p>
                      </a:txBody>
                      <a:tcPr anchor="ctr">
                        <a:blipFill>
                          <a:blip r:embed="rId4"/>
                          <a:stretch>
                            <a:fillRect l="-104388" t="-198438" r="-924" b="-9375"/>
                          </a:stretch>
                        </a:blipFill>
                      </a:tcPr>
                    </a:tc>
                    <a:extLst>
                      <a:ext uri="{0D108BD9-81ED-4DB2-BD59-A6C34878D82A}">
                        <a16:rowId xmlns:a16="http://schemas.microsoft.com/office/drawing/2014/main" val="145968714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9D1D6588-3D65-44D2-7186-93A32466BD49}"/>
                  </a:ext>
                </a:extLst>
              </p:cNvPr>
              <p:cNvGraphicFramePr>
                <a:graphicFrameLocks noGrp="1"/>
              </p:cNvGraphicFramePr>
              <p:nvPr>
                <p:extLst>
                  <p:ext uri="{D42A27DB-BD31-4B8C-83A1-F6EECF244321}">
                    <p14:modId xmlns:p14="http://schemas.microsoft.com/office/powerpoint/2010/main" val="3932322515"/>
                  </p:ext>
                </p:extLst>
              </p:nvPr>
            </p:nvGraphicFramePr>
            <p:xfrm>
              <a:off x="6847248" y="2021843"/>
              <a:ext cx="5040577" cy="1131301"/>
            </p:xfrm>
            <a:graphic>
              <a:graphicData uri="http://schemas.openxmlformats.org/drawingml/2006/table">
                <a:tbl>
                  <a:tblPr firstRow="1" bandRow="1">
                    <a:tableStyleId>{5C22544A-7EE6-4342-B048-85BDC9FD1C3A}</a:tableStyleId>
                  </a:tblPr>
                  <a:tblGrid>
                    <a:gridCol w="5040577">
                      <a:extLst>
                        <a:ext uri="{9D8B030D-6E8A-4147-A177-3AD203B41FA5}">
                          <a16:colId xmlns:a16="http://schemas.microsoft.com/office/drawing/2014/main" val="1553345347"/>
                        </a:ext>
                      </a:extLst>
                    </a:gridCol>
                  </a:tblGrid>
                  <a:tr h="370840">
                    <a:tc>
                      <a:txBody>
                        <a:bodyPr/>
                        <a:lstStyle/>
                        <a:p>
                          <a:pPr algn="ctr"/>
                          <a:r>
                            <a:rPr lang="fr-FR" b="0" dirty="0"/>
                            <a:t>Compatibilité entre les deux sémantiques</a:t>
                          </a:r>
                        </a:p>
                      </a:txBody>
                      <a:tcPr anchor="ctr"/>
                    </a:tc>
                    <a:extLst>
                      <a:ext uri="{0D108BD9-81ED-4DB2-BD59-A6C34878D82A}">
                        <a16:rowId xmlns:a16="http://schemas.microsoft.com/office/drawing/2014/main" val="788083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Relation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oMath>
                          </a14:m>
                          <a:endParaRPr lang="fr-FR" b="0" i="1" dirty="0"/>
                        </a:p>
                      </a:txBody>
                      <a:tcPr anchor="ct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est compatible avec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mc:Choice>
        <mc:Fallback xmlns="">
          <p:graphicFrame>
            <p:nvGraphicFramePr>
              <p:cNvPr id="13" name="Table 12">
                <a:extLst>
                  <a:ext uri="{FF2B5EF4-FFF2-40B4-BE49-F238E27FC236}">
                    <a16:creationId xmlns:a16="http://schemas.microsoft.com/office/drawing/2014/main" id="{9D1D6588-3D65-44D2-7186-93A32466BD49}"/>
                  </a:ext>
                </a:extLst>
              </p:cNvPr>
              <p:cNvGraphicFramePr>
                <a:graphicFrameLocks noGrp="1"/>
              </p:cNvGraphicFramePr>
              <p:nvPr>
                <p:extLst>
                  <p:ext uri="{D42A27DB-BD31-4B8C-83A1-F6EECF244321}">
                    <p14:modId xmlns:p14="http://schemas.microsoft.com/office/powerpoint/2010/main" val="3932322515"/>
                  </p:ext>
                </p:extLst>
              </p:nvPr>
            </p:nvGraphicFramePr>
            <p:xfrm>
              <a:off x="6847248" y="2021843"/>
              <a:ext cx="5040577" cy="1131301"/>
            </p:xfrm>
            <a:graphic>
              <a:graphicData uri="http://schemas.openxmlformats.org/drawingml/2006/table">
                <a:tbl>
                  <a:tblPr firstRow="1" bandRow="1">
                    <a:tableStyleId>{5C22544A-7EE6-4342-B048-85BDC9FD1C3A}</a:tableStyleId>
                  </a:tblPr>
                  <a:tblGrid>
                    <a:gridCol w="5040577">
                      <a:extLst>
                        <a:ext uri="{9D8B030D-6E8A-4147-A177-3AD203B41FA5}">
                          <a16:colId xmlns:a16="http://schemas.microsoft.com/office/drawing/2014/main" val="1553345347"/>
                        </a:ext>
                      </a:extLst>
                    </a:gridCol>
                  </a:tblGrid>
                  <a:tr h="370840">
                    <a:tc>
                      <a:txBody>
                        <a:bodyPr/>
                        <a:lstStyle/>
                        <a:p>
                          <a:pPr algn="ctr"/>
                          <a:r>
                            <a:rPr lang="fr-FR" b="0" dirty="0"/>
                            <a:t>Compatibilité entre les deux sémantiques</a:t>
                          </a:r>
                        </a:p>
                      </a:txBody>
                      <a:tcPr anchor="ctr"/>
                    </a:tc>
                    <a:extLst>
                      <a:ext uri="{0D108BD9-81ED-4DB2-BD59-A6C34878D82A}">
                        <a16:rowId xmlns:a16="http://schemas.microsoft.com/office/drawing/2014/main" val="788083234"/>
                      </a:ext>
                    </a:extLst>
                  </a:tr>
                  <a:tr h="370840">
                    <a:tc>
                      <a:txBody>
                        <a:bodyPr/>
                        <a:lstStyle/>
                        <a:p>
                          <a:endParaRPr lang="fr-FR"/>
                        </a:p>
                      </a:txBody>
                      <a:tcPr anchor="ctr">
                        <a:blipFill>
                          <a:blip r:embed="rId5"/>
                          <a:stretch>
                            <a:fillRect l="-121" t="-104839" r="-483" b="-124194"/>
                          </a:stretch>
                        </a:blipFill>
                      </a:tcP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est compatible avec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BC2C6FFF-14A4-5D07-0B7C-1422596126A0}"/>
                  </a:ext>
                </a:extLst>
              </p:cNvPr>
              <p:cNvGraphicFramePr>
                <a:graphicFrameLocks noGrp="1"/>
              </p:cNvGraphicFramePr>
              <p:nvPr>
                <p:extLst>
                  <p:ext uri="{D42A27DB-BD31-4B8C-83A1-F6EECF244321}">
                    <p14:modId xmlns:p14="http://schemas.microsoft.com/office/powerpoint/2010/main" val="3465086923"/>
                  </p:ext>
                </p:extLst>
              </p:nvPr>
            </p:nvGraphicFramePr>
            <p:xfrm>
              <a:off x="389235" y="4433761"/>
              <a:ext cx="5382447" cy="370840"/>
            </p:xfrm>
            <a:graphic>
              <a:graphicData uri="http://schemas.openxmlformats.org/drawingml/2006/table">
                <a:tbl>
                  <a:tblPr bandRow="1">
                    <a:tableStyleId>{5C22544A-7EE6-4342-B048-85BDC9FD1C3A}</a:tableStyleId>
                  </a:tblPr>
                  <a:tblGrid>
                    <a:gridCol w="2747642">
                      <a:extLst>
                        <a:ext uri="{9D8B030D-6E8A-4147-A177-3AD203B41FA5}">
                          <a16:colId xmlns:a16="http://schemas.microsoft.com/office/drawing/2014/main" val="4172071248"/>
                        </a:ext>
                      </a:extLst>
                    </a:gridCol>
                    <a:gridCol w="2634805">
                      <a:extLst>
                        <a:ext uri="{9D8B030D-6E8A-4147-A177-3AD203B41FA5}">
                          <a16:colId xmlns:a16="http://schemas.microsoft.com/office/drawing/2014/main" val="477783604"/>
                        </a:ext>
                      </a:extLst>
                    </a:gridCol>
                  </a:tblGrid>
                  <a:tr h="370840">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solidFill>
                                <a:schemeClr val="tx1"/>
                              </a:solidFill>
                            </a:rPr>
                            <a:t>byte[n]</a:t>
                          </a:r>
                          <a:endParaRPr lang="fr-FR" b="0" baseline="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fr-FR" b="0" i="1" noProof="0" smtClean="0">
                                        <a:latin typeface="Cambria Math" panose="02040503050406030204" pitchFamily="18" charset="0"/>
                                      </a:rPr>
                                      <m:t>𝑇</m:t>
                                    </m:r>
                                  </m:e>
                                  <m:sub>
                                    <m:r>
                                      <a:rPr lang="en-US" b="0" i="1" noProof="0" smtClean="0">
                                        <a:latin typeface="Cambria Math" panose="02040503050406030204" pitchFamily="18" charset="0"/>
                                      </a:rPr>
                                      <m:t>𝑠</m:t>
                                    </m:r>
                                  </m:sub>
                                </m:sSub>
                                <m:r>
                                  <a:rPr lang="fr-FR" b="0" i="0" noProof="0" smtClean="0">
                                    <a:latin typeface="Cambria Math" panose="02040503050406030204" pitchFamily="18" charset="0"/>
                                  </a:rPr>
                                  <m:t>={…,</m:t>
                                </m:r>
                                <m:r>
                                  <a:rPr lang="fr-FR" b="0" noProof="0" smtClean="0">
                                    <a:latin typeface="Cambria Math" panose="02040503050406030204" pitchFamily="18" charset="0"/>
                                  </a:rPr>
                                  <m:t>𝑥</m:t>
                                </m:r>
                                <m:r>
                                  <a:rPr lang="fr-FR" b="0" noProof="0" smtClean="0">
                                    <a:latin typeface="Cambria Math" panose="02040503050406030204" pitchFamily="18" charset="0"/>
                                  </a:rPr>
                                  <m:t> :</m:t>
                                </m:r>
                                <m:r>
                                  <a:rPr lang="en-US" b="0" i="1" noProof="0" smtClean="0">
                                    <a:latin typeface="Cambria Math" panose="02040503050406030204" pitchFamily="18" charset="0"/>
                                  </a:rPr>
                                  <m:t>𝐴</m:t>
                                </m:r>
                                <m:r>
                                  <a:rPr lang="fr-FR" b="0" noProof="0" smtClean="0">
                                    <a:latin typeface="Cambria Math" panose="02040503050406030204" pitchFamily="18" charset="0"/>
                                  </a:rPr>
                                  <m:t>, …}</m:t>
                                </m:r>
                              </m:oMath>
                            </m:oMathPara>
                          </a14:m>
                          <a:endParaRPr lang="fr-FR" noProof="0" dirty="0"/>
                        </a:p>
                      </a:txBody>
                      <a:tcPr anchor="ctr"/>
                    </a:tc>
                    <a:extLst>
                      <a:ext uri="{0D108BD9-81ED-4DB2-BD59-A6C34878D82A}">
                        <a16:rowId xmlns:a16="http://schemas.microsoft.com/office/drawing/2014/main" val="3638546224"/>
                      </a:ext>
                    </a:extLst>
                  </a:tr>
                </a:tbl>
              </a:graphicData>
            </a:graphic>
          </p:graphicFrame>
        </mc:Choice>
        <mc:Fallback xmlns="">
          <p:graphicFrame>
            <p:nvGraphicFramePr>
              <p:cNvPr id="19" name="Table 18">
                <a:extLst>
                  <a:ext uri="{FF2B5EF4-FFF2-40B4-BE49-F238E27FC236}">
                    <a16:creationId xmlns:a16="http://schemas.microsoft.com/office/drawing/2014/main" id="{BC2C6FFF-14A4-5D07-0B7C-1422596126A0}"/>
                  </a:ext>
                </a:extLst>
              </p:cNvPr>
              <p:cNvGraphicFramePr>
                <a:graphicFrameLocks noGrp="1"/>
              </p:cNvGraphicFramePr>
              <p:nvPr>
                <p:extLst>
                  <p:ext uri="{D42A27DB-BD31-4B8C-83A1-F6EECF244321}">
                    <p14:modId xmlns:p14="http://schemas.microsoft.com/office/powerpoint/2010/main" val="3465086923"/>
                  </p:ext>
                </p:extLst>
              </p:nvPr>
            </p:nvGraphicFramePr>
            <p:xfrm>
              <a:off x="389235" y="4433761"/>
              <a:ext cx="5382447" cy="370840"/>
            </p:xfrm>
            <a:graphic>
              <a:graphicData uri="http://schemas.openxmlformats.org/drawingml/2006/table">
                <a:tbl>
                  <a:tblPr bandRow="1">
                    <a:tableStyleId>{5C22544A-7EE6-4342-B048-85BDC9FD1C3A}</a:tableStyleId>
                  </a:tblPr>
                  <a:tblGrid>
                    <a:gridCol w="2747642">
                      <a:extLst>
                        <a:ext uri="{9D8B030D-6E8A-4147-A177-3AD203B41FA5}">
                          <a16:colId xmlns:a16="http://schemas.microsoft.com/office/drawing/2014/main" val="4172071248"/>
                        </a:ext>
                      </a:extLst>
                    </a:gridCol>
                    <a:gridCol w="2634805">
                      <a:extLst>
                        <a:ext uri="{9D8B030D-6E8A-4147-A177-3AD203B41FA5}">
                          <a16:colId xmlns:a16="http://schemas.microsoft.com/office/drawing/2014/main" val="477783604"/>
                        </a:ext>
                      </a:extLst>
                    </a:gridCol>
                  </a:tblGrid>
                  <a:tr h="370840">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solidFill>
                                <a:schemeClr val="tx1"/>
                              </a:solidFill>
                            </a:rPr>
                            <a:t>byte[n]</a:t>
                          </a:r>
                          <a:endParaRPr lang="fr-FR" b="0" baseline="0" dirty="0">
                            <a:solidFill>
                              <a:schemeClr val="tx1"/>
                            </a:solidFill>
                          </a:endParaRPr>
                        </a:p>
                      </a:txBody>
                      <a:tcPr anchor="ctr"/>
                    </a:tc>
                    <a:tc>
                      <a:txBody>
                        <a:bodyPr/>
                        <a:lstStyle/>
                        <a:p>
                          <a:endParaRPr lang="fr-FR"/>
                        </a:p>
                      </a:txBody>
                      <a:tcPr anchor="ctr">
                        <a:blipFill>
                          <a:blip r:embed="rId6"/>
                          <a:stretch>
                            <a:fillRect l="-104388" t="-8065" r="-462" b="-24194"/>
                          </a:stretch>
                        </a:blipFill>
                      </a:tcPr>
                    </a:tc>
                    <a:extLst>
                      <a:ext uri="{0D108BD9-81ED-4DB2-BD59-A6C34878D82A}">
                        <a16:rowId xmlns:a16="http://schemas.microsoft.com/office/drawing/2014/main" val="36385462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F099A0C3-7B0F-1FE8-585F-E7BE43B773CB}"/>
                  </a:ext>
                </a:extLst>
              </p:cNvPr>
              <p:cNvGraphicFramePr>
                <a:graphicFrameLocks noGrp="1"/>
              </p:cNvGraphicFramePr>
              <p:nvPr>
                <p:extLst>
                  <p:ext uri="{D42A27DB-BD31-4B8C-83A1-F6EECF244321}">
                    <p14:modId xmlns:p14="http://schemas.microsoft.com/office/powerpoint/2010/main" val="3157987331"/>
                  </p:ext>
                </p:extLst>
              </p:nvPr>
            </p:nvGraphicFramePr>
            <p:xfrm>
              <a:off x="6824804" y="4422543"/>
              <a:ext cx="5040577" cy="370840"/>
            </p:xfrm>
            <a:graphic>
              <a:graphicData uri="http://schemas.openxmlformats.org/drawingml/2006/table">
                <a:tbl>
                  <a:tblPr bandRow="1">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i="0" dirty="0">
                              <a:latin typeface="+mn-lt"/>
                            </a:rPr>
                            <a:t>Relation de décodage :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𝑑𝑒𝑐𝑜𝑑𝑒</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fr-FR" dirty="0"/>
                            <a:t> »</a:t>
                          </a:r>
                        </a:p>
                      </a:txBody>
                      <a:tcPr anchor="ctr"/>
                    </a:tc>
                    <a:extLst>
                      <a:ext uri="{0D108BD9-81ED-4DB2-BD59-A6C34878D82A}">
                        <a16:rowId xmlns:a16="http://schemas.microsoft.com/office/drawing/2014/main" val="2068490748"/>
                      </a:ext>
                    </a:extLst>
                  </a:tr>
                </a:tbl>
              </a:graphicData>
            </a:graphic>
          </p:graphicFrame>
        </mc:Choice>
        <mc:Fallback xmlns="">
          <p:graphicFrame>
            <p:nvGraphicFramePr>
              <p:cNvPr id="28" name="Table 27">
                <a:extLst>
                  <a:ext uri="{FF2B5EF4-FFF2-40B4-BE49-F238E27FC236}">
                    <a16:creationId xmlns:a16="http://schemas.microsoft.com/office/drawing/2014/main" id="{F099A0C3-7B0F-1FE8-585F-E7BE43B773CB}"/>
                  </a:ext>
                </a:extLst>
              </p:cNvPr>
              <p:cNvGraphicFramePr>
                <a:graphicFrameLocks noGrp="1"/>
              </p:cNvGraphicFramePr>
              <p:nvPr>
                <p:extLst>
                  <p:ext uri="{D42A27DB-BD31-4B8C-83A1-F6EECF244321}">
                    <p14:modId xmlns:p14="http://schemas.microsoft.com/office/powerpoint/2010/main" val="3157987331"/>
                  </p:ext>
                </p:extLst>
              </p:nvPr>
            </p:nvGraphicFramePr>
            <p:xfrm>
              <a:off x="6824804" y="4422543"/>
              <a:ext cx="5040577" cy="370840"/>
            </p:xfrm>
            <a:graphic>
              <a:graphicData uri="http://schemas.openxmlformats.org/drawingml/2006/table">
                <a:tbl>
                  <a:tblPr bandRow="1">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endParaRPr lang="fr-FR"/>
                        </a:p>
                      </a:txBody>
                      <a:tcPr anchor="ctr">
                        <a:blipFill>
                          <a:blip r:embed="rId7"/>
                          <a:stretch>
                            <a:fillRect l="-121" t="-8065" r="-242" b="-24194"/>
                          </a:stretch>
                        </a:blipFill>
                      </a:tcPr>
                    </a:tc>
                    <a:extLst>
                      <a:ext uri="{0D108BD9-81ED-4DB2-BD59-A6C34878D82A}">
                        <a16:rowId xmlns:a16="http://schemas.microsoft.com/office/drawing/2014/main" val="2068490748"/>
                      </a:ext>
                    </a:extLst>
                  </a:tr>
                </a:tbl>
              </a:graphicData>
            </a:graphic>
          </p:graphicFrame>
        </mc:Fallback>
      </mc:AlternateContent>
      <p:cxnSp>
        <p:nvCxnSpPr>
          <p:cNvPr id="38" name="Straight Arrow Connector 37">
            <a:extLst>
              <a:ext uri="{FF2B5EF4-FFF2-40B4-BE49-F238E27FC236}">
                <a16:creationId xmlns:a16="http://schemas.microsoft.com/office/drawing/2014/main" id="{333AF112-F466-717D-1EDA-B30E1F5B92D6}"/>
              </a:ext>
            </a:extLst>
          </p:cNvPr>
          <p:cNvCxnSpPr>
            <a:cxnSpLocks/>
          </p:cNvCxnSpPr>
          <p:nvPr/>
        </p:nvCxnSpPr>
        <p:spPr>
          <a:xfrm flipV="1">
            <a:off x="9960746" y="4815700"/>
            <a:ext cx="665554" cy="492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4837F00C-559D-57DE-2AEA-EF8A9110C36D}"/>
              </a:ext>
            </a:extLst>
          </p:cNvPr>
          <p:cNvSpPr txBox="1"/>
          <p:nvPr/>
        </p:nvSpPr>
        <p:spPr>
          <a:xfrm>
            <a:off x="8287153" y="5261435"/>
            <a:ext cx="2115877" cy="646331"/>
          </a:xfrm>
          <a:prstGeom prst="rect">
            <a:avLst/>
          </a:prstGeom>
          <a:noFill/>
        </p:spPr>
        <p:txBody>
          <a:bodyPr wrap="square" rtlCol="0">
            <a:spAutoFit/>
          </a:bodyPr>
          <a:lstStyle/>
          <a:p>
            <a:r>
              <a:rPr lang="fr-FR" dirty="0"/>
              <a:t>Décode le tableau selon l’agencement</a:t>
            </a:r>
          </a:p>
        </p:txBody>
      </p:sp>
      <p:sp>
        <p:nvSpPr>
          <p:cNvPr id="42" name="TextBox 41">
            <a:extLst>
              <a:ext uri="{FF2B5EF4-FFF2-40B4-BE49-F238E27FC236}">
                <a16:creationId xmlns:a16="http://schemas.microsoft.com/office/drawing/2014/main" id="{5EBA9CFD-D0BF-78DE-BADA-757B9FAF3D52}"/>
              </a:ext>
            </a:extLst>
          </p:cNvPr>
          <p:cNvSpPr txBox="1"/>
          <p:nvPr/>
        </p:nvSpPr>
        <p:spPr>
          <a:xfrm>
            <a:off x="489097" y="3436971"/>
            <a:ext cx="6432698" cy="646331"/>
          </a:xfrm>
          <a:prstGeom prst="rect">
            <a:avLst/>
          </a:prstGeom>
          <a:noFill/>
        </p:spPr>
        <p:txBody>
          <a:bodyPr wrap="square" rtlCol="0">
            <a:spAutoFit/>
          </a:bodyPr>
          <a:lstStyle/>
          <a:p>
            <a:pPr marL="285750" indent="-285750">
              <a:buFont typeface="Arial" panose="020B0604020202020204" pitchFamily="34" charset="0"/>
              <a:buChar char="•"/>
            </a:pPr>
            <a:r>
              <a:rPr lang="fr-FR" dirty="0"/>
              <a:t>Pour un type non annoté, même </a:t>
            </a:r>
            <a:r>
              <a:rPr lang="fr-FR" i="1" dirty="0"/>
              <a:t>T</a:t>
            </a:r>
            <a:r>
              <a:rPr lang="fr-FR" i="1" baseline="-25000" dirty="0"/>
              <a:t>r</a:t>
            </a:r>
            <a:r>
              <a:rPr lang="fr-FR" dirty="0"/>
              <a:t> qu’avant</a:t>
            </a:r>
          </a:p>
          <a:p>
            <a:pPr marL="285750" indent="-285750">
              <a:buFont typeface="Arial" panose="020B0604020202020204" pitchFamily="34" charset="0"/>
              <a:buChar char="•"/>
            </a:pPr>
            <a:r>
              <a:rPr lang="fr-FR" dirty="0"/>
              <a:t>Quid d’un type annoté ?</a:t>
            </a:r>
          </a:p>
        </p:txBody>
      </p:sp>
      <p:sp>
        <p:nvSpPr>
          <p:cNvPr id="43" name="TextBox 42">
            <a:extLst>
              <a:ext uri="{FF2B5EF4-FFF2-40B4-BE49-F238E27FC236}">
                <a16:creationId xmlns:a16="http://schemas.microsoft.com/office/drawing/2014/main" id="{22428589-41F2-D129-6CDC-F809A6F590B5}"/>
              </a:ext>
            </a:extLst>
          </p:cNvPr>
          <p:cNvSpPr txBox="1"/>
          <p:nvPr/>
        </p:nvSpPr>
        <p:spPr>
          <a:xfrm>
            <a:off x="10820400" y="2383346"/>
            <a:ext cx="514713" cy="369332"/>
          </a:xfrm>
          <a:prstGeom prst="rect">
            <a:avLst/>
          </a:prstGeom>
          <a:noFill/>
        </p:spPr>
        <p:txBody>
          <a:bodyPr wrap="square" rtlCol="0">
            <a:spAutoFit/>
          </a:bodyPr>
          <a:lstStyle/>
          <a:p>
            <a:r>
              <a:rPr lang="fr-FR" b="1" dirty="0">
                <a:solidFill>
                  <a:srgbClr val="FF0000"/>
                </a:solidFill>
              </a:rPr>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01A629-76C0-80E7-2FCA-3917378B405B}"/>
                  </a:ext>
                </a:extLst>
              </p:cNvPr>
              <p:cNvSpPr txBox="1"/>
              <p:nvPr/>
            </p:nvSpPr>
            <p:spPr>
              <a:xfrm>
                <a:off x="6847248" y="6016667"/>
                <a:ext cx="4264052" cy="61786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𝑑𝑒𝑐𝑜𝑑𝑒</m:t>
                      </m:r>
                      <m:r>
                        <a:rPr lang="en-US" b="0" i="1" smtClean="0">
                          <a:latin typeface="Cambria Math" panose="02040503050406030204" pitchFamily="18" charset="0"/>
                        </a:rPr>
                        <m:t> :</m:t>
                      </m:r>
                      <m:r>
                        <a:rPr lang="fr-FR" b="0" i="1" smtClean="0">
                          <a:latin typeface="Cambria Math" panose="02040503050406030204" pitchFamily="18" charset="0"/>
                        </a:rPr>
                        <m:t>𝑡𝑎𝑏𝑙𝑒𝑎𝑢</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rPr>
                                  <m:t>≔</m:t>
                                </m:r>
                                <m:r>
                                  <m:rPr>
                                    <m:brk m:alnAt="7"/>
                                  </m:rPr>
                                  <a:rPr lang="en-US" i="1">
                                    <a:latin typeface="Cambria Math" panose="02040503050406030204" pitchFamily="18" charset="0"/>
                                  </a:rPr>
                                  <m:t>𝑔</m:t>
                                </m:r>
                                <m:r>
                                  <a:rPr lang="en-US" i="1">
                                    <a:latin typeface="Cambria Math" panose="02040503050406030204" pitchFamily="18" charset="0"/>
                                  </a:rPr>
                                  <m:t>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fr-FR" i="1">
                                    <a:latin typeface="Cambria Math" panose="02040503050406030204" pitchFamily="18" charset="0"/>
                                  </a:rPr>
                                  <m:t>𝑡𝑎𝑏𝑙𝑒𝑎𝑢</m:t>
                                </m:r>
                                <m:r>
                                  <a:rPr lang="en-US" b="0" i="1" smtClean="0">
                                    <a:latin typeface="Cambria Math" panose="02040503050406030204" pitchFamily="18" charset="0"/>
                                  </a:rPr>
                                  <m:t>)</m:t>
                                </m:r>
                              </m:e>
                            </m:mr>
                            <m:mr>
                              <m:e>
                                <m:r>
                                  <a:rPr lang="en-US" i="1" smtClean="0">
                                    <a:latin typeface="Cambria Math" panose="02040503050406030204" pitchFamily="18" charset="0"/>
                                  </a:rPr>
                                  <m:t>…</m:t>
                                </m:r>
                              </m:e>
                            </m:mr>
                          </m:m>
                        </m:e>
                      </m:d>
                    </m:oMath>
                  </m:oMathPara>
                </a14:m>
                <a:endParaRPr lang="fr-FR" dirty="0"/>
              </a:p>
            </p:txBody>
          </p:sp>
        </mc:Choice>
        <mc:Fallback xmlns="">
          <p:sp>
            <p:nvSpPr>
              <p:cNvPr id="4" name="TextBox 3">
                <a:extLst>
                  <a:ext uri="{FF2B5EF4-FFF2-40B4-BE49-F238E27FC236}">
                    <a16:creationId xmlns:a16="http://schemas.microsoft.com/office/drawing/2014/main" id="{8201A629-76C0-80E7-2FCA-3917378B405B}"/>
                  </a:ext>
                </a:extLst>
              </p:cNvPr>
              <p:cNvSpPr txBox="1">
                <a:spLocks noRot="1" noChangeAspect="1" noMove="1" noResize="1" noEditPoints="1" noAdjustHandles="1" noChangeArrowheads="1" noChangeShapeType="1" noTextEdit="1"/>
              </p:cNvSpPr>
              <p:nvPr/>
            </p:nvSpPr>
            <p:spPr>
              <a:xfrm>
                <a:off x="6847248" y="6016667"/>
                <a:ext cx="4264052" cy="617861"/>
              </a:xfrm>
              <a:prstGeom prst="rect">
                <a:avLst/>
              </a:prstGeom>
              <a:blipFill>
                <a:blip r:embed="rId8"/>
                <a:stretch>
                  <a:fillRect b="-990"/>
                </a:stretch>
              </a:blipFill>
            </p:spPr>
            <p:txBody>
              <a:bodyPr/>
              <a:lstStyle/>
              <a:p>
                <a:r>
                  <a:rPr lang="fr-FR">
                    <a:noFill/>
                  </a:rPr>
                  <a:t> </a:t>
                </a:r>
              </a:p>
            </p:txBody>
          </p:sp>
        </mc:Fallback>
      </mc:AlternateContent>
    </p:spTree>
    <p:extLst>
      <p:ext uri="{BB962C8B-B14F-4D97-AF65-F5344CB8AC3E}">
        <p14:creationId xmlns:p14="http://schemas.microsoft.com/office/powerpoint/2010/main" val="279647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4</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380169" y="2152450"/>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469993" y="4281624"/>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422072" y="1757189"/>
            <a:ext cx="4342410" cy="2305277"/>
          </a:xfrm>
        </p:spPr>
        <p:txBody>
          <a:bodyPr>
            <a:normAutofit/>
          </a:bodyPr>
          <a:lstStyle/>
          <a:p>
            <a:r>
              <a:rPr lang="fr-FR" sz="2400" b="1" dirty="0">
                <a:solidFill>
                  <a:srgbClr val="0000FF"/>
                </a:solidFill>
              </a:rPr>
              <a:t>Syntaxe</a:t>
            </a:r>
          </a:p>
          <a:p>
            <a:pPr lvl="1"/>
            <a:r>
              <a:rPr lang="fr-FR" sz="2400" dirty="0"/>
              <a:t>Substitution</a:t>
            </a:r>
          </a:p>
          <a:p>
            <a:pPr lvl="1"/>
            <a:r>
              <a:rPr lang="fr-FR" sz="2400" dirty="0"/>
              <a:t>Unification</a:t>
            </a:r>
          </a:p>
          <a:p>
            <a:r>
              <a:rPr lang="fr-FR" sz="2400" dirty="0"/>
              <a:t>Sémantique opérationnelle</a:t>
            </a:r>
          </a:p>
        </p:txBody>
      </p:sp>
      <p:sp>
        <p:nvSpPr>
          <p:cNvPr id="17" name="TextBox 16">
            <a:extLst>
              <a:ext uri="{FF2B5EF4-FFF2-40B4-BE49-F238E27FC236}">
                <a16:creationId xmlns:a16="http://schemas.microsoft.com/office/drawing/2014/main" id="{D7B843F1-A5AD-3FD2-444C-29C58CE27F48}"/>
              </a:ext>
            </a:extLst>
          </p:cNvPr>
          <p:cNvSpPr txBox="1"/>
          <p:nvPr/>
        </p:nvSpPr>
        <p:spPr>
          <a:xfrm>
            <a:off x="2422072" y="4189292"/>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2" name="TextBox 1">
            <a:extLst>
              <a:ext uri="{FF2B5EF4-FFF2-40B4-BE49-F238E27FC236}">
                <a16:creationId xmlns:a16="http://schemas.microsoft.com/office/drawing/2014/main" id="{359356E2-B3A1-E216-B71C-20D4F96EE79E}"/>
              </a:ext>
            </a:extLst>
          </p:cNvPr>
          <p:cNvSpPr txBox="1"/>
          <p:nvPr/>
        </p:nvSpPr>
        <p:spPr>
          <a:xfrm>
            <a:off x="6375923" y="2152450"/>
            <a:ext cx="6000282" cy="369332"/>
          </a:xfrm>
          <a:prstGeom prst="rect">
            <a:avLst/>
          </a:prstGeom>
          <a:noFill/>
        </p:spPr>
        <p:txBody>
          <a:bodyPr wrap="square" rtlCol="0">
            <a:spAutoFit/>
          </a:bodyPr>
          <a:lstStyle/>
          <a:p>
            <a:r>
              <a:rPr lang="en-US" dirty="0" err="1"/>
              <a:t>Thèse</a:t>
            </a:r>
            <a:r>
              <a:rPr lang="en-US" dirty="0"/>
              <a:t>, CSL 2018, FSCD 2019, LMCS 2021, </a:t>
            </a:r>
            <a:r>
              <a:rPr lang="en-US" dirty="0" err="1"/>
              <a:t>FoSSaCS</a:t>
            </a:r>
            <a:r>
              <a:rPr lang="en-US" dirty="0"/>
              <a:t> 2022</a:t>
            </a:r>
            <a:endParaRPr lang="fr-FR" dirty="0"/>
          </a:p>
        </p:txBody>
      </p:sp>
      <p:sp>
        <p:nvSpPr>
          <p:cNvPr id="3" name="TextBox 2">
            <a:extLst>
              <a:ext uri="{FF2B5EF4-FFF2-40B4-BE49-F238E27FC236}">
                <a16:creationId xmlns:a16="http://schemas.microsoft.com/office/drawing/2014/main" id="{4A8505FA-A8AA-B554-A72D-C09E6BB4A284}"/>
              </a:ext>
            </a:extLst>
          </p:cNvPr>
          <p:cNvSpPr txBox="1"/>
          <p:nvPr/>
        </p:nvSpPr>
        <p:spPr>
          <a:xfrm>
            <a:off x="6375923" y="2506747"/>
            <a:ext cx="6000282" cy="369332"/>
          </a:xfrm>
          <a:prstGeom prst="rect">
            <a:avLst/>
          </a:prstGeom>
          <a:noFill/>
        </p:spPr>
        <p:txBody>
          <a:bodyPr wrap="square" rtlCol="0">
            <a:spAutoFit/>
          </a:bodyPr>
          <a:lstStyle/>
          <a:p>
            <a:r>
              <a:rPr lang="en-US" dirty="0"/>
              <a:t>Preprint 2022</a:t>
            </a:r>
            <a:endParaRPr lang="fr-FR" dirty="0"/>
          </a:p>
        </p:txBody>
      </p:sp>
      <p:sp>
        <p:nvSpPr>
          <p:cNvPr id="5" name="TextBox 4">
            <a:extLst>
              <a:ext uri="{FF2B5EF4-FFF2-40B4-BE49-F238E27FC236}">
                <a16:creationId xmlns:a16="http://schemas.microsoft.com/office/drawing/2014/main" id="{908CF0EF-9250-B26A-7373-61D1D158185D}"/>
              </a:ext>
            </a:extLst>
          </p:cNvPr>
          <p:cNvSpPr txBox="1"/>
          <p:nvPr/>
        </p:nvSpPr>
        <p:spPr>
          <a:xfrm>
            <a:off x="2422072" y="5478139"/>
            <a:ext cx="6094268"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Tree>
    <p:extLst>
      <p:ext uri="{BB962C8B-B14F-4D97-AF65-F5344CB8AC3E}">
        <p14:creationId xmlns:p14="http://schemas.microsoft.com/office/powerpoint/2010/main" val="1231318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56D55A93-CC68-DC8D-14D4-BD9C53359CD1}"/>
              </a:ext>
            </a:extLst>
          </p:cNvPr>
          <p:cNvSpPr txBox="1"/>
          <p:nvPr/>
        </p:nvSpPr>
        <p:spPr>
          <a:xfrm>
            <a:off x="3749714" y="7579299"/>
            <a:ext cx="8738932" cy="1780875"/>
          </a:xfrm>
          <a:prstGeom prst="rect">
            <a:avLst/>
          </a:prstGeom>
          <a:noFill/>
          <a:ln>
            <a:noFill/>
          </a:ln>
        </p:spPr>
        <p:txBody>
          <a:bodyPr vert="horz" wrap="square" lIns="90230" tIns="45115" rIns="90230" bIns="45115" anchorCtr="0" compatLnSpc="0">
            <a:spAutoFit/>
          </a:bodyPr>
          <a:lstStyle/>
          <a:p>
            <a:pPr hangingPunct="0">
              <a:buSzPct val="45000"/>
              <a:buFont typeface="StarSymbol"/>
              <a:buChar char="●"/>
              <a:defRPr sz="1900"/>
            </a:pPr>
            <a:r>
              <a:rPr lang="en-AU" sz="1905">
                <a:latin typeface="Liberation Sans" pitchFamily="18"/>
                <a:ea typeface="Noto Sans CJK SC" pitchFamily="2"/>
                <a:cs typeface="Lohit Devanagari" pitchFamily="2"/>
              </a:rPr>
              <a:t>Programmer specifies layouts of algebraic types</a:t>
            </a:r>
          </a:p>
          <a:p>
            <a:pPr hangingPunct="0">
              <a:buSzPct val="45000"/>
              <a:buFont typeface="StarSymbol"/>
              <a:buChar char="●"/>
              <a:defRPr sz="1900"/>
            </a:pPr>
            <a:endParaRPr lang="en-AU" sz="1905">
              <a:latin typeface="Liberation Sans" pitchFamily="18"/>
              <a:ea typeface="Noto Sans CJK SC" pitchFamily="2"/>
              <a:cs typeface="Lohit Devanagari" pitchFamily="2"/>
            </a:endParaRPr>
          </a:p>
          <a:p>
            <a:pPr hangingPunct="0">
              <a:buSzPct val="45000"/>
              <a:buFont typeface="StarSymbol"/>
              <a:buChar char="●"/>
              <a:defRPr sz="1900"/>
            </a:pPr>
            <a:r>
              <a:rPr lang="en-AU" sz="1905">
                <a:latin typeface="Liberation Sans" pitchFamily="18"/>
                <a:ea typeface="Noto Sans CJK SC" pitchFamily="2"/>
                <a:cs typeface="Lohit Devanagari" pitchFamily="2"/>
              </a:rPr>
              <a:t>Certifying compiler lays out types as specified and generates:</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getters/setter to operate on the algebraic datatype directly</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40</a:t>
            </a:fld>
            <a:endParaRPr lang="en-US" dirty="0"/>
          </a:p>
        </p:txBody>
      </p:sp>
      <mc:AlternateContent xmlns:mc="http://schemas.openxmlformats.org/markup-compatibility/2006" xmlns:a14="http://schemas.microsoft.com/office/drawing/2010/main">
        <mc:Choice Requires="a14">
          <p:graphicFrame>
            <p:nvGraphicFramePr>
              <p:cNvPr id="7" name="Table 14">
                <a:extLst>
                  <a:ext uri="{FF2B5EF4-FFF2-40B4-BE49-F238E27FC236}">
                    <a16:creationId xmlns:a16="http://schemas.microsoft.com/office/drawing/2014/main" id="{6C8BE4D1-DE2A-62ED-93F0-3F22327118A2}"/>
                  </a:ext>
                </a:extLst>
              </p:cNvPr>
              <p:cNvGraphicFramePr>
                <a:graphicFrameLocks noGrp="1"/>
              </p:cNvGraphicFramePr>
              <p:nvPr>
                <p:extLst>
                  <p:ext uri="{D42A27DB-BD31-4B8C-83A1-F6EECF244321}">
                    <p14:modId xmlns:p14="http://schemas.microsoft.com/office/powerpoint/2010/main" val="353277024"/>
                  </p:ext>
                </p:extLst>
              </p:nvPr>
            </p:nvGraphicFramePr>
            <p:xfrm>
              <a:off x="389235" y="2286069"/>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a:t>Sémantique </a:t>
                          </a:r>
                          <a:r>
                            <a:rPr lang="fr-FR" b="0" dirty="0" err="1"/>
                            <a:t>AutoCorres</a:t>
                          </a:r>
                          <a:endParaRPr lang="fr-FR" b="0" dirty="0"/>
                        </a:p>
                      </a:txBody>
                      <a:tcPr anchor="ctr"/>
                    </a:tc>
                    <a:tc>
                      <a:txBody>
                        <a:bodyPr/>
                        <a:lstStyle/>
                        <a:p>
                          <a:pPr algn="ctr"/>
                          <a:r>
                            <a:rPr lang="fr-FR" b="0" dirty="0"/>
                            <a:t>Sémantique simplifiée</a:t>
                          </a:r>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oMath>
                            </m:oMathPara>
                          </a14:m>
                          <a:endParaRPr lang="fr-FR" b="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𝑠</m:t>
                                    </m:r>
                                  </m:sub>
                                </m:sSub>
                                <m:r>
                                  <a:rPr lang="fr-F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𝑠</m:t>
                                    </m:r>
                                  </m:sub>
                                </m:sSub>
                              </m:oMath>
                            </m:oMathPara>
                          </a14:m>
                          <a:endParaRPr lang="fr-FR" b="0" dirty="0"/>
                        </a:p>
                      </a:txBody>
                      <a:tcPr anchor="ctr"/>
                    </a:tc>
                    <a:extLst>
                      <a:ext uri="{0D108BD9-81ED-4DB2-BD59-A6C34878D82A}">
                        <a16:rowId xmlns:a16="http://schemas.microsoft.com/office/drawing/2014/main" val="1459687146"/>
                      </a:ext>
                    </a:extLst>
                  </a:tr>
                </a:tbl>
              </a:graphicData>
            </a:graphic>
          </p:graphicFrame>
        </mc:Choice>
        <mc:Fallback xmlns="">
          <p:graphicFrame>
            <p:nvGraphicFramePr>
              <p:cNvPr id="7" name="Table 14">
                <a:extLst>
                  <a:ext uri="{FF2B5EF4-FFF2-40B4-BE49-F238E27FC236}">
                    <a16:creationId xmlns:a16="http://schemas.microsoft.com/office/drawing/2014/main" id="{6C8BE4D1-DE2A-62ED-93F0-3F22327118A2}"/>
                  </a:ext>
                </a:extLst>
              </p:cNvPr>
              <p:cNvGraphicFramePr>
                <a:graphicFrameLocks noGrp="1"/>
              </p:cNvGraphicFramePr>
              <p:nvPr>
                <p:extLst>
                  <p:ext uri="{D42A27DB-BD31-4B8C-83A1-F6EECF244321}">
                    <p14:modId xmlns:p14="http://schemas.microsoft.com/office/powerpoint/2010/main" val="353277024"/>
                  </p:ext>
                </p:extLst>
              </p:nvPr>
            </p:nvGraphicFramePr>
            <p:xfrm>
              <a:off x="389235" y="2286069"/>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a:t>Sémantique </a:t>
                          </a:r>
                          <a:r>
                            <a:rPr lang="fr-FR" b="0" dirty="0" err="1"/>
                            <a:t>AutoCorres</a:t>
                          </a:r>
                          <a:endParaRPr lang="fr-FR" b="0" dirty="0"/>
                        </a:p>
                      </a:txBody>
                      <a:tcPr anchor="ctr"/>
                    </a:tc>
                    <a:tc>
                      <a:txBody>
                        <a:bodyPr/>
                        <a:lstStyle/>
                        <a:p>
                          <a:pPr algn="ctr"/>
                          <a:r>
                            <a:rPr lang="fr-FR" b="0" dirty="0"/>
                            <a:t>Sémantique simplifiée</a:t>
                          </a:r>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endParaRPr lang="fr-FR"/>
                        </a:p>
                      </a:txBody>
                      <a:tcPr anchor="ctr">
                        <a:blipFill>
                          <a:blip r:embed="rId3"/>
                          <a:stretch>
                            <a:fillRect l="-222" t="-198438" r="-96896" b="-9375"/>
                          </a:stretch>
                        </a:blipFill>
                      </a:tcPr>
                    </a:tc>
                    <a:tc>
                      <a:txBody>
                        <a:bodyPr/>
                        <a:lstStyle/>
                        <a:p>
                          <a:endParaRPr lang="fr-FR"/>
                        </a:p>
                      </a:txBody>
                      <a:tcPr anchor="ctr">
                        <a:blipFill>
                          <a:blip r:embed="rId3"/>
                          <a:stretch>
                            <a:fillRect l="-104388" t="-198438" r="-924" b="-9375"/>
                          </a:stretch>
                        </a:blipFill>
                      </a:tcPr>
                    </a:tc>
                    <a:extLst>
                      <a:ext uri="{0D108BD9-81ED-4DB2-BD59-A6C34878D82A}">
                        <a16:rowId xmlns:a16="http://schemas.microsoft.com/office/drawing/2014/main" val="1459687146"/>
                      </a:ext>
                    </a:extLst>
                  </a:tr>
                </a:tbl>
              </a:graphicData>
            </a:graphic>
          </p:graphicFrame>
        </mc:Fallback>
      </mc:AlternateContent>
      <p:graphicFrame>
        <p:nvGraphicFramePr>
          <p:cNvPr id="8" name="Table 7">
            <a:extLst>
              <a:ext uri="{FF2B5EF4-FFF2-40B4-BE49-F238E27FC236}">
                <a16:creationId xmlns:a16="http://schemas.microsoft.com/office/drawing/2014/main" id="{FA6554C8-CE5A-CBC4-5C88-76D042C8F081}"/>
              </a:ext>
            </a:extLst>
          </p:cNvPr>
          <p:cNvGraphicFramePr>
            <a:graphicFrameLocks noGrp="1"/>
          </p:cNvGraphicFramePr>
          <p:nvPr>
            <p:extLst>
              <p:ext uri="{D42A27DB-BD31-4B8C-83A1-F6EECF244321}">
                <p14:modId xmlns:p14="http://schemas.microsoft.com/office/powerpoint/2010/main" val="3175521658"/>
              </p:ext>
            </p:extLst>
          </p:nvPr>
        </p:nvGraphicFramePr>
        <p:xfrm>
          <a:off x="6847248" y="2297699"/>
          <a:ext cx="5040577" cy="1131301"/>
        </p:xfrm>
        <a:graphic>
          <a:graphicData uri="http://schemas.openxmlformats.org/drawingml/2006/table">
            <a:tbl>
              <a:tblPr firstRow="1" bandRow="1">
                <a:tableStyleId>{5C22544A-7EE6-4342-B048-85BDC9FD1C3A}</a:tableStyleId>
              </a:tblPr>
              <a:tblGrid>
                <a:gridCol w="5040577">
                  <a:extLst>
                    <a:ext uri="{9D8B030D-6E8A-4147-A177-3AD203B41FA5}">
                      <a16:colId xmlns:a16="http://schemas.microsoft.com/office/drawing/2014/main" val="1553345347"/>
                    </a:ext>
                  </a:extLst>
                </a:gridCol>
              </a:tblGrid>
              <a:tr h="370840">
                <a:tc>
                  <a:txBody>
                    <a:bodyPr/>
                    <a:lstStyle/>
                    <a:p>
                      <a:pPr algn="ctr"/>
                      <a:r>
                        <a:rPr lang="fr-FR" b="0" dirty="0"/>
                        <a:t>Compatibilité entre les deux sémantiques</a:t>
                      </a:r>
                    </a:p>
                  </a:txBody>
                  <a:tcPr anchor="ctr"/>
                </a:tc>
                <a:extLst>
                  <a:ext uri="{0D108BD9-81ED-4DB2-BD59-A6C34878D82A}">
                    <a16:rowId xmlns:a16="http://schemas.microsoft.com/office/drawing/2014/main" val="788083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1" dirty="0"/>
                        <a:t>T</a:t>
                      </a:r>
                      <a:r>
                        <a:rPr lang="en-US" b="0" i="1" baseline="-25000" dirty="0"/>
                        <a:t>r</a:t>
                      </a:r>
                      <a:r>
                        <a:rPr lang="en-US" b="0" baseline="-25000" dirty="0"/>
                        <a:t> </a:t>
                      </a:r>
                      <a:r>
                        <a:rPr lang="en-US" b="0" dirty="0"/>
                        <a:t>= Relation de </a:t>
                      </a:r>
                      <a:r>
                        <a:rPr lang="en-US" b="0" dirty="0" err="1"/>
                        <a:t>décodage</a:t>
                      </a:r>
                      <a:r>
                        <a:rPr lang="en-US" b="0" dirty="0"/>
                        <a:t> (type </a:t>
                      </a:r>
                      <a:r>
                        <a:rPr lang="en-US" b="0" dirty="0" err="1"/>
                        <a:t>annoté</a:t>
                      </a:r>
                      <a:r>
                        <a:rPr lang="en-US" b="0" dirty="0"/>
                        <a:t>)</a:t>
                      </a:r>
                      <a:endParaRPr lang="fr-FR" b="0" i="1" dirty="0"/>
                    </a:p>
                  </a:txBody>
                  <a:tcPr anchor="ct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 (</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est </a:t>
                      </a:r>
                      <a:r>
                        <a:rPr lang="fr-FR" b="0" dirty="0"/>
                        <a:t>compatible avec</a:t>
                      </a:r>
                      <a:r>
                        <a:rPr lang="fr-FR" b="0" i="0" dirty="0"/>
                        <a:t>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p:sp>
        <p:nvSpPr>
          <p:cNvPr id="10" name="TextBox 9">
            <a:extLst>
              <a:ext uri="{FF2B5EF4-FFF2-40B4-BE49-F238E27FC236}">
                <a16:creationId xmlns:a16="http://schemas.microsoft.com/office/drawing/2014/main" id="{7589F09F-00CE-87C5-D6E4-CCB43C09F20F}"/>
              </a:ext>
            </a:extLst>
          </p:cNvPr>
          <p:cNvSpPr txBox="1"/>
          <p:nvPr/>
        </p:nvSpPr>
        <p:spPr>
          <a:xfrm>
            <a:off x="1098613" y="1317771"/>
            <a:ext cx="8580594" cy="461665"/>
          </a:xfrm>
          <a:prstGeom prst="rect">
            <a:avLst/>
          </a:prstGeom>
          <a:noFill/>
        </p:spPr>
        <p:txBody>
          <a:bodyPr wrap="square" rtlCol="0">
            <a:spAutoFit/>
          </a:bodyPr>
          <a:lstStyle/>
          <a:p>
            <a:r>
              <a:rPr lang="fr-FR" sz="2400" b="1" dirty="0"/>
              <a:t>Tâche accomplie </a:t>
            </a:r>
            <a:r>
              <a:rPr lang="fr-FR" sz="2400" dirty="0"/>
              <a:t>: Enoncer la compatibilité.</a:t>
            </a:r>
          </a:p>
        </p:txBody>
      </p:sp>
      <p:sp>
        <p:nvSpPr>
          <p:cNvPr id="11" name="TextBox 10">
            <a:extLst>
              <a:ext uri="{FF2B5EF4-FFF2-40B4-BE49-F238E27FC236}">
                <a16:creationId xmlns:a16="http://schemas.microsoft.com/office/drawing/2014/main" id="{7F031FFE-4A66-3DE5-04F6-54FC45AD4851}"/>
              </a:ext>
            </a:extLst>
          </p:cNvPr>
          <p:cNvSpPr txBox="1"/>
          <p:nvPr/>
        </p:nvSpPr>
        <p:spPr>
          <a:xfrm>
            <a:off x="385615" y="4360773"/>
            <a:ext cx="11420770" cy="1200329"/>
          </a:xfrm>
          <a:prstGeom prst="rect">
            <a:avLst/>
          </a:prstGeom>
          <a:noFill/>
        </p:spPr>
        <p:txBody>
          <a:bodyPr wrap="square" rtlCol="0">
            <a:spAutoFit/>
          </a:bodyPr>
          <a:lstStyle/>
          <a:p>
            <a:pPr algn="r"/>
            <a:r>
              <a:rPr lang="fr-FR" sz="2400" b="1" dirty="0"/>
              <a:t>Tâche restante </a:t>
            </a:r>
            <a:r>
              <a:rPr lang="fr-FR" sz="2400" dirty="0"/>
              <a:t>: Implémenter une tactique de preuve pour établir la correspondance </a:t>
            </a:r>
          </a:p>
          <a:p>
            <a:pPr algn="r"/>
            <a:r>
              <a:rPr lang="fr-FR" sz="2400" dirty="0"/>
              <a:t>(invoquée pour chaque fonction </a:t>
            </a:r>
            <a:r>
              <a:rPr lang="fr-FR" sz="2400" dirty="0" err="1"/>
              <a:t>Cogent</a:t>
            </a:r>
            <a:r>
              <a:rPr lang="fr-FR" sz="2400" dirty="0"/>
              <a:t> compilée).</a:t>
            </a:r>
          </a:p>
        </p:txBody>
      </p:sp>
    </p:spTree>
    <p:extLst>
      <p:ext uri="{BB962C8B-B14F-4D97-AF65-F5344CB8AC3E}">
        <p14:creationId xmlns:p14="http://schemas.microsoft.com/office/powerpoint/2010/main" val="282572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41</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rgbClr val="002060"/>
                </a:solidFill>
              </a:rPr>
              <a:t>La preuve de compatibilité dans </a:t>
            </a:r>
            <a:r>
              <a:rPr lang="fr-FR" dirty="0" err="1">
                <a:solidFill>
                  <a:srgbClr val="002060"/>
                </a:solidFill>
              </a:rPr>
              <a:t>Cogent</a:t>
            </a:r>
            <a:endParaRPr lang="fr-FR" dirty="0">
              <a:solidFill>
                <a:srgbClr val="002060"/>
              </a:solidFill>
            </a:endParaRPr>
          </a:p>
        </p:txBody>
      </p:sp>
      <p:sp>
        <p:nvSpPr>
          <p:cNvPr id="36" name="Rectangle 35">
            <a:extLst>
              <a:ext uri="{FF2B5EF4-FFF2-40B4-BE49-F238E27FC236}">
                <a16:creationId xmlns:a16="http://schemas.microsoft.com/office/drawing/2014/main" id="{2429B9F3-FFF2-56A3-1001-D098F6850522}"/>
              </a:ext>
            </a:extLst>
          </p:cNvPr>
          <p:cNvSpPr/>
          <p:nvPr/>
        </p:nvSpPr>
        <p:spPr>
          <a:xfrm>
            <a:off x="7931888" y="1869473"/>
            <a:ext cx="2476226" cy="1112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a:t>Tactique de preuve</a:t>
            </a:r>
            <a:endParaRPr lang="fr-FR" baseline="30000" dirty="0"/>
          </a:p>
          <a:p>
            <a:pPr algn="ctr"/>
            <a:r>
              <a:rPr lang="fr-FR" sz="1600" dirty="0"/>
              <a:t>Procède récursivement sur l’AST de </a:t>
            </a:r>
            <a:r>
              <a:rPr lang="fr-FR" sz="1600" dirty="0" err="1"/>
              <a:t>Cogent</a:t>
            </a:r>
            <a:endParaRPr lang="fr-FR" sz="1600" dirty="0"/>
          </a:p>
        </p:txBody>
      </p:sp>
      <p:sp>
        <p:nvSpPr>
          <p:cNvPr id="37" name="Rectangle 36">
            <a:extLst>
              <a:ext uri="{FF2B5EF4-FFF2-40B4-BE49-F238E27FC236}">
                <a16:creationId xmlns:a16="http://schemas.microsoft.com/office/drawing/2014/main" id="{D5173F01-A76B-BC52-B44E-BB7FDB8B8F94}"/>
              </a:ext>
            </a:extLst>
          </p:cNvPr>
          <p:cNvSpPr/>
          <p:nvPr/>
        </p:nvSpPr>
        <p:spPr>
          <a:xfrm>
            <a:off x="2838435" y="3724095"/>
            <a:ext cx="3020361" cy="131264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dirty="0"/>
              <a:t>Compatibilité :</a:t>
            </a:r>
          </a:p>
          <a:p>
            <a:pPr algn="ctr"/>
            <a:r>
              <a:rPr lang="fr-FR" dirty="0"/>
              <a:t>getters / setters</a:t>
            </a:r>
            <a:endParaRPr lang="en-US" sz="1600" i="1" dirty="0">
              <a:latin typeface="Cambria Math" panose="02040503050406030204" pitchFamily="18" charset="0"/>
            </a:endParaRPr>
          </a:p>
        </p:txBody>
      </p:sp>
      <p:sp>
        <p:nvSpPr>
          <p:cNvPr id="38" name="Arrow: Left 37">
            <a:extLst>
              <a:ext uri="{FF2B5EF4-FFF2-40B4-BE49-F238E27FC236}">
                <a16:creationId xmlns:a16="http://schemas.microsoft.com/office/drawing/2014/main" id="{F1E21D2F-D9F8-26AB-0CB6-52A5B6763EBC}"/>
              </a:ext>
            </a:extLst>
          </p:cNvPr>
          <p:cNvSpPr/>
          <p:nvPr/>
        </p:nvSpPr>
        <p:spPr>
          <a:xfrm rot="20803461">
            <a:off x="5749009" y="2888963"/>
            <a:ext cx="2099125" cy="67425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Dépend de</a:t>
            </a:r>
          </a:p>
        </p:txBody>
      </p:sp>
      <p:sp>
        <p:nvSpPr>
          <p:cNvPr id="7" name="Rectangle 6">
            <a:extLst>
              <a:ext uri="{FF2B5EF4-FFF2-40B4-BE49-F238E27FC236}">
                <a16:creationId xmlns:a16="http://schemas.microsoft.com/office/drawing/2014/main" id="{648CB348-CC9E-F006-CF4C-42B1D78A0B1B}"/>
              </a:ext>
            </a:extLst>
          </p:cNvPr>
          <p:cNvSpPr/>
          <p:nvPr/>
        </p:nvSpPr>
        <p:spPr>
          <a:xfrm>
            <a:off x="2828260" y="1869474"/>
            <a:ext cx="2997619" cy="1112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dirty="0"/>
              <a:t>Compatibilité </a:t>
            </a:r>
            <a:r>
              <a:rPr lang="fr-FR" dirty="0"/>
              <a:t>:</a:t>
            </a:r>
          </a:p>
          <a:p>
            <a:pPr algn="ctr"/>
            <a:r>
              <a:rPr lang="fr-FR" dirty="0"/>
              <a:t>fonction </a:t>
            </a:r>
            <a:r>
              <a:rPr lang="fr-FR" dirty="0" err="1"/>
              <a:t>Cogent</a:t>
            </a:r>
            <a:endParaRPr lang="fr-FR" dirty="0"/>
          </a:p>
        </p:txBody>
      </p:sp>
      <p:sp>
        <p:nvSpPr>
          <p:cNvPr id="8" name="Arrow: Right 7">
            <a:extLst>
              <a:ext uri="{FF2B5EF4-FFF2-40B4-BE49-F238E27FC236}">
                <a16:creationId xmlns:a16="http://schemas.microsoft.com/office/drawing/2014/main" id="{71DF1D83-E8D7-B400-AFEE-E2D0FC0D6331}"/>
              </a:ext>
            </a:extLst>
          </p:cNvPr>
          <p:cNvSpPr/>
          <p:nvPr/>
        </p:nvSpPr>
        <p:spPr>
          <a:xfrm>
            <a:off x="5965947" y="2109244"/>
            <a:ext cx="1880285" cy="67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Prouvée par</a:t>
            </a:r>
          </a:p>
        </p:txBody>
      </p:sp>
      <p:sp>
        <p:nvSpPr>
          <p:cNvPr id="31" name="Rectangle 30">
            <a:extLst>
              <a:ext uri="{FF2B5EF4-FFF2-40B4-BE49-F238E27FC236}">
                <a16:creationId xmlns:a16="http://schemas.microsoft.com/office/drawing/2014/main" id="{50538007-B56E-C722-7952-F40B87E79AF4}"/>
              </a:ext>
            </a:extLst>
          </p:cNvPr>
          <p:cNvSpPr/>
          <p:nvPr/>
        </p:nvSpPr>
        <p:spPr>
          <a:xfrm>
            <a:off x="7972409" y="3724096"/>
            <a:ext cx="2442639" cy="13126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Tactiques de preuve spécialisées</a:t>
            </a:r>
            <a:endParaRPr lang="fr-FR" i="1" dirty="0"/>
          </a:p>
        </p:txBody>
      </p:sp>
      <p:sp>
        <p:nvSpPr>
          <p:cNvPr id="32" name="Arrow: Right 31">
            <a:extLst>
              <a:ext uri="{FF2B5EF4-FFF2-40B4-BE49-F238E27FC236}">
                <a16:creationId xmlns:a16="http://schemas.microsoft.com/office/drawing/2014/main" id="{F789EC05-5034-A73E-E5FA-8F627E888010}"/>
              </a:ext>
            </a:extLst>
          </p:cNvPr>
          <p:cNvSpPr/>
          <p:nvPr/>
        </p:nvSpPr>
        <p:spPr>
          <a:xfrm>
            <a:off x="5965947" y="3919856"/>
            <a:ext cx="1880285" cy="67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Prouvés par</a:t>
            </a:r>
          </a:p>
        </p:txBody>
      </p:sp>
      <p:sp>
        <p:nvSpPr>
          <p:cNvPr id="6" name="Left Brace 5">
            <a:extLst>
              <a:ext uri="{FF2B5EF4-FFF2-40B4-BE49-F238E27FC236}">
                <a16:creationId xmlns:a16="http://schemas.microsoft.com/office/drawing/2014/main" id="{989AD0C4-394F-4084-B634-9B1F54C9D559}"/>
              </a:ext>
            </a:extLst>
          </p:cNvPr>
          <p:cNvSpPr/>
          <p:nvPr/>
        </p:nvSpPr>
        <p:spPr>
          <a:xfrm>
            <a:off x="2172919" y="3641996"/>
            <a:ext cx="329117" cy="147683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9" name="TextBox 8">
            <a:extLst>
              <a:ext uri="{FF2B5EF4-FFF2-40B4-BE49-F238E27FC236}">
                <a16:creationId xmlns:a16="http://schemas.microsoft.com/office/drawing/2014/main" id="{A0705E93-45D1-69D2-5CCC-6AA02E60DB54}"/>
              </a:ext>
            </a:extLst>
          </p:cNvPr>
          <p:cNvSpPr txBox="1"/>
          <p:nvPr/>
        </p:nvSpPr>
        <p:spPr>
          <a:xfrm>
            <a:off x="0" y="4057249"/>
            <a:ext cx="2292917" cy="923330"/>
          </a:xfrm>
          <a:prstGeom prst="rect">
            <a:avLst/>
          </a:prstGeom>
          <a:noFill/>
        </p:spPr>
        <p:txBody>
          <a:bodyPr wrap="square" rtlCol="0">
            <a:spAutoFit/>
          </a:bodyPr>
          <a:lstStyle/>
          <a:p>
            <a:pPr algn="ctr"/>
            <a:r>
              <a:rPr lang="fr-FR" dirty="0"/>
              <a:t>Extension nécessaire avec </a:t>
            </a:r>
            <a:r>
              <a:rPr lang="fr-FR" dirty="0" err="1"/>
              <a:t>Dargent</a:t>
            </a:r>
            <a:r>
              <a:rPr lang="fr-FR" dirty="0"/>
              <a:t> </a:t>
            </a:r>
          </a:p>
          <a:p>
            <a:pPr algn="ctr"/>
            <a:r>
              <a:rPr lang="fr-FR" dirty="0"/>
              <a:t>pour les types annotés</a:t>
            </a:r>
          </a:p>
        </p:txBody>
      </p:sp>
    </p:spTree>
    <p:extLst>
      <p:ext uri="{BB962C8B-B14F-4D97-AF65-F5344CB8AC3E}">
        <p14:creationId xmlns:p14="http://schemas.microsoft.com/office/powerpoint/2010/main" val="32117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1" grpId="0" animBg="1"/>
      <p:bldP spid="32" grpId="0" animBg="1"/>
      <p:bldP spid="6" grpId="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42</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52047"/>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rgbClr val="002060"/>
                </a:solidFill>
              </a:rPr>
              <a:t>Compatibilité entre les sémantiques </a:t>
            </a:r>
          </a:p>
          <a:p>
            <a:pPr algn="ctr"/>
            <a:r>
              <a:rPr lang="fr-FR" dirty="0">
                <a:solidFill>
                  <a:srgbClr val="002060"/>
                </a:solidFill>
              </a:rPr>
              <a:t>des getters / setters</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8EF6A870-29D1-9169-3C97-F1113F546127}"/>
                  </a:ext>
                </a:extLst>
              </p:cNvPr>
              <p:cNvGraphicFramePr>
                <a:graphicFrameLocks noGrp="1"/>
              </p:cNvGraphicFramePr>
              <p:nvPr>
                <p:extLst>
                  <p:ext uri="{D42A27DB-BD31-4B8C-83A1-F6EECF244321}">
                    <p14:modId xmlns:p14="http://schemas.microsoft.com/office/powerpoint/2010/main" val="55904657"/>
                  </p:ext>
                </p:extLst>
              </p:nvPr>
            </p:nvGraphicFramePr>
            <p:xfrm>
              <a:off x="3414409" y="1858245"/>
              <a:ext cx="5372814" cy="1663168"/>
            </p:xfrm>
            <a:graphic>
              <a:graphicData uri="http://schemas.openxmlformats.org/drawingml/2006/table">
                <a:tbl>
                  <a:tblPr firstRow="1" bandRow="1">
                    <a:tableStyleId>{5C22544A-7EE6-4342-B048-85BDC9FD1C3A}</a:tableStyleId>
                  </a:tblPr>
                  <a:tblGrid>
                    <a:gridCol w="2742725">
                      <a:extLst>
                        <a:ext uri="{9D8B030D-6E8A-4147-A177-3AD203B41FA5}">
                          <a16:colId xmlns:a16="http://schemas.microsoft.com/office/drawing/2014/main" val="2906765368"/>
                        </a:ext>
                      </a:extLst>
                    </a:gridCol>
                    <a:gridCol w="2630089">
                      <a:extLst>
                        <a:ext uri="{9D8B030D-6E8A-4147-A177-3AD203B41FA5}">
                          <a16:colId xmlns:a16="http://schemas.microsoft.com/office/drawing/2014/main" val="885394993"/>
                        </a:ext>
                      </a:extLst>
                    </a:gridCol>
                  </a:tblGrid>
                  <a:tr h="415792">
                    <a:tc>
                      <a:txBody>
                        <a:bodyPr/>
                        <a:lstStyle/>
                        <a:p>
                          <a:pPr algn="ctr"/>
                          <a:r>
                            <a:rPr lang="fr-FR" b="0" dirty="0"/>
                            <a:t>Sémantique monadique</a:t>
                          </a:r>
                        </a:p>
                      </a:txBody>
                      <a:tcPr anchor="ctr"/>
                    </a:tc>
                    <a:tc>
                      <a:txBody>
                        <a:bodyPr/>
                        <a:lstStyle/>
                        <a:p>
                          <a:pPr algn="ctr"/>
                          <a:r>
                            <a:rPr lang="fr-FR" b="0" dirty="0"/>
                            <a:t>Sémantique simplifiée</a:t>
                          </a:r>
                        </a:p>
                      </a:txBody>
                      <a:tcPr anchor="ctr"/>
                    </a:tc>
                    <a:extLst>
                      <a:ext uri="{0D108BD9-81ED-4DB2-BD59-A6C34878D82A}">
                        <a16:rowId xmlns:a16="http://schemas.microsoft.com/office/drawing/2014/main" val="1821348214"/>
                      </a:ext>
                    </a:extLst>
                  </a:tr>
                  <a:tr h="415792">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t>byte[n]</a:t>
                          </a:r>
                          <a:endParaRPr lang="fr-FR" b="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fr-FR" b="0" i="1" noProof="0" smtClean="0">
                                        <a:latin typeface="Cambria Math" panose="02040503050406030204" pitchFamily="18" charset="0"/>
                                      </a:rPr>
                                      <m:t>𝑇</m:t>
                                    </m:r>
                                  </m:e>
                                  <m:sub>
                                    <m:r>
                                      <a:rPr lang="en-US" b="0" i="1" noProof="0" smtClean="0">
                                        <a:latin typeface="Cambria Math" panose="02040503050406030204" pitchFamily="18" charset="0"/>
                                      </a:rPr>
                                      <m:t>𝑠</m:t>
                                    </m:r>
                                  </m:sub>
                                </m:sSub>
                                <m:r>
                                  <a:rPr lang="fr-FR" b="0" i="0" noProof="0" smtClean="0">
                                    <a:latin typeface="Cambria Math" panose="02040503050406030204" pitchFamily="18" charset="0"/>
                                  </a:rPr>
                                  <m:t>={…,</m:t>
                                </m:r>
                                <m:r>
                                  <a:rPr lang="fr-FR" b="0" noProof="0" smtClean="0">
                                    <a:latin typeface="Cambria Math" panose="02040503050406030204" pitchFamily="18" charset="0"/>
                                  </a:rPr>
                                  <m:t>𝑥</m:t>
                                </m:r>
                                <m:r>
                                  <a:rPr lang="fr-FR" b="0" noProof="0" smtClean="0">
                                    <a:latin typeface="Cambria Math" panose="02040503050406030204" pitchFamily="18" charset="0"/>
                                  </a:rPr>
                                  <m:t> :</m:t>
                                </m:r>
                                <m:r>
                                  <a:rPr lang="en-US" b="0" i="1" noProof="0" smtClean="0">
                                    <a:latin typeface="Cambria Math" panose="02040503050406030204" pitchFamily="18" charset="0"/>
                                  </a:rPr>
                                  <m:t>𝐴</m:t>
                                </m:r>
                                <m:r>
                                  <a:rPr lang="fr-FR" b="0" noProof="0" smtClean="0">
                                    <a:latin typeface="Cambria Math" panose="02040503050406030204" pitchFamily="18" charset="0"/>
                                  </a:rPr>
                                  <m:t>, …}</m:t>
                                </m:r>
                              </m:oMath>
                            </m:oMathPara>
                          </a14:m>
                          <a:endParaRPr lang="fr-FR" noProof="0" dirty="0"/>
                        </a:p>
                      </a:txBody>
                      <a:tcPr anchor="ctr"/>
                    </a:tc>
                    <a:extLst>
                      <a:ext uri="{0D108BD9-81ED-4DB2-BD59-A6C34878D82A}">
                        <a16:rowId xmlns:a16="http://schemas.microsoft.com/office/drawing/2014/main" val="688797341"/>
                      </a:ext>
                    </a:extLst>
                  </a:tr>
                  <a:tr h="415792">
                    <a:tc>
                      <a:txBody>
                        <a:bodyPr/>
                        <a:lstStyle/>
                        <a:p>
                          <a:pPr algn="ctr"/>
                          <a14:m>
                            <m:oMathPara xmlns:m="http://schemas.openxmlformats.org/officeDocument/2006/math">
                              <m:oMathParaPr>
                                <m:jc m:val="centerGroup"/>
                              </m:oMathParaPr>
                              <m:oMath xmlns:m="http://schemas.openxmlformats.org/officeDocument/2006/math">
                                <m:r>
                                  <a:rPr lang="en-US" b="0" i="1" baseline="0" smtClean="0">
                                    <a:latin typeface="Cambria Math" panose="02040503050406030204" pitchFamily="18" charset="0"/>
                                  </a:rPr>
                                  <m:t>𝑔𝑒</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𝑥</m:t>
                                    </m:r>
                                  </m:sub>
                                </m:sSub>
                              </m:oMath>
                            </m:oMathPara>
                          </a14:m>
                          <a:endParaRPr lang="fr-FR" b="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m:t>
                                </m:r>
                                <m:r>
                                  <a:rPr lang="en-US" b="0" i="1" noProof="0" smtClean="0">
                                    <a:latin typeface="Cambria Math" panose="02040503050406030204" pitchFamily="18" charset="0"/>
                                  </a:rPr>
                                  <m:t>𝑡</m:t>
                                </m:r>
                                <m:r>
                                  <a:rPr lang="en-US" b="0" i="1" noProof="0" smtClean="0">
                                    <a:latin typeface="Cambria Math" panose="02040503050406030204" pitchFamily="18" charset="0"/>
                                  </a:rPr>
                                  <m:t>.</m:t>
                                </m:r>
                                <m:r>
                                  <a:rPr lang="en-US" b="0" i="1" noProof="0" smtClean="0">
                                    <a:latin typeface="Cambria Math" panose="02040503050406030204" pitchFamily="18" charset="0"/>
                                  </a:rPr>
                                  <m:t>𝑥</m:t>
                                </m:r>
                              </m:oMath>
                            </m:oMathPara>
                          </a14:m>
                          <a:endParaRPr lang="fr-FR" noProof="0" dirty="0"/>
                        </a:p>
                      </a:txBody>
                      <a:tcPr anchor="ctr"/>
                    </a:tc>
                    <a:extLst>
                      <a:ext uri="{0D108BD9-81ED-4DB2-BD59-A6C34878D82A}">
                        <a16:rowId xmlns:a16="http://schemas.microsoft.com/office/drawing/2014/main" val="2705748890"/>
                      </a:ext>
                    </a:extLst>
                  </a:tr>
                  <a:tr h="415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baseline="0" smtClean="0">
                                    <a:latin typeface="Cambria Math" panose="02040503050406030204" pitchFamily="18" charset="0"/>
                                  </a:rPr>
                                  <m:t>𝑠𝑒</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𝑥</m:t>
                                    </m:r>
                                  </m:sub>
                                </m:sSub>
                              </m:oMath>
                            </m:oMathPara>
                          </a14:m>
                          <a:endParaRPr lang="fr-FR" b="0" baseline="0" dirty="0"/>
                        </a:p>
                      </a:txBody>
                      <a:tcPr anchor="ct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m:t>
                                </m:r>
                                <m:r>
                                  <a:rPr lang="en-US" b="0" i="1" noProof="0" smtClean="0">
                                    <a:latin typeface="Cambria Math" panose="02040503050406030204" pitchFamily="18" charset="0"/>
                                  </a:rPr>
                                  <m:t>𝑡</m:t>
                                </m:r>
                                <m:r>
                                  <a:rPr lang="en-US" b="0" i="1" noProof="0" smtClean="0">
                                    <a:latin typeface="Cambria Math" panose="02040503050406030204" pitchFamily="18" charset="0"/>
                                  </a:rPr>
                                  <m:t>,</m:t>
                                </m:r>
                                <m:r>
                                  <a:rPr lang="en-US" b="0" i="1" noProof="0" smtClean="0">
                                    <a:latin typeface="Cambria Math" panose="02040503050406030204" pitchFamily="18" charset="0"/>
                                  </a:rPr>
                                  <m:t>𝑎</m:t>
                                </m:r>
                                <m:r>
                                  <a:rPr lang="en-US" b="0" i="1" noProof="0" smtClean="0">
                                    <a:latin typeface="Cambria Math" panose="02040503050406030204" pitchFamily="18" charset="0"/>
                                  </a:rPr>
                                  <m:t>)↦(</m:t>
                                </m:r>
                                <m:r>
                                  <a:rPr lang="en-US" b="0" i="1" noProof="0" smtClean="0">
                                    <a:latin typeface="Cambria Math" panose="02040503050406030204" pitchFamily="18" charset="0"/>
                                  </a:rPr>
                                  <m:t>𝑡</m:t>
                                </m:r>
                                <m:r>
                                  <a:rPr lang="en-US" b="0" i="1" noProof="0" smtClean="0">
                                    <a:latin typeface="Cambria Math" panose="02040503050406030204" pitchFamily="18" charset="0"/>
                                  </a:rPr>
                                  <m:t>.</m:t>
                                </m:r>
                                <m:r>
                                  <a:rPr lang="en-US" b="0" i="1" noProof="0" smtClean="0">
                                    <a:latin typeface="Cambria Math" panose="02040503050406030204" pitchFamily="18" charset="0"/>
                                  </a:rPr>
                                  <m:t>𝑥</m:t>
                                </m:r>
                                <m:r>
                                  <a:rPr lang="en-US" b="0" i="1" noProof="0" smtClean="0">
                                    <a:latin typeface="Cambria Math" panose="02040503050406030204" pitchFamily="18" charset="0"/>
                                  </a:rPr>
                                  <m:t>≔</m:t>
                                </m:r>
                                <m:r>
                                  <a:rPr lang="en-US" b="0" i="1" noProof="0" smtClean="0">
                                    <a:latin typeface="Cambria Math" panose="02040503050406030204" pitchFamily="18" charset="0"/>
                                  </a:rPr>
                                  <m:t>𝑎</m:t>
                                </m:r>
                                <m:r>
                                  <a:rPr lang="en-US" b="0" i="1" noProof="0" smtClean="0">
                                    <a:latin typeface="Cambria Math" panose="02040503050406030204" pitchFamily="18" charset="0"/>
                                  </a:rPr>
                                  <m:t>)</m:t>
                                </m:r>
                              </m:oMath>
                            </m:oMathPara>
                          </a14:m>
                          <a:endParaRPr lang="fr-FR" noProof="0" dirty="0"/>
                        </a:p>
                      </a:txBody>
                      <a:tcPr anchor="ctr">
                        <a:solidFill>
                          <a:srgbClr val="E9EBF5"/>
                        </a:solidFill>
                      </a:tcPr>
                    </a:tc>
                    <a:extLst>
                      <a:ext uri="{0D108BD9-81ED-4DB2-BD59-A6C34878D82A}">
                        <a16:rowId xmlns:a16="http://schemas.microsoft.com/office/drawing/2014/main" val="3371434796"/>
                      </a:ext>
                    </a:extLst>
                  </a:tr>
                </a:tbl>
              </a:graphicData>
            </a:graphic>
          </p:graphicFrame>
        </mc:Choice>
        <mc:Fallback xmlns="">
          <p:graphicFrame>
            <p:nvGraphicFramePr>
              <p:cNvPr id="6" name="Table 5">
                <a:extLst>
                  <a:ext uri="{FF2B5EF4-FFF2-40B4-BE49-F238E27FC236}">
                    <a16:creationId xmlns:a16="http://schemas.microsoft.com/office/drawing/2014/main" id="{8EF6A870-29D1-9169-3C97-F1113F546127}"/>
                  </a:ext>
                </a:extLst>
              </p:cNvPr>
              <p:cNvGraphicFramePr>
                <a:graphicFrameLocks noGrp="1"/>
              </p:cNvGraphicFramePr>
              <p:nvPr>
                <p:extLst>
                  <p:ext uri="{D42A27DB-BD31-4B8C-83A1-F6EECF244321}">
                    <p14:modId xmlns:p14="http://schemas.microsoft.com/office/powerpoint/2010/main" val="55904657"/>
                  </p:ext>
                </p:extLst>
              </p:nvPr>
            </p:nvGraphicFramePr>
            <p:xfrm>
              <a:off x="3414409" y="1858245"/>
              <a:ext cx="5372814" cy="1663168"/>
            </p:xfrm>
            <a:graphic>
              <a:graphicData uri="http://schemas.openxmlformats.org/drawingml/2006/table">
                <a:tbl>
                  <a:tblPr firstRow="1" bandRow="1">
                    <a:tableStyleId>{5C22544A-7EE6-4342-B048-85BDC9FD1C3A}</a:tableStyleId>
                  </a:tblPr>
                  <a:tblGrid>
                    <a:gridCol w="2742725">
                      <a:extLst>
                        <a:ext uri="{9D8B030D-6E8A-4147-A177-3AD203B41FA5}">
                          <a16:colId xmlns:a16="http://schemas.microsoft.com/office/drawing/2014/main" val="2906765368"/>
                        </a:ext>
                      </a:extLst>
                    </a:gridCol>
                    <a:gridCol w="2630089">
                      <a:extLst>
                        <a:ext uri="{9D8B030D-6E8A-4147-A177-3AD203B41FA5}">
                          <a16:colId xmlns:a16="http://schemas.microsoft.com/office/drawing/2014/main" val="885394993"/>
                        </a:ext>
                      </a:extLst>
                    </a:gridCol>
                  </a:tblGrid>
                  <a:tr h="415792">
                    <a:tc>
                      <a:txBody>
                        <a:bodyPr/>
                        <a:lstStyle/>
                        <a:p>
                          <a:pPr algn="ctr"/>
                          <a:r>
                            <a:rPr lang="fr-FR" b="0" dirty="0"/>
                            <a:t>Sémantique monadique</a:t>
                          </a:r>
                        </a:p>
                      </a:txBody>
                      <a:tcPr anchor="ctr"/>
                    </a:tc>
                    <a:tc>
                      <a:txBody>
                        <a:bodyPr/>
                        <a:lstStyle/>
                        <a:p>
                          <a:pPr algn="ctr"/>
                          <a:r>
                            <a:rPr lang="fr-FR" b="0" dirty="0"/>
                            <a:t>Sémantique simplifiée</a:t>
                          </a:r>
                        </a:p>
                      </a:txBody>
                      <a:tcPr anchor="ctr"/>
                    </a:tc>
                    <a:extLst>
                      <a:ext uri="{0D108BD9-81ED-4DB2-BD59-A6C34878D82A}">
                        <a16:rowId xmlns:a16="http://schemas.microsoft.com/office/drawing/2014/main" val="1821348214"/>
                      </a:ext>
                    </a:extLst>
                  </a:tr>
                  <a:tr h="415792">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t>byte[n]</a:t>
                          </a:r>
                          <a:endParaRPr lang="fr-FR" b="0" baseline="0" dirty="0"/>
                        </a:p>
                      </a:txBody>
                      <a:tcPr anchor="ctr"/>
                    </a:tc>
                    <a:tc>
                      <a:txBody>
                        <a:bodyPr/>
                        <a:lstStyle/>
                        <a:p>
                          <a:endParaRPr lang="fr-FR"/>
                        </a:p>
                      </a:txBody>
                      <a:tcPr anchor="ctr">
                        <a:blipFill>
                          <a:blip r:embed="rId3"/>
                          <a:stretch>
                            <a:fillRect l="-104398" t="-102941" r="-926" b="-207353"/>
                          </a:stretch>
                        </a:blipFill>
                      </a:tcPr>
                    </a:tc>
                    <a:extLst>
                      <a:ext uri="{0D108BD9-81ED-4DB2-BD59-A6C34878D82A}">
                        <a16:rowId xmlns:a16="http://schemas.microsoft.com/office/drawing/2014/main" val="688797341"/>
                      </a:ext>
                    </a:extLst>
                  </a:tr>
                  <a:tr h="415792">
                    <a:tc>
                      <a:txBody>
                        <a:bodyPr/>
                        <a:lstStyle/>
                        <a:p>
                          <a:endParaRPr lang="fr-FR"/>
                        </a:p>
                      </a:txBody>
                      <a:tcPr anchor="ctr">
                        <a:blipFill>
                          <a:blip r:embed="rId3"/>
                          <a:stretch>
                            <a:fillRect l="-222" t="-200000" r="-96889" b="-104348"/>
                          </a:stretch>
                        </a:blipFill>
                      </a:tcPr>
                    </a:tc>
                    <a:tc>
                      <a:txBody>
                        <a:bodyPr/>
                        <a:lstStyle/>
                        <a:p>
                          <a:endParaRPr lang="fr-FR"/>
                        </a:p>
                      </a:txBody>
                      <a:tcPr anchor="ctr">
                        <a:blipFill>
                          <a:blip r:embed="rId3"/>
                          <a:stretch>
                            <a:fillRect l="-104398" t="-200000" r="-926" b="-104348"/>
                          </a:stretch>
                        </a:blipFill>
                      </a:tcPr>
                    </a:tc>
                    <a:extLst>
                      <a:ext uri="{0D108BD9-81ED-4DB2-BD59-A6C34878D82A}">
                        <a16:rowId xmlns:a16="http://schemas.microsoft.com/office/drawing/2014/main" val="2705748890"/>
                      </a:ext>
                    </a:extLst>
                  </a:tr>
                  <a:tr h="415792">
                    <a:tc>
                      <a:txBody>
                        <a:bodyPr/>
                        <a:lstStyle/>
                        <a:p>
                          <a:endParaRPr lang="fr-FR"/>
                        </a:p>
                      </a:txBody>
                      <a:tcPr anchor="ctr">
                        <a:blipFill>
                          <a:blip r:embed="rId3"/>
                          <a:stretch>
                            <a:fillRect l="-222" t="-304412" r="-96889" b="-5882"/>
                          </a:stretch>
                        </a:blipFill>
                      </a:tcPr>
                    </a:tc>
                    <a:tc>
                      <a:txBody>
                        <a:bodyPr/>
                        <a:lstStyle/>
                        <a:p>
                          <a:endParaRPr lang="fr-FR"/>
                        </a:p>
                      </a:txBody>
                      <a:tcPr anchor="ctr">
                        <a:blipFill>
                          <a:blip r:embed="rId3"/>
                          <a:stretch>
                            <a:fillRect l="-104398" t="-304412" r="-926" b="-5882"/>
                          </a:stretch>
                        </a:blipFill>
                      </a:tcPr>
                    </a:tc>
                    <a:extLst>
                      <a:ext uri="{0D108BD9-81ED-4DB2-BD59-A6C34878D82A}">
                        <a16:rowId xmlns:a16="http://schemas.microsoft.com/office/drawing/2014/main" val="3371434796"/>
                      </a:ext>
                    </a:extLst>
                  </a:tr>
                </a:tbl>
              </a:graphicData>
            </a:graphic>
          </p:graphicFrame>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715EF4-67ED-4FD1-3D29-F0E6CBBFEBD5}"/>
                  </a:ext>
                </a:extLst>
              </p:cNvPr>
              <p:cNvSpPr txBox="1"/>
              <p:nvPr/>
            </p:nvSpPr>
            <p:spPr>
              <a:xfrm>
                <a:off x="587588" y="3834063"/>
                <a:ext cx="12068288" cy="1200329"/>
              </a:xfrm>
              <a:prstGeom prst="rect">
                <a:avLst/>
              </a:prstGeom>
              <a:noFill/>
            </p:spPr>
            <p:txBody>
              <a:bodyPr wrap="square" rtlCol="0">
                <a:spAutoFit/>
              </a:bodyPr>
              <a:lstStyle/>
              <a:p>
                <a:r>
                  <a:rPr lang="fr-FR" sz="2400" b="1" dirty="0"/>
                  <a:t>Ma méthodologie </a:t>
                </a:r>
                <a:r>
                  <a:rPr lang="fr-FR" sz="2400" dirty="0"/>
                  <a:t>:</a:t>
                </a:r>
              </a:p>
              <a:p>
                <a:r>
                  <a:rPr lang="fr-FR" sz="2400" dirty="0"/>
                  <a:t>Quelques preuves manuelles de compatibilité pour des cas particuliers</a:t>
                </a:r>
              </a:p>
              <a:p>
                <a14:m>
                  <m:oMath xmlns:m="http://schemas.openxmlformats.org/officeDocument/2006/math">
                    <m:r>
                      <a:rPr lang="en-US" sz="2400" b="0" i="1" smtClean="0">
                        <a:latin typeface="Cambria Math" panose="02040503050406030204" pitchFamily="18" charset="0"/>
                      </a:rPr>
                      <m:t>⇒ </m:t>
                    </m:r>
                  </m:oMath>
                </a14:m>
                <a:r>
                  <a:rPr lang="fr-FR" sz="2400" dirty="0"/>
                  <a:t>  Déterminer des propriétés de </a:t>
                </a:r>
                <a:r>
                  <a:rPr lang="fr-FR" sz="2400" dirty="0" err="1"/>
                  <a:t>compositionalité</a:t>
                </a:r>
                <a:r>
                  <a:rPr lang="fr-FR" sz="2400" dirty="0"/>
                  <a:t> suffisantes pour abstraire ces preuves</a:t>
                </a:r>
              </a:p>
            </p:txBody>
          </p:sp>
        </mc:Choice>
        <mc:Fallback xmlns="">
          <p:sp>
            <p:nvSpPr>
              <p:cNvPr id="7" name="TextBox 6">
                <a:extLst>
                  <a:ext uri="{FF2B5EF4-FFF2-40B4-BE49-F238E27FC236}">
                    <a16:creationId xmlns:a16="http://schemas.microsoft.com/office/drawing/2014/main" id="{7A715EF4-67ED-4FD1-3D29-F0E6CBBFEBD5}"/>
                  </a:ext>
                </a:extLst>
              </p:cNvPr>
              <p:cNvSpPr txBox="1">
                <a:spLocks noRot="1" noChangeAspect="1" noMove="1" noResize="1" noEditPoints="1" noAdjustHandles="1" noChangeArrowheads="1" noChangeShapeType="1" noTextEdit="1"/>
              </p:cNvSpPr>
              <p:nvPr/>
            </p:nvSpPr>
            <p:spPr>
              <a:xfrm>
                <a:off x="587588" y="3834063"/>
                <a:ext cx="12068288" cy="1200329"/>
              </a:xfrm>
              <a:prstGeom prst="rect">
                <a:avLst/>
              </a:prstGeom>
              <a:blipFill>
                <a:blip r:embed="rId4"/>
                <a:stretch>
                  <a:fillRect l="-758" t="-4061" b="-1066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0A88AE-FC82-9A98-097C-991E1DC11EE6}"/>
                  </a:ext>
                </a:extLst>
              </p:cNvPr>
              <p:cNvSpPr txBox="1"/>
              <p:nvPr/>
            </p:nvSpPr>
            <p:spPr>
              <a:xfrm>
                <a:off x="3980328" y="5559990"/>
                <a:ext cx="4729372" cy="414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solidFill>
                                <a:srgbClr val="0000FF"/>
                              </a:solidFill>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solidFill>
                                    <a:srgbClr val="FF0000"/>
                                  </a:solidFill>
                                  <a:latin typeface="Cambria Math" panose="02040503050406030204" pitchFamily="18" charset="0"/>
                                </a:rPr>
                                <m:t>𝑦</m:t>
                              </m:r>
                            </m:sub>
                          </m:sSub>
                          <m:d>
                            <m:dPr>
                              <m:ctrlPr>
                                <a:rPr lang="en-US" b="0" i="1" smtClean="0">
                                  <a:latin typeface="Cambria Math" panose="02040503050406030204" pitchFamily="18" charset="0"/>
                                </a:rPr>
                              </m:ctrlPr>
                            </m:dPr>
                            <m:e>
                              <m:r>
                                <a:rPr lang="fr-FR" i="1">
                                  <a:latin typeface="Cambria Math" panose="02040503050406030204" pitchFamily="18" charset="0"/>
                                </a:rPr>
                                <m:t>𝑡𝑎𝑏𝑙𝑒𝑎𝑢</m:t>
                              </m:r>
                              <m:r>
                                <a:rPr lang="en-US" b="0" i="1" smtClean="0">
                                  <a:latin typeface="Cambria Math" panose="02040503050406030204" pitchFamily="18" charset="0"/>
                                </a:rPr>
                                <m:t>,</m:t>
                              </m:r>
                              <m:r>
                                <a:rPr lang="fr-FR" b="0" i="1" smtClean="0">
                                  <a:latin typeface="Cambria Math" panose="02040503050406030204" pitchFamily="18" charset="0"/>
                                </a:rPr>
                                <m:t>𝑣𝑎𝑙𝑒𝑢𝑟</m:t>
                              </m:r>
                            </m:e>
                          </m:d>
                        </m:e>
                      </m:d>
                      <m:r>
                        <a:rPr lang="en-US" b="0" i="1" smtClean="0">
                          <a:latin typeface="Cambria Math" panose="02040503050406030204" pitchFamily="18" charset="0"/>
                        </a:rPr>
                        <m:t>=</m:t>
                      </m:r>
                      <m:r>
                        <a:rPr lang="en-US"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solidFill>
                                <a:srgbClr val="0000FF"/>
                              </a:solidFill>
                              <a:latin typeface="Cambria Math" panose="02040503050406030204" pitchFamily="18" charset="0"/>
                            </a:rPr>
                            <m:t>𝑥</m:t>
                          </m:r>
                        </m:sub>
                      </m:sSub>
                      <m:r>
                        <a:rPr lang="en-US" b="0" i="1" smtClean="0">
                          <a:latin typeface="Cambria Math" panose="02040503050406030204" pitchFamily="18" charset="0"/>
                        </a:rPr>
                        <m:t>(</m:t>
                      </m:r>
                      <m:r>
                        <a:rPr lang="fr-FR" i="1">
                          <a:latin typeface="Cambria Math" panose="02040503050406030204" pitchFamily="18" charset="0"/>
                        </a:rPr>
                        <m:t>𝑡𝑎𝑏𝑙𝑒𝑎𝑢</m:t>
                      </m:r>
                      <m:r>
                        <a:rPr lang="en-US" b="0" i="1" smtClean="0">
                          <a:latin typeface="Cambria Math" panose="02040503050406030204" pitchFamily="18" charset="0"/>
                        </a:rPr>
                        <m:t>)</m:t>
                      </m:r>
                    </m:oMath>
                  </m:oMathPara>
                </a14:m>
                <a:endParaRPr lang="fr-FR" dirty="0"/>
              </a:p>
            </p:txBody>
          </p:sp>
        </mc:Choice>
        <mc:Fallback xmlns="">
          <p:sp>
            <p:nvSpPr>
              <p:cNvPr id="8" name="TextBox 7">
                <a:extLst>
                  <a:ext uri="{FF2B5EF4-FFF2-40B4-BE49-F238E27FC236}">
                    <a16:creationId xmlns:a16="http://schemas.microsoft.com/office/drawing/2014/main" id="{E80A88AE-FC82-9A98-097C-991E1DC11EE6}"/>
                  </a:ext>
                </a:extLst>
              </p:cNvPr>
              <p:cNvSpPr txBox="1">
                <a:spLocks noRot="1" noChangeAspect="1" noMove="1" noResize="1" noEditPoints="1" noAdjustHandles="1" noChangeArrowheads="1" noChangeShapeType="1" noTextEdit="1"/>
              </p:cNvSpPr>
              <p:nvPr/>
            </p:nvSpPr>
            <p:spPr>
              <a:xfrm>
                <a:off x="3980328" y="5559990"/>
                <a:ext cx="4729372" cy="414537"/>
              </a:xfrm>
              <a:prstGeom prst="rect">
                <a:avLst/>
              </a:prstGeom>
              <a:blipFill>
                <a:blip r:embed="rId5"/>
                <a:stretch>
                  <a:fillRect l="-773" r="-1289" b="-735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7DB9EA-4DCF-D250-D47E-1C06A4A6AAF8}"/>
                  </a:ext>
                </a:extLst>
              </p:cNvPr>
              <p:cNvSpPr txBox="1"/>
              <p:nvPr/>
            </p:nvSpPr>
            <p:spPr>
              <a:xfrm>
                <a:off x="4054755" y="5247340"/>
                <a:ext cx="3899209"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solidFill>
                                <a:srgbClr val="0000FF"/>
                              </a:solidFill>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solidFill>
                                    <a:srgbClr val="0000FF"/>
                                  </a:solidFill>
                                  <a:latin typeface="Cambria Math" panose="02040503050406030204" pitchFamily="18" charset="0"/>
                                </a:rPr>
                                <m:t>𝑥</m:t>
                              </m:r>
                            </m:sub>
                          </m:sSub>
                          <m:d>
                            <m:dPr>
                              <m:ctrlPr>
                                <a:rPr lang="en-US" b="0" i="1" smtClean="0">
                                  <a:latin typeface="Cambria Math" panose="02040503050406030204" pitchFamily="18" charset="0"/>
                                </a:rPr>
                              </m:ctrlPr>
                            </m:dPr>
                            <m:e>
                              <m:r>
                                <a:rPr lang="fr-FR" b="0" i="1" smtClean="0">
                                  <a:latin typeface="Cambria Math" panose="02040503050406030204" pitchFamily="18" charset="0"/>
                                </a:rPr>
                                <m:t>𝑡𝑎𝑏𝑙𝑒𝑎𝑢</m:t>
                              </m:r>
                              <m:r>
                                <a:rPr lang="en-US" b="0" i="1" smtClean="0">
                                  <a:latin typeface="Cambria Math" panose="02040503050406030204" pitchFamily="18" charset="0"/>
                                </a:rPr>
                                <m:t>,</m:t>
                              </m:r>
                              <m:r>
                                <a:rPr lang="fr-FR" b="0" i="1" smtClean="0">
                                  <a:latin typeface="Cambria Math" panose="02040503050406030204" pitchFamily="18" charset="0"/>
                                </a:rPr>
                                <m:t>𝑣𝑎𝑙𝑒𝑢𝑟</m:t>
                              </m:r>
                            </m:e>
                          </m:d>
                        </m:e>
                      </m:d>
                      <m:r>
                        <a:rPr lang="en-US" b="0" i="1" smtClean="0">
                          <a:latin typeface="Cambria Math" panose="02040503050406030204" pitchFamily="18" charset="0"/>
                        </a:rPr>
                        <m:t>=</m:t>
                      </m:r>
                      <m:r>
                        <a:rPr lang="fr-FR" b="0" i="1" smtClean="0">
                          <a:latin typeface="Cambria Math" panose="02040503050406030204" pitchFamily="18" charset="0"/>
                        </a:rPr>
                        <m:t>𝑣𝑎𝑙𝑒𝑢𝑟</m:t>
                      </m:r>
                    </m:oMath>
                  </m:oMathPara>
                </a14:m>
                <a:endParaRPr lang="fr-FR" dirty="0"/>
              </a:p>
            </p:txBody>
          </p:sp>
        </mc:Choice>
        <mc:Fallback xmlns="">
          <p:sp>
            <p:nvSpPr>
              <p:cNvPr id="10" name="TextBox 9">
                <a:extLst>
                  <a:ext uri="{FF2B5EF4-FFF2-40B4-BE49-F238E27FC236}">
                    <a16:creationId xmlns:a16="http://schemas.microsoft.com/office/drawing/2014/main" id="{417DB9EA-4DCF-D250-D47E-1C06A4A6AAF8}"/>
                  </a:ext>
                </a:extLst>
              </p:cNvPr>
              <p:cNvSpPr txBox="1">
                <a:spLocks noRot="1" noChangeAspect="1" noMove="1" noResize="1" noEditPoints="1" noAdjustHandles="1" noChangeArrowheads="1" noChangeShapeType="1" noTextEdit="1"/>
              </p:cNvSpPr>
              <p:nvPr/>
            </p:nvSpPr>
            <p:spPr>
              <a:xfrm>
                <a:off x="4054755" y="5247340"/>
                <a:ext cx="3899209" cy="312650"/>
              </a:xfrm>
              <a:prstGeom prst="rect">
                <a:avLst/>
              </a:prstGeom>
              <a:blipFill>
                <a:blip r:embed="rId6"/>
                <a:stretch>
                  <a:fillRect l="-1094" r="-938" b="-19608"/>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9BDA9F2C-0C4F-3B1A-747F-D43A51A80FE3}"/>
              </a:ext>
            </a:extLst>
          </p:cNvPr>
          <p:cNvSpPr txBox="1"/>
          <p:nvPr/>
        </p:nvSpPr>
        <p:spPr>
          <a:xfrm>
            <a:off x="2899514" y="5247340"/>
            <a:ext cx="478465" cy="707886"/>
          </a:xfrm>
          <a:prstGeom prst="rect">
            <a:avLst/>
          </a:prstGeom>
          <a:noFill/>
        </p:spPr>
        <p:txBody>
          <a:bodyPr wrap="square" rtlCol="0">
            <a:spAutoFit/>
          </a:bodyPr>
          <a:lstStyle/>
          <a:p>
            <a:r>
              <a:rPr lang="fr-FR" sz="4000" dirty="0"/>
              <a:t>«</a:t>
            </a:r>
          </a:p>
        </p:txBody>
      </p:sp>
      <p:sp>
        <p:nvSpPr>
          <p:cNvPr id="18" name="TextBox 17">
            <a:extLst>
              <a:ext uri="{FF2B5EF4-FFF2-40B4-BE49-F238E27FC236}">
                <a16:creationId xmlns:a16="http://schemas.microsoft.com/office/drawing/2014/main" id="{36750675-897C-96A0-C34D-4EA1008142A2}"/>
              </a:ext>
            </a:extLst>
          </p:cNvPr>
          <p:cNvSpPr txBox="1"/>
          <p:nvPr/>
        </p:nvSpPr>
        <p:spPr>
          <a:xfrm>
            <a:off x="8926596" y="5247340"/>
            <a:ext cx="701749" cy="707886"/>
          </a:xfrm>
          <a:prstGeom prst="rect">
            <a:avLst/>
          </a:prstGeom>
          <a:noFill/>
        </p:spPr>
        <p:txBody>
          <a:bodyPr wrap="square">
            <a:spAutoFit/>
          </a:bodyPr>
          <a:lstStyle/>
          <a:p>
            <a:r>
              <a:rPr lang="fr-FR" sz="4000" dirty="0"/>
              <a:t>»</a:t>
            </a:r>
          </a:p>
        </p:txBody>
      </p:sp>
    </p:spTree>
    <p:extLst>
      <p:ext uri="{BB962C8B-B14F-4D97-AF65-F5344CB8AC3E}">
        <p14:creationId xmlns:p14="http://schemas.microsoft.com/office/powerpoint/2010/main" val="425174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43</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rgbClr val="002060"/>
                </a:solidFill>
              </a:rPr>
              <a:t>Architecture finale de la preuve de compatibilité</a:t>
            </a:r>
          </a:p>
        </p:txBody>
      </p:sp>
      <p:sp>
        <p:nvSpPr>
          <p:cNvPr id="36" name="Rectangle 35">
            <a:extLst>
              <a:ext uri="{FF2B5EF4-FFF2-40B4-BE49-F238E27FC236}">
                <a16:creationId xmlns:a16="http://schemas.microsoft.com/office/drawing/2014/main" id="{2429B9F3-FFF2-56A3-1001-D098F6850522}"/>
              </a:ext>
            </a:extLst>
          </p:cNvPr>
          <p:cNvSpPr/>
          <p:nvPr/>
        </p:nvSpPr>
        <p:spPr>
          <a:xfrm>
            <a:off x="6249051" y="1363825"/>
            <a:ext cx="2733390" cy="1112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a:t>Tactique de preuve</a:t>
            </a:r>
            <a:endParaRPr lang="fr-FR" baseline="30000" dirty="0"/>
          </a:p>
        </p:txBody>
      </p:sp>
      <p:sp>
        <p:nvSpPr>
          <p:cNvPr id="37" name="Rectangle 36">
            <a:extLst>
              <a:ext uri="{FF2B5EF4-FFF2-40B4-BE49-F238E27FC236}">
                <a16:creationId xmlns:a16="http://schemas.microsoft.com/office/drawing/2014/main" id="{D5173F01-A76B-BC52-B44E-BB7FDB8B8F94}"/>
              </a:ext>
            </a:extLst>
          </p:cNvPr>
          <p:cNvSpPr/>
          <p:nvPr/>
        </p:nvSpPr>
        <p:spPr>
          <a:xfrm>
            <a:off x="1221739" y="3048000"/>
            <a:ext cx="2733389" cy="13082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dirty="0"/>
              <a:t>Compatibilité </a:t>
            </a:r>
            <a:r>
              <a:rPr lang="fr-FR" dirty="0"/>
              <a:t>:</a:t>
            </a:r>
          </a:p>
          <a:p>
            <a:pPr algn="ctr"/>
            <a:r>
              <a:rPr lang="fr-FR" dirty="0"/>
              <a:t>Getters / Setters</a:t>
            </a:r>
          </a:p>
        </p:txBody>
      </p:sp>
      <p:sp>
        <p:nvSpPr>
          <p:cNvPr id="38" name="Arrow: Left 37">
            <a:extLst>
              <a:ext uri="{FF2B5EF4-FFF2-40B4-BE49-F238E27FC236}">
                <a16:creationId xmlns:a16="http://schemas.microsoft.com/office/drawing/2014/main" id="{F1E21D2F-D9F8-26AB-0CB6-52A5B6763EBC}"/>
              </a:ext>
            </a:extLst>
          </p:cNvPr>
          <p:cNvSpPr/>
          <p:nvPr/>
        </p:nvSpPr>
        <p:spPr>
          <a:xfrm rot="20803461">
            <a:off x="4037416" y="2383315"/>
            <a:ext cx="2099125" cy="67425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Dépend de</a:t>
            </a:r>
          </a:p>
        </p:txBody>
      </p:sp>
      <p:sp>
        <p:nvSpPr>
          <p:cNvPr id="42" name="Rectangle 41">
            <a:extLst>
              <a:ext uri="{FF2B5EF4-FFF2-40B4-BE49-F238E27FC236}">
                <a16:creationId xmlns:a16="http://schemas.microsoft.com/office/drawing/2014/main" id="{ACEEB1C8-9D78-2F76-F53D-25440CEE0003}"/>
              </a:ext>
            </a:extLst>
          </p:cNvPr>
          <p:cNvSpPr/>
          <p:nvPr/>
        </p:nvSpPr>
        <p:spPr>
          <a:xfrm>
            <a:off x="6286126" y="3043600"/>
            <a:ext cx="2696315" cy="13126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Tactiques de preuve spécialisées</a:t>
            </a:r>
            <a:endParaRPr lang="fr-FR" i="1" dirty="0"/>
          </a:p>
        </p:txBody>
      </p:sp>
      <p:sp>
        <p:nvSpPr>
          <p:cNvPr id="39" name="Arrow: Right 38">
            <a:extLst>
              <a:ext uri="{FF2B5EF4-FFF2-40B4-BE49-F238E27FC236}">
                <a16:creationId xmlns:a16="http://schemas.microsoft.com/office/drawing/2014/main" id="{7BA7EAE7-AD39-24B9-4B27-60C9C44922CB}"/>
              </a:ext>
            </a:extLst>
          </p:cNvPr>
          <p:cNvSpPr/>
          <p:nvPr/>
        </p:nvSpPr>
        <p:spPr>
          <a:xfrm>
            <a:off x="4247420" y="3239360"/>
            <a:ext cx="1880285" cy="67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Prouvés par</a:t>
            </a:r>
          </a:p>
        </p:txBody>
      </p:sp>
      <p:sp>
        <p:nvSpPr>
          <p:cNvPr id="7" name="Rectangle 6">
            <a:extLst>
              <a:ext uri="{FF2B5EF4-FFF2-40B4-BE49-F238E27FC236}">
                <a16:creationId xmlns:a16="http://schemas.microsoft.com/office/drawing/2014/main" id="{648CB348-CC9E-F006-CF4C-42B1D78A0B1B}"/>
              </a:ext>
            </a:extLst>
          </p:cNvPr>
          <p:cNvSpPr/>
          <p:nvPr/>
        </p:nvSpPr>
        <p:spPr>
          <a:xfrm>
            <a:off x="1221739" y="1363826"/>
            <a:ext cx="2733389" cy="1112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dirty="0"/>
              <a:t>Compatibilité :</a:t>
            </a:r>
          </a:p>
          <a:p>
            <a:pPr algn="ctr"/>
            <a:r>
              <a:rPr lang="fr-FR" dirty="0"/>
              <a:t>fonction </a:t>
            </a:r>
            <a:r>
              <a:rPr lang="fr-FR" dirty="0" err="1"/>
              <a:t>Cogent</a:t>
            </a:r>
            <a:endParaRPr lang="fr-FR" dirty="0"/>
          </a:p>
        </p:txBody>
      </p:sp>
      <p:sp>
        <p:nvSpPr>
          <p:cNvPr id="8" name="Arrow: Right 7">
            <a:extLst>
              <a:ext uri="{FF2B5EF4-FFF2-40B4-BE49-F238E27FC236}">
                <a16:creationId xmlns:a16="http://schemas.microsoft.com/office/drawing/2014/main" id="{71DF1D83-E8D7-B400-AFEE-E2D0FC0D6331}"/>
              </a:ext>
            </a:extLst>
          </p:cNvPr>
          <p:cNvSpPr/>
          <p:nvPr/>
        </p:nvSpPr>
        <p:spPr>
          <a:xfrm>
            <a:off x="4254354" y="1603596"/>
            <a:ext cx="1880285" cy="67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Prouvée par</a:t>
            </a:r>
          </a:p>
        </p:txBody>
      </p:sp>
      <p:sp>
        <p:nvSpPr>
          <p:cNvPr id="3" name="Arrow: Left 2">
            <a:extLst>
              <a:ext uri="{FF2B5EF4-FFF2-40B4-BE49-F238E27FC236}">
                <a16:creationId xmlns:a16="http://schemas.microsoft.com/office/drawing/2014/main" id="{80277BEE-3324-0063-F2FF-3614C55CBA59}"/>
              </a:ext>
            </a:extLst>
          </p:cNvPr>
          <p:cNvSpPr/>
          <p:nvPr/>
        </p:nvSpPr>
        <p:spPr>
          <a:xfrm rot="20803461">
            <a:off x="4125860" y="4380356"/>
            <a:ext cx="2099125" cy="67425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t>Dépend de</a:t>
            </a:r>
          </a:p>
        </p:txBody>
      </p:sp>
      <p:sp>
        <p:nvSpPr>
          <p:cNvPr id="4" name="Rectangle 3">
            <a:extLst>
              <a:ext uri="{FF2B5EF4-FFF2-40B4-BE49-F238E27FC236}">
                <a16:creationId xmlns:a16="http://schemas.microsoft.com/office/drawing/2014/main" id="{5DD84EFA-F7F9-E274-D42F-77E49502BF5E}"/>
              </a:ext>
            </a:extLst>
          </p:cNvPr>
          <p:cNvSpPr/>
          <p:nvPr/>
        </p:nvSpPr>
        <p:spPr>
          <a:xfrm>
            <a:off x="1221740" y="4820223"/>
            <a:ext cx="2766308" cy="13082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dirty="0" err="1"/>
              <a:t>Compositionalité</a:t>
            </a:r>
            <a:endParaRPr lang="fr-FR" b="1" dirty="0"/>
          </a:p>
          <a:p>
            <a:pPr algn="ctr"/>
            <a:r>
              <a:rPr lang="fr-FR" b="1" dirty="0"/>
              <a:t>des getters / setters</a:t>
            </a:r>
          </a:p>
        </p:txBody>
      </p:sp>
      <p:sp>
        <p:nvSpPr>
          <p:cNvPr id="6" name="Arrow: Right 5">
            <a:extLst>
              <a:ext uri="{FF2B5EF4-FFF2-40B4-BE49-F238E27FC236}">
                <a16:creationId xmlns:a16="http://schemas.microsoft.com/office/drawing/2014/main" id="{9826F616-D4DA-92A3-7613-A65D568D6AA8}"/>
              </a:ext>
            </a:extLst>
          </p:cNvPr>
          <p:cNvSpPr/>
          <p:nvPr/>
        </p:nvSpPr>
        <p:spPr>
          <a:xfrm>
            <a:off x="4247419" y="5227941"/>
            <a:ext cx="1880285" cy="67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Prouvés par</a:t>
            </a:r>
          </a:p>
        </p:txBody>
      </p:sp>
      <p:sp>
        <p:nvSpPr>
          <p:cNvPr id="9" name="Rectangle 8">
            <a:extLst>
              <a:ext uri="{FF2B5EF4-FFF2-40B4-BE49-F238E27FC236}">
                <a16:creationId xmlns:a16="http://schemas.microsoft.com/office/drawing/2014/main" id="{11E69ADF-E823-239D-DA1F-655055EF56BF}"/>
              </a:ext>
            </a:extLst>
          </p:cNvPr>
          <p:cNvSpPr/>
          <p:nvPr/>
        </p:nvSpPr>
        <p:spPr>
          <a:xfrm>
            <a:off x="6290880" y="4837854"/>
            <a:ext cx="2696315" cy="13126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Tactiques de preuve spécialisées</a:t>
            </a:r>
            <a:endParaRPr lang="fr-FR" i="1" dirty="0"/>
          </a:p>
        </p:txBody>
      </p:sp>
      <p:sp>
        <p:nvSpPr>
          <p:cNvPr id="10" name="Right Brace 9">
            <a:extLst>
              <a:ext uri="{FF2B5EF4-FFF2-40B4-BE49-F238E27FC236}">
                <a16:creationId xmlns:a16="http://schemas.microsoft.com/office/drawing/2014/main" id="{F85457ED-6C6D-A84C-A29A-2C67EA44F56F}"/>
              </a:ext>
            </a:extLst>
          </p:cNvPr>
          <p:cNvSpPr/>
          <p:nvPr/>
        </p:nvSpPr>
        <p:spPr>
          <a:xfrm>
            <a:off x="9302150" y="4754232"/>
            <a:ext cx="476036" cy="1621672"/>
          </a:xfrm>
          <a:prstGeom prst="rightBrace">
            <a:avLst>
              <a:gd name="adj1" fmla="val 27757"/>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 name="TextBox 10">
            <a:extLst>
              <a:ext uri="{FF2B5EF4-FFF2-40B4-BE49-F238E27FC236}">
                <a16:creationId xmlns:a16="http://schemas.microsoft.com/office/drawing/2014/main" id="{B6BC65C8-392E-5E74-726F-F376733E0DC1}"/>
              </a:ext>
            </a:extLst>
          </p:cNvPr>
          <p:cNvSpPr txBox="1"/>
          <p:nvPr/>
        </p:nvSpPr>
        <p:spPr>
          <a:xfrm>
            <a:off x="10026861" y="5443763"/>
            <a:ext cx="1119883" cy="369332"/>
          </a:xfrm>
          <a:prstGeom prst="rect">
            <a:avLst/>
          </a:prstGeom>
          <a:noFill/>
        </p:spPr>
        <p:txBody>
          <a:bodyPr wrap="square" rtlCol="0">
            <a:spAutoFit/>
          </a:bodyPr>
          <a:lstStyle/>
          <a:p>
            <a:r>
              <a:rPr lang="fr-FR" dirty="0"/>
              <a:t>Nouveau</a:t>
            </a:r>
          </a:p>
        </p:txBody>
      </p:sp>
      <p:sp>
        <p:nvSpPr>
          <p:cNvPr id="12" name="Right Brace 11">
            <a:extLst>
              <a:ext uri="{FF2B5EF4-FFF2-40B4-BE49-F238E27FC236}">
                <a16:creationId xmlns:a16="http://schemas.microsoft.com/office/drawing/2014/main" id="{137E9C06-5987-1BAF-25C0-4982EE3B58A4}"/>
              </a:ext>
            </a:extLst>
          </p:cNvPr>
          <p:cNvSpPr/>
          <p:nvPr/>
        </p:nvSpPr>
        <p:spPr>
          <a:xfrm>
            <a:off x="9302150" y="2937051"/>
            <a:ext cx="476036" cy="1621672"/>
          </a:xfrm>
          <a:prstGeom prst="rightBrace">
            <a:avLst>
              <a:gd name="adj1" fmla="val 27757"/>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3" name="TextBox 12">
            <a:extLst>
              <a:ext uri="{FF2B5EF4-FFF2-40B4-BE49-F238E27FC236}">
                <a16:creationId xmlns:a16="http://schemas.microsoft.com/office/drawing/2014/main" id="{61A58776-F9FA-10D1-62D4-5C0677189EEF}"/>
              </a:ext>
            </a:extLst>
          </p:cNvPr>
          <p:cNvSpPr txBox="1"/>
          <p:nvPr/>
        </p:nvSpPr>
        <p:spPr>
          <a:xfrm>
            <a:off x="10026861" y="3626582"/>
            <a:ext cx="1119883" cy="369332"/>
          </a:xfrm>
          <a:prstGeom prst="rect">
            <a:avLst/>
          </a:prstGeom>
          <a:noFill/>
        </p:spPr>
        <p:txBody>
          <a:bodyPr wrap="square" rtlCol="0">
            <a:spAutoFit/>
          </a:bodyPr>
          <a:lstStyle/>
          <a:p>
            <a:r>
              <a:rPr lang="fr-FR" dirty="0"/>
              <a:t>Extension</a:t>
            </a:r>
          </a:p>
        </p:txBody>
      </p:sp>
    </p:spTree>
    <p:extLst>
      <p:ext uri="{BB962C8B-B14F-4D97-AF65-F5344CB8AC3E}">
        <p14:creationId xmlns:p14="http://schemas.microsoft.com/office/powerpoint/2010/main" val="2585701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3AEBB28-0454-5A97-BF67-91C0B0E31E82}"/>
              </a:ext>
            </a:extLst>
          </p:cNvPr>
          <p:cNvSpPr/>
          <p:nvPr>
            <p:custDataLst>
              <p:tags r:id="rId1"/>
            </p:custDataLst>
          </p:nvPr>
        </p:nvSpPr>
        <p:spPr>
          <a:xfrm>
            <a:off x="1979913" y="1443599"/>
            <a:ext cx="2702388" cy="1592143"/>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1" name="Rectangle 10">
            <a:extLst>
              <a:ext uri="{FF2B5EF4-FFF2-40B4-BE49-F238E27FC236}">
                <a16:creationId xmlns:a16="http://schemas.microsoft.com/office/drawing/2014/main" id="{21E4D0A1-486D-46E4-33E5-DF838E6B1DF8}"/>
              </a:ext>
            </a:extLst>
          </p:cNvPr>
          <p:cNvSpPr/>
          <p:nvPr>
            <p:custDataLst>
              <p:tags r:id="rId2"/>
            </p:custDataLst>
          </p:nvPr>
        </p:nvSpPr>
        <p:spPr>
          <a:xfrm>
            <a:off x="6565221" y="1400290"/>
            <a:ext cx="3628930" cy="5041264"/>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a:xfrm>
            <a:off x="9435364" y="6446850"/>
            <a:ext cx="2743200" cy="365125"/>
          </a:xfrm>
        </p:spPr>
        <p:txBody>
          <a:bodyPr/>
          <a:lstStyle/>
          <a:p>
            <a:fld id="{6113E31D-E2AB-40D1-8B51-AFA5AFEF393A}" type="slidenum">
              <a:rPr lang="en-US" smtClean="0"/>
              <a:t>44</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3"/>
            </p:custDataLst>
          </p:nvPr>
        </p:nvSpPr>
        <p:spPr>
          <a:xfrm>
            <a:off x="838200" y="18255"/>
            <a:ext cx="10515600" cy="1325563"/>
          </a:xfrm>
        </p:spPr>
        <p:txBody>
          <a:bodyPr/>
          <a:lstStyle/>
          <a:p>
            <a:pPr algn="ctr"/>
            <a:r>
              <a:rPr lang="fr-FR" dirty="0">
                <a:solidFill>
                  <a:schemeClr val="accent1">
                    <a:lumMod val="50000"/>
                  </a:schemeClr>
                </a:solidFill>
              </a:rPr>
              <a:t>Mission accomplie (202</a:t>
            </a:r>
            <a:r>
              <a:rPr lang="en-US" dirty="0">
                <a:solidFill>
                  <a:schemeClr val="accent1">
                    <a:lumMod val="50000"/>
                  </a:schemeClr>
                </a:solidFill>
              </a:rPr>
              <a:t>1</a:t>
            </a:r>
            <a:r>
              <a:rPr lang="fr-FR" dirty="0">
                <a:solidFill>
                  <a:schemeClr val="accent1">
                    <a:lumMod val="50000"/>
                  </a:schemeClr>
                </a:solidFill>
              </a:rPr>
              <a:t>)</a:t>
            </a:r>
          </a:p>
        </p:txBody>
      </p:sp>
      <p:sp>
        <p:nvSpPr>
          <p:cNvPr id="13" name="Rectangle 12">
            <a:extLst>
              <a:ext uri="{FF2B5EF4-FFF2-40B4-BE49-F238E27FC236}">
                <a16:creationId xmlns:a16="http://schemas.microsoft.com/office/drawing/2014/main" id="{D7EBB514-0CFD-FBBC-8A96-6B615E9918DE}"/>
              </a:ext>
            </a:extLst>
          </p:cNvPr>
          <p:cNvSpPr/>
          <p:nvPr>
            <p:custDataLst>
              <p:tags r:id="rId4"/>
            </p:custDataLst>
          </p:nvPr>
        </p:nvSpPr>
        <p:spPr>
          <a:xfrm>
            <a:off x="2010653" y="4916121"/>
            <a:ext cx="2679373" cy="1530729"/>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4" name="TextBox 13">
            <a:extLst>
              <a:ext uri="{FF2B5EF4-FFF2-40B4-BE49-F238E27FC236}">
                <a16:creationId xmlns:a16="http://schemas.microsoft.com/office/drawing/2014/main" id="{C25BEB36-BA10-E96A-5408-DB94D49ED7FB}"/>
              </a:ext>
            </a:extLst>
          </p:cNvPr>
          <p:cNvSpPr txBox="1"/>
          <p:nvPr>
            <p:custDataLst>
              <p:tags r:id="rId5"/>
            </p:custDataLst>
          </p:nvPr>
        </p:nvSpPr>
        <p:spPr>
          <a:xfrm>
            <a:off x="2110421" y="5011834"/>
            <a:ext cx="499215" cy="369332"/>
          </a:xfrm>
          <a:prstGeom prst="rect">
            <a:avLst/>
          </a:prstGeom>
          <a:noFill/>
          <a:ln>
            <a:solidFill>
              <a:schemeClr val="tx1"/>
            </a:solidFill>
          </a:ln>
        </p:spPr>
        <p:txBody>
          <a:bodyPr wrap="square">
            <a:spAutoFit/>
          </a:bodyPr>
          <a:lstStyle/>
          <a:p>
            <a:pPr algn="ctr"/>
            <a:r>
              <a:rPr lang="en-US" dirty="0"/>
              <a:t>C</a:t>
            </a:r>
            <a:endParaRPr lang="fr-FR" dirty="0"/>
          </a:p>
        </p:txBody>
      </p:sp>
      <p:sp>
        <p:nvSpPr>
          <p:cNvPr id="16" name="Arrow: Right 15">
            <a:extLst>
              <a:ext uri="{FF2B5EF4-FFF2-40B4-BE49-F238E27FC236}">
                <a16:creationId xmlns:a16="http://schemas.microsoft.com/office/drawing/2014/main" id="{C029928F-03A0-C52F-FD02-B6732F7C289B}"/>
              </a:ext>
            </a:extLst>
          </p:cNvPr>
          <p:cNvSpPr/>
          <p:nvPr/>
        </p:nvSpPr>
        <p:spPr>
          <a:xfrm>
            <a:off x="4579016" y="5029900"/>
            <a:ext cx="2888227" cy="12381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Sémantique monadique</a:t>
            </a:r>
          </a:p>
          <a:p>
            <a:pPr algn="ctr"/>
            <a:r>
              <a:rPr lang="fr-FR" dirty="0"/>
              <a:t>(</a:t>
            </a:r>
            <a:r>
              <a:rPr lang="fr-FR" dirty="0" err="1"/>
              <a:t>AutoCorres</a:t>
            </a:r>
            <a:r>
              <a:rPr lang="fr-FR" dirty="0"/>
              <a:t>)</a:t>
            </a:r>
          </a:p>
        </p:txBody>
      </p:sp>
      <p:sp>
        <p:nvSpPr>
          <p:cNvPr id="37" name="Arrow: Down 36">
            <a:extLst>
              <a:ext uri="{FF2B5EF4-FFF2-40B4-BE49-F238E27FC236}">
                <a16:creationId xmlns:a16="http://schemas.microsoft.com/office/drawing/2014/main" id="{EC9BFD51-854F-5233-A394-9C30E95E7DF2}"/>
              </a:ext>
            </a:extLst>
          </p:cNvPr>
          <p:cNvSpPr/>
          <p:nvPr/>
        </p:nvSpPr>
        <p:spPr>
          <a:xfrm>
            <a:off x="1744274" y="2564422"/>
            <a:ext cx="2710422" cy="2707738"/>
          </a:xfrm>
          <a:prstGeom prst="downArrow">
            <a:avLst>
              <a:gd name="adj1" fmla="val 50000"/>
              <a:gd name="adj2" fmla="val 4127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8" name="Arrow: Right 37">
            <a:extLst>
              <a:ext uri="{FF2B5EF4-FFF2-40B4-BE49-F238E27FC236}">
                <a16:creationId xmlns:a16="http://schemas.microsoft.com/office/drawing/2014/main" id="{44E33566-D5F9-43E8-88AA-338E4FC3D32C}"/>
              </a:ext>
            </a:extLst>
          </p:cNvPr>
          <p:cNvSpPr/>
          <p:nvPr/>
        </p:nvSpPr>
        <p:spPr>
          <a:xfrm>
            <a:off x="4714630" y="1736815"/>
            <a:ext cx="2682208" cy="7027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39" name="Arrow: Up-Down 38">
            <a:extLst>
              <a:ext uri="{FF2B5EF4-FFF2-40B4-BE49-F238E27FC236}">
                <a16:creationId xmlns:a16="http://schemas.microsoft.com/office/drawing/2014/main" id="{5E32AC74-671E-25BD-9DAE-C3D542377AC5}"/>
              </a:ext>
            </a:extLst>
          </p:cNvPr>
          <p:cNvSpPr/>
          <p:nvPr/>
        </p:nvSpPr>
        <p:spPr>
          <a:xfrm>
            <a:off x="6800551" y="2863500"/>
            <a:ext cx="3129915" cy="2316384"/>
          </a:xfrm>
          <a:prstGeom prst="upDownArrow">
            <a:avLst>
              <a:gd name="adj1" fmla="val 52271"/>
              <a:gd name="adj2" fmla="val 22168"/>
            </a:avLst>
          </a:prstGeom>
          <a:ln w="57150">
            <a:solidFill>
              <a:srgbClr val="0000FF"/>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err="1">
                <a:solidFill>
                  <a:schemeClr val="bg1"/>
                </a:solidFill>
              </a:rPr>
              <a:t>Compatibilit</a:t>
            </a:r>
            <a:r>
              <a:rPr lang="fr-FR" b="1" dirty="0">
                <a:solidFill>
                  <a:schemeClr val="bg1"/>
                </a:solidFill>
              </a:rPr>
              <a:t>é</a:t>
            </a:r>
            <a:endParaRPr lang="fr-FR" b="1" baseline="30000" dirty="0">
              <a:solidFill>
                <a:schemeClr val="bg1"/>
              </a:solidFill>
            </a:endParaRPr>
          </a:p>
        </p:txBody>
      </p:sp>
      <p:pic>
        <p:nvPicPr>
          <p:cNvPr id="48" name="Graphic 47">
            <a:extLst>
              <a:ext uri="{FF2B5EF4-FFF2-40B4-BE49-F238E27FC236}">
                <a16:creationId xmlns:a16="http://schemas.microsoft.com/office/drawing/2014/main" id="{BC05110B-79F9-10DE-03A6-026B57A422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64766" y="1447528"/>
            <a:ext cx="779862" cy="681044"/>
          </a:xfrm>
          <a:prstGeom prst="rect">
            <a:avLst/>
          </a:prstGeom>
        </p:spPr>
      </p:pic>
      <p:pic>
        <p:nvPicPr>
          <p:cNvPr id="50" name="Picture 2">
            <a:extLst>
              <a:ext uri="{FF2B5EF4-FFF2-40B4-BE49-F238E27FC236}">
                <a16:creationId xmlns:a16="http://schemas.microsoft.com/office/drawing/2014/main" id="{ECFA73E0-273F-B3DA-9D82-1CA1160BBD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36609" y="1405586"/>
            <a:ext cx="589072" cy="83408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DE74DF7E-F53E-C818-8325-E0EECBF11FF9}"/>
              </a:ext>
            </a:extLst>
          </p:cNvPr>
          <p:cNvGrpSpPr/>
          <p:nvPr/>
        </p:nvGrpSpPr>
        <p:grpSpPr>
          <a:xfrm>
            <a:off x="2935178" y="5679046"/>
            <a:ext cx="613562" cy="649654"/>
            <a:chOff x="5841360" y="2994480"/>
            <a:chExt cx="612000" cy="648000"/>
          </a:xfrm>
        </p:grpSpPr>
        <p:sp>
          <p:nvSpPr>
            <p:cNvPr id="3" name="Freeform: Shape 2">
              <a:extLst>
                <a:ext uri="{FF2B5EF4-FFF2-40B4-BE49-F238E27FC236}">
                  <a16:creationId xmlns:a16="http://schemas.microsoft.com/office/drawing/2014/main" id="{F3926855-EF0B-B549-2FFB-2BB417CAEB64}"/>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dirty="0">
                <a:latin typeface="Liberation Sans" pitchFamily="18"/>
                <a:ea typeface="Noto Sans CJK SC" pitchFamily="2"/>
                <a:cs typeface="Lohit Devanagari" pitchFamily="2"/>
              </a:endParaRPr>
            </a:p>
          </p:txBody>
        </p:sp>
        <p:sp>
          <p:nvSpPr>
            <p:cNvPr id="7" name="Freeform: Shape 6">
              <a:extLst>
                <a:ext uri="{FF2B5EF4-FFF2-40B4-BE49-F238E27FC236}">
                  <a16:creationId xmlns:a16="http://schemas.microsoft.com/office/drawing/2014/main" id="{1DD15595-4323-D17A-0627-5B3440860A95}"/>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8" name="Freeform: Shape 7">
              <a:extLst>
                <a:ext uri="{FF2B5EF4-FFF2-40B4-BE49-F238E27FC236}">
                  <a16:creationId xmlns:a16="http://schemas.microsoft.com/office/drawing/2014/main" id="{6A99A99F-DAF2-BAF2-6EFC-18871AF01EB8}"/>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9" name="Freeform: Shape 8">
              <a:extLst>
                <a:ext uri="{FF2B5EF4-FFF2-40B4-BE49-F238E27FC236}">
                  <a16:creationId xmlns:a16="http://schemas.microsoft.com/office/drawing/2014/main" id="{FA0103E0-1E8C-1807-2765-3950FA97921C}"/>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0" name="Freeform: Shape 9">
              <a:extLst>
                <a:ext uri="{FF2B5EF4-FFF2-40B4-BE49-F238E27FC236}">
                  <a16:creationId xmlns:a16="http://schemas.microsoft.com/office/drawing/2014/main" id="{CB8F049F-D6CF-E9FF-9F57-17FD5B2068B4}"/>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1" name="Freeform: Shape 20">
              <a:extLst>
                <a:ext uri="{FF2B5EF4-FFF2-40B4-BE49-F238E27FC236}">
                  <a16:creationId xmlns:a16="http://schemas.microsoft.com/office/drawing/2014/main" id="{BEF2A102-B9E5-8F00-AACE-31A8D4CB22E7}"/>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2" name="Freeform: Shape 21">
              <a:extLst>
                <a:ext uri="{FF2B5EF4-FFF2-40B4-BE49-F238E27FC236}">
                  <a16:creationId xmlns:a16="http://schemas.microsoft.com/office/drawing/2014/main" id="{2EEECBCC-1B8C-C738-9121-569C7D66733A}"/>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grpSp>
        <p:nvGrpSpPr>
          <p:cNvPr id="23" name="Group 22">
            <a:extLst>
              <a:ext uri="{FF2B5EF4-FFF2-40B4-BE49-F238E27FC236}">
                <a16:creationId xmlns:a16="http://schemas.microsoft.com/office/drawing/2014/main" id="{ECF06A63-72BD-8928-68D5-D93F253CB432}"/>
              </a:ext>
            </a:extLst>
          </p:cNvPr>
          <p:cNvGrpSpPr/>
          <p:nvPr/>
        </p:nvGrpSpPr>
        <p:grpSpPr>
          <a:xfrm>
            <a:off x="2870470" y="2267064"/>
            <a:ext cx="1531713" cy="1418870"/>
            <a:chOff x="4327184" y="1834911"/>
            <a:chExt cx="1804595" cy="1479767"/>
          </a:xfrm>
        </p:grpSpPr>
        <p:sp>
          <p:nvSpPr>
            <p:cNvPr id="24" name="Freeform: Shape 23">
              <a:extLst>
                <a:ext uri="{FF2B5EF4-FFF2-40B4-BE49-F238E27FC236}">
                  <a16:creationId xmlns:a16="http://schemas.microsoft.com/office/drawing/2014/main" id="{E34CC71B-3176-1459-12D6-425E41BA4215}"/>
                </a:ext>
              </a:extLst>
            </p:cNvPr>
            <p:cNvSpPr/>
            <p:nvPr/>
          </p:nvSpPr>
          <p:spPr>
            <a:xfrm>
              <a:off x="4327184" y="1834911"/>
              <a:ext cx="1804595" cy="1479767"/>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5CE"/>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6" name="TextBox 25">
              <a:extLst>
                <a:ext uri="{FF2B5EF4-FFF2-40B4-BE49-F238E27FC236}">
                  <a16:creationId xmlns:a16="http://schemas.microsoft.com/office/drawing/2014/main" id="{03A70B47-AE73-DA0D-BF92-F05CCE74C86E}"/>
                </a:ext>
              </a:extLst>
            </p:cNvPr>
            <p:cNvSpPr txBox="1"/>
            <p:nvPr/>
          </p:nvSpPr>
          <p:spPr>
            <a:xfrm>
              <a:off x="4515943" y="1993716"/>
              <a:ext cx="1615836" cy="464289"/>
            </a:xfrm>
            <a:prstGeom prst="rect">
              <a:avLst/>
            </a:prstGeom>
            <a:noFill/>
            <a:ln>
              <a:noFill/>
            </a:ln>
          </p:spPr>
          <p:txBody>
            <a:bodyPr vert="horz" wrap="square" lIns="90230" tIns="45115" rIns="90230" bIns="45115" anchorCtr="0" compatLnSpc="0">
              <a:spAutoFit/>
            </a:bodyPr>
            <a:lstStyle/>
            <a:p>
              <a:pPr algn="ctr" hangingPunct="0"/>
              <a:r>
                <a:rPr lang="en-AU" sz="1200" dirty="0">
                  <a:latin typeface="Liberation Sans" pitchFamily="18"/>
                  <a:ea typeface="Noto Sans CJK SC" pitchFamily="2"/>
                  <a:cs typeface="Lohit Devanagari" pitchFamily="2"/>
                </a:rPr>
                <a:t>Annotation</a:t>
              </a:r>
            </a:p>
            <a:p>
              <a:pPr algn="ctr" hangingPunct="0"/>
              <a:r>
                <a:rPr lang="en-AU" sz="1200" dirty="0" err="1">
                  <a:latin typeface="Liberation Sans" pitchFamily="18"/>
                  <a:ea typeface="Noto Sans CJK SC" pitchFamily="2"/>
                  <a:cs typeface="Lohit Devanagari" pitchFamily="2"/>
                </a:rPr>
                <a:t>d’agencement</a:t>
              </a:r>
              <a:endParaRPr lang="en-AU" sz="1200" dirty="0">
                <a:latin typeface="Liberation Sans" pitchFamily="18"/>
                <a:ea typeface="Noto Sans CJK SC" pitchFamily="2"/>
                <a:cs typeface="Lohit Devanagari" pitchFamily="2"/>
              </a:endParaRPr>
            </a:p>
          </p:txBody>
        </p:sp>
        <p:sp>
          <p:nvSpPr>
            <p:cNvPr id="27" name="Freeform: Shape 26">
              <a:extLst>
                <a:ext uri="{FF2B5EF4-FFF2-40B4-BE49-F238E27FC236}">
                  <a16:creationId xmlns:a16="http://schemas.microsoft.com/office/drawing/2014/main" id="{88FF4A93-10E0-5EC9-C185-68AEA667AF60}"/>
                </a:ext>
              </a:extLst>
            </p:cNvPr>
            <p:cNvSpPr/>
            <p:nvPr/>
          </p:nvSpPr>
          <p:spPr>
            <a:xfrm>
              <a:off x="5590400" y="2745150"/>
              <a:ext cx="260584" cy="2086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31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0" name="Freeform: Shape 29">
              <a:extLst>
                <a:ext uri="{FF2B5EF4-FFF2-40B4-BE49-F238E27FC236}">
                  <a16:creationId xmlns:a16="http://schemas.microsoft.com/office/drawing/2014/main" id="{0A0AF344-CCB1-BF71-51AA-7DA68A2F5B24}"/>
                </a:ext>
              </a:extLst>
            </p:cNvPr>
            <p:cNvSpPr/>
            <p:nvPr/>
          </p:nvSpPr>
          <p:spPr>
            <a:xfrm>
              <a:off x="5850984" y="2614858"/>
              <a:ext cx="182625" cy="1302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2B3B0B26-2704-A46D-40E4-39B50EEB58A2}"/>
                </a:ext>
              </a:extLst>
            </p:cNvPr>
            <p:cNvSpPr/>
            <p:nvPr/>
          </p:nvSpPr>
          <p:spPr>
            <a:xfrm>
              <a:off x="5590400" y="2484566"/>
              <a:ext cx="188400" cy="1043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72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3" name="Freeform: Shape 32">
              <a:extLst>
                <a:ext uri="{FF2B5EF4-FFF2-40B4-BE49-F238E27FC236}">
                  <a16:creationId xmlns:a16="http://schemas.microsoft.com/office/drawing/2014/main" id="{D6437186-7E6B-6413-D5AD-AEDBAE20155E}"/>
                </a:ext>
              </a:extLst>
            </p:cNvPr>
            <p:cNvSpPr/>
            <p:nvPr/>
          </p:nvSpPr>
          <p:spPr>
            <a:xfrm>
              <a:off x="5668720" y="2588872"/>
              <a:ext cx="7795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4" name="Freeform: Shape 33">
              <a:extLst>
                <a:ext uri="{FF2B5EF4-FFF2-40B4-BE49-F238E27FC236}">
                  <a16:creationId xmlns:a16="http://schemas.microsoft.com/office/drawing/2014/main" id="{863E0795-1AE8-4177-8922-12962A560B84}"/>
                </a:ext>
              </a:extLst>
            </p:cNvPr>
            <p:cNvSpPr/>
            <p:nvPr/>
          </p:nvSpPr>
          <p:spPr>
            <a:xfrm>
              <a:off x="5746679" y="2588872"/>
              <a:ext cx="52333"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5" name="Freeform: Shape 34">
              <a:extLst>
                <a:ext uri="{FF2B5EF4-FFF2-40B4-BE49-F238E27FC236}">
                  <a16:creationId xmlns:a16="http://schemas.microsoft.com/office/drawing/2014/main" id="{24A02836-C892-12E5-197A-6BD1A96E44D1}"/>
                </a:ext>
              </a:extLst>
            </p:cNvPr>
            <p:cNvSpPr/>
            <p:nvPr/>
          </p:nvSpPr>
          <p:spPr>
            <a:xfrm>
              <a:off x="5799012" y="2588872"/>
              <a:ext cx="51972"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pic>
          <p:nvPicPr>
            <p:cNvPr id="40" name="Picture 39">
              <a:extLst>
                <a:ext uri="{FF2B5EF4-FFF2-40B4-BE49-F238E27FC236}">
                  <a16:creationId xmlns:a16="http://schemas.microsoft.com/office/drawing/2014/main" id="{5699EDC2-6F42-2C6C-8CA4-68D3A577E5AE}"/>
                </a:ext>
              </a:extLst>
            </p:cNvPr>
            <p:cNvPicPr>
              <a:picLocks noChangeAspect="1"/>
            </p:cNvPicPr>
            <p:nvPr/>
          </p:nvPicPr>
          <p:blipFill>
            <a:blip r:embed="rId11">
              <a:lum contrast="-39000"/>
              <a:alphaModFix/>
              <a:grayscl/>
            </a:blip>
            <a:srcRect/>
            <a:stretch>
              <a:fillRect/>
            </a:stretch>
          </p:blipFill>
          <p:spPr>
            <a:xfrm>
              <a:off x="4543734" y="2448474"/>
              <a:ext cx="541379" cy="541379"/>
            </a:xfrm>
            <a:prstGeom prst="rect">
              <a:avLst/>
            </a:prstGeom>
            <a:noFill/>
            <a:ln>
              <a:noFill/>
            </a:ln>
          </p:spPr>
        </p:pic>
        <p:sp>
          <p:nvSpPr>
            <p:cNvPr id="41" name="Freeform: Shape 40">
              <a:extLst>
                <a:ext uri="{FF2B5EF4-FFF2-40B4-BE49-F238E27FC236}">
                  <a16:creationId xmlns:a16="http://schemas.microsoft.com/office/drawing/2014/main" id="{2F8A3272-FBD2-2B08-6591-28E2AACA7293}"/>
                </a:ext>
              </a:extLst>
            </p:cNvPr>
            <p:cNvSpPr/>
            <p:nvPr/>
          </p:nvSpPr>
          <p:spPr>
            <a:xfrm>
              <a:off x="5590762" y="2588872"/>
              <a:ext cx="7831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65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2" name="TextBox 41">
              <a:extLst>
                <a:ext uri="{FF2B5EF4-FFF2-40B4-BE49-F238E27FC236}">
                  <a16:creationId xmlns:a16="http://schemas.microsoft.com/office/drawing/2014/main" id="{4438041B-B430-2074-EB2C-9B8516411D96}"/>
                </a:ext>
              </a:extLst>
            </p:cNvPr>
            <p:cNvSpPr txBox="1"/>
            <p:nvPr/>
          </p:nvSpPr>
          <p:spPr>
            <a:xfrm rot="5400000" flipH="1">
              <a:off x="5092633" y="2542468"/>
              <a:ext cx="476795" cy="461665"/>
            </a:xfrm>
            <a:prstGeom prst="rect">
              <a:avLst/>
            </a:prstGeom>
            <a:noFill/>
          </p:spPr>
          <p:txBody>
            <a:bodyPr wrap="square" rtlCol="0">
              <a:spAutoFit/>
            </a:bodyPr>
            <a:lstStyle/>
            <a:p>
              <a:r>
                <a:rPr lang="en-US" sz="2400" dirty="0"/>
                <a:t>()</a:t>
              </a:r>
              <a:endParaRPr lang="fr-FR" sz="2400" dirty="0"/>
            </a:p>
          </p:txBody>
        </p:sp>
      </p:grpSp>
      <p:pic>
        <p:nvPicPr>
          <p:cNvPr id="43" name="Picture 42">
            <a:extLst>
              <a:ext uri="{FF2B5EF4-FFF2-40B4-BE49-F238E27FC236}">
                <a16:creationId xmlns:a16="http://schemas.microsoft.com/office/drawing/2014/main" id="{CCD15EA6-020E-1D77-3DC9-FA36769B7F9E}"/>
              </a:ext>
            </a:extLst>
          </p:cNvPr>
          <p:cNvPicPr>
            <a:picLocks noChangeAspect="1"/>
          </p:cNvPicPr>
          <p:nvPr/>
        </p:nvPicPr>
        <p:blipFill>
          <a:blip r:embed="rId11">
            <a:lum/>
            <a:alphaModFix/>
          </a:blip>
          <a:srcRect/>
          <a:stretch>
            <a:fillRect/>
          </a:stretch>
        </p:blipFill>
        <p:spPr>
          <a:xfrm>
            <a:off x="2764749" y="1629837"/>
            <a:ext cx="834083" cy="834083"/>
          </a:xfrm>
          <a:prstGeom prst="rect">
            <a:avLst/>
          </a:prstGeom>
          <a:noFill/>
          <a:ln>
            <a:noFill/>
          </a:ln>
        </p:spPr>
      </p:pic>
      <p:pic>
        <p:nvPicPr>
          <p:cNvPr id="44" name="Picture 43">
            <a:extLst>
              <a:ext uri="{FF2B5EF4-FFF2-40B4-BE49-F238E27FC236}">
                <a16:creationId xmlns:a16="http://schemas.microsoft.com/office/drawing/2014/main" id="{A2530D88-01D5-D046-6110-A165C58D5821}"/>
              </a:ext>
            </a:extLst>
          </p:cNvPr>
          <p:cNvPicPr>
            <a:picLocks noChangeAspect="1"/>
          </p:cNvPicPr>
          <p:nvPr/>
        </p:nvPicPr>
        <p:blipFill>
          <a:blip r:embed="rId11">
            <a:lum/>
            <a:alphaModFix/>
          </a:blip>
          <a:srcRect/>
          <a:stretch>
            <a:fillRect/>
          </a:stretch>
        </p:blipFill>
        <p:spPr>
          <a:xfrm>
            <a:off x="7875539" y="1788050"/>
            <a:ext cx="834083" cy="834083"/>
          </a:xfrm>
          <a:prstGeom prst="rect">
            <a:avLst/>
          </a:prstGeom>
          <a:noFill/>
          <a:ln>
            <a:noFill/>
          </a:ln>
        </p:spPr>
      </p:pic>
      <p:grpSp>
        <p:nvGrpSpPr>
          <p:cNvPr id="45" name="Group 44">
            <a:extLst>
              <a:ext uri="{FF2B5EF4-FFF2-40B4-BE49-F238E27FC236}">
                <a16:creationId xmlns:a16="http://schemas.microsoft.com/office/drawing/2014/main" id="{D580EAE8-307C-8420-A1A1-B615F63117FB}"/>
              </a:ext>
            </a:extLst>
          </p:cNvPr>
          <p:cNvGrpSpPr/>
          <p:nvPr/>
        </p:nvGrpSpPr>
        <p:grpSpPr>
          <a:xfrm>
            <a:off x="8194559" y="5485892"/>
            <a:ext cx="613562" cy="649654"/>
            <a:chOff x="5841360" y="2994480"/>
            <a:chExt cx="612000" cy="648000"/>
          </a:xfrm>
        </p:grpSpPr>
        <p:sp>
          <p:nvSpPr>
            <p:cNvPr id="46" name="Freeform: Shape 45">
              <a:extLst>
                <a:ext uri="{FF2B5EF4-FFF2-40B4-BE49-F238E27FC236}">
                  <a16:creationId xmlns:a16="http://schemas.microsoft.com/office/drawing/2014/main" id="{8738DA98-C9CC-9B99-A1A3-469B17B4728B}"/>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7" name="Freeform: Shape 46">
              <a:extLst>
                <a:ext uri="{FF2B5EF4-FFF2-40B4-BE49-F238E27FC236}">
                  <a16:creationId xmlns:a16="http://schemas.microsoft.com/office/drawing/2014/main" id="{EF72D8C1-1FF6-9A8E-77CF-8D3F2929B050}"/>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9" name="Freeform: Shape 48">
              <a:extLst>
                <a:ext uri="{FF2B5EF4-FFF2-40B4-BE49-F238E27FC236}">
                  <a16:creationId xmlns:a16="http://schemas.microsoft.com/office/drawing/2014/main" id="{EF3B0EFA-B071-9DDE-BF26-001754D7EBE9}"/>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1" name="Freeform: Shape 50">
              <a:extLst>
                <a:ext uri="{FF2B5EF4-FFF2-40B4-BE49-F238E27FC236}">
                  <a16:creationId xmlns:a16="http://schemas.microsoft.com/office/drawing/2014/main" id="{2E95FD00-FD47-2581-D23C-AF461681BE1B}"/>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2" name="Freeform: Shape 51">
              <a:extLst>
                <a:ext uri="{FF2B5EF4-FFF2-40B4-BE49-F238E27FC236}">
                  <a16:creationId xmlns:a16="http://schemas.microsoft.com/office/drawing/2014/main" id="{37D5CEF7-B0E5-85AC-CC97-1098998123CA}"/>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3" name="Freeform: Shape 52">
              <a:extLst>
                <a:ext uri="{FF2B5EF4-FFF2-40B4-BE49-F238E27FC236}">
                  <a16:creationId xmlns:a16="http://schemas.microsoft.com/office/drawing/2014/main" id="{F5AEAA7F-D499-2040-5EC2-53CC219BA5F2}"/>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4" name="Freeform: Shape 53">
              <a:extLst>
                <a:ext uri="{FF2B5EF4-FFF2-40B4-BE49-F238E27FC236}">
                  <a16:creationId xmlns:a16="http://schemas.microsoft.com/office/drawing/2014/main" id="{DD3F6EBA-44B5-4173-3880-D35DE03C64A5}"/>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sp>
        <p:nvSpPr>
          <p:cNvPr id="56" name="TextBox 55">
            <a:extLst>
              <a:ext uri="{FF2B5EF4-FFF2-40B4-BE49-F238E27FC236}">
                <a16:creationId xmlns:a16="http://schemas.microsoft.com/office/drawing/2014/main" id="{F5A3304C-2BAF-6652-21B4-96F21B9CD7E9}"/>
              </a:ext>
            </a:extLst>
          </p:cNvPr>
          <p:cNvSpPr txBox="1"/>
          <p:nvPr/>
        </p:nvSpPr>
        <p:spPr>
          <a:xfrm>
            <a:off x="2182517" y="3679157"/>
            <a:ext cx="1813388" cy="369332"/>
          </a:xfrm>
          <a:prstGeom prst="rect">
            <a:avLst/>
          </a:prstGeom>
          <a:noFill/>
        </p:spPr>
        <p:txBody>
          <a:bodyPr wrap="square">
            <a:spAutoFit/>
          </a:bodyPr>
          <a:lstStyle/>
          <a:p>
            <a:pPr algn="ctr"/>
            <a:r>
              <a:rPr lang="en-US" dirty="0">
                <a:solidFill>
                  <a:schemeClr val="bg1"/>
                </a:solidFill>
              </a:rPr>
              <a:t>Compilation</a:t>
            </a:r>
            <a:endParaRPr lang="fr-FR" dirty="0">
              <a:solidFill>
                <a:schemeClr val="bg1"/>
              </a:solidFill>
            </a:endParaRPr>
          </a:p>
        </p:txBody>
      </p:sp>
      <p:sp>
        <p:nvSpPr>
          <p:cNvPr id="6" name="Arrow: Right 5">
            <a:extLst>
              <a:ext uri="{FF2B5EF4-FFF2-40B4-BE49-F238E27FC236}">
                <a16:creationId xmlns:a16="http://schemas.microsoft.com/office/drawing/2014/main" id="{608AFF02-B5F4-B520-E7DC-DD2980C4670A}"/>
              </a:ext>
            </a:extLst>
          </p:cNvPr>
          <p:cNvSpPr/>
          <p:nvPr/>
        </p:nvSpPr>
        <p:spPr>
          <a:xfrm rot="1451139">
            <a:off x="4298822" y="2911916"/>
            <a:ext cx="2682208" cy="702767"/>
          </a:xfrm>
          <a:prstGeom prst="rightArrow">
            <a:avLst/>
          </a:prstGeom>
          <a:ln w="57150">
            <a:solidFill>
              <a:srgbClr val="0000FF"/>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Tree>
    <p:extLst>
      <p:ext uri="{BB962C8B-B14F-4D97-AF65-F5344CB8AC3E}">
        <p14:creationId xmlns:p14="http://schemas.microsoft.com/office/powerpoint/2010/main" val="3142346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56D55A93-CC68-DC8D-14D4-BD9C53359CD1}"/>
              </a:ext>
            </a:extLst>
          </p:cNvPr>
          <p:cNvSpPr txBox="1"/>
          <p:nvPr/>
        </p:nvSpPr>
        <p:spPr>
          <a:xfrm>
            <a:off x="3749714" y="7579299"/>
            <a:ext cx="8738932" cy="1780875"/>
          </a:xfrm>
          <a:prstGeom prst="rect">
            <a:avLst/>
          </a:prstGeom>
          <a:noFill/>
          <a:ln>
            <a:noFill/>
          </a:ln>
        </p:spPr>
        <p:txBody>
          <a:bodyPr vert="horz" wrap="square" lIns="90230" tIns="45115" rIns="90230" bIns="45115" anchorCtr="0" compatLnSpc="0">
            <a:spAutoFit/>
          </a:bodyPr>
          <a:lstStyle/>
          <a:p>
            <a:pPr hangingPunct="0">
              <a:buSzPct val="45000"/>
              <a:buFont typeface="StarSymbol"/>
              <a:buChar char="●"/>
              <a:defRPr sz="1900"/>
            </a:pPr>
            <a:r>
              <a:rPr lang="en-AU" sz="1905">
                <a:latin typeface="Liberation Sans" pitchFamily="18"/>
                <a:ea typeface="Noto Sans CJK SC" pitchFamily="2"/>
                <a:cs typeface="Lohit Devanagari" pitchFamily="2"/>
              </a:rPr>
              <a:t>Programmer specifies layouts of algebraic types</a:t>
            </a:r>
          </a:p>
          <a:p>
            <a:pPr hangingPunct="0">
              <a:buSzPct val="45000"/>
              <a:buFont typeface="StarSymbol"/>
              <a:buChar char="●"/>
              <a:defRPr sz="1900"/>
            </a:pPr>
            <a:endParaRPr lang="en-AU" sz="1905">
              <a:latin typeface="Liberation Sans" pitchFamily="18"/>
              <a:ea typeface="Noto Sans CJK SC" pitchFamily="2"/>
              <a:cs typeface="Lohit Devanagari" pitchFamily="2"/>
            </a:endParaRPr>
          </a:p>
          <a:p>
            <a:pPr hangingPunct="0">
              <a:buSzPct val="45000"/>
              <a:buFont typeface="StarSymbol"/>
              <a:buChar char="●"/>
              <a:defRPr sz="1900"/>
            </a:pPr>
            <a:r>
              <a:rPr lang="en-AU" sz="1905">
                <a:latin typeface="Liberation Sans" pitchFamily="18"/>
                <a:ea typeface="Noto Sans CJK SC" pitchFamily="2"/>
                <a:cs typeface="Lohit Devanagari" pitchFamily="2"/>
              </a:rPr>
              <a:t>Certifying compiler lays out types as specified and generates:</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getters/setter to operate on the algebraic datatype directly</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45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3C084D-F7A6-EB4A-2D6C-B3209E649068}"/>
                  </a:ext>
                </a:extLst>
              </p:cNvPr>
              <p:cNvSpPr txBox="1"/>
              <p:nvPr/>
            </p:nvSpPr>
            <p:spPr>
              <a:xfrm>
                <a:off x="1080653" y="3233357"/>
                <a:ext cx="10599513" cy="2677656"/>
              </a:xfrm>
              <a:prstGeom prst="rect">
                <a:avLst/>
              </a:prstGeom>
              <a:noFill/>
            </p:spPr>
            <p:txBody>
              <a:bodyPr wrap="square" rtlCol="0">
                <a:spAutoFit/>
              </a:bodyPr>
              <a:lstStyle/>
              <a:p>
                <a:r>
                  <a:rPr lang="fr-FR" sz="2400" b="1" dirty="0"/>
                  <a:t>Ce que j’ai fait</a:t>
                </a:r>
              </a:p>
              <a:p>
                <a:pPr marL="457200" indent="-457200">
                  <a:buFont typeface="+mj-lt"/>
                  <a:buAutoNum type="arabicPeriod"/>
                </a:pPr>
                <a:r>
                  <a:rPr lang="fr-FR" sz="2400" dirty="0"/>
                  <a:t>Une tactique de preuve pour montrer que le setter généré ne modifie que l’emplacement spécifié pour le champ</a:t>
                </a:r>
              </a:p>
              <a:p>
                <a:pPr marL="457200" indent="-457200">
                  <a:buFont typeface="+mj-lt"/>
                  <a:buAutoNum type="arabicPeriod"/>
                </a:pPr>
                <a:r>
                  <a:rPr lang="fr-FR" sz="2400" dirty="0"/>
                  <a:t>Un getter générique en Isabelle, paramétré par un agencement (</a:t>
                </a:r>
                <a14:m>
                  <m:oMath xmlns:m="http://schemas.openxmlformats.org/officeDocument/2006/math">
                    <m:r>
                      <a:rPr lang="en-US" sz="2400" b="0" i="1" smtClean="0">
                        <a:latin typeface="Cambria Math" panose="02040503050406030204" pitchFamily="18" charset="0"/>
                      </a:rPr>
                      <m:t>∈</m:t>
                    </m:r>
                  </m:oMath>
                </a14:m>
                <a:r>
                  <a:rPr lang="fr-FR" sz="2400" dirty="0"/>
                  <a:t> </a:t>
                </a:r>
                <a14:m>
                  <m:oMath xmlns:m="http://schemas.openxmlformats.org/officeDocument/2006/math">
                    <m:r>
                      <m:rPr>
                        <m:sty m:val="p"/>
                      </m:rPr>
                      <a:rPr lang="en-US" sz="2400" i="0">
                        <a:latin typeface="Cambria Math" panose="02040503050406030204" pitchFamily="18" charset="0"/>
                      </a:rPr>
                      <m:t>TCB</m:t>
                    </m:r>
                  </m:oMath>
                </a14:m>
                <a:r>
                  <a:rPr lang="fr-FR" sz="2400" dirty="0"/>
                  <a:t>)</a:t>
                </a:r>
              </a:p>
              <a:p>
                <a:pPr marL="457200" indent="-457200">
                  <a:buFont typeface="+mj-lt"/>
                  <a:buAutoNum type="arabicPeriod"/>
                </a:pPr>
                <a:r>
                  <a:rPr lang="fr-FR" sz="2400" dirty="0"/>
                  <a:t>Une formulation de la condition de conformité pour les getters :</a:t>
                </a:r>
              </a:p>
              <a:p>
                <a:pPr lvl="1"/>
                <a:r>
                  <a:rPr lang="fr-FR" sz="2400" dirty="0">
                    <a:solidFill>
                      <a:srgbClr val="0000FF"/>
                    </a:solidFill>
                  </a:rPr>
                  <a:t>Getter généré = spécialisation du getter générique avec l’agencement spécifié</a:t>
                </a:r>
              </a:p>
              <a:p>
                <a:pPr marL="457200" indent="-457200">
                  <a:buFont typeface="+mj-lt"/>
                  <a:buAutoNum type="arabicPeriod"/>
                </a:pPr>
                <a:r>
                  <a:rPr lang="fr-FR" sz="2400" dirty="0"/>
                  <a:t>Une tactique de preuve pour établir cette conformité</a:t>
                </a:r>
              </a:p>
            </p:txBody>
          </p:sp>
        </mc:Choice>
        <mc:Fallback xmlns="">
          <p:sp>
            <p:nvSpPr>
              <p:cNvPr id="5" name="TextBox 4">
                <a:extLst>
                  <a:ext uri="{FF2B5EF4-FFF2-40B4-BE49-F238E27FC236}">
                    <a16:creationId xmlns:a16="http://schemas.microsoft.com/office/drawing/2014/main" id="{FC3C084D-F7A6-EB4A-2D6C-B3209E649068}"/>
                  </a:ext>
                </a:extLst>
              </p:cNvPr>
              <p:cNvSpPr txBox="1">
                <a:spLocks noRot="1" noChangeAspect="1" noMove="1" noResize="1" noEditPoints="1" noAdjustHandles="1" noChangeArrowheads="1" noChangeShapeType="1" noTextEdit="1"/>
              </p:cNvSpPr>
              <p:nvPr/>
            </p:nvSpPr>
            <p:spPr>
              <a:xfrm>
                <a:off x="1080653" y="3233357"/>
                <a:ext cx="10599513" cy="2677656"/>
              </a:xfrm>
              <a:prstGeom prst="rect">
                <a:avLst/>
              </a:prstGeom>
              <a:blipFill>
                <a:blip r:embed="rId3"/>
                <a:stretch>
                  <a:fillRect l="-920" t="-1818" b="-4318"/>
                </a:stretch>
              </a:blipFill>
            </p:spPr>
            <p:txBody>
              <a:bodyPr/>
              <a:lstStyle/>
              <a:p>
                <a:r>
                  <a:rPr lang="fr-FR">
                    <a:noFill/>
                  </a:rPr>
                  <a:t> </a:t>
                </a:r>
              </a:p>
            </p:txBody>
          </p:sp>
        </mc:Fallback>
      </mc:AlternateContent>
      <p:sp>
        <p:nvSpPr>
          <p:cNvPr id="6" name="TextBox 5">
            <a:extLst>
              <a:ext uri="{FF2B5EF4-FFF2-40B4-BE49-F238E27FC236}">
                <a16:creationId xmlns:a16="http://schemas.microsoft.com/office/drawing/2014/main" id="{95E8082C-1950-530F-67FA-ACEAC58F4139}"/>
              </a:ext>
            </a:extLst>
          </p:cNvPr>
          <p:cNvSpPr txBox="1"/>
          <p:nvPr/>
        </p:nvSpPr>
        <p:spPr>
          <a:xfrm>
            <a:off x="1080653" y="1225383"/>
            <a:ext cx="10187796" cy="1569660"/>
          </a:xfrm>
          <a:prstGeom prst="rect">
            <a:avLst/>
          </a:prstGeom>
          <a:noFill/>
        </p:spPr>
        <p:txBody>
          <a:bodyPr wrap="square" rtlCol="0">
            <a:spAutoFit/>
          </a:bodyPr>
          <a:lstStyle/>
          <a:p>
            <a:r>
              <a:rPr lang="fr-FR" sz="2400" b="1" dirty="0"/>
              <a:t>Observation</a:t>
            </a:r>
            <a:r>
              <a:rPr lang="fr-FR" sz="2400" dirty="0"/>
              <a:t> :</a:t>
            </a:r>
          </a:p>
          <a:p>
            <a:pPr marL="342900" indent="-342900">
              <a:buFont typeface="Arial" panose="020B0604020202020204" pitchFamily="34" charset="0"/>
              <a:buChar char="•"/>
            </a:pPr>
            <a:r>
              <a:rPr lang="fr-FR" sz="2400" dirty="0"/>
              <a:t>La compatibilité ne donne </a:t>
            </a:r>
            <a:r>
              <a:rPr lang="fr-FR" sz="2400" u="sng" dirty="0"/>
              <a:t>aucune garantie</a:t>
            </a:r>
            <a:r>
              <a:rPr lang="fr-FR" sz="2400" dirty="0"/>
              <a:t> que les getters / setters générés sont conformes à l’agencement spécifié !</a:t>
            </a:r>
          </a:p>
          <a:p>
            <a:pPr marL="342900" indent="-342900">
              <a:buFont typeface="Arial" panose="020B0604020202020204" pitchFamily="34" charset="0"/>
              <a:buChar char="•"/>
            </a:pPr>
            <a:r>
              <a:rPr lang="fr-FR" sz="2400" dirty="0"/>
              <a:t>On ne savait pas formuler la conformité en question</a:t>
            </a:r>
            <a:endParaRPr lang="fr-FR" sz="2800" dirty="0">
              <a:solidFill>
                <a:srgbClr val="0000FF"/>
              </a:solidFill>
            </a:endParaRPr>
          </a:p>
        </p:txBody>
      </p:sp>
      <p:sp>
        <p:nvSpPr>
          <p:cNvPr id="7" name="Title 1">
            <a:extLst>
              <a:ext uri="{FF2B5EF4-FFF2-40B4-BE49-F238E27FC236}">
                <a16:creationId xmlns:a16="http://schemas.microsoft.com/office/drawing/2014/main" id="{A9379A74-AABB-552B-B6BB-8D36086D3DC0}"/>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rgbClr val="002060"/>
                </a:solidFill>
              </a:rPr>
              <a:t>Insuffisance</a:t>
            </a:r>
            <a:r>
              <a:rPr lang="en-US" dirty="0">
                <a:solidFill>
                  <a:srgbClr val="002060"/>
                </a:solidFill>
              </a:rPr>
              <a:t> de la </a:t>
            </a:r>
            <a:r>
              <a:rPr lang="en-US" dirty="0" err="1">
                <a:solidFill>
                  <a:srgbClr val="002060"/>
                </a:solidFill>
              </a:rPr>
              <a:t>compatibilité</a:t>
            </a:r>
            <a:endParaRPr lang="fr-FR" dirty="0">
              <a:solidFill>
                <a:srgbClr val="002060"/>
              </a:solidFill>
            </a:endParaRPr>
          </a:p>
        </p:txBody>
      </p:sp>
    </p:spTree>
    <p:extLst>
      <p:ext uri="{BB962C8B-B14F-4D97-AF65-F5344CB8AC3E}">
        <p14:creationId xmlns:p14="http://schemas.microsoft.com/office/powerpoint/2010/main" val="351993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46</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rgbClr val="002060"/>
                </a:solidFill>
              </a:rPr>
              <a:t>Autres</a:t>
            </a:r>
            <a:r>
              <a:rPr lang="en-US" dirty="0">
                <a:solidFill>
                  <a:srgbClr val="002060"/>
                </a:solidFill>
              </a:rPr>
              <a:t> contributions sur </a:t>
            </a:r>
            <a:r>
              <a:rPr lang="en-US" dirty="0" err="1">
                <a:solidFill>
                  <a:srgbClr val="002060"/>
                </a:solidFill>
              </a:rPr>
              <a:t>Dargent</a:t>
            </a:r>
            <a:endParaRPr lang="fr-FR" dirty="0">
              <a:solidFill>
                <a:srgbClr val="00206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572162E-B7C1-453F-BE32-0F1CA4D639C3}"/>
                  </a:ext>
                </a:extLst>
              </p:cNvPr>
              <p:cNvSpPr txBox="1"/>
              <p:nvPr/>
            </p:nvSpPr>
            <p:spPr>
              <a:xfrm>
                <a:off x="555945" y="1186287"/>
                <a:ext cx="11266600" cy="4770537"/>
              </a:xfrm>
              <a:prstGeom prst="rect">
                <a:avLst/>
              </a:prstGeom>
              <a:noFill/>
            </p:spPr>
            <p:txBody>
              <a:bodyPr wrap="square" rtlCol="0">
                <a:spAutoFit/>
              </a:bodyPr>
              <a:lstStyle/>
              <a:p>
                <a:pPr marL="285750" indent="-285750">
                  <a:buFont typeface="Arial" panose="020B0604020202020204" pitchFamily="34" charset="0"/>
                  <a:buChar char="•"/>
                </a:pPr>
                <a:r>
                  <a:rPr lang="fr-FR" sz="2400" dirty="0"/>
                  <a:t>Extension de la mécanisation du langage </a:t>
                </a:r>
                <a:r>
                  <a:rPr lang="fr-FR" sz="2400" dirty="0" err="1"/>
                  <a:t>Cogent</a:t>
                </a:r>
                <a:r>
                  <a:rPr lang="fr-FR" sz="2400" dirty="0"/>
                  <a:t> pour couvrir </a:t>
                </a:r>
                <a:r>
                  <a:rPr lang="fr-FR" sz="2400" dirty="0" err="1"/>
                  <a:t>Dargent</a:t>
                </a:r>
                <a:endParaRPr lang="fr-FR" sz="2400" dirty="0"/>
              </a:p>
              <a:p>
                <a:pPr lvl="1"/>
                <a14:m>
                  <m:oMath xmlns:m="http://schemas.openxmlformats.org/officeDocument/2006/math">
                    <m:r>
                      <a:rPr lang="fr-FR" sz="2400" b="0" i="1" smtClean="0">
                        <a:latin typeface="Cambria Math" panose="02040503050406030204" pitchFamily="18" charset="0"/>
                      </a:rPr>
                      <m:t>⇒</m:t>
                    </m:r>
                  </m:oMath>
                </a14:m>
                <a:r>
                  <a:rPr lang="fr-FR" sz="2400" dirty="0"/>
                  <a:t> Découverte &amp; correction d’un bug dans le système de types étendu avec </a:t>
                </a:r>
                <a:r>
                  <a:rPr lang="fr-FR" sz="2400" dirty="0" err="1"/>
                  <a:t>Dargent</a:t>
                </a:r>
                <a:endParaRPr lang="fr-FR" sz="2400" dirty="0"/>
              </a:p>
              <a:p>
                <a:pPr lvl="1"/>
                <a:endParaRPr lang="fr-FR" sz="2400" dirty="0"/>
              </a:p>
              <a:p>
                <a:pPr marL="342900" indent="-342900">
                  <a:buFont typeface="Arial" panose="020B0604020202020204" pitchFamily="34" charset="0"/>
                  <a:buChar char="•"/>
                </a:pPr>
                <a:r>
                  <a:rPr lang="fr-FR" sz="2400" dirty="0"/>
                  <a:t>Découverte &amp; correction d’un bug dans </a:t>
                </a:r>
                <a:r>
                  <a:rPr lang="fr-FR" sz="2400" dirty="0" err="1"/>
                  <a:t>AutoCorres</a:t>
                </a:r>
                <a:endParaRPr lang="fr-FR" sz="2400" dirty="0"/>
              </a:p>
              <a:p>
                <a:pPr lvl="1"/>
                <a:endParaRPr lang="fr-FR" sz="2400" dirty="0"/>
              </a:p>
              <a:p>
                <a:pPr marL="285750" indent="-285750">
                  <a:buFont typeface="Arial" panose="020B0604020202020204" pitchFamily="34" charset="0"/>
                  <a:buChar char="•"/>
                </a:pPr>
                <a:r>
                  <a:rPr lang="fr-FR" sz="2400" dirty="0"/>
                  <a:t>Extension </a:t>
                </a:r>
                <a:r>
                  <a:rPr lang="fr-FR" sz="2400" dirty="0" err="1"/>
                  <a:t>Cogent</a:t>
                </a:r>
                <a:r>
                  <a:rPr lang="fr-FR" sz="2400" dirty="0"/>
                  <a:t> pour des entiers de taille non standard (partie certification)</a:t>
                </a:r>
              </a:p>
              <a:p>
                <a:endParaRPr lang="fr-FR" sz="1600" dirty="0"/>
              </a:p>
              <a:p>
                <a:endParaRPr lang="fr-FR" sz="2400" dirty="0"/>
              </a:p>
              <a:p>
                <a:pPr marL="285750" indent="-285750">
                  <a:buFont typeface="Arial" panose="020B0604020202020204" pitchFamily="34" charset="0"/>
                  <a:buChar char="•"/>
                </a:pPr>
                <a:r>
                  <a:rPr lang="fr-FR" sz="2400" dirty="0"/>
                  <a:t>Trouver et traiter des exemples concrets d’utilisation de </a:t>
                </a:r>
                <a:r>
                  <a:rPr lang="fr-FR" sz="2400" dirty="0" err="1"/>
                  <a:t>Dargent</a:t>
                </a:r>
                <a:endParaRPr lang="fr-FR" sz="2400" dirty="0"/>
              </a:p>
              <a:p>
                <a:pPr lvl="1"/>
                <a:r>
                  <a:rPr lang="fr-FR" sz="2400" dirty="0"/>
                  <a:t>En particulier : deux petits pilotes de périphérique, dont l’un vérifié formellement</a:t>
                </a:r>
              </a:p>
              <a:p>
                <a:pPr lvl="1"/>
                <a:endParaRPr lang="fr-FR" sz="2400" dirty="0"/>
              </a:p>
              <a:p>
                <a:pPr marL="342900" indent="-342900">
                  <a:buFont typeface="Arial" panose="020B0604020202020204" pitchFamily="34" charset="0"/>
                  <a:buChar char="•"/>
                </a:pPr>
                <a:endParaRPr lang="fr-FR" sz="1400" dirty="0"/>
              </a:p>
              <a:p>
                <a:pPr marL="342900" indent="-342900">
                  <a:buFont typeface="Arial" panose="020B0604020202020204" pitchFamily="34" charset="0"/>
                  <a:buChar char="•"/>
                </a:pPr>
                <a:r>
                  <a:rPr lang="fr-FR" sz="2400" dirty="0"/>
                  <a:t>Article POPL 2023 (rédacteur principal de 3 sections sur 6)</a:t>
                </a:r>
              </a:p>
            </p:txBody>
          </p:sp>
        </mc:Choice>
        <mc:Fallback xmlns="">
          <p:sp>
            <p:nvSpPr>
              <p:cNvPr id="6" name="TextBox 5">
                <a:extLst>
                  <a:ext uri="{FF2B5EF4-FFF2-40B4-BE49-F238E27FC236}">
                    <a16:creationId xmlns:a16="http://schemas.microsoft.com/office/drawing/2014/main" id="{5572162E-B7C1-453F-BE32-0F1CA4D639C3}"/>
                  </a:ext>
                </a:extLst>
              </p:cNvPr>
              <p:cNvSpPr txBox="1">
                <a:spLocks noRot="1" noChangeAspect="1" noMove="1" noResize="1" noEditPoints="1" noAdjustHandles="1" noChangeArrowheads="1" noChangeShapeType="1" noTextEdit="1"/>
              </p:cNvSpPr>
              <p:nvPr/>
            </p:nvSpPr>
            <p:spPr>
              <a:xfrm>
                <a:off x="555945" y="1186287"/>
                <a:ext cx="11266600" cy="4770537"/>
              </a:xfrm>
              <a:prstGeom prst="rect">
                <a:avLst/>
              </a:prstGeom>
              <a:blipFill>
                <a:blip r:embed="rId3"/>
                <a:stretch>
                  <a:fillRect l="-703" t="-1023"/>
                </a:stretch>
              </a:blipFill>
            </p:spPr>
            <p:txBody>
              <a:bodyPr/>
              <a:lstStyle/>
              <a:p>
                <a:r>
                  <a:rPr lang="fr-FR">
                    <a:noFill/>
                  </a:rPr>
                  <a:t> </a:t>
                </a:r>
              </a:p>
            </p:txBody>
          </p:sp>
        </mc:Fallback>
      </mc:AlternateContent>
      <p:sp>
        <p:nvSpPr>
          <p:cNvPr id="9" name="TextBox 8">
            <a:extLst>
              <a:ext uri="{FF2B5EF4-FFF2-40B4-BE49-F238E27FC236}">
                <a16:creationId xmlns:a16="http://schemas.microsoft.com/office/drawing/2014/main" id="{62D4E11B-BAB1-04F6-264F-9BC52B1A2B1B}"/>
              </a:ext>
            </a:extLst>
          </p:cNvPr>
          <p:cNvSpPr txBox="1"/>
          <p:nvPr/>
        </p:nvSpPr>
        <p:spPr>
          <a:xfrm>
            <a:off x="1388982" y="6308209"/>
            <a:ext cx="8515110" cy="369332"/>
          </a:xfrm>
          <a:prstGeom prst="rect">
            <a:avLst/>
          </a:prstGeom>
          <a:noFill/>
        </p:spPr>
        <p:txBody>
          <a:bodyPr wrap="square">
            <a:spAutoFit/>
          </a:bodyPr>
          <a:lstStyle/>
          <a:p>
            <a:pPr algn="ctr"/>
            <a:r>
              <a:rPr lang="en-US" sz="1800" dirty="0"/>
              <a:t>Chen-</a:t>
            </a:r>
            <a:r>
              <a:rPr lang="en-US" sz="1800" u="sng" dirty="0"/>
              <a:t>Lafont</a:t>
            </a:r>
            <a:r>
              <a:rPr lang="fr-FR" sz="1800" dirty="0">
                <a:solidFill>
                  <a:srgbClr val="2D2D2D"/>
                </a:solidFill>
                <a:latin typeface="Arial" panose="020B0604020202020204" pitchFamily="34" charset="0"/>
              </a:rPr>
              <a:t>-</a:t>
            </a:r>
            <a:r>
              <a:rPr lang="fr-FR" sz="1800" b="0" i="0" dirty="0" err="1">
                <a:solidFill>
                  <a:srgbClr val="2D2D2D"/>
                </a:solidFill>
                <a:effectLst/>
                <a:latin typeface="Arial" panose="020B0604020202020204" pitchFamily="34" charset="0"/>
              </a:rPr>
              <a:t>O'Connor</a:t>
            </a:r>
            <a:r>
              <a:rPr lang="fr-FR" sz="1800" b="0" i="0" dirty="0">
                <a:solidFill>
                  <a:srgbClr val="2D2D2D"/>
                </a:solidFill>
                <a:effectLst/>
                <a:latin typeface="Arial" panose="020B0604020202020204" pitchFamily="34" charset="0"/>
              </a:rPr>
              <a:t>-Keller-McLaughlin-</a:t>
            </a:r>
            <a:r>
              <a:rPr lang="fr-FR" sz="1800" dirty="0">
                <a:solidFill>
                  <a:srgbClr val="2D2D2D"/>
                </a:solidFill>
                <a:latin typeface="Arial" panose="020B0604020202020204" pitchFamily="34" charset="0"/>
              </a:rPr>
              <a:t>J</a:t>
            </a:r>
            <a:r>
              <a:rPr lang="fr-FR" sz="1800" b="0" i="0" dirty="0">
                <a:solidFill>
                  <a:srgbClr val="2D2D2D"/>
                </a:solidFill>
                <a:effectLst/>
                <a:latin typeface="Arial" panose="020B0604020202020204" pitchFamily="34" charset="0"/>
              </a:rPr>
              <a:t>ackson-</a:t>
            </a:r>
            <a:r>
              <a:rPr lang="fr-FR" sz="1800" b="0" i="0" dirty="0" err="1">
                <a:solidFill>
                  <a:srgbClr val="2D2D2D"/>
                </a:solidFill>
                <a:effectLst/>
                <a:latin typeface="Arial" panose="020B0604020202020204" pitchFamily="34" charset="0"/>
              </a:rPr>
              <a:t>Rizkallah</a:t>
            </a:r>
            <a:endParaRPr lang="en-US" sz="1800" dirty="0"/>
          </a:p>
        </p:txBody>
      </p:sp>
      <p:sp>
        <p:nvSpPr>
          <p:cNvPr id="10" name="Right Brace 9">
            <a:extLst>
              <a:ext uri="{FF2B5EF4-FFF2-40B4-BE49-F238E27FC236}">
                <a16:creationId xmlns:a16="http://schemas.microsoft.com/office/drawing/2014/main" id="{042DC9A9-7B74-548D-DA62-CF5E6B4E25FF}"/>
              </a:ext>
            </a:extLst>
          </p:cNvPr>
          <p:cNvSpPr/>
          <p:nvPr/>
        </p:nvSpPr>
        <p:spPr>
          <a:xfrm rot="5400000">
            <a:off x="6024857" y="1772243"/>
            <a:ext cx="328773" cy="360892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 name="TextBox 10">
            <a:extLst>
              <a:ext uri="{FF2B5EF4-FFF2-40B4-BE49-F238E27FC236}">
                <a16:creationId xmlns:a16="http://schemas.microsoft.com/office/drawing/2014/main" id="{CA7F0B1C-8DBF-AB01-1998-110658411D3B}"/>
              </a:ext>
            </a:extLst>
          </p:cNvPr>
          <p:cNvSpPr txBox="1"/>
          <p:nvPr/>
        </p:nvSpPr>
        <p:spPr>
          <a:xfrm>
            <a:off x="4823716" y="3680910"/>
            <a:ext cx="2931291" cy="369332"/>
          </a:xfrm>
          <a:prstGeom prst="rect">
            <a:avLst/>
          </a:prstGeom>
          <a:noFill/>
        </p:spPr>
        <p:txBody>
          <a:bodyPr wrap="square" rtlCol="0">
            <a:spAutoFit/>
          </a:bodyPr>
          <a:lstStyle/>
          <a:p>
            <a:r>
              <a:rPr lang="en-US" dirty="0" err="1"/>
              <a:t>Exemple</a:t>
            </a:r>
            <a:r>
              <a:rPr lang="en-US" dirty="0"/>
              <a:t> : </a:t>
            </a:r>
            <a:r>
              <a:rPr lang="en-US" dirty="0" err="1"/>
              <a:t>entier</a:t>
            </a:r>
            <a:r>
              <a:rPr lang="en-US" dirty="0"/>
              <a:t> sur 17 bits</a:t>
            </a:r>
            <a:endParaRPr lang="fr-FR" dirty="0"/>
          </a:p>
        </p:txBody>
      </p:sp>
      <p:sp>
        <p:nvSpPr>
          <p:cNvPr id="15" name="TextBox 14">
            <a:extLst>
              <a:ext uri="{FF2B5EF4-FFF2-40B4-BE49-F238E27FC236}">
                <a16:creationId xmlns:a16="http://schemas.microsoft.com/office/drawing/2014/main" id="{70C13577-059F-D59D-C7B8-143204DE4CF3}"/>
              </a:ext>
            </a:extLst>
          </p:cNvPr>
          <p:cNvSpPr txBox="1"/>
          <p:nvPr/>
        </p:nvSpPr>
        <p:spPr>
          <a:xfrm>
            <a:off x="2514917" y="5822027"/>
            <a:ext cx="6998829" cy="369332"/>
          </a:xfrm>
          <a:prstGeom prst="rect">
            <a:avLst/>
          </a:prstGeom>
          <a:noFill/>
        </p:spPr>
        <p:txBody>
          <a:bodyPr wrap="square">
            <a:spAutoFit/>
          </a:bodyPr>
          <a:lstStyle/>
          <a:p>
            <a:pPr algn="l"/>
            <a:r>
              <a:rPr lang="fr-FR" b="1" i="0" u="sng" strike="noStrike" dirty="0" err="1">
                <a:solidFill>
                  <a:srgbClr val="2B9FFC"/>
                </a:solidFill>
                <a:effectLst/>
                <a:latin typeface="Arial" panose="020B0604020202020204" pitchFamily="34" charset="0"/>
                <a:hlinkClick r:id="rId4"/>
              </a:rPr>
              <a:t>Dargent</a:t>
            </a:r>
            <a:r>
              <a:rPr lang="fr-FR" b="1" i="0" u="sng" strike="noStrike" dirty="0">
                <a:solidFill>
                  <a:srgbClr val="2B9FFC"/>
                </a:solidFill>
                <a:effectLst/>
                <a:latin typeface="Arial" panose="020B0604020202020204" pitchFamily="34" charset="0"/>
                <a:hlinkClick r:id="rId4"/>
              </a:rPr>
              <a:t>: A Silver Bullet for </a:t>
            </a:r>
            <a:r>
              <a:rPr lang="fr-FR" b="1" i="0" u="sng" strike="noStrike" dirty="0" err="1">
                <a:solidFill>
                  <a:srgbClr val="2B9FFC"/>
                </a:solidFill>
                <a:effectLst/>
                <a:latin typeface="Arial" panose="020B0604020202020204" pitchFamily="34" charset="0"/>
                <a:hlinkClick r:id="rId4"/>
              </a:rPr>
              <a:t>Verified</a:t>
            </a:r>
            <a:r>
              <a:rPr lang="fr-FR" b="1" i="0" u="sng" strike="noStrike" dirty="0">
                <a:solidFill>
                  <a:srgbClr val="2B9FFC"/>
                </a:solidFill>
                <a:effectLst/>
                <a:latin typeface="Arial" panose="020B0604020202020204" pitchFamily="34" charset="0"/>
                <a:hlinkClick r:id="rId4"/>
              </a:rPr>
              <a:t> Data </a:t>
            </a:r>
            <a:r>
              <a:rPr lang="fr-FR" b="1" i="0" u="sng" strike="noStrike" dirty="0" err="1">
                <a:solidFill>
                  <a:srgbClr val="2B9FFC"/>
                </a:solidFill>
                <a:effectLst/>
                <a:latin typeface="Arial" panose="020B0604020202020204" pitchFamily="34" charset="0"/>
                <a:hlinkClick r:id="rId4"/>
              </a:rPr>
              <a:t>Layout</a:t>
            </a:r>
            <a:r>
              <a:rPr lang="fr-FR" b="1" i="0" u="sng" strike="noStrike" dirty="0">
                <a:solidFill>
                  <a:srgbClr val="2B9FFC"/>
                </a:solidFill>
                <a:effectLst/>
                <a:latin typeface="Arial" panose="020B0604020202020204" pitchFamily="34" charset="0"/>
                <a:hlinkClick r:id="rId4"/>
              </a:rPr>
              <a:t> </a:t>
            </a:r>
            <a:r>
              <a:rPr lang="fr-FR" b="1" i="0" u="sng" strike="noStrike" dirty="0" err="1">
                <a:solidFill>
                  <a:srgbClr val="2B9FFC"/>
                </a:solidFill>
                <a:effectLst/>
                <a:latin typeface="Arial" panose="020B0604020202020204" pitchFamily="34" charset="0"/>
                <a:hlinkClick r:id="rId4"/>
              </a:rPr>
              <a:t>Refinement</a:t>
            </a:r>
            <a:endParaRPr lang="fr-FR" b="1" i="0" u="sng" dirty="0">
              <a:solidFill>
                <a:srgbClr val="2D2D2D"/>
              </a:solidFill>
              <a:effectLst/>
              <a:latin typeface="Arial" panose="020B0604020202020204" pitchFamily="34" charset="0"/>
            </a:endParaRPr>
          </a:p>
        </p:txBody>
      </p:sp>
      <p:sp>
        <p:nvSpPr>
          <p:cNvPr id="3" name="TextBox 2">
            <a:extLst>
              <a:ext uri="{FF2B5EF4-FFF2-40B4-BE49-F238E27FC236}">
                <a16:creationId xmlns:a16="http://schemas.microsoft.com/office/drawing/2014/main" id="{F299A413-2A13-8A29-5F1D-4C2008C396C1}"/>
              </a:ext>
            </a:extLst>
          </p:cNvPr>
          <p:cNvSpPr txBox="1"/>
          <p:nvPr/>
        </p:nvSpPr>
        <p:spPr>
          <a:xfrm>
            <a:off x="2885904" y="4747522"/>
            <a:ext cx="7485653" cy="369332"/>
          </a:xfrm>
          <a:prstGeom prst="rect">
            <a:avLst/>
          </a:prstGeom>
          <a:noFill/>
        </p:spPr>
        <p:txBody>
          <a:bodyPr wrap="square" rtlCol="0">
            <a:spAutoFit/>
          </a:bodyPr>
          <a:lstStyle/>
          <a:p>
            <a:r>
              <a:rPr lang="en-US" i="1" dirty="0"/>
              <a:t>Timer pour </a:t>
            </a:r>
            <a:r>
              <a:rPr lang="en-US" i="1" dirty="0" err="1"/>
              <a:t>odroid</a:t>
            </a:r>
            <a:r>
              <a:rPr lang="en-US" i="1" dirty="0"/>
              <a:t>, </a:t>
            </a:r>
            <a:r>
              <a:rPr lang="en-US" i="1" dirty="0" err="1"/>
              <a:t>système</a:t>
            </a:r>
            <a:r>
              <a:rPr lang="en-US" i="1" dirty="0"/>
              <a:t> de </a:t>
            </a:r>
            <a:r>
              <a:rPr lang="en-US" i="1" dirty="0" err="1"/>
              <a:t>contrôle</a:t>
            </a:r>
            <a:r>
              <a:rPr lang="en-US" i="1" dirty="0"/>
              <a:t> de puissance pour STMG4</a:t>
            </a:r>
            <a:endParaRPr lang="fr-FR" i="1" dirty="0"/>
          </a:p>
        </p:txBody>
      </p:sp>
    </p:spTree>
    <p:extLst>
      <p:ext uri="{BB962C8B-B14F-4D97-AF65-F5344CB8AC3E}">
        <p14:creationId xmlns:p14="http://schemas.microsoft.com/office/powerpoint/2010/main" val="350190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15"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7AEA32-783F-4A05-BC43-1DC9BFF06D4B}"/>
              </a:ext>
            </a:extLst>
          </p:cNvPr>
          <p:cNvSpPr>
            <a:spLocks noGrp="1"/>
          </p:cNvSpPr>
          <p:nvPr>
            <p:ph idx="1"/>
          </p:nvPr>
        </p:nvSpPr>
        <p:spPr/>
        <p:txBody>
          <a:bodyPr>
            <a:normAutofit fontScale="92500" lnSpcReduction="10000"/>
          </a:bodyPr>
          <a:lstStyle/>
          <a:p>
            <a:r>
              <a:rPr lang="fr-FR" dirty="0"/>
              <a:t>Informatique théorique</a:t>
            </a:r>
          </a:p>
          <a:p>
            <a:pPr lvl="1"/>
            <a:r>
              <a:rPr lang="fr-FR" dirty="0"/>
              <a:t>Théorie des catégories (y compris supérieures)</a:t>
            </a:r>
          </a:p>
          <a:p>
            <a:pPr lvl="1"/>
            <a:r>
              <a:rPr lang="fr-FR" dirty="0"/>
              <a:t>Théorie des types (y compris homotopiques)</a:t>
            </a:r>
          </a:p>
          <a:p>
            <a:pPr lvl="1"/>
            <a:r>
              <a:rPr lang="fr-FR" dirty="0"/>
              <a:t>Théorie des langages de programmation</a:t>
            </a:r>
          </a:p>
          <a:p>
            <a:r>
              <a:rPr lang="fr-FR" dirty="0"/>
              <a:t>Mécanisation avec assistants de preuve (Coq / </a:t>
            </a:r>
            <a:r>
              <a:rPr lang="fr-FR" dirty="0" err="1"/>
              <a:t>Agda</a:t>
            </a:r>
            <a:r>
              <a:rPr lang="fr-FR" dirty="0"/>
              <a:t> / Isabelle)</a:t>
            </a:r>
          </a:p>
          <a:p>
            <a:pPr lvl="1"/>
            <a:r>
              <a:rPr lang="fr-FR" dirty="0"/>
              <a:t>Compilation certifiée</a:t>
            </a:r>
          </a:p>
          <a:p>
            <a:pPr lvl="1"/>
            <a:r>
              <a:rPr lang="fr-FR" dirty="0"/>
              <a:t>Preuves de théorèmes (langages de programmation, théorie des catégories)</a:t>
            </a:r>
          </a:p>
          <a:p>
            <a:pPr lvl="1"/>
            <a:r>
              <a:rPr lang="fr-FR" dirty="0"/>
              <a:t>Tactiques de preuve</a:t>
            </a:r>
          </a:p>
          <a:p>
            <a:r>
              <a:rPr lang="fr-FR" dirty="0"/>
              <a:t>Programmation</a:t>
            </a:r>
          </a:p>
          <a:p>
            <a:pPr lvl="1"/>
            <a:r>
              <a:rPr lang="fr-FR" dirty="0"/>
              <a:t>Editeur de diagrammes (</a:t>
            </a:r>
            <a:r>
              <a:rPr lang="fr-FR" dirty="0" err="1"/>
              <a:t>Elm</a:t>
            </a:r>
            <a:r>
              <a:rPr lang="fr-FR" dirty="0"/>
              <a:t> / javascript)</a:t>
            </a:r>
          </a:p>
          <a:p>
            <a:pPr lvl="1"/>
            <a:r>
              <a:rPr lang="fr-FR" dirty="0"/>
              <a:t>Pilotes de périphériques (</a:t>
            </a:r>
            <a:r>
              <a:rPr lang="fr-FR" dirty="0" err="1"/>
              <a:t>Cogent</a:t>
            </a:r>
            <a:r>
              <a:rPr lang="fr-FR" dirty="0"/>
              <a:t> / C)</a:t>
            </a:r>
          </a:p>
          <a:p>
            <a:pPr lvl="1"/>
            <a:r>
              <a:rPr lang="fr-FR" dirty="0"/>
              <a:t>Compilateur </a:t>
            </a:r>
            <a:r>
              <a:rPr lang="fr-FR" dirty="0" err="1"/>
              <a:t>Cogent</a:t>
            </a:r>
            <a:r>
              <a:rPr lang="fr-FR" dirty="0"/>
              <a:t> (Haskell)</a:t>
            </a:r>
          </a:p>
        </p:txBody>
      </p:sp>
      <p:sp>
        <p:nvSpPr>
          <p:cNvPr id="4" name="Slide Number Placeholder 3">
            <a:extLst>
              <a:ext uri="{FF2B5EF4-FFF2-40B4-BE49-F238E27FC236}">
                <a16:creationId xmlns:a16="http://schemas.microsoft.com/office/drawing/2014/main" id="{530ED734-52FF-4698-06DB-498AED134A4F}"/>
              </a:ext>
            </a:extLst>
          </p:cNvPr>
          <p:cNvSpPr>
            <a:spLocks noGrp="1"/>
          </p:cNvSpPr>
          <p:nvPr>
            <p:ph type="sldNum" sz="quarter" idx="12"/>
          </p:nvPr>
        </p:nvSpPr>
        <p:spPr/>
        <p:txBody>
          <a:bodyPr/>
          <a:lstStyle/>
          <a:p>
            <a:fld id="{6113E31D-E2AB-40D1-8B51-AFA5AFEF393A}" type="slidenum">
              <a:rPr lang="en-US" smtClean="0"/>
              <a:t>47</a:t>
            </a:fld>
            <a:endParaRPr lang="en-US" dirty="0"/>
          </a:p>
        </p:txBody>
      </p:sp>
      <p:sp>
        <p:nvSpPr>
          <p:cNvPr id="5" name="Title 1">
            <a:extLst>
              <a:ext uri="{FF2B5EF4-FFF2-40B4-BE49-F238E27FC236}">
                <a16:creationId xmlns:a16="http://schemas.microsoft.com/office/drawing/2014/main" id="{490860A3-4BA1-6329-FD8B-2E46BEC9FED3}"/>
              </a:ext>
            </a:extLst>
          </p:cNvPr>
          <p:cNvSpPr txBox="1">
            <a:spLocks/>
          </p:cNvSpPr>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Résumé des co</a:t>
            </a:r>
            <a:r>
              <a:rPr lang="fr-FR" dirty="0" err="1">
                <a:solidFill>
                  <a:schemeClr val="accent1">
                    <a:lumMod val="50000"/>
                  </a:schemeClr>
                </a:solidFill>
              </a:rPr>
              <a:t>mpétences</a:t>
            </a:r>
            <a:r>
              <a:rPr lang="fr-FR" dirty="0">
                <a:solidFill>
                  <a:schemeClr val="accent1">
                    <a:lumMod val="50000"/>
                  </a:schemeClr>
                </a:solidFill>
              </a:rPr>
              <a:t> acquises</a:t>
            </a:r>
          </a:p>
        </p:txBody>
      </p:sp>
    </p:spTree>
    <p:extLst>
      <p:ext uri="{BB962C8B-B14F-4D97-AF65-F5344CB8AC3E}">
        <p14:creationId xmlns:p14="http://schemas.microsoft.com/office/powerpoint/2010/main" val="110146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70B7-D24C-56B4-3E5B-7404DC7D5681}"/>
              </a:ext>
            </a:extLst>
          </p:cNvPr>
          <p:cNvSpPr>
            <a:spLocks noGrp="1"/>
          </p:cNvSpPr>
          <p:nvPr>
            <p:ph type="title"/>
          </p:nvPr>
        </p:nvSpPr>
        <p:spPr>
          <a:xfrm>
            <a:off x="0" y="1033188"/>
            <a:ext cx="12192000" cy="2852737"/>
          </a:xfrm>
          <a:effectLst>
            <a:outerShdw blurRad="50800" dist="38100" dir="5400000" algn="t" rotWithShape="0">
              <a:prstClr val="black">
                <a:alpha val="40000"/>
              </a:prstClr>
            </a:outerShdw>
          </a:effectLst>
        </p:spPr>
        <p:txBody>
          <a:bodyPr>
            <a:normAutofit/>
          </a:bodyPr>
          <a:lstStyle/>
          <a:p>
            <a:pPr algn="ctr"/>
            <a:r>
              <a:rPr lang="en-US" sz="5400" dirty="0" err="1"/>
              <a:t>Projet</a:t>
            </a:r>
            <a:r>
              <a:rPr lang="en-US" sz="5400" dirty="0"/>
              <a:t> de recherche</a:t>
            </a:r>
            <a:endParaRPr lang="fr-FR" sz="5400" dirty="0"/>
          </a:p>
        </p:txBody>
      </p:sp>
      <p:sp>
        <p:nvSpPr>
          <p:cNvPr id="6" name="Slide Number Placeholder 5">
            <a:extLst>
              <a:ext uri="{FF2B5EF4-FFF2-40B4-BE49-F238E27FC236}">
                <a16:creationId xmlns:a16="http://schemas.microsoft.com/office/drawing/2014/main" id="{C9E80C5F-4567-BCAF-F29A-02395172DBAE}"/>
              </a:ext>
            </a:extLst>
          </p:cNvPr>
          <p:cNvSpPr>
            <a:spLocks noGrp="1"/>
          </p:cNvSpPr>
          <p:nvPr>
            <p:ph type="sldNum" sz="quarter" idx="12"/>
          </p:nvPr>
        </p:nvSpPr>
        <p:spPr/>
        <p:txBody>
          <a:bodyPr/>
          <a:lstStyle/>
          <a:p>
            <a:fld id="{4FAB73BC-B049-4115-A692-8D63A059BFB8}" type="slidenum">
              <a:rPr lang="en-US" smtClean="0"/>
              <a:t>48</a:t>
            </a:fld>
            <a:endParaRPr lang="en-US" dirty="0"/>
          </a:p>
        </p:txBody>
      </p:sp>
    </p:spTree>
    <p:extLst>
      <p:ext uri="{BB962C8B-B14F-4D97-AF65-F5344CB8AC3E}">
        <p14:creationId xmlns:p14="http://schemas.microsoft.com/office/powerpoint/2010/main" val="1762365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C9F6F-2A5D-068F-472C-312C725315AB}"/>
              </a:ext>
            </a:extLst>
          </p:cNvPr>
          <p:cNvSpPr>
            <a:spLocks noGrp="1"/>
          </p:cNvSpPr>
          <p:nvPr>
            <p:ph idx="1"/>
          </p:nvPr>
        </p:nvSpPr>
        <p:spPr>
          <a:xfrm>
            <a:off x="838200" y="1253329"/>
            <a:ext cx="10817772" cy="5604671"/>
          </a:xfrm>
        </p:spPr>
        <p:txBody>
          <a:bodyPr>
            <a:normAutofit fontScale="92500" lnSpcReduction="10000"/>
          </a:bodyPr>
          <a:lstStyle/>
          <a:p>
            <a:pPr marL="0" indent="0">
              <a:buNone/>
            </a:pPr>
            <a:r>
              <a:rPr lang="fr-FR" b="1" dirty="0"/>
              <a:t>Métathéorie des langages de programmation :</a:t>
            </a:r>
          </a:p>
          <a:p>
            <a:r>
              <a:rPr lang="fr-FR" dirty="0"/>
              <a:t>Des problématiques classiques</a:t>
            </a:r>
          </a:p>
          <a:p>
            <a:pPr marL="0" indent="0" algn="ctr">
              <a:buNone/>
            </a:pPr>
            <a:r>
              <a:rPr lang="fr-FR" sz="2000" i="1" dirty="0"/>
              <a:t>normalisation, confluence, unification, sûreté du typage, </a:t>
            </a:r>
          </a:p>
          <a:p>
            <a:pPr marL="0" indent="0" algn="ctr">
              <a:buNone/>
            </a:pPr>
            <a:r>
              <a:rPr lang="fr-FR" sz="2000" i="1" u="sng" dirty="0"/>
              <a:t>congruence de la </a:t>
            </a:r>
            <a:r>
              <a:rPr lang="fr-FR" sz="2000" i="1" u="sng" dirty="0" err="1"/>
              <a:t>bisimilarité</a:t>
            </a:r>
            <a:r>
              <a:rPr lang="fr-FR" sz="2000" i="1" dirty="0"/>
              <a:t>, correction de compilateurs…</a:t>
            </a:r>
          </a:p>
          <a:p>
            <a:r>
              <a:rPr lang="fr-FR" dirty="0"/>
              <a:t>Deux types de contributions</a:t>
            </a:r>
          </a:p>
          <a:p>
            <a:pPr marL="457200" lvl="1" indent="0">
              <a:buNone/>
            </a:pPr>
            <a:r>
              <a:rPr lang="fr-FR" dirty="0"/>
              <a:t>(1)	Adapter un résultat antérieur à un nouveau langage</a:t>
            </a:r>
          </a:p>
          <a:p>
            <a:pPr marL="457200" lvl="1" indent="0" algn="ctr">
              <a:buNone/>
            </a:pPr>
            <a:r>
              <a:rPr lang="fr-FR" i="1" dirty="0"/>
              <a:t>Gordon ‘99 : </a:t>
            </a:r>
            <a:r>
              <a:rPr lang="fr-FR" i="1" u="sng" dirty="0"/>
              <a:t>congruence de la </a:t>
            </a:r>
            <a:r>
              <a:rPr lang="fr-FR" i="1" u="sng" dirty="0" err="1"/>
              <a:t>bisimilarité</a:t>
            </a:r>
            <a:r>
              <a:rPr lang="fr-FR" i="1" dirty="0"/>
              <a:t>  </a:t>
            </a:r>
            <a:r>
              <a:rPr lang="fr-FR" i="1" dirty="0">
                <a:solidFill>
                  <a:srgbClr val="0000FF"/>
                </a:solidFill>
              </a:rPr>
              <a:t>pour PCF</a:t>
            </a:r>
            <a:endParaRPr lang="fr-FR" dirty="0">
              <a:solidFill>
                <a:srgbClr val="0000FF"/>
              </a:solidFill>
            </a:endParaRPr>
          </a:p>
          <a:p>
            <a:pPr marL="457200" lvl="1" indent="0">
              <a:buNone/>
            </a:pPr>
            <a:r>
              <a:rPr lang="fr-FR" dirty="0"/>
              <a:t>(2)	Généraliser des résultats antérieurs à une classe de langages</a:t>
            </a:r>
          </a:p>
          <a:p>
            <a:pPr marL="0" indent="0" algn="ctr">
              <a:buNone/>
            </a:pPr>
            <a:r>
              <a:rPr lang="fr-FR" sz="2400" i="1" dirty="0" err="1"/>
              <a:t>Plotkin-Turi</a:t>
            </a:r>
            <a:r>
              <a:rPr lang="fr-FR" sz="2400" i="1" dirty="0"/>
              <a:t> ‘97 : </a:t>
            </a:r>
            <a:r>
              <a:rPr lang="fr-FR" sz="2400" i="1" u="sng" dirty="0"/>
              <a:t>congruence de la </a:t>
            </a:r>
            <a:r>
              <a:rPr lang="fr-FR" sz="2400" i="1" u="sng" dirty="0" err="1"/>
              <a:t>bisimilarité</a:t>
            </a:r>
            <a:r>
              <a:rPr lang="fr-FR" sz="2400" i="1" dirty="0"/>
              <a:t> </a:t>
            </a:r>
          </a:p>
          <a:p>
            <a:pPr marL="0" indent="0" algn="ctr">
              <a:buNone/>
            </a:pPr>
            <a:r>
              <a:rPr lang="fr-FR" sz="2400" i="1" dirty="0">
                <a:solidFill>
                  <a:srgbClr val="0000FF"/>
                </a:solidFill>
              </a:rPr>
              <a:t>pour une classe de langages du premier ordre</a:t>
            </a:r>
          </a:p>
          <a:p>
            <a:r>
              <a:rPr lang="fr-FR" dirty="0"/>
              <a:t>Intérêt de (1) évident !</a:t>
            </a:r>
          </a:p>
          <a:p>
            <a:r>
              <a:rPr lang="fr-FR" dirty="0"/>
              <a:t>Intérêts de (2) ?</a:t>
            </a:r>
          </a:p>
          <a:p>
            <a:pPr lvl="1"/>
            <a:r>
              <a:rPr lang="fr-FR" dirty="0"/>
              <a:t>Unifier, clarifier</a:t>
            </a:r>
          </a:p>
          <a:p>
            <a:pPr lvl="1"/>
            <a:r>
              <a:rPr lang="fr-FR" dirty="0"/>
              <a:t>Aider à la création et à l’étude de nouveaux langages</a:t>
            </a:r>
          </a:p>
        </p:txBody>
      </p:sp>
      <p:sp>
        <p:nvSpPr>
          <p:cNvPr id="4" name="Slide Number Placeholder 3">
            <a:extLst>
              <a:ext uri="{FF2B5EF4-FFF2-40B4-BE49-F238E27FC236}">
                <a16:creationId xmlns:a16="http://schemas.microsoft.com/office/drawing/2014/main" id="{F0C185B2-45FA-742B-12D0-426DEBF536A6}"/>
              </a:ext>
            </a:extLst>
          </p:cNvPr>
          <p:cNvSpPr>
            <a:spLocks noGrp="1"/>
          </p:cNvSpPr>
          <p:nvPr>
            <p:ph type="sldNum" sz="quarter" idx="12"/>
          </p:nvPr>
        </p:nvSpPr>
        <p:spPr/>
        <p:txBody>
          <a:bodyPr/>
          <a:lstStyle/>
          <a:p>
            <a:fld id="{6113E31D-E2AB-40D1-8B51-AFA5AFEF393A}" type="slidenum">
              <a:rPr lang="en-US" smtClean="0"/>
              <a:t>49</a:t>
            </a:fld>
            <a:endParaRPr lang="en-US" dirty="0"/>
          </a:p>
        </p:txBody>
      </p:sp>
      <p:sp>
        <p:nvSpPr>
          <p:cNvPr id="5" name="Title 1">
            <a:extLst>
              <a:ext uri="{FF2B5EF4-FFF2-40B4-BE49-F238E27FC236}">
                <a16:creationId xmlns:a16="http://schemas.microsoft.com/office/drawing/2014/main" id="{5CAB51C9-EE1B-BF9F-34A9-AF66D0AFFD6E}"/>
              </a:ext>
            </a:extLst>
          </p:cNvPr>
          <p:cNvSpPr txBox="1">
            <a:spLocks/>
          </p:cNvSpPr>
          <p:nvPr/>
        </p:nvSpPr>
        <p:spPr>
          <a:xfrm>
            <a:off x="838200" y="-141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chemeClr val="accent1">
                    <a:lumMod val="50000"/>
                  </a:schemeClr>
                </a:solidFill>
              </a:rPr>
              <a:t>Contexte</a:t>
            </a:r>
            <a:endParaRPr lang="en-US" dirty="0">
              <a:solidFill>
                <a:schemeClr val="accent1">
                  <a:lumMod val="50000"/>
                </a:schemeClr>
              </a:solidFill>
            </a:endParaRPr>
          </a:p>
        </p:txBody>
      </p:sp>
    </p:spTree>
    <p:extLst>
      <p:ext uri="{BB962C8B-B14F-4D97-AF65-F5344CB8AC3E}">
        <p14:creationId xmlns:p14="http://schemas.microsoft.com/office/powerpoint/2010/main" val="279533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5</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380169" y="2152450"/>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469993" y="4281624"/>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422072" y="1757189"/>
            <a:ext cx="4342410" cy="2305277"/>
          </a:xfrm>
        </p:spPr>
        <p:txBody>
          <a:bodyPr>
            <a:normAutofit/>
          </a:bodyPr>
          <a:lstStyle/>
          <a:p>
            <a:r>
              <a:rPr lang="fr-FR" sz="2400" dirty="0"/>
              <a:t>Syntaxe</a:t>
            </a:r>
          </a:p>
          <a:p>
            <a:pPr lvl="1"/>
            <a:r>
              <a:rPr lang="fr-FR" sz="2400" b="1" dirty="0">
                <a:solidFill>
                  <a:srgbClr val="0000FF"/>
                </a:solidFill>
              </a:rPr>
              <a:t>Substitution</a:t>
            </a:r>
            <a:r>
              <a:rPr lang="fr-FR" sz="2400" baseline="30000" dirty="0"/>
              <a:t>1</a:t>
            </a:r>
          </a:p>
          <a:p>
            <a:pPr lvl="1"/>
            <a:r>
              <a:rPr lang="fr-FR" sz="2400" dirty="0"/>
              <a:t>Unification</a:t>
            </a:r>
          </a:p>
          <a:p>
            <a:r>
              <a:rPr lang="fr-FR" sz="2400" dirty="0"/>
              <a:t>Sémantique opérationnelle</a:t>
            </a:r>
          </a:p>
        </p:txBody>
      </p:sp>
      <p:sp>
        <p:nvSpPr>
          <p:cNvPr id="17" name="TextBox 16">
            <a:extLst>
              <a:ext uri="{FF2B5EF4-FFF2-40B4-BE49-F238E27FC236}">
                <a16:creationId xmlns:a16="http://schemas.microsoft.com/office/drawing/2014/main" id="{D7B843F1-A5AD-3FD2-444C-29C58CE27F48}"/>
              </a:ext>
            </a:extLst>
          </p:cNvPr>
          <p:cNvSpPr txBox="1"/>
          <p:nvPr/>
        </p:nvSpPr>
        <p:spPr>
          <a:xfrm>
            <a:off x="2422072" y="4189292"/>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2" name="TextBox 1">
            <a:extLst>
              <a:ext uri="{FF2B5EF4-FFF2-40B4-BE49-F238E27FC236}">
                <a16:creationId xmlns:a16="http://schemas.microsoft.com/office/drawing/2014/main" id="{359356E2-B3A1-E216-B71C-20D4F96EE79E}"/>
              </a:ext>
            </a:extLst>
          </p:cNvPr>
          <p:cNvSpPr txBox="1"/>
          <p:nvPr/>
        </p:nvSpPr>
        <p:spPr>
          <a:xfrm>
            <a:off x="6375923" y="2152450"/>
            <a:ext cx="6000282" cy="369332"/>
          </a:xfrm>
          <a:prstGeom prst="rect">
            <a:avLst/>
          </a:prstGeom>
          <a:noFill/>
        </p:spPr>
        <p:txBody>
          <a:bodyPr wrap="square" rtlCol="0">
            <a:spAutoFit/>
          </a:bodyPr>
          <a:lstStyle/>
          <a:p>
            <a:r>
              <a:rPr lang="en-US" dirty="0" err="1"/>
              <a:t>Thèse</a:t>
            </a:r>
            <a:r>
              <a:rPr lang="en-US" dirty="0"/>
              <a:t>, CSL 2018, FSCD 2019, LMCS 2021, </a:t>
            </a:r>
            <a:r>
              <a:rPr lang="en-US" dirty="0" err="1"/>
              <a:t>FoSSaCS</a:t>
            </a:r>
            <a:r>
              <a:rPr lang="en-US" dirty="0"/>
              <a:t> 2022</a:t>
            </a:r>
            <a:endParaRPr lang="fr-FR" dirty="0"/>
          </a:p>
        </p:txBody>
      </p:sp>
      <p:sp>
        <p:nvSpPr>
          <p:cNvPr id="3" name="TextBox 2">
            <a:extLst>
              <a:ext uri="{FF2B5EF4-FFF2-40B4-BE49-F238E27FC236}">
                <a16:creationId xmlns:a16="http://schemas.microsoft.com/office/drawing/2014/main" id="{4A8505FA-A8AA-B554-A72D-C09E6BB4A284}"/>
              </a:ext>
            </a:extLst>
          </p:cNvPr>
          <p:cNvSpPr txBox="1"/>
          <p:nvPr/>
        </p:nvSpPr>
        <p:spPr>
          <a:xfrm>
            <a:off x="6375923" y="2506747"/>
            <a:ext cx="6000282" cy="369332"/>
          </a:xfrm>
          <a:prstGeom prst="rect">
            <a:avLst/>
          </a:prstGeom>
          <a:noFill/>
        </p:spPr>
        <p:txBody>
          <a:bodyPr wrap="square" rtlCol="0">
            <a:spAutoFit/>
          </a:bodyPr>
          <a:lstStyle/>
          <a:p>
            <a:r>
              <a:rPr lang="en-US" dirty="0"/>
              <a:t>Preprint 2022</a:t>
            </a:r>
            <a:endParaRPr lang="fr-FR" dirty="0"/>
          </a:p>
        </p:txBody>
      </p:sp>
      <p:sp>
        <p:nvSpPr>
          <p:cNvPr id="5" name="TextBox 4">
            <a:extLst>
              <a:ext uri="{FF2B5EF4-FFF2-40B4-BE49-F238E27FC236}">
                <a16:creationId xmlns:a16="http://schemas.microsoft.com/office/drawing/2014/main" id="{908CF0EF-9250-B26A-7373-61D1D158185D}"/>
              </a:ext>
            </a:extLst>
          </p:cNvPr>
          <p:cNvSpPr txBox="1"/>
          <p:nvPr/>
        </p:nvSpPr>
        <p:spPr>
          <a:xfrm>
            <a:off x="2422072" y="5478139"/>
            <a:ext cx="6094268"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
        <p:nvSpPr>
          <p:cNvPr id="9" name="TextBox 8">
            <a:extLst>
              <a:ext uri="{FF2B5EF4-FFF2-40B4-BE49-F238E27FC236}">
                <a16:creationId xmlns:a16="http://schemas.microsoft.com/office/drawing/2014/main" id="{5A6D246D-182A-B3EC-2E34-3FF189BA7657}"/>
              </a:ext>
            </a:extLst>
          </p:cNvPr>
          <p:cNvSpPr txBox="1"/>
          <p:nvPr/>
        </p:nvSpPr>
        <p:spPr>
          <a:xfrm>
            <a:off x="108295" y="6470413"/>
            <a:ext cx="6111764" cy="369332"/>
          </a:xfrm>
          <a:prstGeom prst="rect">
            <a:avLst/>
          </a:prstGeom>
          <a:noFill/>
        </p:spPr>
        <p:txBody>
          <a:bodyPr wrap="square">
            <a:spAutoFit/>
          </a:bodyPr>
          <a:lstStyle/>
          <a:p>
            <a:r>
              <a:rPr lang="fr-FR" sz="1800" baseline="30000" dirty="0">
                <a:solidFill>
                  <a:srgbClr val="0000FF"/>
                </a:solidFill>
              </a:rPr>
              <a:t>1  </a:t>
            </a:r>
            <a:r>
              <a:rPr lang="en-US" dirty="0"/>
              <a:t>avec B. Ahrens, A. </a:t>
            </a:r>
            <a:r>
              <a:rPr lang="en-US" dirty="0" err="1"/>
              <a:t>Hirschowitz</a:t>
            </a:r>
            <a:r>
              <a:rPr lang="en-US" dirty="0"/>
              <a:t>, T. </a:t>
            </a:r>
            <a:r>
              <a:rPr lang="en-US" dirty="0" err="1"/>
              <a:t>Hirschowitz</a:t>
            </a:r>
            <a:r>
              <a:rPr lang="en-US" dirty="0"/>
              <a:t>, M. </a:t>
            </a:r>
            <a:r>
              <a:rPr lang="en-US" dirty="0" err="1"/>
              <a:t>Maggesi</a:t>
            </a:r>
            <a:endParaRPr lang="en-US" dirty="0"/>
          </a:p>
        </p:txBody>
      </p:sp>
    </p:spTree>
    <p:extLst>
      <p:ext uri="{BB962C8B-B14F-4D97-AF65-F5344CB8AC3E}">
        <p14:creationId xmlns:p14="http://schemas.microsoft.com/office/powerpoint/2010/main" val="552475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C9F6F-2A5D-068F-472C-312C725315AB}"/>
              </a:ext>
            </a:extLst>
          </p:cNvPr>
          <p:cNvSpPr>
            <a:spLocks noGrp="1"/>
          </p:cNvSpPr>
          <p:nvPr>
            <p:ph idx="1"/>
          </p:nvPr>
        </p:nvSpPr>
        <p:spPr>
          <a:xfrm>
            <a:off x="838199" y="2032411"/>
            <a:ext cx="10838793" cy="3555589"/>
          </a:xfrm>
        </p:spPr>
        <p:txBody>
          <a:bodyPr>
            <a:normAutofit/>
          </a:bodyPr>
          <a:lstStyle/>
          <a:p>
            <a:r>
              <a:rPr lang="fr-FR" dirty="0"/>
              <a:t>Une bibliothèque mécanisée en Coq pour la théorie des langages de programmation</a:t>
            </a:r>
          </a:p>
          <a:p>
            <a:pPr marL="457200" lvl="1" indent="0">
              <a:buNone/>
            </a:pPr>
            <a:r>
              <a:rPr lang="fr-FR" dirty="0"/>
              <a:t>Des classes de </a:t>
            </a:r>
            <a:r>
              <a:rPr lang="fr-FR" dirty="0" err="1"/>
              <a:t>LPs</a:t>
            </a:r>
            <a:r>
              <a:rPr lang="fr-FR" dirty="0"/>
              <a:t>, chacune accompagnée de réponses à certaines des problématiques classiques.</a:t>
            </a:r>
          </a:p>
          <a:p>
            <a:r>
              <a:rPr lang="fr-FR" dirty="0"/>
              <a:t>Assistants de preuve</a:t>
            </a:r>
          </a:p>
          <a:p>
            <a:pPr lvl="1"/>
            <a:r>
              <a:rPr lang="fr-FR" dirty="0"/>
              <a:t>Des sémantiques plus proches de l’implémentation</a:t>
            </a:r>
          </a:p>
          <a:p>
            <a:pPr lvl="1"/>
            <a:r>
              <a:rPr lang="fr-FR" dirty="0"/>
              <a:t>Raisonnement </a:t>
            </a:r>
            <a:r>
              <a:rPr lang="fr-FR" dirty="0" err="1"/>
              <a:t>diagrammatique</a:t>
            </a:r>
            <a:endParaRPr lang="fr-FR" dirty="0"/>
          </a:p>
          <a:p>
            <a:endParaRPr lang="fr-FR" dirty="0"/>
          </a:p>
          <a:p>
            <a:endParaRPr lang="fr-FR" dirty="0"/>
          </a:p>
          <a:p>
            <a:pPr lvl="1"/>
            <a:endParaRPr lang="fr-FR" dirty="0"/>
          </a:p>
        </p:txBody>
      </p:sp>
      <p:sp>
        <p:nvSpPr>
          <p:cNvPr id="4" name="Slide Number Placeholder 3">
            <a:extLst>
              <a:ext uri="{FF2B5EF4-FFF2-40B4-BE49-F238E27FC236}">
                <a16:creationId xmlns:a16="http://schemas.microsoft.com/office/drawing/2014/main" id="{F0C185B2-45FA-742B-12D0-426DEBF536A6}"/>
              </a:ext>
            </a:extLst>
          </p:cNvPr>
          <p:cNvSpPr>
            <a:spLocks noGrp="1"/>
          </p:cNvSpPr>
          <p:nvPr>
            <p:ph type="sldNum" sz="quarter" idx="12"/>
          </p:nvPr>
        </p:nvSpPr>
        <p:spPr/>
        <p:txBody>
          <a:bodyPr/>
          <a:lstStyle/>
          <a:p>
            <a:fld id="{6113E31D-E2AB-40D1-8B51-AFA5AFEF393A}" type="slidenum">
              <a:rPr lang="en-US" smtClean="0"/>
              <a:t>50</a:t>
            </a:fld>
            <a:endParaRPr lang="en-US" dirty="0"/>
          </a:p>
        </p:txBody>
      </p:sp>
      <p:sp>
        <p:nvSpPr>
          <p:cNvPr id="5" name="Title 1">
            <a:extLst>
              <a:ext uri="{FF2B5EF4-FFF2-40B4-BE49-F238E27FC236}">
                <a16:creationId xmlns:a16="http://schemas.microsoft.com/office/drawing/2014/main" id="{5CAB51C9-EE1B-BF9F-34A9-AF66D0AFFD6E}"/>
              </a:ext>
            </a:extLst>
          </p:cNvPr>
          <p:cNvSpPr txBox="1">
            <a:spLocks/>
          </p:cNvSpPr>
          <p:nvPr/>
        </p:nvSpPr>
        <p:spPr>
          <a:xfrm>
            <a:off x="838200" y="-141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chemeClr val="accent1">
                    <a:lumMod val="50000"/>
                  </a:schemeClr>
                </a:solidFill>
              </a:rPr>
              <a:t>Projet</a:t>
            </a:r>
            <a:r>
              <a:rPr lang="en-US" dirty="0">
                <a:solidFill>
                  <a:schemeClr val="accent1">
                    <a:lumMod val="50000"/>
                  </a:schemeClr>
                </a:solidFill>
              </a:rPr>
              <a:t> de recherche</a:t>
            </a:r>
          </a:p>
        </p:txBody>
      </p:sp>
    </p:spTree>
    <p:extLst>
      <p:ext uri="{BB962C8B-B14F-4D97-AF65-F5344CB8AC3E}">
        <p14:creationId xmlns:p14="http://schemas.microsoft.com/office/powerpoint/2010/main" val="325640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C9F6F-2A5D-068F-472C-312C725315AB}"/>
              </a:ext>
            </a:extLst>
          </p:cNvPr>
          <p:cNvSpPr>
            <a:spLocks noGrp="1"/>
          </p:cNvSpPr>
          <p:nvPr>
            <p:ph idx="1"/>
          </p:nvPr>
        </p:nvSpPr>
        <p:spPr>
          <a:xfrm>
            <a:off x="838199" y="2032411"/>
            <a:ext cx="10838793" cy="3555589"/>
          </a:xfrm>
        </p:spPr>
        <p:txBody>
          <a:bodyPr>
            <a:normAutofit fontScale="92500" lnSpcReduction="10000"/>
          </a:bodyPr>
          <a:lstStyle/>
          <a:p>
            <a:r>
              <a:rPr lang="fr-FR" dirty="0"/>
              <a:t>Congruence de la </a:t>
            </a:r>
            <a:r>
              <a:rPr lang="fr-FR" dirty="0" err="1"/>
              <a:t>bisimilarité</a:t>
            </a:r>
            <a:endParaRPr lang="fr-FR" dirty="0"/>
          </a:p>
          <a:p>
            <a:pPr lvl="1"/>
            <a:r>
              <a:rPr lang="fr-FR" dirty="0"/>
              <a:t>Autres notions de </a:t>
            </a:r>
            <a:r>
              <a:rPr lang="fr-FR" dirty="0" err="1"/>
              <a:t>bisimilarité</a:t>
            </a:r>
            <a:endParaRPr lang="fr-FR" dirty="0"/>
          </a:p>
          <a:p>
            <a:pPr lvl="1"/>
            <a:r>
              <a:rPr lang="fr-FR" dirty="0"/>
              <a:t>Mécanisation</a:t>
            </a:r>
          </a:p>
          <a:p>
            <a:r>
              <a:rPr lang="fr-FR" dirty="0"/>
              <a:t>Unification </a:t>
            </a:r>
          </a:p>
          <a:p>
            <a:pPr lvl="1"/>
            <a:r>
              <a:rPr lang="fr-FR" dirty="0"/>
              <a:t>Types dépendants</a:t>
            </a:r>
          </a:p>
          <a:p>
            <a:pPr lvl="1"/>
            <a:r>
              <a:rPr lang="fr-FR" dirty="0"/>
              <a:t>Modulo réduction</a:t>
            </a:r>
          </a:p>
          <a:p>
            <a:pPr lvl="1"/>
            <a:r>
              <a:rPr lang="fr-FR" dirty="0"/>
              <a:t>Bibliothèque certifiée</a:t>
            </a:r>
          </a:p>
          <a:p>
            <a:r>
              <a:rPr lang="fr-FR" dirty="0"/>
              <a:t>Sûreté du typage (long terme)</a:t>
            </a:r>
          </a:p>
          <a:p>
            <a:r>
              <a:rPr lang="fr-FR" dirty="0"/>
              <a:t>Compilation générique (long terme)</a:t>
            </a:r>
          </a:p>
          <a:p>
            <a:endParaRPr lang="fr-FR" dirty="0"/>
          </a:p>
          <a:p>
            <a:endParaRPr lang="fr-FR" dirty="0"/>
          </a:p>
          <a:p>
            <a:pPr lvl="1"/>
            <a:endParaRPr lang="fr-FR" dirty="0"/>
          </a:p>
          <a:p>
            <a:endParaRPr lang="fr-FR" dirty="0"/>
          </a:p>
          <a:p>
            <a:endParaRPr lang="fr-FR" dirty="0"/>
          </a:p>
          <a:p>
            <a:pPr lvl="1"/>
            <a:endParaRPr lang="fr-FR" dirty="0"/>
          </a:p>
        </p:txBody>
      </p:sp>
      <p:sp>
        <p:nvSpPr>
          <p:cNvPr id="4" name="Slide Number Placeholder 3">
            <a:extLst>
              <a:ext uri="{FF2B5EF4-FFF2-40B4-BE49-F238E27FC236}">
                <a16:creationId xmlns:a16="http://schemas.microsoft.com/office/drawing/2014/main" id="{F0C185B2-45FA-742B-12D0-426DEBF536A6}"/>
              </a:ext>
            </a:extLst>
          </p:cNvPr>
          <p:cNvSpPr>
            <a:spLocks noGrp="1"/>
          </p:cNvSpPr>
          <p:nvPr>
            <p:ph type="sldNum" sz="quarter" idx="12"/>
          </p:nvPr>
        </p:nvSpPr>
        <p:spPr/>
        <p:txBody>
          <a:bodyPr/>
          <a:lstStyle/>
          <a:p>
            <a:fld id="{6113E31D-E2AB-40D1-8B51-AFA5AFEF393A}" type="slidenum">
              <a:rPr lang="en-US" smtClean="0"/>
              <a:t>51</a:t>
            </a:fld>
            <a:endParaRPr lang="en-US" dirty="0"/>
          </a:p>
        </p:txBody>
      </p:sp>
      <p:sp>
        <p:nvSpPr>
          <p:cNvPr id="5" name="Title 1">
            <a:extLst>
              <a:ext uri="{FF2B5EF4-FFF2-40B4-BE49-F238E27FC236}">
                <a16:creationId xmlns:a16="http://schemas.microsoft.com/office/drawing/2014/main" id="{5CAB51C9-EE1B-BF9F-34A9-AF66D0AFFD6E}"/>
              </a:ext>
            </a:extLst>
          </p:cNvPr>
          <p:cNvSpPr txBox="1">
            <a:spLocks/>
          </p:cNvSpPr>
          <p:nvPr/>
        </p:nvSpPr>
        <p:spPr>
          <a:xfrm>
            <a:off x="838200" y="-141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chemeClr val="accent1">
                    <a:lumMod val="50000"/>
                  </a:schemeClr>
                </a:solidFill>
              </a:rPr>
              <a:t>Quelques</a:t>
            </a:r>
            <a:r>
              <a:rPr lang="en-US" dirty="0">
                <a:solidFill>
                  <a:schemeClr val="accent1">
                    <a:lumMod val="50000"/>
                  </a:schemeClr>
                </a:solidFill>
              </a:rPr>
              <a:t> </a:t>
            </a:r>
            <a:r>
              <a:rPr lang="en-US" dirty="0" err="1">
                <a:solidFill>
                  <a:schemeClr val="accent1">
                    <a:lumMod val="50000"/>
                  </a:schemeClr>
                </a:solidFill>
              </a:rPr>
              <a:t>objectifs</a:t>
            </a:r>
            <a:r>
              <a:rPr lang="en-US" dirty="0">
                <a:solidFill>
                  <a:schemeClr val="accent1">
                    <a:lumMod val="50000"/>
                  </a:schemeClr>
                </a:solidFill>
              </a:rPr>
              <a:t> </a:t>
            </a:r>
            <a:r>
              <a:rPr lang="en-US" dirty="0" err="1">
                <a:solidFill>
                  <a:schemeClr val="accent1">
                    <a:lumMod val="50000"/>
                  </a:schemeClr>
                </a:solidFill>
              </a:rPr>
              <a:t>concrets</a:t>
            </a:r>
            <a:endParaRPr lang="en-US" dirty="0">
              <a:solidFill>
                <a:schemeClr val="accent1">
                  <a:lumMod val="50000"/>
                </a:schemeClr>
              </a:solidFill>
            </a:endParaRPr>
          </a:p>
        </p:txBody>
      </p:sp>
    </p:spTree>
    <p:extLst>
      <p:ext uri="{BB962C8B-B14F-4D97-AF65-F5344CB8AC3E}">
        <p14:creationId xmlns:p14="http://schemas.microsoft.com/office/powerpoint/2010/main" val="34682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D30DB6E6-5E3B-C7EC-A467-19C7B192BBBA}"/>
              </a:ext>
            </a:extLst>
          </p:cNvPr>
          <p:cNvSpPr>
            <a:spLocks noGrp="1"/>
          </p:cNvSpPr>
          <p:nvPr>
            <p:ph type="sldNum" sz="quarter" idx="12"/>
          </p:nvPr>
        </p:nvSpPr>
        <p:spPr>
          <a:xfrm>
            <a:off x="9448800" y="6352587"/>
            <a:ext cx="2743200" cy="365125"/>
          </a:xfrm>
        </p:spPr>
        <p:txBody>
          <a:bodyPr/>
          <a:lstStyle/>
          <a:p>
            <a:fld id="{6113E31D-E2AB-40D1-8B51-AFA5AFEF393A}" type="slidenum">
              <a:rPr lang="en-US" smtClean="0"/>
              <a:t>52</a:t>
            </a:fld>
            <a:endParaRPr lang="en-US" dirty="0"/>
          </a:p>
        </p:txBody>
      </p:sp>
      <p:sp>
        <p:nvSpPr>
          <p:cNvPr id="8" name="Title 1">
            <a:extLst>
              <a:ext uri="{FF2B5EF4-FFF2-40B4-BE49-F238E27FC236}">
                <a16:creationId xmlns:a16="http://schemas.microsoft.com/office/drawing/2014/main" id="{7C3C8A5B-29C5-1C5D-F4D2-2E6812C8116B}"/>
              </a:ext>
            </a:extLst>
          </p:cNvPr>
          <p:cNvSpPr>
            <a:spLocks noGrp="1"/>
          </p:cNvSpPr>
          <p:nvPr>
            <p:ph type="title"/>
          </p:nvPr>
        </p:nvSpPr>
        <p:spPr>
          <a:xfrm>
            <a:off x="838200" y="343901"/>
            <a:ext cx="10515600" cy="1325563"/>
          </a:xfrm>
        </p:spPr>
        <p:txBody>
          <a:bodyPr/>
          <a:lstStyle/>
          <a:p>
            <a:pPr algn="ctr"/>
            <a:r>
              <a:rPr lang="en-US" dirty="0" err="1">
                <a:solidFill>
                  <a:schemeClr val="accent1">
                    <a:lumMod val="50000"/>
                  </a:schemeClr>
                </a:solidFill>
              </a:rPr>
              <a:t>Intégration</a:t>
            </a:r>
            <a:r>
              <a:rPr lang="en-US" dirty="0">
                <a:solidFill>
                  <a:schemeClr val="accent1">
                    <a:lumMod val="50000"/>
                  </a:schemeClr>
                </a:solidFill>
              </a:rPr>
              <a:t> </a:t>
            </a:r>
            <a:r>
              <a:rPr lang="fr-FR" dirty="0">
                <a:solidFill>
                  <a:schemeClr val="accent1">
                    <a:lumMod val="50000"/>
                  </a:schemeClr>
                </a:solidFill>
              </a:rPr>
              <a:t>dans le pôle</a:t>
            </a:r>
            <a:br>
              <a:rPr lang="fr-FR" dirty="0">
                <a:solidFill>
                  <a:schemeClr val="accent1">
                    <a:lumMod val="50000"/>
                  </a:schemeClr>
                </a:solidFill>
              </a:rPr>
            </a:br>
            <a:r>
              <a:rPr lang="fr-FR" dirty="0">
                <a:solidFill>
                  <a:schemeClr val="accent1">
                    <a:lumMod val="50000"/>
                  </a:schemeClr>
                </a:solidFill>
              </a:rPr>
              <a:t>Preuves et Algorithmes</a:t>
            </a:r>
            <a:endParaRPr lang="en-US" dirty="0">
              <a:solidFill>
                <a:schemeClr val="accent1">
                  <a:lumMod val="50000"/>
                </a:schemeClr>
              </a:solidFill>
            </a:endParaRPr>
          </a:p>
        </p:txBody>
      </p:sp>
      <p:grpSp>
        <p:nvGrpSpPr>
          <p:cNvPr id="2" name="Group 1">
            <a:extLst>
              <a:ext uri="{FF2B5EF4-FFF2-40B4-BE49-F238E27FC236}">
                <a16:creationId xmlns:a16="http://schemas.microsoft.com/office/drawing/2014/main" id="{9BABF798-98CF-5F9D-089A-9806DB6F07BA}"/>
              </a:ext>
            </a:extLst>
          </p:cNvPr>
          <p:cNvGrpSpPr/>
          <p:nvPr/>
        </p:nvGrpSpPr>
        <p:grpSpPr>
          <a:xfrm>
            <a:off x="2883261" y="2338655"/>
            <a:ext cx="6191562" cy="4013932"/>
            <a:chOff x="2660391" y="1545665"/>
            <a:chExt cx="6191562" cy="4013932"/>
          </a:xfrm>
        </p:grpSpPr>
        <p:sp>
          <p:nvSpPr>
            <p:cNvPr id="3" name="Rectangle: Rounded Corners 2">
              <a:extLst>
                <a:ext uri="{FF2B5EF4-FFF2-40B4-BE49-F238E27FC236}">
                  <a16:creationId xmlns:a16="http://schemas.microsoft.com/office/drawing/2014/main" id="{8A8A34F2-A94C-FE10-C596-638502D30479}"/>
                </a:ext>
              </a:extLst>
            </p:cNvPr>
            <p:cNvSpPr/>
            <p:nvPr/>
          </p:nvSpPr>
          <p:spPr>
            <a:xfrm>
              <a:off x="2660391" y="1545665"/>
              <a:ext cx="3085388" cy="2446684"/>
            </a:xfrm>
            <a:prstGeom prst="roundRect">
              <a:avLst>
                <a:gd name="adj" fmla="val 9252"/>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2400" b="1" dirty="0" err="1">
                  <a:solidFill>
                    <a:schemeClr val="bg1"/>
                  </a:solidFill>
                </a:rPr>
                <a:t>Théorie</a:t>
              </a:r>
              <a:r>
                <a:rPr lang="en-US" sz="2400" b="1" dirty="0">
                  <a:solidFill>
                    <a:schemeClr val="bg1"/>
                  </a:solidFill>
                </a:rPr>
                <a:t> des </a:t>
              </a:r>
              <a:r>
                <a:rPr lang="en-US" sz="2400" b="1" dirty="0" err="1">
                  <a:solidFill>
                    <a:schemeClr val="bg1"/>
                  </a:solidFill>
                </a:rPr>
                <a:t>langages</a:t>
              </a:r>
              <a:endParaRPr lang="en-US" sz="2400" b="1" dirty="0">
                <a:solidFill>
                  <a:schemeClr val="bg1"/>
                </a:solidFill>
              </a:endParaRPr>
            </a:p>
            <a:p>
              <a:pPr algn="ctr"/>
              <a:r>
                <a:rPr lang="en-US" sz="2400" b="1" dirty="0">
                  <a:solidFill>
                    <a:schemeClr val="bg1"/>
                  </a:solidFill>
                </a:rPr>
                <a:t>de </a:t>
              </a:r>
              <a:r>
                <a:rPr lang="en-US" sz="2400" b="1" dirty="0" err="1">
                  <a:solidFill>
                    <a:schemeClr val="bg1"/>
                  </a:solidFill>
                </a:rPr>
                <a:t>programmation</a:t>
              </a:r>
              <a:endParaRPr lang="fr-FR" sz="2400" b="1" dirty="0">
                <a:solidFill>
                  <a:schemeClr val="bg1"/>
                </a:solidFill>
              </a:endParaRPr>
            </a:p>
          </p:txBody>
        </p:sp>
        <p:sp>
          <p:nvSpPr>
            <p:cNvPr id="6" name="Rectangle: Rounded Corners 5">
              <a:extLst>
                <a:ext uri="{FF2B5EF4-FFF2-40B4-BE49-F238E27FC236}">
                  <a16:creationId xmlns:a16="http://schemas.microsoft.com/office/drawing/2014/main" id="{CB1700E0-053D-160F-A26D-E078C6F6B691}"/>
                </a:ext>
              </a:extLst>
            </p:cNvPr>
            <p:cNvSpPr/>
            <p:nvPr/>
          </p:nvSpPr>
          <p:spPr>
            <a:xfrm>
              <a:off x="5766565" y="1545665"/>
              <a:ext cx="3085388" cy="2450592"/>
            </a:xfrm>
            <a:prstGeom prst="roundRect">
              <a:avLst>
                <a:gd name="adj" fmla="val 8589"/>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2400" b="1" dirty="0" err="1">
                  <a:solidFill>
                    <a:schemeClr val="bg1"/>
                  </a:solidFill>
                </a:rPr>
                <a:t>Mécanisation</a:t>
              </a:r>
              <a:endParaRPr lang="fr-FR" sz="2400" b="1" dirty="0">
                <a:solidFill>
                  <a:schemeClr val="bg1"/>
                </a:solidFill>
              </a:endParaRPr>
            </a:p>
          </p:txBody>
        </p:sp>
        <p:sp>
          <p:nvSpPr>
            <p:cNvPr id="22" name="TextBox 21">
              <a:extLst>
                <a:ext uri="{FF2B5EF4-FFF2-40B4-BE49-F238E27FC236}">
                  <a16:creationId xmlns:a16="http://schemas.microsoft.com/office/drawing/2014/main" id="{A64CE321-9697-7709-F3FE-53A114823C19}"/>
                </a:ext>
              </a:extLst>
            </p:cNvPr>
            <p:cNvSpPr txBox="1"/>
            <p:nvPr/>
          </p:nvSpPr>
          <p:spPr>
            <a:xfrm>
              <a:off x="4878357" y="2654085"/>
              <a:ext cx="1776413" cy="369332"/>
            </a:xfrm>
            <a:prstGeom prst="rect">
              <a:avLst/>
            </a:prstGeom>
            <a:noFill/>
          </p:spPr>
          <p:txBody>
            <a:bodyPr wrap="square">
              <a:spAutoFit/>
            </a:bodyPr>
            <a:lstStyle/>
            <a:p>
              <a:pPr algn="ctr"/>
              <a:r>
                <a:rPr lang="en-US" dirty="0"/>
                <a:t>D. Miller</a:t>
              </a:r>
            </a:p>
          </p:txBody>
        </p:sp>
        <p:sp>
          <p:nvSpPr>
            <p:cNvPr id="25" name="Rectangle: Rounded Corners 24">
              <a:extLst>
                <a:ext uri="{FF2B5EF4-FFF2-40B4-BE49-F238E27FC236}">
                  <a16:creationId xmlns:a16="http://schemas.microsoft.com/office/drawing/2014/main" id="{0F870704-9FDE-6858-2E28-84D3DA52B7A9}"/>
                </a:ext>
              </a:extLst>
            </p:cNvPr>
            <p:cNvSpPr/>
            <p:nvPr/>
          </p:nvSpPr>
          <p:spPr>
            <a:xfrm>
              <a:off x="2660391" y="3992349"/>
              <a:ext cx="6191561" cy="1567248"/>
            </a:xfrm>
            <a:prstGeom prst="roundRect">
              <a:avLst>
                <a:gd name="adj" fmla="val 7335"/>
              </a:avLst>
            </a:prstGeom>
            <a:solidFill>
              <a:schemeClr val="accent4">
                <a:alpha val="62000"/>
              </a:schemeClr>
            </a:solidFill>
            <a:ln>
              <a:noFill/>
            </a:ln>
          </p:spPr>
          <p:style>
            <a:lnRef idx="0">
              <a:scrgbClr r="0" g="0" b="0"/>
            </a:lnRef>
            <a:fillRef idx="0">
              <a:scrgbClr r="0" g="0" b="0"/>
            </a:fillRef>
            <a:effectRef idx="0">
              <a:scrgbClr r="0" g="0" b="0"/>
            </a:effectRef>
            <a:fontRef idx="minor">
              <a:schemeClr val="lt1"/>
            </a:fontRef>
          </p:style>
          <p:txBody>
            <a:bodyPr rtlCol="0" anchor="b"/>
            <a:lstStyle/>
            <a:p>
              <a:pPr algn="ctr"/>
              <a:endParaRPr lang="en-US" sz="400" b="1" dirty="0">
                <a:solidFill>
                  <a:schemeClr val="bg1"/>
                </a:solidFill>
              </a:endParaRPr>
            </a:p>
            <a:p>
              <a:pPr algn="ctr"/>
              <a:r>
                <a:rPr lang="en-US" sz="2400" b="1" dirty="0" err="1">
                  <a:solidFill>
                    <a:schemeClr val="bg1"/>
                  </a:solidFill>
                </a:rPr>
                <a:t>Raisonnement</a:t>
              </a:r>
              <a:r>
                <a:rPr lang="en-US" sz="2400" b="1" dirty="0">
                  <a:solidFill>
                    <a:schemeClr val="bg1"/>
                  </a:solidFill>
                </a:rPr>
                <a:t> </a:t>
              </a:r>
              <a:r>
                <a:rPr lang="en-US" sz="2400" b="1" dirty="0" err="1">
                  <a:solidFill>
                    <a:schemeClr val="bg1"/>
                  </a:solidFill>
                </a:rPr>
                <a:t>diagrammatique</a:t>
              </a:r>
              <a:endParaRPr lang="fr-FR" sz="2400" b="1" dirty="0">
                <a:solidFill>
                  <a:schemeClr val="bg1"/>
                </a:solidFill>
              </a:endParaRPr>
            </a:p>
          </p:txBody>
        </p:sp>
        <p:pic>
          <p:nvPicPr>
            <p:cNvPr id="1026" name="Picture 2" descr="Au service de la science | ANR">
              <a:extLst>
                <a:ext uri="{FF2B5EF4-FFF2-40B4-BE49-F238E27FC236}">
                  <a16:creationId xmlns:a16="http://schemas.microsoft.com/office/drawing/2014/main" id="{9720B31C-0735-EFD3-FF5B-996FC47DD8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619" y="4083989"/>
              <a:ext cx="1016780" cy="101678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2F6A998-A84E-1BAF-5737-3E70304CBDAF}"/>
                </a:ext>
              </a:extLst>
            </p:cNvPr>
            <p:cNvSpPr txBox="1"/>
            <p:nvPr/>
          </p:nvSpPr>
          <p:spPr>
            <a:xfrm>
              <a:off x="6415744" y="3807683"/>
              <a:ext cx="1787029" cy="369332"/>
            </a:xfrm>
            <a:prstGeom prst="rect">
              <a:avLst/>
            </a:prstGeom>
            <a:noFill/>
          </p:spPr>
          <p:txBody>
            <a:bodyPr wrap="square">
              <a:spAutoFit/>
            </a:bodyPr>
            <a:lstStyle/>
            <a:p>
              <a:pPr algn="ctr"/>
              <a:r>
                <a:rPr lang="en-US" sz="1800" dirty="0"/>
                <a:t>B. Werner</a:t>
              </a:r>
              <a:endParaRPr lang="fr-FR" dirty="0"/>
            </a:p>
          </p:txBody>
        </p:sp>
        <p:sp>
          <p:nvSpPr>
            <p:cNvPr id="15" name="TextBox 14">
              <a:extLst>
                <a:ext uri="{FF2B5EF4-FFF2-40B4-BE49-F238E27FC236}">
                  <a16:creationId xmlns:a16="http://schemas.microsoft.com/office/drawing/2014/main" id="{5B2E3B58-9461-3D7E-8D8C-4152D330B68B}"/>
                </a:ext>
              </a:extLst>
            </p:cNvPr>
            <p:cNvSpPr txBox="1"/>
            <p:nvPr/>
          </p:nvSpPr>
          <p:spPr>
            <a:xfrm>
              <a:off x="4853785" y="2941066"/>
              <a:ext cx="1897517" cy="369332"/>
            </a:xfrm>
            <a:prstGeom prst="rect">
              <a:avLst/>
            </a:prstGeom>
            <a:noFill/>
          </p:spPr>
          <p:txBody>
            <a:bodyPr wrap="square">
              <a:spAutoFit/>
            </a:bodyPr>
            <a:lstStyle/>
            <a:p>
              <a:pPr algn="ctr"/>
              <a:r>
                <a:rPr lang="en-US" dirty="0"/>
                <a:t>K. Chaudhuri</a:t>
              </a:r>
              <a:endParaRPr lang="fr-FR" dirty="0"/>
            </a:p>
          </p:txBody>
        </p:sp>
        <p:sp>
          <p:nvSpPr>
            <p:cNvPr id="21" name="TextBox 20">
              <a:extLst>
                <a:ext uri="{FF2B5EF4-FFF2-40B4-BE49-F238E27FC236}">
                  <a16:creationId xmlns:a16="http://schemas.microsoft.com/office/drawing/2014/main" id="{B598FC77-5A19-6DF3-7DBB-F1D5A5BA5AEB}"/>
                </a:ext>
              </a:extLst>
            </p:cNvPr>
            <p:cNvSpPr txBox="1"/>
            <p:nvPr/>
          </p:nvSpPr>
          <p:spPr>
            <a:xfrm>
              <a:off x="4018233" y="3807683"/>
              <a:ext cx="1671104" cy="369332"/>
            </a:xfrm>
            <a:prstGeom prst="rect">
              <a:avLst/>
            </a:prstGeom>
            <a:noFill/>
          </p:spPr>
          <p:txBody>
            <a:bodyPr wrap="square">
              <a:spAutoFit/>
            </a:bodyPr>
            <a:lstStyle/>
            <a:p>
              <a:pPr algn="ctr"/>
              <a:r>
                <a:rPr lang="en-US" sz="1800" dirty="0"/>
                <a:t>S. </a:t>
              </a:r>
              <a:r>
                <a:rPr lang="en-US" dirty="0" err="1"/>
                <a:t>Mimram</a:t>
              </a:r>
              <a:endParaRPr lang="en-US" sz="1800" dirty="0"/>
            </a:p>
          </p:txBody>
        </p:sp>
      </p:grpSp>
      <p:sp>
        <p:nvSpPr>
          <p:cNvPr id="4" name="TextBox 3">
            <a:extLst>
              <a:ext uri="{FF2B5EF4-FFF2-40B4-BE49-F238E27FC236}">
                <a16:creationId xmlns:a16="http://schemas.microsoft.com/office/drawing/2014/main" id="{5B1DE4DC-5E66-ABA4-9559-FD9BBC387D9A}"/>
              </a:ext>
            </a:extLst>
          </p:cNvPr>
          <p:cNvSpPr txBox="1"/>
          <p:nvPr/>
        </p:nvSpPr>
        <p:spPr>
          <a:xfrm>
            <a:off x="2792602" y="4587854"/>
            <a:ext cx="1671104" cy="369332"/>
          </a:xfrm>
          <a:prstGeom prst="rect">
            <a:avLst/>
          </a:prstGeom>
          <a:noFill/>
        </p:spPr>
        <p:txBody>
          <a:bodyPr wrap="square">
            <a:spAutoFit/>
          </a:bodyPr>
          <a:lstStyle/>
          <a:p>
            <a:pPr algn="ctr"/>
            <a:r>
              <a:rPr lang="en-US" dirty="0"/>
              <a:t>N</a:t>
            </a:r>
            <a:r>
              <a:rPr lang="en-US" sz="1800" dirty="0"/>
              <a:t>. </a:t>
            </a:r>
            <a:r>
              <a:rPr lang="en-US" dirty="0" err="1"/>
              <a:t>Zeilberger</a:t>
            </a:r>
            <a:endParaRPr lang="en-US" sz="1800" dirty="0"/>
          </a:p>
        </p:txBody>
      </p:sp>
    </p:spTree>
    <p:extLst>
      <p:ext uri="{BB962C8B-B14F-4D97-AF65-F5344CB8AC3E}">
        <p14:creationId xmlns:p14="http://schemas.microsoft.com/office/powerpoint/2010/main" val="572038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1B8999-E4B8-A9C6-7F9C-DDA01EEA45B2}"/>
              </a:ext>
            </a:extLst>
          </p:cNvPr>
          <p:cNvSpPr>
            <a:spLocks noGrp="1"/>
          </p:cNvSpPr>
          <p:nvPr>
            <p:ph type="sldNum" sz="quarter" idx="12"/>
          </p:nvPr>
        </p:nvSpPr>
        <p:spPr/>
        <p:txBody>
          <a:bodyPr/>
          <a:lstStyle/>
          <a:p>
            <a:fld id="{6113E31D-E2AB-40D1-8B51-AFA5AFEF393A}" type="slidenum">
              <a:rPr lang="en-US" smtClean="0"/>
              <a:t>53</a:t>
            </a:fld>
            <a:endParaRPr lang="en-US" dirty="0"/>
          </a:p>
        </p:txBody>
      </p:sp>
      <p:sp>
        <p:nvSpPr>
          <p:cNvPr id="6" name="TextBox 5">
            <a:extLst>
              <a:ext uri="{FF2B5EF4-FFF2-40B4-BE49-F238E27FC236}">
                <a16:creationId xmlns:a16="http://schemas.microsoft.com/office/drawing/2014/main" id="{D4A02562-3421-3CA9-0E83-A19E4DBEAAC1}"/>
              </a:ext>
            </a:extLst>
          </p:cNvPr>
          <p:cNvSpPr txBox="1"/>
          <p:nvPr/>
        </p:nvSpPr>
        <p:spPr>
          <a:xfrm>
            <a:off x="0" y="2933361"/>
            <a:ext cx="12192000" cy="769441"/>
          </a:xfrm>
          <a:prstGeom prst="rect">
            <a:avLst/>
          </a:prstGeom>
          <a:noFill/>
        </p:spPr>
        <p:txBody>
          <a:bodyPr wrap="square">
            <a:spAutoFit/>
          </a:bodyPr>
          <a:lstStyle/>
          <a:p>
            <a:pPr algn="ctr"/>
            <a:r>
              <a:rPr lang="fr-FR" sz="4400" dirty="0">
                <a:ln w="0"/>
                <a:effectLst>
                  <a:outerShdw blurRad="38100" dist="19050" dir="2700000" algn="tl" rotWithShape="0">
                    <a:schemeClr val="dk1">
                      <a:alpha val="40000"/>
                    </a:schemeClr>
                  </a:outerShdw>
                </a:effectLst>
              </a:rPr>
              <a:t>Enseignement</a:t>
            </a:r>
            <a:endParaRPr lang="en-US" sz="4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1666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EB92D2BA-C23D-4D67-567A-84B3245742E5}"/>
              </a:ext>
            </a:extLst>
          </p:cNvPr>
          <p:cNvSpPr/>
          <p:nvPr/>
        </p:nvSpPr>
        <p:spPr>
          <a:xfrm>
            <a:off x="4190035" y="1311444"/>
            <a:ext cx="4255759" cy="17193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Prépa</a:t>
            </a:r>
            <a:r>
              <a:rPr lang="en-US" sz="2800" dirty="0">
                <a:solidFill>
                  <a:schemeClr val="bg1"/>
                </a:solidFill>
              </a:rPr>
              <a:t> </a:t>
            </a:r>
            <a:r>
              <a:rPr lang="en-US" sz="2800" dirty="0" err="1">
                <a:solidFill>
                  <a:schemeClr val="bg1"/>
                </a:solidFill>
              </a:rPr>
              <a:t>éco</a:t>
            </a:r>
            <a:endParaRPr lang="en-US" sz="2800" dirty="0">
              <a:solidFill>
                <a:schemeClr val="bg1"/>
              </a:solidFill>
            </a:endParaRPr>
          </a:p>
        </p:txBody>
      </p:sp>
      <p:sp>
        <p:nvSpPr>
          <p:cNvPr id="11" name="Rectangle: Rounded Corners 10">
            <a:extLst>
              <a:ext uri="{FF2B5EF4-FFF2-40B4-BE49-F238E27FC236}">
                <a16:creationId xmlns:a16="http://schemas.microsoft.com/office/drawing/2014/main" id="{24F4716C-AEC1-6FE1-C137-6E674EA0C741}"/>
              </a:ext>
            </a:extLst>
          </p:cNvPr>
          <p:cNvSpPr/>
          <p:nvPr/>
        </p:nvSpPr>
        <p:spPr>
          <a:xfrm>
            <a:off x="8723837" y="1311444"/>
            <a:ext cx="3239561" cy="29540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Ecoles</a:t>
            </a:r>
            <a:r>
              <a:rPr lang="en-US" sz="2800" dirty="0">
                <a:solidFill>
                  <a:schemeClr val="bg1"/>
                </a:solidFill>
              </a:rPr>
              <a:t> </a:t>
            </a:r>
            <a:r>
              <a:rPr lang="en-US" sz="2800" dirty="0" err="1">
                <a:solidFill>
                  <a:schemeClr val="bg1"/>
                </a:solidFill>
              </a:rPr>
              <a:t>d’ing</a:t>
            </a:r>
            <a:r>
              <a:rPr lang="fr-FR" sz="2800" dirty="0" err="1">
                <a:solidFill>
                  <a:schemeClr val="bg1"/>
                </a:solidFill>
              </a:rPr>
              <a:t>énieurs</a:t>
            </a:r>
            <a:endParaRPr lang="en-US" sz="2800" dirty="0">
              <a:solidFill>
                <a:schemeClr val="bg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E7698D-9CC3-9E62-E757-F373938E83B5}"/>
                  </a:ext>
                </a:extLst>
              </p:cNvPr>
              <p:cNvSpPr>
                <a:spLocks noGrp="1"/>
              </p:cNvSpPr>
              <p:nvPr>
                <p:ph idx="1"/>
              </p:nvPr>
            </p:nvSpPr>
            <p:spPr>
              <a:xfrm>
                <a:off x="13054816" y="3849986"/>
                <a:ext cx="10515600" cy="4351338"/>
              </a:xfrm>
            </p:spPr>
            <p:txBody>
              <a:bodyPr/>
              <a:lstStyle/>
              <a:p>
                <a14:m>
                  <m:oMath xmlns:m="http://schemas.openxmlformats.org/officeDocument/2006/math">
                    <m:r>
                      <a:rPr lang="fr-FR" b="0" i="1" smtClean="0">
                        <a:latin typeface="Cambria Math" panose="02040503050406030204" pitchFamily="18" charset="0"/>
                      </a:rPr>
                      <m:t>~ </m:t>
                    </m:r>
                  </m:oMath>
                </a14:m>
                <a:r>
                  <a:rPr lang="fr-FR" dirty="0"/>
                  <a:t>50h de supervisions à l’université de Cambridge (2022 / 2023)</a:t>
                </a:r>
              </a:p>
              <a:p>
                <a:pPr lvl="1"/>
                <a:r>
                  <a:rPr lang="fr-FR" dirty="0"/>
                  <a:t>Petits groupes de 2 / 3 étudiants</a:t>
                </a:r>
              </a:p>
              <a:p>
                <a:pPr lvl="1"/>
                <a14:m>
                  <m:oMath xmlns:m="http://schemas.openxmlformats.org/officeDocument/2006/math">
                    <m:r>
                      <a:rPr lang="fr-FR" b="0" i="1" smtClean="0">
                        <a:latin typeface="Cambria Math" panose="02040503050406030204" pitchFamily="18" charset="0"/>
                      </a:rPr>
                      <m:t>~ </m:t>
                    </m:r>
                  </m:oMath>
                </a14:m>
                <a:r>
                  <a:rPr lang="fr-FR" dirty="0"/>
                  <a:t>1h par semaine par matière et groupe</a:t>
                </a:r>
              </a:p>
              <a:p>
                <a:endParaRPr lang="fr-FR" dirty="0"/>
              </a:p>
              <a:p>
                <a:endParaRPr lang="fr-FR" dirty="0"/>
              </a:p>
              <a:p>
                <a:endParaRPr lang="fr-FR" dirty="0"/>
              </a:p>
            </p:txBody>
          </p:sp>
        </mc:Choice>
        <mc:Fallback xmlns="">
          <p:sp>
            <p:nvSpPr>
              <p:cNvPr id="3" name="Content Placeholder 2">
                <a:extLst>
                  <a:ext uri="{FF2B5EF4-FFF2-40B4-BE49-F238E27FC236}">
                    <a16:creationId xmlns:a16="http://schemas.microsoft.com/office/drawing/2014/main" id="{6CE7698D-9CC3-9E62-E757-F373938E83B5}"/>
                  </a:ext>
                </a:extLst>
              </p:cNvPr>
              <p:cNvSpPr>
                <a:spLocks noGrp="1" noRot="1" noChangeAspect="1" noMove="1" noResize="1" noEditPoints="1" noAdjustHandles="1" noChangeArrowheads="1" noChangeShapeType="1" noTextEdit="1"/>
              </p:cNvSpPr>
              <p:nvPr>
                <p:ph idx="1"/>
              </p:nvPr>
            </p:nvSpPr>
            <p:spPr>
              <a:xfrm>
                <a:off x="13054816" y="3849986"/>
                <a:ext cx="10515600" cy="4351338"/>
              </a:xfrm>
              <a:blipFill>
                <a:blip r:embed="rId3"/>
                <a:stretch>
                  <a:fillRect t="-2384"/>
                </a:stretch>
              </a:blipFill>
            </p:spPr>
            <p:txBody>
              <a:bodyPr/>
              <a:lstStyle/>
              <a:p>
                <a:r>
                  <a:rPr lang="fr-FR">
                    <a:noFill/>
                  </a:rPr>
                  <a:t> </a:t>
                </a:r>
              </a:p>
            </p:txBody>
          </p:sp>
        </mc:Fallback>
      </mc:AlternateContent>
      <p:sp>
        <p:nvSpPr>
          <p:cNvPr id="5" name="Title 1">
            <a:extLst>
              <a:ext uri="{FF2B5EF4-FFF2-40B4-BE49-F238E27FC236}">
                <a16:creationId xmlns:a16="http://schemas.microsoft.com/office/drawing/2014/main" id="{99DD7480-5BF7-55F8-E549-4A083686E63F}"/>
              </a:ext>
            </a:extLst>
          </p:cNvPr>
          <p:cNvSpPr txBox="1">
            <a:spLocks/>
          </p:cNvSpPr>
          <p:nvPr/>
        </p:nvSpPr>
        <p:spPr>
          <a:xfrm>
            <a:off x="838200" y="-141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50000"/>
                  </a:schemeClr>
                </a:solidFill>
              </a:rPr>
              <a:t>Expérience d’enseignement</a:t>
            </a:r>
            <a:endParaRPr lang="en-US" dirty="0">
              <a:solidFill>
                <a:schemeClr val="accent1">
                  <a:lumMod val="50000"/>
                </a:schemeClr>
              </a:solidFill>
            </a:endParaRPr>
          </a:p>
        </p:txBody>
      </p:sp>
      <p:sp>
        <p:nvSpPr>
          <p:cNvPr id="13" name="TextBox 12">
            <a:extLst>
              <a:ext uri="{FF2B5EF4-FFF2-40B4-BE49-F238E27FC236}">
                <a16:creationId xmlns:a16="http://schemas.microsoft.com/office/drawing/2014/main" id="{50DBDDE1-86F2-8707-3982-196FC19E311E}"/>
              </a:ext>
            </a:extLst>
          </p:cNvPr>
          <p:cNvSpPr txBox="1"/>
          <p:nvPr/>
        </p:nvSpPr>
        <p:spPr>
          <a:xfrm>
            <a:off x="9373043" y="3388321"/>
            <a:ext cx="2711278" cy="461665"/>
          </a:xfrm>
          <a:prstGeom prst="rect">
            <a:avLst/>
          </a:prstGeom>
          <a:noFill/>
        </p:spPr>
        <p:txBody>
          <a:bodyPr wrap="square" rtlCol="0">
            <a:spAutoFit/>
          </a:bodyPr>
          <a:lstStyle/>
          <a:p>
            <a:r>
              <a:rPr lang="fr-FR" sz="2400" dirty="0"/>
              <a:t>IMT Atlantique</a:t>
            </a:r>
          </a:p>
        </p:txBody>
      </p:sp>
      <p:sp>
        <p:nvSpPr>
          <p:cNvPr id="19" name="TextBox 18">
            <a:extLst>
              <a:ext uri="{FF2B5EF4-FFF2-40B4-BE49-F238E27FC236}">
                <a16:creationId xmlns:a16="http://schemas.microsoft.com/office/drawing/2014/main" id="{16816CEA-82C3-5463-2CFD-7BA6100D66BB}"/>
              </a:ext>
            </a:extLst>
          </p:cNvPr>
          <p:cNvSpPr txBox="1"/>
          <p:nvPr/>
        </p:nvSpPr>
        <p:spPr>
          <a:xfrm>
            <a:off x="527319" y="3504528"/>
            <a:ext cx="1438214" cy="707886"/>
          </a:xfrm>
          <a:prstGeom prst="rect">
            <a:avLst/>
          </a:prstGeom>
          <a:noFill/>
        </p:spPr>
        <p:txBody>
          <a:bodyPr wrap="none" rtlCol="0">
            <a:spAutoFit/>
          </a:bodyPr>
          <a:lstStyle/>
          <a:p>
            <a:pPr algn="ctr"/>
            <a:r>
              <a:rPr lang="en-US" sz="2000" dirty="0"/>
              <a:t>Th</a:t>
            </a:r>
            <a:r>
              <a:rPr lang="fr-FR" sz="2000" dirty="0" err="1"/>
              <a:t>èse</a:t>
            </a:r>
            <a:endParaRPr lang="fr-FR" sz="2000" dirty="0"/>
          </a:p>
          <a:p>
            <a:pPr algn="ctr"/>
            <a:r>
              <a:rPr lang="fr-FR" sz="2000" dirty="0"/>
              <a:t>2016 / 2019</a:t>
            </a:r>
          </a:p>
        </p:txBody>
      </p:sp>
      <p:sp>
        <p:nvSpPr>
          <p:cNvPr id="26" name="TextBox 25">
            <a:extLst>
              <a:ext uri="{FF2B5EF4-FFF2-40B4-BE49-F238E27FC236}">
                <a16:creationId xmlns:a16="http://schemas.microsoft.com/office/drawing/2014/main" id="{516A9F0A-2D06-808D-2E02-85E518F45B0B}"/>
              </a:ext>
            </a:extLst>
          </p:cNvPr>
          <p:cNvSpPr txBox="1"/>
          <p:nvPr/>
        </p:nvSpPr>
        <p:spPr>
          <a:xfrm>
            <a:off x="596251" y="2013849"/>
            <a:ext cx="1438214" cy="707886"/>
          </a:xfrm>
          <a:prstGeom prst="rect">
            <a:avLst/>
          </a:prstGeom>
          <a:noFill/>
        </p:spPr>
        <p:txBody>
          <a:bodyPr wrap="none" rtlCol="0">
            <a:spAutoFit/>
          </a:bodyPr>
          <a:lstStyle/>
          <a:p>
            <a:pPr algn="ctr"/>
            <a:r>
              <a:rPr lang="fr-FR" sz="2000" dirty="0"/>
              <a:t>Master</a:t>
            </a:r>
          </a:p>
          <a:p>
            <a:pPr algn="ctr"/>
            <a:r>
              <a:rPr lang="fr-FR" sz="2000" dirty="0"/>
              <a:t>2015 / 2016</a:t>
            </a:r>
          </a:p>
        </p:txBody>
      </p:sp>
      <p:sp>
        <p:nvSpPr>
          <p:cNvPr id="27" name="TextBox 26">
            <a:extLst>
              <a:ext uri="{FF2B5EF4-FFF2-40B4-BE49-F238E27FC236}">
                <a16:creationId xmlns:a16="http://schemas.microsoft.com/office/drawing/2014/main" id="{3CAC8A97-3D1A-033A-9B72-0DD6985CEFEF}"/>
              </a:ext>
            </a:extLst>
          </p:cNvPr>
          <p:cNvSpPr txBox="1"/>
          <p:nvPr/>
        </p:nvSpPr>
        <p:spPr>
          <a:xfrm>
            <a:off x="487341" y="5389430"/>
            <a:ext cx="1518173" cy="707886"/>
          </a:xfrm>
          <a:prstGeom prst="rect">
            <a:avLst/>
          </a:prstGeom>
          <a:noFill/>
        </p:spPr>
        <p:txBody>
          <a:bodyPr wrap="none" rtlCol="0">
            <a:spAutoFit/>
          </a:bodyPr>
          <a:lstStyle/>
          <a:p>
            <a:pPr algn="ctr"/>
            <a:r>
              <a:rPr lang="fr-FR" sz="2000" dirty="0"/>
              <a:t>Postdoctorat</a:t>
            </a:r>
          </a:p>
          <a:p>
            <a:pPr algn="ctr"/>
            <a:r>
              <a:rPr lang="fr-FR" sz="2000" dirty="0"/>
              <a:t>2022 / 2023</a:t>
            </a:r>
          </a:p>
        </p:txBody>
      </p:sp>
      <p:sp>
        <p:nvSpPr>
          <p:cNvPr id="4" name="Slide Number Placeholder 3">
            <a:extLst>
              <a:ext uri="{FF2B5EF4-FFF2-40B4-BE49-F238E27FC236}">
                <a16:creationId xmlns:a16="http://schemas.microsoft.com/office/drawing/2014/main" id="{1C655BE8-D400-FEDE-139C-B42363747FB9}"/>
              </a:ext>
            </a:extLst>
          </p:cNvPr>
          <p:cNvSpPr>
            <a:spLocks noGrp="1"/>
          </p:cNvSpPr>
          <p:nvPr>
            <p:ph type="sldNum" sz="quarter" idx="12"/>
          </p:nvPr>
        </p:nvSpPr>
        <p:spPr/>
        <p:txBody>
          <a:bodyPr/>
          <a:lstStyle/>
          <a:p>
            <a:fld id="{6113E31D-E2AB-40D1-8B51-AFA5AFEF393A}" type="slidenum">
              <a:rPr lang="en-US" smtClean="0"/>
              <a:t>54</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D23E1A-C4A6-E5C0-36A4-C91A20721EB4}"/>
                  </a:ext>
                </a:extLst>
              </p:cNvPr>
              <p:cNvSpPr txBox="1"/>
              <p:nvPr/>
            </p:nvSpPr>
            <p:spPr>
              <a:xfrm>
                <a:off x="2229031" y="3676247"/>
                <a:ext cx="1869576" cy="584775"/>
              </a:xfrm>
              <a:prstGeom prst="rect">
                <a:avLst/>
              </a:prstGeom>
              <a:noFill/>
            </p:spPr>
            <p:txBody>
              <a:bodyPr wrap="square">
                <a:spAutoFit/>
              </a:bodyPr>
              <a:lstStyle/>
              <a:p>
                <a14:m>
                  <m:oMath xmlns:m="http://schemas.openxmlformats.org/officeDocument/2006/math">
                    <m:r>
                      <a:rPr lang="fr-FR" sz="3200" b="0" i="1" smtClean="0">
                        <a:latin typeface="Cambria Math" panose="02040503050406030204" pitchFamily="18" charset="0"/>
                      </a:rPr>
                      <m:t>~</m:t>
                    </m:r>
                  </m:oMath>
                </a14:m>
                <a:r>
                  <a:rPr lang="fr-FR" sz="3200" dirty="0"/>
                  <a:t> 50h/an</a:t>
                </a:r>
              </a:p>
            </p:txBody>
          </p:sp>
        </mc:Choice>
        <mc:Fallback xmlns="">
          <p:sp>
            <p:nvSpPr>
              <p:cNvPr id="6" name="TextBox 5">
                <a:extLst>
                  <a:ext uri="{FF2B5EF4-FFF2-40B4-BE49-F238E27FC236}">
                    <a16:creationId xmlns:a16="http://schemas.microsoft.com/office/drawing/2014/main" id="{D0D23E1A-C4A6-E5C0-36A4-C91A20721EB4}"/>
                  </a:ext>
                </a:extLst>
              </p:cNvPr>
              <p:cNvSpPr txBox="1">
                <a:spLocks noRot="1" noChangeAspect="1" noMove="1" noResize="1" noEditPoints="1" noAdjustHandles="1" noChangeArrowheads="1" noChangeShapeType="1" noTextEdit="1"/>
              </p:cNvSpPr>
              <p:nvPr/>
            </p:nvSpPr>
            <p:spPr>
              <a:xfrm>
                <a:off x="2229031" y="3676247"/>
                <a:ext cx="1869576" cy="584775"/>
              </a:xfrm>
              <a:prstGeom prst="rect">
                <a:avLst/>
              </a:prstGeom>
              <a:blipFill>
                <a:blip r:embed="rId4"/>
                <a:stretch>
                  <a:fillRect t="-12500" r="-1961" b="-343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C4811C2-26A2-ECA8-F7DB-178E73AF8CF7}"/>
                  </a:ext>
                </a:extLst>
              </p:cNvPr>
              <p:cNvSpPr txBox="1"/>
              <p:nvPr/>
            </p:nvSpPr>
            <p:spPr>
              <a:xfrm>
                <a:off x="2229031" y="5466552"/>
                <a:ext cx="1226916" cy="584775"/>
              </a:xfrm>
              <a:prstGeom prst="rect">
                <a:avLst/>
              </a:prstGeom>
              <a:noFill/>
            </p:spPr>
            <p:txBody>
              <a:bodyPr wrap="square">
                <a:spAutoFit/>
              </a:bodyPr>
              <a:lstStyle/>
              <a:p>
                <a14:m>
                  <m:oMath xmlns:m="http://schemas.openxmlformats.org/officeDocument/2006/math">
                    <m:r>
                      <a:rPr lang="fr-FR" sz="3200" b="0" i="1" smtClean="0">
                        <a:latin typeface="Cambria Math" panose="02040503050406030204" pitchFamily="18" charset="0"/>
                      </a:rPr>
                      <m:t>~</m:t>
                    </m:r>
                  </m:oMath>
                </a14:m>
                <a:r>
                  <a:rPr lang="fr-FR" sz="3200" dirty="0"/>
                  <a:t> 50h </a:t>
                </a:r>
              </a:p>
            </p:txBody>
          </p:sp>
        </mc:Choice>
        <mc:Fallback xmlns="">
          <p:sp>
            <p:nvSpPr>
              <p:cNvPr id="8" name="TextBox 7">
                <a:extLst>
                  <a:ext uri="{FF2B5EF4-FFF2-40B4-BE49-F238E27FC236}">
                    <a16:creationId xmlns:a16="http://schemas.microsoft.com/office/drawing/2014/main" id="{2C4811C2-26A2-ECA8-F7DB-178E73AF8CF7}"/>
                  </a:ext>
                </a:extLst>
              </p:cNvPr>
              <p:cNvSpPr txBox="1">
                <a:spLocks noRot="1" noChangeAspect="1" noMove="1" noResize="1" noEditPoints="1" noAdjustHandles="1" noChangeArrowheads="1" noChangeShapeType="1" noTextEdit="1"/>
              </p:cNvSpPr>
              <p:nvPr/>
            </p:nvSpPr>
            <p:spPr>
              <a:xfrm>
                <a:off x="2229031" y="5466552"/>
                <a:ext cx="1226916" cy="584775"/>
              </a:xfrm>
              <a:prstGeom prst="rect">
                <a:avLst/>
              </a:prstGeom>
              <a:blipFill>
                <a:blip r:embed="rId5"/>
                <a:stretch>
                  <a:fillRect t="-12500" r="-16915" b="-34375"/>
                </a:stretch>
              </a:blipFill>
            </p:spPr>
            <p:txBody>
              <a:bodyPr/>
              <a:lstStyle/>
              <a:p>
                <a:r>
                  <a:rPr lang="fr-FR">
                    <a:noFill/>
                  </a:rPr>
                  <a:t> </a:t>
                </a:r>
              </a:p>
            </p:txBody>
          </p:sp>
        </mc:Fallback>
      </mc:AlternateContent>
      <p:sp>
        <p:nvSpPr>
          <p:cNvPr id="10" name="TextBox 9">
            <a:extLst>
              <a:ext uri="{FF2B5EF4-FFF2-40B4-BE49-F238E27FC236}">
                <a16:creationId xmlns:a16="http://schemas.microsoft.com/office/drawing/2014/main" id="{03D4ED41-98F9-A674-0995-7A94AD033B27}"/>
              </a:ext>
            </a:extLst>
          </p:cNvPr>
          <p:cNvSpPr txBox="1"/>
          <p:nvPr/>
        </p:nvSpPr>
        <p:spPr>
          <a:xfrm>
            <a:off x="5219043" y="2078517"/>
            <a:ext cx="2203346" cy="461665"/>
          </a:xfrm>
          <a:prstGeom prst="rect">
            <a:avLst/>
          </a:prstGeom>
          <a:noFill/>
        </p:spPr>
        <p:txBody>
          <a:bodyPr wrap="square">
            <a:spAutoFit/>
          </a:bodyPr>
          <a:lstStyle/>
          <a:p>
            <a:pPr algn="ctr"/>
            <a:r>
              <a:rPr lang="fr-FR" sz="2400" dirty="0"/>
              <a:t>Lycée Carnot</a:t>
            </a:r>
          </a:p>
        </p:txBody>
      </p:sp>
      <p:sp>
        <p:nvSpPr>
          <p:cNvPr id="25" name="TextBox 24">
            <a:extLst>
              <a:ext uri="{FF2B5EF4-FFF2-40B4-BE49-F238E27FC236}">
                <a16:creationId xmlns:a16="http://schemas.microsoft.com/office/drawing/2014/main" id="{12D2C78B-E59A-EFEE-87C8-8F096675BEFC}"/>
              </a:ext>
            </a:extLst>
          </p:cNvPr>
          <p:cNvSpPr txBox="1"/>
          <p:nvPr/>
        </p:nvSpPr>
        <p:spPr>
          <a:xfrm>
            <a:off x="8752418" y="2074879"/>
            <a:ext cx="3182397" cy="461665"/>
          </a:xfrm>
          <a:prstGeom prst="rect">
            <a:avLst/>
          </a:prstGeom>
          <a:noFill/>
        </p:spPr>
        <p:txBody>
          <a:bodyPr wrap="square" rtlCol="0">
            <a:spAutoFit/>
          </a:bodyPr>
          <a:lstStyle/>
          <a:p>
            <a:pPr algn="ctr"/>
            <a:r>
              <a:rPr lang="fr-FR" sz="2400" dirty="0"/>
              <a:t>Ecole Polytechnique</a:t>
            </a:r>
          </a:p>
        </p:txBody>
      </p:sp>
      <p:sp>
        <p:nvSpPr>
          <p:cNvPr id="14" name="Rectangle: Rounded Corners 13">
            <a:extLst>
              <a:ext uri="{FF2B5EF4-FFF2-40B4-BE49-F238E27FC236}">
                <a16:creationId xmlns:a16="http://schemas.microsoft.com/office/drawing/2014/main" id="{6D2EAA5A-E23D-7854-3DD5-E2007E60EFA1}"/>
              </a:ext>
            </a:extLst>
          </p:cNvPr>
          <p:cNvSpPr/>
          <p:nvPr/>
        </p:nvSpPr>
        <p:spPr>
          <a:xfrm>
            <a:off x="4190375" y="3236479"/>
            <a:ext cx="4260682" cy="33800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Universit</a:t>
            </a:r>
            <a:r>
              <a:rPr lang="fr-FR" sz="2800" dirty="0" err="1">
                <a:solidFill>
                  <a:schemeClr val="bg1"/>
                </a:solidFill>
              </a:rPr>
              <a:t>és</a:t>
            </a:r>
            <a:endParaRPr lang="en-US" sz="2800" dirty="0">
              <a:solidFill>
                <a:schemeClr val="bg1"/>
              </a:solidFill>
            </a:endParaRPr>
          </a:p>
        </p:txBody>
      </p:sp>
      <p:sp>
        <p:nvSpPr>
          <p:cNvPr id="23" name="TextBox 22">
            <a:extLst>
              <a:ext uri="{FF2B5EF4-FFF2-40B4-BE49-F238E27FC236}">
                <a16:creationId xmlns:a16="http://schemas.microsoft.com/office/drawing/2014/main" id="{B29E8CA5-40B9-FD26-7889-D2DE0347CE35}"/>
              </a:ext>
            </a:extLst>
          </p:cNvPr>
          <p:cNvSpPr txBox="1"/>
          <p:nvPr/>
        </p:nvSpPr>
        <p:spPr>
          <a:xfrm>
            <a:off x="4525435" y="5318065"/>
            <a:ext cx="3774133" cy="461665"/>
          </a:xfrm>
          <a:prstGeom prst="rect">
            <a:avLst/>
          </a:prstGeom>
          <a:noFill/>
        </p:spPr>
        <p:txBody>
          <a:bodyPr wrap="square" rtlCol="0">
            <a:spAutoFit/>
          </a:bodyPr>
          <a:lstStyle/>
          <a:p>
            <a:pPr algn="ctr"/>
            <a:r>
              <a:rPr lang="fr-FR" sz="2400" dirty="0"/>
              <a:t>Université de Cambridge</a:t>
            </a:r>
          </a:p>
        </p:txBody>
      </p:sp>
      <p:sp>
        <p:nvSpPr>
          <p:cNvPr id="15" name="TextBox 14">
            <a:extLst>
              <a:ext uri="{FF2B5EF4-FFF2-40B4-BE49-F238E27FC236}">
                <a16:creationId xmlns:a16="http://schemas.microsoft.com/office/drawing/2014/main" id="{B4841B10-F0F2-85CF-FA36-9890ED223E41}"/>
              </a:ext>
            </a:extLst>
          </p:cNvPr>
          <p:cNvSpPr txBox="1"/>
          <p:nvPr/>
        </p:nvSpPr>
        <p:spPr>
          <a:xfrm>
            <a:off x="4090750" y="3956586"/>
            <a:ext cx="4459932" cy="461665"/>
          </a:xfrm>
          <a:prstGeom prst="rect">
            <a:avLst/>
          </a:prstGeom>
          <a:noFill/>
        </p:spPr>
        <p:txBody>
          <a:bodyPr wrap="square" rtlCol="0">
            <a:spAutoFit/>
          </a:bodyPr>
          <a:lstStyle/>
          <a:p>
            <a:pPr algn="ctr"/>
            <a:r>
              <a:rPr lang="fr-FR" sz="2400" dirty="0"/>
              <a:t>Université catholique de l’Ouest</a:t>
            </a:r>
          </a:p>
        </p:txBody>
      </p:sp>
      <p:sp>
        <p:nvSpPr>
          <p:cNvPr id="21" name="Arrow: Down 20">
            <a:extLst>
              <a:ext uri="{FF2B5EF4-FFF2-40B4-BE49-F238E27FC236}">
                <a16:creationId xmlns:a16="http://schemas.microsoft.com/office/drawing/2014/main" id="{8D668750-7A34-C184-4C1F-C23EBDFF2BAB}"/>
              </a:ext>
            </a:extLst>
          </p:cNvPr>
          <p:cNvSpPr/>
          <p:nvPr/>
        </p:nvSpPr>
        <p:spPr>
          <a:xfrm>
            <a:off x="30788" y="1157794"/>
            <a:ext cx="594246" cy="5446988"/>
          </a:xfrm>
          <a:prstGeom prst="downArrow">
            <a:avLst>
              <a:gd name="adj1" fmla="val 30379"/>
              <a:gd name="adj2" fmla="val 500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4BE05681-5D3E-950C-FE5D-06B9E714C74A}"/>
              </a:ext>
            </a:extLst>
          </p:cNvPr>
          <p:cNvCxnSpPr>
            <a:cxnSpLocks/>
          </p:cNvCxnSpPr>
          <p:nvPr/>
        </p:nvCxnSpPr>
        <p:spPr>
          <a:xfrm>
            <a:off x="541749" y="3133614"/>
            <a:ext cx="11542221"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E5A8A3F-53CC-D1C9-AF19-E5E38BCAAA02}"/>
              </a:ext>
            </a:extLst>
          </p:cNvPr>
          <p:cNvCxnSpPr>
            <a:cxnSpLocks/>
          </p:cNvCxnSpPr>
          <p:nvPr/>
        </p:nvCxnSpPr>
        <p:spPr>
          <a:xfrm>
            <a:off x="541749" y="4906470"/>
            <a:ext cx="11542221"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6D63299-AF16-61C0-CEB4-5519717876B5}"/>
              </a:ext>
            </a:extLst>
          </p:cNvPr>
          <p:cNvSpPr txBox="1"/>
          <p:nvPr/>
        </p:nvSpPr>
        <p:spPr>
          <a:xfrm>
            <a:off x="9806449" y="2512577"/>
            <a:ext cx="861774" cy="369332"/>
          </a:xfrm>
          <a:prstGeom prst="rect">
            <a:avLst/>
          </a:prstGeom>
          <a:noFill/>
        </p:spPr>
        <p:txBody>
          <a:bodyPr wrap="none" rtlCol="0">
            <a:spAutoFit/>
          </a:bodyPr>
          <a:lstStyle/>
          <a:p>
            <a:r>
              <a:rPr lang="en-US" dirty="0" err="1">
                <a:solidFill>
                  <a:srgbClr val="C00000"/>
                </a:solidFill>
              </a:rPr>
              <a:t>Tutorat</a:t>
            </a:r>
            <a:endParaRPr lang="fr-FR" dirty="0">
              <a:solidFill>
                <a:srgbClr val="C00000"/>
              </a:solidFill>
            </a:endParaRPr>
          </a:p>
        </p:txBody>
      </p:sp>
      <p:sp>
        <p:nvSpPr>
          <p:cNvPr id="7" name="TextBox 6">
            <a:extLst>
              <a:ext uri="{FF2B5EF4-FFF2-40B4-BE49-F238E27FC236}">
                <a16:creationId xmlns:a16="http://schemas.microsoft.com/office/drawing/2014/main" id="{89B1F7A6-EE3E-EAB3-637F-A7E912E73D99}"/>
              </a:ext>
            </a:extLst>
          </p:cNvPr>
          <p:cNvSpPr txBox="1"/>
          <p:nvPr/>
        </p:nvSpPr>
        <p:spPr>
          <a:xfrm>
            <a:off x="5997719" y="2512577"/>
            <a:ext cx="501676" cy="369332"/>
          </a:xfrm>
          <a:prstGeom prst="rect">
            <a:avLst/>
          </a:prstGeom>
          <a:noFill/>
        </p:spPr>
        <p:txBody>
          <a:bodyPr wrap="none" rtlCol="0">
            <a:spAutoFit/>
          </a:bodyPr>
          <a:lstStyle/>
          <a:p>
            <a:r>
              <a:rPr lang="en-US" dirty="0">
                <a:solidFill>
                  <a:srgbClr val="C00000"/>
                </a:solidFill>
              </a:rPr>
              <a:t>TPs</a:t>
            </a:r>
            <a:endParaRPr lang="fr-FR" dirty="0">
              <a:solidFill>
                <a:srgbClr val="C00000"/>
              </a:solidFill>
            </a:endParaRPr>
          </a:p>
        </p:txBody>
      </p:sp>
      <p:sp>
        <p:nvSpPr>
          <p:cNvPr id="9" name="TextBox 8">
            <a:extLst>
              <a:ext uri="{FF2B5EF4-FFF2-40B4-BE49-F238E27FC236}">
                <a16:creationId xmlns:a16="http://schemas.microsoft.com/office/drawing/2014/main" id="{0FD157C4-DD46-AC06-C863-A83AE3495E29}"/>
              </a:ext>
            </a:extLst>
          </p:cNvPr>
          <p:cNvSpPr txBox="1"/>
          <p:nvPr/>
        </p:nvSpPr>
        <p:spPr>
          <a:xfrm>
            <a:off x="9857264" y="3823888"/>
            <a:ext cx="936090" cy="369332"/>
          </a:xfrm>
          <a:prstGeom prst="rect">
            <a:avLst/>
          </a:prstGeom>
          <a:noFill/>
        </p:spPr>
        <p:txBody>
          <a:bodyPr wrap="none" rtlCol="0">
            <a:spAutoFit/>
          </a:bodyPr>
          <a:lstStyle/>
          <a:p>
            <a:r>
              <a:rPr lang="en-US" dirty="0">
                <a:solidFill>
                  <a:srgbClr val="C00000"/>
                </a:solidFill>
              </a:rPr>
              <a:t>TDs/TPs</a:t>
            </a:r>
            <a:endParaRPr lang="fr-FR" dirty="0">
              <a:solidFill>
                <a:srgbClr val="C00000"/>
              </a:solidFill>
            </a:endParaRPr>
          </a:p>
        </p:txBody>
      </p:sp>
      <p:sp>
        <p:nvSpPr>
          <p:cNvPr id="12" name="TextBox 11">
            <a:extLst>
              <a:ext uri="{FF2B5EF4-FFF2-40B4-BE49-F238E27FC236}">
                <a16:creationId xmlns:a16="http://schemas.microsoft.com/office/drawing/2014/main" id="{B096C450-B765-99DC-72A0-C2E21DB22356}"/>
              </a:ext>
            </a:extLst>
          </p:cNvPr>
          <p:cNvSpPr txBox="1"/>
          <p:nvPr/>
        </p:nvSpPr>
        <p:spPr>
          <a:xfrm>
            <a:off x="5998658" y="4389073"/>
            <a:ext cx="501676" cy="369332"/>
          </a:xfrm>
          <a:prstGeom prst="rect">
            <a:avLst/>
          </a:prstGeom>
          <a:noFill/>
        </p:spPr>
        <p:txBody>
          <a:bodyPr wrap="none" rtlCol="0">
            <a:spAutoFit/>
          </a:bodyPr>
          <a:lstStyle/>
          <a:p>
            <a:r>
              <a:rPr lang="en-US" dirty="0">
                <a:solidFill>
                  <a:srgbClr val="C00000"/>
                </a:solidFill>
              </a:rPr>
              <a:t>TPs</a:t>
            </a:r>
            <a:endParaRPr lang="fr-FR" dirty="0">
              <a:solidFill>
                <a:srgbClr val="C00000"/>
              </a:solidFill>
            </a:endParaRPr>
          </a:p>
        </p:txBody>
      </p:sp>
      <p:sp>
        <p:nvSpPr>
          <p:cNvPr id="17" name="TextBox 16">
            <a:extLst>
              <a:ext uri="{FF2B5EF4-FFF2-40B4-BE49-F238E27FC236}">
                <a16:creationId xmlns:a16="http://schemas.microsoft.com/office/drawing/2014/main" id="{99BEA1A8-A312-9DC4-4D01-36EF612870FF}"/>
              </a:ext>
            </a:extLst>
          </p:cNvPr>
          <p:cNvSpPr txBox="1"/>
          <p:nvPr/>
        </p:nvSpPr>
        <p:spPr>
          <a:xfrm>
            <a:off x="4430251" y="5772886"/>
            <a:ext cx="3665299" cy="646331"/>
          </a:xfrm>
          <a:prstGeom prst="rect">
            <a:avLst/>
          </a:prstGeom>
          <a:noFill/>
        </p:spPr>
        <p:txBody>
          <a:bodyPr wrap="none" rtlCol="0">
            <a:spAutoFit/>
          </a:bodyPr>
          <a:lstStyle/>
          <a:p>
            <a:pPr algn="ctr"/>
            <a:r>
              <a:rPr lang="en-US" dirty="0">
                <a:solidFill>
                  <a:srgbClr val="C00000"/>
                </a:solidFill>
              </a:rPr>
              <a:t>Supervisions</a:t>
            </a:r>
          </a:p>
          <a:p>
            <a:pPr algn="ctr"/>
            <a:r>
              <a:rPr lang="en-US" dirty="0">
                <a:solidFill>
                  <a:srgbClr val="C00000"/>
                </a:solidFill>
              </a:rPr>
              <a:t>(</a:t>
            </a:r>
            <a:r>
              <a:rPr lang="en-US" dirty="0" err="1">
                <a:solidFill>
                  <a:srgbClr val="C00000"/>
                </a:solidFill>
              </a:rPr>
              <a:t>groupes</a:t>
            </a:r>
            <a:r>
              <a:rPr lang="en-US" dirty="0">
                <a:solidFill>
                  <a:srgbClr val="C00000"/>
                </a:solidFill>
              </a:rPr>
              <a:t> de 2-4 </a:t>
            </a:r>
            <a:r>
              <a:rPr lang="fr-FR" dirty="0">
                <a:solidFill>
                  <a:srgbClr val="C00000"/>
                </a:solidFill>
              </a:rPr>
              <a:t>étudiants en licence)</a:t>
            </a:r>
          </a:p>
        </p:txBody>
      </p:sp>
      <p:cxnSp>
        <p:nvCxnSpPr>
          <p:cNvPr id="24" name="Straight Arrow Connector 23">
            <a:extLst>
              <a:ext uri="{FF2B5EF4-FFF2-40B4-BE49-F238E27FC236}">
                <a16:creationId xmlns:a16="http://schemas.microsoft.com/office/drawing/2014/main" id="{99B2EA83-4EA6-FC81-0F32-47BFAF7067B1}"/>
              </a:ext>
            </a:extLst>
          </p:cNvPr>
          <p:cNvCxnSpPr>
            <a:cxnSpLocks/>
          </p:cNvCxnSpPr>
          <p:nvPr/>
        </p:nvCxnSpPr>
        <p:spPr>
          <a:xfrm flipH="1" flipV="1">
            <a:off x="10556111" y="4389073"/>
            <a:ext cx="140769" cy="5667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TextBox 29">
            <a:extLst>
              <a:ext uri="{FF2B5EF4-FFF2-40B4-BE49-F238E27FC236}">
                <a16:creationId xmlns:a16="http://schemas.microsoft.com/office/drawing/2014/main" id="{E96C6D1F-E673-ED1D-1D18-1E1A67F1E641}"/>
              </a:ext>
            </a:extLst>
          </p:cNvPr>
          <p:cNvSpPr txBox="1"/>
          <p:nvPr/>
        </p:nvSpPr>
        <p:spPr>
          <a:xfrm>
            <a:off x="9542473" y="5022849"/>
            <a:ext cx="2716769" cy="646331"/>
          </a:xfrm>
          <a:prstGeom prst="rect">
            <a:avLst/>
          </a:prstGeom>
          <a:noFill/>
        </p:spPr>
        <p:txBody>
          <a:bodyPr wrap="none" rtlCol="0">
            <a:spAutoFit/>
          </a:bodyPr>
          <a:lstStyle/>
          <a:p>
            <a:pPr algn="ctr"/>
            <a:r>
              <a:rPr lang="fr-FR" dirty="0"/>
              <a:t>Élèves ingénieurs </a:t>
            </a:r>
            <a:r>
              <a:rPr lang="en-US" dirty="0"/>
              <a:t>&amp;</a:t>
            </a:r>
          </a:p>
          <a:p>
            <a:pPr algn="ctr"/>
            <a:r>
              <a:rPr lang="fr-FR" dirty="0"/>
              <a:t>Étudiants en apprentissage</a:t>
            </a:r>
          </a:p>
        </p:txBody>
      </p:sp>
      <p:sp>
        <p:nvSpPr>
          <p:cNvPr id="32" name="TextBox 31">
            <a:extLst>
              <a:ext uri="{FF2B5EF4-FFF2-40B4-BE49-F238E27FC236}">
                <a16:creationId xmlns:a16="http://schemas.microsoft.com/office/drawing/2014/main" id="{060194DE-F9F8-A03B-542F-77EF35F50799}"/>
              </a:ext>
            </a:extLst>
          </p:cNvPr>
          <p:cNvSpPr txBox="1"/>
          <p:nvPr/>
        </p:nvSpPr>
        <p:spPr>
          <a:xfrm>
            <a:off x="8557998" y="5718485"/>
            <a:ext cx="2670693" cy="646331"/>
          </a:xfrm>
          <a:prstGeom prst="rect">
            <a:avLst/>
          </a:prstGeom>
          <a:noFill/>
        </p:spPr>
        <p:txBody>
          <a:bodyPr wrap="square" rtlCol="0">
            <a:spAutoFit/>
          </a:bodyPr>
          <a:lstStyle/>
          <a:p>
            <a:pPr algn="ctr"/>
            <a:r>
              <a:rPr lang="fr-FR" dirty="0"/>
              <a:t>Etudiants sans expérience de programmation</a:t>
            </a:r>
          </a:p>
        </p:txBody>
      </p:sp>
      <p:cxnSp>
        <p:nvCxnSpPr>
          <p:cNvPr id="33" name="Straight Arrow Connector 32">
            <a:extLst>
              <a:ext uri="{FF2B5EF4-FFF2-40B4-BE49-F238E27FC236}">
                <a16:creationId xmlns:a16="http://schemas.microsoft.com/office/drawing/2014/main" id="{130EBA66-8088-FF58-7D89-24834EC15D6D}"/>
              </a:ext>
            </a:extLst>
          </p:cNvPr>
          <p:cNvCxnSpPr>
            <a:cxnSpLocks/>
          </p:cNvCxnSpPr>
          <p:nvPr/>
        </p:nvCxnSpPr>
        <p:spPr>
          <a:xfrm flipH="1" flipV="1">
            <a:off x="7694420" y="4601502"/>
            <a:ext cx="1110241" cy="117138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9884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1" grpId="0" animBg="1"/>
      <p:bldP spid="13" grpId="0"/>
      <p:bldP spid="10" grpId="0"/>
      <p:bldP spid="25" grpId="0"/>
      <p:bldP spid="14" grpId="0" animBg="1"/>
      <p:bldP spid="23" grpId="0"/>
      <p:bldP spid="15" grpId="0"/>
      <p:bldP spid="2" grpId="0"/>
      <p:bldP spid="7" grpId="0"/>
      <p:bldP spid="9" grpId="0"/>
      <p:bldP spid="12" grpId="0"/>
      <p:bldP spid="17" grpId="0"/>
      <p:bldP spid="30" grpId="0"/>
      <p:bldP spid="3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08701CE4-4B6C-C9BB-F28F-E8C648BA914D}"/>
              </a:ext>
            </a:extLst>
          </p:cNvPr>
          <p:cNvSpPr/>
          <p:nvPr/>
        </p:nvSpPr>
        <p:spPr>
          <a:xfrm>
            <a:off x="8271340" y="1737091"/>
            <a:ext cx="3692060" cy="2112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a:solidFill>
                  <a:schemeClr val="bg1"/>
                </a:solidFill>
              </a:rPr>
              <a:t>Informatique </a:t>
            </a:r>
            <a:r>
              <a:rPr lang="en-US" sz="2800" dirty="0" err="1">
                <a:solidFill>
                  <a:schemeClr val="bg1"/>
                </a:solidFill>
              </a:rPr>
              <a:t>théorique</a:t>
            </a:r>
            <a:endParaRPr lang="en-US" sz="2800" dirty="0">
              <a:solidFill>
                <a:schemeClr val="bg1"/>
              </a:solidFill>
            </a:endParaRPr>
          </a:p>
        </p:txBody>
      </p:sp>
      <p:sp>
        <p:nvSpPr>
          <p:cNvPr id="30" name="Rectangle: Rounded Corners 29">
            <a:extLst>
              <a:ext uri="{FF2B5EF4-FFF2-40B4-BE49-F238E27FC236}">
                <a16:creationId xmlns:a16="http://schemas.microsoft.com/office/drawing/2014/main" id="{77896867-D7A7-3366-A819-D9BCFF80ADEF}"/>
              </a:ext>
            </a:extLst>
          </p:cNvPr>
          <p:cNvSpPr/>
          <p:nvPr/>
        </p:nvSpPr>
        <p:spPr>
          <a:xfrm>
            <a:off x="4178110" y="1737091"/>
            <a:ext cx="3518704" cy="2112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Algorithmes</a:t>
            </a:r>
            <a:endParaRPr lang="en-US" sz="2800" dirty="0">
              <a:solidFill>
                <a:schemeClr val="bg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E7698D-9CC3-9E62-E757-F373938E83B5}"/>
                  </a:ext>
                </a:extLst>
              </p:cNvPr>
              <p:cNvSpPr>
                <a:spLocks noGrp="1"/>
              </p:cNvSpPr>
              <p:nvPr>
                <p:ph idx="1"/>
              </p:nvPr>
            </p:nvSpPr>
            <p:spPr>
              <a:xfrm>
                <a:off x="13054816" y="3849986"/>
                <a:ext cx="10515600" cy="4351338"/>
              </a:xfrm>
            </p:spPr>
            <p:txBody>
              <a:bodyPr/>
              <a:lstStyle/>
              <a:p>
                <a14:m>
                  <m:oMath xmlns:m="http://schemas.openxmlformats.org/officeDocument/2006/math">
                    <m:r>
                      <a:rPr lang="fr-FR" b="0" i="1" smtClean="0">
                        <a:latin typeface="Cambria Math" panose="02040503050406030204" pitchFamily="18" charset="0"/>
                      </a:rPr>
                      <m:t>~ </m:t>
                    </m:r>
                  </m:oMath>
                </a14:m>
                <a:r>
                  <a:rPr lang="fr-FR" dirty="0"/>
                  <a:t>50h de supervisions à l’université de Cambridge (2022 / 2023)</a:t>
                </a:r>
              </a:p>
              <a:p>
                <a:pPr lvl="1"/>
                <a:r>
                  <a:rPr lang="fr-FR" dirty="0"/>
                  <a:t>Petits groupes de 2 / 3 étudiants</a:t>
                </a:r>
              </a:p>
              <a:p>
                <a:pPr lvl="1"/>
                <a14:m>
                  <m:oMath xmlns:m="http://schemas.openxmlformats.org/officeDocument/2006/math">
                    <m:r>
                      <a:rPr lang="fr-FR" b="0" i="1" smtClean="0">
                        <a:latin typeface="Cambria Math" panose="02040503050406030204" pitchFamily="18" charset="0"/>
                      </a:rPr>
                      <m:t>~ </m:t>
                    </m:r>
                  </m:oMath>
                </a14:m>
                <a:r>
                  <a:rPr lang="fr-FR" dirty="0"/>
                  <a:t>1h par semaine par matière et groupe</a:t>
                </a:r>
              </a:p>
              <a:p>
                <a:endParaRPr lang="fr-FR" dirty="0"/>
              </a:p>
              <a:p>
                <a:endParaRPr lang="fr-FR" dirty="0"/>
              </a:p>
              <a:p>
                <a:endParaRPr lang="fr-FR" dirty="0"/>
              </a:p>
            </p:txBody>
          </p:sp>
        </mc:Choice>
        <mc:Fallback xmlns="">
          <p:sp>
            <p:nvSpPr>
              <p:cNvPr id="3" name="Content Placeholder 2">
                <a:extLst>
                  <a:ext uri="{FF2B5EF4-FFF2-40B4-BE49-F238E27FC236}">
                    <a16:creationId xmlns:a16="http://schemas.microsoft.com/office/drawing/2014/main" id="{6CE7698D-9CC3-9E62-E757-F373938E83B5}"/>
                  </a:ext>
                </a:extLst>
              </p:cNvPr>
              <p:cNvSpPr>
                <a:spLocks noGrp="1" noRot="1" noChangeAspect="1" noMove="1" noResize="1" noEditPoints="1" noAdjustHandles="1" noChangeArrowheads="1" noChangeShapeType="1" noTextEdit="1"/>
              </p:cNvSpPr>
              <p:nvPr>
                <p:ph idx="1"/>
              </p:nvPr>
            </p:nvSpPr>
            <p:spPr>
              <a:xfrm>
                <a:off x="13054816" y="3849986"/>
                <a:ext cx="10515600" cy="4351338"/>
              </a:xfrm>
              <a:blipFill>
                <a:blip r:embed="rId3"/>
                <a:stretch>
                  <a:fillRect t="-2384"/>
                </a:stretch>
              </a:blipFill>
            </p:spPr>
            <p:txBody>
              <a:bodyPr/>
              <a:lstStyle/>
              <a:p>
                <a:r>
                  <a:rPr lang="fr-FR">
                    <a:noFill/>
                  </a:rPr>
                  <a:t> </a:t>
                </a:r>
              </a:p>
            </p:txBody>
          </p:sp>
        </mc:Fallback>
      </mc:AlternateContent>
      <p:sp>
        <p:nvSpPr>
          <p:cNvPr id="5" name="Title 1">
            <a:extLst>
              <a:ext uri="{FF2B5EF4-FFF2-40B4-BE49-F238E27FC236}">
                <a16:creationId xmlns:a16="http://schemas.microsoft.com/office/drawing/2014/main" id="{99DD7480-5BF7-55F8-E549-4A083686E63F}"/>
              </a:ext>
            </a:extLst>
          </p:cNvPr>
          <p:cNvSpPr txBox="1">
            <a:spLocks/>
          </p:cNvSpPr>
          <p:nvPr/>
        </p:nvSpPr>
        <p:spPr>
          <a:xfrm>
            <a:off x="838200" y="-141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50000"/>
                  </a:schemeClr>
                </a:solidFill>
              </a:rPr>
              <a:t>Matières enseignées</a:t>
            </a:r>
            <a:endParaRPr lang="en-US" dirty="0">
              <a:solidFill>
                <a:schemeClr val="accent1">
                  <a:lumMod val="50000"/>
                </a:schemeClr>
              </a:solidFill>
            </a:endParaRPr>
          </a:p>
        </p:txBody>
      </p:sp>
      <p:sp>
        <p:nvSpPr>
          <p:cNvPr id="4" name="Slide Number Placeholder 3">
            <a:extLst>
              <a:ext uri="{FF2B5EF4-FFF2-40B4-BE49-F238E27FC236}">
                <a16:creationId xmlns:a16="http://schemas.microsoft.com/office/drawing/2014/main" id="{1C655BE8-D400-FEDE-139C-B42363747FB9}"/>
              </a:ext>
            </a:extLst>
          </p:cNvPr>
          <p:cNvSpPr>
            <a:spLocks noGrp="1"/>
          </p:cNvSpPr>
          <p:nvPr>
            <p:ph type="sldNum" sz="quarter" idx="12"/>
          </p:nvPr>
        </p:nvSpPr>
        <p:spPr/>
        <p:txBody>
          <a:bodyPr/>
          <a:lstStyle/>
          <a:p>
            <a:fld id="{6113E31D-E2AB-40D1-8B51-AFA5AFEF393A}" type="slidenum">
              <a:rPr lang="en-US" smtClean="0"/>
              <a:t>55</a:t>
            </a:fld>
            <a:endParaRPr lang="en-US" dirty="0"/>
          </a:p>
        </p:txBody>
      </p:sp>
      <p:sp>
        <p:nvSpPr>
          <p:cNvPr id="7" name="TextBox 6">
            <a:extLst>
              <a:ext uri="{FF2B5EF4-FFF2-40B4-BE49-F238E27FC236}">
                <a16:creationId xmlns:a16="http://schemas.microsoft.com/office/drawing/2014/main" id="{C71E5C9E-09AD-0BFF-26D1-A212ADA629A5}"/>
              </a:ext>
            </a:extLst>
          </p:cNvPr>
          <p:cNvSpPr txBox="1"/>
          <p:nvPr/>
        </p:nvSpPr>
        <p:spPr>
          <a:xfrm>
            <a:off x="8553782" y="2557064"/>
            <a:ext cx="3320268" cy="1477328"/>
          </a:xfrm>
          <a:prstGeom prst="rect">
            <a:avLst/>
          </a:prstGeom>
          <a:noFill/>
        </p:spPr>
        <p:txBody>
          <a:bodyPr wrap="none" rtlCol="0">
            <a:spAutoFit/>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Mathématiques discrètes</a:t>
            </a:r>
          </a:p>
          <a:p>
            <a:pPr marL="285750" indent="-285750">
              <a:buFont typeface="Arial" panose="020B0604020202020204" pitchFamily="34" charset="0"/>
              <a:buChar char="•"/>
            </a:pPr>
            <a:r>
              <a:rPr lang="fr-FR" dirty="0"/>
              <a:t>Fondements de l’informatique</a:t>
            </a:r>
          </a:p>
          <a:p>
            <a:pPr marL="285750" indent="-285750">
              <a:buFont typeface="Arial" panose="020B0604020202020204" pitchFamily="34" charset="0"/>
              <a:buChar char="•"/>
            </a:pPr>
            <a:r>
              <a:rPr lang="fr-FR" dirty="0"/>
              <a:t>Sémantique </a:t>
            </a:r>
            <a:r>
              <a:rPr lang="fr-FR" dirty="0" err="1"/>
              <a:t>dénotationnelle</a:t>
            </a:r>
            <a:endParaRPr lang="fr-FR" dirty="0"/>
          </a:p>
          <a:p>
            <a:pPr marL="285750" indent="-285750">
              <a:buFont typeface="Arial" panose="020B0604020202020204" pitchFamily="34" charset="0"/>
              <a:buChar char="•"/>
            </a:pPr>
            <a:endParaRPr lang="fr-FR" dirty="0"/>
          </a:p>
        </p:txBody>
      </p:sp>
      <p:sp>
        <p:nvSpPr>
          <p:cNvPr id="9" name="TextBox 8">
            <a:extLst>
              <a:ext uri="{FF2B5EF4-FFF2-40B4-BE49-F238E27FC236}">
                <a16:creationId xmlns:a16="http://schemas.microsoft.com/office/drawing/2014/main" id="{97A123BA-C2D2-28D8-1FCB-3362947AA0A4}"/>
              </a:ext>
            </a:extLst>
          </p:cNvPr>
          <p:cNvSpPr txBox="1"/>
          <p:nvPr/>
        </p:nvSpPr>
        <p:spPr>
          <a:xfrm>
            <a:off x="3519490" y="5706844"/>
            <a:ext cx="1155253" cy="461665"/>
          </a:xfrm>
          <a:prstGeom prst="rect">
            <a:avLst/>
          </a:prstGeom>
          <a:noFill/>
        </p:spPr>
        <p:txBody>
          <a:bodyPr wrap="none" rtlCol="0">
            <a:spAutoFit/>
          </a:bodyPr>
          <a:lstStyle/>
          <a:p>
            <a:r>
              <a:rPr lang="fr-FR" sz="2400" dirty="0"/>
              <a:t>Autres :</a:t>
            </a:r>
          </a:p>
        </p:txBody>
      </p:sp>
      <p:sp>
        <p:nvSpPr>
          <p:cNvPr id="10" name="TextBox 9">
            <a:extLst>
              <a:ext uri="{FF2B5EF4-FFF2-40B4-BE49-F238E27FC236}">
                <a16:creationId xmlns:a16="http://schemas.microsoft.com/office/drawing/2014/main" id="{A91BD506-D85A-13B8-4076-94A21867A0A3}"/>
              </a:ext>
            </a:extLst>
          </p:cNvPr>
          <p:cNvSpPr txBox="1"/>
          <p:nvPr/>
        </p:nvSpPr>
        <p:spPr>
          <a:xfrm>
            <a:off x="5156121" y="5706844"/>
            <a:ext cx="5468933" cy="646331"/>
          </a:xfrm>
          <a:prstGeom prst="rect">
            <a:avLst/>
          </a:prstGeom>
          <a:noFill/>
        </p:spPr>
        <p:txBody>
          <a:bodyPr wrap="none" rtlCol="0">
            <a:spAutoFit/>
          </a:bodyPr>
          <a:lstStyle/>
          <a:p>
            <a:pPr marL="285750" indent="-285750">
              <a:buFont typeface="Arial" panose="020B0604020202020204" pitchFamily="34" charset="0"/>
              <a:buChar char="•"/>
            </a:pPr>
            <a:r>
              <a:rPr lang="fr-FR" dirty="0"/>
              <a:t>Probabilités &amp; Statistiques</a:t>
            </a:r>
          </a:p>
          <a:p>
            <a:pPr marL="285750" indent="-285750">
              <a:buFont typeface="Arial" panose="020B0604020202020204" pitchFamily="34" charset="0"/>
              <a:buChar char="•"/>
            </a:pPr>
            <a:r>
              <a:rPr lang="fr-FR" dirty="0"/>
              <a:t>Physique (relativité restreinte, mécanique quantique)</a:t>
            </a:r>
          </a:p>
        </p:txBody>
      </p:sp>
      <p:sp>
        <p:nvSpPr>
          <p:cNvPr id="18" name="TextBox 17">
            <a:extLst>
              <a:ext uri="{FF2B5EF4-FFF2-40B4-BE49-F238E27FC236}">
                <a16:creationId xmlns:a16="http://schemas.microsoft.com/office/drawing/2014/main" id="{599F6BA0-971B-17E4-5963-B50FA99CF272}"/>
              </a:ext>
            </a:extLst>
          </p:cNvPr>
          <p:cNvSpPr txBox="1"/>
          <p:nvPr/>
        </p:nvSpPr>
        <p:spPr>
          <a:xfrm>
            <a:off x="4556289" y="2793538"/>
            <a:ext cx="3079423" cy="646331"/>
          </a:xfrm>
          <a:prstGeom prst="rect">
            <a:avLst/>
          </a:prstGeom>
          <a:noFill/>
        </p:spPr>
        <p:txBody>
          <a:bodyPr wrap="square">
            <a:spAutoFit/>
          </a:bodyPr>
          <a:lstStyle/>
          <a:p>
            <a:pPr marL="285750" indent="-285750">
              <a:buFont typeface="Arial" panose="020B0604020202020204" pitchFamily="34" charset="0"/>
              <a:buChar char="•"/>
            </a:pPr>
            <a:r>
              <a:rPr lang="fr-FR" b="1" dirty="0"/>
              <a:t>Structures algorithmiques</a:t>
            </a:r>
          </a:p>
          <a:p>
            <a:pPr marL="285750" indent="-285750">
              <a:buFont typeface="Arial" panose="020B0604020202020204" pitchFamily="34" charset="0"/>
              <a:buChar char="•"/>
            </a:pPr>
            <a:r>
              <a:rPr lang="fr-FR" dirty="0"/>
              <a:t>Programmation linéaire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18CB4C7-E991-EFD1-A4F2-AD20B924371C}"/>
                  </a:ext>
                </a:extLst>
              </p:cNvPr>
              <p:cNvSpPr txBox="1"/>
              <p:nvPr/>
            </p:nvSpPr>
            <p:spPr>
              <a:xfrm>
                <a:off x="4475039" y="4496316"/>
                <a:ext cx="3160673" cy="369332"/>
              </a:xfrm>
              <a:prstGeom prst="rect">
                <a:avLst/>
              </a:prstGeom>
              <a:noFill/>
            </p:spPr>
            <p:txBody>
              <a:bodyPr wrap="none" rtlCol="0">
                <a:spAutoFit/>
              </a:bodyPr>
              <a:lstStyle/>
              <a:p>
                <a:r>
                  <a:rPr lang="en-US" dirty="0"/>
                  <a:t>En gras : </a:t>
                </a:r>
                <a14:m>
                  <m:oMath xmlns:m="http://schemas.openxmlformats.org/officeDocument/2006/math">
                    <m:r>
                      <a:rPr lang="en-US" b="1" i="1" smtClean="0">
                        <a:latin typeface="Cambria Math" panose="02040503050406030204" pitchFamily="18" charset="0"/>
                      </a:rPr>
                      <m:t>≥</m:t>
                    </m:r>
                  </m:oMath>
                </a14:m>
                <a:r>
                  <a:rPr lang="en-US" b="1" dirty="0"/>
                  <a:t> 30h </a:t>
                </a:r>
                <a:r>
                  <a:rPr lang="en-US" b="1" dirty="0" err="1"/>
                  <a:t>d’enseignement</a:t>
                </a:r>
                <a:endParaRPr lang="fr-FR" b="1" dirty="0"/>
              </a:p>
            </p:txBody>
          </p:sp>
        </mc:Choice>
        <mc:Fallback xmlns="">
          <p:sp>
            <p:nvSpPr>
              <p:cNvPr id="21" name="TextBox 20">
                <a:extLst>
                  <a:ext uri="{FF2B5EF4-FFF2-40B4-BE49-F238E27FC236}">
                    <a16:creationId xmlns:a16="http://schemas.microsoft.com/office/drawing/2014/main" id="{F18CB4C7-E991-EFD1-A4F2-AD20B924371C}"/>
                  </a:ext>
                </a:extLst>
              </p:cNvPr>
              <p:cNvSpPr txBox="1">
                <a:spLocks noRot="1" noChangeAspect="1" noMove="1" noResize="1" noEditPoints="1" noAdjustHandles="1" noChangeArrowheads="1" noChangeShapeType="1" noTextEdit="1"/>
              </p:cNvSpPr>
              <p:nvPr/>
            </p:nvSpPr>
            <p:spPr>
              <a:xfrm>
                <a:off x="4475039" y="4496316"/>
                <a:ext cx="3160673" cy="369332"/>
              </a:xfrm>
              <a:prstGeom prst="rect">
                <a:avLst/>
              </a:prstGeom>
              <a:blipFill>
                <a:blip r:embed="rId4"/>
                <a:stretch>
                  <a:fillRect l="-1541" t="-10000" r="-1927" b="-26667"/>
                </a:stretch>
              </a:blipFill>
            </p:spPr>
            <p:txBody>
              <a:bodyPr/>
              <a:lstStyle/>
              <a:p>
                <a:r>
                  <a:rPr lang="fr-FR">
                    <a:noFill/>
                  </a:rPr>
                  <a:t> </a:t>
                </a:r>
              </a:p>
            </p:txBody>
          </p:sp>
        </mc:Fallback>
      </mc:AlternateContent>
      <p:sp>
        <p:nvSpPr>
          <p:cNvPr id="29" name="Rectangle: Rounded Corners 28">
            <a:extLst>
              <a:ext uri="{FF2B5EF4-FFF2-40B4-BE49-F238E27FC236}">
                <a16:creationId xmlns:a16="http://schemas.microsoft.com/office/drawing/2014/main" id="{28282F08-B074-3729-09ED-38BB6F2DA20A}"/>
              </a:ext>
            </a:extLst>
          </p:cNvPr>
          <p:cNvSpPr/>
          <p:nvPr/>
        </p:nvSpPr>
        <p:spPr>
          <a:xfrm>
            <a:off x="119515" y="1737091"/>
            <a:ext cx="3518704" cy="2112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Langages</a:t>
            </a:r>
            <a:r>
              <a:rPr lang="en-US" sz="2800" dirty="0">
                <a:solidFill>
                  <a:schemeClr val="bg1"/>
                </a:solidFill>
              </a:rPr>
              <a:t> de </a:t>
            </a:r>
            <a:r>
              <a:rPr lang="en-US" sz="2800" dirty="0" err="1">
                <a:solidFill>
                  <a:schemeClr val="bg1"/>
                </a:solidFill>
              </a:rPr>
              <a:t>programmations</a:t>
            </a:r>
            <a:endParaRPr lang="en-US" sz="2800" dirty="0">
              <a:solidFill>
                <a:schemeClr val="bg1"/>
              </a:solidFill>
            </a:endParaRPr>
          </a:p>
        </p:txBody>
      </p:sp>
      <p:sp>
        <p:nvSpPr>
          <p:cNvPr id="15" name="TextBox 14">
            <a:extLst>
              <a:ext uri="{FF2B5EF4-FFF2-40B4-BE49-F238E27FC236}">
                <a16:creationId xmlns:a16="http://schemas.microsoft.com/office/drawing/2014/main" id="{AA0F53A9-CF03-7494-6A59-276A7EFE9748}"/>
              </a:ext>
            </a:extLst>
          </p:cNvPr>
          <p:cNvSpPr txBox="1"/>
          <p:nvPr/>
        </p:nvSpPr>
        <p:spPr>
          <a:xfrm>
            <a:off x="401956" y="2972562"/>
            <a:ext cx="2473124" cy="646331"/>
          </a:xfrm>
          <a:prstGeom prst="rect">
            <a:avLst/>
          </a:prstGeom>
          <a:noFill/>
        </p:spPr>
        <p:txBody>
          <a:bodyPr wrap="square">
            <a:spAutoFit/>
          </a:bodyPr>
          <a:lstStyle/>
          <a:p>
            <a:pPr algn="ctr"/>
            <a:r>
              <a:rPr lang="fr-FR" dirty="0"/>
              <a:t>Maple / </a:t>
            </a:r>
            <a:r>
              <a:rPr lang="fr-FR" dirty="0" err="1"/>
              <a:t>Ocaml</a:t>
            </a:r>
            <a:r>
              <a:rPr lang="fr-FR" dirty="0"/>
              <a:t> / Haskell</a:t>
            </a:r>
          </a:p>
          <a:p>
            <a:pPr algn="ctr"/>
            <a:r>
              <a:rPr lang="fr-FR" b="1" dirty="0"/>
              <a:t>Python</a:t>
            </a:r>
            <a:r>
              <a:rPr lang="fr-FR" dirty="0"/>
              <a:t> / </a:t>
            </a:r>
            <a:r>
              <a:rPr lang="fr-FR" b="1" dirty="0"/>
              <a:t>Java</a:t>
            </a:r>
            <a:endParaRPr lang="fr-FR" dirty="0"/>
          </a:p>
        </p:txBody>
      </p:sp>
    </p:spTree>
    <p:extLst>
      <p:ext uri="{BB962C8B-B14F-4D97-AF65-F5344CB8AC3E}">
        <p14:creationId xmlns:p14="http://schemas.microsoft.com/office/powerpoint/2010/main" val="54987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9DD7480-5BF7-55F8-E549-4A083686E63F}"/>
              </a:ext>
            </a:extLst>
          </p:cNvPr>
          <p:cNvSpPr txBox="1">
            <a:spLocks/>
          </p:cNvSpPr>
          <p:nvPr/>
        </p:nvSpPr>
        <p:spPr>
          <a:xfrm>
            <a:off x="838200" y="-141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50000"/>
                  </a:schemeClr>
                </a:solidFill>
              </a:rPr>
              <a:t>Intégration au département</a:t>
            </a:r>
            <a:endParaRPr lang="en-US" dirty="0">
              <a:solidFill>
                <a:schemeClr val="accent1">
                  <a:lumMod val="50000"/>
                </a:schemeClr>
              </a:solidFill>
            </a:endParaRPr>
          </a:p>
        </p:txBody>
      </p:sp>
      <p:sp>
        <p:nvSpPr>
          <p:cNvPr id="4" name="Slide Number Placeholder 3">
            <a:extLst>
              <a:ext uri="{FF2B5EF4-FFF2-40B4-BE49-F238E27FC236}">
                <a16:creationId xmlns:a16="http://schemas.microsoft.com/office/drawing/2014/main" id="{1C655BE8-D400-FEDE-139C-B42363747FB9}"/>
              </a:ext>
            </a:extLst>
          </p:cNvPr>
          <p:cNvSpPr>
            <a:spLocks noGrp="1"/>
          </p:cNvSpPr>
          <p:nvPr>
            <p:ph type="sldNum" sz="quarter" idx="12"/>
          </p:nvPr>
        </p:nvSpPr>
        <p:spPr/>
        <p:txBody>
          <a:bodyPr/>
          <a:lstStyle/>
          <a:p>
            <a:fld id="{6113E31D-E2AB-40D1-8B51-AFA5AFEF393A}" type="slidenum">
              <a:rPr lang="en-US" smtClean="0"/>
              <a:t>56</a:t>
            </a:fld>
            <a:endParaRPr lang="en-US" dirty="0"/>
          </a:p>
        </p:txBody>
      </p:sp>
      <p:sp>
        <p:nvSpPr>
          <p:cNvPr id="2" name="TextBox 1">
            <a:extLst>
              <a:ext uri="{FF2B5EF4-FFF2-40B4-BE49-F238E27FC236}">
                <a16:creationId xmlns:a16="http://schemas.microsoft.com/office/drawing/2014/main" id="{32F53622-2E8D-FA65-F6F4-042B318F1126}"/>
              </a:ext>
            </a:extLst>
          </p:cNvPr>
          <p:cNvSpPr txBox="1"/>
          <p:nvPr/>
        </p:nvSpPr>
        <p:spPr>
          <a:xfrm>
            <a:off x="2753193" y="1186183"/>
            <a:ext cx="6573659" cy="400110"/>
          </a:xfrm>
          <a:prstGeom prst="rect">
            <a:avLst/>
          </a:prstGeom>
          <a:noFill/>
        </p:spPr>
        <p:txBody>
          <a:bodyPr wrap="none" rtlCol="0">
            <a:spAutoFit/>
          </a:bodyPr>
          <a:lstStyle/>
          <a:p>
            <a:r>
              <a:rPr lang="fr-FR" sz="2000" dirty="0"/>
              <a:t>Exemples de cours auxquels je pourrais contribuer facilement</a:t>
            </a:r>
          </a:p>
        </p:txBody>
      </p:sp>
      <p:sp>
        <p:nvSpPr>
          <p:cNvPr id="12" name="Rectangle: Rounded Corners 11">
            <a:extLst>
              <a:ext uri="{FF2B5EF4-FFF2-40B4-BE49-F238E27FC236}">
                <a16:creationId xmlns:a16="http://schemas.microsoft.com/office/drawing/2014/main" id="{D5073526-ECAF-6D48-B18E-5D4AA633F88B}"/>
              </a:ext>
            </a:extLst>
          </p:cNvPr>
          <p:cNvSpPr/>
          <p:nvPr/>
        </p:nvSpPr>
        <p:spPr>
          <a:xfrm>
            <a:off x="981056" y="2002259"/>
            <a:ext cx="4391717" cy="23221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Programmation</a:t>
            </a:r>
            <a:endParaRPr lang="en-US" sz="2800" dirty="0">
              <a:solidFill>
                <a:schemeClr val="bg1"/>
              </a:solidFill>
            </a:endParaRPr>
          </a:p>
        </p:txBody>
      </p:sp>
      <p:sp>
        <p:nvSpPr>
          <p:cNvPr id="13" name="TextBox 12">
            <a:extLst>
              <a:ext uri="{FF2B5EF4-FFF2-40B4-BE49-F238E27FC236}">
                <a16:creationId xmlns:a16="http://schemas.microsoft.com/office/drawing/2014/main" id="{D9435938-C54C-89CD-04BD-79C2C6293B4C}"/>
              </a:ext>
            </a:extLst>
          </p:cNvPr>
          <p:cNvSpPr txBox="1"/>
          <p:nvPr/>
        </p:nvSpPr>
        <p:spPr>
          <a:xfrm>
            <a:off x="1933849" y="2786595"/>
            <a:ext cx="2486130" cy="1477328"/>
          </a:xfrm>
          <a:prstGeom prst="rect">
            <a:avLst/>
          </a:prstGeom>
          <a:noFill/>
        </p:spPr>
        <p:txBody>
          <a:bodyPr wrap="none" rtlCol="0">
            <a:spAutoFit/>
          </a:bodyPr>
          <a:lstStyle/>
          <a:p>
            <a:pPr algn="ctr"/>
            <a:r>
              <a:rPr lang="en-US" dirty="0"/>
              <a:t>Computer Programming</a:t>
            </a:r>
          </a:p>
          <a:p>
            <a:pPr algn="ctr"/>
            <a:r>
              <a:rPr lang="en-US" dirty="0"/>
              <a:t>Functional Programming</a:t>
            </a:r>
          </a:p>
          <a:p>
            <a:pPr algn="ctr"/>
            <a:r>
              <a:rPr lang="fr-FR" dirty="0"/>
              <a:t>Web </a:t>
            </a:r>
            <a:r>
              <a:rPr lang="fr-FR" dirty="0" err="1"/>
              <a:t>Programming</a:t>
            </a:r>
            <a:r>
              <a:rPr lang="fr-FR" dirty="0"/>
              <a:t> </a:t>
            </a:r>
            <a:endParaRPr lang="en-US" dirty="0"/>
          </a:p>
          <a:p>
            <a:pPr algn="ctr"/>
            <a:r>
              <a:rPr lang="en-US" dirty="0"/>
              <a:t>Compilers</a:t>
            </a:r>
          </a:p>
          <a:p>
            <a:pPr algn="ctr"/>
            <a:endParaRPr lang="en-US" dirty="0"/>
          </a:p>
        </p:txBody>
      </p:sp>
      <p:sp>
        <p:nvSpPr>
          <p:cNvPr id="14" name="Rectangle: Rounded Corners 13">
            <a:extLst>
              <a:ext uri="{FF2B5EF4-FFF2-40B4-BE49-F238E27FC236}">
                <a16:creationId xmlns:a16="http://schemas.microsoft.com/office/drawing/2014/main" id="{D38AA994-15C5-40F4-1EE3-10C198C7846A}"/>
              </a:ext>
            </a:extLst>
          </p:cNvPr>
          <p:cNvSpPr/>
          <p:nvPr/>
        </p:nvSpPr>
        <p:spPr>
          <a:xfrm>
            <a:off x="981055" y="4471915"/>
            <a:ext cx="4391717" cy="2112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Systèmes</a:t>
            </a:r>
            <a:endParaRPr lang="en-US" sz="2800" dirty="0">
              <a:solidFill>
                <a:schemeClr val="bg1"/>
              </a:solidFill>
            </a:endParaRPr>
          </a:p>
        </p:txBody>
      </p:sp>
      <p:sp>
        <p:nvSpPr>
          <p:cNvPr id="16" name="TextBox 15">
            <a:extLst>
              <a:ext uri="{FF2B5EF4-FFF2-40B4-BE49-F238E27FC236}">
                <a16:creationId xmlns:a16="http://schemas.microsoft.com/office/drawing/2014/main" id="{4B700371-7EA6-5B47-191A-FA23532B3223}"/>
              </a:ext>
            </a:extLst>
          </p:cNvPr>
          <p:cNvSpPr txBox="1"/>
          <p:nvPr/>
        </p:nvSpPr>
        <p:spPr>
          <a:xfrm>
            <a:off x="2005855" y="5528362"/>
            <a:ext cx="2342116" cy="369332"/>
          </a:xfrm>
          <a:prstGeom prst="rect">
            <a:avLst/>
          </a:prstGeom>
          <a:noFill/>
        </p:spPr>
        <p:txBody>
          <a:bodyPr wrap="none" rtlCol="0">
            <a:spAutoFit/>
          </a:bodyPr>
          <a:lstStyle/>
          <a:p>
            <a:pPr algn="ctr"/>
            <a:r>
              <a:rPr lang="fr-FR" dirty="0"/>
              <a:t>Computer Architecture</a:t>
            </a:r>
          </a:p>
        </p:txBody>
      </p:sp>
      <p:sp>
        <p:nvSpPr>
          <p:cNvPr id="17" name="Rectangle: Rounded Corners 16">
            <a:extLst>
              <a:ext uri="{FF2B5EF4-FFF2-40B4-BE49-F238E27FC236}">
                <a16:creationId xmlns:a16="http://schemas.microsoft.com/office/drawing/2014/main" id="{D690719F-9B5D-6809-038E-93EE4EC696DE}"/>
              </a:ext>
            </a:extLst>
          </p:cNvPr>
          <p:cNvSpPr/>
          <p:nvPr/>
        </p:nvSpPr>
        <p:spPr>
          <a:xfrm>
            <a:off x="6329496" y="2002259"/>
            <a:ext cx="4391717" cy="23221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Algorithmique</a:t>
            </a:r>
            <a:endParaRPr lang="en-US" sz="2800" dirty="0">
              <a:solidFill>
                <a:schemeClr val="bg1"/>
              </a:solidFill>
            </a:endParaRPr>
          </a:p>
        </p:txBody>
      </p:sp>
      <p:sp>
        <p:nvSpPr>
          <p:cNvPr id="19" name="TextBox 18">
            <a:extLst>
              <a:ext uri="{FF2B5EF4-FFF2-40B4-BE49-F238E27FC236}">
                <a16:creationId xmlns:a16="http://schemas.microsoft.com/office/drawing/2014/main" id="{C9C8A553-7D58-DBC8-3027-F6294F7D69EF}"/>
              </a:ext>
            </a:extLst>
          </p:cNvPr>
          <p:cNvSpPr txBox="1"/>
          <p:nvPr/>
        </p:nvSpPr>
        <p:spPr>
          <a:xfrm>
            <a:off x="6865393" y="3000707"/>
            <a:ext cx="3326039" cy="646331"/>
          </a:xfrm>
          <a:prstGeom prst="rect">
            <a:avLst/>
          </a:prstGeom>
          <a:noFill/>
        </p:spPr>
        <p:txBody>
          <a:bodyPr wrap="none" rtlCol="0">
            <a:spAutoFit/>
          </a:bodyPr>
          <a:lstStyle/>
          <a:p>
            <a:pPr algn="ctr"/>
            <a:r>
              <a:rPr lang="en-US" dirty="0"/>
              <a:t>Introduction to Algorithms</a:t>
            </a:r>
          </a:p>
          <a:p>
            <a:pPr algn="ctr"/>
            <a:r>
              <a:rPr lang="en-US" dirty="0"/>
              <a:t>Design and Analysis of algorithms</a:t>
            </a:r>
          </a:p>
        </p:txBody>
      </p:sp>
      <p:sp>
        <p:nvSpPr>
          <p:cNvPr id="20" name="Rectangle: Rounded Corners 19">
            <a:extLst>
              <a:ext uri="{FF2B5EF4-FFF2-40B4-BE49-F238E27FC236}">
                <a16:creationId xmlns:a16="http://schemas.microsoft.com/office/drawing/2014/main" id="{E9D81C2C-751B-25D5-A15E-BBE300A6A59F}"/>
              </a:ext>
            </a:extLst>
          </p:cNvPr>
          <p:cNvSpPr/>
          <p:nvPr/>
        </p:nvSpPr>
        <p:spPr>
          <a:xfrm>
            <a:off x="6296578" y="4471915"/>
            <a:ext cx="4391717" cy="21128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r>
              <a:rPr lang="en-US" sz="2800" dirty="0" err="1">
                <a:solidFill>
                  <a:schemeClr val="bg1"/>
                </a:solidFill>
              </a:rPr>
              <a:t>Mathématiques</a:t>
            </a:r>
            <a:r>
              <a:rPr lang="en-US" sz="2800" dirty="0">
                <a:solidFill>
                  <a:schemeClr val="bg1"/>
                </a:solidFill>
              </a:rPr>
              <a:t> pour </a:t>
            </a:r>
            <a:r>
              <a:rPr lang="en-US" sz="2800" dirty="0" err="1">
                <a:solidFill>
                  <a:schemeClr val="bg1"/>
                </a:solidFill>
              </a:rPr>
              <a:t>l’informatique</a:t>
            </a:r>
            <a:endParaRPr lang="en-US" sz="2800" dirty="0">
              <a:solidFill>
                <a:schemeClr val="bg1"/>
              </a:solidFill>
            </a:endParaRPr>
          </a:p>
        </p:txBody>
      </p:sp>
      <p:sp>
        <p:nvSpPr>
          <p:cNvPr id="22" name="TextBox 21">
            <a:extLst>
              <a:ext uri="{FF2B5EF4-FFF2-40B4-BE49-F238E27FC236}">
                <a16:creationId xmlns:a16="http://schemas.microsoft.com/office/drawing/2014/main" id="{AED0EF78-5ABC-0EB7-DD06-67CD9D091DB4}"/>
              </a:ext>
            </a:extLst>
          </p:cNvPr>
          <p:cNvSpPr txBox="1"/>
          <p:nvPr/>
        </p:nvSpPr>
        <p:spPr>
          <a:xfrm>
            <a:off x="6820509" y="5528362"/>
            <a:ext cx="3343864" cy="923330"/>
          </a:xfrm>
          <a:prstGeom prst="rect">
            <a:avLst/>
          </a:prstGeom>
          <a:noFill/>
        </p:spPr>
        <p:txBody>
          <a:bodyPr wrap="none" rtlCol="0">
            <a:spAutoFit/>
          </a:bodyPr>
          <a:lstStyle/>
          <a:p>
            <a:pPr algn="ctr"/>
            <a:r>
              <a:rPr lang="fr-FR" dirty="0"/>
              <a:t>Introduction to </a:t>
            </a:r>
            <a:r>
              <a:rPr lang="fr-FR" dirty="0" err="1"/>
              <a:t>Formal</a:t>
            </a:r>
            <a:r>
              <a:rPr lang="fr-FR" dirty="0"/>
              <a:t> </a:t>
            </a:r>
            <a:r>
              <a:rPr lang="fr-FR" dirty="0" err="1"/>
              <a:t>Languages</a:t>
            </a:r>
            <a:endParaRPr lang="fr-FR" dirty="0"/>
          </a:p>
          <a:p>
            <a:pPr algn="ctr"/>
            <a:r>
              <a:rPr lang="fr-FR" dirty="0"/>
              <a:t>Fondements de l’informatique</a:t>
            </a:r>
          </a:p>
          <a:p>
            <a:pPr algn="ctr"/>
            <a:r>
              <a:rPr lang="fr-FR" dirty="0"/>
              <a:t>Logic and </a:t>
            </a:r>
            <a:r>
              <a:rPr lang="fr-FR" dirty="0" err="1"/>
              <a:t>Proofs</a:t>
            </a:r>
            <a:endParaRPr lang="fr-FR" b="1" dirty="0">
              <a:solidFill>
                <a:srgbClr val="3E3E3E"/>
              </a:solidFill>
            </a:endParaRPr>
          </a:p>
        </p:txBody>
      </p:sp>
    </p:spTree>
    <p:extLst>
      <p:ext uri="{BB962C8B-B14F-4D97-AF65-F5344CB8AC3E}">
        <p14:creationId xmlns:p14="http://schemas.microsoft.com/office/powerpoint/2010/main" val="2442353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9DD7480-5BF7-55F8-E549-4A083686E63F}"/>
              </a:ext>
            </a:extLst>
          </p:cNvPr>
          <p:cNvSpPr txBox="1">
            <a:spLocks/>
          </p:cNvSpPr>
          <p:nvPr/>
        </p:nvSpPr>
        <p:spPr>
          <a:xfrm>
            <a:off x="838200" y="-141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50000"/>
                  </a:schemeClr>
                </a:solidFill>
              </a:rPr>
              <a:t>Proposition de cours</a:t>
            </a:r>
            <a:endParaRPr lang="en-US" dirty="0">
              <a:solidFill>
                <a:schemeClr val="accent1">
                  <a:lumMod val="50000"/>
                </a:schemeClr>
              </a:solidFill>
            </a:endParaRPr>
          </a:p>
        </p:txBody>
      </p:sp>
      <p:sp>
        <p:nvSpPr>
          <p:cNvPr id="4" name="Slide Number Placeholder 3">
            <a:extLst>
              <a:ext uri="{FF2B5EF4-FFF2-40B4-BE49-F238E27FC236}">
                <a16:creationId xmlns:a16="http://schemas.microsoft.com/office/drawing/2014/main" id="{1C655BE8-D400-FEDE-139C-B42363747FB9}"/>
              </a:ext>
            </a:extLst>
          </p:cNvPr>
          <p:cNvSpPr>
            <a:spLocks noGrp="1"/>
          </p:cNvSpPr>
          <p:nvPr>
            <p:ph type="sldNum" sz="quarter" idx="12"/>
          </p:nvPr>
        </p:nvSpPr>
        <p:spPr/>
        <p:txBody>
          <a:bodyPr/>
          <a:lstStyle/>
          <a:p>
            <a:fld id="{6113E31D-E2AB-40D1-8B51-AFA5AFEF393A}" type="slidenum">
              <a:rPr lang="en-US" smtClean="0"/>
              <a:t>57</a:t>
            </a:fld>
            <a:endParaRPr lang="en-US" dirty="0"/>
          </a:p>
        </p:txBody>
      </p:sp>
      <p:sp>
        <p:nvSpPr>
          <p:cNvPr id="3" name="TextBox 2">
            <a:extLst>
              <a:ext uri="{FF2B5EF4-FFF2-40B4-BE49-F238E27FC236}">
                <a16:creationId xmlns:a16="http://schemas.microsoft.com/office/drawing/2014/main" id="{10153831-F3BD-93E7-6F19-9BE7E917BE66}"/>
              </a:ext>
            </a:extLst>
          </p:cNvPr>
          <p:cNvSpPr txBox="1"/>
          <p:nvPr/>
        </p:nvSpPr>
        <p:spPr>
          <a:xfrm>
            <a:off x="3043570" y="1967024"/>
            <a:ext cx="6445101" cy="523220"/>
          </a:xfrm>
          <a:prstGeom prst="rect">
            <a:avLst/>
          </a:prstGeom>
          <a:noFill/>
        </p:spPr>
        <p:txBody>
          <a:bodyPr wrap="square" rtlCol="0">
            <a:spAutoFit/>
          </a:bodyPr>
          <a:lstStyle/>
          <a:p>
            <a:r>
              <a:rPr lang="fr-FR" sz="2800" dirty="0"/>
              <a:t>Vérification formelle de code système</a:t>
            </a:r>
          </a:p>
        </p:txBody>
      </p:sp>
      <p:sp>
        <p:nvSpPr>
          <p:cNvPr id="6" name="TextBox 5">
            <a:extLst>
              <a:ext uri="{FF2B5EF4-FFF2-40B4-BE49-F238E27FC236}">
                <a16:creationId xmlns:a16="http://schemas.microsoft.com/office/drawing/2014/main" id="{532CA41F-D03F-EB4D-7B5D-C27F03F5A312}"/>
              </a:ext>
            </a:extLst>
          </p:cNvPr>
          <p:cNvSpPr txBox="1"/>
          <p:nvPr/>
        </p:nvSpPr>
        <p:spPr>
          <a:xfrm>
            <a:off x="1007918" y="3136605"/>
            <a:ext cx="10754591"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Détailler</a:t>
            </a:r>
            <a:r>
              <a:rPr lang="en-US" sz="2400" dirty="0"/>
              <a:t> </a:t>
            </a:r>
            <a:r>
              <a:rPr lang="en-US" sz="2400" dirty="0" err="1"/>
              <a:t>l’exemple</a:t>
            </a:r>
            <a:r>
              <a:rPr lang="en-US" sz="2400" dirty="0"/>
              <a:t> de sel4</a:t>
            </a:r>
          </a:p>
          <a:p>
            <a:endParaRPr lang="en-US" sz="2400" dirty="0"/>
          </a:p>
          <a:p>
            <a:pPr marL="285750" indent="-285750">
              <a:buFont typeface="Arial" panose="020B0604020202020204" pitchFamily="34" charset="0"/>
              <a:buChar char="•"/>
            </a:pPr>
            <a:r>
              <a:rPr lang="fr-FR" sz="2400" dirty="0"/>
              <a:t>Complément à INF551 qui présente les bases des assistants de preuve</a:t>
            </a:r>
          </a:p>
          <a:p>
            <a:pPr marL="285750" indent="-285750">
              <a:buFont typeface="Arial" panose="020B0604020202020204" pitchFamily="34" charset="0"/>
              <a:buChar char="•"/>
            </a:pPr>
            <a:endParaRPr lang="fr-FR" sz="2400" dirty="0"/>
          </a:p>
          <a:p>
            <a:pPr marL="285750" indent="-285750">
              <a:buFont typeface="Arial" panose="020B0604020202020204" pitchFamily="34" charset="0"/>
              <a:buChar char="•"/>
            </a:pPr>
            <a:r>
              <a:rPr lang="en-US" sz="2400" dirty="0" err="1"/>
              <a:t>Enseignement</a:t>
            </a:r>
            <a:r>
              <a:rPr lang="en-US" sz="2400" dirty="0"/>
              <a:t> par </a:t>
            </a:r>
            <a:r>
              <a:rPr lang="en-US" sz="2400" dirty="0" err="1"/>
              <a:t>projets</a:t>
            </a:r>
            <a:r>
              <a:rPr lang="en-US" sz="2400" dirty="0"/>
              <a:t> : confronter les </a:t>
            </a:r>
            <a:r>
              <a:rPr lang="en-US" sz="2400" dirty="0" err="1"/>
              <a:t>étudiants</a:t>
            </a:r>
            <a:r>
              <a:rPr lang="en-US" sz="2400" dirty="0"/>
              <a:t> à des </a:t>
            </a:r>
            <a:r>
              <a:rPr lang="en-US" sz="2400" dirty="0" err="1"/>
              <a:t>problématiques</a:t>
            </a:r>
            <a:r>
              <a:rPr lang="en-US" sz="2400" dirty="0"/>
              <a:t> </a:t>
            </a:r>
            <a:r>
              <a:rPr lang="en-US" sz="2400" dirty="0" err="1"/>
              <a:t>réalistes</a:t>
            </a:r>
            <a:endParaRPr lang="en-US" sz="2400" dirty="0"/>
          </a:p>
        </p:txBody>
      </p:sp>
    </p:spTree>
    <p:extLst>
      <p:ext uri="{BB962C8B-B14F-4D97-AF65-F5344CB8AC3E}">
        <p14:creationId xmlns:p14="http://schemas.microsoft.com/office/powerpoint/2010/main" val="17394374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C214CCC-0392-72EB-8B76-E680A4CA800C}"/>
              </a:ext>
            </a:extLst>
          </p:cNvPr>
          <p:cNvSpPr/>
          <p:nvPr/>
        </p:nvSpPr>
        <p:spPr>
          <a:xfrm>
            <a:off x="163280" y="2168280"/>
            <a:ext cx="4975211" cy="21939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53" name="Rectangle: Rounded Corners 52">
            <a:extLst>
              <a:ext uri="{FF2B5EF4-FFF2-40B4-BE49-F238E27FC236}">
                <a16:creationId xmlns:a16="http://schemas.microsoft.com/office/drawing/2014/main" id="{79E0B709-0DA7-600C-1F15-3AEEC785B15C}"/>
              </a:ext>
            </a:extLst>
          </p:cNvPr>
          <p:cNvSpPr/>
          <p:nvPr/>
        </p:nvSpPr>
        <p:spPr>
          <a:xfrm>
            <a:off x="5917692" y="2165086"/>
            <a:ext cx="5871084" cy="21939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fr-FR"/>
          </a:p>
        </p:txBody>
      </p:sp>
      <p:sp>
        <p:nvSpPr>
          <p:cNvPr id="23" name="TextBox 22">
            <a:extLst>
              <a:ext uri="{FF2B5EF4-FFF2-40B4-BE49-F238E27FC236}">
                <a16:creationId xmlns:a16="http://schemas.microsoft.com/office/drawing/2014/main" id="{8D4BFE2E-7265-7E09-DAE0-F647CB9E9F10}"/>
              </a:ext>
            </a:extLst>
          </p:cNvPr>
          <p:cNvSpPr txBox="1"/>
          <p:nvPr/>
        </p:nvSpPr>
        <p:spPr>
          <a:xfrm>
            <a:off x="5975282" y="3712678"/>
            <a:ext cx="6410325" cy="646331"/>
          </a:xfrm>
          <a:prstGeom prst="rect">
            <a:avLst/>
          </a:prstGeom>
          <a:noFill/>
        </p:spPr>
        <p:txBody>
          <a:bodyPr wrap="square" rtlCol="0">
            <a:spAutoFit/>
          </a:bodyPr>
          <a:lstStyle/>
          <a:p>
            <a:pPr marL="285750" indent="-285750">
              <a:buFont typeface="Arial" panose="020B0604020202020204" pitchFamily="34" charset="0"/>
              <a:buChar char="•"/>
            </a:pPr>
            <a:r>
              <a:rPr lang="fr-FR" dirty="0"/>
              <a:t>Illustrer (exemples &amp; contre-exemples)</a:t>
            </a:r>
          </a:p>
          <a:p>
            <a:pPr marL="285750" indent="-285750">
              <a:buFont typeface="Arial" panose="020B0604020202020204" pitchFamily="34" charset="0"/>
              <a:buChar char="•"/>
            </a:pPr>
            <a:r>
              <a:rPr lang="fr-FR" dirty="0"/>
              <a:t>Motiver les définitions et les résultats</a:t>
            </a:r>
          </a:p>
        </p:txBody>
      </p:sp>
      <p:sp>
        <p:nvSpPr>
          <p:cNvPr id="4" name="Slide Number Placeholder 3">
            <a:extLst>
              <a:ext uri="{FF2B5EF4-FFF2-40B4-BE49-F238E27FC236}">
                <a16:creationId xmlns:a16="http://schemas.microsoft.com/office/drawing/2014/main" id="{F281D812-54A2-6A5B-FB50-A7CA78918993}"/>
              </a:ext>
            </a:extLst>
          </p:cNvPr>
          <p:cNvSpPr>
            <a:spLocks noGrp="1"/>
          </p:cNvSpPr>
          <p:nvPr>
            <p:ph type="sldNum" sz="quarter" idx="12"/>
          </p:nvPr>
        </p:nvSpPr>
        <p:spPr>
          <a:xfrm>
            <a:off x="9448800" y="6464718"/>
            <a:ext cx="2743200" cy="365125"/>
          </a:xfrm>
        </p:spPr>
        <p:txBody>
          <a:bodyPr/>
          <a:lstStyle/>
          <a:p>
            <a:fld id="{6113E31D-E2AB-40D1-8B51-AFA5AFEF393A}" type="slidenum">
              <a:rPr lang="en-US" smtClean="0"/>
              <a:t>58</a:t>
            </a:fld>
            <a:endParaRPr lang="en-US" dirty="0"/>
          </a:p>
        </p:txBody>
      </p:sp>
      <p:sp>
        <p:nvSpPr>
          <p:cNvPr id="5" name="Title 1">
            <a:extLst>
              <a:ext uri="{FF2B5EF4-FFF2-40B4-BE49-F238E27FC236}">
                <a16:creationId xmlns:a16="http://schemas.microsoft.com/office/drawing/2014/main" id="{857E307C-B7A5-0FE4-37E7-A0AE99F68A46}"/>
              </a:ext>
            </a:extLst>
          </p:cNvPr>
          <p:cNvSpPr txBox="1">
            <a:spLocks/>
          </p:cNvSpPr>
          <p:nvPr/>
        </p:nvSpPr>
        <p:spPr>
          <a:xfrm>
            <a:off x="838200" y="-141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chemeClr val="accent1">
                    <a:lumMod val="50000"/>
                  </a:schemeClr>
                </a:solidFill>
              </a:rPr>
              <a:t>Ma philosophie de l’enseignement</a:t>
            </a:r>
            <a:endParaRPr lang="en-US" dirty="0">
              <a:solidFill>
                <a:schemeClr val="accent1">
                  <a:lumMod val="50000"/>
                </a:schemeClr>
              </a:solidFill>
            </a:endParaRPr>
          </a:p>
        </p:txBody>
      </p:sp>
      <p:sp>
        <p:nvSpPr>
          <p:cNvPr id="18" name="TextBox 17">
            <a:extLst>
              <a:ext uri="{FF2B5EF4-FFF2-40B4-BE49-F238E27FC236}">
                <a16:creationId xmlns:a16="http://schemas.microsoft.com/office/drawing/2014/main" id="{BB2B4C99-08F7-31A4-6C13-4BA1285DFBB9}"/>
              </a:ext>
            </a:extLst>
          </p:cNvPr>
          <p:cNvSpPr txBox="1"/>
          <p:nvPr/>
        </p:nvSpPr>
        <p:spPr>
          <a:xfrm>
            <a:off x="1777535" y="2948878"/>
            <a:ext cx="4178300" cy="923330"/>
          </a:xfrm>
          <a:prstGeom prst="rect">
            <a:avLst/>
          </a:prstGeom>
          <a:noFill/>
        </p:spPr>
        <p:txBody>
          <a:bodyPr wrap="square" rtlCol="0">
            <a:spAutoFit/>
          </a:bodyPr>
          <a:lstStyle/>
          <a:p>
            <a:pPr marL="285750" indent="-285750">
              <a:buFont typeface="Arial" panose="020B0604020202020204" pitchFamily="34" charset="0"/>
              <a:buChar char="•"/>
            </a:pPr>
            <a:r>
              <a:rPr lang="fr-FR" dirty="0">
                <a:solidFill>
                  <a:srgbClr val="0F1111"/>
                </a:solidFill>
                <a:latin typeface="Amazon Ember"/>
              </a:rPr>
              <a:t>La p</a:t>
            </a:r>
            <a:r>
              <a:rPr lang="fr-FR" b="0" i="0" dirty="0">
                <a:solidFill>
                  <a:srgbClr val="0F1111"/>
                </a:solidFill>
                <a:effectLst/>
                <a:latin typeface="Amazon Ember"/>
              </a:rPr>
              <a:t>ratique</a:t>
            </a:r>
          </a:p>
          <a:p>
            <a:pPr marL="285750" indent="-285750">
              <a:buFont typeface="Arial" panose="020B0604020202020204" pitchFamily="34" charset="0"/>
              <a:buChar char="•"/>
            </a:pPr>
            <a:r>
              <a:rPr lang="fr-FR" dirty="0">
                <a:solidFill>
                  <a:srgbClr val="0F1111"/>
                </a:solidFill>
                <a:latin typeface="Amazon Ember"/>
              </a:rPr>
              <a:t>L’erreur</a:t>
            </a:r>
            <a:endParaRPr lang="fr-FR" b="0" i="0" dirty="0">
              <a:solidFill>
                <a:srgbClr val="0F1111"/>
              </a:solidFill>
              <a:effectLst/>
              <a:latin typeface="Amazon Ember"/>
            </a:endParaRPr>
          </a:p>
          <a:p>
            <a:pPr marL="285750" indent="-285750">
              <a:buFont typeface="Arial" panose="020B0604020202020204" pitchFamily="34" charset="0"/>
              <a:buChar char="•"/>
            </a:pPr>
            <a:r>
              <a:rPr lang="fr-FR" dirty="0">
                <a:solidFill>
                  <a:srgbClr val="0F1111"/>
                </a:solidFill>
                <a:latin typeface="Amazon Ember"/>
              </a:rPr>
              <a:t>L’intuition</a:t>
            </a:r>
            <a:endParaRPr lang="fr-FR" dirty="0"/>
          </a:p>
        </p:txBody>
      </p:sp>
      <p:cxnSp>
        <p:nvCxnSpPr>
          <p:cNvPr id="22" name="Straight Arrow Connector 21">
            <a:extLst>
              <a:ext uri="{FF2B5EF4-FFF2-40B4-BE49-F238E27FC236}">
                <a16:creationId xmlns:a16="http://schemas.microsoft.com/office/drawing/2014/main" id="{76B6A91B-2EEF-656E-794E-B3AE99F5ADEF}"/>
              </a:ext>
            </a:extLst>
          </p:cNvPr>
          <p:cNvCxnSpPr>
            <a:cxnSpLocks/>
          </p:cNvCxnSpPr>
          <p:nvPr/>
        </p:nvCxnSpPr>
        <p:spPr>
          <a:xfrm>
            <a:off x="3457575" y="3712678"/>
            <a:ext cx="2016123" cy="2406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BF53A5F-6E90-B5F0-2F4D-99E96F4505F5}"/>
              </a:ext>
            </a:extLst>
          </p:cNvPr>
          <p:cNvCxnSpPr>
            <a:cxnSpLocks/>
          </p:cNvCxnSpPr>
          <p:nvPr/>
        </p:nvCxnSpPr>
        <p:spPr>
          <a:xfrm flipV="1">
            <a:off x="3457575" y="2731412"/>
            <a:ext cx="2139952" cy="414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D134C43A-3089-68E0-2143-885C59700C55}"/>
              </a:ext>
            </a:extLst>
          </p:cNvPr>
          <p:cNvSpPr txBox="1"/>
          <p:nvPr/>
        </p:nvSpPr>
        <p:spPr>
          <a:xfrm>
            <a:off x="5981635" y="2323706"/>
            <a:ext cx="4064068" cy="646331"/>
          </a:xfrm>
          <a:prstGeom prst="rect">
            <a:avLst/>
          </a:prstGeom>
          <a:noFill/>
        </p:spPr>
        <p:txBody>
          <a:bodyPr wrap="square" rtlCol="0">
            <a:spAutoFit/>
          </a:bodyPr>
          <a:lstStyle/>
          <a:p>
            <a:pPr marL="285750" indent="-285750">
              <a:buFont typeface="Arial" panose="020B0604020202020204" pitchFamily="34" charset="0"/>
              <a:buChar char="•"/>
            </a:pPr>
            <a:r>
              <a:rPr lang="fr-FR" dirty="0"/>
              <a:t>Répéter, reformuler</a:t>
            </a:r>
          </a:p>
          <a:p>
            <a:pPr marL="285750" indent="-285750">
              <a:buFont typeface="Arial" panose="020B0604020202020204" pitchFamily="34" charset="0"/>
              <a:buChar char="•"/>
            </a:pPr>
            <a:r>
              <a:rPr lang="fr-FR" dirty="0"/>
              <a:t>Devoirs réguliers</a:t>
            </a:r>
          </a:p>
        </p:txBody>
      </p:sp>
      <p:cxnSp>
        <p:nvCxnSpPr>
          <p:cNvPr id="32" name="Straight Arrow Connector 31">
            <a:extLst>
              <a:ext uri="{FF2B5EF4-FFF2-40B4-BE49-F238E27FC236}">
                <a16:creationId xmlns:a16="http://schemas.microsoft.com/office/drawing/2014/main" id="{609753B5-CC7C-09FF-2D28-9D0FCE82E884}"/>
              </a:ext>
            </a:extLst>
          </p:cNvPr>
          <p:cNvCxnSpPr>
            <a:cxnSpLocks/>
          </p:cNvCxnSpPr>
          <p:nvPr/>
        </p:nvCxnSpPr>
        <p:spPr>
          <a:xfrm>
            <a:off x="3305175" y="3366603"/>
            <a:ext cx="232359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C5CB6489-4516-1813-2851-5B0503D7984A}"/>
              </a:ext>
            </a:extLst>
          </p:cNvPr>
          <p:cNvSpPr txBox="1"/>
          <p:nvPr/>
        </p:nvSpPr>
        <p:spPr>
          <a:xfrm>
            <a:off x="5981635" y="3018192"/>
            <a:ext cx="5905502" cy="646331"/>
          </a:xfrm>
          <a:prstGeom prst="rect">
            <a:avLst/>
          </a:prstGeom>
          <a:noFill/>
        </p:spPr>
        <p:txBody>
          <a:bodyPr wrap="square" rtlCol="0">
            <a:spAutoFit/>
          </a:bodyPr>
          <a:lstStyle/>
          <a:p>
            <a:pPr marL="285750" indent="-285750">
              <a:buFont typeface="Arial" panose="020B0604020202020204" pitchFamily="34" charset="0"/>
              <a:buChar char="•"/>
            </a:pPr>
            <a:r>
              <a:rPr lang="fr-FR" dirty="0"/>
              <a:t>Exercices : trouver &amp; corriger les erreurs</a:t>
            </a:r>
          </a:p>
          <a:p>
            <a:pPr marL="285750" indent="-285750">
              <a:buFont typeface="Arial" panose="020B0604020202020204" pitchFamily="34" charset="0"/>
              <a:buChar char="•"/>
            </a:pPr>
            <a:r>
              <a:rPr lang="fr-FR" dirty="0"/>
              <a:t>Demander des retours sur l’enseignement</a:t>
            </a:r>
          </a:p>
        </p:txBody>
      </p:sp>
      <p:sp>
        <p:nvSpPr>
          <p:cNvPr id="57" name="TextBox 56">
            <a:extLst>
              <a:ext uri="{FF2B5EF4-FFF2-40B4-BE49-F238E27FC236}">
                <a16:creationId xmlns:a16="http://schemas.microsoft.com/office/drawing/2014/main" id="{CE291CC4-BD5C-B6C4-ABAC-07EE558783DE}"/>
              </a:ext>
            </a:extLst>
          </p:cNvPr>
          <p:cNvSpPr txBox="1"/>
          <p:nvPr/>
        </p:nvSpPr>
        <p:spPr>
          <a:xfrm>
            <a:off x="9590495" y="2130385"/>
            <a:ext cx="2010389" cy="830997"/>
          </a:xfrm>
          <a:prstGeom prst="rect">
            <a:avLst/>
          </a:prstGeom>
          <a:noFill/>
        </p:spPr>
        <p:txBody>
          <a:bodyPr wrap="square" rtlCol="0">
            <a:spAutoFit/>
          </a:bodyPr>
          <a:lstStyle/>
          <a:p>
            <a:r>
              <a:rPr lang="fr-FR" sz="2400" b="1" dirty="0">
                <a:solidFill>
                  <a:schemeClr val="bg1"/>
                </a:solidFill>
              </a:rPr>
              <a:t>Ma stratégie d’enseignant</a:t>
            </a:r>
          </a:p>
        </p:txBody>
      </p:sp>
      <p:sp>
        <p:nvSpPr>
          <p:cNvPr id="6" name="TextBox 5">
            <a:extLst>
              <a:ext uri="{FF2B5EF4-FFF2-40B4-BE49-F238E27FC236}">
                <a16:creationId xmlns:a16="http://schemas.microsoft.com/office/drawing/2014/main" id="{8AE2FF98-3345-541D-42BF-B32AF6FE0A28}"/>
              </a:ext>
            </a:extLst>
          </p:cNvPr>
          <p:cNvSpPr txBox="1"/>
          <p:nvPr/>
        </p:nvSpPr>
        <p:spPr>
          <a:xfrm>
            <a:off x="246698" y="2305192"/>
            <a:ext cx="4411028" cy="461665"/>
          </a:xfrm>
          <a:prstGeom prst="rect">
            <a:avLst/>
          </a:prstGeom>
          <a:noFill/>
        </p:spPr>
        <p:txBody>
          <a:bodyPr wrap="square" rtlCol="0">
            <a:spAutoFit/>
          </a:bodyPr>
          <a:lstStyle/>
          <a:p>
            <a:r>
              <a:rPr lang="fr-FR" sz="2400" b="1" dirty="0">
                <a:solidFill>
                  <a:schemeClr val="bg1"/>
                </a:solidFill>
              </a:rPr>
              <a:t>Points-clés de l’apprentissage</a:t>
            </a:r>
          </a:p>
        </p:txBody>
      </p:sp>
    </p:spTree>
    <p:extLst>
      <p:ext uri="{BB962C8B-B14F-4D97-AF65-F5344CB8AC3E}">
        <p14:creationId xmlns:p14="http://schemas.microsoft.com/office/powerpoint/2010/main" val="32080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p:bldP spid="3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59</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fr-FR" dirty="0">
                <a:solidFill>
                  <a:schemeClr val="accent1">
                    <a:lumMod val="50000"/>
                  </a:schemeClr>
                </a:solidFill>
              </a:rPr>
              <a:t>Résumé de mon profil</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340982"/>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14129" y="4014046"/>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8" y="1486446"/>
            <a:ext cx="4342410" cy="2964254"/>
          </a:xfrm>
        </p:spPr>
        <p:txBody>
          <a:bodyPr>
            <a:normAutofit/>
          </a:bodyPr>
          <a:lstStyle/>
          <a:p>
            <a:r>
              <a:rPr lang="fr-FR" sz="2400" dirty="0"/>
              <a:t>Syntaxe</a:t>
            </a:r>
          </a:p>
          <a:p>
            <a:pPr lvl="1"/>
            <a:r>
              <a:rPr lang="fr-FR" sz="2000" dirty="0"/>
              <a:t>Substitution</a:t>
            </a:r>
          </a:p>
          <a:p>
            <a:pPr lvl="1"/>
            <a:r>
              <a:rPr lang="fr-FR" sz="2000" dirty="0"/>
              <a:t>Unification</a:t>
            </a:r>
          </a:p>
          <a:p>
            <a:r>
              <a:rPr lang="fr-FR" sz="2400" dirty="0"/>
              <a:t>Sémantique opérationnelle</a:t>
            </a:r>
          </a:p>
          <a:p>
            <a:pPr lvl="1"/>
            <a:r>
              <a:rPr lang="fr-FR" sz="2000" dirty="0"/>
              <a:t>Substitution</a:t>
            </a:r>
          </a:p>
          <a:p>
            <a:pPr lvl="1"/>
            <a:r>
              <a:rPr lang="fr-FR" sz="2000" dirty="0"/>
              <a:t>Equivalences de programmes</a:t>
            </a:r>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8" y="3998103"/>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18" name="TextBox 17">
            <a:extLst>
              <a:ext uri="{FF2B5EF4-FFF2-40B4-BE49-F238E27FC236}">
                <a16:creationId xmlns:a16="http://schemas.microsoft.com/office/drawing/2014/main" id="{FB6AECDF-DB91-2BA9-7BD6-4C6D290B2336}"/>
              </a:ext>
            </a:extLst>
          </p:cNvPr>
          <p:cNvSpPr txBox="1"/>
          <p:nvPr/>
        </p:nvSpPr>
        <p:spPr>
          <a:xfrm>
            <a:off x="6160545" y="1744018"/>
            <a:ext cx="6000282" cy="369332"/>
          </a:xfrm>
          <a:prstGeom prst="rect">
            <a:avLst/>
          </a:prstGeom>
          <a:noFill/>
        </p:spPr>
        <p:txBody>
          <a:bodyPr wrap="square" rtlCol="0">
            <a:spAutoFit/>
          </a:bodyPr>
          <a:lstStyle/>
          <a:p>
            <a:r>
              <a:rPr lang="en-US" dirty="0"/>
              <a:t>CSL 2018, FSCD 2019, LMCS 2021, </a:t>
            </a:r>
            <a:r>
              <a:rPr lang="en-US" dirty="0" err="1"/>
              <a:t>FoSSaCS</a:t>
            </a:r>
            <a:r>
              <a:rPr lang="en-US" dirty="0"/>
              <a:t> 2022</a:t>
            </a:r>
            <a:endParaRPr lang="fr-FR" dirty="0"/>
          </a:p>
        </p:txBody>
      </p:sp>
      <p:sp>
        <p:nvSpPr>
          <p:cNvPr id="19" name="TextBox 18">
            <a:extLst>
              <a:ext uri="{FF2B5EF4-FFF2-40B4-BE49-F238E27FC236}">
                <a16:creationId xmlns:a16="http://schemas.microsoft.com/office/drawing/2014/main" id="{2B31CCAE-BCA9-E76D-72D5-53C9BF3E6995}"/>
              </a:ext>
            </a:extLst>
          </p:cNvPr>
          <p:cNvSpPr txBox="1"/>
          <p:nvPr/>
        </p:nvSpPr>
        <p:spPr>
          <a:xfrm>
            <a:off x="6191718" y="2947966"/>
            <a:ext cx="4131403" cy="369332"/>
          </a:xfrm>
          <a:prstGeom prst="rect">
            <a:avLst/>
          </a:prstGeom>
          <a:noFill/>
        </p:spPr>
        <p:txBody>
          <a:bodyPr wrap="square" rtlCol="0">
            <a:spAutoFit/>
          </a:bodyPr>
          <a:lstStyle/>
          <a:p>
            <a:r>
              <a:rPr lang="en-US" dirty="0"/>
              <a:t>POPL 2020, FSCD 2020, LMCS 2022</a:t>
            </a:r>
            <a:endParaRPr lang="fr-FR" dirty="0"/>
          </a:p>
        </p:txBody>
      </p:sp>
      <p:sp>
        <p:nvSpPr>
          <p:cNvPr id="20" name="TextBox 19">
            <a:extLst>
              <a:ext uri="{FF2B5EF4-FFF2-40B4-BE49-F238E27FC236}">
                <a16:creationId xmlns:a16="http://schemas.microsoft.com/office/drawing/2014/main" id="{5B6E5C7D-4D5C-5FF9-049C-09214652B09D}"/>
              </a:ext>
            </a:extLst>
          </p:cNvPr>
          <p:cNvSpPr txBox="1"/>
          <p:nvPr/>
        </p:nvSpPr>
        <p:spPr>
          <a:xfrm>
            <a:off x="6191718" y="3278859"/>
            <a:ext cx="4131403" cy="369332"/>
          </a:xfrm>
          <a:prstGeom prst="rect">
            <a:avLst/>
          </a:prstGeom>
          <a:noFill/>
        </p:spPr>
        <p:txBody>
          <a:bodyPr wrap="square" rtlCol="0">
            <a:spAutoFit/>
          </a:bodyPr>
          <a:lstStyle/>
          <a:p>
            <a:r>
              <a:rPr lang="en-US" dirty="0"/>
              <a:t>LICS 2020, LMCS 2022</a:t>
            </a:r>
            <a:endParaRPr lang="fr-FR" dirty="0"/>
          </a:p>
        </p:txBody>
      </p:sp>
      <p:sp>
        <p:nvSpPr>
          <p:cNvPr id="22" name="TextBox 21">
            <a:extLst>
              <a:ext uri="{FF2B5EF4-FFF2-40B4-BE49-F238E27FC236}">
                <a16:creationId xmlns:a16="http://schemas.microsoft.com/office/drawing/2014/main" id="{FBE2D758-D078-90AE-5C75-660EB78EBD0A}"/>
              </a:ext>
            </a:extLst>
          </p:cNvPr>
          <p:cNvSpPr txBox="1"/>
          <p:nvPr/>
        </p:nvSpPr>
        <p:spPr>
          <a:xfrm>
            <a:off x="6184836" y="4110072"/>
            <a:ext cx="1520689" cy="369332"/>
          </a:xfrm>
          <a:prstGeom prst="rect">
            <a:avLst/>
          </a:prstGeom>
          <a:noFill/>
        </p:spPr>
        <p:txBody>
          <a:bodyPr wrap="square" rtlCol="0">
            <a:spAutoFit/>
          </a:bodyPr>
          <a:lstStyle/>
          <a:p>
            <a:r>
              <a:rPr lang="en-US" dirty="0"/>
              <a:t>TYPES 2019</a:t>
            </a:r>
            <a:endParaRPr lang="fr-FR" dirty="0"/>
          </a:p>
        </p:txBody>
      </p:sp>
      <p:pic>
        <p:nvPicPr>
          <p:cNvPr id="2" name="Picture 1" descr="The Coq proof assistant (@CoqLang) / Twitter">
            <a:extLst>
              <a:ext uri="{FF2B5EF4-FFF2-40B4-BE49-F238E27FC236}">
                <a16:creationId xmlns:a16="http://schemas.microsoft.com/office/drawing/2014/main" id="{753B4249-881F-536D-3292-3A859305D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821" y="1525843"/>
            <a:ext cx="587507" cy="5875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89F00E-6326-3A91-AE9D-04A3E399727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469879" y="4072210"/>
            <a:ext cx="1270423" cy="353885"/>
          </a:xfrm>
          <a:prstGeom prst="rect">
            <a:avLst/>
          </a:prstGeom>
        </p:spPr>
      </p:pic>
      <p:pic>
        <p:nvPicPr>
          <p:cNvPr id="6" name="Picture 5" descr="The Coq proof assistant (@CoqLang) / Twitter">
            <a:extLst>
              <a:ext uri="{FF2B5EF4-FFF2-40B4-BE49-F238E27FC236}">
                <a16:creationId xmlns:a16="http://schemas.microsoft.com/office/drawing/2014/main" id="{35C576E7-8A31-50EC-574C-99BF6B4184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112" y="4413601"/>
            <a:ext cx="587507" cy="5875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he Coq proof assistant (@CoqLang) / Twitter">
            <a:extLst>
              <a:ext uri="{FF2B5EF4-FFF2-40B4-BE49-F238E27FC236}">
                <a16:creationId xmlns:a16="http://schemas.microsoft.com/office/drawing/2014/main" id="{F86108C1-86BE-C8B6-6136-727AFAC55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260" y="5475790"/>
            <a:ext cx="587507" cy="587507"/>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a:extLst>
              <a:ext uri="{FF2B5EF4-FFF2-40B4-BE49-F238E27FC236}">
                <a16:creationId xmlns:a16="http://schemas.microsoft.com/office/drawing/2014/main" id="{EF55E831-1FA2-F9C3-6C44-DD269D7B0B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68853" y="5958613"/>
            <a:ext cx="739030" cy="645386"/>
          </a:xfrm>
          <a:prstGeom prst="rect">
            <a:avLst/>
          </a:prstGeom>
        </p:spPr>
      </p:pic>
      <p:sp>
        <p:nvSpPr>
          <p:cNvPr id="12" name="TextBox 11">
            <a:extLst>
              <a:ext uri="{FF2B5EF4-FFF2-40B4-BE49-F238E27FC236}">
                <a16:creationId xmlns:a16="http://schemas.microsoft.com/office/drawing/2014/main" id="{CE8F0BE5-7940-4E5F-8A30-6BE602143A27}"/>
              </a:ext>
            </a:extLst>
          </p:cNvPr>
          <p:cNvSpPr txBox="1"/>
          <p:nvPr/>
        </p:nvSpPr>
        <p:spPr>
          <a:xfrm>
            <a:off x="2266208" y="5232301"/>
            <a:ext cx="4093028" cy="1077218"/>
          </a:xfrm>
          <a:prstGeom prst="rect">
            <a:avLst/>
          </a:prstGeom>
          <a:noFill/>
        </p:spPr>
        <p:txBody>
          <a:bodyPr wrap="square">
            <a:spAutoFit/>
          </a:bodyPr>
          <a:lstStyle/>
          <a:p>
            <a:pPr marL="342900" indent="-342900">
              <a:buFont typeface="Arial" panose="020B0604020202020204" pitchFamily="34" charset="0"/>
              <a:buChar char="•"/>
            </a:pPr>
            <a:r>
              <a:rPr lang="fr-FR" sz="2400" dirty="0"/>
              <a:t>Compilation certifiée</a:t>
            </a:r>
          </a:p>
          <a:p>
            <a:pPr lvl="1"/>
            <a:r>
              <a:rPr lang="fr-FR" sz="2000" dirty="0"/>
              <a:t>Conversion des clôtures</a:t>
            </a:r>
          </a:p>
          <a:p>
            <a:pPr lvl="1"/>
            <a:r>
              <a:rPr lang="fr-FR" sz="2000" dirty="0" err="1"/>
              <a:t>Cogent</a:t>
            </a:r>
            <a:endParaRPr lang="fr-FR" sz="2000" dirty="0"/>
          </a:p>
        </p:txBody>
      </p:sp>
      <p:sp>
        <p:nvSpPr>
          <p:cNvPr id="13" name="TextBox 12">
            <a:extLst>
              <a:ext uri="{FF2B5EF4-FFF2-40B4-BE49-F238E27FC236}">
                <a16:creationId xmlns:a16="http://schemas.microsoft.com/office/drawing/2014/main" id="{9922E817-F7D7-2E4C-B294-04D9322637EC}"/>
              </a:ext>
            </a:extLst>
          </p:cNvPr>
          <p:cNvSpPr txBox="1"/>
          <p:nvPr/>
        </p:nvSpPr>
        <p:spPr>
          <a:xfrm>
            <a:off x="6160545" y="5902761"/>
            <a:ext cx="1767719" cy="369332"/>
          </a:xfrm>
          <a:prstGeom prst="rect">
            <a:avLst/>
          </a:prstGeom>
          <a:noFill/>
        </p:spPr>
        <p:txBody>
          <a:bodyPr wrap="square" rtlCol="0">
            <a:spAutoFit/>
          </a:bodyPr>
          <a:lstStyle/>
          <a:p>
            <a:r>
              <a:rPr lang="en-US" dirty="0"/>
              <a:t>POPL 2023</a:t>
            </a:r>
            <a:endParaRPr lang="fr-FR" dirty="0"/>
          </a:p>
        </p:txBody>
      </p:sp>
      <p:sp>
        <p:nvSpPr>
          <p:cNvPr id="14" name="TextBox 13">
            <a:extLst>
              <a:ext uri="{FF2B5EF4-FFF2-40B4-BE49-F238E27FC236}">
                <a16:creationId xmlns:a16="http://schemas.microsoft.com/office/drawing/2014/main" id="{B0A84DAE-C50A-B65F-BECD-019542331E5D}"/>
              </a:ext>
            </a:extLst>
          </p:cNvPr>
          <p:cNvSpPr txBox="1"/>
          <p:nvPr/>
        </p:nvSpPr>
        <p:spPr>
          <a:xfrm>
            <a:off x="6160545" y="2143257"/>
            <a:ext cx="6000282" cy="369332"/>
          </a:xfrm>
          <a:prstGeom prst="rect">
            <a:avLst/>
          </a:prstGeom>
          <a:noFill/>
        </p:spPr>
        <p:txBody>
          <a:bodyPr wrap="square" rtlCol="0">
            <a:spAutoFit/>
          </a:bodyPr>
          <a:lstStyle/>
          <a:p>
            <a:r>
              <a:rPr lang="en-US" dirty="0"/>
              <a:t>Preprint 2022</a:t>
            </a:r>
            <a:endParaRPr lang="fr-FR" dirty="0"/>
          </a:p>
        </p:txBody>
      </p:sp>
      <p:sp>
        <p:nvSpPr>
          <p:cNvPr id="16" name="TextBox 15">
            <a:extLst>
              <a:ext uri="{FF2B5EF4-FFF2-40B4-BE49-F238E27FC236}">
                <a16:creationId xmlns:a16="http://schemas.microsoft.com/office/drawing/2014/main" id="{42BF32C1-C765-5419-660D-8862A141C0FA}"/>
              </a:ext>
            </a:extLst>
          </p:cNvPr>
          <p:cNvSpPr txBox="1"/>
          <p:nvPr/>
        </p:nvSpPr>
        <p:spPr>
          <a:xfrm>
            <a:off x="6184836" y="4459768"/>
            <a:ext cx="5467350" cy="369332"/>
          </a:xfrm>
          <a:prstGeom prst="rect">
            <a:avLst/>
          </a:prstGeom>
          <a:noFill/>
        </p:spPr>
        <p:txBody>
          <a:bodyPr wrap="square" rtlCol="0">
            <a:spAutoFit/>
          </a:bodyPr>
          <a:lstStyle/>
          <a:p>
            <a:r>
              <a:rPr lang="fr-FR" dirty="0"/>
              <a:t>Application Web</a:t>
            </a:r>
          </a:p>
        </p:txBody>
      </p:sp>
    </p:spTree>
    <p:extLst>
      <p:ext uri="{BB962C8B-B14F-4D97-AF65-F5344CB8AC3E}">
        <p14:creationId xmlns:p14="http://schemas.microsoft.com/office/powerpoint/2010/main" val="4108905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0904B1-BD1E-6450-5329-4D5EB62041E0}"/>
              </a:ext>
            </a:extLst>
          </p:cNvPr>
          <p:cNvSpPr>
            <a:spLocks noGrp="1"/>
          </p:cNvSpPr>
          <p:nvPr>
            <p:ph type="sldNum" sz="quarter" idx="12"/>
          </p:nvPr>
        </p:nvSpPr>
        <p:spPr/>
        <p:txBody>
          <a:bodyPr/>
          <a:lstStyle/>
          <a:p>
            <a:fld id="{6113E31D-E2AB-40D1-8B51-AFA5AFEF393A}" type="slidenum">
              <a:rPr lang="en-US" smtClean="0"/>
              <a:t>6</a:t>
            </a:fld>
            <a:endParaRPr lang="en-US" dirty="0"/>
          </a:p>
        </p:txBody>
      </p:sp>
      <p:sp>
        <p:nvSpPr>
          <p:cNvPr id="6" name="Title 1">
            <a:extLst>
              <a:ext uri="{FF2B5EF4-FFF2-40B4-BE49-F238E27FC236}">
                <a16:creationId xmlns:a16="http://schemas.microsoft.com/office/drawing/2014/main" id="{75F45DFD-F04B-1AA4-011E-A077CA340E91}"/>
              </a:ext>
            </a:extLst>
          </p:cNvPr>
          <p:cNvSpPr>
            <a:spLocks noGrp="1"/>
          </p:cNvSpPr>
          <p:nvPr>
            <p:ph type="title"/>
          </p:nvPr>
        </p:nvSpPr>
        <p:spPr>
          <a:xfrm>
            <a:off x="838200" y="279170"/>
            <a:ext cx="10515600" cy="1325563"/>
          </a:xfrm>
        </p:spPr>
        <p:txBody>
          <a:bodyPr/>
          <a:lstStyle/>
          <a:p>
            <a:pPr algn="ctr"/>
            <a:r>
              <a:rPr lang="fr-FR" dirty="0">
                <a:solidFill>
                  <a:schemeClr val="accent1">
                    <a:lumMod val="50000"/>
                  </a:schemeClr>
                </a:solidFill>
              </a:rPr>
              <a:t>Des disciplines pour spécifier des syntaxes avec substitution</a:t>
            </a:r>
          </a:p>
        </p:txBody>
      </p:sp>
      <p:sp>
        <p:nvSpPr>
          <p:cNvPr id="3" name="TextBox 2">
            <a:extLst>
              <a:ext uri="{FF2B5EF4-FFF2-40B4-BE49-F238E27FC236}">
                <a16:creationId xmlns:a16="http://schemas.microsoft.com/office/drawing/2014/main" id="{6DA88035-AEB5-2C75-E4C2-67EB5004F050}"/>
              </a:ext>
            </a:extLst>
          </p:cNvPr>
          <p:cNvSpPr txBox="1"/>
          <p:nvPr/>
        </p:nvSpPr>
        <p:spPr>
          <a:xfrm>
            <a:off x="1263281" y="2858087"/>
            <a:ext cx="7772399" cy="830997"/>
          </a:xfrm>
          <a:prstGeom prst="rect">
            <a:avLst/>
          </a:prstGeom>
          <a:noFill/>
        </p:spPr>
        <p:txBody>
          <a:bodyPr wrap="square" rtlCol="0">
            <a:spAutoFit/>
          </a:bodyPr>
          <a:lstStyle/>
          <a:p>
            <a:pPr marL="742950" lvl="1" indent="-285750">
              <a:buFont typeface="Arial" panose="020B0604020202020204" pitchFamily="34" charset="0"/>
              <a:buChar char="•"/>
            </a:pPr>
            <a:r>
              <a:rPr lang="fr-FR" sz="2400" dirty="0"/>
              <a:t>Définition</a:t>
            </a:r>
          </a:p>
          <a:p>
            <a:pPr marL="742950" lvl="1" indent="-285750">
              <a:buFont typeface="Arial" panose="020B0604020202020204" pitchFamily="34" charset="0"/>
              <a:buChar char="•"/>
            </a:pPr>
            <a:r>
              <a:rPr lang="fr-FR" sz="2400" dirty="0"/>
              <a:t>Propriétés de substitution</a:t>
            </a:r>
          </a:p>
        </p:txBody>
      </p:sp>
      <p:sp>
        <p:nvSpPr>
          <p:cNvPr id="9" name="Right Brace 8">
            <a:extLst>
              <a:ext uri="{FF2B5EF4-FFF2-40B4-BE49-F238E27FC236}">
                <a16:creationId xmlns:a16="http://schemas.microsoft.com/office/drawing/2014/main" id="{545C0BD3-471F-3B12-0886-F9C7F1EFC4C6}"/>
              </a:ext>
            </a:extLst>
          </p:cNvPr>
          <p:cNvSpPr/>
          <p:nvPr/>
        </p:nvSpPr>
        <p:spPr>
          <a:xfrm>
            <a:off x="7157262" y="2828691"/>
            <a:ext cx="287079" cy="82818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0" name="TextBox 9">
            <a:extLst>
              <a:ext uri="{FF2B5EF4-FFF2-40B4-BE49-F238E27FC236}">
                <a16:creationId xmlns:a16="http://schemas.microsoft.com/office/drawing/2014/main" id="{F9255C81-96A8-67B0-F456-B0C583191FD1}"/>
              </a:ext>
            </a:extLst>
          </p:cNvPr>
          <p:cNvSpPr txBox="1"/>
          <p:nvPr/>
        </p:nvSpPr>
        <p:spPr>
          <a:xfrm>
            <a:off x="7656993" y="2765731"/>
            <a:ext cx="5305646" cy="954107"/>
          </a:xfrm>
          <a:prstGeom prst="rect">
            <a:avLst/>
          </a:prstGeom>
          <a:noFill/>
        </p:spPr>
        <p:txBody>
          <a:bodyPr wrap="square" rtlCol="0">
            <a:spAutoFit/>
          </a:bodyPr>
          <a:lstStyle/>
          <a:p>
            <a:r>
              <a:rPr lang="en-US" sz="2800" b="1" dirty="0"/>
              <a:t>10 pages </a:t>
            </a:r>
          </a:p>
          <a:p>
            <a:r>
              <a:rPr lang="en-US" sz="2800" dirty="0"/>
              <a:t>[</a:t>
            </a:r>
            <a:r>
              <a:rPr lang="en-US" sz="2800" dirty="0" err="1"/>
              <a:t>Ehrhard-Regnier</a:t>
            </a:r>
            <a:r>
              <a:rPr lang="en-US" sz="2800" dirty="0"/>
              <a:t> ‘03]</a:t>
            </a:r>
            <a:endParaRPr lang="fr-FR" sz="2800" dirty="0"/>
          </a:p>
        </p:txBody>
      </p:sp>
      <p:sp>
        <p:nvSpPr>
          <p:cNvPr id="24" name="Right Brace 23">
            <a:extLst>
              <a:ext uri="{FF2B5EF4-FFF2-40B4-BE49-F238E27FC236}">
                <a16:creationId xmlns:a16="http://schemas.microsoft.com/office/drawing/2014/main" id="{14826911-110E-2D8F-8AA2-FA515130303A}"/>
              </a:ext>
            </a:extLst>
          </p:cNvPr>
          <p:cNvSpPr/>
          <p:nvPr/>
        </p:nvSpPr>
        <p:spPr>
          <a:xfrm rot="5400000">
            <a:off x="4239797" y="1543276"/>
            <a:ext cx="287079" cy="526431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5" name="TextBox 24">
            <a:extLst>
              <a:ext uri="{FF2B5EF4-FFF2-40B4-BE49-F238E27FC236}">
                <a16:creationId xmlns:a16="http://schemas.microsoft.com/office/drawing/2014/main" id="{9B6115A4-3DDF-CC39-BB92-E3A377B2A33E}"/>
              </a:ext>
            </a:extLst>
          </p:cNvPr>
          <p:cNvSpPr txBox="1"/>
          <p:nvPr/>
        </p:nvSpPr>
        <p:spPr>
          <a:xfrm>
            <a:off x="3085509" y="4537293"/>
            <a:ext cx="8975651" cy="1815882"/>
          </a:xfrm>
          <a:prstGeom prst="rect">
            <a:avLst/>
          </a:prstGeom>
          <a:noFill/>
        </p:spPr>
        <p:txBody>
          <a:bodyPr wrap="square" rtlCol="0">
            <a:spAutoFit/>
          </a:bodyPr>
          <a:lstStyle/>
          <a:p>
            <a:r>
              <a:rPr lang="en-US" sz="2800" dirty="0" err="1"/>
              <a:t>Découpage</a:t>
            </a:r>
            <a:r>
              <a:rPr lang="en-US" sz="2800" dirty="0"/>
              <a:t> </a:t>
            </a:r>
            <a:r>
              <a:rPr lang="en-US" sz="2800" dirty="0" err="1"/>
              <a:t>en</a:t>
            </a:r>
            <a:endParaRPr lang="en-US" sz="2800" dirty="0"/>
          </a:p>
          <a:p>
            <a:pPr marL="457200" indent="-457200">
              <a:buFont typeface="Arial" panose="020B0604020202020204" pitchFamily="34" charset="0"/>
              <a:buChar char="•"/>
            </a:pPr>
            <a:r>
              <a:rPr lang="en-US" sz="2800" dirty="0"/>
              <a:t>Une </a:t>
            </a:r>
            <a:r>
              <a:rPr lang="en-US" sz="2800" dirty="0" err="1"/>
              <a:t>partie</a:t>
            </a:r>
            <a:r>
              <a:rPr lang="en-US" sz="2800" dirty="0"/>
              <a:t> </a:t>
            </a:r>
            <a:r>
              <a:rPr lang="en-US" sz="2800" dirty="0" err="1"/>
              <a:t>réutilisable</a:t>
            </a:r>
            <a:r>
              <a:rPr lang="en-US" sz="2800" dirty="0"/>
              <a:t> (</a:t>
            </a:r>
            <a:r>
              <a:rPr lang="en-US" sz="2800" dirty="0" err="1"/>
              <a:t>théorie</a:t>
            </a:r>
            <a:r>
              <a:rPr lang="en-US" sz="2800" dirty="0"/>
              <a:t> des </a:t>
            </a:r>
            <a:r>
              <a:rPr lang="en-US" sz="2800" dirty="0" err="1"/>
              <a:t>arités</a:t>
            </a:r>
            <a:r>
              <a:rPr lang="en-US" sz="2800" dirty="0"/>
              <a:t> </a:t>
            </a:r>
            <a:r>
              <a:rPr lang="en-US" sz="2800"/>
              <a:t>/ équations</a:t>
            </a:r>
            <a:r>
              <a:rPr lang="en-US" sz="2800" dirty="0"/>
              <a:t>)</a:t>
            </a:r>
          </a:p>
          <a:p>
            <a:pPr marL="457200" indent="-457200">
              <a:buFont typeface="Arial" panose="020B0604020202020204" pitchFamily="34" charset="0"/>
              <a:buChar char="•"/>
            </a:pPr>
            <a:r>
              <a:rPr lang="en-US" sz="2800" dirty="0"/>
              <a:t>Une </a:t>
            </a:r>
            <a:r>
              <a:rPr lang="en-US" sz="2800" dirty="0" err="1"/>
              <a:t>partie</a:t>
            </a:r>
            <a:r>
              <a:rPr lang="en-US" sz="2800" dirty="0"/>
              <a:t> </a:t>
            </a:r>
            <a:r>
              <a:rPr lang="en-US" sz="2800" dirty="0" err="1"/>
              <a:t>spécifique</a:t>
            </a:r>
            <a:r>
              <a:rPr lang="en-US" sz="2800" dirty="0"/>
              <a:t> de </a:t>
            </a:r>
            <a:r>
              <a:rPr lang="en-US" sz="2800" b="1" dirty="0" err="1"/>
              <a:t>quelques</a:t>
            </a:r>
            <a:r>
              <a:rPr lang="en-US" sz="2800" b="1" dirty="0"/>
              <a:t> </a:t>
            </a:r>
            <a:r>
              <a:rPr lang="en-US" sz="2800" b="1" dirty="0" err="1"/>
              <a:t>lignes</a:t>
            </a:r>
            <a:r>
              <a:rPr lang="en-US" sz="2800" b="1" dirty="0"/>
              <a:t> </a:t>
            </a:r>
          </a:p>
          <a:p>
            <a:r>
              <a:rPr lang="fr-FR" sz="2800" dirty="0"/>
              <a:t>		       (3 </a:t>
            </a:r>
            <a:r>
              <a:rPr lang="fr-FR" sz="2800" dirty="0" err="1"/>
              <a:t>arités</a:t>
            </a:r>
            <a:r>
              <a:rPr lang="fr-FR" sz="2800" dirty="0"/>
              <a:t>, une équation)</a:t>
            </a:r>
          </a:p>
        </p:txBody>
      </p:sp>
      <p:sp>
        <p:nvSpPr>
          <p:cNvPr id="7" name="TextBox 6">
            <a:extLst>
              <a:ext uri="{FF2B5EF4-FFF2-40B4-BE49-F238E27FC236}">
                <a16:creationId xmlns:a16="http://schemas.microsoft.com/office/drawing/2014/main" id="{2888AB38-8017-95AE-32E7-E3F2A5E74C12}"/>
              </a:ext>
            </a:extLst>
          </p:cNvPr>
          <p:cNvSpPr txBox="1"/>
          <p:nvPr/>
        </p:nvSpPr>
        <p:spPr>
          <a:xfrm>
            <a:off x="1263281" y="5076814"/>
            <a:ext cx="2131459" cy="461665"/>
          </a:xfrm>
          <a:prstGeom prst="rect">
            <a:avLst/>
          </a:prstGeom>
          <a:noFill/>
        </p:spPr>
        <p:txBody>
          <a:bodyPr wrap="square">
            <a:spAutoFit/>
          </a:bodyPr>
          <a:lstStyle/>
          <a:p>
            <a:r>
              <a:rPr lang="en-US" sz="2400" dirty="0"/>
              <a:t>LMCS 2022 </a:t>
            </a:r>
            <a:endParaRPr lang="fr-FR" sz="24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CF5DABE-3742-1413-4410-5B3487869C54}"/>
                  </a:ext>
                </a:extLst>
              </p:cNvPr>
              <p:cNvSpPr txBox="1"/>
              <p:nvPr/>
            </p:nvSpPr>
            <p:spPr>
              <a:xfrm>
                <a:off x="1689912" y="1882644"/>
                <a:ext cx="5467350" cy="523220"/>
              </a:xfrm>
              <a:prstGeom prst="rect">
                <a:avLst/>
              </a:prstGeom>
              <a:noFill/>
            </p:spPr>
            <p:txBody>
              <a:bodyPr wrap="square" rtlCol="0">
                <a:spAutoFit/>
              </a:bodyPr>
              <a:lstStyle/>
              <a:p>
                <a:r>
                  <a:rPr lang="en-US" sz="2800" b="1" dirty="0"/>
                  <a:t>Exemple du </a:t>
                </a:r>
                <a14:m>
                  <m:oMath xmlns:m="http://schemas.openxmlformats.org/officeDocument/2006/math">
                    <m:r>
                      <a:rPr lang="en-US" sz="2800" b="1" i="1" smtClean="0">
                        <a:latin typeface="Cambria Math" panose="02040503050406030204" pitchFamily="18" charset="0"/>
                      </a:rPr>
                      <m:t>𝝀</m:t>
                    </m:r>
                  </m:oMath>
                </a14:m>
                <a:r>
                  <a:rPr lang="en-US" sz="2800" b="1" dirty="0"/>
                  <a:t>-</a:t>
                </a:r>
                <a:r>
                  <a:rPr lang="en-US" sz="2800" b="1" dirty="0" err="1"/>
                  <a:t>calcul</a:t>
                </a:r>
                <a:r>
                  <a:rPr lang="en-US" sz="2800" b="1" dirty="0"/>
                  <a:t> diff</a:t>
                </a:r>
                <a:r>
                  <a:rPr lang="fr-FR" sz="2800" b="1" dirty="0" err="1"/>
                  <a:t>érentiel</a:t>
                </a:r>
                <a:r>
                  <a:rPr lang="en-US" sz="2800" b="1" dirty="0"/>
                  <a:t> </a:t>
                </a:r>
                <a:endParaRPr lang="fr-FR" sz="2800" b="1" dirty="0"/>
              </a:p>
            </p:txBody>
          </p:sp>
        </mc:Choice>
        <mc:Fallback xmlns="">
          <p:sp>
            <p:nvSpPr>
              <p:cNvPr id="2" name="TextBox 1">
                <a:extLst>
                  <a:ext uri="{FF2B5EF4-FFF2-40B4-BE49-F238E27FC236}">
                    <a16:creationId xmlns:a16="http://schemas.microsoft.com/office/drawing/2014/main" id="{7CF5DABE-3742-1413-4410-5B3487869C54}"/>
                  </a:ext>
                </a:extLst>
              </p:cNvPr>
              <p:cNvSpPr txBox="1">
                <a:spLocks noRot="1" noChangeAspect="1" noMove="1" noResize="1" noEditPoints="1" noAdjustHandles="1" noChangeArrowheads="1" noChangeShapeType="1" noTextEdit="1"/>
              </p:cNvSpPr>
              <p:nvPr/>
            </p:nvSpPr>
            <p:spPr>
              <a:xfrm>
                <a:off x="1689912" y="1882644"/>
                <a:ext cx="5467350" cy="523220"/>
              </a:xfrm>
              <a:prstGeom prst="rect">
                <a:avLst/>
              </a:prstGeom>
              <a:blipFill>
                <a:blip r:embed="rId3"/>
                <a:stretch>
                  <a:fillRect l="-2230" t="-11628" b="-32558"/>
                </a:stretch>
              </a:blipFill>
            </p:spPr>
            <p:txBody>
              <a:bodyPr/>
              <a:lstStyle/>
              <a:p>
                <a:r>
                  <a:rPr lang="fr-FR">
                    <a:noFill/>
                  </a:rPr>
                  <a:t> </a:t>
                </a:r>
              </a:p>
            </p:txBody>
          </p:sp>
        </mc:Fallback>
      </mc:AlternateContent>
    </p:spTree>
    <p:extLst>
      <p:ext uri="{BB962C8B-B14F-4D97-AF65-F5344CB8AC3E}">
        <p14:creationId xmlns:p14="http://schemas.microsoft.com/office/powerpoint/2010/main" val="393745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7</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14129" y="4541566"/>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8" y="2259723"/>
            <a:ext cx="4820392" cy="2305277"/>
          </a:xfrm>
        </p:spPr>
        <p:txBody>
          <a:bodyPr>
            <a:normAutofit/>
          </a:bodyPr>
          <a:lstStyle/>
          <a:p>
            <a:r>
              <a:rPr lang="fr-FR" sz="2400" dirty="0"/>
              <a:t>Syntaxe</a:t>
            </a:r>
          </a:p>
          <a:p>
            <a:pPr lvl="1"/>
            <a:r>
              <a:rPr lang="fr-FR" sz="2400" b="1" dirty="0">
                <a:solidFill>
                  <a:srgbClr val="0000FF"/>
                </a:solidFill>
              </a:rPr>
              <a:t>Substitution</a:t>
            </a:r>
            <a:endParaRPr lang="fr-FR" sz="2400" b="1" baseline="30000" dirty="0">
              <a:solidFill>
                <a:srgbClr val="0000FF"/>
              </a:solidFill>
            </a:endParaRPr>
          </a:p>
          <a:p>
            <a:pPr lvl="1"/>
            <a:r>
              <a:rPr lang="fr-FR" sz="2400" dirty="0"/>
              <a:t>Unification</a:t>
            </a:r>
          </a:p>
          <a:p>
            <a:r>
              <a:rPr lang="fr-FR" sz="2400" dirty="0"/>
              <a:t>Sémantique opérationnelle</a:t>
            </a:r>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8" y="435690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2" name="TextBox 1">
            <a:extLst>
              <a:ext uri="{FF2B5EF4-FFF2-40B4-BE49-F238E27FC236}">
                <a16:creationId xmlns:a16="http://schemas.microsoft.com/office/drawing/2014/main" id="{359356E2-B3A1-E216-B71C-20D4F96EE79E}"/>
              </a:ext>
            </a:extLst>
          </p:cNvPr>
          <p:cNvSpPr txBox="1"/>
          <p:nvPr/>
        </p:nvSpPr>
        <p:spPr>
          <a:xfrm>
            <a:off x="6895470" y="2686157"/>
            <a:ext cx="6000282" cy="369332"/>
          </a:xfrm>
          <a:prstGeom prst="rect">
            <a:avLst/>
          </a:prstGeom>
          <a:noFill/>
        </p:spPr>
        <p:txBody>
          <a:bodyPr wrap="square" rtlCol="0">
            <a:spAutoFit/>
          </a:bodyPr>
          <a:lstStyle/>
          <a:p>
            <a:r>
              <a:rPr lang="en-US" dirty="0" err="1"/>
              <a:t>Thèse</a:t>
            </a:r>
            <a:r>
              <a:rPr lang="en-US" dirty="0"/>
              <a:t>, CSL 2018, FSCD 2019, LMCS 2021, </a:t>
            </a:r>
            <a:r>
              <a:rPr lang="en-US" dirty="0" err="1"/>
              <a:t>FoSSaCS</a:t>
            </a:r>
            <a:r>
              <a:rPr lang="en-US" dirty="0"/>
              <a:t> 2022</a:t>
            </a:r>
            <a:endParaRPr lang="fr-FR" dirty="0"/>
          </a:p>
        </p:txBody>
      </p:sp>
      <p:sp>
        <p:nvSpPr>
          <p:cNvPr id="3" name="TextBox 2">
            <a:extLst>
              <a:ext uri="{FF2B5EF4-FFF2-40B4-BE49-F238E27FC236}">
                <a16:creationId xmlns:a16="http://schemas.microsoft.com/office/drawing/2014/main" id="{4A8505FA-A8AA-B554-A72D-C09E6BB4A284}"/>
              </a:ext>
            </a:extLst>
          </p:cNvPr>
          <p:cNvSpPr txBox="1"/>
          <p:nvPr/>
        </p:nvSpPr>
        <p:spPr>
          <a:xfrm>
            <a:off x="6895470" y="3090841"/>
            <a:ext cx="6000282" cy="369332"/>
          </a:xfrm>
          <a:prstGeom prst="rect">
            <a:avLst/>
          </a:prstGeom>
          <a:noFill/>
        </p:spPr>
        <p:txBody>
          <a:bodyPr wrap="square" rtlCol="0">
            <a:spAutoFit/>
          </a:bodyPr>
          <a:lstStyle/>
          <a:p>
            <a:r>
              <a:rPr lang="en-US" dirty="0"/>
              <a:t>Preprint 2022</a:t>
            </a:r>
            <a:endParaRPr lang="fr-FR" dirty="0"/>
          </a:p>
        </p:txBody>
      </p:sp>
      <p:sp>
        <p:nvSpPr>
          <p:cNvPr id="5" name="TextBox 4">
            <a:extLst>
              <a:ext uri="{FF2B5EF4-FFF2-40B4-BE49-F238E27FC236}">
                <a16:creationId xmlns:a16="http://schemas.microsoft.com/office/drawing/2014/main" id="{60C2C366-375A-3223-4E41-9ED68973410F}"/>
              </a:ext>
            </a:extLst>
          </p:cNvPr>
          <p:cNvSpPr txBox="1"/>
          <p:nvPr/>
        </p:nvSpPr>
        <p:spPr>
          <a:xfrm>
            <a:off x="2266208" y="5312492"/>
            <a:ext cx="6094268"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Tree>
    <p:extLst>
      <p:ext uri="{BB962C8B-B14F-4D97-AF65-F5344CB8AC3E}">
        <p14:creationId xmlns:p14="http://schemas.microsoft.com/office/powerpoint/2010/main" val="208259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C5F456-8908-3ACA-2946-821B4958F479}"/>
              </a:ext>
            </a:extLst>
          </p:cNvPr>
          <p:cNvSpPr>
            <a:spLocks noGrp="1"/>
          </p:cNvSpPr>
          <p:nvPr>
            <p:ph type="sldNum" sz="quarter" idx="12"/>
          </p:nvPr>
        </p:nvSpPr>
        <p:spPr/>
        <p:txBody>
          <a:bodyPr/>
          <a:lstStyle/>
          <a:p>
            <a:fld id="{6113E31D-E2AB-40D1-8B51-AFA5AFEF393A}" type="slidenum">
              <a:rPr lang="en-US" smtClean="0"/>
              <a:t>8</a:t>
            </a:fld>
            <a:endParaRPr lang="en-US" dirty="0"/>
          </a:p>
        </p:txBody>
      </p:sp>
      <p:sp>
        <p:nvSpPr>
          <p:cNvPr id="10" name="Title 1">
            <a:extLst>
              <a:ext uri="{FF2B5EF4-FFF2-40B4-BE49-F238E27FC236}">
                <a16:creationId xmlns:a16="http://schemas.microsoft.com/office/drawing/2014/main" id="{74B99493-22DB-7A64-A5D9-90B72EE3D6B3}"/>
              </a:ext>
            </a:extLst>
          </p:cNvPr>
          <p:cNvSpPr>
            <a:spLocks noGrp="1"/>
          </p:cNvSpPr>
          <p:nvPr>
            <p:ph type="title"/>
          </p:nvPr>
        </p:nvSpPr>
        <p:spPr>
          <a:xfrm>
            <a:off x="838200" y="18255"/>
            <a:ext cx="10515600" cy="1325563"/>
          </a:xfrm>
        </p:spPr>
        <p:txBody>
          <a:bodyPr/>
          <a:lstStyle/>
          <a:p>
            <a:pPr algn="ctr"/>
            <a:r>
              <a:rPr lang="en-US" dirty="0">
                <a:solidFill>
                  <a:schemeClr val="accent1">
                    <a:lumMod val="50000"/>
                  </a:schemeClr>
                </a:solidFill>
              </a:rPr>
              <a:t>Travaux </a:t>
            </a:r>
            <a:r>
              <a:rPr lang="fr-FR" dirty="0">
                <a:solidFill>
                  <a:schemeClr val="accent1">
                    <a:lumMod val="50000"/>
                  </a:schemeClr>
                </a:solidFill>
              </a:rPr>
              <a:t>précédents et en cours</a:t>
            </a:r>
          </a:p>
        </p:txBody>
      </p:sp>
      <p:sp>
        <p:nvSpPr>
          <p:cNvPr id="7" name="TextBox 6">
            <a:extLst>
              <a:ext uri="{FF2B5EF4-FFF2-40B4-BE49-F238E27FC236}">
                <a16:creationId xmlns:a16="http://schemas.microsoft.com/office/drawing/2014/main" id="{BA804B0B-DB15-3E64-7763-B66DB8645E7E}"/>
              </a:ext>
            </a:extLst>
          </p:cNvPr>
          <p:cNvSpPr txBox="1"/>
          <p:nvPr/>
        </p:nvSpPr>
        <p:spPr>
          <a:xfrm>
            <a:off x="224305" y="2455283"/>
            <a:ext cx="1677231" cy="923330"/>
          </a:xfrm>
          <a:prstGeom prst="rect">
            <a:avLst/>
          </a:prstGeom>
          <a:noFill/>
        </p:spPr>
        <p:txBody>
          <a:bodyPr wrap="square" rtlCol="0">
            <a:spAutoFit/>
          </a:bodyPr>
          <a:lstStyle/>
          <a:p>
            <a:pPr algn="ctr"/>
            <a:r>
              <a:rPr lang="fr-FR" dirty="0"/>
              <a:t>Théorie des langages de programmation</a:t>
            </a:r>
          </a:p>
        </p:txBody>
      </p:sp>
      <p:sp>
        <p:nvSpPr>
          <p:cNvPr id="8" name="TextBox 7">
            <a:extLst>
              <a:ext uri="{FF2B5EF4-FFF2-40B4-BE49-F238E27FC236}">
                <a16:creationId xmlns:a16="http://schemas.microsoft.com/office/drawing/2014/main" id="{F7B44E79-2B2B-BCE6-1CF7-0B25229CFFBC}"/>
              </a:ext>
            </a:extLst>
          </p:cNvPr>
          <p:cNvSpPr txBox="1"/>
          <p:nvPr/>
        </p:nvSpPr>
        <p:spPr>
          <a:xfrm>
            <a:off x="314129" y="4541566"/>
            <a:ext cx="1587407" cy="646331"/>
          </a:xfrm>
          <a:prstGeom prst="rect">
            <a:avLst/>
          </a:prstGeom>
          <a:noFill/>
        </p:spPr>
        <p:txBody>
          <a:bodyPr wrap="square" rtlCol="0">
            <a:spAutoFit/>
          </a:bodyPr>
          <a:lstStyle/>
          <a:p>
            <a:pPr algn="ctr"/>
            <a:r>
              <a:rPr lang="fr-FR" dirty="0"/>
              <a:t>Assistants de preuve</a:t>
            </a:r>
          </a:p>
        </p:txBody>
      </p:sp>
      <p:sp>
        <p:nvSpPr>
          <p:cNvPr id="15" name="Content Placeholder 2">
            <a:extLst>
              <a:ext uri="{FF2B5EF4-FFF2-40B4-BE49-F238E27FC236}">
                <a16:creationId xmlns:a16="http://schemas.microsoft.com/office/drawing/2014/main" id="{90474BBB-3511-32EC-A5FB-1BDB1120D2AD}"/>
              </a:ext>
            </a:extLst>
          </p:cNvPr>
          <p:cNvSpPr>
            <a:spLocks noGrp="1"/>
          </p:cNvSpPr>
          <p:nvPr>
            <p:ph idx="1"/>
          </p:nvPr>
        </p:nvSpPr>
        <p:spPr>
          <a:xfrm>
            <a:off x="2266208" y="2259723"/>
            <a:ext cx="4820392" cy="2305277"/>
          </a:xfrm>
        </p:spPr>
        <p:txBody>
          <a:bodyPr>
            <a:normAutofit/>
          </a:bodyPr>
          <a:lstStyle/>
          <a:p>
            <a:r>
              <a:rPr lang="fr-FR" sz="2400" dirty="0"/>
              <a:t>Syntaxe</a:t>
            </a:r>
          </a:p>
          <a:p>
            <a:pPr lvl="1"/>
            <a:r>
              <a:rPr lang="fr-FR" sz="2400" dirty="0"/>
              <a:t>Substitution</a:t>
            </a:r>
            <a:endParaRPr lang="fr-FR" sz="2400" baseline="30000" dirty="0"/>
          </a:p>
          <a:p>
            <a:pPr lvl="1"/>
            <a:r>
              <a:rPr lang="fr-FR" sz="2400" b="1" dirty="0">
                <a:solidFill>
                  <a:srgbClr val="0000FF"/>
                </a:solidFill>
              </a:rPr>
              <a:t>Unification </a:t>
            </a:r>
            <a:r>
              <a:rPr lang="fr-FR" sz="2000" dirty="0">
                <a:solidFill>
                  <a:srgbClr val="0000FF"/>
                </a:solidFill>
              </a:rPr>
              <a:t>(postdoctorat actuel</a:t>
            </a:r>
            <a:r>
              <a:rPr lang="fr-FR" sz="2000" baseline="30000" dirty="0">
                <a:solidFill>
                  <a:srgbClr val="0000FF"/>
                </a:solidFill>
              </a:rPr>
              <a:t>1</a:t>
            </a:r>
            <a:r>
              <a:rPr lang="fr-FR" sz="2000" dirty="0">
                <a:solidFill>
                  <a:srgbClr val="0000FF"/>
                </a:solidFill>
              </a:rPr>
              <a:t>)</a:t>
            </a:r>
            <a:endParaRPr lang="fr-FR" sz="2400" dirty="0">
              <a:solidFill>
                <a:srgbClr val="0000FF"/>
              </a:solidFill>
            </a:endParaRPr>
          </a:p>
          <a:p>
            <a:r>
              <a:rPr lang="fr-FR" sz="2400" dirty="0"/>
              <a:t>Sémantique opérationnelle</a:t>
            </a:r>
          </a:p>
        </p:txBody>
      </p:sp>
      <p:sp>
        <p:nvSpPr>
          <p:cNvPr id="17" name="TextBox 16">
            <a:extLst>
              <a:ext uri="{FF2B5EF4-FFF2-40B4-BE49-F238E27FC236}">
                <a16:creationId xmlns:a16="http://schemas.microsoft.com/office/drawing/2014/main" id="{D7B843F1-A5AD-3FD2-444C-29C58CE27F48}"/>
              </a:ext>
            </a:extLst>
          </p:cNvPr>
          <p:cNvSpPr txBox="1"/>
          <p:nvPr/>
        </p:nvSpPr>
        <p:spPr>
          <a:xfrm>
            <a:off x="2266208" y="4356900"/>
            <a:ext cx="6094268" cy="830997"/>
          </a:xfrm>
          <a:prstGeom prst="rect">
            <a:avLst/>
          </a:prstGeom>
          <a:noFill/>
        </p:spPr>
        <p:txBody>
          <a:bodyPr wrap="square">
            <a:spAutoFit/>
          </a:bodyPr>
          <a:lstStyle/>
          <a:p>
            <a:pPr marL="285750" indent="-285750">
              <a:buFont typeface="Arial" panose="020B0604020202020204" pitchFamily="34" charset="0"/>
              <a:buChar char="•"/>
            </a:pPr>
            <a:r>
              <a:rPr lang="fr-FR" sz="2400" dirty="0"/>
              <a:t>Fondements</a:t>
            </a:r>
          </a:p>
          <a:p>
            <a:pPr marL="285750" indent="-285750">
              <a:buFont typeface="Arial" panose="020B0604020202020204" pitchFamily="34" charset="0"/>
              <a:buChar char="•"/>
            </a:pPr>
            <a:r>
              <a:rPr lang="fr-FR" sz="2400" dirty="0"/>
              <a:t>Ergonomie</a:t>
            </a:r>
          </a:p>
        </p:txBody>
      </p:sp>
      <p:sp>
        <p:nvSpPr>
          <p:cNvPr id="2" name="TextBox 1">
            <a:extLst>
              <a:ext uri="{FF2B5EF4-FFF2-40B4-BE49-F238E27FC236}">
                <a16:creationId xmlns:a16="http://schemas.microsoft.com/office/drawing/2014/main" id="{359356E2-B3A1-E216-B71C-20D4F96EE79E}"/>
              </a:ext>
            </a:extLst>
          </p:cNvPr>
          <p:cNvSpPr txBox="1"/>
          <p:nvPr/>
        </p:nvSpPr>
        <p:spPr>
          <a:xfrm>
            <a:off x="6895470" y="2686157"/>
            <a:ext cx="6000282" cy="369332"/>
          </a:xfrm>
          <a:prstGeom prst="rect">
            <a:avLst/>
          </a:prstGeom>
          <a:noFill/>
        </p:spPr>
        <p:txBody>
          <a:bodyPr wrap="square" rtlCol="0">
            <a:spAutoFit/>
          </a:bodyPr>
          <a:lstStyle/>
          <a:p>
            <a:r>
              <a:rPr lang="en-US" dirty="0" err="1"/>
              <a:t>Thèse</a:t>
            </a:r>
            <a:r>
              <a:rPr lang="en-US" dirty="0"/>
              <a:t>, CSL 2018, FSCD 2019, LMCS 2021, </a:t>
            </a:r>
            <a:r>
              <a:rPr lang="en-US" dirty="0" err="1"/>
              <a:t>FoSSaCS</a:t>
            </a:r>
            <a:r>
              <a:rPr lang="en-US" dirty="0"/>
              <a:t> 2022</a:t>
            </a:r>
            <a:endParaRPr lang="fr-FR" dirty="0"/>
          </a:p>
        </p:txBody>
      </p:sp>
      <p:sp>
        <p:nvSpPr>
          <p:cNvPr id="3" name="TextBox 2">
            <a:extLst>
              <a:ext uri="{FF2B5EF4-FFF2-40B4-BE49-F238E27FC236}">
                <a16:creationId xmlns:a16="http://schemas.microsoft.com/office/drawing/2014/main" id="{4A8505FA-A8AA-B554-A72D-C09E6BB4A284}"/>
              </a:ext>
            </a:extLst>
          </p:cNvPr>
          <p:cNvSpPr txBox="1"/>
          <p:nvPr/>
        </p:nvSpPr>
        <p:spPr>
          <a:xfrm>
            <a:off x="6895470" y="3090841"/>
            <a:ext cx="6000282" cy="369332"/>
          </a:xfrm>
          <a:prstGeom prst="rect">
            <a:avLst/>
          </a:prstGeom>
          <a:noFill/>
        </p:spPr>
        <p:txBody>
          <a:bodyPr wrap="square" rtlCol="0">
            <a:spAutoFit/>
          </a:bodyPr>
          <a:lstStyle/>
          <a:p>
            <a:r>
              <a:rPr lang="en-US" dirty="0"/>
              <a:t>Preprint 2022</a:t>
            </a:r>
            <a:endParaRPr lang="fr-FR" dirty="0"/>
          </a:p>
        </p:txBody>
      </p:sp>
      <p:sp>
        <p:nvSpPr>
          <p:cNvPr id="9" name="TextBox 8">
            <a:extLst>
              <a:ext uri="{FF2B5EF4-FFF2-40B4-BE49-F238E27FC236}">
                <a16:creationId xmlns:a16="http://schemas.microsoft.com/office/drawing/2014/main" id="{AD9C014A-25A6-959B-9E7F-95E4D7275E18}"/>
              </a:ext>
            </a:extLst>
          </p:cNvPr>
          <p:cNvSpPr txBox="1"/>
          <p:nvPr/>
        </p:nvSpPr>
        <p:spPr>
          <a:xfrm>
            <a:off x="45949" y="6470413"/>
            <a:ext cx="6111764" cy="369332"/>
          </a:xfrm>
          <a:prstGeom prst="rect">
            <a:avLst/>
          </a:prstGeom>
          <a:noFill/>
        </p:spPr>
        <p:txBody>
          <a:bodyPr wrap="square">
            <a:spAutoFit/>
          </a:bodyPr>
          <a:lstStyle/>
          <a:p>
            <a:r>
              <a:rPr lang="fr-FR" sz="1800" baseline="30000" dirty="0"/>
              <a:t>1</a:t>
            </a:r>
            <a:r>
              <a:rPr lang="fr-FR" sz="1800" baseline="30000" dirty="0">
                <a:solidFill>
                  <a:srgbClr val="0000FF"/>
                </a:solidFill>
              </a:rPr>
              <a:t>  </a:t>
            </a:r>
            <a:r>
              <a:rPr lang="en-US" dirty="0"/>
              <a:t>avec N. Krishnaswami</a:t>
            </a:r>
          </a:p>
        </p:txBody>
      </p:sp>
      <p:sp>
        <p:nvSpPr>
          <p:cNvPr id="5" name="TextBox 4">
            <a:extLst>
              <a:ext uri="{FF2B5EF4-FFF2-40B4-BE49-F238E27FC236}">
                <a16:creationId xmlns:a16="http://schemas.microsoft.com/office/drawing/2014/main" id="{60C2C366-375A-3223-4E41-9ED68973410F}"/>
              </a:ext>
            </a:extLst>
          </p:cNvPr>
          <p:cNvSpPr txBox="1"/>
          <p:nvPr/>
        </p:nvSpPr>
        <p:spPr>
          <a:xfrm>
            <a:off x="2266208" y="5312492"/>
            <a:ext cx="6094268" cy="461665"/>
          </a:xfrm>
          <a:prstGeom prst="rect">
            <a:avLst/>
          </a:prstGeom>
          <a:noFill/>
        </p:spPr>
        <p:txBody>
          <a:bodyPr wrap="square">
            <a:spAutoFit/>
          </a:bodyPr>
          <a:lstStyle/>
          <a:p>
            <a:pPr marL="285750" indent="-285750">
              <a:buFont typeface="Arial" panose="020B0604020202020204" pitchFamily="34" charset="0"/>
              <a:buChar char="•"/>
            </a:pPr>
            <a:r>
              <a:rPr lang="fr-FR" sz="2400" dirty="0"/>
              <a:t>Compilation certifiée</a:t>
            </a:r>
          </a:p>
        </p:txBody>
      </p:sp>
    </p:spTree>
    <p:extLst>
      <p:ext uri="{BB962C8B-B14F-4D97-AF65-F5344CB8AC3E}">
        <p14:creationId xmlns:p14="http://schemas.microsoft.com/office/powerpoint/2010/main" val="249168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00CEB-F364-3155-60D4-4B76EF5C33E3}"/>
              </a:ext>
            </a:extLst>
          </p:cNvPr>
          <p:cNvSpPr>
            <a:spLocks noGrp="1"/>
          </p:cNvSpPr>
          <p:nvPr>
            <p:ph type="title"/>
          </p:nvPr>
        </p:nvSpPr>
        <p:spPr>
          <a:xfrm>
            <a:off x="838200" y="0"/>
            <a:ext cx="10515600" cy="1325563"/>
          </a:xfrm>
        </p:spPr>
        <p:txBody>
          <a:bodyPr/>
          <a:lstStyle/>
          <a:p>
            <a:pPr algn="ctr"/>
            <a:r>
              <a:rPr lang="en-US" dirty="0">
                <a:solidFill>
                  <a:srgbClr val="002060"/>
                </a:solidFill>
              </a:rPr>
              <a:t>Unification</a:t>
            </a:r>
            <a:endParaRPr lang="fr-FR" dirty="0">
              <a:solidFill>
                <a:srgbClr val="002060"/>
              </a:solidFill>
            </a:endParaRPr>
          </a:p>
        </p:txBody>
      </p:sp>
      <p:sp>
        <p:nvSpPr>
          <p:cNvPr id="9" name="Slide Number Placeholder 8">
            <a:extLst>
              <a:ext uri="{FF2B5EF4-FFF2-40B4-BE49-F238E27FC236}">
                <a16:creationId xmlns:a16="http://schemas.microsoft.com/office/drawing/2014/main" id="{8A10F2D3-765B-6EAB-04E6-3F926C7C138F}"/>
              </a:ext>
            </a:extLst>
          </p:cNvPr>
          <p:cNvSpPr>
            <a:spLocks noGrp="1"/>
          </p:cNvSpPr>
          <p:nvPr>
            <p:ph type="sldNum" sz="quarter" idx="12"/>
          </p:nvPr>
        </p:nvSpPr>
        <p:spPr/>
        <p:txBody>
          <a:bodyPr/>
          <a:lstStyle/>
          <a:p>
            <a:fld id="{6113E31D-E2AB-40D1-8B51-AFA5AFEF393A}" type="slidenum">
              <a:rPr lang="en-US" smtClean="0"/>
              <a:t>9</a:t>
            </a:fld>
            <a:endParaRPr lang="en-US" dirty="0"/>
          </a:p>
        </p:txBody>
      </p:sp>
      <p:sp>
        <p:nvSpPr>
          <p:cNvPr id="13" name="TextBox 12">
            <a:extLst>
              <a:ext uri="{FF2B5EF4-FFF2-40B4-BE49-F238E27FC236}">
                <a16:creationId xmlns:a16="http://schemas.microsoft.com/office/drawing/2014/main" id="{A82EDB90-EA4D-8E07-E0B1-2B1EF734F8A5}"/>
              </a:ext>
            </a:extLst>
          </p:cNvPr>
          <p:cNvSpPr txBox="1"/>
          <p:nvPr/>
        </p:nvSpPr>
        <p:spPr>
          <a:xfrm>
            <a:off x="2883979" y="1193619"/>
            <a:ext cx="5906518" cy="1200329"/>
          </a:xfrm>
          <a:prstGeom prst="rect">
            <a:avLst/>
          </a:prstGeom>
          <a:noFill/>
        </p:spPr>
        <p:txBody>
          <a:bodyPr wrap="square">
            <a:spAutoFit/>
          </a:bodyPr>
          <a:lstStyle/>
          <a:p>
            <a:pPr marL="342900" indent="-342900">
              <a:buFont typeface="Arial" panose="020B0604020202020204" pitchFamily="34" charset="0"/>
              <a:buChar char="•"/>
            </a:pPr>
            <a:r>
              <a:rPr lang="fr-FR" sz="2400" dirty="0">
                <a:solidFill>
                  <a:srgbClr val="202122"/>
                </a:solidFill>
                <a:latin typeface="Arial" panose="020B0604020202020204" pitchFamily="34" charset="0"/>
              </a:rPr>
              <a:t>Programmation logique </a:t>
            </a:r>
            <a:r>
              <a:rPr lang="fr-FR" sz="2000" dirty="0">
                <a:solidFill>
                  <a:srgbClr val="202122"/>
                </a:solidFill>
                <a:latin typeface="Arial" panose="020B0604020202020204" pitchFamily="34" charset="0"/>
              </a:rPr>
              <a:t>(Prolog)</a:t>
            </a:r>
          </a:p>
          <a:p>
            <a:pPr marL="342900" indent="-342900">
              <a:buFont typeface="Arial" panose="020B0604020202020204" pitchFamily="34" charset="0"/>
              <a:buChar char="•"/>
            </a:pPr>
            <a:r>
              <a:rPr lang="fr-FR" sz="2400" dirty="0">
                <a:solidFill>
                  <a:srgbClr val="202122"/>
                </a:solidFill>
                <a:latin typeface="Arial" panose="020B0604020202020204" pitchFamily="34" charset="0"/>
              </a:rPr>
              <a:t>Inférence de types </a:t>
            </a:r>
            <a:r>
              <a:rPr lang="fr-FR" sz="2000" dirty="0">
                <a:solidFill>
                  <a:srgbClr val="202122"/>
                </a:solidFill>
                <a:latin typeface="Arial" panose="020B0604020202020204" pitchFamily="34" charset="0"/>
              </a:rPr>
              <a:t>(</a:t>
            </a:r>
            <a:r>
              <a:rPr lang="fr-FR" sz="2000" dirty="0" err="1">
                <a:solidFill>
                  <a:srgbClr val="202122"/>
                </a:solidFill>
                <a:latin typeface="Arial" panose="020B0604020202020204" pitchFamily="34" charset="0"/>
              </a:rPr>
              <a:t>ocaml</a:t>
            </a:r>
            <a:r>
              <a:rPr lang="fr-FR" sz="2000" dirty="0">
                <a:solidFill>
                  <a:srgbClr val="202122"/>
                </a:solidFill>
                <a:latin typeface="Arial" panose="020B0604020202020204" pitchFamily="34" charset="0"/>
              </a:rPr>
              <a:t>, </a:t>
            </a:r>
            <a:r>
              <a:rPr lang="fr-FR" sz="2000" dirty="0" err="1">
                <a:solidFill>
                  <a:srgbClr val="202122"/>
                </a:solidFill>
                <a:latin typeface="Arial" panose="020B0604020202020204" pitchFamily="34" charset="0"/>
              </a:rPr>
              <a:t>haskell</a:t>
            </a:r>
            <a:r>
              <a:rPr lang="fr-FR" sz="2000" dirty="0">
                <a:solidFill>
                  <a:srgbClr val="202122"/>
                </a:solidFill>
                <a:latin typeface="Arial" panose="020B0604020202020204" pitchFamily="34" charset="0"/>
              </a:rPr>
              <a:t>, …)</a:t>
            </a:r>
          </a:p>
          <a:p>
            <a:pPr marL="342900" indent="-342900">
              <a:buFont typeface="Arial" panose="020B0604020202020204" pitchFamily="34" charset="0"/>
              <a:buChar char="•"/>
            </a:pPr>
            <a:r>
              <a:rPr lang="fr-FR" sz="2400" b="1" dirty="0">
                <a:solidFill>
                  <a:srgbClr val="202122"/>
                </a:solidFill>
                <a:latin typeface="Arial" panose="020B0604020202020204" pitchFamily="34" charset="0"/>
              </a:rPr>
              <a:t>Assistants de preuve</a:t>
            </a:r>
          </a:p>
        </p:txBody>
      </p:sp>
      <p:pic>
        <p:nvPicPr>
          <p:cNvPr id="6" name="Picture 2" descr="Bonhomme Images – Browse 7,464 Stock Photos, Vectors, and Video | Adobe  Stock">
            <a:extLst>
              <a:ext uri="{FF2B5EF4-FFF2-40B4-BE49-F238E27FC236}">
                <a16:creationId xmlns:a16="http://schemas.microsoft.com/office/drawing/2014/main" id="{AF756A06-B2D0-A0F6-3D65-BBA36B05FA7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9072" y="2835838"/>
            <a:ext cx="1534062" cy="18106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Speech Bubble: Rectangle with Corners Rounded 6">
                <a:extLst>
                  <a:ext uri="{FF2B5EF4-FFF2-40B4-BE49-F238E27FC236}">
                    <a16:creationId xmlns:a16="http://schemas.microsoft.com/office/drawing/2014/main" id="{ACD5CE1E-DEE9-E715-7668-1248D4284002}"/>
                  </a:ext>
                </a:extLst>
              </p:cNvPr>
              <p:cNvSpPr/>
              <p:nvPr/>
            </p:nvSpPr>
            <p:spPr>
              <a:xfrm>
                <a:off x="2029381" y="2559344"/>
                <a:ext cx="5746752" cy="1331158"/>
              </a:xfrm>
              <a:prstGeom prst="wedgeRoundRectCallout">
                <a:avLst>
                  <a:gd name="adj1" fmla="val -56467"/>
                  <a:gd name="adj2" fmla="val 3501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lnSpc>
                    <a:spcPct val="122000"/>
                  </a:lnSpc>
                </a:pPr>
                <a:r>
                  <a:rPr lang="en-US" dirty="0"/>
                  <a:t>Je </a:t>
                </a:r>
                <a:r>
                  <a:rPr lang="en-US" dirty="0" err="1"/>
                  <a:t>veux</a:t>
                </a:r>
                <a:r>
                  <a:rPr lang="en-US" dirty="0"/>
                  <a:t> </a:t>
                </a:r>
                <a:r>
                  <a:rPr lang="en-US" dirty="0" err="1"/>
                  <a:t>prouver</a:t>
                </a:r>
                <a:r>
                  <a:rPr lang="en-US" dirty="0"/>
                  <a:t> </a:t>
                </a:r>
                <a14:m>
                  <m:oMath xmlns:m="http://schemas.openxmlformats.org/officeDocument/2006/math">
                    <m:r>
                      <a:rPr lang="en-US" b="0" i="1" smtClean="0">
                        <a:solidFill>
                          <a:srgbClr val="C00000"/>
                        </a:solidFill>
                        <a:latin typeface="Cambria Math" panose="02040503050406030204" pitchFamily="18" charset="0"/>
                        <a:cs typeface="Courier New" panose="02070309020205020404" pitchFamily="49" charset="0"/>
                      </a:rPr>
                      <m:t>𝑎</m:t>
                    </m:r>
                    <m:r>
                      <a:rPr lang="en-US" b="0" i="1" smtClean="0">
                        <a:solidFill>
                          <a:srgbClr val="C00000"/>
                        </a:solidFill>
                        <a:latin typeface="Cambria Math" panose="02040503050406030204" pitchFamily="18" charset="0"/>
                        <a:cs typeface="Courier New" panose="02070309020205020404" pitchFamily="49" charset="0"/>
                      </a:rPr>
                      <m:t>+0=</m:t>
                    </m:r>
                    <m:r>
                      <a:rPr lang="en-US" b="0" i="1" smtClean="0">
                        <a:solidFill>
                          <a:srgbClr val="C00000"/>
                        </a:solidFill>
                        <a:latin typeface="Cambria Math" panose="02040503050406030204" pitchFamily="18" charset="0"/>
                        <a:cs typeface="Courier New" panose="02070309020205020404" pitchFamily="49" charset="0"/>
                      </a:rPr>
                      <m:t>𝑎</m:t>
                    </m:r>
                    <m:r>
                      <a:rPr lang="fr-FR" b="1" i="0" smtClean="0">
                        <a:solidFill>
                          <a:srgbClr val="0000FF"/>
                        </a:solidFill>
                        <a:latin typeface="Cambria Math" panose="02040503050406030204" pitchFamily="18" charset="0"/>
                        <a:cs typeface="Courier New" panose="02070309020205020404" pitchFamily="49" charset="0"/>
                      </a:rPr>
                      <m:t> </m:t>
                    </m:r>
                  </m:oMath>
                </a14:m>
                <a:r>
                  <a:rPr lang="fr-FR" dirty="0"/>
                  <a:t> avec le schéma d’induction</a:t>
                </a:r>
              </a:p>
              <a:p>
                <a:pPr algn="ctr">
                  <a:lnSpc>
                    <a:spcPct val="122000"/>
                  </a:lnSpc>
                </a:pPr>
                <a14:m>
                  <m:oMathPara xmlns:m="http://schemas.openxmlformats.org/officeDocument/2006/math">
                    <m:oMathParaPr>
                      <m:jc m:val="centerGroup"/>
                    </m:oMathParaPr>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𝑃</m:t>
                          </m:r>
                          <m:d>
                            <m:dPr>
                              <m:ctrlPr>
                                <a:rPr lang="fr-FR" i="1">
                                  <a:latin typeface="Cambria Math" panose="02040503050406030204" pitchFamily="18" charset="0"/>
                                </a:rPr>
                              </m:ctrlPr>
                            </m:dPr>
                            <m:e>
                              <m:r>
                                <a:rPr lang="fr-FR" i="1">
                                  <a:latin typeface="Cambria Math" panose="02040503050406030204" pitchFamily="18" charset="0"/>
                                </a:rPr>
                                <m:t>0</m:t>
                              </m:r>
                            </m:e>
                          </m:d>
                          <m:r>
                            <a:rPr lang="fr-FR" i="1">
                              <a:latin typeface="Cambria Math" panose="02040503050406030204" pitchFamily="18" charset="0"/>
                            </a:rPr>
                            <m:t>     </m:t>
                          </m:r>
                          <m:r>
                            <a:rPr lang="fr-FR" i="1">
                              <a:latin typeface="Cambria Math" panose="02040503050406030204" pitchFamily="18" charset="0"/>
                            </a:rPr>
                            <m:t>𝑃</m:t>
                          </m:r>
                          <m:d>
                            <m:dPr>
                              <m:ctrlPr>
                                <a:rPr lang="fr-FR" i="1">
                                  <a:latin typeface="Cambria Math" panose="02040503050406030204" pitchFamily="18" charset="0"/>
                                </a:rPr>
                              </m:ctrlPr>
                            </m:dPr>
                            <m:e>
                              <m:r>
                                <a:rPr lang="en-US" i="1">
                                  <a:latin typeface="Cambria Math" panose="02040503050406030204" pitchFamily="18" charset="0"/>
                                </a:rPr>
                                <m:t>𝑖</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num>
                        <m:den>
                          <m:r>
                            <a:rPr lang="en-US" i="1" smtClean="0">
                              <a:solidFill>
                                <a:srgbClr val="C00000"/>
                              </a:solidFill>
                              <a:latin typeface="Cambria Math" panose="02040503050406030204" pitchFamily="18" charset="0"/>
                            </a:rPr>
                            <m:t>𝑃</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den>
                      </m:f>
                    </m:oMath>
                  </m:oMathPara>
                </a14:m>
                <a:endParaRPr lang="fr-FR" dirty="0"/>
              </a:p>
            </p:txBody>
          </p:sp>
        </mc:Choice>
        <mc:Fallback xmlns="">
          <p:sp>
            <p:nvSpPr>
              <p:cNvPr id="7" name="Speech Bubble: Rectangle with Corners Rounded 6">
                <a:extLst>
                  <a:ext uri="{FF2B5EF4-FFF2-40B4-BE49-F238E27FC236}">
                    <a16:creationId xmlns:a16="http://schemas.microsoft.com/office/drawing/2014/main" id="{ACD5CE1E-DEE9-E715-7668-1248D4284002}"/>
                  </a:ext>
                </a:extLst>
              </p:cNvPr>
              <p:cNvSpPr>
                <a:spLocks noRot="1" noChangeAspect="1" noMove="1" noResize="1" noEditPoints="1" noAdjustHandles="1" noChangeArrowheads="1" noChangeShapeType="1" noTextEdit="1"/>
              </p:cNvSpPr>
              <p:nvPr/>
            </p:nvSpPr>
            <p:spPr>
              <a:xfrm>
                <a:off x="2029381" y="2559344"/>
                <a:ext cx="5746752" cy="1331158"/>
              </a:xfrm>
              <a:prstGeom prst="wedgeRoundRectCallout">
                <a:avLst>
                  <a:gd name="adj1" fmla="val -56467"/>
                  <a:gd name="adj2" fmla="val 35016"/>
                  <a:gd name="adj3" fmla="val 16667"/>
                </a:avLst>
              </a:prstGeom>
              <a:blipFill>
                <a:blip r:embed="rId4"/>
                <a:stretch>
                  <a:fillRect/>
                </a:stretch>
              </a:blipFill>
            </p:spPr>
            <p:txBody>
              <a:bodyPr/>
              <a:lstStyle/>
              <a:p>
                <a:r>
                  <a:rPr lang="fr-FR">
                    <a:noFill/>
                  </a:rPr>
                  <a:t> </a:t>
                </a:r>
              </a:p>
            </p:txBody>
          </p:sp>
        </mc:Fallback>
      </mc:AlternateContent>
      <p:pic>
        <p:nvPicPr>
          <p:cNvPr id="8" name="Picture 7" descr="The Coq proof assistant (@CoqLang) / Twitter">
            <a:extLst>
              <a:ext uri="{FF2B5EF4-FFF2-40B4-BE49-F238E27FC236}">
                <a16:creationId xmlns:a16="http://schemas.microsoft.com/office/drawing/2014/main" id="{10128A57-DEE4-584A-63A6-51B20C22E7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29391" y="3562607"/>
            <a:ext cx="967289" cy="9672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Speech Bubble: Rectangle with Corners Rounded 21">
                <a:extLst>
                  <a:ext uri="{FF2B5EF4-FFF2-40B4-BE49-F238E27FC236}">
                    <a16:creationId xmlns:a16="http://schemas.microsoft.com/office/drawing/2014/main" id="{8681AA8D-F02A-3183-FEBA-DEDDDF5F778B}"/>
                  </a:ext>
                </a:extLst>
              </p:cNvPr>
              <p:cNvSpPr/>
              <p:nvPr/>
            </p:nvSpPr>
            <p:spPr>
              <a:xfrm>
                <a:off x="7280067" y="3953310"/>
                <a:ext cx="2668063" cy="1237796"/>
              </a:xfrm>
              <a:prstGeom prst="wedgeRoundRectCallout">
                <a:avLst>
                  <a:gd name="adj1" fmla="val 71382"/>
                  <a:gd name="adj2" fmla="val -3463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solidFill>
                    <a:srgbClr val="0000FF"/>
                  </a:solidFill>
                  <a:cs typeface="Courier New" panose="02070309020205020404" pitchFamily="49" charset="0"/>
                </a:endParaRPr>
              </a:p>
              <a:p>
                <a:pPr marL="285750" indent="-285750">
                  <a:buFont typeface="Arial" panose="020B0604020202020204" pitchFamily="34" charset="0"/>
                  <a:buChar char="•"/>
                </a:pPr>
                <a:r>
                  <a:rPr lang="fr-FR" dirty="0"/>
                  <a:t>Qui est </a:t>
                </a:r>
                <a14:m>
                  <m:oMath xmlns:m="http://schemas.openxmlformats.org/officeDocument/2006/math">
                    <m:r>
                      <a:rPr lang="en-US" i="1">
                        <a:solidFill>
                          <a:srgbClr val="C00000"/>
                        </a:solidFill>
                        <a:latin typeface="Cambria Math" panose="02040503050406030204" pitchFamily="18" charset="0"/>
                      </a:rPr>
                      <m:t>𝑃</m:t>
                    </m:r>
                  </m:oMath>
                </a14:m>
                <a:r>
                  <a:rPr lang="fr-FR" dirty="0"/>
                  <a:t> ? </a:t>
                </a:r>
              </a:p>
              <a:p>
                <a:pP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𝑥</m:t>
                      </m:r>
                      <m:r>
                        <a:rPr lang="en-US" i="1" smtClean="0">
                          <a:latin typeface="Cambria Math" panose="02040503050406030204" pitchFamily="18" charset="0"/>
                        </a:rPr>
                        <m:t>↦</m:t>
                      </m:r>
                      <m:r>
                        <a:rPr lang="en-US" i="1" smtClean="0">
                          <a:latin typeface="Cambria Math" panose="02040503050406030204" pitchFamily="18" charset="0"/>
                        </a:rPr>
                        <m:t>𝑥</m:t>
                      </m:r>
                      <m:r>
                        <m:rPr>
                          <m:aln/>
                        </m:rPr>
                        <a:rPr lang="fr-FR"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𝑥</m:t>
                      </m:r>
                    </m:oMath>
                  </m:oMathPara>
                </a14:m>
                <a:endParaRPr lang="fr-FR" dirty="0"/>
              </a:p>
              <a:p>
                <a:pPr marL="285750" indent="-285750">
                  <a:buFont typeface="Arial" panose="020B0604020202020204" pitchFamily="34" charset="0"/>
                  <a:buChar char="•"/>
                </a:pPr>
                <a:r>
                  <a:rPr lang="fr-FR" dirty="0"/>
                  <a:t>Qui est </a:t>
                </a:r>
                <a14:m>
                  <m:oMath xmlns:m="http://schemas.openxmlformats.org/officeDocument/2006/math">
                    <m:r>
                      <a:rPr lang="fr-FR" b="0" i="1" smtClean="0">
                        <a:solidFill>
                          <a:srgbClr val="C00000"/>
                        </a:solidFill>
                        <a:latin typeface="Cambria Math" panose="02040503050406030204" pitchFamily="18" charset="0"/>
                      </a:rPr>
                      <m:t>𝑛</m:t>
                    </m:r>
                  </m:oMath>
                </a14:m>
                <a:r>
                  <a:rPr lang="fr-FR" dirty="0"/>
                  <a:t> ?</a:t>
                </a:r>
              </a:p>
              <a:p>
                <a:pPr/>
                <a14:m>
                  <m:oMathPara xmlns:m="http://schemas.openxmlformats.org/officeDocument/2006/math">
                    <m:oMathParaPr>
                      <m:jc m:val="center"/>
                    </m:oMathParaPr>
                    <m:oMath xmlns:m="http://schemas.openxmlformats.org/officeDocument/2006/math">
                      <m:r>
                        <a:rPr lang="fr-FR" b="0" i="1" smtClean="0">
                          <a:latin typeface="Cambria Math" panose="02040503050406030204" pitchFamily="18" charset="0"/>
                        </a:rPr>
                        <m:t>𝑎</m:t>
                      </m:r>
                    </m:oMath>
                  </m:oMathPara>
                </a14:m>
                <a:endParaRPr lang="fr-FR" dirty="0"/>
              </a:p>
              <a:p>
                <a:pPr marL="285750" indent="-285750" algn="ctr">
                  <a:buFont typeface="Arial" panose="020B0604020202020204" pitchFamily="34" charset="0"/>
                  <a:buChar char="•"/>
                </a:pPr>
                <a:endParaRPr lang="fr-FR" dirty="0"/>
              </a:p>
            </p:txBody>
          </p:sp>
        </mc:Choice>
        <mc:Fallback xmlns="">
          <p:sp>
            <p:nvSpPr>
              <p:cNvPr id="22" name="Speech Bubble: Rectangle with Corners Rounded 21">
                <a:extLst>
                  <a:ext uri="{FF2B5EF4-FFF2-40B4-BE49-F238E27FC236}">
                    <a16:creationId xmlns:a16="http://schemas.microsoft.com/office/drawing/2014/main" id="{8681AA8D-F02A-3183-FEBA-DEDDDF5F778B}"/>
                  </a:ext>
                </a:extLst>
              </p:cNvPr>
              <p:cNvSpPr>
                <a:spLocks noRot="1" noChangeAspect="1" noMove="1" noResize="1" noEditPoints="1" noAdjustHandles="1" noChangeArrowheads="1" noChangeShapeType="1" noTextEdit="1"/>
              </p:cNvSpPr>
              <p:nvPr/>
            </p:nvSpPr>
            <p:spPr>
              <a:xfrm>
                <a:off x="7280067" y="3953310"/>
                <a:ext cx="2668063" cy="1237796"/>
              </a:xfrm>
              <a:prstGeom prst="wedgeRoundRectCallout">
                <a:avLst>
                  <a:gd name="adj1" fmla="val 71382"/>
                  <a:gd name="adj2" fmla="val -34636"/>
                  <a:gd name="adj3" fmla="val 16667"/>
                </a:avLst>
              </a:prstGeom>
              <a:blipFill>
                <a:blip r:embed="rId6"/>
                <a:stretch>
                  <a:fillRect t="-488"/>
                </a:stretch>
              </a:blipFill>
            </p:spPr>
            <p:txBody>
              <a:bodyPr/>
              <a:lstStyle/>
              <a:p>
                <a:r>
                  <a:rPr lang="fr-FR">
                    <a:noFill/>
                  </a:rPr>
                  <a:t> </a:t>
                </a:r>
              </a:p>
            </p:txBody>
          </p:sp>
        </mc:Fallback>
      </mc:AlternateContent>
      <p:sp>
        <p:nvSpPr>
          <p:cNvPr id="17" name="TextBox 16">
            <a:extLst>
              <a:ext uri="{FF2B5EF4-FFF2-40B4-BE49-F238E27FC236}">
                <a16:creationId xmlns:a16="http://schemas.microsoft.com/office/drawing/2014/main" id="{B11A6681-54A6-15C1-D8A2-84DA5942C206}"/>
              </a:ext>
            </a:extLst>
          </p:cNvPr>
          <p:cNvSpPr txBox="1"/>
          <p:nvPr/>
        </p:nvSpPr>
        <p:spPr>
          <a:xfrm>
            <a:off x="4184155" y="5599097"/>
            <a:ext cx="5746752" cy="400110"/>
          </a:xfrm>
          <a:prstGeom prst="rect">
            <a:avLst/>
          </a:prstGeom>
          <a:noFill/>
        </p:spPr>
        <p:txBody>
          <a:bodyPr wrap="square" rtlCol="0">
            <a:spAutoFit/>
          </a:bodyPr>
          <a:lstStyle/>
          <a:p>
            <a:r>
              <a:rPr lang="en-US" sz="2000" dirty="0" err="1"/>
              <a:t>Indécidable</a:t>
            </a:r>
            <a:endParaRPr lang="fr-FR" sz="2000" dirty="0"/>
          </a:p>
        </p:txBody>
      </p:sp>
      <p:pic>
        <p:nvPicPr>
          <p:cNvPr id="30" name="Picture 2">
            <a:extLst>
              <a:ext uri="{FF2B5EF4-FFF2-40B4-BE49-F238E27FC236}">
                <a16:creationId xmlns:a16="http://schemas.microsoft.com/office/drawing/2014/main" id="{DBEF550E-2BF7-0DFF-274C-D1449BA3F5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8581" y="6219556"/>
            <a:ext cx="685764" cy="609568"/>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Red Mark Wrong Transparent - PNG All">
            <a:extLst>
              <a:ext uri="{FF2B5EF4-FFF2-40B4-BE49-F238E27FC236}">
                <a16:creationId xmlns:a16="http://schemas.microsoft.com/office/drawing/2014/main" id="{005C72CF-3CE3-BAEE-9845-055AEBC70A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2045" y="5468229"/>
            <a:ext cx="598835" cy="598835"/>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E23D8DAC-9B92-A0E1-2BEF-D10A3CDC9C61}"/>
              </a:ext>
            </a:extLst>
          </p:cNvPr>
          <p:cNvSpPr txBox="1"/>
          <p:nvPr/>
        </p:nvSpPr>
        <p:spPr>
          <a:xfrm>
            <a:off x="4184155" y="6248068"/>
            <a:ext cx="7012880" cy="400110"/>
          </a:xfrm>
          <a:prstGeom prst="rect">
            <a:avLst/>
          </a:prstGeom>
          <a:noFill/>
        </p:spPr>
        <p:txBody>
          <a:bodyPr wrap="square">
            <a:spAutoFit/>
          </a:bodyPr>
          <a:lstStyle/>
          <a:p>
            <a:r>
              <a:rPr lang="en-US" sz="2000" dirty="0"/>
              <a:t>Fragment d</a:t>
            </a:r>
            <a:r>
              <a:rPr lang="fr-FR" sz="2000" dirty="0" err="1"/>
              <a:t>écidable</a:t>
            </a:r>
            <a:r>
              <a:rPr lang="fr-FR" sz="2000" dirty="0"/>
              <a:t> identifié par Miller (1991) pour le </a:t>
            </a:r>
            <a:r>
              <a:rPr lang="el-GR" sz="2000" dirty="0">
                <a:solidFill>
                  <a:srgbClr val="202122"/>
                </a:solidFill>
              </a:rPr>
              <a:t>λ</a:t>
            </a:r>
            <a:r>
              <a:rPr lang="fr-FR" sz="2000" dirty="0">
                <a:solidFill>
                  <a:srgbClr val="202122"/>
                </a:solidFill>
              </a:rPr>
              <a:t>-calcul</a:t>
            </a:r>
            <a:endParaRPr lang="fr-FR" sz="2000" dirty="0"/>
          </a:p>
        </p:txBody>
      </p:sp>
      <p:sp>
        <p:nvSpPr>
          <p:cNvPr id="3" name="Left Brace 2">
            <a:extLst>
              <a:ext uri="{FF2B5EF4-FFF2-40B4-BE49-F238E27FC236}">
                <a16:creationId xmlns:a16="http://schemas.microsoft.com/office/drawing/2014/main" id="{24727F8A-2AA1-0A24-2045-3C3647C96FBB}"/>
              </a:ext>
            </a:extLst>
          </p:cNvPr>
          <p:cNvSpPr/>
          <p:nvPr/>
        </p:nvSpPr>
        <p:spPr>
          <a:xfrm>
            <a:off x="6623794" y="4046251"/>
            <a:ext cx="191911" cy="1039748"/>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637CDC-9E58-E09C-3DBB-046AD47B7A95}"/>
                  </a:ext>
                </a:extLst>
              </p:cNvPr>
              <p:cNvSpPr txBox="1"/>
              <p:nvPr/>
            </p:nvSpPr>
            <p:spPr>
              <a:xfrm>
                <a:off x="1812578" y="4004935"/>
                <a:ext cx="5003127" cy="1200329"/>
              </a:xfrm>
              <a:prstGeom prst="rect">
                <a:avLst/>
              </a:prstGeom>
              <a:noFill/>
            </p:spPr>
            <p:txBody>
              <a:bodyPr wrap="square" rtlCol="0">
                <a:spAutoFit/>
              </a:bodyPr>
              <a:lstStyle/>
              <a:p>
                <a:pPr lvl="0" algn="ctr"/>
                <a:r>
                  <a:rPr lang="fr-FR" sz="3200" dirty="0">
                    <a:ln w="0"/>
                    <a:effectLst>
                      <a:outerShdw blurRad="38100" dist="19050" dir="2700000" algn="tl" rotWithShape="0">
                        <a:schemeClr val="dk1">
                          <a:alpha val="40000"/>
                        </a:schemeClr>
                      </a:outerShdw>
                    </a:effectLst>
                  </a:rPr>
                  <a:t>Unification </a:t>
                </a:r>
                <a:r>
                  <a:rPr lang="fr-FR" dirty="0">
                    <a:solidFill>
                      <a:prstClr val="black"/>
                    </a:solidFill>
                  </a:rPr>
                  <a:t>(ordre supérieur)</a:t>
                </a:r>
                <a:endParaRPr lang="fr-FR" sz="3200" dirty="0">
                  <a:ln w="0"/>
                  <a:effectLst>
                    <a:outerShdw blurRad="38100" dist="19050" dir="2700000" algn="tl" rotWithShape="0">
                      <a:schemeClr val="dk1">
                        <a:alpha val="40000"/>
                      </a:schemeClr>
                    </a:outerShdw>
                  </a:effectLst>
                </a:endParaRPr>
              </a:p>
              <a:p>
                <a:pPr algn="ctr"/>
                <a:r>
                  <a:rPr lang="fr-FR" sz="2000" dirty="0"/>
                  <a:t>Instancier les </a:t>
                </a:r>
                <a:r>
                  <a:rPr lang="fr-FR" sz="2000" b="1" dirty="0" err="1"/>
                  <a:t>métavariables</a:t>
                </a:r>
                <a:r>
                  <a:rPr lang="fr-FR" sz="2000" dirty="0"/>
                  <a:t> </a:t>
                </a:r>
                <a:r>
                  <a:rPr lang="fr-FR" sz="2000" i="1" dirty="0">
                    <a:solidFill>
                      <a:srgbClr val="C00000"/>
                    </a:solidFill>
                  </a:rPr>
                  <a:t>P</a:t>
                </a:r>
                <a:r>
                  <a:rPr lang="fr-FR" sz="2000" dirty="0"/>
                  <a:t> et </a:t>
                </a:r>
                <a:r>
                  <a:rPr lang="fr-FR" sz="2000" i="1" dirty="0">
                    <a:solidFill>
                      <a:srgbClr val="C00000"/>
                    </a:solidFill>
                  </a:rPr>
                  <a:t>n</a:t>
                </a:r>
              </a:p>
              <a:p>
                <a:pPr algn="ctr"/>
                <a:r>
                  <a:rPr lang="fr-FR" sz="2000" dirty="0"/>
                  <a:t>pour que </a:t>
                </a:r>
                <a14:m>
                  <m:oMath xmlns:m="http://schemas.openxmlformats.org/officeDocument/2006/math">
                    <m:r>
                      <a:rPr lang="en-US" sz="2000" i="1">
                        <a:solidFill>
                          <a:srgbClr val="C00000"/>
                        </a:solidFill>
                        <a:latin typeface="Cambria Math" panose="02040503050406030204" pitchFamily="18" charset="0"/>
                      </a:rPr>
                      <m:t>𝑃</m:t>
                    </m:r>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𝑛</m:t>
                        </m:r>
                      </m:e>
                    </m:d>
                    <m:r>
                      <a:rPr lang="fr-FR" sz="2000" b="0" i="1" smtClean="0">
                        <a:solidFill>
                          <a:schemeClr val="tx1"/>
                        </a:solidFill>
                        <a:latin typeface="Cambria Math" panose="02040503050406030204" pitchFamily="18" charset="0"/>
                      </a:rPr>
                      <m:t>=</m:t>
                    </m:r>
                    <m:r>
                      <a:rPr lang="fr-FR" sz="2000" b="0" i="1" smtClean="0">
                        <a:solidFill>
                          <a:srgbClr val="C00000"/>
                        </a:solidFill>
                        <a:latin typeface="Cambria Math" panose="02040503050406030204" pitchFamily="18" charset="0"/>
                      </a:rPr>
                      <m:t>(</m:t>
                    </m:r>
                    <m:r>
                      <a:rPr lang="en-US" sz="2000" i="1">
                        <a:solidFill>
                          <a:srgbClr val="C00000"/>
                        </a:solidFill>
                        <a:latin typeface="Cambria Math" panose="02040503050406030204" pitchFamily="18" charset="0"/>
                        <a:cs typeface="Courier New" panose="02070309020205020404" pitchFamily="49" charset="0"/>
                      </a:rPr>
                      <m:t>𝑎</m:t>
                    </m:r>
                    <m:r>
                      <a:rPr lang="en-US" sz="2000" i="1">
                        <a:solidFill>
                          <a:srgbClr val="C00000"/>
                        </a:solidFill>
                        <a:latin typeface="Cambria Math" panose="02040503050406030204" pitchFamily="18" charset="0"/>
                        <a:cs typeface="Courier New" panose="02070309020205020404" pitchFamily="49" charset="0"/>
                      </a:rPr>
                      <m:t>+0=</m:t>
                    </m:r>
                    <m:r>
                      <a:rPr lang="en-US" sz="2000" i="1">
                        <a:solidFill>
                          <a:srgbClr val="C00000"/>
                        </a:solidFill>
                        <a:latin typeface="Cambria Math" panose="02040503050406030204" pitchFamily="18" charset="0"/>
                        <a:cs typeface="Courier New" panose="02070309020205020404" pitchFamily="49" charset="0"/>
                      </a:rPr>
                      <m:t>𝑎</m:t>
                    </m:r>
                    <m:r>
                      <a:rPr lang="fr-FR" sz="2000" b="0" i="1" smtClean="0">
                        <a:solidFill>
                          <a:srgbClr val="C00000"/>
                        </a:solidFill>
                        <a:latin typeface="Cambria Math" panose="02040503050406030204" pitchFamily="18" charset="0"/>
                        <a:cs typeface="Courier New" panose="02070309020205020404" pitchFamily="49" charset="0"/>
                      </a:rPr>
                      <m:t>)</m:t>
                    </m:r>
                  </m:oMath>
                </a14:m>
                <a:endParaRPr lang="fr-FR" sz="2000" dirty="0"/>
              </a:p>
            </p:txBody>
          </p:sp>
        </mc:Choice>
        <mc:Fallback xmlns="">
          <p:sp>
            <p:nvSpPr>
              <p:cNvPr id="4" name="TextBox 3">
                <a:extLst>
                  <a:ext uri="{FF2B5EF4-FFF2-40B4-BE49-F238E27FC236}">
                    <a16:creationId xmlns:a16="http://schemas.microsoft.com/office/drawing/2014/main" id="{C7637CDC-9E58-E09C-3DBB-046AD47B7A95}"/>
                  </a:ext>
                </a:extLst>
              </p:cNvPr>
              <p:cNvSpPr txBox="1">
                <a:spLocks noRot="1" noChangeAspect="1" noMove="1" noResize="1" noEditPoints="1" noAdjustHandles="1" noChangeArrowheads="1" noChangeShapeType="1" noTextEdit="1"/>
              </p:cNvSpPr>
              <p:nvPr/>
            </p:nvSpPr>
            <p:spPr>
              <a:xfrm>
                <a:off x="1812578" y="4004935"/>
                <a:ext cx="5003127" cy="1200329"/>
              </a:xfrm>
              <a:prstGeom prst="rect">
                <a:avLst/>
              </a:prstGeom>
              <a:blipFill>
                <a:blip r:embed="rId9"/>
                <a:stretch>
                  <a:fillRect t="-7614" b="-8122"/>
                </a:stretch>
              </a:blipFill>
            </p:spPr>
            <p:txBody>
              <a:bodyPr/>
              <a:lstStyle/>
              <a:p>
                <a:r>
                  <a:rPr lang="fr-FR">
                    <a:noFill/>
                  </a:rPr>
                  <a:t> </a:t>
                </a:r>
              </a:p>
            </p:txBody>
          </p:sp>
        </mc:Fallback>
      </mc:AlternateContent>
    </p:spTree>
    <p:extLst>
      <p:ext uri="{BB962C8B-B14F-4D97-AF65-F5344CB8AC3E}">
        <p14:creationId xmlns:p14="http://schemas.microsoft.com/office/powerpoint/2010/main" val="301590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17" grpId="0"/>
      <p:bldP spid="33" grpId="0"/>
      <p:bldP spid="3" grpId="0" animBg="1"/>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ORIGINALSLIDENUMBER" val=" 27"/>
  <p:tag name="DONE" val="1"/>
</p:tagLst>
</file>

<file path=ppt/tags/tag10.xml><?xml version="1.0" encoding="utf-8"?>
<p:tagLst xmlns:a="http://schemas.openxmlformats.org/drawingml/2006/main" xmlns:r="http://schemas.openxmlformats.org/officeDocument/2006/relationships" xmlns:p="http://schemas.openxmlformats.org/presentationml/2006/main">
  <p:tag name="ID" val=" 2"/>
</p:tagLst>
</file>

<file path=ppt/tags/tag11.xml><?xml version="1.0" encoding="utf-8"?>
<p:tagLst xmlns:a="http://schemas.openxmlformats.org/drawingml/2006/main" xmlns:r="http://schemas.openxmlformats.org/officeDocument/2006/relationships" xmlns:p="http://schemas.openxmlformats.org/presentationml/2006/main">
  <p:tag name="ID" val=" 27"/>
</p:tagLst>
</file>

<file path=ppt/tags/tag12.xml><?xml version="1.0" encoding="utf-8"?>
<p:tagLst xmlns:a="http://schemas.openxmlformats.org/drawingml/2006/main" xmlns:r="http://schemas.openxmlformats.org/officeDocument/2006/relationships" xmlns:p="http://schemas.openxmlformats.org/presentationml/2006/main">
  <p:tag name="ID" val=" 14"/>
</p:tagLst>
</file>

<file path=ppt/tags/tag13.xml><?xml version="1.0" encoding="utf-8"?>
<p:tagLst xmlns:a="http://schemas.openxmlformats.org/drawingml/2006/main" xmlns:r="http://schemas.openxmlformats.org/officeDocument/2006/relationships" xmlns:p="http://schemas.openxmlformats.org/presentationml/2006/main">
  <p:tag name="ID" val=" 22"/>
</p:tagLst>
</file>

<file path=ppt/tags/tag14.xml><?xml version="1.0" encoding="utf-8"?>
<p:tagLst xmlns:a="http://schemas.openxmlformats.org/drawingml/2006/main" xmlns:r="http://schemas.openxmlformats.org/officeDocument/2006/relationships" xmlns:p="http://schemas.openxmlformats.org/presentationml/2006/main">
  <p:tag name="ID" val=" 27"/>
</p:tagLst>
</file>

<file path=ppt/tags/tag15.xml><?xml version="1.0" encoding="utf-8"?>
<p:tagLst xmlns:a="http://schemas.openxmlformats.org/drawingml/2006/main" xmlns:r="http://schemas.openxmlformats.org/officeDocument/2006/relationships" xmlns:p="http://schemas.openxmlformats.org/presentationml/2006/main">
  <p:tag name="ID" val=" 14"/>
</p:tagLst>
</file>

<file path=ppt/tags/tag16.xml><?xml version="1.0" encoding="utf-8"?>
<p:tagLst xmlns:a="http://schemas.openxmlformats.org/drawingml/2006/main" xmlns:r="http://schemas.openxmlformats.org/officeDocument/2006/relationships" xmlns:p="http://schemas.openxmlformats.org/presentationml/2006/main">
  <p:tag name="ID" val=" 14"/>
</p:tagLst>
</file>

<file path=ppt/tags/tag17.xml><?xml version="1.0" encoding="utf-8"?>
<p:tagLst xmlns:a="http://schemas.openxmlformats.org/drawingml/2006/main" xmlns:r="http://schemas.openxmlformats.org/officeDocument/2006/relationships" xmlns:p="http://schemas.openxmlformats.org/presentationml/2006/main">
  <p:tag name="ID" val=" 10"/>
</p:tagLst>
</file>

<file path=ppt/tags/tag18.xml><?xml version="1.0" encoding="utf-8"?>
<p:tagLst xmlns:a="http://schemas.openxmlformats.org/drawingml/2006/main" xmlns:r="http://schemas.openxmlformats.org/officeDocument/2006/relationships" xmlns:p="http://schemas.openxmlformats.org/presentationml/2006/main">
  <p:tag name="ID" val=" 22"/>
</p:tagLst>
</file>

<file path=ppt/tags/tag19.xml><?xml version="1.0" encoding="utf-8"?>
<p:tagLst xmlns:a="http://schemas.openxmlformats.org/drawingml/2006/main" xmlns:r="http://schemas.openxmlformats.org/officeDocument/2006/relationships" xmlns:p="http://schemas.openxmlformats.org/presentationml/2006/main">
  <p:tag name="ID" val=" 10"/>
</p:tagLst>
</file>

<file path=ppt/tags/tag2.xml><?xml version="1.0" encoding="utf-8"?>
<p:tagLst xmlns:a="http://schemas.openxmlformats.org/drawingml/2006/main" xmlns:r="http://schemas.openxmlformats.org/officeDocument/2006/relationships" xmlns:p="http://schemas.openxmlformats.org/presentationml/2006/main">
  <p:tag name="ID" val=" 4"/>
</p:tagLst>
</file>

<file path=ppt/tags/tag20.xml><?xml version="1.0" encoding="utf-8"?>
<p:tagLst xmlns:a="http://schemas.openxmlformats.org/drawingml/2006/main" xmlns:r="http://schemas.openxmlformats.org/officeDocument/2006/relationships" xmlns:p="http://schemas.openxmlformats.org/presentationml/2006/main">
  <p:tag name="ID" val=" 14"/>
</p:tagLst>
</file>

<file path=ppt/tags/tag21.xml><?xml version="1.0" encoding="utf-8"?>
<p:tagLst xmlns:a="http://schemas.openxmlformats.org/drawingml/2006/main" xmlns:r="http://schemas.openxmlformats.org/officeDocument/2006/relationships" xmlns:p="http://schemas.openxmlformats.org/presentationml/2006/main">
  <p:tag name="ID" val=" 14"/>
</p:tagLst>
</file>

<file path=ppt/tags/tag22.xml><?xml version="1.0" encoding="utf-8"?>
<p:tagLst xmlns:a="http://schemas.openxmlformats.org/drawingml/2006/main" xmlns:r="http://schemas.openxmlformats.org/officeDocument/2006/relationships" xmlns:p="http://schemas.openxmlformats.org/presentationml/2006/main">
  <p:tag name="ID" val=" 14"/>
</p:tagLst>
</file>

<file path=ppt/tags/tag23.xml><?xml version="1.0" encoding="utf-8"?>
<p:tagLst xmlns:a="http://schemas.openxmlformats.org/drawingml/2006/main" xmlns:r="http://schemas.openxmlformats.org/officeDocument/2006/relationships" xmlns:p="http://schemas.openxmlformats.org/presentationml/2006/main">
  <p:tag name="ID" val=" 22"/>
</p:tagLst>
</file>

<file path=ppt/tags/tag24.xml><?xml version="1.0" encoding="utf-8"?>
<p:tagLst xmlns:a="http://schemas.openxmlformats.org/drawingml/2006/main" xmlns:r="http://schemas.openxmlformats.org/officeDocument/2006/relationships" xmlns:p="http://schemas.openxmlformats.org/presentationml/2006/main">
  <p:tag name="ID" val=" 10"/>
</p:tagLst>
</file>

<file path=ppt/tags/tag25.xml><?xml version="1.0" encoding="utf-8"?>
<p:tagLst xmlns:a="http://schemas.openxmlformats.org/drawingml/2006/main" xmlns:r="http://schemas.openxmlformats.org/officeDocument/2006/relationships" xmlns:p="http://schemas.openxmlformats.org/presentationml/2006/main">
  <p:tag name="ID" val=" 14"/>
</p:tagLst>
</file>

<file path=ppt/tags/tag26.xml><?xml version="1.0" encoding="utf-8"?>
<p:tagLst xmlns:a="http://schemas.openxmlformats.org/drawingml/2006/main" xmlns:r="http://schemas.openxmlformats.org/officeDocument/2006/relationships" xmlns:p="http://schemas.openxmlformats.org/presentationml/2006/main">
  <p:tag name="ID" val=" 14"/>
</p:tagLst>
</file>

<file path=ppt/tags/tag27.xml><?xml version="1.0" encoding="utf-8"?>
<p:tagLst xmlns:a="http://schemas.openxmlformats.org/drawingml/2006/main" xmlns:r="http://schemas.openxmlformats.org/officeDocument/2006/relationships" xmlns:p="http://schemas.openxmlformats.org/presentationml/2006/main">
  <p:tag name="ID" val=" 22"/>
</p:tagLst>
</file>

<file path=ppt/tags/tag28.xml><?xml version="1.0" encoding="utf-8"?>
<p:tagLst xmlns:a="http://schemas.openxmlformats.org/drawingml/2006/main" xmlns:r="http://schemas.openxmlformats.org/officeDocument/2006/relationships" xmlns:p="http://schemas.openxmlformats.org/presentationml/2006/main">
  <p:tag name="ID" val=" 14"/>
</p:tagLst>
</file>

<file path=ppt/tags/tag29.xml><?xml version="1.0" encoding="utf-8"?>
<p:tagLst xmlns:a="http://schemas.openxmlformats.org/drawingml/2006/main" xmlns:r="http://schemas.openxmlformats.org/officeDocument/2006/relationships" xmlns:p="http://schemas.openxmlformats.org/presentationml/2006/main">
  <p:tag name="ID" val=" 14"/>
</p:tagLst>
</file>

<file path=ppt/tags/tag3.xml><?xml version="1.0" encoding="utf-8"?>
<p:tagLst xmlns:a="http://schemas.openxmlformats.org/drawingml/2006/main" xmlns:r="http://schemas.openxmlformats.org/officeDocument/2006/relationships" xmlns:p="http://schemas.openxmlformats.org/presentationml/2006/main">
  <p:tag name="ID" val=" 10"/>
</p:tagLst>
</file>

<file path=ppt/tags/tag30.xml><?xml version="1.0" encoding="utf-8"?>
<p:tagLst xmlns:a="http://schemas.openxmlformats.org/drawingml/2006/main" xmlns:r="http://schemas.openxmlformats.org/officeDocument/2006/relationships" xmlns:p="http://schemas.openxmlformats.org/presentationml/2006/main">
  <p:tag name="ID" val=" 10"/>
</p:tagLst>
</file>

<file path=ppt/tags/tag31.xml><?xml version="1.0" encoding="utf-8"?>
<p:tagLst xmlns:a="http://schemas.openxmlformats.org/drawingml/2006/main" xmlns:r="http://schemas.openxmlformats.org/officeDocument/2006/relationships" xmlns:p="http://schemas.openxmlformats.org/presentationml/2006/main">
  <p:tag name="ID" val=" 14"/>
</p:tagLst>
</file>

<file path=ppt/tags/tag32.xml><?xml version="1.0" encoding="utf-8"?>
<p:tagLst xmlns:a="http://schemas.openxmlformats.org/drawingml/2006/main" xmlns:r="http://schemas.openxmlformats.org/officeDocument/2006/relationships" xmlns:p="http://schemas.openxmlformats.org/presentationml/2006/main">
  <p:tag name="ID" val=" 22"/>
</p:tagLst>
</file>

<file path=ppt/tags/tag33.xml><?xml version="1.0" encoding="utf-8"?>
<p:tagLst xmlns:a="http://schemas.openxmlformats.org/drawingml/2006/main" xmlns:r="http://schemas.openxmlformats.org/officeDocument/2006/relationships" xmlns:p="http://schemas.openxmlformats.org/presentationml/2006/main">
  <p:tag name="ID" val=" 14"/>
</p:tagLst>
</file>

<file path=ppt/tags/tag34.xml><?xml version="1.0" encoding="utf-8"?>
<p:tagLst xmlns:a="http://schemas.openxmlformats.org/drawingml/2006/main" xmlns:r="http://schemas.openxmlformats.org/officeDocument/2006/relationships" xmlns:p="http://schemas.openxmlformats.org/presentationml/2006/main">
  <p:tag name="ID" val=" 14"/>
</p:tagLst>
</file>

<file path=ppt/tags/tag35.xml><?xml version="1.0" encoding="utf-8"?>
<p:tagLst xmlns:a="http://schemas.openxmlformats.org/drawingml/2006/main" xmlns:r="http://schemas.openxmlformats.org/officeDocument/2006/relationships" xmlns:p="http://schemas.openxmlformats.org/presentationml/2006/main">
  <p:tag name="ID" val=" 10"/>
</p:tagLst>
</file>

<file path=ppt/tags/tag36.xml><?xml version="1.0" encoding="utf-8"?>
<p:tagLst xmlns:a="http://schemas.openxmlformats.org/drawingml/2006/main" xmlns:r="http://schemas.openxmlformats.org/officeDocument/2006/relationships" xmlns:p="http://schemas.openxmlformats.org/presentationml/2006/main">
  <p:tag name="ID" val=" 14"/>
</p:tagLst>
</file>

<file path=ppt/tags/tag37.xml><?xml version="1.0" encoding="utf-8"?>
<p:tagLst xmlns:a="http://schemas.openxmlformats.org/drawingml/2006/main" xmlns:r="http://schemas.openxmlformats.org/officeDocument/2006/relationships" xmlns:p="http://schemas.openxmlformats.org/presentationml/2006/main">
  <p:tag name="ID" val=" 22"/>
</p:tagLst>
</file>

<file path=ppt/tags/tag4.xml><?xml version="1.0" encoding="utf-8"?>
<p:tagLst xmlns:a="http://schemas.openxmlformats.org/drawingml/2006/main" xmlns:r="http://schemas.openxmlformats.org/officeDocument/2006/relationships" xmlns:p="http://schemas.openxmlformats.org/presentationml/2006/main">
  <p:tag name="ID" val=" 11"/>
</p:tagLst>
</file>

<file path=ppt/tags/tag5.xml><?xml version="1.0" encoding="utf-8"?>
<p:tagLst xmlns:a="http://schemas.openxmlformats.org/drawingml/2006/main" xmlns:r="http://schemas.openxmlformats.org/officeDocument/2006/relationships" xmlns:p="http://schemas.openxmlformats.org/presentationml/2006/main">
  <p:tag name="ID" val=" 13"/>
</p:tagLst>
</file>

<file path=ppt/tags/tag6.xml><?xml version="1.0" encoding="utf-8"?>
<p:tagLst xmlns:a="http://schemas.openxmlformats.org/drawingml/2006/main" xmlns:r="http://schemas.openxmlformats.org/officeDocument/2006/relationships" xmlns:p="http://schemas.openxmlformats.org/presentationml/2006/main">
  <p:tag name="ID" val=" 23"/>
</p:tagLst>
</file>

<file path=ppt/tags/tag7.xml><?xml version="1.0" encoding="utf-8"?>
<p:tagLst xmlns:a="http://schemas.openxmlformats.org/drawingml/2006/main" xmlns:r="http://schemas.openxmlformats.org/officeDocument/2006/relationships" xmlns:p="http://schemas.openxmlformats.org/presentationml/2006/main">
  <p:tag name="ID" val=" 26"/>
</p:tagLst>
</file>

<file path=ppt/tags/tag8.xml><?xml version="1.0" encoding="utf-8"?>
<p:tagLst xmlns:a="http://schemas.openxmlformats.org/drawingml/2006/main" xmlns:r="http://schemas.openxmlformats.org/officeDocument/2006/relationships" xmlns:p="http://schemas.openxmlformats.org/presentationml/2006/main">
  <p:tag name="ID" val=" 28"/>
</p:tagLst>
</file>

<file path=ppt/tags/tag9.xml><?xml version="1.0" encoding="utf-8"?>
<p:tagLst xmlns:a="http://schemas.openxmlformats.org/drawingml/2006/main" xmlns:r="http://schemas.openxmlformats.org/officeDocument/2006/relationships" xmlns:p="http://schemas.openxmlformats.org/presentationml/2006/main">
  <p:tag name="ID" val=" 2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06109ECDAD1B439FD5595838701101" ma:contentTypeVersion="7" ma:contentTypeDescription="Create a new document." ma:contentTypeScope="" ma:versionID="d1811d045fece9e9c193ead80878d642">
  <xsd:schema xmlns:xsd="http://www.w3.org/2001/XMLSchema" xmlns:xs="http://www.w3.org/2001/XMLSchema" xmlns:p="http://schemas.microsoft.com/office/2006/metadata/properties" xmlns:ns3="8c41d9cf-e92f-4895-b4be-ebd101c3be92" xmlns:ns4="26046fef-d17c-47b0-9309-24cc0a0d93eb" targetNamespace="http://schemas.microsoft.com/office/2006/metadata/properties" ma:root="true" ma:fieldsID="2788bb34aabc14482dd7609e74150d9d" ns3:_="" ns4:_="">
    <xsd:import namespace="8c41d9cf-e92f-4895-b4be-ebd101c3be92"/>
    <xsd:import namespace="26046fef-d17c-47b0-9309-24cc0a0d93e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41d9cf-e92f-4895-b4be-ebd101c3be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046fef-d17c-47b0-9309-24cc0a0d93e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BFADD2-80FE-49DC-806B-F4F71A45B91F}">
  <ds:schemaRefs>
    <ds:schemaRef ds:uri="8c41d9cf-e92f-4895-b4be-ebd101c3be92"/>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http://www.w3.org/XML/1998/namespace"/>
    <ds:schemaRef ds:uri="26046fef-d17c-47b0-9309-24cc0a0d93eb"/>
    <ds:schemaRef ds:uri="http://purl.org/dc/dcmitype/"/>
    <ds:schemaRef ds:uri="http://purl.org/dc/terms/"/>
  </ds:schemaRefs>
</ds:datastoreItem>
</file>

<file path=customXml/itemProps2.xml><?xml version="1.0" encoding="utf-8"?>
<ds:datastoreItem xmlns:ds="http://schemas.openxmlformats.org/officeDocument/2006/customXml" ds:itemID="{3F410B05-6365-45C4-812F-6293B7FC9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41d9cf-e92f-4895-b4be-ebd101c3be92"/>
    <ds:schemaRef ds:uri="26046fef-d17c-47b0-9309-24cc0a0d93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FFD09D8-C434-475F-A831-E93F50798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21304</TotalTime>
  <Words>8007</Words>
  <Application>Microsoft Office PowerPoint</Application>
  <PresentationFormat>Widescreen</PresentationFormat>
  <Paragraphs>1335</Paragraphs>
  <Slides>59</Slides>
  <Notes>56</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Audition pour un poste de  professeur assistant Monge</vt:lpstr>
      <vt:lpstr>Plan</vt:lpstr>
      <vt:lpstr>Travaux précédents et en cours</vt:lpstr>
      <vt:lpstr>Travaux précédents et en cours</vt:lpstr>
      <vt:lpstr>Travaux précédents et en cours</vt:lpstr>
      <vt:lpstr>Des disciplines pour spécifier des syntaxes avec substitution</vt:lpstr>
      <vt:lpstr>Travaux précédents et en cours</vt:lpstr>
      <vt:lpstr>Travaux précédents et en cours</vt:lpstr>
      <vt:lpstr>Unification</vt:lpstr>
      <vt:lpstr>PowerPoint Presentation</vt:lpstr>
      <vt:lpstr>PowerPoint Presentation</vt:lpstr>
      <vt:lpstr>Travaux précédents et en cours</vt:lpstr>
      <vt:lpstr>Travaux précédents et en cours</vt:lpstr>
      <vt:lpstr>Travaux précédents et en cours</vt:lpstr>
      <vt:lpstr>Notions formelles de langages de programmation</vt:lpstr>
      <vt:lpstr>Une contribution issue de ma thèse</vt:lpstr>
      <vt:lpstr>Travaux précédents et en cours</vt:lpstr>
      <vt:lpstr>Travaux précédents et en cours</vt:lpstr>
      <vt:lpstr>Congruence de la bisimilarité</vt:lpstr>
      <vt:lpstr>Travaux précédents et en cours</vt:lpstr>
      <vt:lpstr>Travaux précédents et en cours</vt:lpstr>
      <vt:lpstr>La théorie des types comme sa propre métathéorie</vt:lpstr>
      <vt:lpstr>Travaux précédents et en cours</vt:lpstr>
      <vt:lpstr>Travaux précédents et en cours</vt:lpstr>
      <vt:lpstr>Mécanisation de diagrammes</vt:lpstr>
      <vt:lpstr>PowerPoint Presentation</vt:lpstr>
      <vt:lpstr>Travaux précédents et en cours</vt:lpstr>
      <vt:lpstr>Travaux précédents et en cours</vt:lpstr>
      <vt:lpstr>Travaux précédents et en cours</vt:lpstr>
      <vt:lpstr>Travaux précédents et en cours</vt:lpstr>
      <vt:lpstr>Raisonner sur du code C en Isabelle</vt:lpstr>
      <vt:lpstr>La sémantique monadique d’AutoCorres</vt:lpstr>
      <vt:lpstr>Cogent : Une sémantique simplifiée</vt:lpstr>
      <vt:lpstr>Comparaison des sémantiques</vt:lpstr>
      <vt:lpstr>PowerPoint Presentation</vt:lpstr>
      <vt:lpstr>PowerPoint Presentation</vt:lpstr>
      <vt:lpstr>PowerPoint Presentation</vt:lpstr>
      <vt:lpstr>Ma mission (2020)</vt:lpstr>
      <vt:lpstr>PowerPoint Presentation</vt:lpstr>
      <vt:lpstr>PowerPoint Presentation</vt:lpstr>
      <vt:lpstr>PowerPoint Presentation</vt:lpstr>
      <vt:lpstr>PowerPoint Presentation</vt:lpstr>
      <vt:lpstr>PowerPoint Presentation</vt:lpstr>
      <vt:lpstr>Mission accomplie (2021)</vt:lpstr>
      <vt:lpstr>PowerPoint Presentation</vt:lpstr>
      <vt:lpstr>PowerPoint Presentation</vt:lpstr>
      <vt:lpstr>PowerPoint Presentation</vt:lpstr>
      <vt:lpstr>Projet de recherche</vt:lpstr>
      <vt:lpstr>PowerPoint Presentation</vt:lpstr>
      <vt:lpstr>PowerPoint Presentation</vt:lpstr>
      <vt:lpstr>PowerPoint Presentation</vt:lpstr>
      <vt:lpstr>Intégration dans le pôle Preuves et Algorithmes</vt:lpstr>
      <vt:lpstr>PowerPoint Presentation</vt:lpstr>
      <vt:lpstr>PowerPoint Presentation</vt:lpstr>
      <vt:lpstr>PowerPoint Presentation</vt:lpstr>
      <vt:lpstr>PowerPoint Presentation</vt:lpstr>
      <vt:lpstr>PowerPoint Presentation</vt:lpstr>
      <vt:lpstr>PowerPoint Presentation</vt:lpstr>
      <vt:lpstr>Résumé de mon profil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Audition CNRS</dc:title>
  <dc:creator>Ambroise Lafont</dc:creator>
  <cp:lastModifiedBy>Ambroise Lafont</cp:lastModifiedBy>
  <cp:revision>512</cp:revision>
  <dcterms:created xsi:type="dcterms:W3CDTF">2023-02-22T18:28:09Z</dcterms:created>
  <dcterms:modified xsi:type="dcterms:W3CDTF">2023-05-18T16:42:58Z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0x0101001406109ECDAD1B439FD5595838701101</vt:lpwstr>
  </property>
</Properties>
</file>