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2"/>
  </p:notesMasterIdLst>
  <p:handoutMasterIdLst>
    <p:handoutMasterId r:id="rId23"/>
  </p:handoutMasterIdLst>
  <p:sldIdLst>
    <p:sldId id="472" r:id="rId5"/>
    <p:sldId id="761" r:id="rId6"/>
    <p:sldId id="736" r:id="rId7"/>
    <p:sldId id="738" r:id="rId8"/>
    <p:sldId id="767" r:id="rId9"/>
    <p:sldId id="741" r:id="rId10"/>
    <p:sldId id="762" r:id="rId11"/>
    <p:sldId id="769" r:id="rId12"/>
    <p:sldId id="778" r:id="rId13"/>
    <p:sldId id="746" r:id="rId14"/>
    <p:sldId id="771" r:id="rId15"/>
    <p:sldId id="774" r:id="rId16"/>
    <p:sldId id="775" r:id="rId17"/>
    <p:sldId id="776" r:id="rId18"/>
    <p:sldId id="763" r:id="rId19"/>
    <p:sldId id="777" r:id="rId20"/>
    <p:sldId id="7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</p14:sldIdLst>
        </p14:section>
        <p14:section name="Diagrammatic reasoning" id="{455B9B87-E269-4A46-9523-33DD9D713C57}">
          <p14:sldIdLst>
            <p14:sldId id="761"/>
            <p14:sldId id="736"/>
            <p14:sldId id="738"/>
            <p14:sldId id="767"/>
            <p14:sldId id="741"/>
            <p14:sldId id="762"/>
            <p14:sldId id="769"/>
            <p14:sldId id="778"/>
            <p14:sldId id="746"/>
            <p14:sldId id="771"/>
            <p14:sldId id="774"/>
            <p14:sldId id="775"/>
            <p14:sldId id="776"/>
            <p14:sldId id="763"/>
          </p14:sldIdLst>
        </p14:section>
        <p14:section name="Leftovers" id="{1D8EC182-5CDD-4017-B935-870F86BF9635}">
          <p14:sldIdLst>
            <p14:sldId id="777"/>
            <p14:sldId id="7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7" autoAdjust="0"/>
  </p:normalViewPr>
  <p:slideViewPr>
    <p:cSldViewPr snapToGrid="0">
      <p:cViewPr>
        <p:scale>
          <a:sx n="78" d="100"/>
          <a:sy n="78" d="100"/>
        </p:scale>
        <p:origin x="5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26/11/2024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3,"label":{"kind":"normal","label":"","style":{"alignment":"left","bend":0,"color":"black","dashed":false,"head":"default","kind":"normal","position":0.5,"tail":"hook"},"zindex":0},"to":1},{"from":2,"id":4,"label":{"kind":"normal","label":"","style":{"alignment":"left","bend":0,"color":"black","dashed":false,"head":"default","kind":"normal","position":0.5,"tail":"none"},"zindex":0},"to":0},{"from":2,"id":5,"label":{"kind":"normal","label":"","style":{"alignment":"left","bend":-0.6,"color":"black","dashed":false,"head":"default","kind":"normal","position":0.5,"tail":"none"},"zindex":0},"to":1},{"from":0,"id":6,"label":{"kind":"normal","label":"","style":{"alignment":"left","bend":-0.30000000000000004,"color":"black","dashed":false,"head":"default","kind":"double","position":0.5,"tail":"none"},"zindex":0},"to":5},{"from":0,"id":7,"label":{"kind":"normal","label":"","style":{"alignment":"left","bend":0.30000000000000004,"color":"black","dashed":false,"head":"default","kind":"double","position":0.5,"tail":"none"},"zindex":0},"to":5}],"id":0,"nextGraphId":8,"nodes":[{"id":0,"label":{"isCoqValidated":false,"isMath":true,"label":"","pos":[444.0052080154419,124.67465209960938],"zindex":0}},{"id":1,"label":{"isCoqValidated":false,"isMath":true,"label":"","pos":[544.0052080154419,124.67465209960938],"zindex":0}},{"id":2,"label":{"isCoqValidated":false,"isMath":true,"label":"","pos":[344.0052080154419,124.67465209960938]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389681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black","dashed":false,"head":"default","kind":"normal","position":0.5,"tail":"hook"},"zindex":0},"to":1},{"from":1,"id":5,"label":{"kind":"normal","label":"","style":{"alignment":"left","bend":0,"color":"black","dashed":false,"head":"default","kind":"normal","position":0.5,"tail":"hook"},"zindex":0},"to":2},{"from":3,"id":6,"label":{"kind":"normal","label":"","style":{"alignment":"left","bend":0.2,"color":"black","dashed":false,"head":"default","kind":"normal","position":0.5,"tail":"none"},"zindex":0},"to":0},{"from":3,"id":7,"label":{"kind":"normal","label":"","style":{"alignment":"left","bend":-0.30000000000000004,"color":"black","dashed":false,"head":"default","kind":"normal","position":0.5,"tail":"none"},"zindex":0},"to":0},{"from":3,"id":8,"label":{"kind":"normal","label":"","style":{"alignment":"left","bend":-0.6,"color":"black","dashed":false,"head":"default","kind":"normal","position":0.5,"tail":"none"},"zindex":0},"to":2},{"from":0,"id":9,"label":{"kind":"normal","label":"","style":{"alignment":"left","bend":-0.5,"color":"black","dashed":false,"head":"default","kind":"normal","position":0.5,"tail":"none"},"zindex":0},"to":2},{"from":1,"id":10,"label":{"kind":"normal","label":"","style":{"alignment":"left","bend":0,"color":"black","dashed":false,"head":"default","kind":"double","position":0.5,"tail":"none"},"zindex":0},"to":9},{"from":0,"id":11,"label":{"kind":"normal","label":"","style":{"alignment":"left","bend":-0.4,"color":"black","dashed":false,"head":"default","kind":"double","position":0.5,"tail":"none"},"zindex":0},"to":8},{"from":0,"id":12,"label":{"kind":"normal","label":"","style":{"alignment":"left","bend":0.1,"color":"black","dashed":false,"head":"default","kind":"double","position":0.5,"tail":"none"},"zindex":0},"to":8}],"id":0,"nextGraphId":13,"nodes":[{"id":0,"label":{"isCoqValidated":false,"isMath":true,"label":"\\textcolor{black}{\\bullet}","pos":[250,150],"zindex":0}},{"id":1,"label":{"isCoqValidated":false,"isMath":true,"label":"\\textcolor{black}{\\bullet}","pos":[350,150],"zindex":0}},{"id":2,"label":{"isCoqValidated":false,"isMath":true,"label":"\\textcolor{black}{\\bullet}","pos":[450,150],"zindex":0}},{"id":3,"label":{"isCoqValidated":false,"isMath":true,"label":"","pos":[150,150]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151718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40,"label":{"kind":"normal","label":"","style":{"alignment":"left","bend":0,"color":"black","dashed":false,"head":"default","kind":"normal","marker":"","position":0.5,"tail":"none"},"zindex":0},"to":1},{"from":1,"id":41,"label":{"kind":"normal","label":"","style":{"alignment":"left","bend":0,"color":"black","dashed":false,"head":"default","kind":"normal","marker":"","position":0.5,"tail":"none"},"zindex":0},"to":2},{"from":2,"id":42,"label":{"kind":"normal","label":"","style":{"alignment":"left","bend":0,"color":"black","dashed":false,"head":"default","kind":"normal","marker":"","position":0.5,"tail":"none"},"zindex":0},"to":3},{"from":4,"id":43,"label":{"kind":"normal","label":"","style":{"alignment":"left","bend":0,"color":"black","dashed":false,"head":"default","kind":"normal","marker":"","position":0.5,"tail":"none"},"zindex":0},"to":5},{"from":5,"id":44,"label":{"kind":"normal","label":"","style":{"alignment":"left","bend":0,"color":"black","dashed":false,"head":"default","kind":"normal","marker":"","position":0.5,"tail":"none"},"zindex":0},"to":6},{"from":6,"id":45,"label":{"kind":"normal","label":"","style":{"alignment":"left","bend":0,"color":"black","dashed":false,"head":"default","kind":"normal","marker":"","position":0.5,"tail":"none"},"zindex":0},"to":7},{"from":4,"id":46,"label":{"kind":"normal","label":"","style":{"alignment":"left","bend":-0.6,"color":"black","dashed":false,"head":"default","kind":"normal","marker":"","position":0.5,"tail":"none"},"zindex":0},"to":6},{"from":10,"id":47,"label":{"kind":"normal","label":"","style":{"alignment":"left","bend":0,"color":"black","dashed":false,"head":"default","kind":"normal","marker":"","position":0.5,"tail":"none"},"zindex":0},"to":11},{"from":11,"id":48,"label":{"kind":"normal","label":"","style":{"alignment":"left","bend":0,"color":"black","dashed":false,"head":"default","kind":"normal","marker":"","position":0.5,"tail":"none"},"zindex":0},"to":12},{"from":12,"id":49,"label":{"kind":"normal","label":"","style":{"alignment":"left","bend":0,"color":"black","dashed":false,"head":"default","kind":"normal","marker":"","position":0.5,"tail":"none"},"zindex":0},"to":13},{"from":10,"id":50,"label":{"kind":"normal","label":"","style":{"alignment":"left","bend":-0.6,"color":"black","dashed":false,"head":"default","kind":"normal","marker":"","position":0.5,"tail":"none"},"zindex":0},"to":12},{"from":15,"id":51,"label":{"kind":"normal","label":"","style":{"alignment":"left","bend":0,"color":"red","dashed":false,"head":"default","kind":"normal","marker":"","position":0.5,"tail":"none"},"zindex":0},"to":16},{"from":16,"id":52,"label":{"kind":"normal","label":"","style":{"alignment":"left","bend":0,"color":"red","dashed":false,"head":"default","kind":"normal","marker":"","position":0.5,"tail":"none"},"zindex":0},"to":17},{"from":17,"id":53,"label":{"kind":"normal","label":"","style":{"alignment":"left","bend":0,"color":"red","dashed":false,"head":"default","kind":"normal","marker":"","position":0.5,"tail":"none"},"zindex":0},"to":18},{"from":20,"id":54,"label":{"kind":"normal","label":"","style":{"alignment":"left","bend":0,"color":"red","dashed":false,"head":"default","kind":"normal","marker":"","position":0.5,"tail":"none"},"zindex":0},"to":21},{"from":21,"id":55,"label":{"kind":"normal","label":"","style":{"alignment":"left","bend":0,"color":"red","dashed":false,"head":"default","kind":"normal","marker":"","position":0.5,"tail":"none"},"zindex":0},"to":22},{"from":22,"id":56,"label":{"kind":"normal","label":"","style":{"alignment":"left","bend":0,"color":"red","dashed":false,"head":"default","kind":"normal","marker":"","position":0.5,"tail":"none"},"zindex":0},"to":23},{"from":25,"id":57,"label":{"kind":"normal","label":"","style":{"alignment":"left","bend":0,"color":"black","dashed":false,"head":"default","kind":"normal","marker":"","position":0.5,"tail":"none"},"zindex":0},"to":26},{"from":26,"id":58,"label":{"kind":"normal","label":"","style":{"alignment":"left","bend":0,"color":"black","dashed":false,"head":"default","kind":"normal","marker":"","position":0.5,"tail":"none"},"zindex":0},"to":27},{"from":27,"id":59,"label":{"kind":"normal","label":"","style":{"alignment":"left","bend":0,"color":"black","dashed":false,"head":"default","kind":"normal","marker":"","position":0.5,"tail":"none"},"zindex":0},"to":28},{"from":25,"id":60,"label":{"kind":"normal","label":"","style":{"alignment":"left","bend":-0.6,"color":"red","dashed":false,"head":"default","kind":"normal","marker":"","position":0.5,"tail":"none"},"zindex":0},"to":27},{"from":11,"id":61,"label":{"kind":"normal","label":"","style":{"alignment":"left","bend":0.7,"color":"black","dashed":false,"head":"default","kind":"normal","marker":"","position":0.5,"tail":"none"},"zindex":0},"to":13},{"from":30,"id":62,"label":{"kind":"normal","label":"","style":{"alignment":"left","bend":0,"color":"red","dashed":false,"head":"default","kind":"normal","marker":"","position":0.5,"tail":"none"},"zindex":0},"to":31},{"from":31,"id":63,"label":{"kind":"normal","label":"","style":{"alignment":"left","bend":0,"color":"red","dashed":false,"head":"default","kind":"normal","marker":"","position":0.5,"tail":"none"},"zindex":0},"to":32},{"from":32,"id":64,"label":{"kind":"normal","label":"","style":{"alignment":"left","bend":0,"color":"red","dashed":false,"head":"default","kind":"normal","marker":"","position":0.5,"tail":"none"},"zindex":0},"to":33},{"from":35,"id":65,"label":{"kind":"normal","label":"","style":{"alignment":"left","bend":0,"color":"black","dashed":false,"head":"default","kind":"normal","marker":"","position":0.5,"tail":"none"},"zindex":0},"to":36},{"from":36,"id":66,"label":{"kind":"normal","label":"","style":{"alignment":"left","bend":0,"color":"black","dashed":false,"head":"default","kind":"normal","marker":"","position":0.5,"tail":"none"},"zindex":0},"to":37},{"from":37,"id":67,"label":{"kind":"normal","label":"","style":{"alignment":"left","bend":0,"color":"black","dashed":false,"head":"default","kind":"normal","marker":"","position":0.5,"tail":"none"},"zindex":0},"to":38},{"from":35,"id":68,"label":{"kind":"normal","label":"","style":{"alignment":"left","bend":-0.6,"color":"red","dashed":false,"head":"default","kind":"normal","marker":"","position":0.5,"tail":"none"},"zindex":0},"to":37},{"from":36,"id":69,"label":{"kind":"normal","label":"","style":{"alignment":"left","bend":0.7,"color":"red","dashed":false,"head":"default","kind":"normal","marker":"","position":0.5,"tail":"none"},"zindex":0},"to":38},{"from":46,"id":70,"label":{"kind":"normal","label":"","style":{"alignment":"left","bend":0,"color":"black","dashed":false,"head":"default","kind":"double","marker":"","position":0.5,"tail":"none"},"zindex":0},"to":5},{"from":50,"id":71,"label":{"kind":"normal","label":"","style":{"alignment":"left","bend":0,"color":"black","dashed":false,"head":"default","kind":"double","marker":"","position":0.5,"tail":"none"},"zindex":0},"to":11},{"from":26,"id":72,"label":{"kind":"normal","label":"","style":{"alignment":"right","bend":0,"color":"red","dashed":false,"head":"default","kind":"double","marker":"","position":0.5,"tail":"none"},"zindex":0},"to":60},{"from":61,"id":73,"label":{"kind":"normal","label":"","style":{"alignment":"left","bend":0,"color":"black","dashed":false,"head":"default","kind":"double","marker":"","position":0.5,"tail":"none"},"zindex":0},"to":12},{"from":36,"id":74,"label":{"kind":"normal","label":"","style":{"alignment":"right","bend":0,"color":"red","dashed":false,"head":"default","kind":"double","marker":"","position":0.5,"tail":"none"},"zindex":0},"to":68},{"from":69,"id":75,"label":{"kind":"normal","label":"","style":{"alignment":"left","bend":0,"color":"red","dashed":false,"head":"default","kind":"double","marker":"","position":0.5,"tail":"none"},"zindex":0},"to":37}],"id":0,"nextGraphId":76,"nodes":[{"id":0,"label":{"isCoqValidated":false,"isMath":true,"label":"","pos":[125,75],"zindex":0}},{"id":1,"label":{"isCoqValidated":false,"isMath":true,"label":"","pos":[175,75],"zindex":0}},{"id":2,"label":{"isCoqValidated":false,"isMath":true,"label":"","pos":[225,75],"zindex":0}},{"id":3,"label":{"isCoqValidated":false,"isMath":true,"label":"","pos":[275,75],"zindex":0}},{"id":4,"label":{"isCoqValidated":false,"isMath":true,"label":"","pos":[375,75],"zindex":0}},{"id":5,"label":{"isCoqValidated":false,"isMath":true,"label":"","pos":[425,75],"zindex":0}},{"id":6,"label":{"isCoqValidated":false,"isMath":true,"label":"","pos":[475,75],"zindex":0}},{"id":7,"label":{"isCoqValidated":false,"isMath":true,"label":"","pos":[525,75],"zindex":0}},{"id":8,"label":{"isCoqValidated":false,"isMath":true,"label":"\\Rightarrow","pos":[325,75],"zindex":0}},{"id":9,"label":{"isCoqValidated":false,"isMath":true,"label":"\\Rightarrow","pos":[625,75],"zindex":0}},{"id":10,"label":{"isCoqValidated":false,"isMath":true,"label":"","pos":[675,75],"zindex":0}},{"id":11,"label":{"isCoqValidated":false,"isMath":true,"label":"","pos":[725,75],"zindex":0}},{"id":12,"label":{"isCoqValidated":false,"isMath":true,"label":"","pos":[775,75],"zindex":0}},{"id":13,"label":{"isCoqValidated":false,"isMath":true,"label":"","pos":[825,75],"zindex":0}},{"id":14,"label":{"isCoqValidated":false,"isMath":true,"label":"\\forall","pos":[112.00284099578857,124.43182373046875],"zindex":0}},{"id":15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":[122.00284099578857,142.43182373046875],"zindex":0}},{"id":16,"label":{"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":[172.00284099578857,142.43182373046875],"zindex":0}},{"id":17,"label":{"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":[222.00284099578857,142.43182373046875],"zindex":0}},{"id":18,"label":{"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":[272.0028409957886,142.43182373046875],"zindex":0}},{"id":19,"label":{"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":"\\forall","pos":[373.0028409957886,128.43182373046875],"zindex":0}},{"id":20,"label":{"isCoqValidated":false,"isMath":true,"label":"\\red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":[389.0028409957886,143.43182373046875],"zindex":0}},{"id":21,"label":{"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":[419.0028409957886,143.43182373046875],"zindex":0}},{"id":22,"label":{"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":[448.0028409957886,143.43182373046875],"zindex":0}},{"id":23,"label":{"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":[476.0028409957886,143.43182373046875],"zindex":0}},{"id":24,"label":{"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∃","</a:t>
            </a:r>
            <a:r>
              <a:rPr lang="en-GB" dirty="0" err="1"/>
              <a:t>pos</a:t>
            </a:r>
            <a:r>
              <a:rPr lang="en-GB" dirty="0"/>
              <a:t>":[490.0028409957886,126.88638305664062],"zindex":0}},{"id":25,"label":{"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":[509.5028409957886,142.88638305664062],"zindex":0}},{"id":26,"label":{"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":[539.5028409957886,142.88638305664062],"zindex":0}},{"id":27,"label":{"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":[568.5028409957886,142.88638305664062],"zindex":0}},{"id":28,"label":{"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":[596.5028409957886,142.88638305664062],"zindex":0}},{"id":29,"label":{"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":"\\forall","pos":[697.7528409957886,129.43182373046875],"zindex":0}},{"id":30,"label":{"isCoqValidated":false,"isMath":true,"label":"\\red \\bullet","</a:t>
            </a:r>
            <a:r>
              <a:rPr lang="en-GB" dirty="0" err="1"/>
              <a:t>pos</a:t>
            </a:r>
            <a:r>
              <a:rPr lang="en-GB" dirty="0"/>
              <a:t>":[713.7528409957886,144.43182373046875],"zindex":0}},{"id":31,"label":{"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":[743.7528409957886,144.43182373046875],"zindex":0}},{"id":32,"label":{"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":[772.7528409957886,144.43182373046875],"zindex":0}},{"id":33,"label":{"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":"\\red \\bullet","</a:t>
            </a:r>
            <a:r>
              <a:rPr lang="en-GB" dirty="0" err="1"/>
              <a:t>pos</a:t>
            </a:r>
            <a:r>
              <a:rPr lang="en-GB" dirty="0"/>
              <a:t>":[800.7528409957886,144.43182373046875],"zindex":0}},{"id":34,"label":{"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∃","</a:t>
            </a:r>
            <a:r>
              <a:rPr lang="en-GB" dirty="0" err="1"/>
              <a:t>pos</a:t>
            </a:r>
            <a:r>
              <a:rPr lang="en-GB" dirty="0"/>
              <a:t>":[821.0028409957886,128.88638305664062],"zindex":0}},{"id":35,"label":{"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":[835.5028409957886,145.88638305664062],"zindex":0}},{"id":36,"label":{"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":[865.5028409957886,145.88638305664062],"zindex":0}},{"id":37,"label":{"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":[894.5028409957886,145.88638305664062],"zindex":0}},{"id":38,"label":{"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</a:t>
            </a:r>
            <a:r>
              <a:rPr lang="en-GB" dirty="0" err="1"/>
              <a:t>true,"label</a:t>
            </a:r>
            <a:r>
              <a:rPr lang="en-GB" dirty="0"/>
              <a:t>":" \\bullet","</a:t>
            </a:r>
            <a:r>
              <a:rPr lang="en-GB" dirty="0" err="1"/>
              <a:t>pos</a:t>
            </a:r>
            <a:r>
              <a:rPr lang="en-GB" dirty="0"/>
              <a:t>":[922.5028409957886,145.88638305664062],"zindex":0}},{"id":39,"label":{"</a:t>
            </a:r>
            <a:r>
              <a:rPr lang="en-GB" dirty="0" err="1"/>
              <a:t>isCoqValidated</a:t>
            </a:r>
            <a:r>
              <a:rPr lang="en-GB" dirty="0"/>
              <a:t>":false,"</a:t>
            </a:r>
            <a:r>
              <a:rPr lang="en-GB" dirty="0" err="1"/>
              <a:t>isMath</a:t>
            </a:r>
            <a:r>
              <a:rPr lang="en-GB" dirty="0"/>
              <a:t>":true,"label":"","</a:t>
            </a:r>
            <a:r>
              <a:rPr lang="en-GB" dirty="0" err="1"/>
              <a:t>pos</a:t>
            </a:r>
            <a:r>
              <a:rPr lang="en-GB" dirty="0"/>
              <a:t>":[576.0028409957886,419.8863830566406],"zindex":0}}],"sizeGrid":50,"title":"1"}]},"version":15}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1518014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red","dashed":false,"head":"default","kind":"normal","position":0.5,"tail":"hook"},"zindex":0},"to":1},{"from":2,"id":5,"label":{"kind":"normal","label":"","style":{"alignment":"left","bend":-0.30000000000000004,"color":"blue","dashed":false,"head":"default","kind":"normal","position":0.5,"tail":"none"},"zindex":0},"to":0},{"from":2,"id":6,"label":{"kind":"normal","label":"","style":{"alignment":"left","bend":0.30000000000000004,"color":"blue","dashed":false,"head":"default","kind":"normal","position":0.5,"tail":"none"},"zindex":0},"to":0},{"from":2,"id":7,"label":{"kind":"normal","label":"","style":{"alignment":"left","bend":-0.6,"color":"blue","dashed":false,"head":"default","kind":"normal","position":0.5,"tail":"none"},"zindex":0},"to":1},{"from":0,"id":8,"label":{"kind":"normal","label":"","style":{"alignment":"left","bend":0,"color":"black","dashed":false,"head":"default","kind":"normal","position":0.5,"tail":"none"},"zindex":0},"to":1},{"from":0,"id":9,"label":{"kind":"normal","label":"","style":{"alignment":"left","bend":-0.30000000000000004,"color":"blue","dashed":false,"head":"default","kind":"double","position":0.5,"tail":"none"},"zindex":0},"to":7},{"from":0,"id":10,"label":{"kind":"normal","label":"","style":{"alignment":"left","bend":0.30000000000000004,"color":"blue","dashed":false,"head":"default","kind":"double","position":0.5,"tail":"none"},"zindex":0},"to":7}],"id":0,"nextGraphId":11,"nodes":[{"id":0,"label":{"isCoqValidated":false,"isMath":true,"label":"","pos":[602.0052080154419,232.89686584472656],"zindex":0}},{"id":1,"label":{"isCoqValidated":false,"isMath":true,"label":"","pos":[702.0052080154419,232.89686584472656],"zindex":0}},{"id":2,"label":{"isCoqValidated":false,"isMath":true,"label":"","pos":[502.0052080154419,232.89686584472656],"zindex":0}},{"id":3,"label":{"isCoqValidated":false,"isMath":true,"label":"\\textcolor{green}{=}","pos":[550.0052080154419,229.6968536376953]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4249320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10,"label":{"kind":"normal","label":"f","style":{"alignment":"left","bend":0,"color":"black","dashed":false,"head":"default","kind":"normal","position":0.5,"tail":"none"},"zindex":0},"to":1},{"from":1,"id":11,"label":{"kind":"normal","label":"m","style":{"alignment":"left","bend":0,"color":"black","dashed":false,"head":"default","kind":"normal","position":0.5,"tail":"none"},"zindex":0},"to":2},{"from":0,"id":12,"label":{"kind":"normal","label":"g","style":{"alignment":"right","bend":0,"color":"black","dashed":false,"head":"default","kind":"normal","position":0.5,"tail":"none"},"zindex":0},"to":3},{"from":3,"id":13,"label":{"kind":"normal","label":"m","style":{"alignment":"right","bend":0,"color":"black","dashed":false,"head":"default","kind":"normal","position":0.5,"tail":"none"},"zindex":0},"to":2},{"from":6,"id":14,"label":{"kind":"normal","label":"f","style":{"alignment":"left","bend":-0.4,"color":"black","dashed":false,"head":"default","kind":"normal","position":0.5,"tail":"none"},"zindex":0},"to":7},{"from":6,"id":15,"label":{"kind":"normal","label":"g","style":{"alignment":"right","bend":0.4,"color":"black","dashed":false,"head":"default","kind":"normal","position":0.5,"tail":"none"},"zindex":0},"to":7}],"id":0,"nextGraphId":16,"nodes":[{"id":0,"label":{"isCoqValidated":false,"isMath":true,"label":"a","pos":[105,105],"zindex":0}},{"id":1,"label":{"isCoqValidated":false,"isMath":true,"label":"x","pos":[175,35],"zindex":0}},{"id":2,"label":{"isCoqValidated":false,"isMath":true,"label":"y","pos":[245,105],"zindex":0}},{"id":3,"label":{"isCoqValidated":false,"isMath":true,"label":"x","pos":[175,175],"zindex":0}},{"id":4,"label":{"isCoqValidated":false,"isMath":true,"label":"=","pos":[173.6,107.35520833333334],"zindex":0}},{"id":5,"label":{"isCoqValidated":false,"isMath":true,"label":"\\Rightarrow","pos":[315,105],"zindex":0}},{"id":6,"label":{"isCoqValidated":false,"isMath":true,"label":"a","pos":[385,105],"zindex":0}},{"id":7,"label":{"isCoqValidated":false,"isMath":true,"label":"x","pos":[455,105],"zindex":0}},{"id":8,"label":{"isCoqValidated":false,"isMath":true,"label":"=","pos":[418.5,104.046875],"zindex":0}},{"id":9,"label":{"isCoqValidated":false,"isMath":true,"label":"","pos":[462.5,264.046875],"zindex":0}}],"sizeGrid":70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3708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mblafont/diagrammatic-resoning-spec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16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Towards a proof assistant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for diagrammatic reasoning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3694637" y="3882668"/>
            <a:ext cx="480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Coreact</a:t>
            </a:r>
            <a:r>
              <a:rPr lang="en-US" sz="2400" dirty="0"/>
              <a:t> Meeting, 29 November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E5-870C-0D64-97E6-5459B2CF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9" y="0"/>
            <a:ext cx="11079685" cy="1325563"/>
          </a:xfrm>
        </p:spPr>
        <p:txBody>
          <a:bodyPr/>
          <a:lstStyle/>
          <a:p>
            <a:r>
              <a:rPr lang="en-GB" dirty="0"/>
              <a:t>Rewriting rule for tagging a morphism as mono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601-9341-5708-8F95-19CBA25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588B5-58DC-21D2-8C62-8BC7E1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2" y="1492395"/>
            <a:ext cx="5569168" cy="290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D42AD-37DB-3A67-2F94-687E82148E3E}"/>
              </a:ext>
            </a:extLst>
          </p:cNvPr>
          <p:cNvSpPr txBox="1"/>
          <p:nvPr/>
        </p:nvSpPr>
        <p:spPr>
          <a:xfrm>
            <a:off x="605508" y="4863124"/>
            <a:ext cx="1118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Thesis</a:t>
            </a:r>
            <a:r>
              <a:rPr lang="en-GB" sz="4000" dirty="0"/>
              <a:t>: This notion of (second-order) rule is enough to capture any desirable model specification.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05E80-626D-D5B9-EFD8-CFE70D051B85}"/>
              </a:ext>
            </a:extLst>
          </p:cNvPr>
          <p:cNvSpPr txBox="1"/>
          <p:nvPr/>
        </p:nvSpPr>
        <p:spPr>
          <a:xfrm>
            <a:off x="6740728" y="2822852"/>
            <a:ext cx="522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→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80334-A5FD-4BE6-DA59-085643952DAE}"/>
              </a:ext>
            </a:extLst>
          </p:cNvPr>
          <p:cNvSpPr txBox="1"/>
          <p:nvPr/>
        </p:nvSpPr>
        <p:spPr>
          <a:xfrm>
            <a:off x="6740728" y="3410940"/>
            <a:ext cx="417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Then,       black → black +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9D18-29D7-CAF6-8BF5-4F990C0AA71C}"/>
              </a:ext>
            </a:extLst>
          </p:cNvPr>
          <p:cNvSpPr txBox="1"/>
          <p:nvPr/>
        </p:nvSpPr>
        <p:spPr>
          <a:xfrm>
            <a:off x="6999191" y="1845842"/>
            <a:ext cx="4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“∀ black, (∀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∃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) ⇒ ∃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  <a:r>
              <a:rPr lang="en-GB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0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A2C0-4A96-70DA-D33A-3999594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0534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Diagram chasing</a:t>
            </a:r>
          </a:p>
          <a:p>
            <a:pPr marL="0" indent="0" algn="ctr">
              <a:buNone/>
            </a:pPr>
            <a:r>
              <a:rPr lang="en-GB" sz="4000" dirty="0"/>
              <a:t>Joint work with Assia </a:t>
            </a:r>
            <a:r>
              <a:rPr lang="en-GB" sz="4000" dirty="0" err="1"/>
              <a:t>Mahboubi</a:t>
            </a:r>
            <a:r>
              <a:rPr lang="en-GB" sz="4000" dirty="0"/>
              <a:t> and Matthieu </a:t>
            </a:r>
            <a:r>
              <a:rPr lang="en-GB" sz="4000" dirty="0" err="1"/>
              <a:t>Piquerez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8368-B1AA-EEC5-34CA-6A3BEFD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A4309-20BB-5DD9-0E3A-0A4A8FBC0611}"/>
              </a:ext>
            </a:extLst>
          </p:cNvPr>
          <p:cNvSpPr txBox="1"/>
          <p:nvPr/>
        </p:nvSpPr>
        <p:spPr>
          <a:xfrm>
            <a:off x="441858" y="4690270"/>
            <a:ext cx="11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Requires alternative semantics for rewriting rules!</a:t>
            </a:r>
          </a:p>
        </p:txBody>
      </p:sp>
    </p:spTree>
    <p:extLst>
      <p:ext uri="{BB962C8B-B14F-4D97-AF65-F5344CB8AC3E}">
        <p14:creationId xmlns:p14="http://schemas.microsoft.com/office/powerpoint/2010/main" val="23732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DE7-6C9B-83DB-B18D-E9647AA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diagram chasing?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132-2B7B-A72A-CAA0-B63C2E0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414" cy="948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Pretending that any abelian category is a category of concrete modules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Example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Construction of a morphism </a:t>
            </a:r>
            <a:r>
              <a:rPr lang="en-GB" dirty="0">
                <a:solidFill>
                  <a:srgbClr val="0000FF"/>
                </a:solidFill>
              </a:rPr>
              <a:t>A</a:t>
            </a:r>
            <a:r>
              <a:rPr lang="en-GB" dirty="0"/>
              <a:t>  → </a:t>
            </a:r>
            <a:r>
              <a:rPr lang="en-GB" dirty="0">
                <a:solidFill>
                  <a:srgbClr val="FF0000"/>
                </a:solidFill>
              </a:rPr>
              <a:t>B </a:t>
            </a:r>
            <a:r>
              <a:rPr lang="en-GB" dirty="0"/>
              <a:t>in an (abstract) abelian category:</a:t>
            </a:r>
          </a:p>
          <a:p>
            <a:pPr marL="0" indent="0">
              <a:buNone/>
            </a:pPr>
            <a:r>
              <a:rPr lang="en-GB" dirty="0"/>
              <a:t>	Reason as if A has elements, and  find a way to map elements of A 	to B by </a:t>
            </a:r>
            <a:r>
              <a:rPr lang="en-GB" i="1" dirty="0"/>
              <a:t>element chasing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6B04-50D8-1738-C026-C41BC10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F4E1-6A62-1D6F-0E66-3E10EDEBE5C6}"/>
              </a:ext>
            </a:extLst>
          </p:cNvPr>
          <p:cNvSpPr txBox="1"/>
          <p:nvPr/>
        </p:nvSpPr>
        <p:spPr>
          <a:xfrm>
            <a:off x="0" y="6488668"/>
            <a:ext cx="58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Thanks to Mitchell's embedding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B2CCC-6A89-B665-C1F1-613B9FB58749}"/>
              </a:ext>
            </a:extLst>
          </p:cNvPr>
          <p:cNvSpPr txBox="1"/>
          <p:nvPr/>
        </p:nvSpPr>
        <p:spPr>
          <a:xfrm>
            <a:off x="6140309" y="3899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C49ED-9DFF-2210-7023-11A4ABB58D58}"/>
              </a:ext>
            </a:extLst>
          </p:cNvPr>
          <p:cNvSpPr txBox="1"/>
          <p:nvPr/>
        </p:nvSpPr>
        <p:spPr>
          <a:xfrm>
            <a:off x="4963150" y="58220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9F0A5-2257-87AB-51DE-828B80271E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299167" y="4268782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F5AEEE-B925-D9E3-AF54-5504EFA103AE}"/>
              </a:ext>
            </a:extLst>
          </p:cNvPr>
          <p:cNvSpPr txBox="1"/>
          <p:nvPr/>
        </p:nvSpPr>
        <p:spPr>
          <a:xfrm>
            <a:off x="6149927" y="4773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E71D9-23FB-D34E-E09C-D6AF3D52D386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285675" y="4949589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12BB23-296A-71A8-308E-165491011FAC}"/>
              </a:ext>
            </a:extLst>
          </p:cNvPr>
          <p:cNvSpPr txBox="1"/>
          <p:nvPr/>
        </p:nvSpPr>
        <p:spPr>
          <a:xfrm>
            <a:off x="4958341" y="47649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81D67-9B6E-0841-BD3D-155FE2426EFC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122008" y="5134255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633338-DF9F-E720-47B4-C4B9145DD59C}"/>
              </a:ext>
            </a:extLst>
          </p:cNvPr>
          <p:cNvSpPr txBox="1"/>
          <p:nvPr/>
        </p:nvSpPr>
        <p:spPr>
          <a:xfrm>
            <a:off x="5892348" y="4763694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3664D-390B-6ADE-734F-64C5330A372B}"/>
              </a:ext>
            </a:extLst>
          </p:cNvPr>
          <p:cNvSpPr txBox="1"/>
          <p:nvPr/>
        </p:nvSpPr>
        <p:spPr>
          <a:xfrm>
            <a:off x="5786627" y="38994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94FF3-C26C-244E-DE64-EE45A6B9903F}"/>
              </a:ext>
            </a:extLst>
          </p:cNvPr>
          <p:cNvSpPr txBox="1"/>
          <p:nvPr/>
        </p:nvSpPr>
        <p:spPr>
          <a:xfrm>
            <a:off x="5797668" y="453642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58A87-C62F-BADA-142A-B4257B584052}"/>
              </a:ext>
            </a:extLst>
          </p:cNvPr>
          <p:cNvSpPr txBox="1"/>
          <p:nvPr/>
        </p:nvSpPr>
        <p:spPr>
          <a:xfrm rot="5400000">
            <a:off x="5770146" y="425453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88C8C-270C-DBE4-C70E-216F4C644CF6}"/>
              </a:ext>
            </a:extLst>
          </p:cNvPr>
          <p:cNvSpPr txBox="1"/>
          <p:nvPr/>
        </p:nvSpPr>
        <p:spPr>
          <a:xfrm>
            <a:off x="4734040" y="45364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ED0A5-ABF5-A1FE-050C-550815BCF458}"/>
              </a:ext>
            </a:extLst>
          </p:cNvPr>
          <p:cNvSpPr txBox="1"/>
          <p:nvPr/>
        </p:nvSpPr>
        <p:spPr>
          <a:xfrm>
            <a:off x="5292167" y="453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F89E1-01AA-9EFE-8076-CAD6F7468465}"/>
              </a:ext>
            </a:extLst>
          </p:cNvPr>
          <p:cNvSpPr txBox="1"/>
          <p:nvPr/>
        </p:nvSpPr>
        <p:spPr>
          <a:xfrm>
            <a:off x="4762614" y="58347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39DF58-7DAE-B3C6-B25E-3CEA300D7358}"/>
              </a:ext>
            </a:extLst>
          </p:cNvPr>
          <p:cNvSpPr txBox="1"/>
          <p:nvPr/>
        </p:nvSpPr>
        <p:spPr>
          <a:xfrm rot="5400000">
            <a:off x="4715446" y="52133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66DD-7D1C-8109-87D1-0CD8118DB934}"/>
              </a:ext>
            </a:extLst>
          </p:cNvPr>
          <p:cNvSpPr txBox="1"/>
          <p:nvPr/>
        </p:nvSpPr>
        <p:spPr>
          <a:xfrm>
            <a:off x="5314249" y="5055791"/>
            <a:ext cx="18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(epi ≈ surjective)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FEEF467-B723-4336-1D3E-B14F0AF9160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5280866" y="4084116"/>
            <a:ext cx="1177159" cy="1922644"/>
          </a:xfrm>
          <a:prstGeom prst="curvedConnector3">
            <a:avLst>
              <a:gd name="adj1" fmla="val -5594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21" grpId="0"/>
      <p:bldP spid="27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A95AE-8D03-7B9A-361D-29C60692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0B69-50C8-DF82-4076-E27005F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F331F-BBEF-DFD7-ADC7-37409E181A68}"/>
              </a:ext>
            </a:extLst>
          </p:cNvPr>
          <p:cNvSpPr txBox="1"/>
          <p:nvPr/>
        </p:nvSpPr>
        <p:spPr>
          <a:xfrm>
            <a:off x="6267829" y="2075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1FD9-7E67-03BD-D115-A1ECE4D197B3}"/>
              </a:ext>
            </a:extLst>
          </p:cNvPr>
          <p:cNvSpPr txBox="1"/>
          <p:nvPr/>
        </p:nvSpPr>
        <p:spPr>
          <a:xfrm>
            <a:off x="5090670" y="3997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00982-7DB1-2D83-8DA1-6BA558D2846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426687" y="2444660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B32BCA-6DE2-B5D2-5FDC-D2DDF95AC58E}"/>
              </a:ext>
            </a:extLst>
          </p:cNvPr>
          <p:cNvSpPr txBox="1"/>
          <p:nvPr/>
        </p:nvSpPr>
        <p:spPr>
          <a:xfrm>
            <a:off x="6277447" y="2949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50313-D17A-F27D-4300-8FE09D0CBDB1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413195" y="3125467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72FECE-AAD8-CC43-B904-7BD24B5CF5E3}"/>
              </a:ext>
            </a:extLst>
          </p:cNvPr>
          <p:cNvSpPr txBox="1"/>
          <p:nvPr/>
        </p:nvSpPr>
        <p:spPr>
          <a:xfrm>
            <a:off x="5085861" y="29408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80C3B-8D15-6D07-F6B6-220FA7FFAD7A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249528" y="3310133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384821-17C8-BA60-1CC9-064DC597B8A9}"/>
              </a:ext>
            </a:extLst>
          </p:cNvPr>
          <p:cNvSpPr txBox="1"/>
          <p:nvPr/>
        </p:nvSpPr>
        <p:spPr>
          <a:xfrm>
            <a:off x="6019868" y="2939572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4871C-E348-213E-23C5-5035C694B580}"/>
              </a:ext>
            </a:extLst>
          </p:cNvPr>
          <p:cNvSpPr txBox="1"/>
          <p:nvPr/>
        </p:nvSpPr>
        <p:spPr>
          <a:xfrm>
            <a:off x="5914147" y="207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1FF2B-2DE3-893E-531A-4478BE54CA9E}"/>
              </a:ext>
            </a:extLst>
          </p:cNvPr>
          <p:cNvSpPr txBox="1"/>
          <p:nvPr/>
        </p:nvSpPr>
        <p:spPr>
          <a:xfrm>
            <a:off x="5925188" y="271230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84A5C-859B-792E-2F06-B708DD9A4C63}"/>
              </a:ext>
            </a:extLst>
          </p:cNvPr>
          <p:cNvSpPr txBox="1"/>
          <p:nvPr/>
        </p:nvSpPr>
        <p:spPr>
          <a:xfrm rot="5400000">
            <a:off x="5897666" y="243040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3338C-069E-1D1F-A5B2-0EB14DADA889}"/>
              </a:ext>
            </a:extLst>
          </p:cNvPr>
          <p:cNvSpPr txBox="1"/>
          <p:nvPr/>
        </p:nvSpPr>
        <p:spPr>
          <a:xfrm>
            <a:off x="4861560" y="2712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3A7912-F879-C96D-3A3E-3F2337E4227A}"/>
              </a:ext>
            </a:extLst>
          </p:cNvPr>
          <p:cNvSpPr txBox="1"/>
          <p:nvPr/>
        </p:nvSpPr>
        <p:spPr>
          <a:xfrm>
            <a:off x="5419687" y="27123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9BB8A2-1C76-EDE8-92B1-342C812E35C1}"/>
              </a:ext>
            </a:extLst>
          </p:cNvPr>
          <p:cNvSpPr txBox="1"/>
          <p:nvPr/>
        </p:nvSpPr>
        <p:spPr>
          <a:xfrm>
            <a:off x="4890134" y="40106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C4C30-303D-A5C3-8F34-366E6A830775}"/>
              </a:ext>
            </a:extLst>
          </p:cNvPr>
          <p:cNvSpPr txBox="1"/>
          <p:nvPr/>
        </p:nvSpPr>
        <p:spPr>
          <a:xfrm rot="5400000">
            <a:off x="4842966" y="33891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45A1E-D5C5-EE06-87C7-AE7FD71D8B49}"/>
              </a:ext>
            </a:extLst>
          </p:cNvPr>
          <p:cNvSpPr txBox="1"/>
          <p:nvPr/>
        </p:nvSpPr>
        <p:spPr>
          <a:xfrm>
            <a:off x="849756" y="1012252"/>
            <a:ext cx="1103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Element chasing can be interpreted as the (implicit) construction of a cone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C793A-92C5-9CB1-1F79-3A8E9C7AA194}"/>
              </a:ext>
            </a:extLst>
          </p:cNvPr>
          <p:cNvSpPr txBox="1"/>
          <p:nvPr/>
        </p:nvSpPr>
        <p:spPr>
          <a:xfrm>
            <a:off x="7028891" y="3767171"/>
            <a:ext cx="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60BE8-97AE-01EA-5877-AE3BA7CF4681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6585545" y="2259994"/>
            <a:ext cx="443346" cy="16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1014-D869-62CF-2794-8A13367B76D9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 flipV="1">
            <a:off x="6585545" y="3133728"/>
            <a:ext cx="443346" cy="81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A81A32-2D36-2597-45C5-3243AA87B6DE}"/>
              </a:ext>
            </a:extLst>
          </p:cNvPr>
          <p:cNvSpPr txBox="1"/>
          <p:nvPr/>
        </p:nvSpPr>
        <p:spPr>
          <a:xfrm>
            <a:off x="5997303" y="3767171"/>
            <a:ext cx="3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A’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2B3233-318C-CC6C-BA8F-C166E5BAD3A0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>
            <a:off x="6384025" y="3951837"/>
            <a:ext cx="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B7AADA-2240-2427-A76C-E98902045981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352437" y="3246114"/>
            <a:ext cx="644866" cy="7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640A31-5BFD-07E4-F7CF-33D0A3AB0A9E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>
            <a:off x="5408386" y="3951837"/>
            <a:ext cx="588917" cy="23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23FD2C-C01D-02DF-2BAB-312538D4B589}"/>
              </a:ext>
            </a:extLst>
          </p:cNvPr>
          <p:cNvSpPr txBox="1"/>
          <p:nvPr/>
        </p:nvSpPr>
        <p:spPr>
          <a:xfrm>
            <a:off x="5906322" y="33416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5" grpId="0"/>
      <p:bldP spid="36" grpId="0"/>
      <p:bldP spid="37" grpId="0"/>
      <p:bldP spid="38" grpId="0"/>
      <p:bldP spid="15" grpId="0"/>
      <p:bldP spid="40" grpId="0"/>
      <p:bldP spid="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8DA-9CDF-23F0-7B02-C7982EBD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3" y="75949"/>
            <a:ext cx="10515600" cy="1325563"/>
          </a:xfrm>
        </p:spPr>
        <p:txBody>
          <a:bodyPr/>
          <a:lstStyle/>
          <a:p>
            <a:r>
              <a:rPr lang="en-GB" dirty="0"/>
              <a:t>How to model diagram chasing?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1FC1-7589-BC5D-F461-819FA0E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29ECE-9E58-8F40-A34C-D0E0D57F5348}"/>
              </a:ext>
            </a:extLst>
          </p:cNvPr>
          <p:cNvSpPr txBox="1"/>
          <p:nvPr/>
        </p:nvSpPr>
        <p:spPr>
          <a:xfrm>
            <a:off x="6436339" y="35419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062F-1C25-80D2-4CAF-2E7E9B9D7754}"/>
              </a:ext>
            </a:extLst>
          </p:cNvPr>
          <p:cNvSpPr txBox="1"/>
          <p:nvPr/>
        </p:nvSpPr>
        <p:spPr>
          <a:xfrm rot="975715">
            <a:off x="6129408" y="33860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c∈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EEBAE-C8FF-BE28-F847-8A63759F4E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65595" y="3738140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5EC99-273D-967F-2CCE-2C40CDA1B5FA}"/>
              </a:ext>
            </a:extLst>
          </p:cNvPr>
          <p:cNvSpPr txBox="1"/>
          <p:nvPr/>
        </p:nvSpPr>
        <p:spPr>
          <a:xfrm>
            <a:off x="5238261" y="35534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06703-4EEB-DB40-5B0A-7A0A38EBAEFF}"/>
              </a:ext>
            </a:extLst>
          </p:cNvPr>
          <p:cNvSpPr txBox="1"/>
          <p:nvPr/>
        </p:nvSpPr>
        <p:spPr>
          <a:xfrm>
            <a:off x="6172268" y="3552245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927CB-18EA-67E8-08A5-1C60DE86E019}"/>
              </a:ext>
            </a:extLst>
          </p:cNvPr>
          <p:cNvSpPr txBox="1"/>
          <p:nvPr/>
        </p:nvSpPr>
        <p:spPr>
          <a:xfrm>
            <a:off x="5026453" y="33675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BA04-A4F2-DB73-E54E-124DFC5A79BE}"/>
              </a:ext>
            </a:extLst>
          </p:cNvPr>
          <p:cNvSpPr txBox="1"/>
          <p:nvPr/>
        </p:nvSpPr>
        <p:spPr>
          <a:xfrm>
            <a:off x="5572087" y="332497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89D2-9E1C-A9A0-1BA7-AF4337C4A706}"/>
              </a:ext>
            </a:extLst>
          </p:cNvPr>
          <p:cNvSpPr txBox="1"/>
          <p:nvPr/>
        </p:nvSpPr>
        <p:spPr>
          <a:xfrm>
            <a:off x="494529" y="1470246"/>
            <a:ext cx="10371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new sort: for each C ∈ Ob, a set Elements(C)</a:t>
            </a:r>
          </a:p>
          <a:p>
            <a:endParaRPr lang="en-GB" sz="2800" dirty="0"/>
          </a:p>
          <a:p>
            <a:r>
              <a:rPr lang="en-GB" sz="2400" u="sng" dirty="0"/>
              <a:t>Intuition</a:t>
            </a:r>
            <a:r>
              <a:rPr lang="en-GB" sz="2400" dirty="0"/>
              <a:t>: </a:t>
            </a:r>
          </a:p>
          <a:p>
            <a:r>
              <a:rPr lang="en-GB" sz="2400" dirty="0"/>
              <a:t>an abelian category with a chosen object A (the apex of the cone) induces a model with Elements(C) = </a:t>
            </a:r>
            <a:r>
              <a:rPr lang="en-GB" sz="2400" dirty="0" err="1"/>
              <a:t>hom</a:t>
            </a:r>
            <a:r>
              <a:rPr lang="en-GB" sz="2400" dirty="0"/>
              <a:t>(A,C)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6CA6D-C4B2-010F-5F12-7B87CFF9DCE4}"/>
              </a:ext>
            </a:extLst>
          </p:cNvPr>
          <p:cNvSpPr txBox="1"/>
          <p:nvPr/>
        </p:nvSpPr>
        <p:spPr>
          <a:xfrm>
            <a:off x="7812516" y="38892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AF1A8-14B3-47D3-7385-B5F03A5164D6}"/>
              </a:ext>
            </a:extLst>
          </p:cNvPr>
          <p:cNvSpPr txBox="1"/>
          <p:nvPr/>
        </p:nvSpPr>
        <p:spPr>
          <a:xfrm>
            <a:off x="494529" y="4526542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Problem</a:t>
            </a:r>
            <a:r>
              <a:rPr lang="en-GB" sz="2400" dirty="0"/>
              <a:t>: </a:t>
            </a:r>
          </a:p>
          <a:p>
            <a:r>
              <a:rPr lang="en-GB" sz="2400" dirty="0"/>
              <a:t>The chosen object can change during element chasing. We do not stay in the same model!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095B6-98CD-68E3-A4D9-F133BE391FD3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6744437" y="3726575"/>
            <a:ext cx="1068079" cy="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5AC0E-5450-2394-DA34-EC84FEF42F50}"/>
              </a:ext>
            </a:extLst>
          </p:cNvPr>
          <p:cNvSpPr txBox="1"/>
          <p:nvPr/>
        </p:nvSpPr>
        <p:spPr>
          <a:xfrm>
            <a:off x="494528" y="5616721"/>
            <a:ext cx="11539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Solution (WIP)</a:t>
            </a:r>
            <a:r>
              <a:rPr lang="en-GB" sz="2400" dirty="0"/>
              <a:t>: </a:t>
            </a:r>
          </a:p>
          <a:p>
            <a:r>
              <a:rPr lang="en-GB" sz="2400" dirty="0"/>
              <a:t>A model comes with its notion of acceptable extensions. </a:t>
            </a:r>
          </a:p>
          <a:p>
            <a:r>
              <a:rPr lang="en-GB" sz="2400" dirty="0"/>
              <a:t>(here, the epi A’ ↠ A makes it acceptable)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2CA16-679F-84B5-A6CA-3833059E55E6}"/>
              </a:ext>
            </a:extLst>
          </p:cNvPr>
          <p:cNvSpPr txBox="1"/>
          <p:nvPr/>
        </p:nvSpPr>
        <p:spPr>
          <a:xfrm>
            <a:off x="5947307" y="4340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A’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4BBE7B-44ED-CD71-15A1-FB3A8D70624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369217" y="4201763"/>
            <a:ext cx="1498433" cy="32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755E7-F9D0-830C-AB05-B353E94D1D1D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flipH="1" flipV="1">
            <a:off x="5401928" y="3922806"/>
            <a:ext cx="545379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0D17FD-492B-EAD5-6AAF-361CD17F3834}"/>
              </a:ext>
            </a:extLst>
          </p:cNvPr>
          <p:cNvSpPr txBox="1"/>
          <p:nvPr/>
        </p:nvSpPr>
        <p:spPr>
          <a:xfrm>
            <a:off x="6170080" y="39592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5" grpId="0"/>
      <p:bldP spid="19" grpId="0"/>
      <p:bldP spid="20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D9A-5258-6CC0-5EFC-AFA61F92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0BF0-DAAF-C39F-952D-300702EF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09419" cy="4351338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/>
              <a:t>More details in the pdf draft</a:t>
            </a:r>
            <a:r>
              <a:rPr lang="en-GB" sz="2800" baseline="30000" dirty="0"/>
              <a:t>1 </a:t>
            </a:r>
            <a:r>
              <a:rPr lang="en-GB" sz="2800" dirty="0"/>
              <a:t>(WIP)</a:t>
            </a:r>
            <a:endParaRPr lang="en-GB" dirty="0"/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dirty="0"/>
              <a:t>N</a:t>
            </a:r>
            <a:r>
              <a:rPr lang="en-GB" sz="2800" dirty="0"/>
              <a:t>o implementation</a:t>
            </a:r>
            <a:endParaRPr lang="en-GB" sz="2800" baseline="30000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How to make the context easier to manipulate?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704-B746-2FE3-BAB0-51ADDD6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3A17-EB2B-916D-A636-98C9596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59" y="1537027"/>
            <a:ext cx="3275389" cy="447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FE70-53C9-5B90-4A0E-4836C853BF70}"/>
              </a:ext>
            </a:extLst>
          </p:cNvPr>
          <p:cNvSpPr txBox="1"/>
          <p:nvPr/>
        </p:nvSpPr>
        <p:spPr>
          <a:xfrm>
            <a:off x="8397766" y="755759"/>
            <a:ext cx="33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proof that monomorphisms 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7E3E2-457C-F59D-4B96-0DD6A1BC655F}"/>
              </a:ext>
            </a:extLst>
          </p:cNvPr>
          <p:cNvSpPr txBox="1"/>
          <p:nvPr/>
        </p:nvSpPr>
        <p:spPr>
          <a:xfrm>
            <a:off x="-52552" y="6448097"/>
            <a:ext cx="73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http://github.com/amblafont/diagrammatic-resoning-spec</a:t>
            </a:r>
            <a:r>
              <a:rPr lang="en-GB" dirty="0"/>
              <a:t>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5722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3DE7-7D75-DD29-BFBB-E153F0C1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663F-B8A4-C864-EE83-8D561A1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C3A4BF-598B-1C70-141F-BAA172717730}"/>
              </a:ext>
            </a:extLst>
          </p:cNvPr>
          <p:cNvSpPr txBox="1"/>
          <p:nvPr/>
        </p:nvSpPr>
        <p:spPr>
          <a:xfrm>
            <a:off x="4981923" y="1377519"/>
            <a:ext cx="719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</a:p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ACA3B-951A-4568-BE65-BFEBF42B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E39DF2-EC67-7AF5-4CDF-ADAC7A4BE2A9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DD7D73-1357-9B55-5898-A6F82CD9FDB7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60D3CC-BC78-4A8F-5AA1-CF717BCE2DE5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FB4F-8D6C-FCE4-39E0-16BCD1ED5096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11E8D6B-70FD-3DD8-4983-B76BB85C505D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F7E61C-4077-EB84-8A0C-7D90672B7F70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79A9D8-B05C-2358-0EA9-4A453F5D0E96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FBB4B1-69F0-A0DF-F02B-0CF1D919A5C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B286E-FAE5-07CF-4D05-FE5CFA50C21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48E6DA7-AF39-EFAB-41A9-4889ED3CD258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F4141-8B90-B3D4-FBB6-7A374581720C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E16ADEAA-AE0A-02A3-843B-F40AA4B8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43AF9-DF7D-2AF4-EFC4-77246DAE7501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070C-E982-E1DE-0A5F-9202A3B697F1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A20FC-C173-D990-E75F-6A6BDDC6F73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6622E-C7A7-D813-31C2-3BB8CC1BB58F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C228F-6BA2-99D5-2E47-E376D74FE34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/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9EF20F-C42E-78A1-FC5B-D9CA7F37DA0A}"/>
              </a:ext>
            </a:extLst>
          </p:cNvPr>
          <p:cNvSpPr txBox="1"/>
          <p:nvPr/>
        </p:nvSpPr>
        <p:spPr>
          <a:xfrm>
            <a:off x="233518" y="4640620"/>
            <a:ext cx="562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/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335393D-28A3-BD02-5465-C4EF85F28FEF}"/>
              </a:ext>
            </a:extLst>
          </p:cNvPr>
          <p:cNvSpPr txBox="1"/>
          <p:nvPr/>
        </p:nvSpPr>
        <p:spPr>
          <a:xfrm>
            <a:off x="5472243" y="6259864"/>
            <a:ext cx="62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(interpreted as a formula in the calculus of conditions)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44CB95-B934-C5EE-979C-C40C9F8C19BE}"/>
              </a:ext>
            </a:extLst>
          </p:cNvPr>
          <p:cNvCxnSpPr/>
          <p:nvPr/>
        </p:nvCxnSpPr>
        <p:spPr>
          <a:xfrm flipV="1">
            <a:off x="2966640" y="6315765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15B34A-6CA1-B86E-4671-C598B33D0AB5}"/>
              </a:ext>
            </a:extLst>
          </p:cNvPr>
          <p:cNvCxnSpPr/>
          <p:nvPr/>
        </p:nvCxnSpPr>
        <p:spPr>
          <a:xfrm>
            <a:off x="3285759" y="6315765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/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0A5C38-95BC-CC7D-C964-A36DDFE63FE9}"/>
              </a:ext>
            </a:extLst>
          </p:cNvPr>
          <p:cNvCxnSpPr/>
          <p:nvPr/>
        </p:nvCxnSpPr>
        <p:spPr>
          <a:xfrm flipV="1">
            <a:off x="4177079" y="6358723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0C7556-3A68-ABCF-CCFD-FD5764299CE4}"/>
              </a:ext>
            </a:extLst>
          </p:cNvPr>
          <p:cNvCxnSpPr/>
          <p:nvPr/>
        </p:nvCxnSpPr>
        <p:spPr>
          <a:xfrm>
            <a:off x="4496198" y="6358723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D7AA42-CF86-B4DF-515D-867ED968378A}"/>
              </a:ext>
            </a:extLst>
          </p:cNvPr>
          <p:cNvCxnSpPr>
            <a:cxnSpLocks/>
          </p:cNvCxnSpPr>
          <p:nvPr/>
        </p:nvCxnSpPr>
        <p:spPr>
          <a:xfrm flipV="1">
            <a:off x="4177079" y="6757308"/>
            <a:ext cx="638239" cy="12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4E9185-384D-BC6E-7A57-02E625FA3AF3}"/>
              </a:ext>
            </a:extLst>
          </p:cNvPr>
          <p:cNvSpPr txBox="1"/>
          <p:nvPr/>
        </p:nvSpPr>
        <p:spPr>
          <a:xfrm rot="5400000">
            <a:off x="4345009" y="64052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67595-9439-7B77-3210-013D4A2E59AD}"/>
              </a:ext>
            </a:extLst>
          </p:cNvPr>
          <p:cNvSpPr txBox="1"/>
          <p:nvPr/>
        </p:nvSpPr>
        <p:spPr>
          <a:xfrm>
            <a:off x="551415" y="6153120"/>
            <a:ext cx="1817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More concisely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10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29" grpId="0"/>
      <p:bldP spid="36" grpId="0"/>
      <p:bldP spid="42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advanced example: monomorphisms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/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u="sng" dirty="0"/>
                  <a:t>Definition:</a:t>
                </a: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is mono means:</a:t>
                </a:r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blipFill>
                <a:blip r:embed="rId3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39B5F3E-1221-726E-3237-4BD1D39BD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11" y="2604377"/>
            <a:ext cx="5717557" cy="244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/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/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u="sng" dirty="0"/>
                  <a:t>Notation</a:t>
                </a:r>
                <a:r>
                  <a:rPr lang="en-GB" sz="3600" dirty="0"/>
                  <a:t>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means that </a:t>
                </a:r>
                <a:r>
                  <a:rPr lang="en-GB" sz="3600" i="1" dirty="0"/>
                  <a:t>m</a:t>
                </a:r>
                <a:r>
                  <a:rPr lang="en-GB" sz="3600" dirty="0"/>
                  <a:t> is mono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blipFill>
                <a:blip r:embed="rId6"/>
                <a:stretch>
                  <a:fillRect l="-2026" t="-14019" b="-3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/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0B4-20BE-E339-99A5-925A057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5070"/>
            <a:ext cx="10515600" cy="1325563"/>
          </a:xfrm>
        </p:spPr>
        <p:txBody>
          <a:bodyPr/>
          <a:lstStyle/>
          <a:p>
            <a:r>
              <a:rPr lang="en-GB" dirty="0"/>
              <a:t>Project of a graphical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AD-90BC-880A-0A91-972397B0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6" y="1340206"/>
            <a:ext cx="11317013" cy="50533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dirty="0"/>
              <a:t>No need for any text interface</a:t>
            </a:r>
          </a:p>
          <a:p>
            <a:pPr>
              <a:lnSpc>
                <a:spcPct val="120000"/>
              </a:lnSpc>
            </a:pPr>
            <a:r>
              <a:rPr lang="en-GB" dirty="0"/>
              <a:t>Use it to prove that some </a:t>
            </a:r>
            <a:r>
              <a:rPr lang="en-GB" dirty="0">
                <a:solidFill>
                  <a:srgbClr val="FF0000"/>
                </a:solidFill>
              </a:rPr>
              <a:t>statement</a:t>
            </a:r>
            <a:r>
              <a:rPr lang="en-GB" dirty="0"/>
              <a:t> holds in any </a:t>
            </a:r>
            <a:r>
              <a:rPr lang="en-GB" i="1" dirty="0">
                <a:solidFill>
                  <a:srgbClr val="0000FF"/>
                </a:solidFill>
              </a:rPr>
              <a:t>model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</a:pPr>
            <a:r>
              <a:rPr lang="en-GB" dirty="0"/>
              <a:t>The notion of </a:t>
            </a:r>
            <a:r>
              <a:rPr lang="en-GB" dirty="0">
                <a:solidFill>
                  <a:srgbClr val="0000FF"/>
                </a:solidFill>
              </a:rPr>
              <a:t>model</a:t>
            </a:r>
            <a:r>
              <a:rPr lang="en-GB" dirty="0"/>
              <a:t> is entirely specified by the user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Examples: a category with pullbacks, a 2-category …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No built-in notion of models: the user must define what a category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7B76-24B5-EF54-2207-F26FD06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F66F3-F050-A79F-BBEF-2C07FD4BB3F0}"/>
              </a:ext>
            </a:extLst>
          </p:cNvPr>
          <p:cNvSpPr txBox="1"/>
          <p:nvPr/>
        </p:nvSpPr>
        <p:spPr>
          <a:xfrm>
            <a:off x="1810388" y="5247770"/>
            <a:ext cx="780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specify a </a:t>
            </a:r>
            <a:r>
              <a:rPr lang="en-GB" sz="4000" dirty="0">
                <a:solidFill>
                  <a:srgbClr val="0000FF"/>
                </a:solidFill>
              </a:rPr>
              <a:t>model</a:t>
            </a:r>
            <a:r>
              <a:rPr lang="en-GB" sz="4000" dirty="0"/>
              <a:t> </a:t>
            </a:r>
            <a:r>
              <a:rPr lang="en-GB" sz="4000" i="1" dirty="0"/>
              <a:t>graphically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0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graphs: 	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u="sng" dirty="0"/>
              <a:t>vertex</a:t>
            </a:r>
            <a:r>
              <a:rPr lang="en-GB" dirty="0"/>
              <a:t> and </a:t>
            </a:r>
            <a:r>
              <a:rPr lang="en-GB" u="sng" dirty="0"/>
              <a:t>edge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categories:	</a:t>
            </a:r>
          </a:p>
          <a:p>
            <a:pPr marL="457200" lvl="1" indent="0">
              <a:buNone/>
            </a:pPr>
            <a:r>
              <a:rPr lang="en-GB" dirty="0"/>
              <a:t>	same + </a:t>
            </a:r>
            <a:r>
              <a:rPr lang="en-GB" u="sng" dirty="0"/>
              <a:t>composition witness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 with monomorphisms: 	</a:t>
            </a:r>
          </a:p>
          <a:p>
            <a:pPr marL="457200" lvl="1" indent="0">
              <a:buNone/>
            </a:pPr>
            <a:r>
              <a:rPr lang="en-GB" dirty="0"/>
              <a:t>	… + </a:t>
            </a:r>
            <a:r>
              <a:rPr lang="en-GB" u="sng" dirty="0"/>
              <a:t>monomorphic tag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6947338" y="1690688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/>
              <a:t>Operations (e.g. composition)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236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255C97-B9F3-3D95-DD70-C0EAF5EE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3189"/>
              </p:ext>
            </p:extLst>
          </p:nvPr>
        </p:nvGraphicFramePr>
        <p:xfrm>
          <a:off x="541787" y="139700"/>
          <a:ext cx="1080587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  <a:p>
                      <a:pPr algn="ctr"/>
                      <a:r>
                        <a:rPr lang="en-GB" dirty="0"/>
                        <a:t>(drawn by the user)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A0BDFE-E017-052D-51B9-22516500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2877"/>
              </p:ext>
            </p:extLst>
          </p:nvPr>
        </p:nvGraphicFramePr>
        <p:xfrm>
          <a:off x="541787" y="2882051"/>
          <a:ext cx="10704210" cy="7281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149721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753845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3910659608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76967976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3423255"/>
                    </a:ext>
                  </a:extLst>
                </a:gridCol>
              </a:tblGrid>
              <a:tr h="7281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(none)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</a:t>
                      </a:r>
                      <a:r>
                        <a:rPr lang="en-GB" u="sng" dirty="0"/>
                        <a:t>vertices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/>
                        <a:t>1 </a:t>
                      </a:r>
                      <a:r>
                        <a:rPr lang="en-GB" u="sng" dirty="0"/>
                        <a:t>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triangle of </a:t>
                      </a:r>
                      <a:r>
                        <a:rPr lang="en-GB" u="sng" dirty="0"/>
                        <a:t>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37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43DF06-02A8-E417-4DE8-7FC7F2C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14" y="761394"/>
            <a:ext cx="484189" cy="32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37976-2F3F-3C0A-1603-CDBDEBE5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59" y="691211"/>
            <a:ext cx="1544930" cy="39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CD5D-A557-8717-2185-82618D5A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30" y="630293"/>
            <a:ext cx="1998336" cy="584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55EE4-2118-30C1-DC07-A764C30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063" y="356183"/>
            <a:ext cx="2120902" cy="11908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1014" y="1620601"/>
            <a:ext cx="1180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black: dependencies</a:t>
            </a:r>
          </a:p>
          <a:p>
            <a:pPr algn="ctr"/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: graphical representation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ECE610-740D-2E49-D3EA-641396A1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84094"/>
              </p:ext>
            </p:extLst>
          </p:nvPr>
        </p:nvGraphicFramePr>
        <p:xfrm>
          <a:off x="541787" y="3627917"/>
          <a:ext cx="10704210" cy="640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800797007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428599752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53690175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84143953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8773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Double arrow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88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735463-2874-2A2A-3A3A-392C82560A7C}"/>
              </a:ext>
            </a:extLst>
          </p:cNvPr>
          <p:cNvSpPr txBox="1"/>
          <p:nvPr/>
        </p:nvSpPr>
        <p:spPr>
          <a:xfrm>
            <a:off x="224146" y="4383024"/>
            <a:ext cx="1174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 model of this specification consists of 4 components: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BC1CB-B91E-569F-3DF7-8054D89DF50C}"/>
              </a:ext>
            </a:extLst>
          </p:cNvPr>
          <p:cNvSpPr txBox="1"/>
          <p:nvPr/>
        </p:nvSpPr>
        <p:spPr>
          <a:xfrm>
            <a:off x="3161069" y="5303727"/>
            <a:ext cx="19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set </a:t>
            </a:r>
            <a:r>
              <a:rPr lang="en-GB" sz="2000" dirty="0">
                <a:solidFill>
                  <a:srgbClr val="FF0000"/>
                </a:solidFill>
              </a:rPr>
              <a:t>Ob</a:t>
            </a:r>
            <a:r>
              <a:rPr lang="en-GB" sz="20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/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𝑂𝑏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 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hom</a:t>
                </a:r>
                <a:r>
                  <a:rPr lang="en-GB" sz="2000" dirty="0"/>
                  <a:t>(</a:t>
                </a:r>
                <a:r>
                  <a:rPr lang="en-GB" sz="2000" dirty="0" err="1"/>
                  <a:t>x,y</a:t>
                </a:r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blipFill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/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 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isMono</a:t>
                </a:r>
                <a:r>
                  <a:rPr lang="en-GB" sz="2000" dirty="0"/>
                  <a:t>(f)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/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isComp</a:t>
                </a:r>
                <a:r>
                  <a:rPr lang="en-GB" sz="2000" dirty="0"/>
                  <a:t>(</a:t>
                </a:r>
                <a:r>
                  <a:rPr lang="en-GB" sz="2000" dirty="0" err="1"/>
                  <a:t>f,g,h</a:t>
                </a:r>
                <a:r>
                  <a:rPr lang="en-GB" sz="2000" dirty="0"/>
                  <a:t>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blipFill>
                <a:blip r:embed="rId8"/>
                <a:stretch>
                  <a:fillRect t="-2304" r="-2850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6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9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10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4443477" y="17796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3646-C0CB-369A-4E6E-33ECD9250E02}"/>
              </a:ext>
            </a:extLst>
          </p:cNvPr>
          <p:cNvSpPr txBox="1"/>
          <p:nvPr/>
        </p:nvSpPr>
        <p:spPr>
          <a:xfrm>
            <a:off x="4504494" y="3016251"/>
            <a:ext cx="774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First example: composition of morphisms</a:t>
            </a:r>
          </a:p>
        </p:txBody>
      </p:sp>
    </p:spTree>
    <p:extLst>
      <p:ext uri="{BB962C8B-B14F-4D97-AF65-F5344CB8AC3E}">
        <p14:creationId xmlns:p14="http://schemas.microsoft.com/office/powerpoint/2010/main" val="1981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981923" y="1377519"/>
            <a:ext cx="719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CB7-D71F-68BB-FE68-DE31238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02C61-502D-71F2-C510-989B7EBCE4D5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1891D-D891-56FC-63E9-DCAC8E2BBBF8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5F06D6-8F4C-C412-57BD-B05707F7BA38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0972-3B06-8C84-EC62-1A9F6B2B369A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4EA24E-4F22-6884-A13A-4175271623EE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86487-E264-E9AF-51B5-1A24C1FEC9F2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E4359-9748-630C-8033-DFD743A12933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C065B6-6332-F1EF-322B-F580D0A42BB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4641F1-F2B0-89B1-C5C0-19F9E646375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E99967-C8F7-1080-361B-0602EEC4BEDC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F93D-5621-A5D1-83FE-55140A066D1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A0293C28-E9F2-872B-B663-C8136EB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DBCE7-B169-1F62-39E7-3BFE587CBB52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9FB1-C0C8-8A8E-B7CF-B62B43FCD0DE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3A3C-7F25-E42A-ECB4-9913E257B7D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A2CD4-2EFE-34A0-2D7A-47288F34397C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1F5C-1BAD-E000-8E18-C2EA0E7DF3C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/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398F80-C5A1-301E-5D30-3B2D2D77BAFA}"/>
              </a:ext>
            </a:extLst>
          </p:cNvPr>
          <p:cNvSpPr txBox="1"/>
          <p:nvPr/>
        </p:nvSpPr>
        <p:spPr>
          <a:xfrm>
            <a:off x="233518" y="4640620"/>
            <a:ext cx="898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   “∀ black ∃ </a:t>
            </a:r>
            <a:r>
              <a:rPr lang="en-GB" sz="3200" dirty="0">
                <a:solidFill>
                  <a:srgbClr val="FF0000"/>
                </a:solidFill>
              </a:rPr>
              <a:t>red</a:t>
            </a:r>
            <a:r>
              <a:rPr lang="en-GB" sz="3200" dirty="0"/>
              <a:t>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D26ED-4CDB-40C1-7D5F-CAAEBEBB0938}"/>
              </a:ext>
            </a:extLst>
          </p:cNvPr>
          <p:cNvSpPr txBox="1"/>
          <p:nvPr/>
        </p:nvSpPr>
        <p:spPr>
          <a:xfrm>
            <a:off x="362297" y="5667874"/>
            <a:ext cx="208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More explicitly,</a:t>
            </a:r>
          </a:p>
        </p:txBody>
      </p:sp>
    </p:spTree>
    <p:extLst>
      <p:ext uri="{BB962C8B-B14F-4D97-AF65-F5344CB8AC3E}">
        <p14:creationId xmlns:p14="http://schemas.microsoft.com/office/powerpoint/2010/main" val="12211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527-4C59-9F7C-8259-D98C39A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for the monomorphic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C90-4DFF-06C0-4868-CF96790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99F23-66E6-C7C8-9D2F-FC9441F04F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488496"/>
            <a:ext cx="5458816" cy="284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2EEE-28E2-CF71-2DA6-38554E823F78}"/>
              </a:ext>
            </a:extLst>
          </p:cNvPr>
          <p:cNvSpPr txBox="1"/>
          <p:nvPr/>
        </p:nvSpPr>
        <p:spPr>
          <a:xfrm>
            <a:off x="3690931" y="1672639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D9AD8-8B98-F7A4-6174-9A74A2B762AF}"/>
              </a:ext>
            </a:extLst>
          </p:cNvPr>
          <p:cNvSpPr txBox="1"/>
          <p:nvPr/>
        </p:nvSpPr>
        <p:spPr>
          <a:xfrm>
            <a:off x="4134382" y="3566968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0E8E-48AB-AC63-2D63-29E97F055F6F}"/>
              </a:ext>
            </a:extLst>
          </p:cNvPr>
          <p:cNvSpPr txBox="1"/>
          <p:nvPr/>
        </p:nvSpPr>
        <p:spPr>
          <a:xfrm>
            <a:off x="2212427" y="2910776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717-B7FD-31AC-B930-3EFE48CD4EBD}"/>
              </a:ext>
            </a:extLst>
          </p:cNvPr>
          <p:cNvSpPr txBox="1"/>
          <p:nvPr/>
        </p:nvSpPr>
        <p:spPr>
          <a:xfrm>
            <a:off x="2212427" y="390826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/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/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/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i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blipFill>
                <a:blip r:embed="rId6"/>
                <a:stretch>
                  <a:fillRect l="-1280" t="-11628" r="-12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2E200-6BC7-C0D4-C6F1-932888B9364D}"/>
              </a:ext>
            </a:extLst>
          </p:cNvPr>
          <p:cNvGrpSpPr/>
          <p:nvPr/>
        </p:nvGrpSpPr>
        <p:grpSpPr>
          <a:xfrm>
            <a:off x="656897" y="5045901"/>
            <a:ext cx="3477485" cy="1812099"/>
            <a:chOff x="656897" y="4785489"/>
            <a:chExt cx="3477485" cy="1812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D15908-65C5-ACDD-AE5A-738904BF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97" y="4785489"/>
              <a:ext cx="3477485" cy="18120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ED826-75AE-C91B-2EAE-18D390DC0897}"/>
                </a:ext>
              </a:extLst>
            </p:cNvPr>
            <p:cNvSpPr/>
            <p:nvPr/>
          </p:nvSpPr>
          <p:spPr>
            <a:xfrm>
              <a:off x="1439917" y="5969876"/>
              <a:ext cx="367862" cy="236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/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37468F0-BDD6-D16C-891B-BFFB782ED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074" y="5385566"/>
            <a:ext cx="2892819" cy="11729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EF711F-DFB1-0169-0116-8E95DF7C7809}"/>
              </a:ext>
            </a:extLst>
          </p:cNvPr>
          <p:cNvSpPr txBox="1"/>
          <p:nvPr/>
        </p:nvSpPr>
        <p:spPr>
          <a:xfrm>
            <a:off x="7857806" y="2284876"/>
            <a:ext cx="410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1" dirty="0">
                <a:solidFill>
                  <a:srgbClr val="FF0000"/>
                </a:solidFill>
              </a:rPr>
              <a:t>equality </a:t>
            </a:r>
            <a:r>
              <a:rPr lang="en-GB" sz="2800" i="1" dirty="0"/>
              <a:t>merges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1406F-0318-875D-8ED4-595F84D92EB0}"/>
              </a:ext>
            </a:extLst>
          </p:cNvPr>
          <p:cNvSpPr txBox="1"/>
          <p:nvPr/>
        </p:nvSpPr>
        <p:spPr>
          <a:xfrm>
            <a:off x="5153766" y="1657344"/>
            <a:ext cx="719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3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676-D946-D37F-441E-B388A97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16364"/>
            <a:ext cx="10515600" cy="1325563"/>
          </a:xfrm>
        </p:spPr>
        <p:txBody>
          <a:bodyPr/>
          <a:lstStyle/>
          <a:p>
            <a:r>
              <a:rPr lang="en-GB" dirty="0"/>
              <a:t>A proof that monomorphisms compose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↪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386-9540-1601-7083-CCF819F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/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/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mono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⇒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   mono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blipFill>
                <a:blip r:embed="rId5"/>
                <a:stretch>
                  <a:fillRect l="-219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A90B-2EC5-7420-8295-6D48315784AE}"/>
              </a:ext>
            </a:extLst>
          </p:cNvPr>
          <p:cNvSpPr/>
          <p:nvPr/>
        </p:nvSpPr>
        <p:spPr>
          <a:xfrm>
            <a:off x="3300057" y="1562735"/>
            <a:ext cx="332169" cy="715538"/>
          </a:xfrm>
          <a:prstGeom prst="rightBrace">
            <a:avLst>
              <a:gd name="adj1" fmla="val 36111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/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/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/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0" dirty="0"/>
                  <a:t>i.e.,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blipFill>
                <a:blip r:embed="rId8"/>
                <a:stretch>
                  <a:fillRect l="-4065" t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/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6BE7EFA-B41E-565A-1621-7B095526C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846" y="4552103"/>
            <a:ext cx="4291402" cy="1654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F314B5-4249-DD33-1085-F0B3BC608150}"/>
              </a:ext>
            </a:extLst>
          </p:cNvPr>
          <p:cNvSpPr txBox="1"/>
          <p:nvPr/>
        </p:nvSpPr>
        <p:spPr>
          <a:xfrm>
            <a:off x="245846" y="3615757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Proof: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/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/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/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42B35BC1-6341-77DD-7A92-AA84CEC43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7235" y="4495385"/>
            <a:ext cx="4141632" cy="18577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4AFFD-A7AB-2E89-ADC1-BF64C771E17B}"/>
              </a:ext>
            </a:extLst>
          </p:cNvPr>
          <p:cNvSpPr txBox="1"/>
          <p:nvPr/>
        </p:nvSpPr>
        <p:spPr>
          <a:xfrm>
            <a:off x="956480" y="5379202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3C503-48DD-0543-5FC5-022DAF63ECF2}"/>
              </a:ext>
            </a:extLst>
          </p:cNvPr>
          <p:cNvSpPr txBox="1"/>
          <p:nvPr/>
        </p:nvSpPr>
        <p:spPr>
          <a:xfrm>
            <a:off x="956480" y="6087174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AB4E57-D634-F7B6-FF17-D2B28F07D840}"/>
              </a:ext>
            </a:extLst>
          </p:cNvPr>
          <p:cNvSpPr txBox="1"/>
          <p:nvPr/>
        </p:nvSpPr>
        <p:spPr>
          <a:xfrm>
            <a:off x="2154862" y="5902508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B10F6-F724-B4DD-45CC-544EFF1676E9}"/>
              </a:ext>
            </a:extLst>
          </p:cNvPr>
          <p:cNvSpPr txBox="1"/>
          <p:nvPr/>
        </p:nvSpPr>
        <p:spPr>
          <a:xfrm>
            <a:off x="3489078" y="5910527"/>
            <a:ext cx="8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/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/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5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FD04-853D-FEDB-EF39-87746E9D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0"/>
            <a:ext cx="10515600" cy="1325563"/>
          </a:xfrm>
        </p:spPr>
        <p:txBody>
          <a:bodyPr/>
          <a:lstStyle/>
          <a:p>
            <a:r>
              <a:rPr lang="en-GB" dirty="0"/>
              <a:t>Logical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D1B60-BDCF-128C-9081-1A5EFAE57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623A2-14DC-93EE-24A7-25EA214E0FDD}"/>
              </a:ext>
            </a:extLst>
          </p:cNvPr>
          <p:cNvSpPr txBox="1"/>
          <p:nvPr/>
        </p:nvSpPr>
        <p:spPr>
          <a:xfrm>
            <a:off x="945478" y="1161449"/>
            <a:ext cx="97638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Formal logic: calculus of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Theory: all the declared rewriting rules, e.g.,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A state is represented by a formula which expresses what has been proved so far</a:t>
            </a:r>
          </a:p>
          <a:p>
            <a:endParaRPr lang="en-GB" sz="28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A37611-51E7-D77A-85A2-E47B37C4DBC2}"/>
              </a:ext>
            </a:extLst>
          </p:cNvPr>
          <p:cNvGrpSpPr/>
          <p:nvPr/>
        </p:nvGrpSpPr>
        <p:grpSpPr>
          <a:xfrm>
            <a:off x="4882998" y="2560968"/>
            <a:ext cx="2130287" cy="848232"/>
            <a:chOff x="4863635" y="2085045"/>
            <a:chExt cx="2130287" cy="8482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8EADA6-F22E-F9B9-DC45-2D6D8D0F6F72}"/>
                    </a:ext>
                  </a:extLst>
                </p:cNvPr>
                <p:cNvSpPr txBox="1"/>
                <p:nvPr/>
              </p:nvSpPr>
              <p:spPr>
                <a:xfrm>
                  <a:off x="4863635" y="2124660"/>
                  <a:ext cx="482503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oMath>
                    </m:oMathPara>
                  </a14:m>
                  <a:endParaRPr lang="en-GB" sz="4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88EADA6-F22E-F9B9-DC45-2D6D8D0F6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3635" y="2124660"/>
                  <a:ext cx="482503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B4A4257-E06D-5897-26C3-E8244FA43DAD}"/>
                </a:ext>
              </a:extLst>
            </p:cNvPr>
            <p:cNvCxnSpPr/>
            <p:nvPr/>
          </p:nvCxnSpPr>
          <p:spPr>
            <a:xfrm flipV="1">
              <a:off x="5145244" y="2466557"/>
              <a:ext cx="319119" cy="4111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C59CCE0-39FD-1DDA-B411-1128DA804401}"/>
                </a:ext>
              </a:extLst>
            </p:cNvPr>
            <p:cNvCxnSpPr/>
            <p:nvPr/>
          </p:nvCxnSpPr>
          <p:spPr>
            <a:xfrm>
              <a:off x="5464363" y="2466557"/>
              <a:ext cx="319120" cy="3682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A22B093-9980-E538-2BF0-79F3B9D217F2}"/>
                    </a:ext>
                  </a:extLst>
                </p:cNvPr>
                <p:cNvSpPr txBox="1"/>
                <p:nvPr/>
              </p:nvSpPr>
              <p:spPr>
                <a:xfrm>
                  <a:off x="6108978" y="2085045"/>
                  <a:ext cx="460062" cy="67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oMath>
                    </m:oMathPara>
                  </a14:m>
                  <a:endParaRPr lang="en-GB" sz="4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A22B093-9980-E538-2BF0-79F3B9D21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8978" y="2085045"/>
                  <a:ext cx="460062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9B408C5-766B-9B8C-DECB-8CBE207EFB8A}"/>
                </a:ext>
              </a:extLst>
            </p:cNvPr>
            <p:cNvCxnSpPr/>
            <p:nvPr/>
          </p:nvCxnSpPr>
          <p:spPr>
            <a:xfrm flipV="1">
              <a:off x="6355683" y="2509515"/>
              <a:ext cx="319119" cy="4111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E28B80E-E37F-E182-6E39-598690F577BD}"/>
                </a:ext>
              </a:extLst>
            </p:cNvPr>
            <p:cNvCxnSpPr/>
            <p:nvPr/>
          </p:nvCxnSpPr>
          <p:spPr>
            <a:xfrm>
              <a:off x="6674802" y="2509515"/>
              <a:ext cx="319120" cy="368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9F6A05-6EF8-864D-BA9F-62005A2F8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5683" y="2908100"/>
              <a:ext cx="638239" cy="125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C422872-69A3-60F3-0AA3-F36D9885A2A3}"/>
                </a:ext>
              </a:extLst>
            </p:cNvPr>
            <p:cNvSpPr txBox="1"/>
            <p:nvPr/>
          </p:nvSpPr>
          <p:spPr>
            <a:xfrm rot="5400000">
              <a:off x="6523613" y="2556090"/>
              <a:ext cx="3850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/>
                  </a:solidFill>
                </a:rPr>
                <a:t>⇒</a:t>
              </a:r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462FBDCE-656E-D8FF-13EC-CAD582FFE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495738"/>
            <a:ext cx="12192000" cy="233422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0A479065-8648-F8E9-4FE3-C2A42F7A9CF8}"/>
              </a:ext>
            </a:extLst>
          </p:cNvPr>
          <p:cNvSpPr/>
          <p:nvPr/>
        </p:nvSpPr>
        <p:spPr>
          <a:xfrm>
            <a:off x="3289385" y="4654273"/>
            <a:ext cx="4240607" cy="199200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0A5B4D-5262-E607-D488-54C292D2A2CB}"/>
              </a:ext>
            </a:extLst>
          </p:cNvPr>
          <p:cNvSpPr/>
          <p:nvPr/>
        </p:nvSpPr>
        <p:spPr>
          <a:xfrm>
            <a:off x="7529992" y="4582050"/>
            <a:ext cx="4662008" cy="21362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90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2934</TotalTime>
  <Words>6552</Words>
  <Application>Microsoft Office PowerPoint</Application>
  <PresentationFormat>Widescreen</PresentationFormat>
  <Paragraphs>232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Towards a proof assistant  for diagrammatic reasoning</vt:lpstr>
      <vt:lpstr>Project of a graphical proof assistant</vt:lpstr>
      <vt:lpstr>How to specify a model?</vt:lpstr>
      <vt:lpstr>PowerPoint Presentation</vt:lpstr>
      <vt:lpstr>Specification of models</vt:lpstr>
      <vt:lpstr>Rewriting rule for composition</vt:lpstr>
      <vt:lpstr>Rule for the monomorphic property</vt:lpstr>
      <vt:lpstr>A proof that monomorphisms compose</vt:lpstr>
      <vt:lpstr>Logical semantics</vt:lpstr>
      <vt:lpstr>Rewriting rule for tagging a morphism as mono</vt:lpstr>
      <vt:lpstr>PowerPoint Presentation</vt:lpstr>
      <vt:lpstr>What is diagram chasing?</vt:lpstr>
      <vt:lpstr>PowerPoint Presentation</vt:lpstr>
      <vt:lpstr>How to model diagram chasing?</vt:lpstr>
      <vt:lpstr>Conclusion</vt:lpstr>
      <vt:lpstr>Rewriting rule for composition</vt:lpstr>
      <vt:lpstr>A more advanced example: monomorphisms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595</cp:revision>
  <dcterms:created xsi:type="dcterms:W3CDTF">2023-02-22T18:28:09Z</dcterms:created>
  <dcterms:modified xsi:type="dcterms:W3CDTF">2024-11-26T10:28:30Z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