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7" r:id="rId4"/>
  </p:sldMasterIdLst>
  <p:notesMasterIdLst>
    <p:notesMasterId r:id="rId27"/>
  </p:notesMasterIdLst>
  <p:handoutMasterIdLst>
    <p:handoutMasterId r:id="rId28"/>
  </p:handoutMasterIdLst>
  <p:sldIdLst>
    <p:sldId id="472" r:id="rId5"/>
    <p:sldId id="733" r:id="rId6"/>
    <p:sldId id="732" r:id="rId7"/>
    <p:sldId id="755" r:id="rId8"/>
    <p:sldId id="734" r:id="rId9"/>
    <p:sldId id="742" r:id="rId10"/>
    <p:sldId id="698" r:id="rId11"/>
    <p:sldId id="716" r:id="rId12"/>
    <p:sldId id="752" r:id="rId13"/>
    <p:sldId id="740" r:id="rId14"/>
    <p:sldId id="703" r:id="rId15"/>
    <p:sldId id="754" r:id="rId16"/>
    <p:sldId id="753" r:id="rId17"/>
    <p:sldId id="743" r:id="rId18"/>
    <p:sldId id="744" r:id="rId19"/>
    <p:sldId id="745" r:id="rId20"/>
    <p:sldId id="747" r:id="rId21"/>
    <p:sldId id="749" r:id="rId22"/>
    <p:sldId id="750" r:id="rId23"/>
    <p:sldId id="751" r:id="rId24"/>
    <p:sldId id="726" r:id="rId25"/>
    <p:sldId id="72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DE11D35-4771-4D04-BD83-4C7FF2D7C70E}">
          <p14:sldIdLst>
            <p14:sldId id="472"/>
            <p14:sldId id="733"/>
            <p14:sldId id="732"/>
            <p14:sldId id="755"/>
            <p14:sldId id="734"/>
          </p14:sldIdLst>
        </p14:section>
        <p14:section name="Latex" id="{10F6B244-586D-457D-A48B-351F52A00F86}">
          <p14:sldIdLst/>
        </p14:section>
        <p14:section name="Mechanisation" id="{FCF0B99C-E3D6-4040-8DF3-47BE6B0769B1}">
          <p14:sldIdLst>
            <p14:sldId id="742"/>
            <p14:sldId id="698"/>
            <p14:sldId id="716"/>
            <p14:sldId id="752"/>
            <p14:sldId id="740"/>
            <p14:sldId id="703"/>
            <p14:sldId id="754"/>
            <p14:sldId id="753"/>
            <p14:sldId id="743"/>
            <p14:sldId id="744"/>
          </p14:sldIdLst>
        </p14:section>
        <p14:section name="Tactics and notations" id="{033DF892-F095-437D-9249-8D2FE318FF46}">
          <p14:sldIdLst>
            <p14:sldId id="745"/>
            <p14:sldId id="747"/>
            <p14:sldId id="749"/>
            <p14:sldId id="750"/>
            <p14:sldId id="751"/>
          </p14:sldIdLst>
        </p14:section>
        <p14:section name="Chabassier" id="{9EF79D08-916B-4B25-956B-9C4E3E2AF55F}">
          <p14:sldIdLst>
            <p14:sldId id="726"/>
          </p14:sldIdLst>
        </p14:section>
        <p14:section name="Installation" id="{455B9B87-E269-4A46-9523-33DD9D713C57}">
          <p14:sldIdLst>
            <p14:sldId id="727"/>
          </p14:sldIdLst>
        </p14:section>
        <p14:section name="Leftovers" id="{1D8EC182-5CDD-4017-B935-870F86BF9635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030A0"/>
    <a:srgbClr val="00CC99"/>
    <a:srgbClr val="00CC66"/>
    <a:srgbClr val="00FF00"/>
    <a:srgbClr val="E9EBF5"/>
    <a:srgbClr val="B0CAE9"/>
    <a:srgbClr val="9BBDE5"/>
    <a:srgbClr val="99FFCC"/>
    <a:srgbClr val="B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1" d="100"/>
          <a:sy n="91" d="100"/>
        </p:scale>
        <p:origin x="1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E682B5D-9B0D-8766-5580-499652D498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Modular theory of PLs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4368E2-0204-B95C-423A-C6684B656F2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0D0C4-C4D4-4DF8-B7B8-734EF432FA45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EAA65E-45A0-F1D5-0048-951D98C533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5E784-C6FF-52DB-F32E-B44DEBAAD4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1F4FF-DC70-4335-9402-F18DE299C1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9139371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30T13:57:46.3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1 121,'2'-5,"0"0,1 1,0-1,6-7,-7 10,0 0,0 0,0 0,1 1,-1-1,1 1,-1 0,1-1,0 1,-1 0,4 0,17-6,5-1,0 1,54-7,63-3,64-2,-165 19,-26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30T13:57:47.63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89,'14'0,"31"-6,35-7,19-5,12 1,4 3,-1 4,-10 4,-20 3,-22 1,-18 2,-14 1,-9 0,-8-1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30T13:57:49.4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0 264,'9'-8,"25"-13,37-13,29-7,15 0,3 2,-8 7,-13 9,-18 9,-13 6,-16 5,-12 3,-14 7,-10 6,-8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30T13:59:58.5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1,'2'2,"-1"0,1 0,0 0,0 0,-1 0,1 0,1 0,-1-1,0 1,0-1,4 3,5 2,205 102,-113-59,151 67,104 53,-355-168,-1 0,0 1,1-1,-1 1,0-1,0 1,0 0,0 0,0 0,0 0,0 0,-1 0,1 1,-1-1,0 1,0-1,0 1,0-1,1 5,0 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30T14:00:00.7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0 412,'3'0,"-1"-1,0 1,1-1,-1 0,0 0,1 0,-1 0,0 0,3-2,7-4,15-4,0 2,0 0,1 2,0 1,1 1,-1 2,37-1,325 7,-385-3,0 0,0 0,0-1,0 0,0 0,0 0,0 0,6-3,-7 2,-1 0,0 0,0-1,0 1,0-1,-1 1,1-1,-1 0,1 0,-1 0,4-6,10-20,1-1,38-50,-46 69,0 0,-1 0,0-1,-1 0,0 0,-1 0,-1-1,1 0,-2 0,3-15,-5 18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30T14:01:16.2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0,'497'19,"-333"-3,160 37,-300-48,55 15,-72-18,-1 0,1 1,-1 0,0 0,0 0,0 1,-1 0,1 0,5 6,-10-8,1 0,0 0,-1 0,1 0,-1 1,0-1,0 1,0-1,0 1,0-1,0 1,0 3,0 10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30T14:01:18.0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0,'19'1,"1"1,0 0,25 7,7 2,369 83,-366-81,0-2,63 4,-116-15,0 0,0 1,0-1,0 0,0 1,-1-1,1 1,0-1,0 1,-1 0,1 0,0 0,-1 0,1 0,0 0,-1 0,0 0,1 1,-1-1,0 1,0-1,0 1,1-1,-2 1,1 0,0-1,0 1,0 0,-1 0,1 0,0 3,1 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30T14:01:19.38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1,'136'0,"156"1,-244 1,1 3,70 15,-103-17,31 0,-37-3,1 1,-1 0,0 0,0 1,0 0,0 0,11 5,-10-1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Modular theory of PLs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5544D-24DB-489C-AA38-E91C5DDD72D1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BAB1D-F28B-45E2-A314-43EAF6400C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076510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mblafont.github.io/articles/debruijn-extended.pdf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Bonjour, je </a:t>
            </a:r>
            <a:r>
              <a:rPr lang="en-US" err="1"/>
              <a:t>vais</a:t>
            </a:r>
            <a:r>
              <a:rPr lang="en-US"/>
              <a:t> </a:t>
            </a:r>
            <a:r>
              <a:rPr lang="en-US" err="1"/>
              <a:t>vous</a:t>
            </a:r>
            <a:r>
              <a:rPr lang="en-US"/>
              <a:t> presenter </a:t>
            </a:r>
            <a:r>
              <a:rPr lang="en-US" err="1"/>
              <a:t>mon</a:t>
            </a:r>
            <a:r>
              <a:rPr lang="en-US"/>
              <a:t> </a:t>
            </a:r>
            <a:r>
              <a:rPr lang="en-US" err="1"/>
              <a:t>porfil</a:t>
            </a:r>
            <a:r>
              <a:rPr lang="en-US"/>
              <a:t> </a:t>
            </a:r>
            <a:r>
              <a:rPr lang="en-US" err="1"/>
              <a:t>autour</a:t>
            </a:r>
            <a:r>
              <a:rPr lang="en-US"/>
              <a:t> des </a:t>
            </a:r>
            <a:r>
              <a:rPr lang="en-US" err="1"/>
              <a:t>langages</a:t>
            </a:r>
            <a:r>
              <a:rPr lang="en-US"/>
              <a:t> et </a:t>
            </a:r>
            <a:r>
              <a:rPr lang="en-US" err="1"/>
              <a:t>preuves</a:t>
            </a:r>
            <a:r>
              <a:rPr lang="en-US"/>
              <a:t> </a:t>
            </a:r>
            <a:r>
              <a:rPr lang="en-US" err="1"/>
              <a:t>mécanisées</a:t>
            </a:r>
            <a:r>
              <a:rPr lang="en-US"/>
              <a:t> pour un poste de </a:t>
            </a:r>
            <a:r>
              <a:rPr lang="en-US" err="1"/>
              <a:t>charche</a:t>
            </a:r>
            <a:r>
              <a:rPr lang="en-US"/>
              <a:t> de recherche de </a:t>
            </a:r>
            <a:r>
              <a:rPr lang="en-US" err="1"/>
              <a:t>classe</a:t>
            </a:r>
            <a:r>
              <a:rPr lang="en-US"/>
              <a:t> </a:t>
            </a:r>
            <a:r>
              <a:rPr lang="en-US" err="1"/>
              <a:t>normale</a:t>
            </a:r>
            <a:r>
              <a:rPr lang="en-US"/>
              <a:t> au CNRS</a:t>
            </a:r>
          </a:p>
          <a:p>
            <a:r>
              <a:rPr lang="en-US"/>
              <a:t>Je suis </a:t>
            </a:r>
            <a:r>
              <a:rPr lang="en-US" err="1"/>
              <a:t>actuellement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postdoctorat</a:t>
            </a:r>
            <a:r>
              <a:rPr lang="en-US"/>
              <a:t> </a:t>
            </a:r>
            <a:r>
              <a:rPr lang="en-US" err="1"/>
              <a:t>depuis</a:t>
            </a:r>
            <a:r>
              <a:rPr lang="en-US"/>
              <a:t> 2022 a </a:t>
            </a:r>
            <a:r>
              <a:rPr lang="en-US" err="1"/>
              <a:t>l’universite</a:t>
            </a:r>
            <a:r>
              <a:rPr lang="en-US"/>
              <a:t> de Cambridge. </a:t>
            </a:r>
            <a:r>
              <a:rPr lang="en-US" err="1"/>
              <a:t>Apres</a:t>
            </a:r>
            <a:r>
              <a:rPr lang="en-US"/>
              <a:t> un premier </a:t>
            </a:r>
            <a:r>
              <a:rPr lang="en-US" err="1"/>
              <a:t>doctorat</a:t>
            </a:r>
            <a:r>
              <a:rPr lang="en-US"/>
              <a:t> a </a:t>
            </a:r>
            <a:r>
              <a:rPr lang="en-US" err="1"/>
              <a:t>l’universi</a:t>
            </a:r>
            <a:r>
              <a:rPr lang="en-US"/>
              <a:t> entre 2020 et 2022, </a:t>
            </a:r>
            <a:r>
              <a:rPr lang="en-US" err="1"/>
              <a:t>suivant</a:t>
            </a:r>
            <a:r>
              <a:rPr lang="en-US"/>
              <a:t> ma these</a:t>
            </a:r>
          </a:p>
          <a:p>
            <a:endParaRPr lang="en-US"/>
          </a:p>
          <a:p>
            <a:r>
              <a:rPr lang="en-US" b="1"/>
              <a:t>A quoi ca </a:t>
            </a:r>
            <a:r>
              <a:rPr lang="en-US" b="1" err="1"/>
              <a:t>sert</a:t>
            </a:r>
            <a:r>
              <a:rPr lang="en-US" b="1"/>
              <a:t> de verifier un </a:t>
            </a:r>
            <a:r>
              <a:rPr lang="en-US" b="1" err="1"/>
              <a:t>compilateur</a:t>
            </a:r>
            <a:endParaRPr lang="en-US" b="1"/>
          </a:p>
          <a:p>
            <a:endParaRPr lang="en-US"/>
          </a:p>
          <a:p>
            <a:r>
              <a:rPr lang="en-US" err="1"/>
              <a:t>Precedemment</a:t>
            </a:r>
            <a:r>
              <a:rPr lang="en-US"/>
              <a:t>, </a:t>
            </a:r>
            <a:r>
              <a:rPr lang="en-US" err="1"/>
              <a:t>j’etais</a:t>
            </a:r>
            <a:endParaRPr lang="en-US"/>
          </a:p>
          <a:p>
            <a:endParaRPr lang="en-US"/>
          </a:p>
          <a:p>
            <a:r>
              <a:rPr lang="en-US"/>
              <a:t>Pas </a:t>
            </a:r>
            <a:r>
              <a:rPr lang="en-US" err="1"/>
              <a:t>assez</a:t>
            </a:r>
            <a:r>
              <a:rPr lang="en-US"/>
              <a:t> </a:t>
            </a:r>
            <a:r>
              <a:rPr lang="en-US" err="1"/>
              <a:t>articule</a:t>
            </a:r>
            <a:endParaRPr lang="en-US"/>
          </a:p>
          <a:p>
            <a:r>
              <a:rPr lang="en-US"/>
              <a:t>Je parle trop </a:t>
            </a:r>
            <a:r>
              <a:rPr lang="en-US" err="1"/>
              <a:t>vite</a:t>
            </a:r>
            <a:endParaRPr lang="en-US"/>
          </a:p>
          <a:p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u="none" strike="noStrike">
                <a:solidFill>
                  <a:srgbClr val="1D7DCB"/>
                </a:solidFill>
                <a:effectLst/>
                <a:latin typeface="Arial" panose="020B0604020202020204" pitchFamily="34" charset="0"/>
                <a:hlinkClick r:id="rId3"/>
              </a:rPr>
              <a:t>Variable binding and substitution for (nameless) dummies</a:t>
            </a:r>
            <a:endParaRPr lang="en-US" b="1" i="0">
              <a:solidFill>
                <a:srgbClr val="2D2D2D"/>
              </a:solidFill>
              <a:effectLst/>
              <a:latin typeface="Arial" panose="020B0604020202020204" pitchFamily="34" charset="0"/>
            </a:endParaRPr>
          </a:p>
          <a:p>
            <a:endParaRPr lang="fr-F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FR"/>
              <a:t>Modular theory of PLs</a:t>
            </a:r>
          </a:p>
        </p:txBody>
      </p:sp>
    </p:spTree>
    <p:extLst>
      <p:ext uri="{BB962C8B-B14F-4D97-AF65-F5344CB8AC3E}">
        <p14:creationId xmlns:p14="http://schemas.microsoft.com/office/powerpoint/2010/main" val="520030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F1CF-E24A-4F93-9D94-3391D23E1A3F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7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1C252-2FD2-4CF6-BEA4-64F6ACEC81B6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94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C07B-F885-4EF0-BFE3-5CEF464FDEE5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74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88E1-E6B1-4059-8068-9D5AC67622BD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0200" y="6353175"/>
            <a:ext cx="2743200" cy="365125"/>
          </a:xfrm>
        </p:spPr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9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18C2-4885-4368-AC7E-9ED2CC44021C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42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AEC55-CDE0-44E2-B045-4EAAFC3EF908}" type="datetime1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01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61E4-43F2-46CA-9352-165E2C1D8B7D}" type="datetime1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5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76E10-5C26-46E6-B32D-4547EFD6AACF}" type="datetime1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8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038C9-7F60-4F0E-A561-3EA9A3975D8E}" type="datetime1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12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4F6F3-2ACF-43AE-8373-A35F96D22AE5}" type="datetime1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AB2D-6675-4C11-85D3-BA16F56F19A5}" type="datetime1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9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F886D-A75D-4123-854D-3EEFBE63C074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09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46.png"/><Relationship Id="rId3" Type="http://schemas.openxmlformats.org/officeDocument/2006/relationships/image" Target="../media/image30.png"/><Relationship Id="rId21" Type="http://schemas.openxmlformats.org/officeDocument/2006/relationships/image" Target="../media/image41.png"/><Relationship Id="rId34" Type="http://schemas.openxmlformats.org/officeDocument/2006/relationships/image" Target="../media/image54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45.png"/><Relationship Id="rId33" Type="http://schemas.openxmlformats.org/officeDocument/2006/relationships/image" Target="../media/image53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29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.png"/><Relationship Id="rId24" Type="http://schemas.openxmlformats.org/officeDocument/2006/relationships/image" Target="../media/image44.png"/><Relationship Id="rId32" Type="http://schemas.openxmlformats.org/officeDocument/2006/relationships/image" Target="../media/image52.png"/><Relationship Id="rId15" Type="http://schemas.openxmlformats.org/officeDocument/2006/relationships/image" Target="../media/image20.png"/><Relationship Id="rId23" Type="http://schemas.openxmlformats.org/officeDocument/2006/relationships/image" Target="../media/image43.png"/><Relationship Id="rId28" Type="http://schemas.openxmlformats.org/officeDocument/2006/relationships/image" Target="../media/image48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31" Type="http://schemas.openxmlformats.org/officeDocument/2006/relationships/image" Target="../media/image51.png"/><Relationship Id="rId4" Type="http://schemas.openxmlformats.org/officeDocument/2006/relationships/image" Target="../media/image9.png"/><Relationship Id="rId14" Type="http://schemas.openxmlformats.org/officeDocument/2006/relationships/image" Target="../media/image19.png"/><Relationship Id="rId22" Type="http://schemas.openxmlformats.org/officeDocument/2006/relationships/image" Target="../media/image42.png"/><Relationship Id="rId27" Type="http://schemas.openxmlformats.org/officeDocument/2006/relationships/image" Target="../media/image47.png"/><Relationship Id="rId30" Type="http://schemas.openxmlformats.org/officeDocument/2006/relationships/image" Target="../media/image50.png"/><Relationship Id="rId35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34.png"/><Relationship Id="rId18" Type="http://schemas.openxmlformats.org/officeDocument/2006/relationships/customXml" Target="../ink/ink8.xml"/><Relationship Id="rId3" Type="http://schemas.openxmlformats.org/officeDocument/2006/relationships/image" Target="../media/image110.png"/><Relationship Id="rId21" Type="http://schemas.openxmlformats.org/officeDocument/2006/relationships/image" Target="../media/image39.png"/><Relationship Id="rId7" Type="http://schemas.openxmlformats.org/officeDocument/2006/relationships/image" Target="../media/image31.png"/><Relationship Id="rId12" Type="http://schemas.openxmlformats.org/officeDocument/2006/relationships/customXml" Target="../ink/ink5.xml"/><Relationship Id="rId17" Type="http://schemas.openxmlformats.org/officeDocument/2006/relationships/image" Target="../media/image36.png"/><Relationship Id="rId2" Type="http://schemas.openxmlformats.org/officeDocument/2006/relationships/image" Target="../media/image11.png"/><Relationship Id="rId16" Type="http://schemas.openxmlformats.org/officeDocument/2006/relationships/customXml" Target="../ink/ink7.xml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33.png"/><Relationship Id="rId5" Type="http://schemas.openxmlformats.org/officeDocument/2006/relationships/image" Target="../media/image29.png"/><Relationship Id="rId15" Type="http://schemas.openxmlformats.org/officeDocument/2006/relationships/image" Target="../media/image35.png"/><Relationship Id="rId10" Type="http://schemas.openxmlformats.org/officeDocument/2006/relationships/customXml" Target="../ink/ink4.xml"/><Relationship Id="rId19" Type="http://schemas.openxmlformats.org/officeDocument/2006/relationships/image" Target="../media/image37.png"/><Relationship Id="rId4" Type="http://schemas.openxmlformats.org/officeDocument/2006/relationships/customXml" Target="../ink/ink1.xml"/><Relationship Id="rId9" Type="http://schemas.openxmlformats.org/officeDocument/2006/relationships/image" Target="../media/image32.png"/><Relationship Id="rId14" Type="http://schemas.openxmlformats.org/officeDocument/2006/relationships/customXml" Target="../ink/ink6.xml"/><Relationship Id="rId22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4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mblafont.github.io/graph-editor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kuten.com/" TargetMode="External"/><Relationship Id="rId2" Type="http://schemas.openxmlformats.org/officeDocument/2006/relationships/hyperlink" Target="https://github.com/lucamu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B42C258-7693-6CBD-863F-2D8752DF0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23067"/>
            <a:ext cx="12152026" cy="11938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rgbClr val="C00000"/>
                </a:solidFill>
              </a:rPr>
              <a:t>YADE: a diagram editor </a:t>
            </a:r>
            <a:br>
              <a:rPr lang="en-US" sz="5400" b="1" dirty="0">
                <a:solidFill>
                  <a:srgbClr val="C00000"/>
                </a:solidFill>
              </a:rPr>
            </a:br>
            <a:r>
              <a:rPr lang="en-US" sz="5400" b="1" dirty="0">
                <a:solidFill>
                  <a:srgbClr val="C00000"/>
                </a:solidFill>
              </a:rPr>
              <a:t>to </a:t>
            </a:r>
            <a:r>
              <a:rPr lang="en-US" sz="5400" b="1" dirty="0" err="1">
                <a:solidFill>
                  <a:srgbClr val="C00000"/>
                </a:solidFill>
              </a:rPr>
              <a:t>mechanise</a:t>
            </a:r>
            <a:r>
              <a:rPr lang="en-US" sz="5400" b="1" dirty="0">
                <a:solidFill>
                  <a:srgbClr val="C00000"/>
                </a:solidFill>
              </a:rPr>
              <a:t> categorical proofs</a:t>
            </a:r>
            <a:endParaRPr lang="fr-FR" sz="5400" b="1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20507-2584-EFC2-5153-13883157B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6813" y="3029141"/>
            <a:ext cx="10058400" cy="54125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Ambroise Lafont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B3C892-E365-BEBD-CB59-4797FCF10472}"/>
              </a:ext>
            </a:extLst>
          </p:cNvPr>
          <p:cNvSpPr txBox="1"/>
          <p:nvPr/>
        </p:nvSpPr>
        <p:spPr>
          <a:xfrm>
            <a:off x="4236118" y="3882668"/>
            <a:ext cx="3679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Chambery, 24 October 2024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72057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65"/>
    </mc:Choice>
    <mc:Fallback xmlns="">
      <p:transition spd="slow" advTm="386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A9CAB-4BC8-0828-EB12-483F36EF9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378" y="480934"/>
            <a:ext cx="10363200" cy="5178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Proof generation: an example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861FD1-CBE1-4C1A-389B-84B92D269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2F48FB-20D1-CAE8-2387-32C6FC2D262D}"/>
                  </a:ext>
                </a:extLst>
              </p:cNvPr>
              <p:cNvSpPr txBox="1"/>
              <p:nvPr/>
            </p:nvSpPr>
            <p:spPr>
              <a:xfrm>
                <a:off x="1118860" y="3700278"/>
                <a:ext cx="4104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2F48FB-20D1-CAE8-2387-32C6FC2D2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860" y="3700278"/>
                <a:ext cx="410497" cy="276999"/>
              </a:xfrm>
              <a:prstGeom prst="rect">
                <a:avLst/>
              </a:prstGeom>
              <a:blipFill>
                <a:blip r:embed="rId3"/>
                <a:stretch>
                  <a:fillRect l="-13433" r="-4478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4B0AB3-1366-37C3-9EBA-EF88B9BCE95D}"/>
              </a:ext>
            </a:extLst>
          </p:cNvPr>
          <p:cNvCxnSpPr>
            <a:stCxn id="9" idx="3"/>
            <a:endCxn id="14" idx="1"/>
          </p:cNvCxnSpPr>
          <p:nvPr/>
        </p:nvCxnSpPr>
        <p:spPr>
          <a:xfrm flipV="1">
            <a:off x="1524036" y="2590558"/>
            <a:ext cx="967278" cy="9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F287898-1021-8A6D-F5AC-B1337B8AE59B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>
            <a:off x="1529357" y="3838778"/>
            <a:ext cx="961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E40EC32-0DB8-34E7-85F6-DE1786E4FC46}"/>
                  </a:ext>
                </a:extLst>
              </p:cNvPr>
              <p:cNvSpPr txBox="1"/>
              <p:nvPr/>
            </p:nvSpPr>
            <p:spPr>
              <a:xfrm>
                <a:off x="1242613" y="3057185"/>
                <a:ext cx="2851422" cy="3597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𝐻𝑓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GB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𝐹𝑓</m:t>
                      </m:r>
                    </m:oMath>
                  </m:oMathPara>
                </a14:m>
                <a:endParaRPr lang="fr-FR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E40EC32-0DB8-34E7-85F6-DE1786E4F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613" y="3057185"/>
                <a:ext cx="2851422" cy="359714"/>
              </a:xfrm>
              <a:prstGeom prst="rect">
                <a:avLst/>
              </a:prstGeom>
              <a:blipFill>
                <a:blip r:embed="rId4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D7F70B-C95A-D981-E7C2-D94950372D0D}"/>
              </a:ext>
            </a:extLst>
          </p:cNvPr>
          <p:cNvCxnSpPr/>
          <p:nvPr/>
        </p:nvCxnSpPr>
        <p:spPr>
          <a:xfrm flipV="1">
            <a:off x="2989381" y="2590558"/>
            <a:ext cx="967278" cy="9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C854DCD-66A8-7FA0-B5AB-827F7ED1D8E2}"/>
              </a:ext>
            </a:extLst>
          </p:cNvPr>
          <p:cNvCxnSpPr>
            <a:endCxn id="27" idx="0"/>
          </p:cNvCxnSpPr>
          <p:nvPr/>
        </p:nvCxnSpPr>
        <p:spPr>
          <a:xfrm>
            <a:off x="4151541" y="2729057"/>
            <a:ext cx="8816" cy="971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CE0AFD4-E64C-4578-1364-CCE8CCB36DB0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2984046" y="3838778"/>
            <a:ext cx="961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B77C36-2070-3259-F45F-1AE717E11FF6}"/>
                  </a:ext>
                </a:extLst>
              </p:cNvPr>
              <p:cNvSpPr txBox="1"/>
              <p:nvPr/>
            </p:nvSpPr>
            <p:spPr>
              <a:xfrm>
                <a:off x="1118860" y="2461845"/>
                <a:ext cx="4051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B77C36-2070-3259-F45F-1AE717E11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860" y="2461845"/>
                <a:ext cx="405176" cy="276999"/>
              </a:xfrm>
              <a:prstGeom prst="rect">
                <a:avLst/>
              </a:prstGeom>
              <a:blipFill>
                <a:blip r:embed="rId10"/>
                <a:stretch>
                  <a:fillRect l="-13636" r="-4545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6B5538-F19B-D5A2-3894-B41C79AEB316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1321448" y="2738844"/>
            <a:ext cx="2661" cy="961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7131D5-8C91-0B68-E0AC-5C9DD94E38F2}"/>
                  </a:ext>
                </a:extLst>
              </p:cNvPr>
              <p:cNvSpPr txBox="1"/>
              <p:nvPr/>
            </p:nvSpPr>
            <p:spPr>
              <a:xfrm>
                <a:off x="838200" y="3034606"/>
                <a:ext cx="3819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𝐹𝑓</m:t>
                      </m:r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7131D5-8C91-0B68-E0AC-5C9DD94E3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34606"/>
                <a:ext cx="381954" cy="369332"/>
              </a:xfrm>
              <a:prstGeom prst="rect">
                <a:avLst/>
              </a:prstGeom>
              <a:blipFill>
                <a:blip r:embed="rId11"/>
                <a:stretch>
                  <a:fillRect l="-4839" r="-22581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DE44B38-29C0-F546-AAA3-50753D362C78}"/>
                  </a:ext>
                </a:extLst>
              </p:cNvPr>
              <p:cNvSpPr txBox="1"/>
              <p:nvPr/>
            </p:nvSpPr>
            <p:spPr>
              <a:xfrm>
                <a:off x="2491314" y="2452058"/>
                <a:ext cx="4110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DE44B38-29C0-F546-AAA3-50753D362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314" y="2452058"/>
                <a:ext cx="411075" cy="276999"/>
              </a:xfrm>
              <a:prstGeom prst="rect">
                <a:avLst/>
              </a:prstGeom>
              <a:blipFill>
                <a:blip r:embed="rId12"/>
                <a:stretch>
                  <a:fillRect l="-13433" r="-4478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54DAE28-33F7-F305-7B9A-3D027A85FE15}"/>
                  </a:ext>
                </a:extLst>
              </p:cNvPr>
              <p:cNvSpPr txBox="1"/>
              <p:nvPr/>
            </p:nvSpPr>
            <p:spPr>
              <a:xfrm>
                <a:off x="2491314" y="3700278"/>
                <a:ext cx="4062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54DAE28-33F7-F305-7B9A-3D027A85F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314" y="3700278"/>
                <a:ext cx="406265" cy="276999"/>
              </a:xfrm>
              <a:prstGeom prst="rect">
                <a:avLst/>
              </a:prstGeom>
              <a:blipFill>
                <a:blip r:embed="rId13"/>
                <a:stretch>
                  <a:fillRect l="-13636" r="-6061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6CB3A25-1A08-4D0D-D0C1-EFC95B77049D}"/>
                  </a:ext>
                </a:extLst>
              </p:cNvPr>
              <p:cNvSpPr txBox="1"/>
              <p:nvPr/>
            </p:nvSpPr>
            <p:spPr>
              <a:xfrm>
                <a:off x="1808293" y="2256807"/>
                <a:ext cx="369908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6CB3A25-1A08-4D0D-D0C1-EFC95B770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293" y="2256807"/>
                <a:ext cx="369908" cy="300788"/>
              </a:xfrm>
              <a:prstGeom prst="rect">
                <a:avLst/>
              </a:prstGeom>
              <a:blipFill>
                <a:blip r:embed="rId14"/>
                <a:stretch>
                  <a:fillRect l="-8333" r="-1667" b="-1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D5929CE-AA26-2D6E-0DEA-F48F312E8CC9}"/>
                  </a:ext>
                </a:extLst>
              </p:cNvPr>
              <p:cNvSpPr txBox="1"/>
              <p:nvPr/>
            </p:nvSpPr>
            <p:spPr>
              <a:xfrm>
                <a:off x="1822721" y="3909726"/>
                <a:ext cx="369908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D5929CE-AA26-2D6E-0DEA-F48F312E8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721" y="3909726"/>
                <a:ext cx="369908" cy="300788"/>
              </a:xfrm>
              <a:prstGeom prst="rect">
                <a:avLst/>
              </a:prstGeom>
              <a:blipFill>
                <a:blip r:embed="rId15"/>
                <a:stretch>
                  <a:fillRect l="-8197" b="-1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42E6B45-711C-EBCA-436D-6FDFE6DE766E}"/>
                  </a:ext>
                </a:extLst>
              </p:cNvPr>
              <p:cNvSpPr txBox="1"/>
              <p:nvPr/>
            </p:nvSpPr>
            <p:spPr>
              <a:xfrm>
                <a:off x="3273638" y="2256807"/>
                <a:ext cx="356828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42E6B45-711C-EBCA-436D-6FDFE6DE7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638" y="2256807"/>
                <a:ext cx="356828" cy="300788"/>
              </a:xfrm>
              <a:prstGeom prst="rect">
                <a:avLst/>
              </a:prstGeom>
              <a:blipFill>
                <a:blip r:embed="rId16"/>
                <a:stretch>
                  <a:fillRect l="-23729" b="-2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B3D3FC5-6CD6-8ED3-FD90-6CD01B77446A}"/>
                  </a:ext>
                </a:extLst>
              </p:cNvPr>
              <p:cNvSpPr txBox="1"/>
              <p:nvPr/>
            </p:nvSpPr>
            <p:spPr>
              <a:xfrm>
                <a:off x="3946003" y="3700278"/>
                <a:ext cx="4287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B3D3FC5-6CD6-8ED3-FD90-6CD01B774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003" y="3700278"/>
                <a:ext cx="428707" cy="276999"/>
              </a:xfrm>
              <a:prstGeom prst="rect">
                <a:avLst/>
              </a:prstGeom>
              <a:blipFill>
                <a:blip r:embed="rId17"/>
                <a:stretch>
                  <a:fillRect l="-11268" r="-5634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90DC692-A9B4-28AD-5C3E-889EE0384839}"/>
                  </a:ext>
                </a:extLst>
              </p:cNvPr>
              <p:cNvSpPr txBox="1"/>
              <p:nvPr/>
            </p:nvSpPr>
            <p:spPr>
              <a:xfrm>
                <a:off x="3277410" y="3909726"/>
                <a:ext cx="356828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90DC692-A9B4-28AD-5C3E-889EE0384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410" y="3909726"/>
                <a:ext cx="356828" cy="300788"/>
              </a:xfrm>
              <a:prstGeom prst="rect">
                <a:avLst/>
              </a:prstGeom>
              <a:blipFill>
                <a:blip r:embed="rId18"/>
                <a:stretch>
                  <a:fillRect l="-24138" r="-1724" b="-2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7B13A49-B5DF-3ED5-93AA-0BED9B39B94B}"/>
                  </a:ext>
                </a:extLst>
              </p:cNvPr>
              <p:cNvSpPr txBox="1"/>
              <p:nvPr/>
            </p:nvSpPr>
            <p:spPr>
              <a:xfrm>
                <a:off x="4206067" y="3034682"/>
                <a:ext cx="610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𝐻𝑓</m:t>
                      </m:r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7B13A49-B5DF-3ED5-93AA-0BED9B39B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067" y="3034682"/>
                <a:ext cx="610953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DE1FB31-99D6-8942-C551-888C3F2E73F2}"/>
                  </a:ext>
                </a:extLst>
              </p:cNvPr>
              <p:cNvSpPr txBox="1"/>
              <p:nvPr/>
            </p:nvSpPr>
            <p:spPr>
              <a:xfrm>
                <a:off x="3976149" y="2432793"/>
                <a:ext cx="430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DE1FB31-99D6-8942-C551-888C3F2E7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149" y="2432793"/>
                <a:ext cx="430118" cy="276999"/>
              </a:xfrm>
              <a:prstGeom prst="rect">
                <a:avLst/>
              </a:prstGeom>
              <a:blipFill>
                <a:blip r:embed="rId20"/>
                <a:stretch>
                  <a:fillRect l="-11268" r="-4225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D4BCA7C-243D-CE9D-693F-7AA6263C1982}"/>
                  </a:ext>
                </a:extLst>
              </p:cNvPr>
              <p:cNvSpPr txBox="1"/>
              <p:nvPr/>
            </p:nvSpPr>
            <p:spPr>
              <a:xfrm>
                <a:off x="1118860" y="4894965"/>
                <a:ext cx="4051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D4BCA7C-243D-CE9D-693F-7AA6263C1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860" y="4894965"/>
                <a:ext cx="405176" cy="276999"/>
              </a:xfrm>
              <a:prstGeom prst="rect">
                <a:avLst/>
              </a:prstGeom>
              <a:blipFill>
                <a:blip r:embed="rId21"/>
                <a:stretch>
                  <a:fillRect l="-13636" r="-4545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B42A391-B50A-31C7-25DA-52246E500B4F}"/>
                  </a:ext>
                </a:extLst>
              </p:cNvPr>
              <p:cNvSpPr txBox="1"/>
              <p:nvPr/>
            </p:nvSpPr>
            <p:spPr>
              <a:xfrm>
                <a:off x="1118860" y="6133398"/>
                <a:ext cx="4104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B42A391-B50A-31C7-25DA-52246E500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860" y="6133398"/>
                <a:ext cx="410497" cy="276999"/>
              </a:xfrm>
              <a:prstGeom prst="rect">
                <a:avLst/>
              </a:prstGeom>
              <a:blipFill>
                <a:blip r:embed="rId22"/>
                <a:stretch>
                  <a:fillRect l="-13433" r="-4478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C77394-7293-54B4-C880-06AD88404F8B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1321448" y="5171964"/>
            <a:ext cx="2661" cy="961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4D9209D-FD01-37C8-5466-BB902CD4D543}"/>
                  </a:ext>
                </a:extLst>
              </p:cNvPr>
              <p:cNvSpPr txBox="1"/>
              <p:nvPr/>
            </p:nvSpPr>
            <p:spPr>
              <a:xfrm>
                <a:off x="838200" y="5467726"/>
                <a:ext cx="3819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𝐹𝑓</m:t>
                      </m:r>
                    </m:oMath>
                  </m:oMathPara>
                </a14:m>
                <a:endParaRPr lang="fr-FR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4D9209D-FD01-37C8-5466-BB902CD4D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67726"/>
                <a:ext cx="381954" cy="369332"/>
              </a:xfrm>
              <a:prstGeom prst="rect">
                <a:avLst/>
              </a:prstGeom>
              <a:blipFill>
                <a:blip r:embed="rId23"/>
                <a:stretch>
                  <a:fillRect l="-4839" r="-22581"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9A31308-A9A2-1E2D-CAD7-6A32BF8120F5}"/>
                  </a:ext>
                </a:extLst>
              </p:cNvPr>
              <p:cNvSpPr txBox="1"/>
              <p:nvPr/>
            </p:nvSpPr>
            <p:spPr>
              <a:xfrm>
                <a:off x="2491314" y="4885178"/>
                <a:ext cx="4110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9A31308-A9A2-1E2D-CAD7-6A32BF812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314" y="4885178"/>
                <a:ext cx="411075" cy="276999"/>
              </a:xfrm>
              <a:prstGeom prst="rect">
                <a:avLst/>
              </a:prstGeom>
              <a:blipFill>
                <a:blip r:embed="rId24"/>
                <a:stretch>
                  <a:fillRect l="-13433" r="-4478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FBE2AC0-9186-466B-FABA-6210B8029176}"/>
                  </a:ext>
                </a:extLst>
              </p:cNvPr>
              <p:cNvSpPr txBox="1"/>
              <p:nvPr/>
            </p:nvSpPr>
            <p:spPr>
              <a:xfrm>
                <a:off x="2491314" y="6133398"/>
                <a:ext cx="4062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𝐺𝑐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FBE2AC0-9186-466B-FABA-6210B8029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314" y="6133398"/>
                <a:ext cx="406265" cy="276999"/>
              </a:xfrm>
              <a:prstGeom prst="rect">
                <a:avLst/>
              </a:prstGeom>
              <a:blipFill>
                <a:blip r:embed="rId25"/>
                <a:stretch>
                  <a:fillRect l="-13636" r="-6061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32CD0E8-0A39-24FE-54C5-D585BE4C4C65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 flipH="1">
            <a:off x="2694447" y="5162177"/>
            <a:ext cx="2405" cy="9712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1157419-4A5D-FA60-C51C-1DA5A66F25E5}"/>
                  </a:ext>
                </a:extLst>
              </p:cNvPr>
              <p:cNvSpPr txBox="1"/>
              <p:nvPr/>
            </p:nvSpPr>
            <p:spPr>
              <a:xfrm>
                <a:off x="2653703" y="5487067"/>
                <a:ext cx="3819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𝐺𝑓</m:t>
                      </m:r>
                    </m:oMath>
                  </m:oMathPara>
                </a14:m>
                <a:endParaRPr lang="fr-FR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1157419-4A5D-FA60-C51C-1DA5A66F2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3703" y="5487067"/>
                <a:ext cx="381954" cy="369332"/>
              </a:xfrm>
              <a:prstGeom prst="rect">
                <a:avLst/>
              </a:prstGeom>
              <a:blipFill>
                <a:blip r:embed="rId26"/>
                <a:stretch>
                  <a:fillRect l="-4762" r="-23810"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8B4C049-3209-0ACF-4D3C-C98FEB1A4599}"/>
              </a:ext>
            </a:extLst>
          </p:cNvPr>
          <p:cNvCxnSpPr>
            <a:stCxn id="34" idx="3"/>
            <a:endCxn id="38" idx="1"/>
          </p:cNvCxnSpPr>
          <p:nvPr/>
        </p:nvCxnSpPr>
        <p:spPr>
          <a:xfrm flipV="1">
            <a:off x="1524036" y="5023678"/>
            <a:ext cx="967278" cy="9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9BC21A7-C979-ADF9-781F-846A3C4DBBFB}"/>
                  </a:ext>
                </a:extLst>
              </p:cNvPr>
              <p:cNvSpPr txBox="1"/>
              <p:nvPr/>
            </p:nvSpPr>
            <p:spPr>
              <a:xfrm>
                <a:off x="1808293" y="4689927"/>
                <a:ext cx="369908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9BC21A7-C979-ADF9-781F-846A3C4DB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293" y="4689927"/>
                <a:ext cx="369908" cy="300788"/>
              </a:xfrm>
              <a:prstGeom prst="rect">
                <a:avLst/>
              </a:prstGeom>
              <a:blipFill>
                <a:blip r:embed="rId27"/>
                <a:stretch>
                  <a:fillRect l="-8333" r="-1667" b="-1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F16AAD0-06EF-7C54-88E2-70EF47AD5512}"/>
                  </a:ext>
                </a:extLst>
              </p:cNvPr>
              <p:cNvSpPr txBox="1"/>
              <p:nvPr/>
            </p:nvSpPr>
            <p:spPr>
              <a:xfrm>
                <a:off x="1822721" y="6342846"/>
                <a:ext cx="369908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F16AAD0-06EF-7C54-88E2-70EF47AD5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721" y="6342846"/>
                <a:ext cx="369908" cy="300788"/>
              </a:xfrm>
              <a:prstGeom prst="rect">
                <a:avLst/>
              </a:prstGeom>
              <a:blipFill>
                <a:blip r:embed="rId28"/>
                <a:stretch>
                  <a:fillRect l="-8197" b="-1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E2F674D-5768-D098-8A7F-AD5A2558DAF9}"/>
              </a:ext>
            </a:extLst>
          </p:cNvPr>
          <p:cNvCxnSpPr>
            <a:cxnSpLocks/>
            <a:stCxn id="35" idx="3"/>
            <a:endCxn id="39" idx="1"/>
          </p:cNvCxnSpPr>
          <p:nvPr/>
        </p:nvCxnSpPr>
        <p:spPr>
          <a:xfrm>
            <a:off x="1529357" y="6271898"/>
            <a:ext cx="961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AA36D9D-A994-38A0-E0F6-E770FA8DF046}"/>
              </a:ext>
            </a:extLst>
          </p:cNvPr>
          <p:cNvCxnSpPr/>
          <p:nvPr/>
        </p:nvCxnSpPr>
        <p:spPr>
          <a:xfrm flipV="1">
            <a:off x="2989381" y="5023678"/>
            <a:ext cx="967278" cy="9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AB92755-CF93-ACAC-53F8-96889EFEF25C}"/>
                  </a:ext>
                </a:extLst>
              </p:cNvPr>
              <p:cNvSpPr txBox="1"/>
              <p:nvPr/>
            </p:nvSpPr>
            <p:spPr>
              <a:xfrm>
                <a:off x="3273638" y="4689927"/>
                <a:ext cx="356828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AB92755-CF93-ACAC-53F8-96889EFEF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638" y="4689927"/>
                <a:ext cx="356828" cy="300788"/>
              </a:xfrm>
              <a:prstGeom prst="rect">
                <a:avLst/>
              </a:prstGeom>
              <a:blipFill>
                <a:blip r:embed="rId29"/>
                <a:stretch>
                  <a:fillRect l="-23729" b="-2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837233F-591F-5219-03B5-E788A09123CF}"/>
                  </a:ext>
                </a:extLst>
              </p:cNvPr>
              <p:cNvSpPr txBox="1"/>
              <p:nvPr/>
            </p:nvSpPr>
            <p:spPr>
              <a:xfrm>
                <a:off x="3946003" y="6133398"/>
                <a:ext cx="4287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837233F-591F-5219-03B5-E788A0912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003" y="6133398"/>
                <a:ext cx="428707" cy="276999"/>
              </a:xfrm>
              <a:prstGeom prst="rect">
                <a:avLst/>
              </a:prstGeom>
              <a:blipFill>
                <a:blip r:embed="rId30"/>
                <a:stretch>
                  <a:fillRect l="-11268" r="-5634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22ED1DF-C238-5DD8-3B00-785AB55E4DC0}"/>
              </a:ext>
            </a:extLst>
          </p:cNvPr>
          <p:cNvCxnSpPr>
            <a:endCxn id="49" idx="0"/>
          </p:cNvCxnSpPr>
          <p:nvPr/>
        </p:nvCxnSpPr>
        <p:spPr>
          <a:xfrm>
            <a:off x="4151541" y="5162177"/>
            <a:ext cx="8816" cy="971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BE68AF9-F119-60B6-51EF-D9BB506CD5AB}"/>
                  </a:ext>
                </a:extLst>
              </p:cNvPr>
              <p:cNvSpPr txBox="1"/>
              <p:nvPr/>
            </p:nvSpPr>
            <p:spPr>
              <a:xfrm>
                <a:off x="3277410" y="6342846"/>
                <a:ext cx="356828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BE68AF9-F119-60B6-51EF-D9BB506CD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410" y="6342846"/>
                <a:ext cx="356828" cy="300788"/>
              </a:xfrm>
              <a:prstGeom prst="rect">
                <a:avLst/>
              </a:prstGeom>
              <a:blipFill>
                <a:blip r:embed="rId31"/>
                <a:stretch>
                  <a:fillRect l="-24138" r="-1724" b="-2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2B8E177-90C9-4526-E6E0-794BA0C1C777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2984046" y="6271898"/>
            <a:ext cx="961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C96221C-D593-AE40-8C82-338FD3B1B6CB}"/>
                  </a:ext>
                </a:extLst>
              </p:cNvPr>
              <p:cNvSpPr txBox="1"/>
              <p:nvPr/>
            </p:nvSpPr>
            <p:spPr>
              <a:xfrm>
                <a:off x="4206067" y="5467802"/>
                <a:ext cx="610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𝐻𝑓</m:t>
                      </m:r>
                    </m:oMath>
                  </m:oMathPara>
                </a14:m>
                <a:endParaRPr lang="fr-FR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C96221C-D593-AE40-8C82-338FD3B1B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067" y="5467802"/>
                <a:ext cx="610953" cy="369332"/>
              </a:xfrm>
              <a:prstGeom prst="rect">
                <a:avLst/>
              </a:prstGeom>
              <a:blipFill>
                <a:blip r:embed="rId3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382ED8B-0965-4E70-5BE4-F2CF7E88A193}"/>
                  </a:ext>
                </a:extLst>
              </p:cNvPr>
              <p:cNvSpPr txBox="1"/>
              <p:nvPr/>
            </p:nvSpPr>
            <p:spPr>
              <a:xfrm>
                <a:off x="3976149" y="4865913"/>
                <a:ext cx="430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382ED8B-0965-4E70-5BE4-F2CF7E88A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149" y="4865913"/>
                <a:ext cx="430118" cy="276999"/>
              </a:xfrm>
              <a:prstGeom prst="rect">
                <a:avLst/>
              </a:prstGeom>
              <a:blipFill>
                <a:blip r:embed="rId33"/>
                <a:stretch>
                  <a:fillRect l="-11268" r="-4225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Arrow: Down 54">
            <a:extLst>
              <a:ext uri="{FF2B5EF4-FFF2-40B4-BE49-F238E27FC236}">
                <a16:creationId xmlns:a16="http://schemas.microsoft.com/office/drawing/2014/main" id="{F226C0D4-3997-3AFB-46A7-A7E1F2B47343}"/>
              </a:ext>
            </a:extLst>
          </p:cNvPr>
          <p:cNvSpPr/>
          <p:nvPr/>
        </p:nvSpPr>
        <p:spPr>
          <a:xfrm>
            <a:off x="2388198" y="4210514"/>
            <a:ext cx="573675" cy="59948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36C0319-FD73-2A6A-A618-208B347B6465}"/>
              </a:ext>
            </a:extLst>
          </p:cNvPr>
          <p:cNvSpPr txBox="1"/>
          <p:nvPr/>
        </p:nvSpPr>
        <p:spPr>
          <a:xfrm>
            <a:off x="1836423" y="55323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=</a:t>
            </a:r>
            <a:endParaRPr lang="fr-FR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D3EE2A3-9948-3538-3BFB-8118F0C49EE7}"/>
              </a:ext>
            </a:extLst>
          </p:cNvPr>
          <p:cNvSpPr txBox="1"/>
          <p:nvPr/>
        </p:nvSpPr>
        <p:spPr>
          <a:xfrm>
            <a:off x="3312878" y="551015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endParaRPr lang="fr-FR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FC0404F-5933-E344-6BA9-29096238410D}"/>
              </a:ext>
            </a:extLst>
          </p:cNvPr>
          <p:cNvSpPr txBox="1"/>
          <p:nvPr/>
        </p:nvSpPr>
        <p:spPr>
          <a:xfrm>
            <a:off x="9220200" y="1814744"/>
            <a:ext cx="3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Computer-</a:t>
            </a:r>
            <a:r>
              <a:rPr lang="fr-FR" dirty="0" err="1"/>
              <a:t>friendly</a:t>
            </a:r>
            <a:r>
              <a:rPr lang="fr-FR" dirty="0"/>
              <a:t>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B72687-4E32-3BBF-9A90-DDF0650EE19E}"/>
                  </a:ext>
                </a:extLst>
              </p:cNvPr>
              <p:cNvSpPr txBox="1"/>
              <p:nvPr/>
            </p:nvSpPr>
            <p:spPr>
              <a:xfrm>
                <a:off x="8420444" y="3106861"/>
                <a:ext cx="3925793" cy="23796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𝐻𝑓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𝐺𝑓</m:t>
                      </m:r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𝐹𝑓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            </a:t>
                </a:r>
                <a:endParaRPr lang="en-US" b="0" dirty="0"/>
              </a:p>
              <a:p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B72687-4E32-3BBF-9A90-DDF0650EE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444" y="3106861"/>
                <a:ext cx="3925793" cy="237969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Right 5">
            <a:extLst>
              <a:ext uri="{FF2B5EF4-FFF2-40B4-BE49-F238E27FC236}">
                <a16:creationId xmlns:a16="http://schemas.microsoft.com/office/drawing/2014/main" id="{04C24086-38C5-6C8C-703F-FBC268527352}"/>
              </a:ext>
            </a:extLst>
          </p:cNvPr>
          <p:cNvSpPr/>
          <p:nvPr/>
        </p:nvSpPr>
        <p:spPr>
          <a:xfrm>
            <a:off x="4732064" y="1223075"/>
            <a:ext cx="4039710" cy="1317338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Automatic generation?</a:t>
            </a:r>
            <a:endParaRPr lang="fr-FR" sz="28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A30677-CD73-2B44-2538-CA7274D0C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077" y="2491671"/>
            <a:ext cx="4621178" cy="598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7AF03E9-6273-DEA7-0423-F2DB4AF26C61}"/>
              </a:ext>
            </a:extLst>
          </p:cNvPr>
          <p:cNvSpPr/>
          <p:nvPr/>
        </p:nvSpPr>
        <p:spPr>
          <a:xfrm>
            <a:off x="4853097" y="2491671"/>
            <a:ext cx="1251948" cy="8862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7738FD-57E2-B31A-79C2-DD8594730C82}"/>
              </a:ext>
            </a:extLst>
          </p:cNvPr>
          <p:cNvSpPr txBox="1"/>
          <p:nvPr/>
        </p:nvSpPr>
        <p:spPr>
          <a:xfrm>
            <a:off x="4493438" y="2505670"/>
            <a:ext cx="1753919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YADE</a:t>
            </a:r>
            <a:endParaRPr lang="fr-FR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747AF9-07FA-B7D7-5921-4E920F60BC5F}"/>
              </a:ext>
            </a:extLst>
          </p:cNvPr>
          <p:cNvSpPr txBox="1"/>
          <p:nvPr/>
        </p:nvSpPr>
        <p:spPr>
          <a:xfrm>
            <a:off x="1524036" y="1697078"/>
            <a:ext cx="3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Diagrammatic</a:t>
            </a:r>
            <a:r>
              <a:rPr lang="fr-FR" dirty="0"/>
              <a:t> proof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3622FE-5B9E-10DC-EE37-75447F08E885}"/>
              </a:ext>
            </a:extLst>
          </p:cNvPr>
          <p:cNvSpPr txBox="1"/>
          <p:nvPr/>
        </p:nvSpPr>
        <p:spPr>
          <a:xfrm>
            <a:off x="2525446" y="2828472"/>
            <a:ext cx="513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207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4" grpId="0"/>
      <p:bldP spid="9" grpId="0"/>
      <p:bldP spid="12" grpId="0"/>
      <p:bldP spid="14" grpId="0"/>
      <p:bldP spid="15" grpId="0"/>
      <p:bldP spid="20" grpId="0"/>
      <p:bldP spid="22" grpId="0"/>
      <p:bldP spid="26" grpId="0"/>
      <p:bldP spid="27" grpId="0"/>
      <p:bldP spid="29" grpId="0"/>
      <p:bldP spid="32" grpId="0"/>
      <p:bldP spid="33" grpId="0"/>
      <p:bldP spid="34" grpId="0"/>
      <p:bldP spid="35" grpId="0"/>
      <p:bldP spid="37" grpId="0"/>
      <p:bldP spid="38" grpId="0"/>
      <p:bldP spid="39" grpId="0"/>
      <p:bldP spid="41" grpId="0"/>
      <p:bldP spid="43" grpId="0"/>
      <p:bldP spid="44" grpId="0"/>
      <p:bldP spid="48" grpId="0"/>
      <p:bldP spid="49" grpId="0"/>
      <p:bldP spid="51" grpId="0"/>
      <p:bldP spid="53" grpId="0"/>
      <p:bldP spid="54" grpId="0"/>
      <p:bldP spid="55" grpId="0" animBg="1"/>
      <p:bldP spid="56" grpId="0"/>
      <p:bldP spid="57" grpId="0"/>
      <p:bldP spid="58" grpId="0"/>
      <p:bldP spid="5" grpId="0"/>
      <p:bldP spid="6" grpId="0" animBg="1"/>
      <p:bldP spid="16" grpId="0" animBg="1"/>
      <p:bldP spid="13" grpId="0"/>
      <p:bldP spid="2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861FD1-CBE1-4C1A-389B-84B92D269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730C397-8006-18F0-FBDF-C7EA17608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382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Proof generation: sketch of the algorithm</a:t>
            </a:r>
            <a:endParaRPr lang="fr-FR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F13712C-82F6-9DBC-72D5-467F4113023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54419" y="1861073"/>
            <a:ext cx="4142100" cy="38483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C73182F-6EBA-0E3C-1D76-F9B29A084DCC}"/>
                  </a:ext>
                </a:extLst>
              </p:cNvPr>
              <p:cNvSpPr txBox="1"/>
              <p:nvPr/>
            </p:nvSpPr>
            <p:spPr>
              <a:xfrm>
                <a:off x="243730" y="1274862"/>
                <a:ext cx="8080331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arenR"/>
                </a:pPr>
                <a:r>
                  <a:rPr lang="en-US" dirty="0"/>
                  <a:t>Save all </a:t>
                </a:r>
                <a:r>
                  <a:rPr lang="en-US" dirty="0" err="1"/>
                  <a:t>subdiagrams</a:t>
                </a:r>
                <a:r>
                  <a:rPr lang="en-US" dirty="0"/>
                  <a:t> as rewrite rules: </a:t>
                </a:r>
              </a:p>
              <a:p>
                <a:endParaRPr lang="en-US" dirty="0"/>
              </a:p>
              <a:p>
                <a:pPr lvl="2"/>
                <a:r>
                  <a:rPr lang="en-US" dirty="0"/>
                  <a:t>			“top right branch”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“bottom left branch”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2) Identify the top right branch of the outer diagram.</a:t>
                </a:r>
              </a:p>
              <a:p>
                <a:endParaRPr lang="fr-FR" dirty="0"/>
              </a:p>
              <a:p>
                <a:r>
                  <a:rPr lang="fr-FR" dirty="0"/>
                  <a:t>3) Use </a:t>
                </a:r>
                <a:r>
                  <a:rPr lang="fr-FR" dirty="0" err="1"/>
                  <a:t>greedily</a:t>
                </a:r>
                <a:r>
                  <a:rPr lang="fr-FR" dirty="0"/>
                  <a:t> the rewrite </a:t>
                </a:r>
                <a:r>
                  <a:rPr lang="fr-FR" dirty="0" err="1"/>
                  <a:t>rules</a:t>
                </a:r>
                <a:r>
                  <a:rPr lang="fr-FR" dirty="0"/>
                  <a:t> </a:t>
                </a:r>
                <a:r>
                  <a:rPr lang="fr-FR" dirty="0" err="1"/>
                  <a:t>until</a:t>
                </a:r>
                <a:r>
                  <a:rPr lang="fr-FR" dirty="0"/>
                  <a:t> </a:t>
                </a:r>
                <a:r>
                  <a:rPr lang="fr-FR" dirty="0" err="1"/>
                  <a:t>reaching</a:t>
                </a:r>
                <a:r>
                  <a:rPr lang="fr-FR" dirty="0"/>
                  <a:t> the </a:t>
                </a:r>
                <a:r>
                  <a:rPr lang="fr-FR" dirty="0" err="1"/>
                  <a:t>bottom</a:t>
                </a:r>
                <a:r>
                  <a:rPr lang="fr-FR" dirty="0"/>
                  <a:t> </a:t>
                </a:r>
                <a:r>
                  <a:rPr lang="fr-FR" dirty="0" err="1"/>
                  <a:t>left</a:t>
                </a:r>
                <a:r>
                  <a:rPr lang="fr-FR" dirty="0"/>
                  <a:t> </a:t>
                </a:r>
                <a:r>
                  <a:rPr lang="fr-FR" dirty="0" err="1"/>
                  <a:t>branch</a:t>
                </a:r>
                <a:r>
                  <a:rPr lang="fr-FR" dirty="0"/>
                  <a:t> </a:t>
                </a:r>
              </a:p>
              <a:p>
                <a:endParaRPr lang="fr-FR" dirty="0"/>
              </a:p>
              <a:p>
                <a:r>
                  <a:rPr lang="fr-FR" dirty="0"/>
                  <a:t>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GB" b="0" dirty="0"/>
              </a:p>
              <a:p>
                <a:endParaRPr lang="fr-FR" dirty="0"/>
              </a:p>
              <a:p>
                <a:r>
                  <a:rPr lang="fr-FR" dirty="0"/>
                  <a:t>4) </a:t>
                </a:r>
                <a:r>
                  <a:rPr lang="fr-FR" dirty="0" err="1"/>
                  <a:t>Remember</a:t>
                </a:r>
                <a:r>
                  <a:rPr lang="fr-FR" dirty="0"/>
                  <a:t> the rewrite </a:t>
                </a:r>
                <a:r>
                  <a:rPr lang="fr-FR" dirty="0" err="1"/>
                  <a:t>steps</a:t>
                </a:r>
                <a:r>
                  <a:rPr lang="fr-FR" dirty="0"/>
                  <a:t> and </a:t>
                </a:r>
                <a:r>
                  <a:rPr lang="fr-FR" dirty="0" err="1"/>
                  <a:t>generate</a:t>
                </a:r>
                <a:r>
                  <a:rPr lang="fr-FR" dirty="0"/>
                  <a:t> the coq proof script </a:t>
                </a:r>
                <a:r>
                  <a:rPr lang="fr-FR" dirty="0" err="1"/>
                  <a:t>accordingly</a:t>
                </a:r>
                <a:r>
                  <a:rPr lang="fr-FR" dirty="0"/>
                  <a:t>.</a:t>
                </a:r>
              </a:p>
              <a:p>
                <a:r>
                  <a:rPr lang="fr-FR" dirty="0"/>
                  <a:t>If a Coq proof </a:t>
                </a:r>
                <a:r>
                  <a:rPr lang="fr-FR" dirty="0" err="1"/>
                  <a:t>is</a:t>
                </a:r>
                <a:r>
                  <a:rPr lang="fr-FR" dirty="0"/>
                  <a:t> </a:t>
                </a:r>
                <a:r>
                  <a:rPr lang="fr-FR" dirty="0" err="1"/>
                  <a:t>provided</a:t>
                </a:r>
                <a:r>
                  <a:rPr lang="fr-FR" dirty="0"/>
                  <a:t> </a:t>
                </a:r>
                <a:r>
                  <a:rPr lang="fr-FR" dirty="0" err="1"/>
                  <a:t>inside</a:t>
                </a:r>
                <a:r>
                  <a:rPr lang="fr-FR" dirty="0"/>
                  <a:t> a </a:t>
                </a:r>
                <a:r>
                  <a:rPr lang="fr-FR" dirty="0" err="1"/>
                  <a:t>subdiagram</a:t>
                </a:r>
                <a:r>
                  <a:rPr lang="fr-FR" dirty="0"/>
                  <a:t>, use </a:t>
                </a:r>
                <a:r>
                  <a:rPr lang="fr-FR" dirty="0" err="1"/>
                  <a:t>it</a:t>
                </a:r>
                <a:r>
                  <a:rPr lang="fr-FR" dirty="0"/>
                  <a:t> to </a:t>
                </a:r>
                <a:r>
                  <a:rPr lang="fr-FR" dirty="0" err="1"/>
                  <a:t>justify</a:t>
                </a:r>
                <a:r>
                  <a:rPr lang="fr-FR" dirty="0"/>
                  <a:t> the rewrite </a:t>
                </a:r>
                <a:r>
                  <a:rPr lang="fr-FR" dirty="0" err="1"/>
                  <a:t>step</a:t>
                </a:r>
                <a:r>
                  <a:rPr lang="fr-FR" dirty="0"/>
                  <a:t>.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C73182F-6EBA-0E3C-1D76-F9B29A084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30" y="1274862"/>
                <a:ext cx="8080331" cy="4801314"/>
              </a:xfrm>
              <a:prstGeom prst="rect">
                <a:avLst/>
              </a:prstGeom>
              <a:blipFill>
                <a:blip r:embed="rId3"/>
                <a:stretch>
                  <a:fillRect l="-679" t="-635" b="-10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5943547-2F39-2B60-AECE-E594721F3FEC}"/>
                  </a:ext>
                </a:extLst>
              </p14:cNvPr>
              <p14:cNvContentPartPr/>
              <p14:nvPr/>
            </p14:nvContentPartPr>
            <p14:xfrm>
              <a:off x="9137474" y="2748793"/>
              <a:ext cx="226440" cy="43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5943547-2F39-2B60-AECE-E594721F3FE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83834" y="2640793"/>
                <a:ext cx="33408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E9395B3-8E81-4651-8743-D6C1A10C3002}"/>
                  </a:ext>
                </a:extLst>
              </p14:cNvPr>
              <p14:cNvContentPartPr/>
              <p14:nvPr/>
            </p14:nvContentPartPr>
            <p14:xfrm>
              <a:off x="10088954" y="2299873"/>
              <a:ext cx="337320" cy="32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E9395B3-8E81-4651-8743-D6C1A10C300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35314" y="2191873"/>
                <a:ext cx="44496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82E1C5C-BE4B-BCAC-68DB-783780B6A891}"/>
                  </a:ext>
                </a:extLst>
              </p14:cNvPr>
              <p14:cNvContentPartPr/>
              <p14:nvPr/>
            </p14:nvContentPartPr>
            <p14:xfrm>
              <a:off x="11586554" y="3636193"/>
              <a:ext cx="335520" cy="95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82E1C5C-BE4B-BCAC-68DB-783780B6A89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532554" y="3528193"/>
                <a:ext cx="44316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86FD587-3AF1-6F72-06CE-471D88594EF5}"/>
                  </a:ext>
                </a:extLst>
              </p14:cNvPr>
              <p14:cNvContentPartPr/>
              <p14:nvPr/>
            </p14:nvContentPartPr>
            <p14:xfrm>
              <a:off x="9763874" y="4461313"/>
              <a:ext cx="362880" cy="190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86FD587-3AF1-6F72-06CE-471D88594EF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709874" y="4353673"/>
                <a:ext cx="47052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D87C9AF-1D74-C54E-115E-773CF31250C3}"/>
                  </a:ext>
                </a:extLst>
              </p14:cNvPr>
              <p14:cNvContentPartPr/>
              <p14:nvPr/>
            </p14:nvContentPartPr>
            <p14:xfrm>
              <a:off x="8389034" y="3932833"/>
              <a:ext cx="339120" cy="148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D87C9AF-1D74-C54E-115E-773CF31250C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35034" y="3825193"/>
                <a:ext cx="44676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D1A3675-88CA-CBEC-155A-EDEB198DD796}"/>
                  </a:ext>
                </a:extLst>
              </p14:cNvPr>
              <p14:cNvContentPartPr/>
              <p14:nvPr/>
            </p14:nvContentPartPr>
            <p14:xfrm>
              <a:off x="10708874" y="3571753"/>
              <a:ext cx="421560" cy="727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D1A3675-88CA-CBEC-155A-EDEB198DD79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654874" y="3463753"/>
                <a:ext cx="52920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928B303-ADF4-7947-3324-E593B22A5BDE}"/>
                  </a:ext>
                </a:extLst>
              </p14:cNvPr>
              <p14:cNvContentPartPr/>
              <p14:nvPr/>
            </p14:nvContentPartPr>
            <p14:xfrm>
              <a:off x="11604554" y="4473553"/>
              <a:ext cx="307080" cy="745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928B303-ADF4-7947-3324-E593B22A5BD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550914" y="4365553"/>
                <a:ext cx="41472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7D3ABC4-D760-BF3D-C232-EDAAEAD0CD0C}"/>
                  </a:ext>
                </a:extLst>
              </p14:cNvPr>
              <p14:cNvContentPartPr/>
              <p14:nvPr/>
            </p14:nvContentPartPr>
            <p14:xfrm>
              <a:off x="10739474" y="5522953"/>
              <a:ext cx="291960" cy="205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7D3ABC4-D760-BF3D-C232-EDAAEAD0CD0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685474" y="5415313"/>
                <a:ext cx="39960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2500281-44FC-0A64-F982-EC684A00C7C2}"/>
                  </a:ext>
                </a:extLst>
              </p:cNvPr>
              <p:cNvSpPr txBox="1"/>
              <p:nvPr/>
            </p:nvSpPr>
            <p:spPr>
              <a:xfrm>
                <a:off x="1403023" y="4793767"/>
                <a:ext cx="1999100" cy="3879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2500281-44FC-0A64-F982-EC684A00C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023" y="4793767"/>
                <a:ext cx="1999100" cy="387927"/>
              </a:xfrm>
              <a:prstGeom prst="rect">
                <a:avLst/>
              </a:prstGeom>
              <a:blipFill>
                <a:blip r:embed="rId2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C108C11-7AF1-372F-2C88-94C055C00EBD}"/>
                  </a:ext>
                </a:extLst>
              </p:cNvPr>
              <p:cNvSpPr txBox="1"/>
              <p:nvPr/>
            </p:nvSpPr>
            <p:spPr>
              <a:xfrm>
                <a:off x="3040033" y="4832821"/>
                <a:ext cx="1999100" cy="3879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C108C11-7AF1-372F-2C88-94C055C00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033" y="4832821"/>
                <a:ext cx="1999100" cy="387927"/>
              </a:xfrm>
              <a:prstGeom prst="rect">
                <a:avLst/>
              </a:prstGeom>
              <a:blipFill>
                <a:blip r:embed="rId21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1B6E4D1-FD93-F20D-E737-F60DE98E7315}"/>
                  </a:ext>
                </a:extLst>
              </p:cNvPr>
              <p:cNvSpPr txBox="1"/>
              <p:nvPr/>
            </p:nvSpPr>
            <p:spPr>
              <a:xfrm>
                <a:off x="4464863" y="4832820"/>
                <a:ext cx="2049743" cy="3879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1B6E4D1-FD93-F20D-E737-F60DE98E7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863" y="4832820"/>
                <a:ext cx="2049743" cy="387927"/>
              </a:xfrm>
              <a:prstGeom prst="rect">
                <a:avLst/>
              </a:prstGeom>
              <a:blipFill>
                <a:blip r:embed="rId22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36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4FC03B-9C5D-3CAB-AF46-6F7D7FFA6457}"/>
              </a:ext>
            </a:extLst>
          </p:cNvPr>
          <p:cNvSpPr/>
          <p:nvPr/>
        </p:nvSpPr>
        <p:spPr>
          <a:xfrm>
            <a:off x="322730" y="1463040"/>
            <a:ext cx="3757246" cy="345936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Diagram editor</a:t>
            </a:r>
          </a:p>
          <a:p>
            <a:pPr algn="ctr"/>
            <a:r>
              <a:rPr lang="en-US" dirty="0"/>
              <a:t>(standalone version)</a:t>
            </a:r>
            <a:endParaRPr lang="fr-F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94A162-F508-8D76-F9E7-CA3D1A95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Architecture of YADE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3FDDB-E228-82AA-2248-C028E0EB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A2D0B7-59BE-C3D0-3105-F0ACC9A5AD3F}"/>
              </a:ext>
            </a:extLst>
          </p:cNvPr>
          <p:cNvSpPr/>
          <p:nvPr/>
        </p:nvSpPr>
        <p:spPr>
          <a:xfrm>
            <a:off x="7208950" y="1529716"/>
            <a:ext cx="4532781" cy="345936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Visual Studio Code</a:t>
            </a:r>
            <a:endParaRPr lang="fr-F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B415C2-8E22-0005-4F5A-2C4DA2EDD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61" y="2443487"/>
            <a:ext cx="2533218" cy="151722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695BA99-9850-FBDB-395B-F51A65932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089" y="1482564"/>
            <a:ext cx="606910" cy="60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C7DADA8-54CC-6C8A-85B2-8A3A389B1B3C}"/>
              </a:ext>
            </a:extLst>
          </p:cNvPr>
          <p:cNvSpPr/>
          <p:nvPr/>
        </p:nvSpPr>
        <p:spPr>
          <a:xfrm>
            <a:off x="6197437" y="1529716"/>
            <a:ext cx="1117763" cy="345936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</a:t>
            </a:r>
            <a:r>
              <a:rPr lang="en-US" dirty="0" err="1"/>
              <a:t>vscode</a:t>
            </a:r>
            <a:r>
              <a:rPr lang="en-US" dirty="0"/>
              <a:t> extension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EE1829-C76B-E54D-BF94-3C6577D0354B}"/>
              </a:ext>
            </a:extLst>
          </p:cNvPr>
          <p:cNvSpPr txBox="1"/>
          <p:nvPr/>
        </p:nvSpPr>
        <p:spPr>
          <a:xfrm>
            <a:off x="7360427" y="5486184"/>
            <a:ext cx="357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(+ Coq library for custom notations)</a:t>
            </a:r>
            <a:endParaRPr lang="fr-FR" dirty="0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67FA8200-1148-F870-87DA-275B8BE49600}"/>
              </a:ext>
            </a:extLst>
          </p:cNvPr>
          <p:cNvSpPr/>
          <p:nvPr/>
        </p:nvSpPr>
        <p:spPr>
          <a:xfrm>
            <a:off x="3624951" y="1463040"/>
            <a:ext cx="2507522" cy="1517222"/>
          </a:xfrm>
          <a:prstGeom prst="leftArrow">
            <a:avLst>
              <a:gd name="adj1" fmla="val 50000"/>
              <a:gd name="adj2" fmla="val 5727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 diagram </a:t>
            </a:r>
          </a:p>
          <a:p>
            <a:pPr algn="ctr"/>
            <a:r>
              <a:rPr lang="en-US" dirty="0"/>
              <a:t>under cursor</a:t>
            </a:r>
            <a:endParaRPr lang="fr-FR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C42B2DD-982B-79E5-4F8A-794FBDC15096}"/>
              </a:ext>
            </a:extLst>
          </p:cNvPr>
          <p:cNvSpPr/>
          <p:nvPr/>
        </p:nvSpPr>
        <p:spPr>
          <a:xfrm>
            <a:off x="3907197" y="2888234"/>
            <a:ext cx="2398055" cy="1193755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Proof generation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46ABF5-9D56-0E96-F97E-21B4E8EE9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3213" y="2585040"/>
            <a:ext cx="4170505" cy="168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978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4FC03B-9C5D-3CAB-AF46-6F7D7FFA6457}"/>
              </a:ext>
            </a:extLst>
          </p:cNvPr>
          <p:cNvSpPr/>
          <p:nvPr/>
        </p:nvSpPr>
        <p:spPr>
          <a:xfrm>
            <a:off x="322730" y="1463040"/>
            <a:ext cx="3757246" cy="345936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Diagram editor</a:t>
            </a:r>
          </a:p>
          <a:p>
            <a:pPr algn="ctr"/>
            <a:r>
              <a:rPr lang="en-US" dirty="0"/>
              <a:t>(standalone version)</a:t>
            </a:r>
            <a:endParaRPr lang="fr-F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94A162-F508-8D76-F9E7-CA3D1A95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Architecture of YADE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3FDDB-E228-82AA-2248-C028E0EB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A2D0B7-59BE-C3D0-3105-F0ACC9A5AD3F}"/>
              </a:ext>
            </a:extLst>
          </p:cNvPr>
          <p:cNvSpPr/>
          <p:nvPr/>
        </p:nvSpPr>
        <p:spPr>
          <a:xfrm>
            <a:off x="7208950" y="1529716"/>
            <a:ext cx="4532781" cy="345936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Visual Studio Code</a:t>
            </a:r>
            <a:endParaRPr lang="fr-F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B415C2-8E22-0005-4F5A-2C4DA2EDD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61" y="2443487"/>
            <a:ext cx="2533218" cy="151722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695BA99-9850-FBDB-395B-F51A65932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089" y="1482564"/>
            <a:ext cx="606910" cy="60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C7DADA8-54CC-6C8A-85B2-8A3A389B1B3C}"/>
              </a:ext>
            </a:extLst>
          </p:cNvPr>
          <p:cNvSpPr/>
          <p:nvPr/>
        </p:nvSpPr>
        <p:spPr>
          <a:xfrm>
            <a:off x="6197437" y="1529716"/>
            <a:ext cx="1117763" cy="345936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</a:t>
            </a:r>
            <a:r>
              <a:rPr lang="en-US" dirty="0" err="1"/>
              <a:t>vscode</a:t>
            </a:r>
            <a:r>
              <a:rPr lang="en-US" dirty="0"/>
              <a:t> extension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EE1829-C76B-E54D-BF94-3C6577D0354B}"/>
              </a:ext>
            </a:extLst>
          </p:cNvPr>
          <p:cNvSpPr txBox="1"/>
          <p:nvPr/>
        </p:nvSpPr>
        <p:spPr>
          <a:xfrm>
            <a:off x="7360427" y="5486184"/>
            <a:ext cx="357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(+ Coq library for custom notations)</a:t>
            </a:r>
            <a:endParaRPr lang="fr-FR" dirty="0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67FA8200-1148-F870-87DA-275B8BE49600}"/>
              </a:ext>
            </a:extLst>
          </p:cNvPr>
          <p:cNvSpPr/>
          <p:nvPr/>
        </p:nvSpPr>
        <p:spPr>
          <a:xfrm>
            <a:off x="3624951" y="1463040"/>
            <a:ext cx="2507522" cy="1517222"/>
          </a:xfrm>
          <a:prstGeom prst="leftArrow">
            <a:avLst>
              <a:gd name="adj1" fmla="val 50000"/>
              <a:gd name="adj2" fmla="val 5727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 diagram </a:t>
            </a:r>
          </a:p>
          <a:p>
            <a:pPr algn="ctr"/>
            <a:r>
              <a:rPr lang="en-US" dirty="0"/>
              <a:t>under cursor</a:t>
            </a:r>
            <a:endParaRPr lang="fr-FR" dirty="0"/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D09D4FD4-F83F-344D-5082-77361C93B0EF}"/>
              </a:ext>
            </a:extLst>
          </p:cNvPr>
          <p:cNvSpPr/>
          <p:nvPr/>
        </p:nvSpPr>
        <p:spPr>
          <a:xfrm>
            <a:off x="3772764" y="3989961"/>
            <a:ext cx="2637450" cy="1664422"/>
          </a:xfrm>
          <a:prstGeom prst="left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Interactive diagrammatic proof</a:t>
            </a:r>
            <a:endParaRPr lang="fr-FR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BBC7E94-C76F-09AB-9B49-740960BBFA1B}"/>
              </a:ext>
            </a:extLst>
          </p:cNvPr>
          <p:cNvSpPr/>
          <p:nvPr/>
        </p:nvSpPr>
        <p:spPr>
          <a:xfrm>
            <a:off x="3907197" y="2888234"/>
            <a:ext cx="2398055" cy="11937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Proof generation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D0FF29-321C-9BB2-93BB-543625EB3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3213" y="2585040"/>
            <a:ext cx="4170505" cy="168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08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861FD1-CBE1-4C1A-389B-84B92D269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730C397-8006-18F0-FBDF-C7EA17608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867" y="13970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Building the diagrammatic proof interactively</a:t>
            </a:r>
            <a:endParaRPr lang="fr-F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7C713F-5E69-ACCB-26E6-017CE310C03F}"/>
              </a:ext>
            </a:extLst>
          </p:cNvPr>
          <p:cNvSpPr txBox="1"/>
          <p:nvPr/>
        </p:nvSpPr>
        <p:spPr>
          <a:xfrm>
            <a:off x="506339" y="1885069"/>
            <a:ext cx="6588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Select a </a:t>
            </a:r>
            <a:r>
              <a:rPr lang="en-US" dirty="0" err="1"/>
              <a:t>subdiagram</a:t>
            </a:r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2E8C2D-3A50-77B7-9E73-DD353346318B}"/>
              </a:ext>
            </a:extLst>
          </p:cNvPr>
          <p:cNvSpPr txBox="1"/>
          <p:nvPr/>
        </p:nvSpPr>
        <p:spPr>
          <a:xfrm>
            <a:off x="506338" y="2380681"/>
            <a:ext cx="6889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 Create a proof node, labelled with the Coq tactic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naturality.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737D332-FCD0-5641-6A44-489059B26FE6}"/>
                  </a:ext>
                </a:extLst>
              </p:cNvPr>
              <p:cNvSpPr txBox="1"/>
              <p:nvPr/>
            </p:nvSpPr>
            <p:spPr>
              <a:xfrm>
                <a:off x="523971" y="2829388"/>
                <a:ext cx="65889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dirty="0"/>
                  <a:t> Coq checks </a:t>
                </a:r>
                <a:r>
                  <a:rPr lang="fr-FR" dirty="0" err="1"/>
                  <a:t>that</a:t>
                </a:r>
                <a:r>
                  <a:rPr lang="fr-FR" dirty="0"/>
                  <a:t> </a:t>
                </a:r>
                <a:r>
                  <a:rPr lang="fr-FR" dirty="0" err="1"/>
                  <a:t>it</a:t>
                </a:r>
                <a:r>
                  <a:rPr lang="fr-FR" dirty="0"/>
                  <a:t> solves the goal: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737D332-FCD0-5641-6A44-489059B26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71" y="2829388"/>
                <a:ext cx="6588905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C11202-A69A-A1AE-2E3C-1FDB796B0DF2}"/>
                  </a:ext>
                </a:extLst>
              </p:cNvPr>
              <p:cNvSpPr txBox="1"/>
              <p:nvPr/>
            </p:nvSpPr>
            <p:spPr>
              <a:xfrm>
                <a:off x="506337" y="4890639"/>
                <a:ext cx="7342773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dirty="0"/>
                  <a:t> The </a:t>
                </a:r>
                <a:r>
                  <a:rPr lang="fr-FR" dirty="0" err="1"/>
                  <a:t>diagram</a:t>
                </a:r>
                <a:r>
                  <a:rPr lang="fr-FR" dirty="0"/>
                  <a:t> </a:t>
                </a:r>
                <a:r>
                  <a:rPr lang="fr-FR" dirty="0" err="1"/>
                  <a:t>gets</a:t>
                </a:r>
                <a:r>
                  <a:rPr lang="fr-FR" dirty="0"/>
                  <a:t> </a:t>
                </a:r>
                <a:r>
                  <a:rPr lang="fr-FR" dirty="0" err="1"/>
                  <a:t>completed</a:t>
                </a:r>
                <a:r>
                  <a:rPr lang="fr-FR" dirty="0"/>
                  <a:t> in YADE: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fr-FR" dirty="0"/>
                  <a:t>The </a:t>
                </a:r>
                <a:r>
                  <a:rPr lang="fr-FR" dirty="0" err="1">
                    <a:solidFill>
                      <a:schemeClr val="accent2">
                        <a:lumMod val="75000"/>
                      </a:schemeClr>
                    </a:solidFill>
                  </a:rPr>
                  <a:t>unnamed</a:t>
                </a:r>
                <a:r>
                  <a:rPr lang="fr-FR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fr-FR" dirty="0" err="1">
                    <a:solidFill>
                      <a:schemeClr val="accent2">
                        <a:lumMod val="75000"/>
                      </a:schemeClr>
                    </a:solidFill>
                  </a:rPr>
                  <a:t>arrow</a:t>
                </a:r>
                <a:r>
                  <a:rPr lang="fr-FR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fr-FR" dirty="0" err="1"/>
                  <a:t>is</a:t>
                </a:r>
                <a:r>
                  <a:rPr lang="fr-FR" dirty="0"/>
                  <a:t> </a:t>
                </a:r>
                <a:r>
                  <a:rPr lang="fr-FR" dirty="0" err="1"/>
                  <a:t>inferred</a:t>
                </a:r>
                <a:r>
                  <a:rPr lang="fr-FR" dirty="0"/>
                  <a:t> by Coq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fr-FR" dirty="0"/>
                  <a:t>The proof </a:t>
                </a:r>
                <a:r>
                  <a:rPr lang="fr-FR" dirty="0" err="1"/>
                  <a:t>is</a:t>
                </a:r>
                <a:r>
                  <a:rPr lang="fr-FR" dirty="0"/>
                  <a:t> </a:t>
                </a:r>
                <a:r>
                  <a:rPr lang="fr-FR" dirty="0" err="1"/>
                  <a:t>saved</a:t>
                </a:r>
                <a:r>
                  <a:rPr lang="fr-FR" dirty="0"/>
                  <a:t> and </a:t>
                </a:r>
                <a:r>
                  <a:rPr lang="fr-FR" dirty="0" err="1"/>
                  <a:t>marked</a:t>
                </a:r>
                <a:r>
                  <a:rPr lang="fr-FR" dirty="0"/>
                  <a:t> as </a:t>
                </a:r>
                <a:r>
                  <a:rPr lang="fr-FR" dirty="0" err="1"/>
                  <a:t>validated</a:t>
                </a:r>
                <a:r>
                  <a:rPr lang="fr-FR" dirty="0"/>
                  <a:t> (</a:t>
                </a:r>
                <a:r>
                  <a:rPr lang="fr-FR" dirty="0" err="1"/>
                  <a:t>indicated</a:t>
                </a:r>
                <a:r>
                  <a:rPr lang="fr-FR" dirty="0"/>
                  <a:t> by a green </a:t>
                </a:r>
                <a:r>
                  <a:rPr lang="en-GB" dirty="0">
                    <a:solidFill>
                      <a:srgbClr val="00CC66"/>
                    </a:solidFill>
                  </a:rPr>
                  <a:t>✓</a:t>
                </a:r>
                <a:r>
                  <a:rPr lang="fr-FR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C11202-A69A-A1AE-2E3C-1FDB796B0D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37" y="4890639"/>
                <a:ext cx="7342773" cy="1477328"/>
              </a:xfrm>
              <a:prstGeom prst="rect">
                <a:avLst/>
              </a:prstGeom>
              <a:blipFill>
                <a:blip r:embed="rId3"/>
                <a:stretch>
                  <a:fillRect t="-20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707B444-1E13-D3CF-A5FB-CBE1BE403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4981" y="1465263"/>
            <a:ext cx="3248049" cy="19526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5E4EBF-E4C2-0C05-7976-D282C01FDA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2592" y="4486607"/>
            <a:ext cx="3352825" cy="19907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3AA8418-607A-35A6-2238-ED44FBC3460B}"/>
              </a:ext>
            </a:extLst>
          </p:cNvPr>
          <p:cNvSpPr txBox="1"/>
          <p:nvPr/>
        </p:nvSpPr>
        <p:spPr>
          <a:xfrm>
            <a:off x="6061948" y="2713366"/>
            <a:ext cx="206659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chemeClr val="accent2">
                    <a:lumMod val="75000"/>
                  </a:schemeClr>
                </a:solidFill>
              </a:rPr>
              <a:t>unnamed morphism</a:t>
            </a:r>
          </a:p>
          <a:p>
            <a:pPr algn="ctr"/>
            <a:r>
              <a:rPr lang="en-GB" sz="1600" i="1" dirty="0">
                <a:solidFill>
                  <a:schemeClr val="accent2">
                    <a:lumMod val="75000"/>
                  </a:schemeClr>
                </a:solidFill>
              </a:rPr>
              <a:t>(to be inferred)</a:t>
            </a:r>
            <a:endParaRPr lang="en-GB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07B7B4-A789-A448-4019-A56811ECDFC6}"/>
              </a:ext>
            </a:extLst>
          </p:cNvPr>
          <p:cNvCxnSpPr>
            <a:cxnSpLocks/>
          </p:cNvCxnSpPr>
          <p:nvPr/>
        </p:nvCxnSpPr>
        <p:spPr>
          <a:xfrm flipH="1">
            <a:off x="6096000" y="3056507"/>
            <a:ext cx="178254" cy="393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4858B0-8C0E-4A1F-5E27-C117F03DD51F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8128539" y="2412061"/>
            <a:ext cx="1326860" cy="609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ECBAFA39-05C4-2988-CCE3-805A6DF800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03889" y="5324501"/>
            <a:ext cx="371478" cy="3048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861B98-116A-F75D-EFAB-503219288595}"/>
              </a:ext>
            </a:extLst>
          </p:cNvPr>
          <p:cNvSpPr txBox="1"/>
          <p:nvPr/>
        </p:nvSpPr>
        <p:spPr>
          <a:xfrm>
            <a:off x="10107505" y="5385784"/>
            <a:ext cx="367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CC66"/>
                </a:solidFill>
              </a:rPr>
              <a:t>✓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3EBA3D9-EF04-6322-EE03-036D4C164232}"/>
                  </a:ext>
                </a:extLst>
              </p:cNvPr>
              <p:cNvSpPr txBox="1"/>
              <p:nvPr/>
            </p:nvSpPr>
            <p:spPr>
              <a:xfrm>
                <a:off x="4613158" y="3442889"/>
                <a:ext cx="16610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𝐻𝑓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GB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𝑛𝑏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GB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</m:oMath>
                  </m:oMathPara>
                </a14:m>
                <a:endParaRPr lang="fr-F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3EBA3D9-EF04-6322-EE03-036D4C164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158" y="3442889"/>
                <a:ext cx="1661096" cy="338554"/>
              </a:xfrm>
              <a:prstGeom prst="rect">
                <a:avLst/>
              </a:prstGeom>
              <a:blipFill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219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  <p:bldP spid="12" grpId="0"/>
      <p:bldP spid="11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76747-4E91-7BDE-E3F7-BFE4B6C8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255" y="160230"/>
            <a:ext cx="10515600" cy="1325563"/>
          </a:xfrm>
        </p:spPr>
        <p:txBody>
          <a:bodyPr/>
          <a:lstStyle/>
          <a:p>
            <a:r>
              <a:rPr lang="en-GB" dirty="0"/>
              <a:t>Demo</a:t>
            </a:r>
            <a:r>
              <a:rPr lang="en-GB" baseline="30000" dirty="0"/>
              <a:t>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D767C-87E0-0B8D-D62A-07A957E07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5B9B57-A9A2-ACE1-A9F4-4CA43D3AE10D}"/>
              </a:ext>
            </a:extLst>
          </p:cNvPr>
          <p:cNvSpPr txBox="1"/>
          <p:nvPr/>
        </p:nvSpPr>
        <p:spPr>
          <a:xfrm>
            <a:off x="-11824" y="6450556"/>
            <a:ext cx="554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aseline="30000" dirty="0"/>
              <a:t>1 </a:t>
            </a:r>
            <a:r>
              <a:rPr lang="en-GB" dirty="0"/>
              <a:t>https://github.com/amblafont/vscode-yade-example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471E182-014A-A456-AA38-0B10274606CC}"/>
                  </a:ext>
                </a:extLst>
              </p:cNvPr>
              <p:cNvSpPr txBox="1"/>
              <p:nvPr/>
            </p:nvSpPr>
            <p:spPr>
              <a:xfrm>
                <a:off x="386255" y="2300074"/>
                <a:ext cx="9283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A distributive law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𝑆𝑇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 between two monads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dirty="0"/>
                  <a:t> induces a monad structure 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471E182-014A-A456-AA38-0B1027460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55" y="2300074"/>
                <a:ext cx="9283920" cy="369332"/>
              </a:xfrm>
              <a:prstGeom prst="rect">
                <a:avLst/>
              </a:prstGeom>
              <a:blipFill>
                <a:blip r:embed="rId2"/>
                <a:stretch>
                  <a:fillRect l="-525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67F0C3D-B08E-A954-A58A-E4E97451A88A}"/>
              </a:ext>
            </a:extLst>
          </p:cNvPr>
          <p:cNvSpPr txBox="1"/>
          <p:nvPr/>
        </p:nvSpPr>
        <p:spPr>
          <a:xfrm>
            <a:off x="386255" y="1338935"/>
            <a:ext cx="8952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(Based on the category theory library of Hierarchy Builder)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7D60C7-1D1B-62B7-95E6-47A3B961D5B4}"/>
                  </a:ext>
                </a:extLst>
              </p:cNvPr>
              <p:cNvSpPr txBox="1"/>
              <p:nvPr/>
            </p:nvSpPr>
            <p:spPr>
              <a:xfrm>
                <a:off x="694995" y="2940179"/>
                <a:ext cx="10319846" cy="501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Let us show that the induced multiplication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𝑆𝑇𝑆𝑇</m:t>
                    </m:r>
                    <m:limUpp>
                      <m:limUp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li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lim>
                    </m:limUpp>
                    <m:r>
                      <a:rPr lang="en-GB" b="0" i="1" smtClean="0">
                        <a:latin typeface="Cambria Math" panose="02040503050406030204" pitchFamily="18" charset="0"/>
                      </a:rPr>
                      <m:t>𝑆𝑆𝑇𝑇</m:t>
                    </m:r>
                    <m:limUpp>
                      <m:limUp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lim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</m:sSup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lim>
                    </m:limUpp>
                    <m:r>
                      <a:rPr lang="en-GB" b="0" i="1" smtClean="0"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r>
                  <a:rPr lang="en-GB" dirty="0"/>
                  <a:t>  is associative.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7D60C7-1D1B-62B7-95E6-47A3B961D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95" y="2940179"/>
                <a:ext cx="10319846" cy="501869"/>
              </a:xfrm>
              <a:prstGeom prst="rect">
                <a:avLst/>
              </a:prstGeom>
              <a:blipFill>
                <a:blip r:embed="rId3"/>
                <a:stretch>
                  <a:fillRect l="-473" b="-180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199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C480F-616F-0DA9-4691-36C80A770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782" y="1416655"/>
            <a:ext cx="10515600" cy="1325563"/>
          </a:xfrm>
        </p:spPr>
        <p:txBody>
          <a:bodyPr/>
          <a:lstStyle/>
          <a:p>
            <a:r>
              <a:rPr lang="en-GB" dirty="0"/>
              <a:t>Coq tactics and notations (</a:t>
            </a:r>
            <a:r>
              <a:rPr lang="en-GB" dirty="0" err="1"/>
              <a:t>yade.v</a:t>
            </a:r>
            <a:r>
              <a:rPr lang="en-GB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3F75F-1770-B13F-2C8F-3D110727F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78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5A38F-EA6E-2E4A-74C9-7F7A2ABFC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tactic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norm_graph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28B32-16C6-030F-657E-54670EFB5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9EE9BA-BB6D-752C-B8E4-4E16E451393C}"/>
                  </a:ext>
                </a:extLst>
              </p:cNvPr>
              <p:cNvSpPr txBox="1"/>
              <p:nvPr/>
            </p:nvSpPr>
            <p:spPr>
              <a:xfrm>
                <a:off x="2774732" y="1867480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800" i="1" smtClean="0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2800" dirty="0"/>
                        <m:t>·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9EE9BA-BB6D-752C-B8E4-4E16E4513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732" y="1867480"/>
                <a:ext cx="609600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3E1B34F-DF16-B3C1-9EA0-56CC6F8B2576}"/>
              </a:ext>
            </a:extLst>
          </p:cNvPr>
          <p:cNvSpPr txBox="1"/>
          <p:nvPr/>
        </p:nvSpPr>
        <p:spPr>
          <a:xfrm>
            <a:off x="2480441" y="4003962"/>
            <a:ext cx="7330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 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-- f -&gt; b -- g -&gt; c = a -- h -&gt; d -- k -&gt; c</a:t>
            </a:r>
            <a:endParaRPr lang="en-GB" b="1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F8B5CD6-935A-CF54-FC64-7E1334102131}"/>
              </a:ext>
            </a:extLst>
          </p:cNvPr>
          <p:cNvSpPr/>
          <p:nvPr/>
        </p:nvSpPr>
        <p:spPr>
          <a:xfrm>
            <a:off x="5081752" y="2535960"/>
            <a:ext cx="1008993" cy="124547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270D21-4F8A-7854-A580-4E55D693D938}"/>
              </a:ext>
            </a:extLst>
          </p:cNvPr>
          <p:cNvSpPr txBox="1"/>
          <p:nvPr/>
        </p:nvSpPr>
        <p:spPr>
          <a:xfrm>
            <a:off x="6427076" y="2842408"/>
            <a:ext cx="1404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norm_graph</a:t>
            </a:r>
            <a:r>
              <a:rPr lang="en-GB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80E82B-0251-0A28-BD10-0202D0BB2FAA}"/>
              </a:ext>
            </a:extLst>
          </p:cNvPr>
          <p:cNvSpPr txBox="1"/>
          <p:nvPr/>
        </p:nvSpPr>
        <p:spPr>
          <a:xfrm>
            <a:off x="2023242" y="1955183"/>
            <a:ext cx="305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Coq goal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A3BC09-2370-4C34-117A-C0EECECB2390}"/>
              </a:ext>
            </a:extLst>
          </p:cNvPr>
          <p:cNvSpPr txBox="1"/>
          <p:nvPr/>
        </p:nvSpPr>
        <p:spPr>
          <a:xfrm>
            <a:off x="515659" y="4663117"/>
            <a:ext cx="115372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Objects are explicit in the final goal.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YADE can parse directly the output string.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norm_graph</a:t>
            </a:r>
            <a:r>
              <a:rPr lang="en-GB" sz="2400" dirty="0"/>
              <a:t> is (silently) called by the </a:t>
            </a:r>
            <a:r>
              <a:rPr lang="en-GB" sz="2400" dirty="0" err="1"/>
              <a:t>vscode</a:t>
            </a:r>
            <a:r>
              <a:rPr lang="en-GB" sz="2400" dirty="0"/>
              <a:t> extension before sending data to YADE.</a:t>
            </a:r>
          </a:p>
          <a:p>
            <a:r>
              <a:rPr lang="en-GB" sz="2400" dirty="0"/>
              <a:t>	(the user should not need to call this tactic yourself)</a:t>
            </a:r>
          </a:p>
        </p:txBody>
      </p:sp>
    </p:spTree>
    <p:extLst>
      <p:ext uri="{BB962C8B-B14F-4D97-AF65-F5344CB8AC3E}">
        <p14:creationId xmlns:p14="http://schemas.microsoft.com/office/powerpoint/2010/main" val="63750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3F459-6813-225C-0130-D43996C2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976"/>
            <a:ext cx="10515600" cy="1325563"/>
          </a:xfrm>
        </p:spPr>
        <p:txBody>
          <a:bodyPr/>
          <a:lstStyle/>
          <a:p>
            <a:r>
              <a:rPr lang="en-GB" dirty="0"/>
              <a:t>Categorical notations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734B3-B46F-FD9D-2EAF-0300BBD8E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Declaration of two “notation scopes”, for morphisms and objects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GB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Declare Custom Entry obj.</a:t>
            </a:r>
          </a:p>
          <a:p>
            <a:pPr marL="457200" lvl="1" indent="0"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GB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Declare Custom Entry mor.</a:t>
            </a:r>
            <a:endParaRPr lang="en-GB" dirty="0"/>
          </a:p>
          <a:p>
            <a:endParaRPr lang="en-GB" dirty="0"/>
          </a:p>
          <a:p>
            <a:r>
              <a:rPr lang="en-GB" dirty="0"/>
              <a:t>“Space” is functor application and is right associative: </a:t>
            </a:r>
          </a:p>
          <a:p>
            <a:pPr marL="0" indent="0">
              <a:buNone/>
            </a:pPr>
            <a:r>
              <a:rPr lang="en-GB" dirty="0"/>
              <a:t>	“T </a:t>
            </a:r>
            <a:r>
              <a:rPr lang="en-GB" dirty="0" err="1"/>
              <a:t>T</a:t>
            </a:r>
            <a:r>
              <a:rPr lang="en-GB" dirty="0"/>
              <a:t> x” means “T (T x)”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“|x|” is the identity morphism on “x”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8CD7F-747A-BB19-5DB0-CAB0640E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9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3F459-6813-225C-0130-D43996C2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976"/>
            <a:ext cx="10515600" cy="1325563"/>
          </a:xfrm>
        </p:spPr>
        <p:txBody>
          <a:bodyPr/>
          <a:lstStyle/>
          <a:p>
            <a:r>
              <a:rPr lang="en-GB" dirty="0"/>
              <a:t>The tactic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applyeq</a:t>
            </a:r>
            <a:endParaRPr lang="en-GB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2734B3-B46F-FD9D-2EAF-0300BBD8E5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7330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Improved version of ‘apply’ for equations between morphisms</a:t>
                </a:r>
              </a:p>
              <a:p>
                <a:pPr marL="0" indent="0">
                  <a:buNone/>
                </a:pPr>
                <a:r>
                  <a:rPr lang="en-GB" dirty="0"/>
                  <a:t>	works under functor application (and up to symmetry).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Example: </a:t>
                </a:r>
              </a:p>
              <a:p>
                <a:pPr marL="0" indent="0">
                  <a:buNone/>
                </a:pPr>
                <a:r>
                  <a:rPr lang="en-GB" dirty="0"/>
                  <a:t>	Assume (H)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dirty="0"/>
                      <m:t>·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dirty="0"/>
                  <a:t> </a:t>
                </a:r>
              </a:p>
              <a:p>
                <a:pPr marL="0" indent="0">
                  <a:buNone/>
                </a:pPr>
                <a:r>
                  <a:rPr lang="en-GB" dirty="0"/>
                  <a:t>	Then prove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𝑇𝑘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𝑇𝑓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dirty="0"/>
                      <m:t>· 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GB" dirty="0"/>
                  <a:t> with </a:t>
                </a:r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applyeq H.</a:t>
                </a:r>
              </a:p>
              <a:p>
                <a:pPr marL="0" indent="0">
                  <a:buNone/>
                </a:pPr>
                <a:endParaRPr lang="en-GB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GB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2734B3-B46F-FD9D-2EAF-0300BBD8E5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7330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8CD7F-747A-BB19-5DB0-CAB0640E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7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1055B-5B0E-5EC3-540F-8507B8003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251" y="141096"/>
            <a:ext cx="10515600" cy="1325563"/>
          </a:xfrm>
        </p:spPr>
        <p:txBody>
          <a:bodyPr/>
          <a:lstStyle/>
          <a:p>
            <a:r>
              <a:rPr lang="en-GB" dirty="0"/>
              <a:t>What is </a:t>
            </a:r>
            <a:r>
              <a:rPr lang="en-GB" b="1" dirty="0"/>
              <a:t>YADE</a:t>
            </a:r>
            <a:r>
              <a:rPr lang="en-GB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2914D0-99A4-91A7-C0CD-D2AADE83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5204B9-4E6A-317B-1D04-047C4B288CA9}"/>
              </a:ext>
            </a:extLst>
          </p:cNvPr>
          <p:cNvSpPr txBox="1"/>
          <p:nvPr/>
        </p:nvSpPr>
        <p:spPr>
          <a:xfrm>
            <a:off x="3560377" y="1586830"/>
            <a:ext cx="64953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Y</a:t>
            </a:r>
            <a:r>
              <a:rPr lang="en-GB" sz="4000" dirty="0"/>
              <a:t>et </a:t>
            </a:r>
            <a:r>
              <a:rPr lang="en-GB" sz="4000" b="1" dirty="0"/>
              <a:t>A</a:t>
            </a:r>
            <a:r>
              <a:rPr lang="en-GB" sz="4000" dirty="0"/>
              <a:t>nother </a:t>
            </a:r>
            <a:r>
              <a:rPr lang="en-GB" sz="4000" b="1" dirty="0"/>
              <a:t>D</a:t>
            </a:r>
            <a:r>
              <a:rPr lang="en-GB" sz="4000" dirty="0"/>
              <a:t>iagram </a:t>
            </a:r>
            <a:r>
              <a:rPr lang="en-GB" sz="4000" b="1" dirty="0"/>
              <a:t>E</a:t>
            </a:r>
            <a:r>
              <a:rPr lang="en-GB" sz="4000" dirty="0"/>
              <a:t>ditor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4156BA-2116-4729-1A2A-87F2C2ACBED4}"/>
              </a:ext>
            </a:extLst>
          </p:cNvPr>
          <p:cNvSpPr txBox="1"/>
          <p:nvPr/>
        </p:nvSpPr>
        <p:spPr>
          <a:xfrm>
            <a:off x="2212423" y="2901994"/>
            <a:ext cx="9191299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/>
              <a:t>Not to be confused with  </a:t>
            </a:r>
            <a:r>
              <a:rPr lang="en-GB" sz="2800" b="1" dirty="0">
                <a:solidFill>
                  <a:srgbClr val="0000FF"/>
                </a:solidFill>
              </a:rPr>
              <a:t>Y</a:t>
            </a:r>
            <a:r>
              <a:rPr lang="en-GB" sz="2800" dirty="0">
                <a:solidFill>
                  <a:srgbClr val="0000FF"/>
                </a:solidFill>
              </a:rPr>
              <a:t>et </a:t>
            </a:r>
            <a:r>
              <a:rPr lang="en-GB" sz="2800" b="1" dirty="0">
                <a:solidFill>
                  <a:srgbClr val="0000FF"/>
                </a:solidFill>
              </a:rPr>
              <a:t>A</a:t>
            </a:r>
            <a:r>
              <a:rPr lang="en-GB" sz="2800" dirty="0">
                <a:solidFill>
                  <a:srgbClr val="0000FF"/>
                </a:solidFill>
              </a:rPr>
              <a:t>nother </a:t>
            </a:r>
            <a:r>
              <a:rPr lang="en-GB" sz="2800" b="1" dirty="0">
                <a:solidFill>
                  <a:srgbClr val="0000FF"/>
                </a:solidFill>
              </a:rPr>
              <a:t>D</a:t>
            </a:r>
            <a:r>
              <a:rPr lang="en-GB" sz="2800" dirty="0">
                <a:solidFill>
                  <a:srgbClr val="0000FF"/>
                </a:solidFill>
              </a:rPr>
              <a:t>ynamical </a:t>
            </a:r>
            <a:r>
              <a:rPr lang="en-GB" sz="2800" b="1" dirty="0">
                <a:solidFill>
                  <a:srgbClr val="0000FF"/>
                </a:solidFill>
              </a:rPr>
              <a:t>E</a:t>
            </a:r>
            <a:r>
              <a:rPr lang="en-GB" sz="2800" dirty="0">
                <a:solidFill>
                  <a:srgbClr val="0000FF"/>
                </a:solidFill>
              </a:rPr>
              <a:t>ngine</a:t>
            </a:r>
            <a:r>
              <a:rPr lang="en-GB" sz="2800" dirty="0"/>
              <a:t>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CCEB27-705A-C4D0-1E0F-ECDF8E6376FA}"/>
              </a:ext>
            </a:extLst>
          </p:cNvPr>
          <p:cNvSpPr txBox="1"/>
          <p:nvPr/>
        </p:nvSpPr>
        <p:spPr>
          <a:xfrm>
            <a:off x="3670732" y="4274232"/>
            <a:ext cx="1723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YAYADE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E9F81A-30E8-123A-EAEB-BF8CE4B7970C}"/>
              </a:ext>
            </a:extLst>
          </p:cNvPr>
          <p:cNvSpPr txBox="1"/>
          <p:nvPr/>
        </p:nvSpPr>
        <p:spPr>
          <a:xfrm>
            <a:off x="6808072" y="4274232"/>
            <a:ext cx="3450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Y</a:t>
            </a:r>
            <a:r>
              <a:rPr lang="en-GB" sz="3200" dirty="0"/>
              <a:t>et </a:t>
            </a:r>
            <a:r>
              <a:rPr lang="en-GB" sz="3200" b="1" dirty="0"/>
              <a:t>A</a:t>
            </a:r>
            <a:r>
              <a:rPr lang="en-GB" sz="3200" dirty="0"/>
              <a:t>nother </a:t>
            </a:r>
            <a:r>
              <a:rPr lang="en-GB" sz="3200" b="1" dirty="0"/>
              <a:t>YADE</a:t>
            </a:r>
            <a:endParaRPr lang="en-GB" sz="3200" dirty="0"/>
          </a:p>
        </p:txBody>
      </p:sp>
      <p:pic>
        <p:nvPicPr>
          <p:cNvPr id="13" name="Graphic 12" descr="Warning with solid fill">
            <a:extLst>
              <a:ext uri="{FF2B5EF4-FFF2-40B4-BE49-F238E27FC236}">
                <a16:creationId xmlns:a16="http://schemas.microsoft.com/office/drawing/2014/main" id="{55984834-FCA2-F16D-F6B3-FCCFC4CC9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4095" y="2706404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BC9B4E7-FE73-B119-CBC4-4525BA17B013}"/>
              </a:ext>
            </a:extLst>
          </p:cNvPr>
          <p:cNvSpPr txBox="1"/>
          <p:nvPr/>
        </p:nvSpPr>
        <p:spPr>
          <a:xfrm>
            <a:off x="444057" y="4212676"/>
            <a:ext cx="2262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Full name: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33410D-1743-2951-44B9-F7749843388A}"/>
              </a:ext>
            </a:extLst>
          </p:cNvPr>
          <p:cNvSpPr txBox="1"/>
          <p:nvPr/>
        </p:nvSpPr>
        <p:spPr>
          <a:xfrm>
            <a:off x="3660232" y="4859007"/>
            <a:ext cx="1723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YA</a:t>
            </a:r>
            <a:r>
              <a:rPr lang="en-GB" sz="3200" b="1" baseline="30000" dirty="0"/>
              <a:t>2</a:t>
            </a:r>
            <a:r>
              <a:rPr lang="en-GB" sz="3200" b="1" dirty="0"/>
              <a:t>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5126F7-0D24-8BA4-E6E2-0148DB601D6D}"/>
              </a:ext>
            </a:extLst>
          </p:cNvPr>
          <p:cNvSpPr txBox="1"/>
          <p:nvPr/>
        </p:nvSpPr>
        <p:spPr>
          <a:xfrm>
            <a:off x="2706414" y="4889784"/>
            <a:ext cx="49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255701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/>
      <p:bldP spid="10" grpId="0"/>
      <p:bldP spid="14" grpId="0"/>
      <p:bldP spid="15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FADB4-42D4-7F6B-D51E-10EB7B455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600" dirty="0"/>
              <a:t>The underlying category theory library</a:t>
            </a:r>
            <a:br>
              <a:rPr lang="en-GB" sz="3600" dirty="0"/>
            </a:br>
            <a:r>
              <a:rPr lang="en-GB" sz="3600" dirty="0"/>
              <a:t>(definition of categories, functors, …)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52CF5-7AB2-20AD-CB2A-442977A42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Originally, based on the (big) </a:t>
            </a:r>
            <a:r>
              <a:rPr lang="en-GB" dirty="0" err="1"/>
              <a:t>UniMath</a:t>
            </a:r>
            <a:r>
              <a:rPr lang="en-GB" dirty="0"/>
              <a:t> library</a:t>
            </a:r>
          </a:p>
          <a:p>
            <a:r>
              <a:rPr lang="en-GB" dirty="0"/>
              <a:t>The demo is based on Hierarchy Builder’s (small) library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Adaptation was easy: just redefine some lemmas / notations on top of your favourite library (see </a:t>
            </a:r>
            <a:r>
              <a:rPr lang="en-GB" dirty="0" err="1"/>
              <a:t>yade.v</a:t>
            </a:r>
            <a:r>
              <a:rPr lang="en-GB" dirty="0"/>
              <a:t>)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C0964-5D48-7150-F538-7B74CCF76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4FC03B-9C5D-3CAB-AF46-6F7D7FFA6457}"/>
              </a:ext>
            </a:extLst>
          </p:cNvPr>
          <p:cNvSpPr/>
          <p:nvPr/>
        </p:nvSpPr>
        <p:spPr>
          <a:xfrm>
            <a:off x="359551" y="2125826"/>
            <a:ext cx="4283643" cy="345936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Graphical interface</a:t>
            </a:r>
          </a:p>
          <a:p>
            <a:pPr algn="ctr"/>
            <a:r>
              <a:rPr lang="en-US" dirty="0"/>
              <a:t>(standalone program,</a:t>
            </a:r>
          </a:p>
          <a:p>
            <a:pPr algn="ctr"/>
            <a:r>
              <a:rPr lang="en-US" dirty="0"/>
              <a:t> implemented in Rust)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3FDDB-E228-82AA-2248-C028E0EB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A2D0B7-59BE-C3D0-3105-F0ACC9A5AD3F}"/>
              </a:ext>
            </a:extLst>
          </p:cNvPr>
          <p:cNvSpPr/>
          <p:nvPr/>
        </p:nvSpPr>
        <p:spPr>
          <a:xfrm>
            <a:off x="7573505" y="2125826"/>
            <a:ext cx="4532781" cy="345936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7DADA8-54CC-6C8A-85B2-8A3A389B1B3C}"/>
              </a:ext>
            </a:extLst>
          </p:cNvPr>
          <p:cNvSpPr/>
          <p:nvPr/>
        </p:nvSpPr>
        <p:spPr>
          <a:xfrm>
            <a:off x="6561992" y="2125826"/>
            <a:ext cx="1117763" cy="345936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Coq plugin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ocaml</a:t>
            </a:r>
            <a:r>
              <a:rPr lang="en-US"/>
              <a:t>)</a:t>
            </a:r>
            <a:endParaRPr lang="fr-FR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D940992-6509-8A85-968D-0D249D4961AB}"/>
              </a:ext>
            </a:extLst>
          </p:cNvPr>
          <p:cNvSpPr txBox="1">
            <a:spLocks/>
          </p:cNvSpPr>
          <p:nvPr/>
        </p:nvSpPr>
        <p:spPr>
          <a:xfrm>
            <a:off x="276766" y="2329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Another related software for mechanisation: </a:t>
            </a:r>
          </a:p>
          <a:p>
            <a:r>
              <a:rPr lang="en-GB" dirty="0"/>
              <a:t>Luc </a:t>
            </a:r>
            <a:r>
              <a:rPr lang="en-GB" dirty="0" err="1"/>
              <a:t>Chabassier’s</a:t>
            </a:r>
            <a:r>
              <a:rPr lang="en-GB" dirty="0"/>
              <a:t> interface for diagrammatic proofs</a:t>
            </a:r>
            <a:r>
              <a:rPr lang="en-GB" baseline="30000" dirty="0"/>
              <a:t>1</a:t>
            </a:r>
          </a:p>
        </p:txBody>
      </p:sp>
      <p:pic>
        <p:nvPicPr>
          <p:cNvPr id="13" name="Picture 12" descr="The Coq proof assistant (@CoqLang) / Twitter">
            <a:extLst>
              <a:ext uri="{FF2B5EF4-FFF2-40B4-BE49-F238E27FC236}">
                <a16:creationId xmlns:a16="http://schemas.microsoft.com/office/drawing/2014/main" id="{650823EA-22EB-5ACB-9773-72E599A3C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0" y="2240799"/>
            <a:ext cx="967289" cy="967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276DCDE-F57B-C7CD-6260-84909F50E469}"/>
              </a:ext>
            </a:extLst>
          </p:cNvPr>
          <p:cNvSpPr txBox="1"/>
          <p:nvPr/>
        </p:nvSpPr>
        <p:spPr>
          <a:xfrm>
            <a:off x="8472069" y="3568055"/>
            <a:ext cx="284190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Lemma …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Proof.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u="sng" dirty="0">
                <a:latin typeface="Courier New" panose="02070309020205020404" pitchFamily="49" charset="0"/>
                <a:cs typeface="Courier New" panose="02070309020205020404" pitchFamily="49" charset="0"/>
              </a:rPr>
              <a:t>diagram server.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71B796FC-F1E9-803F-1946-1B0065265549}"/>
              </a:ext>
            </a:extLst>
          </p:cNvPr>
          <p:cNvSpPr/>
          <p:nvPr/>
        </p:nvSpPr>
        <p:spPr>
          <a:xfrm rot="1283544">
            <a:off x="7479126" y="3944001"/>
            <a:ext cx="1086638" cy="50377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EE8DC0A-3FC7-38A3-E998-974A276D8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50" y="3208088"/>
            <a:ext cx="4065107" cy="2251879"/>
          </a:xfrm>
          <a:prstGeom prst="rect">
            <a:avLst/>
          </a:prstGeom>
        </p:spPr>
      </p:pic>
      <p:sp>
        <p:nvSpPr>
          <p:cNvPr id="19" name="Arrow: Left 18">
            <a:extLst>
              <a:ext uri="{FF2B5EF4-FFF2-40B4-BE49-F238E27FC236}">
                <a16:creationId xmlns:a16="http://schemas.microsoft.com/office/drawing/2014/main" id="{D09D4FD4-F83F-344D-5082-77361C93B0EF}"/>
              </a:ext>
            </a:extLst>
          </p:cNvPr>
          <p:cNvSpPr/>
          <p:nvPr/>
        </p:nvSpPr>
        <p:spPr>
          <a:xfrm>
            <a:off x="3674456" y="1913654"/>
            <a:ext cx="3358446" cy="1849524"/>
          </a:xfrm>
          <a:prstGeom prst="leftArrow">
            <a:avLst>
              <a:gd name="adj1" fmla="val 31611"/>
              <a:gd name="adj2" fmla="val 50000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Goal, </a:t>
            </a:r>
            <a:r>
              <a:rPr lang="fr-FR" dirty="0" err="1"/>
              <a:t>assumptions</a:t>
            </a:r>
            <a:r>
              <a:rPr lang="fr-FR" dirty="0"/>
              <a:t>, </a:t>
            </a:r>
            <a:r>
              <a:rPr lang="fr-FR" b="1" dirty="0" err="1"/>
              <a:t>lemmas</a:t>
            </a:r>
            <a:endParaRPr lang="fr-FR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9628CD-C26F-579A-1C3E-6ACEA0606A97}"/>
              </a:ext>
            </a:extLst>
          </p:cNvPr>
          <p:cNvSpPr txBox="1"/>
          <p:nvPr/>
        </p:nvSpPr>
        <p:spPr>
          <a:xfrm>
            <a:off x="228600" y="5751758"/>
            <a:ext cx="4502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Automatic layout (limited manual editing)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Proof tactics (including invoking a lemma)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6E5DE764-1D77-CF1A-80E1-64954D167BCB}"/>
              </a:ext>
            </a:extLst>
          </p:cNvPr>
          <p:cNvSpPr/>
          <p:nvPr/>
        </p:nvSpPr>
        <p:spPr>
          <a:xfrm>
            <a:off x="3914042" y="3711919"/>
            <a:ext cx="3183681" cy="2069053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Coq proof </a:t>
            </a:r>
            <a:r>
              <a:rPr lang="fr-FR" dirty="0" err="1"/>
              <a:t>term</a:t>
            </a:r>
            <a:endParaRPr lang="fr-FR" dirty="0"/>
          </a:p>
          <a:p>
            <a:pPr algn="ctr"/>
            <a:r>
              <a:rPr lang="fr-FR" dirty="0"/>
              <a:t>(</a:t>
            </a:r>
            <a:r>
              <a:rPr lang="fr-FR" dirty="0" err="1"/>
              <a:t>implicit</a:t>
            </a:r>
            <a:r>
              <a:rPr lang="fr-FR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C0B9DB-3AAB-B969-9DF8-C0169B1A6BD6}"/>
              </a:ext>
            </a:extLst>
          </p:cNvPr>
          <p:cNvSpPr txBox="1"/>
          <p:nvPr/>
        </p:nvSpPr>
        <p:spPr>
          <a:xfrm>
            <a:off x="-11824" y="6450556"/>
            <a:ext cx="618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aseline="30000" dirty="0"/>
              <a:t>1 </a:t>
            </a:r>
            <a:r>
              <a:rPr lang="en-GB" dirty="0"/>
              <a:t>https://github.com/dwarfmaster/commutative-diagrams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392F40-0D50-AFA9-7FF2-4E2DCBC64C4C}"/>
              </a:ext>
            </a:extLst>
          </p:cNvPr>
          <p:cNvSpPr txBox="1"/>
          <p:nvPr/>
        </p:nvSpPr>
        <p:spPr>
          <a:xfrm>
            <a:off x="6561992" y="5809094"/>
            <a:ext cx="3266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Integrated search for lemmas</a:t>
            </a:r>
          </a:p>
        </p:txBody>
      </p:sp>
    </p:spTree>
    <p:extLst>
      <p:ext uri="{BB962C8B-B14F-4D97-AF65-F5344CB8AC3E}">
        <p14:creationId xmlns:p14="http://schemas.microsoft.com/office/powerpoint/2010/main" val="1270097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9" grpId="0" animBg="1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76747-4E91-7BDE-E3F7-BFE4B6C8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255" y="160230"/>
            <a:ext cx="10515600" cy="1325563"/>
          </a:xfrm>
        </p:spPr>
        <p:txBody>
          <a:bodyPr/>
          <a:lstStyle/>
          <a:p>
            <a:r>
              <a:rPr lang="en-GB" dirty="0"/>
              <a:t>How to try YADE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B3653-D8E5-1B00-AF66-E739B0FBC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255" y="1192543"/>
            <a:ext cx="6808076" cy="5864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Requirements for the full example available on github</a:t>
            </a:r>
            <a:r>
              <a:rPr lang="en-GB" baseline="30000" dirty="0"/>
              <a:t>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D767C-87E0-0B8D-D62A-07A957E07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66903F-B2A9-58F3-1A77-9F394D4F7977}"/>
              </a:ext>
            </a:extLst>
          </p:cNvPr>
          <p:cNvSpPr txBox="1"/>
          <p:nvPr/>
        </p:nvSpPr>
        <p:spPr>
          <a:xfrm>
            <a:off x="4697472" y="5406278"/>
            <a:ext cx="63587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Coq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15AE2-39DD-AC27-D32F-1CF61140AE87}"/>
              </a:ext>
            </a:extLst>
          </p:cNvPr>
          <p:cNvSpPr txBox="1"/>
          <p:nvPr/>
        </p:nvSpPr>
        <p:spPr>
          <a:xfrm>
            <a:off x="5905504" y="3500743"/>
            <a:ext cx="17920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Coq-</a:t>
            </a:r>
            <a:r>
              <a:rPr lang="en-GB" dirty="0" err="1"/>
              <a:t>lsp</a:t>
            </a:r>
            <a:r>
              <a:rPr lang="en-GB" dirty="0"/>
              <a:t> runtime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548ED0-57BA-F68C-3AD0-E82A96CD650D}"/>
              </a:ext>
            </a:extLst>
          </p:cNvPr>
          <p:cNvSpPr txBox="1"/>
          <p:nvPr/>
        </p:nvSpPr>
        <p:spPr>
          <a:xfrm>
            <a:off x="2613138" y="4061660"/>
            <a:ext cx="17920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Hierarchy builder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51A9A1-3D8A-819C-4B4D-7FF68D6FB5FD}"/>
              </a:ext>
            </a:extLst>
          </p:cNvPr>
          <p:cNvSpPr txBox="1"/>
          <p:nvPr/>
        </p:nvSpPr>
        <p:spPr>
          <a:xfrm>
            <a:off x="4119402" y="2479865"/>
            <a:ext cx="17920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err="1"/>
              <a:t>opam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5B9B57-A9A2-ACE1-A9F4-4CA43D3AE10D}"/>
              </a:ext>
            </a:extLst>
          </p:cNvPr>
          <p:cNvSpPr txBox="1"/>
          <p:nvPr/>
        </p:nvSpPr>
        <p:spPr>
          <a:xfrm>
            <a:off x="-11824" y="6450556"/>
            <a:ext cx="554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aseline="30000" dirty="0"/>
              <a:t>1 </a:t>
            </a:r>
            <a:r>
              <a:rPr lang="en-GB" dirty="0"/>
              <a:t>https://github.com/amblafont/vscode-yade-example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8F9617-220F-939E-C348-51AF72813370}"/>
              </a:ext>
            </a:extLst>
          </p:cNvPr>
          <p:cNvSpPr txBox="1"/>
          <p:nvPr/>
        </p:nvSpPr>
        <p:spPr>
          <a:xfrm>
            <a:off x="7970789" y="5429678"/>
            <a:ext cx="202981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Visual Studio 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87F1E0-657B-C9D9-2EA7-0B755F65AEBD}"/>
              </a:ext>
            </a:extLst>
          </p:cNvPr>
          <p:cNvSpPr txBox="1"/>
          <p:nvPr/>
        </p:nvSpPr>
        <p:spPr>
          <a:xfrm>
            <a:off x="7697519" y="4671964"/>
            <a:ext cx="25763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err="1"/>
              <a:t>Coreact-yade</a:t>
            </a:r>
            <a:r>
              <a:rPr lang="en-GB" dirty="0"/>
              <a:t> extension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35CD0F3-4896-CA0E-700F-E366D66EDD36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5015410" y="2849197"/>
            <a:ext cx="0" cy="25570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D37159-5983-6A7C-6B44-66832296D3E3}"/>
              </a:ext>
            </a:extLst>
          </p:cNvPr>
          <p:cNvCxnSpPr>
            <a:stCxn id="8" idx="1"/>
            <a:endCxn id="7" idx="0"/>
          </p:cNvCxnSpPr>
          <p:nvPr/>
        </p:nvCxnSpPr>
        <p:spPr>
          <a:xfrm flipH="1">
            <a:off x="3509146" y="2664531"/>
            <a:ext cx="610256" cy="1397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1330389-9124-6752-AFD9-F462A2593094}"/>
              </a:ext>
            </a:extLst>
          </p:cNvPr>
          <p:cNvCxnSpPr>
            <a:stCxn id="8" idx="3"/>
            <a:endCxn id="6" idx="0"/>
          </p:cNvCxnSpPr>
          <p:nvPr/>
        </p:nvCxnSpPr>
        <p:spPr>
          <a:xfrm>
            <a:off x="5911417" y="2664531"/>
            <a:ext cx="890095" cy="836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4962826-6BF1-7D6C-ACEF-3D7CDC10D461}"/>
              </a:ext>
            </a:extLst>
          </p:cNvPr>
          <p:cNvSpPr txBox="1"/>
          <p:nvPr/>
        </p:nvSpPr>
        <p:spPr>
          <a:xfrm>
            <a:off x="2195772" y="4531539"/>
            <a:ext cx="24503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A coq library to help building algebraic hierarchies</a:t>
            </a:r>
          </a:p>
          <a:p>
            <a:pPr algn="ctr"/>
            <a:r>
              <a:rPr lang="en-GB" sz="1400" dirty="0"/>
              <a:t>(e.g. categories)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0C4E6C5-3CDF-A500-CA3F-C33498F21C2E}"/>
              </a:ext>
            </a:extLst>
          </p:cNvPr>
          <p:cNvSpPr txBox="1"/>
          <p:nvPr/>
        </p:nvSpPr>
        <p:spPr>
          <a:xfrm>
            <a:off x="5575255" y="3923260"/>
            <a:ext cx="2450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Handles communication between </a:t>
            </a:r>
            <a:r>
              <a:rPr lang="en-GB" sz="1400" dirty="0" err="1"/>
              <a:t>vscode</a:t>
            </a:r>
            <a:r>
              <a:rPr lang="en-GB" sz="1400" dirty="0"/>
              <a:t> and Coq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F641A7-9E22-A881-DD5C-4F9CD949386E}"/>
              </a:ext>
            </a:extLst>
          </p:cNvPr>
          <p:cNvSpPr txBox="1"/>
          <p:nvPr/>
        </p:nvSpPr>
        <p:spPr>
          <a:xfrm>
            <a:off x="2439883" y="2043825"/>
            <a:ext cx="515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Package manager for </a:t>
            </a:r>
            <a:r>
              <a:rPr lang="en-GB" dirty="0" err="1"/>
              <a:t>ocaml</a:t>
            </a:r>
            <a:r>
              <a:rPr lang="en-GB" dirty="0"/>
              <a:t> </a:t>
            </a:r>
            <a:r>
              <a:rPr lang="en-GB" dirty="0" err="1"/>
              <a:t>softwares</a:t>
            </a:r>
            <a:r>
              <a:rPr lang="en-GB" dirty="0"/>
              <a:t> / libraries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75BC32F-9A41-4E01-8F2B-CD6A760A8D94}"/>
              </a:ext>
            </a:extLst>
          </p:cNvPr>
          <p:cNvCxnSpPr>
            <a:stCxn id="11" idx="2"/>
            <a:endCxn id="10" idx="0"/>
          </p:cNvCxnSpPr>
          <p:nvPr/>
        </p:nvCxnSpPr>
        <p:spPr>
          <a:xfrm>
            <a:off x="8985694" y="5041296"/>
            <a:ext cx="0" cy="38838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71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40" grpId="0"/>
      <p:bldP spid="43" grpId="0"/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07802-B918-EF71-48FE-96638FAB9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814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6000" dirty="0"/>
              <a:t>Packaging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34E82-DFE2-9E40-2A34-CD7D54A89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ED3125-1EF2-36C8-2E06-5F205A6A40A3}"/>
              </a:ext>
            </a:extLst>
          </p:cNvPr>
          <p:cNvSpPr txBox="1"/>
          <p:nvPr/>
        </p:nvSpPr>
        <p:spPr>
          <a:xfrm>
            <a:off x="-48470" y="1785085"/>
            <a:ext cx="626008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Web app</a:t>
            </a:r>
          </a:p>
          <a:p>
            <a:pPr algn="ctr"/>
            <a:endParaRPr lang="en-GB" sz="2400" dirty="0"/>
          </a:p>
          <a:p>
            <a:pPr algn="ctr"/>
            <a:r>
              <a:rPr lang="en-GB" sz="2000" dirty="0">
                <a:latin typeface="Source Sans Pro" panose="020F0502020204030204" pitchFamily="34" charset="0"/>
              </a:rPr>
              <a:t>Check it out if you get bored</a:t>
            </a:r>
            <a:r>
              <a:rPr lang="en-GB" sz="2000" baseline="30000" dirty="0">
                <a:latin typeface="Source Sans Pro" panose="020F0502020204030204" pitchFamily="34" charset="0"/>
              </a:rPr>
              <a:t>1</a:t>
            </a:r>
          </a:p>
          <a:p>
            <a:pPr algn="ctr"/>
            <a:endParaRPr lang="en-GB" sz="2400" b="1" dirty="0">
              <a:solidFill>
                <a:srgbClr val="00CC99"/>
              </a:solidFill>
              <a:latin typeface="Source Sans Pro" panose="020F0502020204030204" pitchFamily="34" charset="0"/>
            </a:endParaRPr>
          </a:p>
          <a:p>
            <a:pPr algn="ctr"/>
            <a:r>
              <a:rPr lang="en-GB" sz="2400" dirty="0">
                <a:solidFill>
                  <a:srgbClr val="FF0000"/>
                </a:solidFill>
                <a:latin typeface="Verdana" panose="020B0604030504040204" pitchFamily="34" charset="0"/>
              </a:rPr>
              <a:t> ✖</a:t>
            </a:r>
            <a:r>
              <a:rPr lang="en-GB" sz="2400" dirty="0"/>
              <a:t> Not user-friendly</a:t>
            </a:r>
          </a:p>
          <a:p>
            <a:pPr algn="ctr"/>
            <a:r>
              <a:rPr lang="en-GB" sz="2400" b="1" dirty="0">
                <a:solidFill>
                  <a:srgbClr val="00CC99"/>
                </a:solidFill>
                <a:latin typeface="Source Sans Pro" panose="020F0502020204030204" pitchFamily="34" charset="0"/>
              </a:rPr>
              <a:t>✓</a:t>
            </a:r>
            <a:r>
              <a:rPr lang="en-GB" sz="2400" dirty="0"/>
              <a:t> Runs locally in your browser (</a:t>
            </a:r>
            <a:r>
              <a:rPr lang="en-GB" sz="2400" dirty="0" err="1"/>
              <a:t>js</a:t>
            </a:r>
            <a:r>
              <a:rPr lang="en-GB" sz="2400" dirty="0"/>
              <a:t>)</a:t>
            </a:r>
            <a:endParaRPr lang="en-GB" sz="2400" b="1" dirty="0">
              <a:solidFill>
                <a:srgbClr val="00CC99"/>
              </a:solidFill>
              <a:latin typeface="Source Sans Pro" panose="020F0502020204030204" pitchFamily="34" charset="0"/>
            </a:endParaRPr>
          </a:p>
          <a:p>
            <a:pPr algn="ctr"/>
            <a:r>
              <a:rPr lang="en-GB" sz="2400" b="1" dirty="0">
                <a:solidFill>
                  <a:srgbClr val="00CC99"/>
                </a:solidFill>
                <a:latin typeface="Source Sans Pro" panose="020F0502020204030204" pitchFamily="34" charset="0"/>
              </a:rPr>
              <a:t>✓</a:t>
            </a:r>
            <a:r>
              <a:rPr lang="en-GB" sz="2400" dirty="0"/>
              <a:t> Can join an online session with other users</a:t>
            </a:r>
          </a:p>
          <a:p>
            <a:pPr algn="ctr"/>
            <a:r>
              <a:rPr lang="en-GB" sz="2400" b="1" dirty="0">
                <a:solidFill>
                  <a:srgbClr val="00CC99"/>
                </a:solidFill>
                <a:latin typeface="Source Sans Pro" panose="020F0502020204030204" pitchFamily="34" charset="0"/>
              </a:rPr>
              <a:t>✓</a:t>
            </a:r>
            <a:r>
              <a:rPr lang="en-GB" sz="2400" dirty="0"/>
              <a:t> LaTeX integration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044387-F3B1-4CFA-C01A-5C2E4EC6C635}"/>
              </a:ext>
            </a:extLst>
          </p:cNvPr>
          <p:cNvSpPr txBox="1"/>
          <p:nvPr/>
        </p:nvSpPr>
        <p:spPr>
          <a:xfrm>
            <a:off x="115614" y="652955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 https://amblafont.github.io/graph-editor/index.html</a:t>
            </a:r>
            <a:endParaRPr lang="en-GB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4A28C8-2B3C-EC89-0056-96030EB5100A}"/>
              </a:ext>
            </a:extLst>
          </p:cNvPr>
          <p:cNvCxnSpPr>
            <a:cxnSpLocks/>
          </p:cNvCxnSpPr>
          <p:nvPr/>
        </p:nvCxnSpPr>
        <p:spPr>
          <a:xfrm>
            <a:off x="6211614" y="1712199"/>
            <a:ext cx="0" cy="49303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45FF09-35B3-59F8-C074-8218163118B5}"/>
              </a:ext>
            </a:extLst>
          </p:cNvPr>
          <p:cNvSpPr txBox="1"/>
          <p:nvPr/>
        </p:nvSpPr>
        <p:spPr>
          <a:xfrm>
            <a:off x="6211614" y="1785085"/>
            <a:ext cx="593708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err="1"/>
              <a:t>VSCode</a:t>
            </a:r>
            <a:r>
              <a:rPr lang="en-GB" sz="3600" dirty="0"/>
              <a:t> extension</a:t>
            </a:r>
          </a:p>
          <a:p>
            <a:pPr algn="ctr"/>
            <a:r>
              <a:rPr lang="en-GB" sz="2000" dirty="0" err="1"/>
              <a:t>coreact-yade</a:t>
            </a:r>
            <a:endParaRPr lang="en-GB" sz="2000" dirty="0"/>
          </a:p>
          <a:p>
            <a:pPr algn="ctr"/>
            <a:endParaRPr lang="en-GB" sz="2000" dirty="0"/>
          </a:p>
          <a:p>
            <a:pPr marL="342900" indent="-342900" algn="ctr">
              <a:buFontTx/>
              <a:buChar char="-"/>
            </a:pPr>
            <a:endParaRPr lang="en-GB" sz="2000" dirty="0"/>
          </a:p>
          <a:p>
            <a:pPr algn="ctr"/>
            <a:endParaRPr lang="en-GB" sz="2400" b="1" dirty="0">
              <a:solidFill>
                <a:srgbClr val="00CC99"/>
              </a:solidFill>
              <a:latin typeface="Source Sans Pro" panose="020F0502020204030204" pitchFamily="34" charset="0"/>
            </a:endParaRPr>
          </a:p>
          <a:p>
            <a:pPr algn="ctr"/>
            <a:r>
              <a:rPr lang="en-GB" sz="2400" b="1" dirty="0">
                <a:solidFill>
                  <a:srgbClr val="00CC99"/>
                </a:solidFill>
                <a:latin typeface="Source Sans Pro" panose="020F0502020204030204" pitchFamily="34" charset="0"/>
              </a:rPr>
              <a:t>✓</a:t>
            </a:r>
            <a:r>
              <a:rPr lang="en-GB" sz="2400" dirty="0"/>
              <a:t> Server for running an online session</a:t>
            </a:r>
          </a:p>
          <a:p>
            <a:pPr algn="ctr"/>
            <a:r>
              <a:rPr lang="en-GB" sz="2400" dirty="0"/>
              <a:t> (over </a:t>
            </a:r>
            <a:r>
              <a:rPr lang="en-GB" sz="2400" dirty="0" err="1"/>
              <a:t>LiveShare</a:t>
            </a:r>
            <a:r>
              <a:rPr lang="en-GB" sz="2400" dirty="0"/>
              <a:t>)</a:t>
            </a:r>
          </a:p>
          <a:p>
            <a:pPr algn="ctr"/>
            <a:r>
              <a:rPr lang="en-GB" sz="2400" b="1" dirty="0">
                <a:solidFill>
                  <a:srgbClr val="00CC99"/>
                </a:solidFill>
                <a:latin typeface="Source Sans Pro" panose="020F0502020204030204" pitchFamily="34" charset="0"/>
              </a:rPr>
              <a:t>✓</a:t>
            </a:r>
            <a:r>
              <a:rPr lang="en-GB" sz="2400" dirty="0"/>
              <a:t> </a:t>
            </a:r>
            <a:r>
              <a:rPr lang="en-GB" sz="2400" b="1" dirty="0"/>
              <a:t>Mechanisation features for the Coq proof assistant</a:t>
            </a:r>
          </a:p>
          <a:p>
            <a:pPr algn="ctr"/>
            <a:endParaRPr lang="en-GB" sz="2000" dirty="0"/>
          </a:p>
          <a:p>
            <a:pPr algn="ctr"/>
            <a:endParaRPr lang="en-GB" sz="2000" dirty="0"/>
          </a:p>
          <a:p>
            <a:pPr algn="ctr"/>
            <a:endParaRPr lang="en-GB" sz="2400" dirty="0"/>
          </a:p>
          <a:p>
            <a:pPr marL="342900" indent="-342900" algn="ctr">
              <a:buFontTx/>
              <a:buChar char="-"/>
            </a:pPr>
            <a:endParaRPr lang="en-GB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20AC0A-EFF4-59BF-FBEC-2C51EAAF3DF0}"/>
              </a:ext>
            </a:extLst>
          </p:cNvPr>
          <p:cNvSpPr txBox="1"/>
          <p:nvPr/>
        </p:nvSpPr>
        <p:spPr>
          <a:xfrm>
            <a:off x="36822" y="6500831"/>
            <a:ext cx="6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aseline="30000" dirty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801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07802-B918-EF71-48FE-96638FAB9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814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6000" dirty="0"/>
              <a:t>Technology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34E82-DFE2-9E40-2A34-CD7D54A89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D44541-D0F2-17A2-4D76-D6882D13A688}"/>
              </a:ext>
            </a:extLst>
          </p:cNvPr>
          <p:cNvSpPr txBox="1"/>
          <p:nvPr/>
        </p:nvSpPr>
        <p:spPr>
          <a:xfrm>
            <a:off x="343666" y="2150592"/>
            <a:ext cx="10604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Mainly implemented in </a:t>
            </a:r>
            <a:r>
              <a:rPr lang="en-GB" sz="2400" b="1" dirty="0"/>
              <a:t>Elm </a:t>
            </a:r>
            <a:r>
              <a:rPr lang="en-GB" sz="2400" dirty="0"/>
              <a:t>(12k LoC)</a:t>
            </a:r>
          </a:p>
          <a:p>
            <a:endParaRPr lang="en-GB" sz="24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0430408-0543-0BC4-5067-28AEED825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1815" y="2908789"/>
            <a:ext cx="789959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“[My favorite thing] is the feeling of joy and relaxation when writing Elm code.”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46464"/>
                </a:solidFill>
                <a:effectLst/>
                <a:latin typeface="IBM Plex Sans" panose="020B0503050203000203" pitchFamily="34" charset="0"/>
                <a:hlinkClick r:id="rId2"/>
              </a:rPr>
              <a:t>Luca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46464"/>
                </a:solidFill>
                <a:effectLst/>
                <a:latin typeface="IBM Plex Sans" panose="020B0503050203000203" pitchFamily="34" charset="0"/>
                <a:hlinkClick r:id="rId2"/>
              </a:rPr>
              <a:t>Mugnaini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46464"/>
                </a:solidFill>
                <a:effectLst/>
                <a:latin typeface="IBM Plex Sans" panose="020B0503050203000203" pitchFamily="34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46464"/>
                </a:solidFill>
                <a:effectLst/>
                <a:latin typeface="inherit"/>
              </a:rPr>
              <a:t>Software Engineer,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  <a:hlinkClick r:id="rId3"/>
              </a:rPr>
              <a:t>Rakuten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CD35CA-C7D2-5389-58FB-F4F100E3773F}"/>
              </a:ext>
            </a:extLst>
          </p:cNvPr>
          <p:cNvSpPr txBox="1"/>
          <p:nvPr/>
        </p:nvSpPr>
        <p:spPr>
          <a:xfrm>
            <a:off x="3838128" y="1618319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GB" sz="1800" dirty="0"/>
              <a:t>a functional language that compiles to </a:t>
            </a:r>
            <a:r>
              <a:rPr lang="en-GB" sz="1800" dirty="0" err="1"/>
              <a:t>javascript</a:t>
            </a:r>
            <a:endParaRPr lang="en-GB" sz="1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3E7E4B-360F-CCC2-A9B3-523934A33059}"/>
              </a:ext>
            </a:extLst>
          </p:cNvPr>
          <p:cNvSpPr txBox="1"/>
          <p:nvPr/>
        </p:nvSpPr>
        <p:spPr>
          <a:xfrm>
            <a:off x="4945841" y="1975693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GB" sz="1800" dirty="0"/>
              <a:t>(last Elm compiler release: December 2019)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04B4D3-2AF6-528A-4281-A23EFFBACBDD}"/>
              </a:ext>
            </a:extLst>
          </p:cNvPr>
          <p:cNvCxnSpPr/>
          <p:nvPr/>
        </p:nvCxnSpPr>
        <p:spPr>
          <a:xfrm flipH="1">
            <a:off x="3743517" y="1871758"/>
            <a:ext cx="570733" cy="408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C4C6C60-082C-EF97-2860-C221E0183B73}"/>
              </a:ext>
            </a:extLst>
          </p:cNvPr>
          <p:cNvSpPr txBox="1"/>
          <p:nvPr/>
        </p:nvSpPr>
        <p:spPr>
          <a:xfrm>
            <a:off x="343666" y="5082238"/>
            <a:ext cx="92544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+ some bits of TypeScript / JS (</a:t>
            </a:r>
            <a:r>
              <a:rPr lang="en-GB" sz="2400" dirty="0" err="1"/>
              <a:t>vscode</a:t>
            </a:r>
            <a:r>
              <a:rPr lang="en-GB" sz="2400" dirty="0"/>
              <a:t> extension, server, …)</a:t>
            </a:r>
          </a:p>
        </p:txBody>
      </p:sp>
    </p:spTree>
    <p:extLst>
      <p:ext uri="{BB962C8B-B14F-4D97-AF65-F5344CB8AC3E}">
        <p14:creationId xmlns:p14="http://schemas.microsoft.com/office/powerpoint/2010/main" val="283858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4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07802-B918-EF71-48FE-96638FAB9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269" y="-60904"/>
            <a:ext cx="10515600" cy="1325563"/>
          </a:xfrm>
        </p:spPr>
        <p:txBody>
          <a:bodyPr/>
          <a:lstStyle/>
          <a:p>
            <a:r>
              <a:rPr lang="en-GB" dirty="0"/>
              <a:t>An other diagram editor: Quiver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34E82-DFE2-9E40-2A34-CD7D54A89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E83F1E-E212-93F4-00E2-CD42FEE7BA83}"/>
              </a:ext>
            </a:extLst>
          </p:cNvPr>
          <p:cNvSpPr txBox="1"/>
          <p:nvPr/>
        </p:nvSpPr>
        <p:spPr>
          <a:xfrm>
            <a:off x="820881" y="1079993"/>
            <a:ext cx="10084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</a:t>
            </a:r>
            <a:r>
              <a:rPr lang="en-GB" i="1" dirty="0"/>
              <a:t>a modern, graphical editor for commutative and pasting diagrams, capable of rendering high-quality diagrams for screen viewing, and exporting to LaTeX via </a:t>
            </a:r>
            <a:r>
              <a:rPr lang="en-GB" i="1" dirty="0" err="1"/>
              <a:t>tikz</a:t>
            </a:r>
            <a:r>
              <a:rPr lang="en-GB" i="1" dirty="0"/>
              <a:t>-cd</a:t>
            </a:r>
            <a:r>
              <a:rPr lang="en-GB" dirty="0"/>
              <a:t>.”</a:t>
            </a:r>
          </a:p>
          <a:p>
            <a:r>
              <a:rPr lang="en-GB" dirty="0"/>
              <a:t> </a:t>
            </a:r>
          </a:p>
        </p:txBody>
      </p:sp>
      <p:pic>
        <p:nvPicPr>
          <p:cNvPr id="4098" name="Picture 2" descr="quiver">
            <a:extLst>
              <a:ext uri="{FF2B5EF4-FFF2-40B4-BE49-F238E27FC236}">
                <a16:creationId xmlns:a16="http://schemas.microsoft.com/office/drawing/2014/main" id="{7568AA0A-20B1-6E05-B8EF-D4D70E3BD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60" y="1958644"/>
            <a:ext cx="6913421" cy="43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EA4052-391E-665F-7B58-8047681D62C5}"/>
              </a:ext>
            </a:extLst>
          </p:cNvPr>
          <p:cNvSpPr txBox="1"/>
          <p:nvPr/>
        </p:nvSpPr>
        <p:spPr>
          <a:xfrm>
            <a:off x="7291162" y="2731019"/>
            <a:ext cx="47801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Implemented by Nathaniel </a:t>
            </a:r>
            <a:r>
              <a:rPr lang="en-GB" sz="2400" dirty="0" err="1"/>
              <a:t>Arkhor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Implemented in </a:t>
            </a:r>
            <a:r>
              <a:rPr lang="en-GB" sz="2400" dirty="0" err="1"/>
              <a:t>Javascript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More user-friendly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Widely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Much more styling options, but currently lacks useful features such as copy &amp; paste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1203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5E7FA-0847-C4B9-8C33-9ABD61E29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1734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Mechanisation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663BF-01F1-94C6-E0D8-51BE0962C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89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7E22DAF-791D-6104-650F-DFBD7C388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030" y="2141332"/>
            <a:ext cx="8115676" cy="32846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CC318A-FDA2-BC75-8674-BD8068CB9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955" y="196209"/>
            <a:ext cx="10515600" cy="1325563"/>
          </a:xfrm>
        </p:spPr>
        <p:txBody>
          <a:bodyPr/>
          <a:lstStyle/>
          <a:p>
            <a:r>
              <a:rPr lang="en-GB"/>
              <a:t>The Coq proof assistant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F2BB5-F8CD-19C2-4158-597C31B64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DFDFE1-8A7F-9047-1867-7137BC5FAE2F}"/>
              </a:ext>
            </a:extLst>
          </p:cNvPr>
          <p:cNvSpPr txBox="1"/>
          <p:nvPr/>
        </p:nvSpPr>
        <p:spPr>
          <a:xfrm>
            <a:off x="6516377" y="730805"/>
            <a:ext cx="7278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software to write formal proofs interactively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107088-99C3-D104-1753-6FC92B5B4364}"/>
              </a:ext>
            </a:extLst>
          </p:cNvPr>
          <p:cNvSpPr txBox="1"/>
          <p:nvPr/>
        </p:nvSpPr>
        <p:spPr>
          <a:xfrm>
            <a:off x="7794624" y="6105772"/>
            <a:ext cx="2124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Feedback from the Coq proof assistant</a:t>
            </a:r>
          </a:p>
        </p:txBody>
      </p:sp>
      <p:pic>
        <p:nvPicPr>
          <p:cNvPr id="26" name="Picture 2" descr="Bonhomme Images – Browse 7,464 Stock Photos, Vectors, and Video | Adobe  Stock">
            <a:extLst>
              <a:ext uri="{FF2B5EF4-FFF2-40B4-BE49-F238E27FC236}">
                <a16:creationId xmlns:a16="http://schemas.microsoft.com/office/drawing/2014/main" id="{D1BB19B7-159B-97F3-9BBA-A0937F912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0924" y="2925490"/>
            <a:ext cx="1940921" cy="229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F5FD3671-D6EF-E462-ADE2-A7876A91B0B6}"/>
              </a:ext>
            </a:extLst>
          </p:cNvPr>
          <p:cNvSpPr/>
          <p:nvPr/>
        </p:nvSpPr>
        <p:spPr>
          <a:xfrm>
            <a:off x="1388967" y="3657989"/>
            <a:ext cx="1145450" cy="5459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Left 27">
            <a:extLst>
              <a:ext uri="{FF2B5EF4-FFF2-40B4-BE49-F238E27FC236}">
                <a16:creationId xmlns:a16="http://schemas.microsoft.com/office/drawing/2014/main" id="{BDE5B0A9-98F5-EE6B-F774-B50441CA9C7B}"/>
              </a:ext>
            </a:extLst>
          </p:cNvPr>
          <p:cNvSpPr/>
          <p:nvPr/>
        </p:nvSpPr>
        <p:spPr>
          <a:xfrm>
            <a:off x="1398406" y="4384333"/>
            <a:ext cx="1004433" cy="54592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DCE626-5396-4D73-375E-1395CC5567F5}"/>
              </a:ext>
            </a:extLst>
          </p:cNvPr>
          <p:cNvSpPr txBox="1"/>
          <p:nvPr/>
        </p:nvSpPr>
        <p:spPr>
          <a:xfrm>
            <a:off x="4027806" y="6107672"/>
            <a:ext cx="1299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Edited file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18F97C9D-0D57-900C-3EC2-83CC3002CDE3}"/>
              </a:ext>
            </a:extLst>
          </p:cNvPr>
          <p:cNvSpPr/>
          <p:nvPr/>
        </p:nvSpPr>
        <p:spPr>
          <a:xfrm rot="16200000">
            <a:off x="4455847" y="3237022"/>
            <a:ext cx="443782" cy="5253416"/>
          </a:xfrm>
          <a:prstGeom prst="leftBrace">
            <a:avLst>
              <a:gd name="adj1" fmla="val 4711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153EA72A-8ACB-3976-54AD-77155C4FAF0C}"/>
              </a:ext>
            </a:extLst>
          </p:cNvPr>
          <p:cNvSpPr/>
          <p:nvPr/>
        </p:nvSpPr>
        <p:spPr>
          <a:xfrm rot="16200000">
            <a:off x="8500818" y="4445466"/>
            <a:ext cx="443782" cy="2836527"/>
          </a:xfrm>
          <a:prstGeom prst="leftBrace">
            <a:avLst>
              <a:gd name="adj1" fmla="val 4954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B6CCFF06-FA15-46D7-91E6-009E2B60E8E1}"/>
              </a:ext>
            </a:extLst>
          </p:cNvPr>
          <p:cNvSpPr/>
          <p:nvPr/>
        </p:nvSpPr>
        <p:spPr>
          <a:xfrm rot="10800000">
            <a:off x="10214478" y="2141332"/>
            <a:ext cx="443782" cy="3284638"/>
          </a:xfrm>
          <a:prstGeom prst="leftBrace">
            <a:avLst>
              <a:gd name="adj1" fmla="val 4711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99CF8C-DCA1-6520-00C4-5955F64C88DA}"/>
              </a:ext>
            </a:extLst>
          </p:cNvPr>
          <p:cNvSpPr txBox="1"/>
          <p:nvPr/>
        </p:nvSpPr>
        <p:spPr>
          <a:xfrm>
            <a:off x="10658260" y="3594293"/>
            <a:ext cx="1840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VS Code editor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B356DBEA-FBC2-025E-AC18-5832E8FE4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2042" y="3927724"/>
            <a:ext cx="606910" cy="60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The Coq proof assistant (@CoqLang) / Twitter">
            <a:extLst>
              <a:ext uri="{FF2B5EF4-FFF2-40B4-BE49-F238E27FC236}">
                <a16:creationId xmlns:a16="http://schemas.microsoft.com/office/drawing/2014/main" id="{56A5953A-031A-BB79-8F80-F26ACA8E7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971" y="5903689"/>
            <a:ext cx="967289" cy="967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41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 animBg="1"/>
      <p:bldP spid="28" grpId="0" animBg="1"/>
      <p:bldP spid="31" grpId="0"/>
      <p:bldP spid="3" grpId="0" animBg="1"/>
      <p:bldP spid="5" grpId="0" animBg="1"/>
      <p:bldP spid="8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4FC03B-9C5D-3CAB-AF46-6F7D7FFA6457}"/>
              </a:ext>
            </a:extLst>
          </p:cNvPr>
          <p:cNvSpPr/>
          <p:nvPr/>
        </p:nvSpPr>
        <p:spPr>
          <a:xfrm>
            <a:off x="322730" y="1463040"/>
            <a:ext cx="3757246" cy="345936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Diagram editor</a:t>
            </a:r>
          </a:p>
          <a:p>
            <a:pPr algn="ctr"/>
            <a:r>
              <a:rPr lang="en-US" dirty="0"/>
              <a:t>(standalone version)</a:t>
            </a:r>
            <a:endParaRPr lang="fr-F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94A162-F508-8D76-F9E7-CA3D1A95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Architecture of YADE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3FDDB-E228-82AA-2248-C028E0EB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A2D0B7-59BE-C3D0-3105-F0ACC9A5AD3F}"/>
              </a:ext>
            </a:extLst>
          </p:cNvPr>
          <p:cNvSpPr/>
          <p:nvPr/>
        </p:nvSpPr>
        <p:spPr>
          <a:xfrm>
            <a:off x="7208950" y="1529716"/>
            <a:ext cx="4532781" cy="345936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Visual Studio Code</a:t>
            </a:r>
            <a:endParaRPr lang="fr-F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B415C2-8E22-0005-4F5A-2C4DA2EDD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61" y="2443487"/>
            <a:ext cx="2533218" cy="151722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695BA99-9850-FBDB-395B-F51A65932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089" y="1482564"/>
            <a:ext cx="606910" cy="60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C7DADA8-54CC-6C8A-85B2-8A3A389B1B3C}"/>
              </a:ext>
            </a:extLst>
          </p:cNvPr>
          <p:cNvSpPr/>
          <p:nvPr/>
        </p:nvSpPr>
        <p:spPr>
          <a:xfrm>
            <a:off x="6197437" y="1529716"/>
            <a:ext cx="1117763" cy="345936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</a:t>
            </a:r>
            <a:r>
              <a:rPr lang="en-US" dirty="0" err="1"/>
              <a:t>vscode</a:t>
            </a:r>
            <a:r>
              <a:rPr lang="en-US" dirty="0"/>
              <a:t> extension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EE1829-C76B-E54D-BF94-3C6577D0354B}"/>
              </a:ext>
            </a:extLst>
          </p:cNvPr>
          <p:cNvSpPr txBox="1"/>
          <p:nvPr/>
        </p:nvSpPr>
        <p:spPr>
          <a:xfrm>
            <a:off x="7360427" y="5486184"/>
            <a:ext cx="357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(+ Coq library for custom notations)</a:t>
            </a:r>
            <a:endParaRPr lang="fr-FR" dirty="0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67FA8200-1148-F870-87DA-275B8BE49600}"/>
              </a:ext>
            </a:extLst>
          </p:cNvPr>
          <p:cNvSpPr/>
          <p:nvPr/>
        </p:nvSpPr>
        <p:spPr>
          <a:xfrm>
            <a:off x="3624951" y="1463040"/>
            <a:ext cx="2507522" cy="1517222"/>
          </a:xfrm>
          <a:prstGeom prst="leftArrow">
            <a:avLst>
              <a:gd name="adj1" fmla="val 50000"/>
              <a:gd name="adj2" fmla="val 5727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 diagram </a:t>
            </a:r>
          </a:p>
          <a:p>
            <a:pPr algn="ctr"/>
            <a:r>
              <a:rPr lang="en-US" dirty="0"/>
              <a:t>under cursor</a:t>
            </a:r>
            <a:endParaRPr lang="fr-F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64D816-A49A-9524-3CD6-C79E72788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3213" y="2585040"/>
            <a:ext cx="4170505" cy="168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53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4FC03B-9C5D-3CAB-AF46-6F7D7FFA6457}"/>
              </a:ext>
            </a:extLst>
          </p:cNvPr>
          <p:cNvSpPr/>
          <p:nvPr/>
        </p:nvSpPr>
        <p:spPr>
          <a:xfrm>
            <a:off x="322730" y="1463040"/>
            <a:ext cx="3757246" cy="345936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Diagram editor</a:t>
            </a:r>
          </a:p>
          <a:p>
            <a:pPr algn="ctr"/>
            <a:r>
              <a:rPr lang="en-US" dirty="0"/>
              <a:t>(standalone version)</a:t>
            </a:r>
            <a:endParaRPr lang="fr-F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94A162-F508-8D76-F9E7-CA3D1A95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Architecture of YADE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3FDDB-E228-82AA-2248-C028E0EB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A2D0B7-59BE-C3D0-3105-F0ACC9A5AD3F}"/>
              </a:ext>
            </a:extLst>
          </p:cNvPr>
          <p:cNvSpPr/>
          <p:nvPr/>
        </p:nvSpPr>
        <p:spPr>
          <a:xfrm>
            <a:off x="7208950" y="1529716"/>
            <a:ext cx="4532781" cy="345936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Visual Studio Code</a:t>
            </a:r>
            <a:endParaRPr lang="fr-F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B415C2-8E22-0005-4F5A-2C4DA2EDD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61" y="2443487"/>
            <a:ext cx="2533218" cy="151722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695BA99-9850-FBDB-395B-F51A65932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089" y="1482564"/>
            <a:ext cx="606910" cy="60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C7DADA8-54CC-6C8A-85B2-8A3A389B1B3C}"/>
              </a:ext>
            </a:extLst>
          </p:cNvPr>
          <p:cNvSpPr/>
          <p:nvPr/>
        </p:nvSpPr>
        <p:spPr>
          <a:xfrm>
            <a:off x="6197437" y="1529716"/>
            <a:ext cx="1117763" cy="345936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</a:t>
            </a:r>
            <a:r>
              <a:rPr lang="en-US" dirty="0" err="1"/>
              <a:t>vscode</a:t>
            </a:r>
            <a:r>
              <a:rPr lang="en-US" dirty="0"/>
              <a:t> extension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EE1829-C76B-E54D-BF94-3C6577D0354B}"/>
              </a:ext>
            </a:extLst>
          </p:cNvPr>
          <p:cNvSpPr txBox="1"/>
          <p:nvPr/>
        </p:nvSpPr>
        <p:spPr>
          <a:xfrm>
            <a:off x="7360427" y="5486184"/>
            <a:ext cx="357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(+ Coq library for custom notations)</a:t>
            </a:r>
            <a:endParaRPr lang="fr-FR" dirty="0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67FA8200-1148-F870-87DA-275B8BE49600}"/>
              </a:ext>
            </a:extLst>
          </p:cNvPr>
          <p:cNvSpPr/>
          <p:nvPr/>
        </p:nvSpPr>
        <p:spPr>
          <a:xfrm>
            <a:off x="3624951" y="1463040"/>
            <a:ext cx="2507522" cy="1517222"/>
          </a:xfrm>
          <a:prstGeom prst="leftArrow">
            <a:avLst>
              <a:gd name="adj1" fmla="val 50000"/>
              <a:gd name="adj2" fmla="val 5727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 diagram </a:t>
            </a:r>
          </a:p>
          <a:p>
            <a:pPr algn="ctr"/>
            <a:r>
              <a:rPr lang="en-US" dirty="0"/>
              <a:t>under cursor</a:t>
            </a:r>
            <a:endParaRPr lang="fr-FR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1AFA0C7-A601-9655-2078-94476F5F7BCA}"/>
              </a:ext>
            </a:extLst>
          </p:cNvPr>
          <p:cNvSpPr/>
          <p:nvPr/>
        </p:nvSpPr>
        <p:spPr>
          <a:xfrm>
            <a:off x="3878529" y="3071398"/>
            <a:ext cx="2398055" cy="1193755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Proof generation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A7EE7A-45B5-DB8D-14D2-107BC7C21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3213" y="2585040"/>
            <a:ext cx="4170505" cy="168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306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76E5E997EA2A4F96CD3A278615439B" ma:contentTypeVersion="3" ma:contentTypeDescription="Crée un document." ma:contentTypeScope="" ma:versionID="f259d1fd0ee8b83488bf8d793ade9b6a">
  <xsd:schema xmlns:xsd="http://www.w3.org/2001/XMLSchema" xmlns:xs="http://www.w3.org/2001/XMLSchema" xmlns:p="http://schemas.microsoft.com/office/2006/metadata/properties" xmlns:ns3="e197be8d-da98-4dfc-a05a-43e33b16f0db" targetNamespace="http://schemas.microsoft.com/office/2006/metadata/properties" ma:root="true" ma:fieldsID="29927682aa6624eadcb13e8c0d653a78" ns3:_="">
    <xsd:import namespace="e197be8d-da98-4dfc-a05a-43e33b16f0d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97be8d-da98-4dfc-a05a-43e33b16f0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FD09D8-C434-475F-A831-E93F50798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5BFADD2-80FE-49DC-806B-F4F71A45B91F}">
  <ds:schemaRefs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terms/"/>
    <ds:schemaRef ds:uri="e197be8d-da98-4dfc-a05a-43e33b16f0db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9109D6F1-2622-42D4-A7F2-1532BEB421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97be8d-da98-4dfc-a05a-43e33b16f0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1071</TotalTime>
  <Words>1227</Words>
  <Application>Microsoft Office PowerPoint</Application>
  <PresentationFormat>Widescreen</PresentationFormat>
  <Paragraphs>263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Consolas</vt:lpstr>
      <vt:lpstr>Courier New</vt:lpstr>
      <vt:lpstr>IBM Plex Sans</vt:lpstr>
      <vt:lpstr>inherit</vt:lpstr>
      <vt:lpstr>Source Sans Pro</vt:lpstr>
      <vt:lpstr>Verdana</vt:lpstr>
      <vt:lpstr>Office Theme</vt:lpstr>
      <vt:lpstr>YADE: a diagram editor  to mechanise categorical proofs</vt:lpstr>
      <vt:lpstr>What is YADE?</vt:lpstr>
      <vt:lpstr>Packaging</vt:lpstr>
      <vt:lpstr>Technology</vt:lpstr>
      <vt:lpstr>An other diagram editor: Quiver</vt:lpstr>
      <vt:lpstr>Mechanisation features</vt:lpstr>
      <vt:lpstr>The Coq proof assistant</vt:lpstr>
      <vt:lpstr>Architecture of YADE</vt:lpstr>
      <vt:lpstr>Architecture of YADE</vt:lpstr>
      <vt:lpstr>PowerPoint Presentation</vt:lpstr>
      <vt:lpstr>Proof generation: sketch of the algorithm</vt:lpstr>
      <vt:lpstr>Architecture of YADE</vt:lpstr>
      <vt:lpstr>Architecture of YADE</vt:lpstr>
      <vt:lpstr>Building the diagrammatic proof interactively</vt:lpstr>
      <vt:lpstr>Demo1</vt:lpstr>
      <vt:lpstr>Coq tactics and notations (yade.v)</vt:lpstr>
      <vt:lpstr>The tactic norm_graph</vt:lpstr>
      <vt:lpstr>Categorical notations</vt:lpstr>
      <vt:lpstr>The tactic applyeq</vt:lpstr>
      <vt:lpstr>The underlying category theory library (definition of categories, functors, …) </vt:lpstr>
      <vt:lpstr>PowerPoint Presentation</vt:lpstr>
      <vt:lpstr>How to try YADE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Audition CNRS</dc:title>
  <dc:creator>Ambroise Lafont</dc:creator>
  <cp:lastModifiedBy>Ambroise Lafont</cp:lastModifiedBy>
  <cp:revision>230</cp:revision>
  <dcterms:created xsi:type="dcterms:W3CDTF">2023-02-22T18:28:09Z</dcterms:created>
  <dcterms:modified xsi:type="dcterms:W3CDTF">2024-10-17T14:44:05Z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0x010100F676E5E997EA2A4F96CD3A278615439B</vt:lpwstr>
  </property>
</Properties>
</file>