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7" r:id="rId4"/>
  </p:sldMasterIdLst>
  <p:notesMasterIdLst>
    <p:notesMasterId r:id="rId22"/>
  </p:notesMasterIdLst>
  <p:handoutMasterIdLst>
    <p:handoutMasterId r:id="rId23"/>
  </p:handoutMasterIdLst>
  <p:sldIdLst>
    <p:sldId id="472" r:id="rId5"/>
    <p:sldId id="761" r:id="rId6"/>
    <p:sldId id="736" r:id="rId7"/>
    <p:sldId id="738" r:id="rId8"/>
    <p:sldId id="772" r:id="rId9"/>
    <p:sldId id="767" r:id="rId10"/>
    <p:sldId id="741" r:id="rId11"/>
    <p:sldId id="773" r:id="rId12"/>
    <p:sldId id="768" r:id="rId13"/>
    <p:sldId id="762" r:id="rId14"/>
    <p:sldId id="769" r:id="rId15"/>
    <p:sldId id="746" r:id="rId16"/>
    <p:sldId id="771" r:id="rId17"/>
    <p:sldId id="774" r:id="rId18"/>
    <p:sldId id="775" r:id="rId19"/>
    <p:sldId id="776" r:id="rId20"/>
    <p:sldId id="76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DE11D35-4771-4D04-BD83-4C7FF2D7C70E}">
          <p14:sldIdLst>
            <p14:sldId id="472"/>
          </p14:sldIdLst>
        </p14:section>
        <p14:section name="Diagrammatic reasoning" id="{455B9B87-E269-4A46-9523-33DD9D713C57}">
          <p14:sldIdLst>
            <p14:sldId id="761"/>
            <p14:sldId id="736"/>
            <p14:sldId id="738"/>
            <p14:sldId id="772"/>
            <p14:sldId id="767"/>
            <p14:sldId id="741"/>
            <p14:sldId id="773"/>
            <p14:sldId id="768"/>
            <p14:sldId id="762"/>
            <p14:sldId id="769"/>
            <p14:sldId id="746"/>
            <p14:sldId id="771"/>
            <p14:sldId id="774"/>
            <p14:sldId id="775"/>
            <p14:sldId id="776"/>
            <p14:sldId id="763"/>
          </p14:sldIdLst>
        </p14:section>
        <p14:section name="Leftovers" id="{1D8EC182-5CDD-4017-B935-870F86BF9635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30A0"/>
    <a:srgbClr val="00CC99"/>
    <a:srgbClr val="00CC66"/>
    <a:srgbClr val="00FF00"/>
    <a:srgbClr val="E9EBF5"/>
    <a:srgbClr val="B0CAE9"/>
    <a:srgbClr val="9BBDE5"/>
    <a:srgbClr val="99FFCC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677" autoAdjust="0"/>
  </p:normalViewPr>
  <p:slideViewPr>
    <p:cSldViewPr snapToGrid="0">
      <p:cViewPr>
        <p:scale>
          <a:sx n="100" d="100"/>
          <a:sy n="100" d="100"/>
        </p:scale>
        <p:origin x="-390" y="-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E682B5D-9B0D-8766-5580-499652D498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368E2-0204-B95C-423A-C6684B656F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0C4-C4D4-4DF8-B7B8-734EF432FA45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EAA65E-45A0-F1D5-0048-951D98C533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5E784-C6FF-52DB-F32E-B44DEBAAD4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01F4FF-DC70-4335-9402-F18DE299C11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13937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/>
              <a:t>Modular theory of PLs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5544D-24DB-489C-AA38-E91C5DDD72D1}" type="datetimeFigureOut">
              <a:rPr lang="fr-FR" smtClean="0"/>
              <a:t>22/11/2024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1BAB1D-F28B-45E2-A314-43EAF6400CA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0765104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520030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10,"label":{"kind":"normal","label":"f","style":{"alignment":"left","bend":0,"color":"black","dashed":false,"head":"default","kind":"normal","position":0.5,"tail":"none"},"zindex":0},"to":1},{"from":1,"id":11,"label":{"kind":"normal","label":"m","style":{"alignment":"left","bend":0,"color":"black","dashed":false,"head":"default","kind":"normal","position":0.5,"tail":"none"},"zindex":0},"to":2},{"from":0,"id":12,"label":{"kind":"normal","label":"g","style":{"alignment":"right","bend":0,"color":"black","dashed":false,"head":"default","kind":"normal","position":0.5,"tail":"none"},"zindex":0},"to":3},{"from":3,"id":13,"label":{"kind":"normal","label":"m","style":{"alignment":"right","bend":0,"color":"black","dashed":false,"head":"default","kind":"normal","position":0.5,"tail":"none"},"zindex":0},"to":2},{"from":6,"id":14,"label":{"kind":"normal","label":"f","style":{"alignment":"left","bend":-0.4,"color":"black","dashed":false,"head":"default","kind":"normal","position":0.5,"tail":"none"},"zindex":0},"to":7},{"from":6,"id":15,"label":{"kind":"normal","label":"g","style":{"alignment":"right","bend":0.4,"color":"black","dashed":false,"head":"default","kind":"normal","position":0.5,"tail":"none"},"zindex":0},"to":7}],"id":0,"nextGraphId":16,"nodes":[{"id":0,"label":{"isCoqValidated":false,"isMath":true,"label":"a","pos":[105,105],"zindex":0}},{"id":1,"label":{"isCoqValidated":false,"isMath":true,"label":"x","pos":[175,35],"zindex":0}},{"id":2,"label":{"isCoqValidated":false,"isMath":true,"label":"y","pos":[245,105],"zindex":0}},{"id":3,"label":{"isCoqValidated":false,"isMath":true,"label":"x","pos":[175,175],"zindex":0}},{"id":4,"label":{"isCoqValidated":false,"isMath":true,"label":"=","pos":[173.6,107.35520833333334],"zindex":0}},{"id":5,"label":{"isCoqValidated":false,"isMath":true,"label":"\\Rightarrow","pos":[315,105],"zindex":0}},{"id":6,"label":{"isCoqValidated":false,"isMath":true,"label":"a","pos":[385,105],"zindex":0}},{"id":7,"label":{"isCoqValidated":false,"isMath":true,"label":"x","pos":[455,105],"zindex":0}},{"id":8,"label":{"isCoqValidated":false,"isMath":true,"label":"=","pos":[418.5,104.046875],"zindex":0}},{"id":9,"label":{"isCoqValidated":false,"isMath":true,"label":"","pos":[462.5,264.046875],"zindex":0}}],"sizeGrid":70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037089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3,"label":{"kind":"normal","label":"","style":{"alignment":"left","bend":0,"color":"black","dashed":false,"head":"default","kind":"normal","position":0.5,"tail":"hook"},"zindex":0},"to":1},{"from":2,"id":4,"label":{"kind":"normal","label":"","style":{"alignment":"left","bend":0,"color":"black","dashed":false,"head":"default","kind":"normal","position":0.5,"tail":"none"},"zindex":0},"to":0},{"from":2,"id":5,"label":{"kind":"normal","label":"","style":{"alignment":"left","bend":-0.6,"color":"black","dashed":false,"head":"default","kind":"normal","position":0.5,"tail":"none"},"zindex":0},"to":1},{"from":0,"id":6,"label":{"kind":"normal","label":"","style":{"alignment":"left","bend":-0.30000000000000004,"color":"black","dashed":false,"head":"default","kind":"double","position":0.5,"tail":"none"},"zindex":0},"to":5},{"from":0,"id":7,"label":{"kind":"normal","label":"","style":{"alignment":"left","bend":0.30000000000000004,"color":"black","dashed":false,"head":"default","kind":"double","position":0.5,"tail":"none"},"zindex":0},"to":5}],"id":0,"nextGraphId":8,"nodes":[{"id":0,"label":{"isCoqValidated":false,"isMath":true,"label":"","pos":[444.0052080154419,124.67465209960938],"zindex":0}},{"id":1,"label":{"isCoqValidated":false,"isMath":true,"label":"","pos":[544.0052080154419,124.67465209960938],"zindex":0}},{"id":2,"label":{"isCoqValidated":false,"isMath":true,"label":"","pos":[344.0052080154419,124.67465209960938]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38968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,"label":{"kind":"normal","label":"","style":{"alignment":"left","bend":0,"color":"black","dashed":false,"head":"default","kind":"normal","position":0.5,"tail":"hook"},"zindex":0},"to":1},{"from":1,"id":5,"label":{"kind":"normal","label":"","style":{"alignment":"left","bend":0,"color":"black","dashed":false,"head":"default","kind":"normal","position":0.5,"tail":"hook"},"zindex":0},"to":2},{"from":3,"id":6,"label":{"kind":"normal","label":"","style":{"alignment":"left","bend":0.2,"color":"black","dashed":false,"head":"default","kind":"normal","position":0.5,"tail":"none"},"zindex":0},"to":0},{"from":3,"id":7,"label":{"kind":"normal","label":"","style":{"alignment":"left","bend":-0.30000000000000004,"color":"black","dashed":false,"head":"default","kind":"normal","position":0.5,"tail":"none"},"zindex":0},"to":0},{"from":3,"id":8,"label":{"kind":"normal","label":"","style":{"alignment":"left","bend":-0.6,"color":"black","dashed":false,"head":"default","kind":"normal","position":0.5,"tail":"none"},"zindex":0},"to":2},{"from":0,"id":9,"label":{"kind":"normal","label":"","style":{"alignment":"left","bend":-0.5,"color":"black","dashed":false,"head":"default","kind":"normal","position":0.5,"tail":"none"},"zindex":0},"to":2},{"from":1,"id":10,"label":{"kind":"normal","label":"","style":{"alignment":"left","bend":0,"color":"black","dashed":false,"head":"default","kind":"double","position":0.5,"tail":"none"},"zindex":0},"to":9},{"from":0,"id":11,"label":{"kind":"normal","label":"","style":{"alignment":"left","bend":-0.4,"color":"black","dashed":false,"head":"default","kind":"double","position":0.5,"tail":"none"},"zindex":0},"to":8},{"from":0,"id":12,"label":{"kind":"normal","label":"","style":{"alignment":"left","bend":0.1,"color":"black","dashed":false,"head":"default","kind":"double","position":0.5,"tail":"none"},"zindex":0},"to":8}],"id":0,"nextGraphId":13,"nodes":[{"id":0,"label":{"isCoqValidated":false,"isMath":true,"label":"\\textcolor{black}{\\bullet}","pos":[250,150],"zindex":0}},{"id":1,"label":{"isCoqValidated":false,"isMath":true,"label":"\\textcolor{black}{\\bullet}","pos":[350,150],"zindex":0}},{"id":2,"label":{"isCoqValidated":false,"isMath":true,"label":"\\textcolor{black}{\\bullet}","pos":[450,150],"zindex":0}},{"id":3,"label":{"isCoqValidated":false,"isMath":true,"label":"","pos":[150,150]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315171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{"graph":{"activeTabId":0,"latexPreamble":"\\newcommand{\\coqproof}[1]{\\checkmark}","nextTabId":1,"tabs":[{"edges":[{"from":0,"id":4,"label":{"kind":"normal","label":"","style":{"alignment":"left","bend":0,"color":"red","dashed":false,"head":"default","kind":"normal","position":0.5,"tail":"hook"},"zindex":0},"to":1},{"from":2,"id":5,"label":{"kind":"normal","label":"","style":{"alignment":"left","bend":-0.30000000000000004,"color":"blue","dashed":false,"head":"default","kind":"normal","position":0.5,"tail":"none"},"zindex":0},"to":0},{"from":2,"id":6,"label":{"kind":"normal","label":"","style":{"alignment":"left","bend":0.30000000000000004,"color":"blue","dashed":false,"head":"default","kind":"normal","position":0.5,"tail":"none"},"zindex":0},"to":0},{"from":2,"id":7,"label":{"kind":"normal","label":"","style":{"alignment":"left","bend":-0.6,"color":"blue","dashed":false,"head":"default","kind":"normal","position":0.5,"tail":"none"},"zindex":0},"to":1},{"from":0,"id":8,"label":{"kind":"normal","label":"","style":{"alignment":"left","bend":0,"color":"black","dashed":false,"head":"default","kind":"normal","position":0.5,"tail":"none"},"zindex":0},"to":1},{"from":0,"id":9,"label":{"kind":"normal","label":"","style":{"alignment":"left","bend":-0.30000000000000004,"color":"blue","dashed":false,"head":"default","kind":"double","position":0.5,"tail":"none"},"zindex":0},"to":7},{"from":0,"id":10,"label":{"kind":"normal","label":"","style":{"alignment":"left","bend":0.30000000000000004,"color":"blue","dashed":false,"head":"default","kind":"double","position":0.5,"tail":"none"},"zindex":0},"to":7}],"id":0,"nextGraphId":11,"nodes":[{"id":0,"label":{"isCoqValidated":false,"isMath":true,"label":"","pos":[602.0052080154419,232.89686584472656],"zindex":0}},{"id":1,"label":{"isCoqValidated":false,"isMath":true,"label":"","pos":[702.0052080154419,232.89686584472656],"zindex":0}},{"id":2,"label":{"isCoqValidated":false,"isMath":true,"label":"","pos":[502.0052080154419,232.89686584472656],"zindex":0}},{"id":3,"label":{"isCoqValidated":false,"isMath":true,"label":"\\textcolor{green}{=}","pos":[550.0052080154419,229.6968536376953],"zindex":0}}],"sizeGrid":150,"title":"1"}]},"version":14}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fr-FR"/>
              <a:t>Modular theory of PLs</a:t>
            </a:r>
          </a:p>
        </p:txBody>
      </p:sp>
    </p:spTree>
    <p:extLst>
      <p:ext uri="{BB962C8B-B14F-4D97-AF65-F5344CB8AC3E}">
        <p14:creationId xmlns:p14="http://schemas.microsoft.com/office/powerpoint/2010/main" val="4249320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8F1CF-E24A-4F93-9D94-3391D23E1A3F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77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1C252-2FD2-4CF6-BEA4-64F6ACEC81B6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99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DC07B-F885-4EF0-BFE3-5CEF464FDEE5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74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D88E1-E6B1-4059-8068-9D5AC67622BD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20200" y="6353175"/>
            <a:ext cx="2743200" cy="365125"/>
          </a:xfrm>
        </p:spPr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29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18C2-4885-4368-AC7E-9ED2CC44021C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42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AEC55-CDE0-44E2-B045-4EAAFC3EF908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861E4-43F2-46CA-9352-165E2C1D8B7D}" type="datetime1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35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76E10-5C26-46E6-B32D-4547EFD6AACF}" type="datetime1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83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038C9-7F60-4F0E-A561-3EA9A3975D8E}" type="datetime1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12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4F6F3-2ACF-43AE-8373-A35F96D22AE5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1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6AAB2D-6675-4C11-85D3-BA16F56F19A5}" type="datetime1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93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F886D-A75D-4123-854D-3EEFBE63C074}" type="datetime1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09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3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1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amblafont/diagrammatic-resoning-spec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B42C258-7693-6CBD-863F-2D8752DF0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23067"/>
            <a:ext cx="12152026" cy="1193800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pPr algn="ctr"/>
            <a:r>
              <a:rPr lang="en-US" sz="5400" b="1" dirty="0">
                <a:solidFill>
                  <a:srgbClr val="C00000"/>
                </a:solidFill>
              </a:rPr>
              <a:t>Towards a proof assistant </a:t>
            </a:r>
            <a:br>
              <a:rPr lang="en-US" sz="5400" b="1" dirty="0">
                <a:solidFill>
                  <a:srgbClr val="C00000"/>
                </a:solidFill>
              </a:rPr>
            </a:br>
            <a:r>
              <a:rPr lang="en-US" sz="5400" b="1" dirty="0">
                <a:solidFill>
                  <a:srgbClr val="C00000"/>
                </a:solidFill>
              </a:rPr>
              <a:t>for diagrammatic reasoning</a:t>
            </a:r>
            <a:endParaRPr lang="fr-FR" sz="5400" b="1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D20507-2584-EFC2-5153-13883157B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813" y="3029141"/>
            <a:ext cx="10058400" cy="54125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Ambroise Lafont</a:t>
            </a:r>
            <a:endParaRPr 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B3C892-E365-BEBD-CB59-4797FCF10472}"/>
              </a:ext>
            </a:extLst>
          </p:cNvPr>
          <p:cNvSpPr txBox="1"/>
          <p:nvPr/>
        </p:nvSpPr>
        <p:spPr>
          <a:xfrm>
            <a:off x="3694637" y="3882668"/>
            <a:ext cx="4802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Coreact</a:t>
            </a:r>
            <a:r>
              <a:rPr lang="en-US" sz="2400" dirty="0"/>
              <a:t> Meeting, 29 November 2024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7205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5"/>
    </mc:Choice>
    <mc:Fallback xmlns="">
      <p:transition spd="slow" advTm="386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E5527-4C59-9F7C-8259-D98C39A08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 for the monomorphic property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7C90-4DFF-06C0-4868-CF9679020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299F23-66E6-C7C8-9D2F-FC9441F04F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252" y="1488496"/>
            <a:ext cx="5458816" cy="28445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0D2EEE-28E2-CF71-2DA6-38554E823F78}"/>
              </a:ext>
            </a:extLst>
          </p:cNvPr>
          <p:cNvSpPr txBox="1"/>
          <p:nvPr/>
        </p:nvSpPr>
        <p:spPr>
          <a:xfrm>
            <a:off x="3690931" y="1672639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AD9AD8-8B98-F7A4-6174-9A74A2B762AF}"/>
              </a:ext>
            </a:extLst>
          </p:cNvPr>
          <p:cNvSpPr txBox="1"/>
          <p:nvPr/>
        </p:nvSpPr>
        <p:spPr>
          <a:xfrm>
            <a:off x="4134382" y="3566968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30E8E-48AB-AC63-2D63-29E97F055F6F}"/>
              </a:ext>
            </a:extLst>
          </p:cNvPr>
          <p:cNvSpPr txBox="1"/>
          <p:nvPr/>
        </p:nvSpPr>
        <p:spPr>
          <a:xfrm>
            <a:off x="2212427" y="2910776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96717-B7FD-31AC-B930-3EFE48CD4EBD}"/>
              </a:ext>
            </a:extLst>
          </p:cNvPr>
          <p:cNvSpPr txBox="1"/>
          <p:nvPr/>
        </p:nvSpPr>
        <p:spPr>
          <a:xfrm>
            <a:off x="2212427" y="3908262"/>
            <a:ext cx="5465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E3F82-0115-9351-2973-662BBF5307C6}"/>
                  </a:ext>
                </a:extLst>
              </p:cNvPr>
              <p:cNvSpPr txBox="1"/>
              <p:nvPr/>
            </p:nvSpPr>
            <p:spPr>
              <a:xfrm>
                <a:off x="3409168" y="2622612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4E3F82-0115-9351-2973-662BBF530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9168" y="2622612"/>
                <a:ext cx="1450428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FA013-6EA1-C314-7EAA-2DB818AE28BE}"/>
                  </a:ext>
                </a:extLst>
              </p:cNvPr>
              <p:cNvSpPr txBox="1"/>
              <p:nvPr/>
            </p:nvSpPr>
            <p:spPr>
              <a:xfrm>
                <a:off x="1888643" y="2622612"/>
                <a:ext cx="124313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GB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AFA013-6EA1-C314-7EAA-2DB818AE28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8643" y="2622612"/>
                <a:ext cx="1243132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7263D-4098-8F4E-D023-14E7D977621F}"/>
                  </a:ext>
                </a:extLst>
              </p:cNvPr>
              <p:cNvSpPr txBox="1"/>
              <p:nvPr/>
            </p:nvSpPr>
            <p:spPr>
              <a:xfrm>
                <a:off x="6841719" y="2881517"/>
                <a:ext cx="4756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i="1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rgbClr val="FF0000"/>
                    </a:solidFill>
                  </a:rPr>
                  <a:t>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”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B7263D-4098-8F4E-D023-14E7D977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719" y="2881517"/>
                <a:ext cx="4756962" cy="523220"/>
              </a:xfrm>
              <a:prstGeom prst="rect">
                <a:avLst/>
              </a:prstGeom>
              <a:blipFill>
                <a:blip r:embed="rId6"/>
                <a:stretch>
                  <a:fillRect l="-1280" t="-11628" r="-1280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4142E200-6BC7-C0D4-C6F1-932888B9364D}"/>
              </a:ext>
            </a:extLst>
          </p:cNvPr>
          <p:cNvGrpSpPr/>
          <p:nvPr/>
        </p:nvGrpSpPr>
        <p:grpSpPr>
          <a:xfrm>
            <a:off x="656897" y="5045901"/>
            <a:ext cx="3477485" cy="1812099"/>
            <a:chOff x="656897" y="4785489"/>
            <a:chExt cx="3477485" cy="1812099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1D15908-65C5-ACDD-AE5A-738904BFDC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6897" y="4785489"/>
              <a:ext cx="3477485" cy="1812099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C2ED826-75AE-C91B-2EAE-18D390DC0897}"/>
                </a:ext>
              </a:extLst>
            </p:cNvPr>
            <p:cNvSpPr/>
            <p:nvPr/>
          </p:nvSpPr>
          <p:spPr>
            <a:xfrm>
              <a:off x="1439917" y="5969876"/>
              <a:ext cx="367862" cy="2364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29CCD-47EC-7092-F9EF-34BF89DF1EA7}"/>
                  </a:ext>
                </a:extLst>
              </p:cNvPr>
              <p:cNvSpPr txBox="1"/>
              <p:nvPr/>
            </p:nvSpPr>
            <p:spPr>
              <a:xfrm>
                <a:off x="5113360" y="5358775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D629CCD-47EC-7092-F9EF-34BF89DF1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3360" y="5358775"/>
                <a:ext cx="982640" cy="11079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37468F0-BDD6-D16C-891B-BFFB782ED0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4074" y="5385566"/>
            <a:ext cx="2892819" cy="11729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616953D-9401-2BE2-4AE4-086902EF58AF}"/>
              </a:ext>
            </a:extLst>
          </p:cNvPr>
          <p:cNvSpPr txBox="1"/>
          <p:nvPr/>
        </p:nvSpPr>
        <p:spPr>
          <a:xfrm>
            <a:off x="-184107" y="4444622"/>
            <a:ext cx="120590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rgbClr val="0000FF"/>
                </a:solidFill>
              </a:rPr>
              <a:t>Each time I see the </a:t>
            </a:r>
            <a:r>
              <a:rPr lang="en-GB" sz="2800" i="1" dirty="0"/>
              <a:t>black stuff</a:t>
            </a:r>
            <a:r>
              <a:rPr lang="en-GB" sz="2800" i="1" dirty="0">
                <a:solidFill>
                  <a:srgbClr val="0000FF"/>
                </a:solidFill>
              </a:rPr>
              <a:t>, I can “add” </a:t>
            </a:r>
            <a:r>
              <a:rPr lang="en-GB" sz="2800" i="1" dirty="0">
                <a:solidFill>
                  <a:srgbClr val="FF0000"/>
                </a:solidFill>
              </a:rPr>
              <a:t>red stuff</a:t>
            </a:r>
            <a:r>
              <a:rPr lang="en-GB" sz="2800" i="1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EF711F-DFB1-0169-0116-8E95DF7C7809}"/>
              </a:ext>
            </a:extLst>
          </p:cNvPr>
          <p:cNvSpPr txBox="1"/>
          <p:nvPr/>
        </p:nvSpPr>
        <p:spPr>
          <a:xfrm>
            <a:off x="3927694" y="4888303"/>
            <a:ext cx="84367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i="1" dirty="0">
                <a:solidFill>
                  <a:srgbClr val="0000FF"/>
                </a:solidFill>
              </a:rPr>
              <a:t>…which here means I can merge stuff marked as </a:t>
            </a:r>
            <a:r>
              <a:rPr lang="en-GB" sz="2800" i="1" dirty="0">
                <a:solidFill>
                  <a:srgbClr val="FF0000"/>
                </a:solidFill>
              </a:rPr>
              <a:t>equal</a:t>
            </a:r>
            <a:endParaRPr lang="en-GB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33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7" grpId="0"/>
      <p:bldP spid="5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79676-D946-D37F-441E-B388A97D8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900" y="16364"/>
            <a:ext cx="10515600" cy="1325563"/>
          </a:xfrm>
        </p:spPr>
        <p:txBody>
          <a:bodyPr/>
          <a:lstStyle/>
          <a:p>
            <a:r>
              <a:rPr lang="en-GB" dirty="0"/>
              <a:t>A proof that monomorphisms compose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26FFA-B0F7-BA57-6C6D-8C9DA9EEFC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25468" y="1465562"/>
                <a:ext cx="2012950" cy="61789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↪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526FFA-B0F7-BA57-6C6D-8C9DA9EEF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25468" y="1465562"/>
                <a:ext cx="2012950" cy="61789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F5386-9540-1601-7083-CCF819FA9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0936-A05E-7920-5991-6EFDE5F924F4}"/>
                  </a:ext>
                </a:extLst>
              </p:cNvPr>
              <p:cNvSpPr txBox="1"/>
              <p:nvPr/>
            </p:nvSpPr>
            <p:spPr>
              <a:xfrm>
                <a:off x="1925468" y="1803591"/>
                <a:ext cx="139024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2800" dirty="0"/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E70936-A05E-7920-5991-6EFDE5F9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468" y="1803591"/>
                <a:ext cx="139024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3CCBDC-D69D-7483-46B8-B769C97578C8}"/>
                  </a:ext>
                </a:extLst>
              </p:cNvPr>
              <p:cNvSpPr txBox="1"/>
              <p:nvPr/>
            </p:nvSpPr>
            <p:spPr>
              <a:xfrm>
                <a:off x="3756025" y="1642150"/>
                <a:ext cx="5559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dirty="0"/>
                  <a:t>mono    </a:t>
                </a:r>
                <a14:m>
                  <m:oMath xmlns:m="http://schemas.openxmlformats.org/officeDocument/2006/math">
                    <m:r>
                      <a:rPr lang="en-GB" sz="28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⇒           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/>
                  <a:t>   mono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3CCBDC-D69D-7483-46B8-B769C97578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025" y="1642150"/>
                <a:ext cx="5559425" cy="523220"/>
              </a:xfrm>
              <a:prstGeom prst="rect">
                <a:avLst/>
              </a:prstGeom>
              <a:blipFill>
                <a:blip r:embed="rId5"/>
                <a:stretch>
                  <a:fillRect l="-2193" t="-1046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64FCA90B-2EC5-7420-8295-6D48315784AE}"/>
              </a:ext>
            </a:extLst>
          </p:cNvPr>
          <p:cNvSpPr/>
          <p:nvPr/>
        </p:nvSpPr>
        <p:spPr>
          <a:xfrm>
            <a:off x="3300057" y="1562735"/>
            <a:ext cx="332169" cy="715538"/>
          </a:xfrm>
          <a:prstGeom prst="rightBrace">
            <a:avLst>
              <a:gd name="adj1" fmla="val 36111"/>
              <a:gd name="adj2" fmla="val 50000"/>
            </a:avLst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DF55F5-B202-CFAE-4399-934F5D966B0C}"/>
                  </a:ext>
                </a:extLst>
              </p:cNvPr>
              <p:cNvSpPr txBox="1"/>
              <p:nvPr/>
            </p:nvSpPr>
            <p:spPr>
              <a:xfrm>
                <a:off x="1268057" y="1415246"/>
                <a:ext cx="8477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3DF55F5-B202-CFAE-4399-934F5D966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057" y="1415246"/>
                <a:ext cx="84772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7CEA9C-5DDF-88DE-BAEE-B465D0958F0A}"/>
                  </a:ext>
                </a:extLst>
              </p:cNvPr>
              <p:cNvSpPr txBox="1"/>
              <p:nvPr/>
            </p:nvSpPr>
            <p:spPr>
              <a:xfrm>
                <a:off x="1440668" y="1803591"/>
                <a:ext cx="8477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800" dirty="0"/>
                  <a:t>’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F7CEA9C-5DDF-88DE-BAEE-B465D095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68" y="1803591"/>
                <a:ext cx="847725" cy="523220"/>
              </a:xfrm>
              <a:prstGeom prst="rect">
                <a:avLst/>
              </a:prstGeom>
              <a:blipFill>
                <a:blip r:embed="rId7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A9A127-2A2E-5572-2327-146A4541E772}"/>
                  </a:ext>
                </a:extLst>
              </p:cNvPr>
              <p:cNvSpPr txBox="1"/>
              <p:nvPr/>
            </p:nvSpPr>
            <p:spPr>
              <a:xfrm>
                <a:off x="6535737" y="2341958"/>
                <a:ext cx="2997201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2800" b="0" dirty="0"/>
                  <a:t>i.e.,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A9A127-2A2E-5572-2327-146A4541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37" y="2341958"/>
                <a:ext cx="2997201" cy="954107"/>
              </a:xfrm>
              <a:prstGeom prst="rect">
                <a:avLst/>
              </a:prstGeom>
              <a:blipFill>
                <a:blip r:embed="rId8"/>
                <a:stretch>
                  <a:fillRect l="-4065" t="-5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6B78D-F604-5344-B9FD-0D2AD74815D1}"/>
                  </a:ext>
                </a:extLst>
              </p:cNvPr>
              <p:cNvSpPr txBox="1"/>
              <p:nvPr/>
            </p:nvSpPr>
            <p:spPr>
              <a:xfrm>
                <a:off x="5448407" y="2905780"/>
                <a:ext cx="567668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sz="2800" i="1"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26B78D-F604-5344-B9FD-0D2AD74815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407" y="2905780"/>
                <a:ext cx="56766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86BE7EFA-B41E-565A-1621-7B095526C3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45846" y="4552103"/>
            <a:ext cx="4291402" cy="1654198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DF314B5-4249-DD33-1085-F0B3BC608150}"/>
              </a:ext>
            </a:extLst>
          </p:cNvPr>
          <p:cNvSpPr txBox="1"/>
          <p:nvPr/>
        </p:nvSpPr>
        <p:spPr>
          <a:xfrm>
            <a:off x="245846" y="3615757"/>
            <a:ext cx="1689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u="sng" dirty="0"/>
              <a:t>Proof:</a:t>
            </a:r>
            <a:endParaRPr lang="en-GB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89175-4B66-CA94-212A-79661C7ED0AD}"/>
                  </a:ext>
                </a:extLst>
              </p:cNvPr>
              <p:cNvSpPr txBox="1"/>
              <p:nvPr/>
            </p:nvSpPr>
            <p:spPr>
              <a:xfrm>
                <a:off x="4754084" y="4932497"/>
                <a:ext cx="913712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C89175-4B66-CA94-212A-79661C7ED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084" y="4932497"/>
                <a:ext cx="913712" cy="108247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314B5-2878-F9C1-C241-83371B6B7C43}"/>
                  </a:ext>
                </a:extLst>
              </p:cNvPr>
              <p:cNvSpPr txBox="1"/>
              <p:nvPr/>
            </p:nvSpPr>
            <p:spPr>
              <a:xfrm>
                <a:off x="6535737" y="4928498"/>
                <a:ext cx="913712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314B5-2878-F9C1-C241-83371B6B7C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737" y="4928498"/>
                <a:ext cx="913712" cy="108247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397CC-0943-C109-9246-F3DC4F400C4C}"/>
                  </a:ext>
                </a:extLst>
              </p:cNvPr>
              <p:cNvSpPr txBox="1"/>
              <p:nvPr/>
            </p:nvSpPr>
            <p:spPr>
              <a:xfrm>
                <a:off x="5584891" y="5004698"/>
                <a:ext cx="1014701" cy="1082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..</m:t>
                      </m:r>
                    </m:oMath>
                  </m:oMathPara>
                </a14:m>
                <a:endParaRPr lang="en-GB" sz="7200" baseline="30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B4397CC-0943-C109-9246-F3DC4F400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91" y="5004698"/>
                <a:ext cx="1014701" cy="10824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42B35BC1-6341-77DD-7A92-AA84CEC435A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47235" y="4495385"/>
            <a:ext cx="4141632" cy="185779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E8D4AFFD-A7AB-2E89-ADC1-BF64C771E17B}"/>
              </a:ext>
            </a:extLst>
          </p:cNvPr>
          <p:cNvSpPr txBox="1"/>
          <p:nvPr/>
        </p:nvSpPr>
        <p:spPr>
          <a:xfrm>
            <a:off x="956480" y="5379202"/>
            <a:ext cx="908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D3C503-48DD-0543-5FC5-022DAF63ECF2}"/>
              </a:ext>
            </a:extLst>
          </p:cNvPr>
          <p:cNvSpPr txBox="1"/>
          <p:nvPr/>
        </p:nvSpPr>
        <p:spPr>
          <a:xfrm>
            <a:off x="956480" y="6087174"/>
            <a:ext cx="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FAB4E57-D634-F7B6-FF17-D2B28F07D840}"/>
              </a:ext>
            </a:extLst>
          </p:cNvPr>
          <p:cNvSpPr txBox="1"/>
          <p:nvPr/>
        </p:nvSpPr>
        <p:spPr>
          <a:xfrm>
            <a:off x="2154862" y="5902508"/>
            <a:ext cx="402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6B10F6-F724-B4DD-45CC-544EFF1676E9}"/>
              </a:ext>
            </a:extLst>
          </p:cNvPr>
          <p:cNvSpPr txBox="1"/>
          <p:nvPr/>
        </p:nvSpPr>
        <p:spPr>
          <a:xfrm>
            <a:off x="3489078" y="5910527"/>
            <a:ext cx="854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00FF"/>
                </a:solidFill>
              </a:rPr>
              <a:t>m’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0557BB-9EF1-804B-7516-C62D750FB7D6}"/>
                  </a:ext>
                </a:extLst>
              </p:cNvPr>
              <p:cNvSpPr txBox="1"/>
              <p:nvPr/>
            </p:nvSpPr>
            <p:spPr>
              <a:xfrm>
                <a:off x="2454712" y="4925933"/>
                <a:ext cx="9544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GB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A0557BB-9EF1-804B-7516-C62D750FB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4712" y="4925933"/>
                <a:ext cx="95446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F41948-19AB-B635-A9F8-F9FD6058C3C4}"/>
                  </a:ext>
                </a:extLst>
              </p:cNvPr>
              <p:cNvSpPr txBox="1"/>
              <p:nvPr/>
            </p:nvSpPr>
            <p:spPr>
              <a:xfrm>
                <a:off x="-956030" y="4202615"/>
                <a:ext cx="6143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sz="1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EF41948-19AB-B635-A9F8-F9FD6058C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6030" y="4202615"/>
                <a:ext cx="6143624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056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/>
      <p:bldP spid="15" grpId="0" animBg="1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36" grpId="0"/>
      <p:bldP spid="37" grpId="0"/>
      <p:bldP spid="38" grpId="0"/>
      <p:bldP spid="39" grpId="0"/>
      <p:bldP spid="40" grpId="0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09AE5-870C-0D64-97E6-5459B2CF4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789" y="0"/>
            <a:ext cx="11079685" cy="1325563"/>
          </a:xfrm>
        </p:spPr>
        <p:txBody>
          <a:bodyPr/>
          <a:lstStyle/>
          <a:p>
            <a:r>
              <a:rPr lang="en-GB" dirty="0"/>
              <a:t>Rewriting rule for tagging a morphism as mono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1A9601-9341-5708-8F95-19CBA25E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353D49-7F43-61E9-8478-DE715739B460}"/>
              </a:ext>
            </a:extLst>
          </p:cNvPr>
          <p:cNvSpPr txBox="1"/>
          <p:nvPr/>
        </p:nvSpPr>
        <p:spPr>
          <a:xfrm>
            <a:off x="6658546" y="2313757"/>
            <a:ext cx="50225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/>
              <a:t>“Each time I see the </a:t>
            </a:r>
            <a:r>
              <a:rPr lang="en-GB" sz="2800" b="1" i="1" dirty="0"/>
              <a:t>black stuff</a:t>
            </a:r>
            <a:r>
              <a:rPr lang="en-GB" sz="2800" i="1" dirty="0"/>
              <a:t>, </a:t>
            </a:r>
          </a:p>
          <a:p>
            <a:pPr algn="ctr"/>
            <a:r>
              <a:rPr lang="en-GB" sz="2800" i="1" dirty="0"/>
              <a:t>if, by adding the </a:t>
            </a:r>
            <a:r>
              <a:rPr lang="en-GB" sz="2800" i="1" dirty="0">
                <a:solidFill>
                  <a:srgbClr val="0000FF"/>
                </a:solidFill>
              </a:rPr>
              <a:t>blue stuff</a:t>
            </a:r>
            <a:r>
              <a:rPr lang="en-GB" sz="2800" i="1" dirty="0"/>
              <a:t>,</a:t>
            </a:r>
          </a:p>
          <a:p>
            <a:pPr algn="ctr"/>
            <a:r>
              <a:rPr lang="en-GB" sz="2800" i="1" dirty="0"/>
              <a:t> I am able to add the </a:t>
            </a:r>
            <a:r>
              <a:rPr lang="en-GB" sz="2800" i="1" dirty="0">
                <a:solidFill>
                  <a:srgbClr val="00B050"/>
                </a:solidFill>
              </a:rPr>
              <a:t>green stuff</a:t>
            </a:r>
            <a:r>
              <a:rPr lang="en-GB" sz="2800" i="1" dirty="0">
                <a:solidFill>
                  <a:srgbClr val="FF0000"/>
                </a:solidFill>
              </a:rPr>
              <a:t>,</a:t>
            </a:r>
          </a:p>
          <a:p>
            <a:pPr algn="ctr"/>
            <a:r>
              <a:rPr lang="en-GB" sz="2800" i="1" dirty="0"/>
              <a:t>then I can add the </a:t>
            </a:r>
            <a:r>
              <a:rPr lang="en-GB" sz="2800" i="1" dirty="0">
                <a:solidFill>
                  <a:srgbClr val="FF0000"/>
                </a:solidFill>
              </a:rPr>
              <a:t>red stuff</a:t>
            </a:r>
            <a:r>
              <a:rPr lang="en-GB" sz="2800" i="1" dirty="0"/>
              <a:t>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2588B5-58DC-21D2-8C62-8BC7E1803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72" y="1492395"/>
            <a:ext cx="5569168" cy="29016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BD42AD-37DB-3A67-2F94-687E82148E3E}"/>
              </a:ext>
            </a:extLst>
          </p:cNvPr>
          <p:cNvSpPr txBox="1"/>
          <p:nvPr/>
        </p:nvSpPr>
        <p:spPr>
          <a:xfrm>
            <a:off x="611645" y="5378624"/>
            <a:ext cx="111896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u="sng" dirty="0"/>
              <a:t>Thesis</a:t>
            </a:r>
            <a:r>
              <a:rPr lang="en-GB" sz="4000" dirty="0"/>
              <a:t>: This notion of (second-order) rule is enough to capture any model specification. </a:t>
            </a:r>
            <a:r>
              <a:rPr lang="en-GB" sz="3200" dirty="0"/>
              <a:t>(prove me wrong!)</a:t>
            </a:r>
            <a:endParaRPr lang="en-GB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471816-6265-CE95-502C-5C28E1D6A420}"/>
              </a:ext>
            </a:extLst>
          </p:cNvPr>
          <p:cNvSpPr txBox="1"/>
          <p:nvPr/>
        </p:nvSpPr>
        <p:spPr>
          <a:xfrm>
            <a:off x="656646" y="4633369"/>
            <a:ext cx="11189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The meaning is more complex than that of the previous examples.</a:t>
            </a:r>
          </a:p>
        </p:txBody>
      </p:sp>
    </p:spTree>
    <p:extLst>
      <p:ext uri="{BB962C8B-B14F-4D97-AF65-F5344CB8AC3E}">
        <p14:creationId xmlns:p14="http://schemas.microsoft.com/office/powerpoint/2010/main" val="213902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2A2C0-4A96-70DA-D33A-399959476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053408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11500" dirty="0"/>
              <a:t>Diagram chasing</a:t>
            </a:r>
          </a:p>
          <a:p>
            <a:pPr marL="0" indent="0" algn="ctr">
              <a:buNone/>
            </a:pPr>
            <a:r>
              <a:rPr lang="en-GB" sz="4400" dirty="0"/>
              <a:t>WIP with Assia </a:t>
            </a:r>
            <a:r>
              <a:rPr lang="en-GB" sz="4400" dirty="0" err="1"/>
              <a:t>Mahboubi</a:t>
            </a:r>
            <a:r>
              <a:rPr lang="en-GB" sz="4400" dirty="0"/>
              <a:t> and Matthieu </a:t>
            </a:r>
            <a:r>
              <a:rPr lang="en-GB" sz="4400" dirty="0" err="1"/>
              <a:t>Piquerez</a:t>
            </a:r>
            <a:endParaRPr lang="en-GB" sz="4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D8368-B1AA-EEC5-34CA-6A3BEFDCD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5A4309-20BB-5DD9-0E3A-0A4A8FBC0611}"/>
              </a:ext>
            </a:extLst>
          </p:cNvPr>
          <p:cNvSpPr txBox="1"/>
          <p:nvPr/>
        </p:nvSpPr>
        <p:spPr>
          <a:xfrm>
            <a:off x="441858" y="4690270"/>
            <a:ext cx="1110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Requires alternative semantics for rewriting rules!</a:t>
            </a:r>
          </a:p>
        </p:txBody>
      </p:sp>
    </p:spTree>
    <p:extLst>
      <p:ext uri="{BB962C8B-B14F-4D97-AF65-F5344CB8AC3E}">
        <p14:creationId xmlns:p14="http://schemas.microsoft.com/office/powerpoint/2010/main" val="237321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9FDE7-6C9B-83DB-B18D-E9647AAE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diagram chasing?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2C132-2B7B-A72A-CAA0-B63C2E0E4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1414" cy="9482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When working in an abelian category, we can </a:t>
            </a:r>
            <a:r>
              <a:rPr lang="en-GB" sz="2400" i="1" dirty="0"/>
              <a:t>pretend</a:t>
            </a:r>
            <a:r>
              <a:rPr lang="en-GB" sz="2400" baseline="30000" dirty="0"/>
              <a:t>1</a:t>
            </a:r>
            <a:r>
              <a:rPr lang="en-GB" sz="2400" dirty="0"/>
              <a:t> that it is a category of modules.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Example: to construct a morphism between </a:t>
            </a:r>
            <a:r>
              <a:rPr lang="en-GB" sz="2400" dirty="0">
                <a:solidFill>
                  <a:srgbClr val="0000FF"/>
                </a:solidFill>
              </a:rPr>
              <a:t>A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FF0000"/>
                </a:solidFill>
              </a:rPr>
              <a:t>B</a:t>
            </a:r>
            <a:r>
              <a:rPr lang="en-GB" sz="2400" dirty="0"/>
              <a:t>, find a way to map elements of A to B by </a:t>
            </a:r>
            <a:r>
              <a:rPr lang="en-GB" sz="2400" i="1" dirty="0"/>
              <a:t>element chasing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F6B04-50D8-1738-C026-C41BC10A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8BF4E1-6A62-1D6F-0E66-3E10EDEBE5C6}"/>
              </a:ext>
            </a:extLst>
          </p:cNvPr>
          <p:cNvSpPr txBox="1"/>
          <p:nvPr/>
        </p:nvSpPr>
        <p:spPr>
          <a:xfrm>
            <a:off x="0" y="6488668"/>
            <a:ext cx="5869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Thanks to Mitchell's embedding theorem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1B2CCC-6A89-B665-C1F1-613B9FB58749}"/>
              </a:ext>
            </a:extLst>
          </p:cNvPr>
          <p:cNvSpPr txBox="1"/>
          <p:nvPr/>
        </p:nvSpPr>
        <p:spPr>
          <a:xfrm>
            <a:off x="5605912" y="353563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7C49ED-9DFF-2210-7023-11A4ABB58D58}"/>
              </a:ext>
            </a:extLst>
          </p:cNvPr>
          <p:cNvSpPr txBox="1"/>
          <p:nvPr/>
        </p:nvSpPr>
        <p:spPr>
          <a:xfrm>
            <a:off x="4428753" y="54582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69F0A5-2257-87AB-51DE-828B80271E6F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5764770" y="3904969"/>
            <a:ext cx="4809" cy="50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EF5AEEE-B925-D9E3-AF54-5504EFA103AE}"/>
              </a:ext>
            </a:extLst>
          </p:cNvPr>
          <p:cNvSpPr txBox="1"/>
          <p:nvPr/>
        </p:nvSpPr>
        <p:spPr>
          <a:xfrm>
            <a:off x="5615530" y="440937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C7E71D9-23FB-D34E-E09C-D6AF3D52D386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4751278" y="4585776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12BB23-296A-71A8-308E-165491011FAC}"/>
              </a:ext>
            </a:extLst>
          </p:cNvPr>
          <p:cNvSpPr txBox="1"/>
          <p:nvPr/>
        </p:nvSpPr>
        <p:spPr>
          <a:xfrm>
            <a:off x="4423944" y="440111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81D67-9B6E-0841-BD3D-155FE2426EFC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4587611" y="4770442"/>
            <a:ext cx="0" cy="68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9633338-DF9F-E720-47B4-C4B9145DD59C}"/>
              </a:ext>
            </a:extLst>
          </p:cNvPr>
          <p:cNvSpPr txBox="1"/>
          <p:nvPr/>
        </p:nvSpPr>
        <p:spPr>
          <a:xfrm>
            <a:off x="5357951" y="4399881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3664D-390B-6ADE-734F-64C5330A372B}"/>
              </a:ext>
            </a:extLst>
          </p:cNvPr>
          <p:cNvSpPr txBox="1"/>
          <p:nvPr/>
        </p:nvSpPr>
        <p:spPr>
          <a:xfrm>
            <a:off x="5252230" y="3535637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GB" dirty="0"/>
              <a:t> 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E94FF3-C26C-244E-DE64-EE45A6B9903F}"/>
              </a:ext>
            </a:extLst>
          </p:cNvPr>
          <p:cNvSpPr txBox="1"/>
          <p:nvPr/>
        </p:nvSpPr>
        <p:spPr>
          <a:xfrm>
            <a:off x="5263271" y="4172613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358A87-C62F-BADA-142A-B4257B584052}"/>
              </a:ext>
            </a:extLst>
          </p:cNvPr>
          <p:cNvSpPr txBox="1"/>
          <p:nvPr/>
        </p:nvSpPr>
        <p:spPr>
          <a:xfrm rot="5400000">
            <a:off x="5235749" y="3890717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9788C8C-270C-DBE4-C70E-216F4C644CF6}"/>
              </a:ext>
            </a:extLst>
          </p:cNvPr>
          <p:cNvSpPr txBox="1"/>
          <p:nvPr/>
        </p:nvSpPr>
        <p:spPr>
          <a:xfrm>
            <a:off x="4199643" y="417261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6ED0A5-ABF5-A1FE-050C-550815BCF458}"/>
              </a:ext>
            </a:extLst>
          </p:cNvPr>
          <p:cNvSpPr txBox="1"/>
          <p:nvPr/>
        </p:nvSpPr>
        <p:spPr>
          <a:xfrm>
            <a:off x="4757770" y="417261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BF89E1-01AA-9EFE-8076-CAD6F7468465}"/>
              </a:ext>
            </a:extLst>
          </p:cNvPr>
          <p:cNvSpPr txBox="1"/>
          <p:nvPr/>
        </p:nvSpPr>
        <p:spPr>
          <a:xfrm>
            <a:off x="4228217" y="54709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39DF58-7DAE-B3C6-B25E-3CEA300D7358}"/>
              </a:ext>
            </a:extLst>
          </p:cNvPr>
          <p:cNvSpPr txBox="1"/>
          <p:nvPr/>
        </p:nvSpPr>
        <p:spPr>
          <a:xfrm rot="5400000">
            <a:off x="4181049" y="484949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6A66DD-7D1C-8109-87D1-0CD8118DB934}"/>
              </a:ext>
            </a:extLst>
          </p:cNvPr>
          <p:cNvSpPr txBox="1"/>
          <p:nvPr/>
        </p:nvSpPr>
        <p:spPr>
          <a:xfrm>
            <a:off x="4779852" y="4691978"/>
            <a:ext cx="18552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(epi ≈ surjective)</a:t>
            </a:r>
          </a:p>
        </p:txBody>
      </p:sp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9FEEF467-B723-4336-1D3E-B14F0AF9160C}"/>
              </a:ext>
            </a:extLst>
          </p:cNvPr>
          <p:cNvCxnSpPr>
            <a:stCxn id="6" idx="3"/>
            <a:endCxn id="7" idx="3"/>
          </p:cNvCxnSpPr>
          <p:nvPr/>
        </p:nvCxnSpPr>
        <p:spPr>
          <a:xfrm flipH="1">
            <a:off x="4746469" y="3720303"/>
            <a:ext cx="1177159" cy="1922644"/>
          </a:xfrm>
          <a:prstGeom prst="curvedConnector3">
            <a:avLst>
              <a:gd name="adj1" fmla="val -5594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39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4" grpId="0"/>
      <p:bldP spid="21" grpId="0"/>
      <p:bldP spid="27" grpId="0"/>
      <p:bldP spid="28" grpId="0"/>
      <p:bldP spid="30" grpId="0"/>
      <p:bldP spid="34" grpId="0"/>
      <p:bldP spid="35" grpId="0"/>
      <p:bldP spid="36" grpId="0"/>
      <p:bldP spid="37" grpId="0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A95AE-8D03-7B9A-361D-29C606923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10B69-50C8-DF82-4076-E27005F96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F331F-BBEF-DFD7-ADC7-37409E181A68}"/>
              </a:ext>
            </a:extLst>
          </p:cNvPr>
          <p:cNvSpPr txBox="1"/>
          <p:nvPr/>
        </p:nvSpPr>
        <p:spPr>
          <a:xfrm>
            <a:off x="6267829" y="20753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B51FD9-7E67-03BD-D115-A1ECE4D197B3}"/>
              </a:ext>
            </a:extLst>
          </p:cNvPr>
          <p:cNvSpPr txBox="1"/>
          <p:nvPr/>
        </p:nvSpPr>
        <p:spPr>
          <a:xfrm>
            <a:off x="5090670" y="3997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700982-7DB1-2D83-8DA1-6BA558D28461}"/>
              </a:ext>
            </a:extLst>
          </p:cNvPr>
          <p:cNvCxnSpPr>
            <a:cxnSpLocks/>
            <a:stCxn id="6" idx="2"/>
            <a:endCxn id="14" idx="0"/>
          </p:cNvCxnSpPr>
          <p:nvPr/>
        </p:nvCxnSpPr>
        <p:spPr>
          <a:xfrm>
            <a:off x="6426687" y="2444660"/>
            <a:ext cx="4809" cy="504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B32BCA-6DE2-B5D2-5FDC-D2DDF95AC58E}"/>
              </a:ext>
            </a:extLst>
          </p:cNvPr>
          <p:cNvSpPr txBox="1"/>
          <p:nvPr/>
        </p:nvSpPr>
        <p:spPr>
          <a:xfrm>
            <a:off x="6277447" y="29490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F050313-D17A-F27D-4300-8FE09D0CBDB1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>
            <a:off x="5413195" y="3125467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572FECE-AAD8-CC43-B904-7BD24B5CF5E3}"/>
              </a:ext>
            </a:extLst>
          </p:cNvPr>
          <p:cNvSpPr txBox="1"/>
          <p:nvPr/>
        </p:nvSpPr>
        <p:spPr>
          <a:xfrm>
            <a:off x="5085861" y="29408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4580C3B-8D15-6D07-F6B6-220FA7FFAD7A}"/>
              </a:ext>
            </a:extLst>
          </p:cNvPr>
          <p:cNvCxnSpPr>
            <a:stCxn id="21" idx="2"/>
            <a:endCxn id="7" idx="0"/>
          </p:cNvCxnSpPr>
          <p:nvPr/>
        </p:nvCxnSpPr>
        <p:spPr>
          <a:xfrm>
            <a:off x="5249528" y="3310133"/>
            <a:ext cx="0" cy="6878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384821-17C8-BA60-1CC9-064DC597B8A9}"/>
              </a:ext>
            </a:extLst>
          </p:cNvPr>
          <p:cNvSpPr txBox="1"/>
          <p:nvPr/>
        </p:nvSpPr>
        <p:spPr>
          <a:xfrm>
            <a:off x="6019868" y="2939572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04871C-E348-213E-23C5-5035C694B580}"/>
              </a:ext>
            </a:extLst>
          </p:cNvPr>
          <p:cNvSpPr txBox="1"/>
          <p:nvPr/>
        </p:nvSpPr>
        <p:spPr>
          <a:xfrm>
            <a:off x="5914147" y="2075328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en-GB" dirty="0"/>
              <a:t> ∈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F1FF2B-2DE3-893E-531A-4478BE54CA9E}"/>
              </a:ext>
            </a:extLst>
          </p:cNvPr>
          <p:cNvSpPr txBox="1"/>
          <p:nvPr/>
        </p:nvSpPr>
        <p:spPr>
          <a:xfrm>
            <a:off x="5925188" y="2712304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884A5C-859B-792E-2F06-B708DD9A4C63}"/>
              </a:ext>
            </a:extLst>
          </p:cNvPr>
          <p:cNvSpPr txBox="1"/>
          <p:nvPr/>
        </p:nvSpPr>
        <p:spPr>
          <a:xfrm rot="5400000">
            <a:off x="5897666" y="243040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A3338C-069E-1D1F-A5B2-0EB14DADA889}"/>
              </a:ext>
            </a:extLst>
          </p:cNvPr>
          <p:cNvSpPr txBox="1"/>
          <p:nvPr/>
        </p:nvSpPr>
        <p:spPr>
          <a:xfrm>
            <a:off x="4861560" y="271230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3A7912-F879-C96D-3A3E-3F2337E4227A}"/>
              </a:ext>
            </a:extLst>
          </p:cNvPr>
          <p:cNvSpPr txBox="1"/>
          <p:nvPr/>
        </p:nvSpPr>
        <p:spPr>
          <a:xfrm>
            <a:off x="5419687" y="271230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9BB8A2-1C76-EDE8-92B1-342C812E35C1}"/>
              </a:ext>
            </a:extLst>
          </p:cNvPr>
          <p:cNvSpPr txBox="1"/>
          <p:nvPr/>
        </p:nvSpPr>
        <p:spPr>
          <a:xfrm>
            <a:off x="4890134" y="401065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BC4C30-303D-A5C3-8F34-366E6A830775}"/>
              </a:ext>
            </a:extLst>
          </p:cNvPr>
          <p:cNvSpPr txBox="1"/>
          <p:nvPr/>
        </p:nvSpPr>
        <p:spPr>
          <a:xfrm rot="5400000">
            <a:off x="4842966" y="338918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F45A1E-D5C5-EE06-87C7-AE7FD71D8B49}"/>
              </a:ext>
            </a:extLst>
          </p:cNvPr>
          <p:cNvSpPr txBox="1"/>
          <p:nvPr/>
        </p:nvSpPr>
        <p:spPr>
          <a:xfrm>
            <a:off x="849756" y="1012252"/>
            <a:ext cx="11030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Element chasing can be interpreted as the construction of a cone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7C793A-92C5-9CB1-1F79-3A8E9C7AA194}"/>
              </a:ext>
            </a:extLst>
          </p:cNvPr>
          <p:cNvSpPr txBox="1"/>
          <p:nvPr/>
        </p:nvSpPr>
        <p:spPr>
          <a:xfrm>
            <a:off x="7028891" y="3767171"/>
            <a:ext cx="948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AD60BE8-97AE-01EA-5877-AE3BA7CF4681}"/>
              </a:ext>
            </a:extLst>
          </p:cNvPr>
          <p:cNvCxnSpPr>
            <a:cxnSpLocks/>
            <a:stCxn id="15" idx="1"/>
            <a:endCxn id="6" idx="3"/>
          </p:cNvCxnSpPr>
          <p:nvPr/>
        </p:nvCxnSpPr>
        <p:spPr>
          <a:xfrm flipH="1" flipV="1">
            <a:off x="6585545" y="2259994"/>
            <a:ext cx="443346" cy="1691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2F1014-D869-62CF-2794-8A13367B76D9}"/>
              </a:ext>
            </a:extLst>
          </p:cNvPr>
          <p:cNvCxnSpPr>
            <a:stCxn id="15" idx="1"/>
            <a:endCxn id="14" idx="3"/>
          </p:cNvCxnSpPr>
          <p:nvPr/>
        </p:nvCxnSpPr>
        <p:spPr>
          <a:xfrm flipH="1" flipV="1">
            <a:off x="6585545" y="3133728"/>
            <a:ext cx="443346" cy="818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AA81A32-2D36-2597-45C5-3243AA87B6DE}"/>
              </a:ext>
            </a:extLst>
          </p:cNvPr>
          <p:cNvSpPr txBox="1"/>
          <p:nvPr/>
        </p:nvSpPr>
        <p:spPr>
          <a:xfrm>
            <a:off x="5997303" y="3767171"/>
            <a:ext cx="386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/>
              <a:t>A’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82B3233-318C-CC6C-BA8F-C166E5BAD3A0}"/>
              </a:ext>
            </a:extLst>
          </p:cNvPr>
          <p:cNvCxnSpPr>
            <a:stCxn id="40" idx="3"/>
            <a:endCxn id="15" idx="1"/>
          </p:cNvCxnSpPr>
          <p:nvPr/>
        </p:nvCxnSpPr>
        <p:spPr>
          <a:xfrm>
            <a:off x="6384025" y="3951837"/>
            <a:ext cx="6448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DB7AADA-2240-2427-A76C-E98902045981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5352437" y="3246114"/>
            <a:ext cx="644866" cy="70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E640A31-5BFD-07E4-F7CF-33D0A3AB0A9E}"/>
              </a:ext>
            </a:extLst>
          </p:cNvPr>
          <p:cNvCxnSpPr>
            <a:stCxn id="40" idx="1"/>
            <a:endCxn id="7" idx="3"/>
          </p:cNvCxnSpPr>
          <p:nvPr/>
        </p:nvCxnSpPr>
        <p:spPr>
          <a:xfrm flipH="1">
            <a:off x="5408386" y="3951837"/>
            <a:ext cx="588917" cy="230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B23FD2C-C01D-02DF-2BAB-312538D4B589}"/>
              </a:ext>
            </a:extLst>
          </p:cNvPr>
          <p:cNvSpPr txBox="1"/>
          <p:nvPr/>
        </p:nvSpPr>
        <p:spPr>
          <a:xfrm>
            <a:off x="5906322" y="334164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pbk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DC767BE-84B2-27B2-D865-63A7F397D020}"/>
              </a:ext>
            </a:extLst>
          </p:cNvPr>
          <p:cNvSpPr txBox="1"/>
          <p:nvPr/>
        </p:nvSpPr>
        <p:spPr>
          <a:xfrm>
            <a:off x="868715" y="5352540"/>
            <a:ext cx="11030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But the user should not need to know about it.</a:t>
            </a:r>
          </a:p>
          <a:p>
            <a:r>
              <a:rPr lang="en-GB" sz="3200" dirty="0"/>
              <a:t>I.e., the rewriting rules should not mention this cone explicitly.</a:t>
            </a:r>
          </a:p>
        </p:txBody>
      </p:sp>
    </p:spTree>
    <p:extLst>
      <p:ext uri="{BB962C8B-B14F-4D97-AF65-F5344CB8AC3E}">
        <p14:creationId xmlns:p14="http://schemas.microsoft.com/office/powerpoint/2010/main" val="3586558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4" grpId="0"/>
      <p:bldP spid="35" grpId="0"/>
      <p:bldP spid="36" grpId="0"/>
      <p:bldP spid="37" grpId="0"/>
      <p:bldP spid="38" grpId="0"/>
      <p:bldP spid="15" grpId="0"/>
      <p:bldP spid="40" grpId="0"/>
      <p:bldP spid="53" grpId="0"/>
      <p:bldP spid="5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FD8DA-9CDF-23F0-7B02-C7982EBD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Naïve modelling attempt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41FC1-7589-BC5D-F461-819FA0EE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29ECE-9E58-8F40-A34C-D0E0D57F5348}"/>
              </a:ext>
            </a:extLst>
          </p:cNvPr>
          <p:cNvSpPr txBox="1"/>
          <p:nvPr/>
        </p:nvSpPr>
        <p:spPr>
          <a:xfrm>
            <a:off x="6436339" y="30816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7D062F-1C25-80D2-4CAF-2E7E9B9D7754}"/>
              </a:ext>
            </a:extLst>
          </p:cNvPr>
          <p:cNvSpPr txBox="1"/>
          <p:nvPr/>
        </p:nvSpPr>
        <p:spPr>
          <a:xfrm>
            <a:off x="6255040" y="2819718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1EEBAE-C8FF-BE28-F847-8A63759F4EE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5565595" y="3277867"/>
            <a:ext cx="864252" cy="82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95EC99-273D-967F-2CCE-2C40CDA1B5FA}"/>
              </a:ext>
            </a:extLst>
          </p:cNvPr>
          <p:cNvSpPr txBox="1"/>
          <p:nvPr/>
        </p:nvSpPr>
        <p:spPr>
          <a:xfrm>
            <a:off x="5238261" y="309320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06703-4EEB-DB40-5B0A-7A0A38EBAEFF}"/>
              </a:ext>
            </a:extLst>
          </p:cNvPr>
          <p:cNvSpPr txBox="1"/>
          <p:nvPr/>
        </p:nvSpPr>
        <p:spPr>
          <a:xfrm>
            <a:off x="6172268" y="3091972"/>
            <a:ext cx="27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&gt;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927CB-18EA-67E8-08A5-1C60DE86E019}"/>
              </a:ext>
            </a:extLst>
          </p:cNvPr>
          <p:cNvSpPr txBox="1"/>
          <p:nvPr/>
        </p:nvSpPr>
        <p:spPr>
          <a:xfrm>
            <a:off x="5026453" y="2907306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CBA04-A4F2-DB73-E54E-124DFC5A79BE}"/>
              </a:ext>
            </a:extLst>
          </p:cNvPr>
          <p:cNvSpPr txBox="1"/>
          <p:nvPr/>
        </p:nvSpPr>
        <p:spPr>
          <a:xfrm>
            <a:off x="5572087" y="2864704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3E89D2-9E1C-A9A0-1BA7-AF4337C4A706}"/>
              </a:ext>
            </a:extLst>
          </p:cNvPr>
          <p:cNvSpPr txBox="1"/>
          <p:nvPr/>
        </p:nvSpPr>
        <p:spPr>
          <a:xfrm>
            <a:off x="1301318" y="1629440"/>
            <a:ext cx="103715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 new sort of elements: for each x ∈ Ob, a set </a:t>
            </a:r>
            <a:r>
              <a:rPr lang="en-GB" sz="2000" dirty="0" err="1"/>
              <a:t>Elt</a:t>
            </a:r>
            <a:r>
              <a:rPr lang="en-GB" sz="2000" dirty="0"/>
              <a:t>(x)</a:t>
            </a:r>
            <a:endParaRPr lang="en-GB" sz="2400" dirty="0"/>
          </a:p>
          <a:p>
            <a:r>
              <a:rPr lang="en-GB" sz="2000" u="sng" dirty="0"/>
              <a:t>Intuition</a:t>
            </a:r>
            <a:r>
              <a:rPr lang="en-GB" sz="2000" dirty="0"/>
              <a:t>: an abelian category with a chosen object A induces a model with </a:t>
            </a:r>
            <a:r>
              <a:rPr lang="en-GB" sz="2000" dirty="0" err="1"/>
              <a:t>Elt</a:t>
            </a:r>
            <a:r>
              <a:rPr lang="en-GB" sz="2000" dirty="0"/>
              <a:t>(x) = </a:t>
            </a:r>
            <a:r>
              <a:rPr lang="en-GB" sz="2000" dirty="0" err="1"/>
              <a:t>hom</a:t>
            </a:r>
            <a:r>
              <a:rPr lang="en-GB" sz="2000" dirty="0"/>
              <a:t>(</a:t>
            </a:r>
            <a:r>
              <a:rPr lang="en-GB" sz="2000" dirty="0" err="1"/>
              <a:t>A,x</a:t>
            </a:r>
            <a:r>
              <a:rPr lang="en-GB" sz="20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D6CA6D-C4B2-010F-5F12-7B87CFF9DCE4}"/>
              </a:ext>
            </a:extLst>
          </p:cNvPr>
          <p:cNvSpPr txBox="1"/>
          <p:nvPr/>
        </p:nvSpPr>
        <p:spPr>
          <a:xfrm>
            <a:off x="7812516" y="3429000"/>
            <a:ext cx="3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AF1A8-14B3-47D3-7385-B5F03A5164D6}"/>
              </a:ext>
            </a:extLst>
          </p:cNvPr>
          <p:cNvSpPr txBox="1"/>
          <p:nvPr/>
        </p:nvSpPr>
        <p:spPr>
          <a:xfrm>
            <a:off x="1301317" y="4001500"/>
            <a:ext cx="9681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Problem</a:t>
            </a:r>
            <a:r>
              <a:rPr lang="en-GB" sz="2400" dirty="0"/>
              <a:t>: </a:t>
            </a:r>
          </a:p>
          <a:p>
            <a:r>
              <a:rPr lang="en-GB" sz="2400" dirty="0"/>
              <a:t>The chosen object can change during element chasing.</a:t>
            </a:r>
          </a:p>
          <a:p>
            <a:r>
              <a:rPr lang="en-GB" sz="2400" dirty="0"/>
              <a:t>We do not stay in the same model!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A095B6-98CD-68E3-A4D9-F133BE391FD3}"/>
              </a:ext>
            </a:extLst>
          </p:cNvPr>
          <p:cNvCxnSpPr>
            <a:stCxn id="15" idx="1"/>
            <a:endCxn id="5" idx="3"/>
          </p:cNvCxnSpPr>
          <p:nvPr/>
        </p:nvCxnSpPr>
        <p:spPr>
          <a:xfrm flipH="1" flipV="1">
            <a:off x="6744437" y="3266302"/>
            <a:ext cx="1068079" cy="347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B5AC0E-5450-2394-DA34-EC84FEF42F50}"/>
              </a:ext>
            </a:extLst>
          </p:cNvPr>
          <p:cNvSpPr txBox="1"/>
          <p:nvPr/>
        </p:nvSpPr>
        <p:spPr>
          <a:xfrm>
            <a:off x="1301317" y="5492351"/>
            <a:ext cx="97333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u="sng" dirty="0"/>
              <a:t>Solution (WIP)</a:t>
            </a:r>
            <a:r>
              <a:rPr lang="en-GB" sz="2400" dirty="0"/>
              <a:t>: </a:t>
            </a:r>
          </a:p>
          <a:p>
            <a:r>
              <a:rPr lang="en-GB" sz="2400" dirty="0"/>
              <a:t>In the notion of model of a rewriting rule, the model can switch to a “bigger” model in some sense (here: A’ &gt; A when we have an epi).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B2CA16-679F-84B5-A6CA-3833059E55E6}"/>
              </a:ext>
            </a:extLst>
          </p:cNvPr>
          <p:cNvSpPr txBox="1"/>
          <p:nvPr/>
        </p:nvSpPr>
        <p:spPr>
          <a:xfrm>
            <a:off x="5947307" y="3880613"/>
            <a:ext cx="421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A’</a:t>
            </a:r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4BBE7B-44ED-CD71-15A1-FB3A8D70624B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6369217" y="3741490"/>
            <a:ext cx="1498433" cy="323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3755E7-F9D0-830C-AB05-B353E94D1D1D}"/>
              </a:ext>
            </a:extLst>
          </p:cNvPr>
          <p:cNvCxnSpPr>
            <a:cxnSpLocks/>
            <a:stCxn id="20" idx="1"/>
            <a:endCxn id="10" idx="2"/>
          </p:cNvCxnSpPr>
          <p:nvPr/>
        </p:nvCxnSpPr>
        <p:spPr>
          <a:xfrm flipH="1" flipV="1">
            <a:off x="5401928" y="3462533"/>
            <a:ext cx="545379" cy="602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40D17FD-492B-EAD5-6AAF-361CD17F3834}"/>
              </a:ext>
            </a:extLst>
          </p:cNvPr>
          <p:cNvSpPr txBox="1"/>
          <p:nvPr/>
        </p:nvSpPr>
        <p:spPr>
          <a:xfrm>
            <a:off x="6170080" y="3498998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1"/>
                </a:solidFill>
              </a:rPr>
              <a:t>pbk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80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  <p:bldP spid="11" grpId="0"/>
      <p:bldP spid="12" grpId="0"/>
      <p:bldP spid="13" grpId="0"/>
      <p:bldP spid="15" grpId="0"/>
      <p:bldP spid="19" grpId="0"/>
      <p:bldP spid="20" grpId="0"/>
      <p:bldP spid="2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2CD9A-5258-6CC0-5EFC-AFA61F92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F0BF0-DAAF-C39F-952D-300702EF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More details are available in the pdf draft</a:t>
            </a:r>
            <a:r>
              <a:rPr lang="en-GB" sz="2800" baseline="30000" dirty="0"/>
              <a:t>1 </a:t>
            </a:r>
            <a:r>
              <a:rPr lang="en-GB" sz="2800" dirty="0"/>
              <a:t>(WIP)</a:t>
            </a:r>
            <a:endParaRPr lang="en-GB" sz="2800" baseline="30000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Engineering challenge:</a:t>
            </a:r>
          </a:p>
          <a:p>
            <a:pPr marL="0" indent="0">
              <a:buNone/>
            </a:pPr>
            <a:r>
              <a:rPr lang="en-GB" dirty="0"/>
              <a:t>	Implement a catalogue of graphical artefacts</a:t>
            </a:r>
          </a:p>
          <a:p>
            <a:r>
              <a:rPr lang="en-GB" dirty="0"/>
              <a:t>How to make the context easier to manipulate?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1F7704-B746-2FE3-BAB0-51ADDD6AB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17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0D3A17-EB2B-916D-A636-98C95969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5459" y="1537027"/>
            <a:ext cx="3275389" cy="44723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B0FE70-53C9-5B90-4A0E-4836C853BF70}"/>
              </a:ext>
            </a:extLst>
          </p:cNvPr>
          <p:cNvSpPr txBox="1"/>
          <p:nvPr/>
        </p:nvSpPr>
        <p:spPr>
          <a:xfrm>
            <a:off x="8397766" y="755759"/>
            <a:ext cx="3394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proof that monomorphisms compose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7E3E2-457C-F59D-4B96-0DD6A1BC655F}"/>
              </a:ext>
            </a:extLst>
          </p:cNvPr>
          <p:cNvSpPr txBox="1"/>
          <p:nvPr/>
        </p:nvSpPr>
        <p:spPr>
          <a:xfrm>
            <a:off x="-52552" y="6448097"/>
            <a:ext cx="7336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aseline="30000" dirty="0"/>
              <a:t>1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http://github.com/amblafont/diagrammatic-resoning-spec</a:t>
            </a:r>
            <a:r>
              <a:rPr lang="en-GB" dirty="0"/>
              <a:t> </a:t>
            </a:r>
            <a:endParaRPr lang="en-GB" baseline="30000" dirty="0"/>
          </a:p>
        </p:txBody>
      </p:sp>
    </p:spTree>
    <p:extLst>
      <p:ext uri="{BB962C8B-B14F-4D97-AF65-F5344CB8AC3E}">
        <p14:creationId xmlns:p14="http://schemas.microsoft.com/office/powerpoint/2010/main" val="305722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80B4-20BE-E339-99A5-925A057A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627" y="55070"/>
            <a:ext cx="10515600" cy="1325563"/>
          </a:xfrm>
        </p:spPr>
        <p:txBody>
          <a:bodyPr/>
          <a:lstStyle/>
          <a:p>
            <a:r>
              <a:rPr lang="en-GB" dirty="0"/>
              <a:t>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C3AAD-90BC-880A-0A91-972397B0F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986" y="1340206"/>
            <a:ext cx="11317013" cy="505339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GB" dirty="0"/>
              <a:t>An interactive proof assistant</a:t>
            </a:r>
          </a:p>
          <a:p>
            <a:pPr>
              <a:lnSpc>
                <a:spcPct val="120000"/>
              </a:lnSpc>
            </a:pPr>
            <a:r>
              <a:rPr lang="en-GB" dirty="0"/>
              <a:t>with a graphical interface (no text),</a:t>
            </a:r>
          </a:p>
          <a:p>
            <a:pPr>
              <a:lnSpc>
                <a:spcPct val="120000"/>
              </a:lnSpc>
            </a:pPr>
            <a:r>
              <a:rPr lang="en-GB" dirty="0"/>
              <a:t>to prove that some </a:t>
            </a:r>
            <a:r>
              <a:rPr lang="en-GB" dirty="0">
                <a:solidFill>
                  <a:srgbClr val="FF0000"/>
                </a:solidFill>
              </a:rPr>
              <a:t>statement</a:t>
            </a:r>
            <a:r>
              <a:rPr lang="en-GB" dirty="0"/>
              <a:t> holds in any </a:t>
            </a:r>
            <a:r>
              <a:rPr lang="en-GB" i="1" dirty="0">
                <a:solidFill>
                  <a:srgbClr val="0000FF"/>
                </a:solidFill>
              </a:rPr>
              <a:t>model</a:t>
            </a:r>
            <a:r>
              <a:rPr lang="en-GB" dirty="0"/>
              <a:t>;</a:t>
            </a:r>
          </a:p>
          <a:p>
            <a:pPr>
              <a:lnSpc>
                <a:spcPct val="120000"/>
              </a:lnSpc>
            </a:pPr>
            <a:r>
              <a:rPr lang="en-GB" dirty="0"/>
              <a:t>where the notion of </a:t>
            </a:r>
            <a:r>
              <a:rPr lang="en-GB" dirty="0">
                <a:solidFill>
                  <a:srgbClr val="0000FF"/>
                </a:solidFill>
              </a:rPr>
              <a:t>model</a:t>
            </a:r>
            <a:r>
              <a:rPr lang="en-GB" dirty="0"/>
              <a:t> is specified by the user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	Examples: a category with pullbacks, a 2-category …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GB" dirty="0"/>
              <a:t>	No built-in notion of models: the user must define what a category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A7B76-24B5-EF54-2207-F26FD06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CF66F3-F050-A79F-BBEF-2C07FD4BB3F0}"/>
              </a:ext>
            </a:extLst>
          </p:cNvPr>
          <p:cNvSpPr txBox="1"/>
          <p:nvPr/>
        </p:nvSpPr>
        <p:spPr>
          <a:xfrm>
            <a:off x="1810388" y="5247770"/>
            <a:ext cx="7806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/>
              <a:t>How to specify a </a:t>
            </a:r>
            <a:r>
              <a:rPr lang="en-GB" sz="4000" dirty="0">
                <a:solidFill>
                  <a:srgbClr val="0000FF"/>
                </a:solidFill>
              </a:rPr>
              <a:t>model</a:t>
            </a:r>
            <a:r>
              <a:rPr lang="en-GB" sz="4000" dirty="0"/>
              <a:t> </a:t>
            </a:r>
            <a:r>
              <a:rPr lang="en-GB" sz="4000" i="1" dirty="0"/>
              <a:t>graphically</a:t>
            </a:r>
            <a:r>
              <a:rPr lang="en-GB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7706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specify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02E3-31BE-71CB-0604-A70DF1D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1. </a:t>
            </a:r>
            <a:r>
              <a:rPr lang="en-GB" sz="4000" u="sng" dirty="0"/>
              <a:t>Sorts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For graphs: 	</a:t>
            </a:r>
          </a:p>
          <a:p>
            <a:pPr marL="457200" lvl="1" indent="0">
              <a:buNone/>
            </a:pPr>
            <a:r>
              <a:rPr lang="en-GB" dirty="0"/>
              <a:t>	</a:t>
            </a:r>
            <a:r>
              <a:rPr lang="en-GB" u="sng" dirty="0"/>
              <a:t>vertex</a:t>
            </a:r>
            <a:r>
              <a:rPr lang="en-GB" dirty="0"/>
              <a:t> and </a:t>
            </a:r>
            <a:r>
              <a:rPr lang="en-GB" u="sng" dirty="0"/>
              <a:t>edge</a:t>
            </a:r>
          </a:p>
          <a:p>
            <a:pPr marL="457200" lvl="1" indent="0">
              <a:buNone/>
            </a:pPr>
            <a:endParaRPr lang="en-GB" u="sng" dirty="0"/>
          </a:p>
          <a:p>
            <a:pPr marL="457200" lvl="1" indent="0">
              <a:buNone/>
            </a:pPr>
            <a:r>
              <a:rPr lang="en-GB" dirty="0"/>
              <a:t>For categories:	</a:t>
            </a:r>
          </a:p>
          <a:p>
            <a:pPr marL="457200" lvl="1" indent="0">
              <a:buNone/>
            </a:pPr>
            <a:r>
              <a:rPr lang="en-GB" dirty="0"/>
              <a:t>	same + </a:t>
            </a:r>
            <a:r>
              <a:rPr lang="en-GB" u="sng" dirty="0"/>
              <a:t>composition witness</a:t>
            </a:r>
          </a:p>
          <a:p>
            <a:pPr marL="457200" lvl="1" indent="0">
              <a:buNone/>
            </a:pPr>
            <a:endParaRPr lang="en-GB" u="sng" dirty="0"/>
          </a:p>
          <a:p>
            <a:pPr marL="457200" lvl="1" indent="0">
              <a:buNone/>
            </a:pPr>
            <a:r>
              <a:rPr lang="en-GB" dirty="0"/>
              <a:t>For categories with monomorphisms: 	</a:t>
            </a:r>
          </a:p>
          <a:p>
            <a:pPr marL="457200" lvl="1" indent="0">
              <a:buNone/>
            </a:pPr>
            <a:r>
              <a:rPr lang="en-GB" dirty="0"/>
              <a:t>	… + </a:t>
            </a:r>
            <a:r>
              <a:rPr lang="en-GB" u="sng" dirty="0"/>
              <a:t>monomorphic tag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54E22-534E-753D-B8CC-864CBAF6815E}"/>
              </a:ext>
            </a:extLst>
          </p:cNvPr>
          <p:cNvSpPr txBox="1"/>
          <p:nvPr/>
        </p:nvSpPr>
        <p:spPr>
          <a:xfrm>
            <a:off x="6947338" y="1690688"/>
            <a:ext cx="6096000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 startAt="2"/>
            </a:pPr>
            <a:r>
              <a:rPr lang="en-GB" sz="4000" dirty="0"/>
              <a:t>Rewriting rules</a:t>
            </a:r>
          </a:p>
          <a:p>
            <a:pPr marL="0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sz="2400" dirty="0"/>
              <a:t>Operations (e.g. composition)</a:t>
            </a:r>
          </a:p>
          <a:p>
            <a:pPr marL="457200" lvl="1" indent="0">
              <a:buNone/>
            </a:pPr>
            <a:endParaRPr lang="en-GB" sz="2400" dirty="0"/>
          </a:p>
          <a:p>
            <a:pPr marL="457200" lvl="1" indent="0">
              <a:buNone/>
            </a:pPr>
            <a:r>
              <a:rPr lang="en-GB" sz="2400" dirty="0"/>
              <a:t>Equations</a:t>
            </a:r>
          </a:p>
        </p:txBody>
      </p:sp>
    </p:spTree>
    <p:extLst>
      <p:ext uri="{BB962C8B-B14F-4D97-AF65-F5344CB8AC3E}">
        <p14:creationId xmlns:p14="http://schemas.microsoft.com/office/powerpoint/2010/main" val="2236979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2AD88-2AD6-9F50-8FC2-56F3914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6255C97-B9F3-3D95-DD70-C0EAF5EE8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11938"/>
              </p:ext>
            </p:extLst>
          </p:nvPr>
        </p:nvGraphicFramePr>
        <p:xfrm>
          <a:off x="547924" y="1405354"/>
          <a:ext cx="10805875" cy="14632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61175">
                  <a:extLst>
                    <a:ext uri="{9D8B030D-6E8A-4147-A177-3AD203B41FA5}">
                      <a16:colId xmlns:a16="http://schemas.microsoft.com/office/drawing/2014/main" val="2955236419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4139901660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504811774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2202296777"/>
                    </a:ext>
                  </a:extLst>
                </a:gridCol>
                <a:gridCol w="2161175">
                  <a:extLst>
                    <a:ext uri="{9D8B030D-6E8A-4147-A177-3AD203B41FA5}">
                      <a16:colId xmlns:a16="http://schemas.microsoft.com/office/drawing/2014/main" val="2102266218"/>
                    </a:ext>
                  </a:extLst>
                </a:gridCol>
              </a:tblGrid>
              <a:tr h="146322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Sort Specification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28444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2A0BDFE-E017-052D-51B9-22516500C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068414"/>
              </p:ext>
            </p:extLst>
          </p:nvPr>
        </p:nvGraphicFramePr>
        <p:xfrm>
          <a:off x="547923" y="4651730"/>
          <a:ext cx="10704210" cy="728189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40842">
                  <a:extLst>
                    <a:ext uri="{9D8B030D-6E8A-4147-A177-3AD203B41FA5}">
                      <a16:colId xmlns:a16="http://schemas.microsoft.com/office/drawing/2014/main" val="1497211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617538450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3910659608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769679760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613423255"/>
                    </a:ext>
                  </a:extLst>
                </a:gridCol>
              </a:tblGrid>
              <a:tr h="728189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Dependencies</a:t>
                      </a:r>
                    </a:p>
                    <a:p>
                      <a:pPr algn="ctr"/>
                      <a:r>
                        <a:rPr lang="en-GB" dirty="0"/>
                        <a:t>(in black)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(none)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2 </a:t>
                      </a:r>
                      <a:r>
                        <a:rPr lang="en-GB" u="sng" dirty="0"/>
                        <a:t>vertices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u="none" dirty="0"/>
                        <a:t>1 </a:t>
                      </a:r>
                      <a:r>
                        <a:rPr lang="en-GB" u="sng" dirty="0"/>
                        <a:t>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 triangle of </a:t>
                      </a:r>
                      <a:r>
                        <a:rPr lang="en-GB" u="sng" dirty="0"/>
                        <a:t>edges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109373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9743DF06-02A8-E417-4DE8-7FC7F2C04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351" y="2027048"/>
            <a:ext cx="484189" cy="3227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2037976-2F3F-3C0A-1603-CDBDEBE54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396" y="1956865"/>
            <a:ext cx="1544930" cy="3929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96CD5D-A557-8717-2185-82618D5A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967" y="1895947"/>
            <a:ext cx="1998336" cy="5849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055EE4-2118-30C1-DC07-A764C30C9C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0200" y="1621837"/>
            <a:ext cx="2120902" cy="119088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5FBE4B-6F7C-0B51-3BDA-81FFAE351AF0}"/>
              </a:ext>
            </a:extLst>
          </p:cNvPr>
          <p:cNvSpPr txBox="1"/>
          <p:nvPr/>
        </p:nvSpPr>
        <p:spPr>
          <a:xfrm>
            <a:off x="1799053" y="3108853"/>
            <a:ext cx="788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Each user-drawn diagram above </a:t>
            </a:r>
          </a:p>
          <a:p>
            <a:pPr algn="ctr"/>
            <a:r>
              <a:rPr lang="en-GB" sz="3600" dirty="0"/>
              <a:t>specifies a </a:t>
            </a:r>
            <a:r>
              <a:rPr lang="en-GB" sz="3600" u="sng" dirty="0"/>
              <a:t>sort</a:t>
            </a:r>
            <a:r>
              <a:rPr lang="en-GB" sz="3600" dirty="0"/>
              <a:t> as below: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ECE610-740D-2E49-D3EA-641396A16C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58538"/>
              </p:ext>
            </p:extLst>
          </p:nvPr>
        </p:nvGraphicFramePr>
        <p:xfrm>
          <a:off x="547923" y="5397596"/>
          <a:ext cx="10704210" cy="640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40842">
                  <a:extLst>
                    <a:ext uri="{9D8B030D-6E8A-4147-A177-3AD203B41FA5}">
                      <a16:colId xmlns:a16="http://schemas.microsoft.com/office/drawing/2014/main" val="800797007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4285997521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536901756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841439536"/>
                    </a:ext>
                  </a:extLst>
                </a:gridCol>
                <a:gridCol w="2140842">
                  <a:extLst>
                    <a:ext uri="{9D8B030D-6E8A-4147-A177-3AD203B41FA5}">
                      <a16:colId xmlns:a16="http://schemas.microsoft.com/office/drawing/2014/main" val="2877372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Graphical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Arrow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Hook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Double arrow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878800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E2F53A8F-B4EF-9089-6C94-3FBB386CE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6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057A7-037E-1880-B8A6-DD4A563B4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7FB7E-E6AB-8362-FD67-0AD2CE7B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625771-734E-DB87-920B-AC8D26A61475}"/>
              </a:ext>
            </a:extLst>
          </p:cNvPr>
          <p:cNvGraphicFramePr>
            <a:graphicFrameLocks noGrp="1"/>
          </p:cNvGraphicFramePr>
          <p:nvPr/>
        </p:nvGraphicFramePr>
        <p:xfrm>
          <a:off x="190244" y="859168"/>
          <a:ext cx="11237195" cy="1463224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460586">
                  <a:extLst>
                    <a:ext uri="{9D8B030D-6E8A-4147-A177-3AD203B41FA5}">
                      <a16:colId xmlns:a16="http://schemas.microsoft.com/office/drawing/2014/main" val="2955236419"/>
                    </a:ext>
                  </a:extLst>
                </a:gridCol>
                <a:gridCol w="1485132">
                  <a:extLst>
                    <a:ext uri="{9D8B030D-6E8A-4147-A177-3AD203B41FA5}">
                      <a16:colId xmlns:a16="http://schemas.microsoft.com/office/drawing/2014/main" val="4139901660"/>
                    </a:ext>
                  </a:extLst>
                </a:gridCol>
                <a:gridCol w="2546819">
                  <a:extLst>
                    <a:ext uri="{9D8B030D-6E8A-4147-A177-3AD203B41FA5}">
                      <a16:colId xmlns:a16="http://schemas.microsoft.com/office/drawing/2014/main" val="504811774"/>
                    </a:ext>
                  </a:extLst>
                </a:gridCol>
                <a:gridCol w="2804569">
                  <a:extLst>
                    <a:ext uri="{9D8B030D-6E8A-4147-A177-3AD203B41FA5}">
                      <a16:colId xmlns:a16="http://schemas.microsoft.com/office/drawing/2014/main" val="2202296777"/>
                    </a:ext>
                  </a:extLst>
                </a:gridCol>
                <a:gridCol w="2940089">
                  <a:extLst>
                    <a:ext uri="{9D8B030D-6E8A-4147-A177-3AD203B41FA5}">
                      <a16:colId xmlns:a16="http://schemas.microsoft.com/office/drawing/2014/main" val="2102266218"/>
                    </a:ext>
                  </a:extLst>
                </a:gridCol>
              </a:tblGrid>
              <a:tr h="1463224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Sort Specification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1284449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D57D971-0F38-9EA0-074E-F6BA76910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28" y="1509695"/>
            <a:ext cx="484189" cy="3227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406C1A-9842-8AB4-E6E4-F0A3515B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42" y="1439512"/>
            <a:ext cx="1544930" cy="3929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78B7317-D85E-E2FC-94FB-08E05ABC2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638" y="1378594"/>
            <a:ext cx="1998336" cy="5849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4D60F3-9D19-F29B-E296-3988E8B3CF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1996" y="1040557"/>
            <a:ext cx="2120902" cy="11908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5375B0-0853-0CFC-6949-FABEFAE44BEB}"/>
              </a:ext>
            </a:extLst>
          </p:cNvPr>
          <p:cNvSpPr txBox="1"/>
          <p:nvPr/>
        </p:nvSpPr>
        <p:spPr>
          <a:xfrm>
            <a:off x="73643" y="2972919"/>
            <a:ext cx="11743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A model of this specification consists of 4 components: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6A90ED-404E-FA74-5A56-31A875A4994C}"/>
              </a:ext>
            </a:extLst>
          </p:cNvPr>
          <p:cNvSpPr txBox="1"/>
          <p:nvPr/>
        </p:nvSpPr>
        <p:spPr>
          <a:xfrm>
            <a:off x="1465768" y="4443714"/>
            <a:ext cx="1939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 set </a:t>
            </a:r>
            <a:r>
              <a:rPr lang="en-GB" sz="2800" dirty="0">
                <a:solidFill>
                  <a:srgbClr val="FF0000"/>
                </a:solidFill>
              </a:rPr>
              <a:t>Ob</a:t>
            </a:r>
            <a:r>
              <a:rPr lang="en-GB" sz="28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25F907-56C1-6F8F-9D8E-3DCE7B2EE386}"/>
                  </a:ext>
                </a:extLst>
              </p:cNvPr>
              <p:cNvSpPr txBox="1"/>
              <p:nvPr/>
            </p:nvSpPr>
            <p:spPr>
              <a:xfrm>
                <a:off x="2938357" y="4243659"/>
                <a:ext cx="2870484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for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𝑂𝑏</m:t>
                    </m:r>
                  </m:oMath>
                </a14:m>
                <a:r>
                  <a:rPr lang="en-GB" sz="2800" dirty="0"/>
                  <a:t>,</a:t>
                </a:r>
              </a:p>
              <a:p>
                <a:pPr algn="ctr"/>
                <a:r>
                  <a:rPr lang="en-GB" sz="2800" dirty="0"/>
                  <a:t> a set </a:t>
                </a:r>
                <a:r>
                  <a:rPr lang="en-GB" sz="2800" dirty="0" err="1">
                    <a:solidFill>
                      <a:srgbClr val="FF0000"/>
                    </a:solidFill>
                  </a:rPr>
                  <a:t>hom</a:t>
                </a:r>
                <a:r>
                  <a:rPr lang="en-GB" sz="2800" dirty="0"/>
                  <a:t>(</a:t>
                </a:r>
                <a:r>
                  <a:rPr lang="en-GB" sz="2800" dirty="0" err="1"/>
                  <a:t>x,y</a:t>
                </a:r>
                <a:r>
                  <a:rPr lang="en-GB" sz="2800" dirty="0"/>
                  <a:t>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F25F907-56C1-6F8F-9D8E-3DCE7B2EE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8357" y="4243659"/>
                <a:ext cx="2870484" cy="954107"/>
              </a:xfrm>
              <a:prstGeom prst="rect">
                <a:avLst/>
              </a:prstGeom>
              <a:blipFill>
                <a:blip r:embed="rId6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9E49D9-A7BE-86B6-B231-ED5EDBD4164D}"/>
                  </a:ext>
                </a:extLst>
              </p:cNvPr>
              <p:cNvSpPr txBox="1"/>
              <p:nvPr/>
            </p:nvSpPr>
            <p:spPr>
              <a:xfrm>
                <a:off x="5576128" y="4243659"/>
                <a:ext cx="34106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for 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, </a:t>
                </a:r>
              </a:p>
              <a:p>
                <a:pPr algn="ctr"/>
                <a:r>
                  <a:rPr lang="en-GB" sz="2800" dirty="0"/>
                  <a:t>a set </a:t>
                </a:r>
                <a:r>
                  <a:rPr lang="en-GB" sz="2800" dirty="0" err="1">
                    <a:solidFill>
                      <a:srgbClr val="FF0000"/>
                    </a:solidFill>
                  </a:rPr>
                  <a:t>isMono</a:t>
                </a:r>
                <a:r>
                  <a:rPr lang="en-GB" sz="2800" dirty="0"/>
                  <a:t>(f)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9E49D9-A7BE-86B6-B231-ED5EDBD41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6128" y="4243659"/>
                <a:ext cx="3410603" cy="954107"/>
              </a:xfrm>
              <a:prstGeom prst="rect">
                <a:avLst/>
              </a:prstGeom>
              <a:blipFill>
                <a:blip r:embed="rId7"/>
                <a:stretch>
                  <a:fillRect t="-5732" b="-171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BD3652-F502-7A1B-DB7C-CC3B11B24E72}"/>
                  </a:ext>
                </a:extLst>
              </p:cNvPr>
              <p:cNvSpPr txBox="1"/>
              <p:nvPr/>
            </p:nvSpPr>
            <p:spPr>
              <a:xfrm>
                <a:off x="8704423" y="4058993"/>
                <a:ext cx="294392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2800" dirty="0"/>
                  <a:t>for 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,</a:t>
                </a:r>
              </a:p>
              <a:p>
                <a:pPr algn="r"/>
                <a:r>
                  <a:rPr lang="en-GB" sz="2800" dirty="0"/>
                  <a:t>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,</a:t>
                </a:r>
              </a:p>
              <a:p>
                <a:pPr algn="r"/>
                <a:r>
                  <a:rPr lang="en-GB" sz="2800" dirty="0"/>
                  <a:t>h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hom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dirty="0"/>
                  <a:t>,</a:t>
                </a:r>
              </a:p>
              <a:p>
                <a:pPr algn="ctr"/>
                <a:r>
                  <a:rPr lang="en-GB" sz="2800" dirty="0"/>
                  <a:t>a set </a:t>
                </a:r>
                <a:r>
                  <a:rPr lang="en-GB" sz="2800" dirty="0" err="1">
                    <a:solidFill>
                      <a:srgbClr val="FF0000"/>
                    </a:solidFill>
                  </a:rPr>
                  <a:t>isComp</a:t>
                </a:r>
                <a:r>
                  <a:rPr lang="en-GB" sz="2800" dirty="0"/>
                  <a:t>(</a:t>
                </a:r>
                <a:r>
                  <a:rPr lang="en-GB" sz="2800" dirty="0" err="1"/>
                  <a:t>f,g,h</a:t>
                </a:r>
                <a:r>
                  <a:rPr lang="en-GB" sz="2800" dirty="0"/>
                  <a:t>)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BD3652-F502-7A1B-DB7C-CC3B11B24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423" y="4058993"/>
                <a:ext cx="2943929" cy="1815882"/>
              </a:xfrm>
              <a:prstGeom prst="rect">
                <a:avLst/>
              </a:prstGeom>
              <a:blipFill>
                <a:blip r:embed="rId8"/>
                <a:stretch>
                  <a:fillRect l="-2484" t="-3356" r="-5590" b="-87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Specification of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02E3-31BE-71CB-0604-A70DF1DC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9083" cy="11016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1. </a:t>
            </a:r>
            <a:r>
              <a:rPr lang="en-GB" sz="4000" u="sng" dirty="0"/>
              <a:t>Sorts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D54E22-534E-753D-B8CC-864CBAF6815E}"/>
              </a:ext>
            </a:extLst>
          </p:cNvPr>
          <p:cNvSpPr txBox="1"/>
          <p:nvPr/>
        </p:nvSpPr>
        <p:spPr>
          <a:xfrm>
            <a:off x="4443477" y="177963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 startAt="2"/>
            </a:pPr>
            <a:r>
              <a:rPr lang="en-GB" sz="4000" dirty="0"/>
              <a:t>Rewriting rules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C3646-C0CB-369A-4E6E-33ECD9250E02}"/>
              </a:ext>
            </a:extLst>
          </p:cNvPr>
          <p:cNvSpPr txBox="1"/>
          <p:nvPr/>
        </p:nvSpPr>
        <p:spPr>
          <a:xfrm>
            <a:off x="4504494" y="3016251"/>
            <a:ext cx="77447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First example: composition of morphisms</a:t>
            </a:r>
          </a:p>
        </p:txBody>
      </p:sp>
    </p:spTree>
    <p:extLst>
      <p:ext uri="{BB962C8B-B14F-4D97-AF65-F5344CB8AC3E}">
        <p14:creationId xmlns:p14="http://schemas.microsoft.com/office/powerpoint/2010/main" val="19815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2AD88-2AD6-9F50-8FC2-56F39142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FBBFF-C3B5-BE5A-83CB-067B3DD809F5}"/>
                  </a:ext>
                </a:extLst>
              </p:cNvPr>
              <p:cNvSpPr txBox="1"/>
              <p:nvPr/>
            </p:nvSpPr>
            <p:spPr>
              <a:xfrm>
                <a:off x="5187560" y="4768407"/>
                <a:ext cx="982640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72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GB" sz="7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7FBBFF-C3B5-BE5A-83CB-067B3DD80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560" y="4768407"/>
                <a:ext cx="982640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EE5FBE4B-6F7C-0B51-3BDA-81FFAE351AF0}"/>
              </a:ext>
            </a:extLst>
          </p:cNvPr>
          <p:cNvSpPr txBox="1"/>
          <p:nvPr/>
        </p:nvSpPr>
        <p:spPr>
          <a:xfrm>
            <a:off x="2102960" y="3290356"/>
            <a:ext cx="78809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user-drawn diagram above </a:t>
            </a:r>
          </a:p>
          <a:p>
            <a:pPr algn="ctr"/>
            <a:r>
              <a:rPr lang="en-GB" sz="3600" dirty="0"/>
              <a:t>specifies a </a:t>
            </a:r>
            <a:r>
              <a:rPr lang="en-GB" sz="3600" b="1" dirty="0"/>
              <a:t>rewriting rule</a:t>
            </a:r>
            <a:r>
              <a:rPr lang="en-GB" sz="3600" dirty="0"/>
              <a:t> as below: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91CCB7-D71F-68BB-FE68-DE31238AF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897" y="1321553"/>
            <a:ext cx="2958470" cy="1691081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5A02C61-502D-71F2-C510-989B7EBCE4D5}"/>
              </a:ext>
            </a:extLst>
          </p:cNvPr>
          <p:cNvSpPr/>
          <p:nvPr/>
        </p:nvSpPr>
        <p:spPr>
          <a:xfrm>
            <a:off x="1564145" y="5876403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81891D-D891-56FC-63E9-DCAC8E2BBBF8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1649371" y="4956128"/>
            <a:ext cx="830145" cy="9348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495F06D6-8F4C-C412-57BD-B05707F7BA38}"/>
              </a:ext>
            </a:extLst>
          </p:cNvPr>
          <p:cNvSpPr/>
          <p:nvPr/>
        </p:nvSpPr>
        <p:spPr>
          <a:xfrm>
            <a:off x="2463412" y="4862267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1B0972-3B06-8C84-EC62-1A9F6B2B369A}"/>
              </a:ext>
            </a:extLst>
          </p:cNvPr>
          <p:cNvCxnSpPr>
            <a:cxnSpLocks/>
            <a:stCxn id="11" idx="5"/>
            <a:endCxn id="26" idx="1"/>
          </p:cNvCxnSpPr>
          <p:nvPr/>
        </p:nvCxnSpPr>
        <p:spPr>
          <a:xfrm>
            <a:off x="2557273" y="4956128"/>
            <a:ext cx="721372" cy="91212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BE4EA24E-4F22-6884-A13A-4175271623EE}"/>
              </a:ext>
            </a:extLst>
          </p:cNvPr>
          <p:cNvSpPr/>
          <p:nvPr/>
        </p:nvSpPr>
        <p:spPr>
          <a:xfrm>
            <a:off x="3262541" y="5852147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C86487-E264-E9AF-51B5-1A24C1FEC9F2}"/>
              </a:ext>
            </a:extLst>
          </p:cNvPr>
          <p:cNvSpPr/>
          <p:nvPr/>
        </p:nvSpPr>
        <p:spPr>
          <a:xfrm>
            <a:off x="7515591" y="5962461"/>
            <a:ext cx="99849" cy="9984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24E4359-9748-630C-8033-DFD743A12933}"/>
              </a:ext>
            </a:extLst>
          </p:cNvPr>
          <p:cNvCxnSpPr>
            <a:cxnSpLocks/>
            <a:stCxn id="30" idx="7"/>
            <a:endCxn id="32" idx="3"/>
          </p:cNvCxnSpPr>
          <p:nvPr/>
        </p:nvCxnSpPr>
        <p:spPr>
          <a:xfrm flipV="1">
            <a:off x="7600817" y="4680839"/>
            <a:ext cx="1230168" cy="12962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FC065B6-6332-F1EF-322B-F580D0A42BB5}"/>
              </a:ext>
            </a:extLst>
          </p:cNvPr>
          <p:cNvSpPr/>
          <p:nvPr/>
        </p:nvSpPr>
        <p:spPr>
          <a:xfrm>
            <a:off x="8814881" y="4586978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4641F1-F2B0-89B1-C5C0-19F9E6463755}"/>
              </a:ext>
            </a:extLst>
          </p:cNvPr>
          <p:cNvCxnSpPr>
            <a:cxnSpLocks/>
            <a:stCxn id="32" idx="5"/>
            <a:endCxn id="34" idx="1"/>
          </p:cNvCxnSpPr>
          <p:nvPr/>
        </p:nvCxnSpPr>
        <p:spPr>
          <a:xfrm>
            <a:off x="8908742" y="4680839"/>
            <a:ext cx="1195875" cy="12919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C0E99967-C8F7-1080-361B-0602EEC4BEDC}"/>
              </a:ext>
            </a:extLst>
          </p:cNvPr>
          <p:cNvSpPr/>
          <p:nvPr/>
        </p:nvSpPr>
        <p:spPr>
          <a:xfrm>
            <a:off x="10088513" y="5956692"/>
            <a:ext cx="109965" cy="109965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8AF93D-5621-A5D1-83FE-55140A066D15}"/>
              </a:ext>
            </a:extLst>
          </p:cNvPr>
          <p:cNvCxnSpPr>
            <a:cxnSpLocks/>
            <a:stCxn id="30" idx="6"/>
            <a:endCxn id="34" idx="2"/>
          </p:cNvCxnSpPr>
          <p:nvPr/>
        </p:nvCxnSpPr>
        <p:spPr>
          <a:xfrm flipV="1">
            <a:off x="7615440" y="6011675"/>
            <a:ext cx="2473073" cy="71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199662-ED09-A52A-291D-E4E7F14F94C6}"/>
                  </a:ext>
                </a:extLst>
              </p:cNvPr>
              <p:cNvSpPr txBox="1"/>
              <p:nvPr/>
            </p:nvSpPr>
            <p:spPr>
              <a:xfrm rot="5400000">
                <a:off x="8618191" y="5066992"/>
                <a:ext cx="50334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GB" sz="3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F199662-ED09-A52A-291D-E4E7F14F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8618191" y="5066992"/>
                <a:ext cx="503343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itle 1">
            <a:extLst>
              <a:ext uri="{FF2B5EF4-FFF2-40B4-BE49-F238E27FC236}">
                <a16:creationId xmlns:a16="http://schemas.microsoft.com/office/drawing/2014/main" id="{A0293C28-E9F2-872B-B663-C8136EBD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41"/>
            <a:ext cx="10515600" cy="1325563"/>
          </a:xfrm>
        </p:spPr>
        <p:txBody>
          <a:bodyPr/>
          <a:lstStyle/>
          <a:p>
            <a:r>
              <a:rPr lang="en-GB" dirty="0"/>
              <a:t>Rewriting rule for composition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C379A6E-8844-5FFE-8AFC-C1EE607B81B5}"/>
              </a:ext>
            </a:extLst>
          </p:cNvPr>
          <p:cNvSpPr txBox="1"/>
          <p:nvPr/>
        </p:nvSpPr>
        <p:spPr>
          <a:xfrm>
            <a:off x="7251107" y="1705359"/>
            <a:ext cx="47569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i="1" dirty="0">
                <a:solidFill>
                  <a:srgbClr val="0000FF"/>
                </a:solidFill>
              </a:rPr>
              <a:t>“Each time I see the </a:t>
            </a:r>
            <a:r>
              <a:rPr lang="en-GB" sz="2800" i="1" dirty="0"/>
              <a:t>black stuff</a:t>
            </a:r>
            <a:r>
              <a:rPr lang="en-GB" sz="2800" i="1" dirty="0">
                <a:solidFill>
                  <a:srgbClr val="0000FF"/>
                </a:solidFill>
              </a:rPr>
              <a:t>, </a:t>
            </a:r>
          </a:p>
          <a:p>
            <a:pPr algn="ctr"/>
            <a:r>
              <a:rPr lang="en-GB" sz="2800" i="1" dirty="0">
                <a:solidFill>
                  <a:srgbClr val="0000FF"/>
                </a:solidFill>
              </a:rPr>
              <a:t>I can add the </a:t>
            </a:r>
            <a:r>
              <a:rPr lang="en-GB" sz="2800" i="1" dirty="0">
                <a:solidFill>
                  <a:srgbClr val="FF0000"/>
                </a:solidFill>
              </a:rPr>
              <a:t>red stuff</a:t>
            </a:r>
            <a:r>
              <a:rPr lang="en-GB" sz="2800" i="1" dirty="0">
                <a:solidFill>
                  <a:srgbClr val="0000FF"/>
                </a:solidFill>
              </a:rPr>
              <a:t>”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DBCE7-B169-1F62-39E7-3BFE587CBB52}"/>
              </a:ext>
            </a:extLst>
          </p:cNvPr>
          <p:cNvSpPr txBox="1"/>
          <p:nvPr/>
        </p:nvSpPr>
        <p:spPr>
          <a:xfrm>
            <a:off x="1755042" y="5121575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69FB1-C0C8-8A8E-B7CF-B62B43FCD0DE}"/>
              </a:ext>
            </a:extLst>
          </p:cNvPr>
          <p:cNvSpPr txBox="1"/>
          <p:nvPr/>
        </p:nvSpPr>
        <p:spPr>
          <a:xfrm>
            <a:off x="2990226" y="5121575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573A3C-7F25-E42A-ECB4-9913E257B7D1}"/>
              </a:ext>
            </a:extLst>
          </p:cNvPr>
          <p:cNvSpPr txBox="1"/>
          <p:nvPr/>
        </p:nvSpPr>
        <p:spPr>
          <a:xfrm>
            <a:off x="7736339" y="5216655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CA2CD4-2EFE-34A0-2D7A-47288F34397C}"/>
              </a:ext>
            </a:extLst>
          </p:cNvPr>
          <p:cNvSpPr txBox="1"/>
          <p:nvPr/>
        </p:nvSpPr>
        <p:spPr>
          <a:xfrm>
            <a:off x="9661382" y="5121575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00FF"/>
                </a:solidFill>
              </a:rPr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E1F5C-1BAD-E000-8E18-C2EA0E7DF3CE}"/>
              </a:ext>
            </a:extLst>
          </p:cNvPr>
          <p:cNvSpPr txBox="1"/>
          <p:nvPr/>
        </p:nvSpPr>
        <p:spPr>
          <a:xfrm>
            <a:off x="8737354" y="6117409"/>
            <a:ext cx="342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651211-0EE7-C138-B26E-E9CFE9986510}"/>
                  </a:ext>
                </a:extLst>
              </p:cNvPr>
              <p:cNvSpPr txBox="1"/>
              <p:nvPr/>
            </p:nvSpPr>
            <p:spPr>
              <a:xfrm>
                <a:off x="8172076" y="5460977"/>
                <a:ext cx="145042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∘</m:t>
                      </m:r>
                      <m:r>
                        <a:rPr lang="en-GB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GB" sz="1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6651211-0EE7-C138-B26E-E9CFE99865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076" y="5460977"/>
                <a:ext cx="1450428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18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7" grpId="0" animBg="1"/>
      <p:bldP spid="11" grpId="0" animBg="1"/>
      <p:bldP spid="26" grpId="0" animBg="1"/>
      <p:bldP spid="30" grpId="0" animBg="1"/>
      <p:bldP spid="32" grpId="0" animBg="1"/>
      <p:bldP spid="34" grpId="0" animBg="1"/>
      <p:bldP spid="38" grpId="0"/>
      <p:bldP spid="40" grpId="0"/>
      <p:bldP spid="2" grpId="0"/>
      <p:bldP spid="5" grpId="0"/>
      <p:bldP spid="6" grpId="0"/>
      <p:bldP spid="8" grpId="0"/>
      <p:bldP spid="10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BDCEA-1AEB-F160-707E-8F78DC5B5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008EB-F9B7-8ACB-67F1-E13B5D3A1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B85AF-9521-0B0F-7863-08A22859A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241" y="1285013"/>
            <a:ext cx="2958470" cy="16910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6F7DA20-EAC5-47D0-B8EE-CCD118FB5EEF}"/>
              </a:ext>
            </a:extLst>
          </p:cNvPr>
          <p:cNvSpPr txBox="1"/>
          <p:nvPr/>
        </p:nvSpPr>
        <p:spPr>
          <a:xfrm>
            <a:off x="527774" y="2976094"/>
            <a:ext cx="107334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a model of the sorts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satisfying the following formula: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357B57-945F-56FE-B0A4-FF3CDFD62B63}"/>
                  </a:ext>
                </a:extLst>
              </p:cNvPr>
              <p:cNvSpPr txBox="1"/>
              <p:nvPr/>
            </p:nvSpPr>
            <p:spPr>
              <a:xfrm>
                <a:off x="2418370" y="5454245"/>
                <a:ext cx="65883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∀</m:t>
                      </m:r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357B57-945F-56FE-B0A4-FF3CDFD62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8370" y="5454245"/>
                <a:ext cx="658835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F7BDCF18-975D-324F-C892-33D35666D4A0}"/>
              </a:ext>
            </a:extLst>
          </p:cNvPr>
          <p:cNvSpPr txBox="1"/>
          <p:nvPr/>
        </p:nvSpPr>
        <p:spPr>
          <a:xfrm>
            <a:off x="5375503" y="5802656"/>
            <a:ext cx="62166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/>
              <a:t>(interpreted as a formula in the calculus of conditions)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BEF5E2-A435-65C4-337F-9DDBB8D6C2F5}"/>
              </a:ext>
            </a:extLst>
          </p:cNvPr>
          <p:cNvSpPr txBox="1"/>
          <p:nvPr/>
        </p:nvSpPr>
        <p:spPr>
          <a:xfrm>
            <a:off x="527773" y="355654"/>
            <a:ext cx="1064140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/>
              <a:t>What is a model of this rewriting rule?</a:t>
            </a:r>
          </a:p>
          <a:p>
            <a:endParaRPr lang="en-GB" sz="44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30947C-E1E9-56BA-2F20-EBF7729D7A04}"/>
              </a:ext>
            </a:extLst>
          </p:cNvPr>
          <p:cNvCxnSpPr/>
          <p:nvPr/>
        </p:nvCxnSpPr>
        <p:spPr>
          <a:xfrm flipV="1">
            <a:off x="2933871" y="5966402"/>
            <a:ext cx="319119" cy="411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492C08-0FCC-9294-2727-1B5760791F34}"/>
              </a:ext>
            </a:extLst>
          </p:cNvPr>
          <p:cNvCxnSpPr/>
          <p:nvPr/>
        </p:nvCxnSpPr>
        <p:spPr>
          <a:xfrm>
            <a:off x="3252990" y="5966402"/>
            <a:ext cx="319120" cy="368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399BB-9343-8E5D-46FE-0709A56C327A}"/>
                  </a:ext>
                </a:extLst>
              </p:cNvPr>
              <p:cNvSpPr txBox="1"/>
              <p:nvPr/>
            </p:nvSpPr>
            <p:spPr>
              <a:xfrm>
                <a:off x="3663713" y="5414630"/>
                <a:ext cx="626774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 panose="02040503050406030204" pitchFamily="18" charset="0"/>
                        </a:rPr>
                        <m:t>∃</m:t>
                      </m:r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9399BB-9343-8E5D-46FE-0709A56C32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3713" y="5414630"/>
                <a:ext cx="626774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F389FD-1FDA-FAF7-BB3A-3EE9E137A02D}"/>
                  </a:ext>
                </a:extLst>
              </p:cNvPr>
              <p:cNvSpPr txBox="1"/>
              <p:nvPr/>
            </p:nvSpPr>
            <p:spPr>
              <a:xfrm>
                <a:off x="2629923" y="4212579"/>
                <a:ext cx="7780912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𝑂𝑏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hom</m:t>
                          </m:r>
                        </m:fName>
                        <m:e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𝑖𝑠𝐶𝑜𝑚𝑝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CF389FD-1FDA-FAF7-BB3A-3EE9E137A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923" y="4212579"/>
                <a:ext cx="7780912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38B867-D569-1513-B24F-17555600F0CC}"/>
              </a:ext>
            </a:extLst>
          </p:cNvPr>
          <p:cNvCxnSpPr/>
          <p:nvPr/>
        </p:nvCxnSpPr>
        <p:spPr>
          <a:xfrm flipV="1">
            <a:off x="4144310" y="6009360"/>
            <a:ext cx="319119" cy="411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FB5D59F-C3CD-F93A-A88F-007E97B5D13D}"/>
              </a:ext>
            </a:extLst>
          </p:cNvPr>
          <p:cNvCxnSpPr/>
          <p:nvPr/>
        </p:nvCxnSpPr>
        <p:spPr>
          <a:xfrm>
            <a:off x="4463429" y="6009360"/>
            <a:ext cx="319120" cy="368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EE550A-5C39-EFF3-84E9-D97A18C251B0}"/>
              </a:ext>
            </a:extLst>
          </p:cNvPr>
          <p:cNvCxnSpPr>
            <a:cxnSpLocks/>
          </p:cNvCxnSpPr>
          <p:nvPr/>
        </p:nvCxnSpPr>
        <p:spPr>
          <a:xfrm flipV="1">
            <a:off x="4144310" y="6407945"/>
            <a:ext cx="638239" cy="12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EB8C1C42-500F-6441-46E9-5BB903FCBB9A}"/>
              </a:ext>
            </a:extLst>
          </p:cNvPr>
          <p:cNvSpPr txBox="1"/>
          <p:nvPr/>
        </p:nvSpPr>
        <p:spPr>
          <a:xfrm rot="5400000">
            <a:off x="4312240" y="6055935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⇒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FB4A6E-2431-7819-7A58-07E3605478AC}"/>
              </a:ext>
            </a:extLst>
          </p:cNvPr>
          <p:cNvSpPr txBox="1"/>
          <p:nvPr/>
        </p:nvSpPr>
        <p:spPr>
          <a:xfrm>
            <a:off x="527773" y="5731244"/>
            <a:ext cx="1642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More concisely,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8690B74-A2D6-022B-85C6-18ED1E1D52AA}"/>
              </a:ext>
            </a:extLst>
          </p:cNvPr>
          <p:cNvSpPr txBox="1"/>
          <p:nvPr/>
        </p:nvSpPr>
        <p:spPr>
          <a:xfrm>
            <a:off x="5789506" y="28280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C99458-19A9-2C41-F6B1-2C9E3FABF24A}"/>
              </a:ext>
            </a:extLst>
          </p:cNvPr>
          <p:cNvSpPr txBox="1"/>
          <p:nvPr/>
        </p:nvSpPr>
        <p:spPr>
          <a:xfrm>
            <a:off x="5942753" y="219416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07334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7" grpId="0"/>
      <p:bldP spid="28" grpId="0"/>
      <p:bldP spid="44" grpId="0"/>
      <p:bldP spid="45" grpId="0"/>
      <p:bldP spid="46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29C18-D5DE-6002-4B90-61E5E995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advanced example: monomorphisms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EA4F5-C4BA-993D-BE1C-F6146360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C7A9E9-2D1E-5305-B674-1D2BD22ACDFD}"/>
                  </a:ext>
                </a:extLst>
              </p:cNvPr>
              <p:cNvSpPr txBox="1"/>
              <p:nvPr/>
            </p:nvSpPr>
            <p:spPr>
              <a:xfrm>
                <a:off x="736431" y="1536984"/>
                <a:ext cx="8413705" cy="13452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b="0" u="sng" dirty="0"/>
                  <a:t>Definition:</a:t>
                </a:r>
                <a:r>
                  <a:rPr lang="en-GB" sz="3600" b="0" dirty="0"/>
                  <a:t>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𝑥</m:t>
                    </m:r>
                    <m:groupChr>
                      <m:groupChrPr>
                        <m:chr m:val="→"/>
                        <m:vertJc m:val="bot"/>
                        <m:ctrlPr>
                          <a:rPr lang="en-GB" sz="36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GB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groupCh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600" dirty="0"/>
                  <a:t> is mono means:</a:t>
                </a:r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DC7A9E9-2D1E-5305-B674-1D2BD22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31" y="1536984"/>
                <a:ext cx="8413705" cy="1345240"/>
              </a:xfrm>
              <a:prstGeom prst="rect">
                <a:avLst/>
              </a:prstGeom>
              <a:blipFill>
                <a:blip r:embed="rId3"/>
                <a:stretch>
                  <a:fillRect l="-22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39B5F3E-1221-726E-3237-4BD1D39BD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2511" y="2604377"/>
            <a:ext cx="5717557" cy="2440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4990F-492A-98A8-E940-5F587D210CC4}"/>
                  </a:ext>
                </a:extLst>
              </p:cNvPr>
              <p:cNvSpPr txBox="1"/>
              <p:nvPr/>
            </p:nvSpPr>
            <p:spPr>
              <a:xfrm>
                <a:off x="838199" y="3255645"/>
                <a:ext cx="487066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,  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464990F-492A-98A8-E940-5F587D210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55645"/>
                <a:ext cx="4870665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557419-0DD1-73A2-E7E8-7A9F66D46EB3}"/>
                  </a:ext>
                </a:extLst>
              </p:cNvPr>
              <p:cNvSpPr txBox="1"/>
              <p:nvPr/>
            </p:nvSpPr>
            <p:spPr>
              <a:xfrm>
                <a:off x="838199" y="5952621"/>
                <a:ext cx="9023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600" u="sng" dirty="0"/>
                  <a:t>Notation</a:t>
                </a:r>
                <a:r>
                  <a:rPr lang="en-GB" sz="3600" dirty="0"/>
                  <a:t>: 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↪</m:t>
                    </m:r>
                    <m:r>
                      <a:rPr lang="en-GB" sz="36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3600" dirty="0"/>
                  <a:t> means that </a:t>
                </a:r>
                <a:r>
                  <a:rPr lang="en-GB" sz="3600" i="1" dirty="0"/>
                  <a:t>m</a:t>
                </a:r>
                <a:r>
                  <a:rPr lang="en-GB" sz="3600" dirty="0"/>
                  <a:t> is mono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557419-0DD1-73A2-E7E8-7A9F66D46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952621"/>
                <a:ext cx="9023820" cy="646331"/>
              </a:xfrm>
              <a:prstGeom prst="rect">
                <a:avLst/>
              </a:prstGeom>
              <a:blipFill>
                <a:blip r:embed="rId6"/>
                <a:stretch>
                  <a:fillRect l="-2026" t="-14019" b="-336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2A3D2B-5692-3563-0D26-5825BA8D523E}"/>
                  </a:ext>
                </a:extLst>
              </p:cNvPr>
              <p:cNvSpPr txBox="1"/>
              <p:nvPr/>
            </p:nvSpPr>
            <p:spPr>
              <a:xfrm>
                <a:off x="5708864" y="5156972"/>
                <a:ext cx="47569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∘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2800" i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D2A3D2B-5692-3563-0D26-5825BA8D5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864" y="5156972"/>
                <a:ext cx="47569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869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76E5E997EA2A4F96CD3A278615439B" ma:contentTypeVersion="3" ma:contentTypeDescription="Crée un document." ma:contentTypeScope="" ma:versionID="f259d1fd0ee8b83488bf8d793ade9b6a">
  <xsd:schema xmlns:xsd="http://www.w3.org/2001/XMLSchema" xmlns:xs="http://www.w3.org/2001/XMLSchema" xmlns:p="http://schemas.microsoft.com/office/2006/metadata/properties" xmlns:ns3="e197be8d-da98-4dfc-a05a-43e33b16f0db" targetNamespace="http://schemas.microsoft.com/office/2006/metadata/properties" ma:root="true" ma:fieldsID="29927682aa6624eadcb13e8c0d653a78" ns3:_="">
    <xsd:import namespace="e197be8d-da98-4dfc-a05a-43e33b16f0d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97be8d-da98-4dfc-a05a-43e33b16f0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BFADD2-80FE-49DC-806B-F4F71A45B91F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terms/"/>
    <ds:schemaRef ds:uri="e197be8d-da98-4dfc-a05a-43e33b16f0db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FFFD09D8-C434-475F-A831-E93F50798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09D6F1-2622-42D4-A7F2-1532BEB421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97be8d-da98-4dfc-a05a-43e33b16f0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2653</TotalTime>
  <Words>3280</Words>
  <Application>Microsoft Office PowerPoint</Application>
  <PresentationFormat>Widescreen</PresentationFormat>
  <Paragraphs>215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Towards a proof assistant  for diagrammatic reasoning</vt:lpstr>
      <vt:lpstr>The project</vt:lpstr>
      <vt:lpstr>How to specify a model?</vt:lpstr>
      <vt:lpstr>PowerPoint Presentation</vt:lpstr>
      <vt:lpstr>PowerPoint Presentation</vt:lpstr>
      <vt:lpstr>Specification of models</vt:lpstr>
      <vt:lpstr>Rewriting rule for composition</vt:lpstr>
      <vt:lpstr>PowerPoint Presentation</vt:lpstr>
      <vt:lpstr>A more advanced example: monomorphisms</vt:lpstr>
      <vt:lpstr>Rule for the monomorphic property</vt:lpstr>
      <vt:lpstr>A proof that monomorphisms compose</vt:lpstr>
      <vt:lpstr>Rewriting rule for tagging a morphism as mono</vt:lpstr>
      <vt:lpstr>PowerPoint Presentation</vt:lpstr>
      <vt:lpstr>What is diagram chasing?</vt:lpstr>
      <vt:lpstr>PowerPoint Presentation</vt:lpstr>
      <vt:lpstr>Naïve modelling attempt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Audition CNRS</dc:title>
  <dc:creator>Ambroise Lafont</dc:creator>
  <cp:lastModifiedBy>Ambroise Lafont</cp:lastModifiedBy>
  <cp:revision>518</cp:revision>
  <dcterms:created xsi:type="dcterms:W3CDTF">2023-02-22T18:28:09Z</dcterms:created>
  <dcterms:modified xsi:type="dcterms:W3CDTF">2024-11-22T14:41:56Z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0x010100F676E5E997EA2A4F96CD3A278615439B</vt:lpwstr>
  </property>
</Properties>
</file>