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7.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9.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0.xml" ContentType="application/vnd.openxmlformats-officedocument.presentationml.notesSlide+xml"/>
  <Override PartName="/ppt/tags/tag48.xml" ContentType="application/vnd.openxmlformats-officedocument.presentationml.tags+xml"/>
  <Override PartName="/ppt/notesSlides/notesSlide11.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8.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4"/>
  </p:sldMasterIdLst>
  <p:notesMasterIdLst>
    <p:notesMasterId r:id="rId41"/>
  </p:notesMasterIdLst>
  <p:handoutMasterIdLst>
    <p:handoutMasterId r:id="rId42"/>
  </p:handoutMasterIdLst>
  <p:sldIdLst>
    <p:sldId id="256" r:id="rId5"/>
    <p:sldId id="685" r:id="rId6"/>
    <p:sldId id="306" r:id="rId7"/>
    <p:sldId id="687" r:id="rId8"/>
    <p:sldId id="688" r:id="rId9"/>
    <p:sldId id="396" r:id="rId10"/>
    <p:sldId id="599" r:id="rId11"/>
    <p:sldId id="646" r:id="rId12"/>
    <p:sldId id="690" r:id="rId13"/>
    <p:sldId id="684" r:id="rId14"/>
    <p:sldId id="632" r:id="rId15"/>
    <p:sldId id="686" r:id="rId16"/>
    <p:sldId id="623" r:id="rId17"/>
    <p:sldId id="693" r:id="rId18"/>
    <p:sldId id="695" r:id="rId19"/>
    <p:sldId id="424" r:id="rId20"/>
    <p:sldId id="692" r:id="rId21"/>
    <p:sldId id="604" r:id="rId22"/>
    <p:sldId id="652" r:id="rId23"/>
    <p:sldId id="265" r:id="rId24"/>
    <p:sldId id="418" r:id="rId25"/>
    <p:sldId id="696" r:id="rId26"/>
    <p:sldId id="697" r:id="rId27"/>
    <p:sldId id="701" r:id="rId28"/>
    <p:sldId id="651" r:id="rId29"/>
    <p:sldId id="427" r:id="rId30"/>
    <p:sldId id="649" r:id="rId31"/>
    <p:sldId id="637" r:id="rId32"/>
    <p:sldId id="586" r:id="rId33"/>
    <p:sldId id="640" r:id="rId34"/>
    <p:sldId id="642" r:id="rId35"/>
    <p:sldId id="683" r:id="rId36"/>
    <p:sldId id="699" r:id="rId37"/>
    <p:sldId id="698" r:id="rId38"/>
    <p:sldId id="694" r:id="rId39"/>
    <p:sldId id="70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DE11D35-4771-4D04-BD83-4C7FF2D7C70E}">
          <p14:sldIdLst>
            <p14:sldId id="256"/>
          </p14:sldIdLst>
        </p14:section>
        <p14:section name="Context" id="{F0DB1733-DF50-48F1-A630-DDAE21860D90}">
          <p14:sldIdLst>
            <p14:sldId id="685"/>
            <p14:sldId id="306"/>
            <p14:sldId id="687"/>
            <p14:sldId id="688"/>
            <p14:sldId id="396"/>
            <p14:sldId id="599"/>
            <p14:sldId id="646"/>
            <p14:sldId id="690"/>
            <p14:sldId id="684"/>
            <p14:sldId id="632"/>
            <p14:sldId id="686"/>
            <p14:sldId id="623"/>
            <p14:sldId id="693"/>
            <p14:sldId id="695"/>
            <p14:sldId id="424"/>
          </p14:sldIdLst>
        </p14:section>
        <p14:section name="Dargent" id="{C3AD721F-B328-42CB-A805-0B7DE15B9F60}">
          <p14:sldIdLst>
            <p14:sldId id="692"/>
            <p14:sldId id="604"/>
            <p14:sldId id="652"/>
            <p14:sldId id="265"/>
            <p14:sldId id="418"/>
            <p14:sldId id="696"/>
            <p14:sldId id="697"/>
            <p14:sldId id="701"/>
            <p14:sldId id="651"/>
            <p14:sldId id="427"/>
            <p14:sldId id="649"/>
            <p14:sldId id="637"/>
            <p14:sldId id="586"/>
            <p14:sldId id="640"/>
            <p14:sldId id="642"/>
            <p14:sldId id="683"/>
            <p14:sldId id="699"/>
            <p14:sldId id="698"/>
            <p14:sldId id="694"/>
            <p14:sldId id="700"/>
          </p14:sldIdLst>
        </p14:section>
        <p14:section name="More details" id="{BFAE8F60-6F52-4172-8E58-CF189EDF08A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6E6"/>
    <a:srgbClr val="0000FF"/>
    <a:srgbClr val="E9EBF5"/>
    <a:srgbClr val="B0CAE9"/>
    <a:srgbClr val="9BBDE5"/>
    <a:srgbClr val="99FFCC"/>
    <a:srgbClr val="00CC99"/>
    <a:srgbClr val="00FF00"/>
    <a:srgbClr val="BF9000"/>
    <a:srgbClr val="C6E6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84400" autoAdjust="0"/>
  </p:normalViewPr>
  <p:slideViewPr>
    <p:cSldViewPr snapToGrid="0">
      <p:cViewPr varScale="1">
        <p:scale>
          <a:sx n="89" d="100"/>
          <a:sy n="89" d="100"/>
        </p:scale>
        <p:origin x="834" y="90"/>
      </p:cViewPr>
      <p:guideLst/>
    </p:cSldViewPr>
  </p:slideViewPr>
  <p:outlineViewPr>
    <p:cViewPr>
      <p:scale>
        <a:sx n="33" d="100"/>
        <a:sy n="33" d="100"/>
      </p:scale>
      <p:origin x="0" y="-1788"/>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682B5D-9B0D-8766-5580-499652D4985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Modular theory of PLs</a:t>
            </a:r>
          </a:p>
        </p:txBody>
      </p:sp>
      <p:sp>
        <p:nvSpPr>
          <p:cNvPr id="3" name="Date Placeholder 2">
            <a:extLst>
              <a:ext uri="{FF2B5EF4-FFF2-40B4-BE49-F238E27FC236}">
                <a16:creationId xmlns:a16="http://schemas.microsoft.com/office/drawing/2014/main" id="{204368E2-0204-B95C-423A-C6684B656F2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0D0C4-C4D4-4DF8-B7B8-734EF432FA45}" type="datetimeFigureOut">
              <a:rPr lang="fr-FR" smtClean="0"/>
              <a:t>08/06/2023</a:t>
            </a:fld>
            <a:endParaRPr lang="fr-FR"/>
          </a:p>
        </p:txBody>
      </p:sp>
      <p:sp>
        <p:nvSpPr>
          <p:cNvPr id="4" name="Footer Placeholder 3">
            <a:extLst>
              <a:ext uri="{FF2B5EF4-FFF2-40B4-BE49-F238E27FC236}">
                <a16:creationId xmlns:a16="http://schemas.microsoft.com/office/drawing/2014/main" id="{A8EAA65E-45A0-F1D5-0048-951D98C5331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a:extLst>
              <a:ext uri="{FF2B5EF4-FFF2-40B4-BE49-F238E27FC236}">
                <a16:creationId xmlns:a16="http://schemas.microsoft.com/office/drawing/2014/main" id="{4C75E784-C6FF-52DB-F32E-B44DEBAAD4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01F4FF-DC70-4335-9402-F18DE299C110}" type="slidenum">
              <a:rPr lang="fr-FR" smtClean="0"/>
              <a:t>‹#›</a:t>
            </a:fld>
            <a:endParaRPr lang="fr-FR"/>
          </a:p>
        </p:txBody>
      </p:sp>
    </p:spTree>
    <p:extLst>
      <p:ext uri="{BB962C8B-B14F-4D97-AF65-F5344CB8AC3E}">
        <p14:creationId xmlns:p14="http://schemas.microsoft.com/office/powerpoint/2010/main" val="286913937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Modular theory of PLs</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5544D-24DB-489C-AA38-E91C5DDD72D1}" type="datetimeFigureOut">
              <a:rPr lang="fr-FR" smtClean="0"/>
              <a:t>08/06/2023</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BAB1D-F28B-45E2-A314-43EAF6400CA3}" type="slidenum">
              <a:rPr lang="fr-FR" smtClean="0"/>
              <a:t>‹#›</a:t>
            </a:fld>
            <a:endParaRPr lang="fr-FR"/>
          </a:p>
        </p:txBody>
      </p:sp>
    </p:spTree>
    <p:extLst>
      <p:ext uri="{BB962C8B-B14F-4D97-AF65-F5344CB8AC3E}">
        <p14:creationId xmlns:p14="http://schemas.microsoft.com/office/powerpoint/2010/main" val="1240765104"/>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mblafont.github.io/articles/debruijn-extended.pdf"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Bonjour, je </a:t>
            </a:r>
            <a:r>
              <a:rPr lang="en-US" dirty="0" err="1"/>
              <a:t>vais</a:t>
            </a:r>
            <a:r>
              <a:rPr lang="en-US" dirty="0"/>
              <a:t> </a:t>
            </a:r>
            <a:r>
              <a:rPr lang="en-US" dirty="0" err="1"/>
              <a:t>vous</a:t>
            </a:r>
            <a:r>
              <a:rPr lang="en-US" dirty="0"/>
              <a:t> presenter </a:t>
            </a:r>
            <a:r>
              <a:rPr lang="en-US" dirty="0" err="1"/>
              <a:t>mon</a:t>
            </a:r>
            <a:r>
              <a:rPr lang="en-US" dirty="0"/>
              <a:t> </a:t>
            </a:r>
            <a:r>
              <a:rPr lang="en-US" dirty="0" err="1"/>
              <a:t>porfil</a:t>
            </a:r>
            <a:r>
              <a:rPr lang="en-US" dirty="0"/>
              <a:t> </a:t>
            </a:r>
            <a:r>
              <a:rPr lang="en-US" dirty="0" err="1"/>
              <a:t>autour</a:t>
            </a:r>
            <a:r>
              <a:rPr lang="en-US" dirty="0"/>
              <a:t> des </a:t>
            </a:r>
            <a:r>
              <a:rPr lang="en-US" dirty="0" err="1"/>
              <a:t>langages</a:t>
            </a:r>
            <a:r>
              <a:rPr lang="en-US" dirty="0"/>
              <a:t> et </a:t>
            </a:r>
            <a:r>
              <a:rPr lang="en-US" dirty="0" err="1"/>
              <a:t>preuves</a:t>
            </a:r>
            <a:r>
              <a:rPr lang="en-US" dirty="0"/>
              <a:t> </a:t>
            </a:r>
            <a:r>
              <a:rPr lang="en-US" dirty="0" err="1"/>
              <a:t>mécanisées</a:t>
            </a:r>
            <a:r>
              <a:rPr lang="en-US" dirty="0"/>
              <a:t> pour un poste de </a:t>
            </a:r>
            <a:r>
              <a:rPr lang="en-US" dirty="0" err="1"/>
              <a:t>charche</a:t>
            </a:r>
            <a:r>
              <a:rPr lang="en-US" dirty="0"/>
              <a:t> de recherche de </a:t>
            </a:r>
            <a:r>
              <a:rPr lang="en-US" dirty="0" err="1"/>
              <a:t>classe</a:t>
            </a:r>
            <a:r>
              <a:rPr lang="en-US" dirty="0"/>
              <a:t> </a:t>
            </a:r>
            <a:r>
              <a:rPr lang="en-US" dirty="0" err="1"/>
              <a:t>normale</a:t>
            </a:r>
            <a:r>
              <a:rPr lang="en-US" dirty="0"/>
              <a:t> au CNRS</a:t>
            </a:r>
          </a:p>
          <a:p>
            <a:r>
              <a:rPr lang="en-US" dirty="0"/>
              <a:t>Je suis </a:t>
            </a:r>
            <a:r>
              <a:rPr lang="en-US" dirty="0" err="1"/>
              <a:t>actuellement</a:t>
            </a:r>
            <a:r>
              <a:rPr lang="en-US" dirty="0"/>
              <a:t> </a:t>
            </a:r>
            <a:r>
              <a:rPr lang="en-US" dirty="0" err="1"/>
              <a:t>en</a:t>
            </a:r>
            <a:r>
              <a:rPr lang="en-US" dirty="0"/>
              <a:t> </a:t>
            </a:r>
            <a:r>
              <a:rPr lang="en-US" dirty="0" err="1"/>
              <a:t>postdoctorat</a:t>
            </a:r>
            <a:r>
              <a:rPr lang="en-US" dirty="0"/>
              <a:t> </a:t>
            </a:r>
            <a:r>
              <a:rPr lang="en-US" dirty="0" err="1"/>
              <a:t>depuis</a:t>
            </a:r>
            <a:r>
              <a:rPr lang="en-US" dirty="0"/>
              <a:t> 2022 a </a:t>
            </a:r>
            <a:r>
              <a:rPr lang="en-US" dirty="0" err="1"/>
              <a:t>l’universite</a:t>
            </a:r>
            <a:r>
              <a:rPr lang="en-US" dirty="0"/>
              <a:t> de Cambridge. </a:t>
            </a:r>
            <a:r>
              <a:rPr lang="en-US" dirty="0" err="1"/>
              <a:t>Apres</a:t>
            </a:r>
            <a:r>
              <a:rPr lang="en-US" dirty="0"/>
              <a:t> un premier </a:t>
            </a:r>
            <a:r>
              <a:rPr lang="en-US" dirty="0" err="1"/>
              <a:t>doctorat</a:t>
            </a:r>
            <a:r>
              <a:rPr lang="en-US" dirty="0"/>
              <a:t> a </a:t>
            </a:r>
            <a:r>
              <a:rPr lang="en-US" dirty="0" err="1"/>
              <a:t>l’universi</a:t>
            </a:r>
            <a:r>
              <a:rPr lang="en-US" dirty="0"/>
              <a:t> entre 2020 et 2022, </a:t>
            </a:r>
            <a:r>
              <a:rPr lang="en-US" dirty="0" err="1"/>
              <a:t>suivant</a:t>
            </a:r>
            <a:r>
              <a:rPr lang="en-US" dirty="0"/>
              <a:t> ma these</a:t>
            </a:r>
          </a:p>
          <a:p>
            <a:endParaRPr lang="en-US" dirty="0"/>
          </a:p>
          <a:p>
            <a:r>
              <a:rPr lang="en-US" b="1" dirty="0"/>
              <a:t>A quoi ca </a:t>
            </a:r>
            <a:r>
              <a:rPr lang="en-US" b="1" dirty="0" err="1"/>
              <a:t>sert</a:t>
            </a:r>
            <a:r>
              <a:rPr lang="en-US" b="1" dirty="0"/>
              <a:t> de verifier un </a:t>
            </a:r>
            <a:r>
              <a:rPr lang="en-US" b="1" dirty="0" err="1"/>
              <a:t>compilateur</a:t>
            </a:r>
            <a:endParaRPr lang="en-US" b="1" dirty="0"/>
          </a:p>
          <a:p>
            <a:endParaRPr lang="en-US" dirty="0"/>
          </a:p>
          <a:p>
            <a:r>
              <a:rPr lang="en-US" dirty="0" err="1"/>
              <a:t>Precedemment</a:t>
            </a:r>
            <a:r>
              <a:rPr lang="en-US" dirty="0"/>
              <a:t>, </a:t>
            </a:r>
            <a:r>
              <a:rPr lang="en-US" dirty="0" err="1"/>
              <a:t>j’etais</a:t>
            </a:r>
            <a:endParaRPr lang="en-US" dirty="0"/>
          </a:p>
          <a:p>
            <a:endParaRPr lang="en-US" dirty="0"/>
          </a:p>
          <a:p>
            <a:r>
              <a:rPr lang="en-US" dirty="0"/>
              <a:t>Pas </a:t>
            </a:r>
            <a:r>
              <a:rPr lang="en-US" dirty="0" err="1"/>
              <a:t>assez</a:t>
            </a:r>
            <a:r>
              <a:rPr lang="en-US" dirty="0"/>
              <a:t> </a:t>
            </a:r>
            <a:r>
              <a:rPr lang="en-US" dirty="0" err="1"/>
              <a:t>articule</a:t>
            </a:r>
            <a:endParaRPr lang="en-US" dirty="0"/>
          </a:p>
          <a:p>
            <a:r>
              <a:rPr lang="en-US" dirty="0"/>
              <a:t>Je parle trop </a:t>
            </a:r>
            <a:r>
              <a:rPr lang="en-US" dirty="0" err="1"/>
              <a:t>vite</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strike="noStrike" dirty="0">
                <a:solidFill>
                  <a:srgbClr val="1D7DCB"/>
                </a:solidFill>
                <a:effectLst/>
                <a:latin typeface="Arial" panose="020B0604020202020204" pitchFamily="34" charset="0"/>
                <a:hlinkClick r:id="rId3"/>
              </a:rPr>
              <a:t>Variable binding and substitution for (nameless) dummies</a:t>
            </a:r>
            <a:endParaRPr lang="en-US" b="1" i="0" dirty="0">
              <a:solidFill>
                <a:srgbClr val="2D2D2D"/>
              </a:solidFill>
              <a:effectLst/>
              <a:latin typeface="Arial" panose="020B0604020202020204" pitchFamily="34" charset="0"/>
            </a:endParaRPr>
          </a:p>
          <a:p>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520030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Satisfait</a:t>
            </a:r>
            <a:r>
              <a:rPr lang="en-US" dirty="0"/>
              <a:t> la spec</a:t>
            </a:r>
          </a:p>
          <a:p>
            <a:r>
              <a:rPr lang="en-US" dirty="0"/>
              <a:t>Dans </a:t>
            </a:r>
            <a:r>
              <a:rPr lang="en-US" dirty="0" err="1"/>
              <a:t>isabelle</a:t>
            </a:r>
            <a:r>
              <a:rPr lang="en-US" dirty="0"/>
              <a:t> Au </a:t>
            </a:r>
            <a:r>
              <a:rPr lang="fr-FR" dirty="0"/>
              <a:t>sens où il est en muni en plus d’une </a:t>
            </a:r>
            <a:r>
              <a:rPr lang="fr-FR" dirty="0" err="1"/>
              <a:t>sémantque</a:t>
            </a:r>
            <a:r>
              <a:rPr lang="fr-FR" dirty="0"/>
              <a:t> simplifiée</a:t>
            </a:r>
          </a:p>
          <a:p>
            <a:r>
              <a:rPr lang="fr-FR" dirty="0"/>
              <a:t>Pour tout type T on q un type Ts </a:t>
            </a:r>
          </a:p>
          <a:p>
            <a:r>
              <a:rPr lang="fr-FR" dirty="0"/>
              <a:t>Pour tout fonction f:A –</a:t>
            </a:r>
          </a:p>
          <a:p>
            <a:r>
              <a:rPr lang="fr-FR" dirty="0"/>
              <a:t>La monotonie exprime la compatibilité entre les deux sémantiques</a:t>
            </a:r>
          </a:p>
          <a:p>
            <a:r>
              <a:rPr lang="fr-FR" dirty="0"/>
              <a:t>La relation exprime</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110715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Dans </a:t>
            </a:r>
            <a:r>
              <a:rPr lang="en-US" dirty="0" err="1"/>
              <a:t>isabelle</a:t>
            </a:r>
            <a:r>
              <a:rPr lang="en-US" dirty="0"/>
              <a:t> Au </a:t>
            </a:r>
            <a:r>
              <a:rPr lang="fr-FR" dirty="0"/>
              <a:t>sens où il est en muni en plus d’une </a:t>
            </a:r>
            <a:r>
              <a:rPr lang="fr-FR" dirty="0" err="1"/>
              <a:t>sémantque</a:t>
            </a:r>
            <a:r>
              <a:rPr lang="fr-FR" dirty="0"/>
              <a:t> simplifiée</a:t>
            </a:r>
          </a:p>
          <a:p>
            <a:r>
              <a:rPr lang="fr-FR" dirty="0"/>
              <a:t>Pour tout type T on q un type Ts </a:t>
            </a:r>
          </a:p>
          <a:p>
            <a:r>
              <a:rPr lang="fr-FR" dirty="0"/>
              <a:t>Pour tout fonction f:A –</a:t>
            </a:r>
          </a:p>
          <a:p>
            <a:r>
              <a:rPr lang="fr-FR" dirty="0"/>
              <a:t>La monotonie exprime la compatibilité entre les deux sémantiques</a:t>
            </a:r>
          </a:p>
          <a:p>
            <a:r>
              <a:rPr lang="fr-FR" dirty="0"/>
              <a:t>La relation exprime</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1909868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Explique</a:t>
            </a:r>
            <a:r>
              <a:rPr lang="en-US" dirty="0"/>
              <a:t> plus tard</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666968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D6AE747-57B1-5C65-01F9-3D7EAB79B3B5}"/>
              </a:ext>
            </a:extLst>
          </p:cNvPr>
          <p:cNvSpPr txBox="1">
            <a:spLocks noGrp="1"/>
          </p:cNvSpPr>
          <p:nvPr>
            <p:ph type="sldNum" sz="quarter" idx="5"/>
          </p:nvPr>
        </p:nvSpPr>
        <p:spPr>
          <a:ln/>
        </p:spPr>
        <p:txBody>
          <a:bodyPr vert="horz" lIns="0" tIns="0" rIns="0" bIns="0" anchor="b" anchorCtr="0">
            <a:noAutofit/>
          </a:bodyPr>
          <a:lstStyle/>
          <a:p>
            <a:pPr lvl="0"/>
            <a:fld id="{AF38BB85-29D0-498C-8130-B8FECDBBAD62}" type="slidenum">
              <a:t>15</a:t>
            </a:fld>
            <a:endParaRPr lang="en-AU"/>
          </a:p>
        </p:txBody>
      </p:sp>
      <p:sp>
        <p:nvSpPr>
          <p:cNvPr id="2" name="Slide Image Placeholder 1">
            <a:extLst>
              <a:ext uri="{FF2B5EF4-FFF2-40B4-BE49-F238E27FC236}">
                <a16:creationId xmlns:a16="http://schemas.microsoft.com/office/drawing/2014/main" id="{279F5CF8-CB14-60D2-C212-6E11709AB96C}"/>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96D9E90-F67B-0231-B8FF-F044BD530B90}"/>
              </a:ext>
            </a:extLst>
          </p:cNvPr>
          <p:cNvSpPr txBox="1">
            <a:spLocks noGrp="1"/>
          </p:cNvSpPr>
          <p:nvPr>
            <p:ph type="body" sz="quarter" idx="1"/>
          </p:nvPr>
        </p:nvSpPr>
        <p:spPr/>
        <p:txBody>
          <a:bodyPr vert="horz"/>
          <a:lstStyle/>
          <a:p>
            <a:endParaRPr lang="en-AU"/>
          </a:p>
        </p:txBody>
      </p:sp>
    </p:spTree>
    <p:extLst>
      <p:ext uri="{BB962C8B-B14F-4D97-AF65-F5344CB8AC3E}">
        <p14:creationId xmlns:p14="http://schemas.microsoft.com/office/powerpoint/2010/main" val="850534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Bibliotheque</a:t>
            </a:r>
            <a:r>
              <a:rPr lang="en-US" dirty="0"/>
              <a:t> qui </a:t>
            </a:r>
            <a:r>
              <a:rPr lang="en-US" dirty="0" err="1"/>
              <a:t>permet</a:t>
            </a:r>
            <a:r>
              <a:rPr lang="en-US" dirty="0"/>
              <a:t> de faire de la </a:t>
            </a:r>
            <a:r>
              <a:rPr lang="en-US" dirty="0" err="1"/>
              <a:t>semantqiue</a:t>
            </a:r>
            <a:r>
              <a:rPr lang="en-US" dirty="0"/>
              <a:t> des </a:t>
            </a:r>
            <a:r>
              <a:rPr lang="en-US" dirty="0" err="1"/>
              <a:t>langages</a:t>
            </a:r>
            <a:r>
              <a:rPr lang="en-US" dirty="0"/>
              <a:t> de </a:t>
            </a:r>
            <a:r>
              <a:rPr lang="en-US" dirty="0" err="1"/>
              <a:t>programmation</a:t>
            </a:r>
            <a:r>
              <a:rPr lang="en-US" dirty="0"/>
              <a:t> </a:t>
            </a:r>
            <a:r>
              <a:rPr lang="en-US" dirty="0" err="1"/>
              <a:t>formalisee</a:t>
            </a:r>
            <a:r>
              <a:rPr lang="en-US" dirty="0"/>
              <a:t>. A long-</a:t>
            </a:r>
            <a:r>
              <a:rPr lang="en-US" dirty="0" err="1"/>
              <a:t>terme</a:t>
            </a:r>
            <a:endParaRPr lang="en-US" dirty="0"/>
          </a:p>
          <a:p>
            <a:r>
              <a:rPr lang="en-US" dirty="0" err="1"/>
              <a:t>Ces</a:t>
            </a:r>
            <a:r>
              <a:rPr lang="en-US" dirty="0"/>
              <a:t> </a:t>
            </a:r>
            <a:r>
              <a:rPr lang="en-US" dirty="0" err="1"/>
              <a:t>projets</a:t>
            </a:r>
            <a:r>
              <a:rPr lang="en-US" dirty="0"/>
              <a:t> a court </a:t>
            </a:r>
            <a:r>
              <a:rPr lang="en-US" dirty="0" err="1"/>
              <a:t>terme</a:t>
            </a:r>
            <a:endParaRPr lang="en-US" dirty="0"/>
          </a:p>
          <a:p>
            <a:endParaRPr lang="en-US" dirty="0"/>
          </a:p>
          <a:p>
            <a:r>
              <a:rPr lang="en-US" dirty="0"/>
              <a:t>I am now switching to the presentation of my research project. It is motivated on the observation that trustworthy programming languages are difficult to implement, as I could experience myself while working on Cogent.</a:t>
            </a:r>
          </a:p>
          <a:p>
            <a:r>
              <a:rPr lang="en-US" dirty="0" err="1"/>
              <a:t>Formallly</a:t>
            </a:r>
            <a:r>
              <a:rPr lang="en-US" dirty="0"/>
              <a:t> verified Building blocks that can easily be reused</a:t>
            </a:r>
          </a:p>
          <a:p>
            <a:r>
              <a:rPr lang="en-US" dirty="0"/>
              <a:t>Je </a:t>
            </a:r>
            <a:r>
              <a:rPr lang="en-US" dirty="0" err="1"/>
              <a:t>passse</a:t>
            </a:r>
            <a:r>
              <a:rPr lang="en-US" dirty="0"/>
              <a:t> </a:t>
            </a:r>
            <a:r>
              <a:rPr lang="en-US" dirty="0" err="1"/>
              <a:t>maintenant</a:t>
            </a:r>
            <a:r>
              <a:rPr lang="en-US" dirty="0"/>
              <a:t> a la </a:t>
            </a:r>
            <a:r>
              <a:rPr lang="en-US" dirty="0" err="1"/>
              <a:t>presen</a:t>
            </a:r>
            <a:endParaRPr lang="en-US" dirty="0"/>
          </a:p>
          <a:p>
            <a:r>
              <a:rPr lang="en-US" dirty="0" err="1"/>
              <a:t>tation</a:t>
            </a:r>
            <a:r>
              <a:rPr lang="en-US" dirty="0"/>
              <a:t> de </a:t>
            </a:r>
            <a:r>
              <a:rPr lang="en-US" dirty="0" err="1"/>
              <a:t>mon</a:t>
            </a:r>
            <a:r>
              <a:rPr lang="en-US" dirty="0"/>
              <a:t> </a:t>
            </a:r>
            <a:r>
              <a:rPr lang="en-US" dirty="0" err="1"/>
              <a:t>projet</a:t>
            </a:r>
            <a:r>
              <a:rPr lang="en-US" dirty="0"/>
              <a:t> de recherche</a:t>
            </a:r>
          </a:p>
          <a:p>
            <a:endParaRPr lang="en-US" dirty="0"/>
          </a:p>
          <a:p>
            <a:r>
              <a:rPr lang="en-US" b="1" dirty="0" err="1"/>
              <a:t>Bibliotheque</a:t>
            </a:r>
            <a:r>
              <a:rPr lang="en-US" b="1" dirty="0"/>
              <a:t> </a:t>
            </a:r>
            <a:r>
              <a:rPr lang="en-US" b="1" dirty="0" err="1"/>
              <a:t>formelle</a:t>
            </a:r>
            <a:r>
              <a:rPr lang="en-US" b="1" dirty="0"/>
              <a:t> </a:t>
            </a:r>
            <a:r>
              <a:rPr lang="en-US" b="1" dirty="0" err="1"/>
              <a:t>utilisee</a:t>
            </a:r>
            <a:r>
              <a:rPr lang="en-US" b="1" dirty="0"/>
              <a:t> par les gens. Pas </a:t>
            </a:r>
            <a:r>
              <a:rPr lang="en-US" b="1" dirty="0" err="1"/>
              <a:t>vrai</a:t>
            </a:r>
            <a:r>
              <a:rPr lang="en-US" b="1" dirty="0"/>
              <a:t>: IRIS</a:t>
            </a:r>
          </a:p>
          <a:p>
            <a:r>
              <a:rPr lang="en-US" dirty="0" err="1"/>
              <a:t>Projets</a:t>
            </a:r>
            <a:r>
              <a:rPr lang="en-US" dirty="0"/>
              <a:t> plus </a:t>
            </a:r>
            <a:r>
              <a:rPr lang="en-US" dirty="0" err="1"/>
              <a:t>concrets</a:t>
            </a:r>
            <a:endParaRPr lang="en-US" dirty="0"/>
          </a:p>
          <a:p>
            <a:r>
              <a:rPr lang="en-US" dirty="0" err="1"/>
              <a:t>Reoncilier</a:t>
            </a:r>
            <a:r>
              <a:rPr lang="en-US" dirty="0"/>
              <a:t> </a:t>
            </a:r>
            <a:r>
              <a:rPr lang="en-US" dirty="0" err="1"/>
              <a:t>l’abstraction</a:t>
            </a:r>
            <a:r>
              <a:rPr lang="en-US" dirty="0"/>
              <a:t> et la </a:t>
            </a:r>
            <a:r>
              <a:rPr lang="en-US" dirty="0" err="1"/>
              <a:t>mecanisation</a:t>
            </a:r>
            <a:r>
              <a:rPr lang="en-US" dirty="0"/>
              <a:t>? Trop abuse.</a:t>
            </a:r>
          </a:p>
          <a:p>
            <a:r>
              <a:rPr lang="en-US" dirty="0"/>
              <a:t>2 fronts: abstraction et </a:t>
            </a:r>
            <a:r>
              <a:rPr lang="en-US" dirty="0" err="1"/>
              <a:t>mecanisation</a:t>
            </a:r>
            <a:r>
              <a:rPr lang="en-US" dirty="0"/>
              <a:t> et </a:t>
            </a:r>
            <a:r>
              <a:rPr lang="en-US" dirty="0" err="1"/>
              <a:t>travailler</a:t>
            </a:r>
            <a:r>
              <a:rPr lang="en-US" dirty="0"/>
              <a:t> a la reconciliation</a:t>
            </a:r>
            <a:endParaRPr lang="fr-FR" dirty="0"/>
          </a:p>
          <a:p>
            <a:r>
              <a:rPr lang="en-US" dirty="0"/>
              <a:t>Je suis capable de </a:t>
            </a:r>
            <a:r>
              <a:rPr lang="en-US" dirty="0" err="1"/>
              <a:t>m’eclater</a:t>
            </a:r>
            <a:r>
              <a:rPr lang="en-US" dirty="0"/>
              <a:t> </a:t>
            </a:r>
            <a:r>
              <a:rPr lang="en-US" dirty="0" err="1"/>
              <a:t>en</a:t>
            </a:r>
            <a:r>
              <a:rPr lang="en-US" dirty="0"/>
              <a:t> </a:t>
            </a:r>
            <a:r>
              <a:rPr lang="en-US" dirty="0" err="1"/>
              <a:t>faisatn</a:t>
            </a:r>
            <a:r>
              <a:rPr lang="en-US" dirty="0"/>
              <a:t> des </a:t>
            </a:r>
            <a:r>
              <a:rPr lang="en-US" dirty="0" err="1"/>
              <a:t>trucs</a:t>
            </a:r>
            <a:r>
              <a:rPr lang="en-US" dirty="0"/>
              <a:t> hyper </a:t>
            </a:r>
            <a:r>
              <a:rPr lang="en-US" dirty="0" err="1"/>
              <a:t>abstraits</a:t>
            </a:r>
            <a:r>
              <a:rPr lang="en-US" dirty="0"/>
              <a:t> et </a:t>
            </a:r>
            <a:r>
              <a:rPr lang="en-US" dirty="0" err="1"/>
              <a:t>aussi</a:t>
            </a:r>
            <a:r>
              <a:rPr lang="en-US" dirty="0"/>
              <a:t> hyper </a:t>
            </a:r>
            <a:r>
              <a:rPr lang="en-US" dirty="0" err="1"/>
              <a:t>concrets</a:t>
            </a:r>
            <a:r>
              <a:rPr lang="en-US" dirty="0"/>
              <a:t> et je ne </a:t>
            </a:r>
            <a:r>
              <a:rPr lang="en-US" dirty="0" err="1"/>
              <a:t>sais</a:t>
            </a:r>
            <a:r>
              <a:rPr lang="en-US" dirty="0"/>
              <a:t>  pas encore </a:t>
            </a:r>
            <a:r>
              <a:rPr lang="en-US" dirty="0" err="1"/>
              <a:t>ou</a:t>
            </a:r>
            <a:r>
              <a:rPr lang="en-US" dirty="0"/>
              <a:t> ca </a:t>
            </a:r>
            <a:r>
              <a:rPr lang="en-US" dirty="0" err="1"/>
              <a:t>va</a:t>
            </a:r>
            <a:r>
              <a:rPr lang="en-US" dirty="0"/>
              <a:t> </a:t>
            </a:r>
            <a:r>
              <a:rPr lang="en-US" dirty="0" err="1"/>
              <a:t>aller</a:t>
            </a:r>
            <a:endParaRPr lang="en-US" dirty="0"/>
          </a:p>
          <a:p>
            <a:r>
              <a:rPr lang="en-US" dirty="0"/>
              <a:t>Contribution a Cogent : les deux: </a:t>
            </a:r>
            <a:r>
              <a:rPr lang="en-US" dirty="0" err="1"/>
              <a:t>cambouis</a:t>
            </a:r>
            <a:r>
              <a:rPr lang="en-US" dirty="0"/>
              <a:t> layout, abstraction</a:t>
            </a:r>
          </a:p>
          <a:p>
            <a:r>
              <a:rPr lang="en-US" dirty="0"/>
              <a:t>Au debut de </a:t>
            </a:r>
            <a:r>
              <a:rPr lang="en-US" dirty="0" err="1"/>
              <a:t>l’expose</a:t>
            </a:r>
            <a:r>
              <a:rPr lang="en-US" dirty="0"/>
              <a:t> hyper abstraction hyper </a:t>
            </a:r>
            <a:r>
              <a:rPr lang="en-US" dirty="0" err="1"/>
              <a:t>concretude</a:t>
            </a:r>
            <a:r>
              <a:rPr lang="en-US" dirty="0"/>
              <a:t>, </a:t>
            </a:r>
            <a:r>
              <a:rPr lang="en-US" dirty="0" err="1"/>
              <a:t>centrer</a:t>
            </a:r>
            <a:r>
              <a:rPr lang="en-US" dirty="0"/>
              <a:t> sur cogent</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875332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438AF-6249-68E1-B139-E78342D59CF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73DBCF1-6BF7-6837-7AD1-43C1B4BD6D3B}"/>
              </a:ext>
            </a:extLst>
          </p:cNvPr>
          <p:cNvSpPr txBox="1">
            <a:spLocks noGrp="1"/>
          </p:cNvSpPr>
          <p:nvPr>
            <p:ph type="body" sz="quarter" idx="1"/>
          </p:nvPr>
        </p:nvSpPr>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Pour </a:t>
            </a:r>
            <a:r>
              <a:rPr lang="en-AU" dirty="0" err="1"/>
              <a:t>communiquer</a:t>
            </a:r>
            <a:r>
              <a:rPr lang="en-AU" dirty="0"/>
              <a:t> le </a:t>
            </a:r>
            <a:r>
              <a:rPr lang="en-AU" dirty="0" err="1"/>
              <a:t>périphérique</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Plus </a:t>
            </a:r>
            <a:r>
              <a:rPr lang="en-AU" dirty="0" err="1"/>
              <a:t>concretement</a:t>
            </a:r>
            <a:r>
              <a:rPr lang="en-AU" dirty="0"/>
              <a:t>, </a:t>
            </a:r>
            <a:r>
              <a:rPr lang="en-AU" dirty="0" err="1"/>
              <a:t>Dargent</a:t>
            </a:r>
            <a:r>
              <a:rPr lang="en-AU" dirty="0"/>
              <a:t> </a:t>
            </a:r>
            <a:r>
              <a:rPr lang="en-AU" dirty="0" err="1"/>
              <a:t>une</a:t>
            </a:r>
            <a:r>
              <a:rPr lang="en-AU" dirty="0"/>
              <a:t> extension du </a:t>
            </a:r>
            <a:r>
              <a:rPr lang="en-AU" dirty="0" err="1"/>
              <a:t>langage</a:t>
            </a:r>
            <a:r>
              <a:rPr lang="en-AU" dirty="0"/>
              <a:t> cogent </a:t>
            </a:r>
            <a:r>
              <a:rPr lang="en-AU" dirty="0" err="1"/>
              <a:t>mais</a:t>
            </a:r>
            <a:r>
              <a:rPr lang="en-AU" dirty="0"/>
              <a:t> les idees </a:t>
            </a:r>
            <a:r>
              <a:rPr lang="en-AU" dirty="0" err="1"/>
              <a:t>pourraient</a:t>
            </a:r>
            <a:r>
              <a:rPr lang="en-AU" dirty="0"/>
              <a:t> </a:t>
            </a:r>
            <a:r>
              <a:rPr lang="en-AU" dirty="0" err="1"/>
              <a:t>en</a:t>
            </a:r>
            <a:r>
              <a:rPr lang="en-AU" dirty="0"/>
              <a:t> </a:t>
            </a:r>
            <a:r>
              <a:rPr lang="en-AU" dirty="0" err="1"/>
              <a:t>principe</a:t>
            </a:r>
            <a:r>
              <a:rPr lang="en-AU" dirty="0"/>
              <a:t> </a:t>
            </a:r>
            <a:r>
              <a:rPr lang="en-AU" dirty="0" err="1"/>
              <a:t>s’appliquer</a:t>
            </a:r>
            <a:r>
              <a:rPr lang="en-AU" dirty="0"/>
              <a:t> a </a:t>
            </a:r>
            <a:r>
              <a:rPr lang="en-AU" dirty="0" err="1"/>
              <a:t>d’autres</a:t>
            </a:r>
            <a:r>
              <a:rPr lang="en-AU" dirty="0"/>
              <a:t> contexts.</a:t>
            </a:r>
          </a:p>
          <a:p>
            <a:pPr marL="0" lvl="0" indent="0"/>
            <a:r>
              <a:rPr lang="en-AU" dirty="0"/>
              <a:t>Avec </a:t>
            </a:r>
            <a:r>
              <a:rPr lang="en-AU" dirty="0" err="1"/>
              <a:t>Dargent</a:t>
            </a:r>
            <a:r>
              <a:rPr lang="en-AU" dirty="0"/>
              <a:t>, le </a:t>
            </a:r>
            <a:r>
              <a:rPr lang="en-AU" dirty="0" err="1"/>
              <a:t>compilateur</a:t>
            </a:r>
            <a:r>
              <a:rPr lang="en-AU" dirty="0"/>
              <a:t> </a:t>
            </a:r>
            <a:r>
              <a:rPr lang="en-AU" dirty="0" err="1"/>
              <a:t>prend</a:t>
            </a:r>
            <a:r>
              <a:rPr lang="en-AU" dirty="0"/>
              <a:t> </a:t>
            </a:r>
            <a:r>
              <a:rPr lang="en-AU" dirty="0" err="1"/>
              <a:t>en</a:t>
            </a:r>
            <a:r>
              <a:rPr lang="en-AU" dirty="0"/>
              <a:t> entrée un programme Cogent  et </a:t>
            </a:r>
            <a:r>
              <a:rPr lang="en-AU" dirty="0" err="1"/>
              <a:t>une</a:t>
            </a:r>
            <a:r>
              <a:rPr lang="en-AU" dirty="0"/>
              <a:t> description du format des </a:t>
            </a:r>
            <a:r>
              <a:rPr lang="en-AU" dirty="0" err="1"/>
              <a:t>donnees</a:t>
            </a:r>
            <a:r>
              <a:rPr lang="en-AU" dirty="0"/>
              <a:t>, par </a:t>
            </a:r>
            <a:r>
              <a:rPr lang="en-AU" dirty="0" err="1"/>
              <a:t>exemple</a:t>
            </a:r>
            <a:r>
              <a:rPr lang="en-AU" dirty="0"/>
              <a:t> </a:t>
            </a:r>
            <a:r>
              <a:rPr lang="en-AU" dirty="0" err="1"/>
              <a:t>d’apres</a:t>
            </a:r>
            <a:r>
              <a:rPr lang="en-AU" dirty="0"/>
              <a:t> la specification d’un register de </a:t>
            </a:r>
            <a:r>
              <a:rPr lang="en-AU" dirty="0" err="1"/>
              <a:t>peripherique</a:t>
            </a:r>
            <a:r>
              <a:rPr lang="en-AU" dirty="0"/>
              <a:t>. Le </a:t>
            </a:r>
            <a:r>
              <a:rPr lang="en-AU" dirty="0" err="1"/>
              <a:t>compilateur</a:t>
            </a:r>
            <a:r>
              <a:rPr lang="en-AU" dirty="0"/>
              <a:t> </a:t>
            </a:r>
            <a:r>
              <a:rPr lang="en-AU" dirty="0" err="1"/>
              <a:t>produit</a:t>
            </a:r>
            <a:r>
              <a:rPr lang="en-AU" dirty="0"/>
              <a:t> </a:t>
            </a:r>
            <a:r>
              <a:rPr lang="en-AU" dirty="0" err="1"/>
              <a:t>alors</a:t>
            </a:r>
            <a:r>
              <a:rPr lang="en-AU" dirty="0"/>
              <a:t> un programme C qui </a:t>
            </a:r>
            <a:r>
              <a:rPr lang="en-AU" dirty="0" err="1"/>
              <a:t>manipule</a:t>
            </a:r>
            <a:r>
              <a:rPr lang="en-AU" dirty="0"/>
              <a:t> les </a:t>
            </a:r>
            <a:r>
              <a:rPr lang="en-AU" dirty="0" err="1"/>
              <a:t>donnees</a:t>
            </a:r>
            <a:r>
              <a:rPr lang="en-AU" dirty="0"/>
              <a:t> au format </a:t>
            </a:r>
            <a:r>
              <a:rPr lang="en-AU" dirty="0" err="1"/>
              <a:t>specifie</a:t>
            </a:r>
            <a:r>
              <a:rPr lang="en-AU" dirty="0"/>
              <a:t>, et </a:t>
            </a:r>
            <a:r>
              <a:rPr lang="en-AU" dirty="0" err="1"/>
              <a:t>donc</a:t>
            </a:r>
            <a:r>
              <a:rPr lang="en-AU" dirty="0"/>
              <a:t> </a:t>
            </a:r>
            <a:r>
              <a:rPr lang="en-AU" dirty="0" err="1"/>
              <a:t>peut</a:t>
            </a:r>
            <a:r>
              <a:rPr lang="en-AU" dirty="0"/>
              <a:t> </a:t>
            </a:r>
            <a:r>
              <a:rPr lang="en-AU" dirty="0" err="1"/>
              <a:t>communiquer</a:t>
            </a:r>
            <a:r>
              <a:rPr lang="en-AU" dirty="0"/>
              <a:t> </a:t>
            </a:r>
            <a:r>
              <a:rPr lang="en-AU" dirty="0" err="1"/>
              <a:t>directement</a:t>
            </a:r>
            <a:r>
              <a:rPr lang="en-AU" dirty="0"/>
              <a:t> avec le </a:t>
            </a:r>
            <a:r>
              <a:rPr lang="en-AU" dirty="0" err="1"/>
              <a:t>peripherique</a:t>
            </a:r>
            <a:r>
              <a:rPr lang="en-AU" dirty="0"/>
              <a:t> sans </a:t>
            </a:r>
            <a:r>
              <a:rPr lang="en-AU" dirty="0" err="1"/>
              <a:t>formattage</a:t>
            </a:r>
            <a:r>
              <a:rPr lang="en-AU" dirty="0"/>
              <a:t> </a:t>
            </a:r>
            <a:r>
              <a:rPr lang="en-AU" dirty="0" err="1"/>
              <a:t>additionel</a:t>
            </a:r>
            <a:r>
              <a:rPr lang="en-AU" dirty="0"/>
              <a:t>.</a:t>
            </a:r>
          </a:p>
          <a:p>
            <a:pPr marL="0" lvl="0" indent="0"/>
            <a:r>
              <a:rPr lang="en-AU" dirty="0"/>
              <a:t>De plus, le </a:t>
            </a:r>
            <a:r>
              <a:rPr lang="en-AU" dirty="0" err="1"/>
              <a:t>compilateur</a:t>
            </a:r>
            <a:r>
              <a:rPr lang="en-AU" dirty="0"/>
              <a:t> </a:t>
            </a:r>
            <a:r>
              <a:rPr lang="en-AU" dirty="0" err="1"/>
              <a:t>produit</a:t>
            </a:r>
            <a:r>
              <a:rPr lang="en-AU" dirty="0"/>
              <a:t> </a:t>
            </a:r>
            <a:r>
              <a:rPr lang="en-AU" dirty="0" err="1"/>
              <a:t>une</a:t>
            </a:r>
            <a:r>
              <a:rPr lang="en-AU" dirty="0"/>
              <a:t> prevue </a:t>
            </a:r>
            <a:r>
              <a:rPr lang="en-AU" dirty="0" err="1"/>
              <a:t>formelle</a:t>
            </a:r>
            <a:r>
              <a:rPr lang="en-AU" dirty="0"/>
              <a:t> Isabelle que le programme C raffiné le programme Cogent, et que les </a:t>
            </a:r>
            <a:r>
              <a:rPr lang="en-AU" dirty="0" err="1"/>
              <a:t>donnees</a:t>
            </a:r>
            <a:r>
              <a:rPr lang="en-AU" dirty="0"/>
              <a:t> </a:t>
            </a:r>
            <a:r>
              <a:rPr lang="en-AU" dirty="0" err="1"/>
              <a:t>sont</a:t>
            </a:r>
            <a:r>
              <a:rPr lang="en-AU" dirty="0"/>
              <a:t> </a:t>
            </a:r>
            <a:r>
              <a:rPr lang="en-AU" dirty="0" err="1"/>
              <a:t>effectivement</a:t>
            </a:r>
            <a:r>
              <a:rPr lang="en-AU" dirty="0"/>
              <a:t> </a:t>
            </a:r>
            <a:r>
              <a:rPr lang="en-AU" dirty="0" err="1"/>
              <a:t>manipules</a:t>
            </a:r>
            <a:r>
              <a:rPr lang="en-AU" dirty="0"/>
              <a:t> </a:t>
            </a:r>
            <a:r>
              <a:rPr lang="en-AU" dirty="0" err="1"/>
              <a:t>selon</a:t>
            </a:r>
            <a:r>
              <a:rPr lang="en-AU" dirty="0"/>
              <a:t> le format </a:t>
            </a:r>
            <a:r>
              <a:rPr lang="en-AU" dirty="0" err="1"/>
              <a:t>specifie</a:t>
            </a:r>
            <a:r>
              <a:rPr lang="en-AU" dirty="0"/>
              <a:t>.</a:t>
            </a:r>
          </a:p>
          <a:p>
            <a:pPr marL="0" lvl="0" indent="0"/>
            <a:endParaRPr lang="en-AU" dirty="0"/>
          </a:p>
          <a:p>
            <a:pPr marL="0" lvl="0" indent="0"/>
            <a:r>
              <a:rPr lang="en-AU" dirty="0" err="1"/>
              <a:t>Confus</a:t>
            </a:r>
            <a:endParaRPr lang="en-AU" dirty="0"/>
          </a:p>
          <a:p>
            <a:pPr marL="0" lvl="0" indent="0"/>
            <a:endParaRPr lang="en-AU" dirty="0"/>
          </a:p>
          <a:p>
            <a:pPr marL="0" lvl="0" indent="0"/>
            <a:r>
              <a:rPr lang="en-AU" dirty="0"/>
              <a:t>And now we don’t have to think about bits and bytes</a:t>
            </a:r>
          </a:p>
          <a:p>
            <a:pPr marL="0" lvl="0" indent="0"/>
            <a:r>
              <a:rPr lang="en-AU" dirty="0"/>
              <a:t>+ Refinement and safety still maintained</a:t>
            </a:r>
          </a:p>
          <a:p>
            <a:pPr marL="0" lvl="0" indent="0"/>
            <a:endParaRPr lang="en-AU" dirty="0"/>
          </a:p>
          <a:p>
            <a:pPr marL="0" lvl="0" indent="0"/>
            <a:r>
              <a:rPr lang="en-AU" dirty="0"/>
              <a:t>Layout polymorphism</a:t>
            </a:r>
          </a:p>
          <a:p>
            <a:pPr marL="0" lvl="0" indent="0"/>
            <a:r>
              <a:rPr lang="en-AU" dirty="0"/>
              <a:t>Bit-level </a:t>
            </a:r>
            <a:r>
              <a:rPr lang="en-AU" dirty="0" err="1"/>
              <a:t>oepration</a:t>
            </a:r>
            <a:r>
              <a:rPr lang="en-AU" dirty="0"/>
              <a:t>: endianness of numbers</a:t>
            </a:r>
          </a:p>
        </p:txBody>
      </p:sp>
      <p:sp>
        <p:nvSpPr>
          <p:cNvPr id="4" name="Header Placeholder 3">
            <a:extLst>
              <a:ext uri="{FF2B5EF4-FFF2-40B4-BE49-F238E27FC236}">
                <a16:creationId xmlns:a16="http://schemas.microsoft.com/office/drawing/2014/main" id="{05A7DB2D-ADAF-A42D-7B71-CFCBAD3ED523}"/>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910423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E725D4-6882-4DC2-23AB-5CA7400CC04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DF95DDF-D030-073E-0165-8A4F4F7F74D8}"/>
              </a:ext>
            </a:extLst>
          </p:cNvPr>
          <p:cNvSpPr txBox="1">
            <a:spLocks noGrp="1"/>
          </p:cNvSpPr>
          <p:nvPr>
            <p:ph type="body" sz="quarter" idx="1"/>
          </p:nvPr>
        </p:nvSpPr>
        <p:spPr/>
        <p:txBody>
          <a:bodyPr vert="horz">
            <a:spAutoFit/>
          </a:bodyPr>
          <a:lstStyle/>
          <a:p>
            <a:pPr marL="0" lvl="0" indent="0"/>
            <a:r>
              <a:rPr lang="en-AU" dirty="0"/>
              <a:t>On </a:t>
            </a:r>
            <a:r>
              <a:rPr lang="en-AU" dirty="0" err="1"/>
              <a:t>peut</a:t>
            </a:r>
            <a:r>
              <a:rPr lang="en-AU" dirty="0"/>
              <a:t> </a:t>
            </a:r>
            <a:r>
              <a:rPr lang="en-AU" dirty="0" err="1"/>
              <a:t>permuter</a:t>
            </a:r>
            <a:r>
              <a:rPr lang="en-AU" dirty="0"/>
              <a:t> des </a:t>
            </a:r>
            <a:r>
              <a:rPr lang="en-AU" dirty="0" err="1"/>
              <a:t>trucs</a:t>
            </a:r>
            <a:endParaRPr lang="en-AU" dirty="0"/>
          </a:p>
          <a:p>
            <a:pPr marL="0" lvl="0" indent="0"/>
            <a:endParaRPr lang="en-AU" dirty="0"/>
          </a:p>
          <a:p>
            <a:pPr marL="0" lvl="0" indent="0"/>
            <a:r>
              <a:rPr lang="en-AU" dirty="0" err="1"/>
              <a:t>Voici</a:t>
            </a:r>
            <a:r>
              <a:rPr lang="en-AU" dirty="0"/>
              <a:t> a droite un </a:t>
            </a:r>
            <a:r>
              <a:rPr lang="en-AU" dirty="0" err="1"/>
              <a:t>exemple</a:t>
            </a:r>
            <a:r>
              <a:rPr lang="en-AU" dirty="0"/>
              <a:t> </a:t>
            </a:r>
            <a:r>
              <a:rPr lang="en-AU" dirty="0" err="1"/>
              <a:t>typique</a:t>
            </a:r>
            <a:r>
              <a:rPr lang="en-AU" dirty="0"/>
              <a:t> de code </a:t>
            </a:r>
            <a:r>
              <a:rPr lang="en-AU" dirty="0" err="1"/>
              <a:t>qu’on</a:t>
            </a:r>
            <a:r>
              <a:rPr lang="en-AU" dirty="0"/>
              <a:t> </a:t>
            </a:r>
            <a:r>
              <a:rPr lang="en-AU" dirty="0" err="1"/>
              <a:t>trouve</a:t>
            </a:r>
            <a:r>
              <a:rPr lang="en-AU" dirty="0"/>
              <a:t> dans les </a:t>
            </a:r>
            <a:r>
              <a:rPr lang="en-AU" dirty="0" err="1"/>
              <a:t>pilotes</a:t>
            </a:r>
            <a:r>
              <a:rPr lang="en-AU" dirty="0"/>
              <a:t> de </a:t>
            </a:r>
            <a:r>
              <a:rPr lang="en-AU" dirty="0" err="1"/>
              <a:t>peripheriques</a:t>
            </a:r>
            <a:r>
              <a:rPr lang="en-AU" dirty="0"/>
              <a:t>. Comme </a:t>
            </a:r>
            <a:r>
              <a:rPr lang="en-AU" dirty="0" err="1"/>
              <a:t>indique</a:t>
            </a:r>
            <a:r>
              <a:rPr lang="en-AU" dirty="0"/>
              <a:t> a gauche, </a:t>
            </a:r>
            <a:r>
              <a:rPr lang="en-AU" dirty="0" err="1"/>
              <a:t>ce</a:t>
            </a:r>
            <a:r>
              <a:rPr lang="en-AU" dirty="0"/>
              <a:t> </a:t>
            </a:r>
            <a:r>
              <a:rPr lang="en-AU" dirty="0" err="1"/>
              <a:t>cde</a:t>
            </a:r>
            <a:r>
              <a:rPr lang="en-AU" dirty="0"/>
              <a:t> met a jour le champ VOS d’un register de </a:t>
            </a:r>
            <a:r>
              <a:rPr lang="en-AU" dirty="0" err="1"/>
              <a:t>peripherique</a:t>
            </a:r>
            <a:r>
              <a:rPr lang="en-AU" dirty="0"/>
              <a:t> PWR_CR1 avec la </a:t>
            </a:r>
            <a:r>
              <a:rPr lang="en-AU" dirty="0" err="1"/>
              <a:t>valeur</a:t>
            </a:r>
            <a:r>
              <a:rPr lang="en-AU" dirty="0"/>
              <a:t> scale. La raison pour </a:t>
            </a:r>
            <a:r>
              <a:rPr lang="en-AU" dirty="0" err="1"/>
              <a:t>laquelle</a:t>
            </a:r>
            <a:r>
              <a:rPr lang="en-AU" dirty="0"/>
              <a:t> </a:t>
            </a:r>
            <a:r>
              <a:rPr lang="en-AU" dirty="0" err="1"/>
              <a:t>ce</a:t>
            </a:r>
            <a:r>
              <a:rPr lang="en-AU" dirty="0"/>
              <a:t> code </a:t>
            </a:r>
            <a:r>
              <a:rPr lang="en-AU" dirty="0" err="1"/>
              <a:t>est</a:t>
            </a:r>
            <a:r>
              <a:rPr lang="en-AU" dirty="0"/>
              <a:t> </a:t>
            </a:r>
            <a:r>
              <a:rPr lang="en-AU" dirty="0" err="1"/>
              <a:t>si</a:t>
            </a:r>
            <a:r>
              <a:rPr lang="en-AU" dirty="0"/>
              <a:t> </a:t>
            </a:r>
            <a:r>
              <a:rPr lang="en-AU" dirty="0" err="1"/>
              <a:t>compliquee</a:t>
            </a:r>
            <a:r>
              <a:rPr lang="en-AU" dirty="0"/>
              <a:t>, </a:t>
            </a:r>
            <a:r>
              <a:rPr lang="en-AU" dirty="0" err="1"/>
              <a:t>c’est</a:t>
            </a:r>
            <a:r>
              <a:rPr lang="en-AU" dirty="0"/>
              <a:t> que </a:t>
            </a:r>
            <a:r>
              <a:rPr lang="en-AU" dirty="0" err="1"/>
              <a:t>ce</a:t>
            </a:r>
            <a:r>
              <a:rPr lang="en-AU" dirty="0"/>
              <a:t> </a:t>
            </a:r>
            <a:r>
              <a:rPr lang="en-AU" dirty="0" err="1"/>
              <a:t>cette</a:t>
            </a:r>
            <a:r>
              <a:rPr lang="en-AU" dirty="0"/>
              <a:t> nouvelle </a:t>
            </a:r>
            <a:r>
              <a:rPr lang="en-AU" dirty="0" err="1"/>
              <a:t>valeur</a:t>
            </a:r>
            <a:r>
              <a:rPr lang="en-AU" dirty="0"/>
              <a:t> doit </a:t>
            </a:r>
            <a:r>
              <a:rPr lang="en-AU" dirty="0" err="1"/>
              <a:t>etre</a:t>
            </a:r>
            <a:r>
              <a:rPr lang="en-AU" dirty="0"/>
              <a:t> dispose a un </a:t>
            </a:r>
            <a:r>
              <a:rPr lang="en-AU" dirty="0" err="1"/>
              <a:t>endroit</a:t>
            </a:r>
            <a:r>
              <a:rPr lang="en-AU" dirty="0"/>
              <a:t> bien particulier du register, </a:t>
            </a:r>
            <a:r>
              <a:rPr lang="en-AU" dirty="0" err="1"/>
              <a:t>necessitant</a:t>
            </a:r>
            <a:r>
              <a:rPr lang="en-AU" dirty="0"/>
              <a:t> des operations de bit. Avec </a:t>
            </a:r>
            <a:r>
              <a:rPr lang="en-AU" dirty="0" err="1"/>
              <a:t>Dargent</a:t>
            </a:r>
            <a:r>
              <a:rPr lang="en-AU" dirty="0"/>
              <a:t> on </a:t>
            </a:r>
            <a:r>
              <a:rPr lang="en-AU" dirty="0" err="1"/>
              <a:t>peut</a:t>
            </a:r>
            <a:r>
              <a:rPr lang="en-AU" dirty="0"/>
              <a:t> tout </a:t>
            </a:r>
            <a:r>
              <a:rPr lang="en-AU" dirty="0" err="1"/>
              <a:t>simplement</a:t>
            </a:r>
            <a:r>
              <a:rPr lang="en-AU" dirty="0"/>
              <a:t> </a:t>
            </a:r>
            <a:r>
              <a:rPr lang="en-AU" dirty="0" err="1"/>
              <a:t>ecrire</a:t>
            </a:r>
            <a:r>
              <a:rPr lang="en-AU" dirty="0"/>
              <a:t> le code de gauche et </a:t>
            </a:r>
            <a:r>
              <a:rPr lang="en-AU" dirty="0" err="1"/>
              <a:t>raisonner</a:t>
            </a:r>
            <a:r>
              <a:rPr lang="en-AU" dirty="0"/>
              <a:t> dessus </a:t>
            </a:r>
            <a:r>
              <a:rPr lang="en-AU" dirty="0" err="1"/>
              <a:t>alors</a:t>
            </a:r>
            <a:r>
              <a:rPr lang="en-AU" dirty="0"/>
              <a:t> que le </a:t>
            </a:r>
            <a:r>
              <a:rPr lang="en-AU" dirty="0" err="1"/>
              <a:t>compilateur</a:t>
            </a:r>
            <a:r>
              <a:rPr lang="en-AU" dirty="0"/>
              <a:t> </a:t>
            </a:r>
            <a:r>
              <a:rPr lang="en-AU" dirty="0" err="1"/>
              <a:t>va</a:t>
            </a:r>
            <a:r>
              <a:rPr lang="en-AU" dirty="0"/>
              <a:t> </a:t>
            </a:r>
            <a:r>
              <a:rPr lang="en-AU" dirty="0" err="1"/>
              <a:t>produire</a:t>
            </a:r>
            <a:r>
              <a:rPr lang="en-AU" dirty="0"/>
              <a:t> le code de droite.</a:t>
            </a:r>
          </a:p>
        </p:txBody>
      </p:sp>
      <p:sp>
        <p:nvSpPr>
          <p:cNvPr id="4" name="Header Placeholder 3">
            <a:extLst>
              <a:ext uri="{FF2B5EF4-FFF2-40B4-BE49-F238E27FC236}">
                <a16:creationId xmlns:a16="http://schemas.microsoft.com/office/drawing/2014/main" id="{816F6BC8-AFB3-93A5-D4B4-982FE0967625}"/>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1242849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0C3AE01-13E7-2013-2D4A-62EDE557D23B}"/>
              </a:ext>
            </a:extLst>
          </p:cNvPr>
          <p:cNvSpPr txBox="1">
            <a:spLocks noGrp="1"/>
          </p:cNvSpPr>
          <p:nvPr>
            <p:ph type="sldNum" sz="quarter" idx="5"/>
          </p:nvPr>
        </p:nvSpPr>
        <p:spPr>
          <a:ln/>
        </p:spPr>
        <p:txBody>
          <a:bodyPr vert="horz" lIns="0" tIns="0" rIns="0" bIns="0" anchor="b" anchorCtr="0">
            <a:noAutofit/>
          </a:bodyPr>
          <a:lstStyle/>
          <a:p>
            <a:pPr lvl="0"/>
            <a:fld id="{0A8132AE-4FB8-4CCE-A8E6-EA87CB6ACF8D}" type="slidenum">
              <a:t>20</a:t>
            </a:fld>
            <a:endParaRPr lang="en-AU"/>
          </a:p>
        </p:txBody>
      </p:sp>
      <p:sp>
        <p:nvSpPr>
          <p:cNvPr id="2" name="Slide Image Placeholder 1">
            <a:extLst>
              <a:ext uri="{FF2B5EF4-FFF2-40B4-BE49-F238E27FC236}">
                <a16:creationId xmlns:a16="http://schemas.microsoft.com/office/drawing/2014/main" id="{96284E1D-262E-9DA9-EFC7-52555B226F01}"/>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95DC4D2-C198-2C45-A2C2-EFFC04A3B3D2}"/>
              </a:ext>
            </a:extLst>
          </p:cNvPr>
          <p:cNvSpPr txBox="1">
            <a:spLocks noGrp="1"/>
          </p:cNvSpPr>
          <p:nvPr>
            <p:ph type="body" sz="quarter" idx="1"/>
          </p:nvPr>
        </p:nvSpPr>
        <p:spPr/>
        <p:txBody>
          <a:bodyPr vert="horz">
            <a:spAutoFit/>
          </a:bodyPr>
          <a:lstStyle/>
          <a:p>
            <a:pPr lvl="0"/>
            <a:r>
              <a:rPr lang="en-AU"/>
              <a:t>(without dargent)</a:t>
            </a:r>
          </a:p>
          <a:p>
            <a:pPr lvl="0"/>
            <a:r>
              <a:rPr lang="en-AU"/>
              <a:t>Very similar, defining type relation and proving</a:t>
            </a:r>
          </a:p>
          <a:p>
            <a:pPr lvl="0"/>
            <a:r>
              <a:rPr lang="en-AU"/>
              <a:t>that it is maintained is simple</a:t>
            </a:r>
          </a:p>
          <a:p>
            <a:pPr lvl="0"/>
            <a:r>
              <a:rPr lang="en-AU"/>
              <a:t>But no control over memory layouts</a:t>
            </a:r>
          </a:p>
        </p:txBody>
      </p:sp>
    </p:spTree>
    <p:extLst>
      <p:ext uri="{BB962C8B-B14F-4D97-AF65-F5344CB8AC3E}">
        <p14:creationId xmlns:p14="http://schemas.microsoft.com/office/powerpoint/2010/main" val="3472137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E725D4-6882-4DC2-23AB-5CA7400CC045}"/>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DF95DDF-D030-073E-0165-8A4F4F7F74D8}"/>
              </a:ext>
            </a:extLst>
          </p:cNvPr>
          <p:cNvSpPr txBox="1">
            <a:spLocks noGrp="1"/>
          </p:cNvSpPr>
          <p:nvPr>
            <p:ph type="body" sz="quarter" idx="1"/>
          </p:nvPr>
        </p:nvSpPr>
        <p:spPr/>
        <p:txBody>
          <a:bodyPr vert="horz">
            <a:spAutoFit/>
          </a:bodyPr>
          <a:lstStyle/>
          <a:p>
            <a:pPr marL="0" lvl="0" indent="0"/>
            <a:r>
              <a:rPr lang="en-AU" dirty="0" err="1"/>
              <a:t>Voici</a:t>
            </a:r>
            <a:r>
              <a:rPr lang="en-AU" dirty="0"/>
              <a:t> a droite un </a:t>
            </a:r>
            <a:r>
              <a:rPr lang="en-AU" dirty="0" err="1"/>
              <a:t>exemple</a:t>
            </a:r>
            <a:r>
              <a:rPr lang="en-AU" dirty="0"/>
              <a:t> </a:t>
            </a:r>
            <a:r>
              <a:rPr lang="en-AU" dirty="0" err="1"/>
              <a:t>typique</a:t>
            </a:r>
            <a:r>
              <a:rPr lang="en-AU" dirty="0"/>
              <a:t> de code </a:t>
            </a:r>
            <a:r>
              <a:rPr lang="en-AU" dirty="0" err="1"/>
              <a:t>qu’on</a:t>
            </a:r>
            <a:r>
              <a:rPr lang="en-AU" dirty="0"/>
              <a:t> </a:t>
            </a:r>
            <a:r>
              <a:rPr lang="en-AU" dirty="0" err="1"/>
              <a:t>trouve</a:t>
            </a:r>
            <a:r>
              <a:rPr lang="en-AU" dirty="0"/>
              <a:t> dans les </a:t>
            </a:r>
            <a:r>
              <a:rPr lang="en-AU" dirty="0" err="1"/>
              <a:t>pilotes</a:t>
            </a:r>
            <a:r>
              <a:rPr lang="en-AU" dirty="0"/>
              <a:t> de </a:t>
            </a:r>
            <a:r>
              <a:rPr lang="en-AU" dirty="0" err="1"/>
              <a:t>peripheriques</a:t>
            </a:r>
            <a:r>
              <a:rPr lang="en-AU" dirty="0"/>
              <a:t>. Comme </a:t>
            </a:r>
            <a:r>
              <a:rPr lang="en-AU" dirty="0" err="1"/>
              <a:t>indique</a:t>
            </a:r>
            <a:r>
              <a:rPr lang="en-AU" dirty="0"/>
              <a:t> a gauche, </a:t>
            </a:r>
            <a:r>
              <a:rPr lang="en-AU" dirty="0" err="1"/>
              <a:t>ce</a:t>
            </a:r>
            <a:r>
              <a:rPr lang="en-AU" dirty="0"/>
              <a:t> </a:t>
            </a:r>
            <a:r>
              <a:rPr lang="en-AU" dirty="0" err="1"/>
              <a:t>cde</a:t>
            </a:r>
            <a:r>
              <a:rPr lang="en-AU" dirty="0"/>
              <a:t> met a jour le champ VOS d’un register de </a:t>
            </a:r>
            <a:r>
              <a:rPr lang="en-AU" dirty="0" err="1"/>
              <a:t>peripherique</a:t>
            </a:r>
            <a:r>
              <a:rPr lang="en-AU" dirty="0"/>
              <a:t> PWR_CR1 avec la </a:t>
            </a:r>
            <a:r>
              <a:rPr lang="en-AU" dirty="0" err="1"/>
              <a:t>valeur</a:t>
            </a:r>
            <a:r>
              <a:rPr lang="en-AU" dirty="0"/>
              <a:t> scale. La raison pour </a:t>
            </a:r>
            <a:r>
              <a:rPr lang="en-AU" dirty="0" err="1"/>
              <a:t>laquelle</a:t>
            </a:r>
            <a:r>
              <a:rPr lang="en-AU" dirty="0"/>
              <a:t> </a:t>
            </a:r>
            <a:r>
              <a:rPr lang="en-AU" dirty="0" err="1"/>
              <a:t>ce</a:t>
            </a:r>
            <a:r>
              <a:rPr lang="en-AU" dirty="0"/>
              <a:t> code </a:t>
            </a:r>
            <a:r>
              <a:rPr lang="en-AU" dirty="0" err="1"/>
              <a:t>est</a:t>
            </a:r>
            <a:r>
              <a:rPr lang="en-AU" dirty="0"/>
              <a:t> </a:t>
            </a:r>
            <a:r>
              <a:rPr lang="en-AU" dirty="0" err="1"/>
              <a:t>si</a:t>
            </a:r>
            <a:r>
              <a:rPr lang="en-AU" dirty="0"/>
              <a:t> </a:t>
            </a:r>
            <a:r>
              <a:rPr lang="en-AU" dirty="0" err="1"/>
              <a:t>compliquee</a:t>
            </a:r>
            <a:r>
              <a:rPr lang="en-AU" dirty="0"/>
              <a:t>, </a:t>
            </a:r>
            <a:r>
              <a:rPr lang="en-AU" dirty="0" err="1"/>
              <a:t>c’est</a:t>
            </a:r>
            <a:r>
              <a:rPr lang="en-AU" dirty="0"/>
              <a:t> que </a:t>
            </a:r>
            <a:r>
              <a:rPr lang="en-AU" dirty="0" err="1"/>
              <a:t>ce</a:t>
            </a:r>
            <a:r>
              <a:rPr lang="en-AU" dirty="0"/>
              <a:t> </a:t>
            </a:r>
            <a:r>
              <a:rPr lang="en-AU" dirty="0" err="1"/>
              <a:t>cette</a:t>
            </a:r>
            <a:r>
              <a:rPr lang="en-AU" dirty="0"/>
              <a:t> nouvelle </a:t>
            </a:r>
            <a:r>
              <a:rPr lang="en-AU" dirty="0" err="1"/>
              <a:t>valeur</a:t>
            </a:r>
            <a:r>
              <a:rPr lang="en-AU" dirty="0"/>
              <a:t> doit </a:t>
            </a:r>
            <a:r>
              <a:rPr lang="en-AU" dirty="0" err="1"/>
              <a:t>etre</a:t>
            </a:r>
            <a:r>
              <a:rPr lang="en-AU" dirty="0"/>
              <a:t> dispose a un </a:t>
            </a:r>
            <a:r>
              <a:rPr lang="en-AU" dirty="0" err="1"/>
              <a:t>endroit</a:t>
            </a:r>
            <a:r>
              <a:rPr lang="en-AU" dirty="0"/>
              <a:t> bien particulier du register, </a:t>
            </a:r>
            <a:r>
              <a:rPr lang="en-AU" dirty="0" err="1"/>
              <a:t>necessitant</a:t>
            </a:r>
            <a:r>
              <a:rPr lang="en-AU" dirty="0"/>
              <a:t> des operations de bit. Avec </a:t>
            </a:r>
            <a:r>
              <a:rPr lang="en-AU" dirty="0" err="1"/>
              <a:t>Dargent</a:t>
            </a:r>
            <a:r>
              <a:rPr lang="en-AU" dirty="0"/>
              <a:t> on </a:t>
            </a:r>
            <a:r>
              <a:rPr lang="en-AU" dirty="0" err="1"/>
              <a:t>peut</a:t>
            </a:r>
            <a:r>
              <a:rPr lang="en-AU" dirty="0"/>
              <a:t> tout </a:t>
            </a:r>
            <a:r>
              <a:rPr lang="en-AU" dirty="0" err="1"/>
              <a:t>simplement</a:t>
            </a:r>
            <a:r>
              <a:rPr lang="en-AU" dirty="0"/>
              <a:t> </a:t>
            </a:r>
            <a:r>
              <a:rPr lang="en-AU" dirty="0" err="1"/>
              <a:t>ecrire</a:t>
            </a:r>
            <a:r>
              <a:rPr lang="en-AU" dirty="0"/>
              <a:t> le code de gauche et </a:t>
            </a:r>
            <a:r>
              <a:rPr lang="en-AU" dirty="0" err="1"/>
              <a:t>raisonner</a:t>
            </a:r>
            <a:r>
              <a:rPr lang="en-AU" dirty="0"/>
              <a:t> dessus </a:t>
            </a:r>
            <a:r>
              <a:rPr lang="en-AU" dirty="0" err="1"/>
              <a:t>alors</a:t>
            </a:r>
            <a:r>
              <a:rPr lang="en-AU" dirty="0"/>
              <a:t> que le </a:t>
            </a:r>
            <a:r>
              <a:rPr lang="en-AU" dirty="0" err="1"/>
              <a:t>compilateur</a:t>
            </a:r>
            <a:r>
              <a:rPr lang="en-AU" dirty="0"/>
              <a:t> </a:t>
            </a:r>
            <a:r>
              <a:rPr lang="en-AU" dirty="0" err="1"/>
              <a:t>va</a:t>
            </a:r>
            <a:r>
              <a:rPr lang="en-AU" dirty="0"/>
              <a:t> </a:t>
            </a:r>
            <a:r>
              <a:rPr lang="en-AU" dirty="0" err="1"/>
              <a:t>produire</a:t>
            </a:r>
            <a:r>
              <a:rPr lang="en-AU" dirty="0"/>
              <a:t> le code de droite.</a:t>
            </a:r>
          </a:p>
        </p:txBody>
      </p:sp>
      <p:sp>
        <p:nvSpPr>
          <p:cNvPr id="4" name="Header Placeholder 3">
            <a:extLst>
              <a:ext uri="{FF2B5EF4-FFF2-40B4-BE49-F238E27FC236}">
                <a16:creationId xmlns:a16="http://schemas.microsoft.com/office/drawing/2014/main" id="{816F6BC8-AFB3-93A5-D4B4-982FE0967625}"/>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544540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 A </a:t>
            </a:r>
            <a:r>
              <a:rPr lang="en-US" dirty="0" err="1"/>
              <a:t>partir</a:t>
            </a:r>
            <a:r>
              <a:rPr lang="en-US" dirty="0"/>
              <a:t> de </a:t>
            </a:r>
            <a:r>
              <a:rPr lang="en-US" dirty="0" err="1"/>
              <a:t>là</a:t>
            </a:r>
            <a:r>
              <a:rPr lang="en-US" dirty="0"/>
              <a:t> on </a:t>
            </a:r>
            <a:r>
              <a:rPr lang="en-US" dirty="0" err="1"/>
              <a:t>m’a</a:t>
            </a:r>
            <a:r>
              <a:rPr lang="en-US" dirty="0"/>
              <a:t> </a:t>
            </a:r>
            <a:r>
              <a:rPr lang="en-US" dirty="0" err="1"/>
              <a:t>accordait</a:t>
            </a:r>
            <a:r>
              <a:rPr lang="en-US" dirty="0"/>
              <a:t> </a:t>
            </a:r>
            <a:r>
              <a:rPr lang="en-US" dirty="0" err="1"/>
              <a:t>une</a:t>
            </a:r>
            <a:r>
              <a:rPr lang="en-US" dirty="0"/>
              <a:t> </a:t>
            </a:r>
            <a:r>
              <a:rPr lang="en-US" dirty="0" err="1"/>
              <a:t>autonomie</a:t>
            </a:r>
            <a:r>
              <a:rPr lang="en-US" dirty="0"/>
              <a:t> et </a:t>
            </a:r>
            <a:r>
              <a:rPr lang="en-US" dirty="0" err="1"/>
              <a:t>une</a:t>
            </a:r>
            <a:r>
              <a:rPr lang="en-US" dirty="0"/>
              <a:t> </a:t>
            </a:r>
            <a:r>
              <a:rPr lang="en-US" dirty="0" err="1"/>
              <a:t>indépendance</a:t>
            </a:r>
            <a:r>
              <a:rPr lang="en-US" dirty="0"/>
              <a:t> complete et je </a:t>
            </a:r>
            <a:r>
              <a:rPr lang="en-US" dirty="0" err="1"/>
              <a:t>vais</a:t>
            </a:r>
            <a:r>
              <a:rPr lang="en-US" dirty="0"/>
              <a:t> </a:t>
            </a:r>
            <a:r>
              <a:rPr lang="en-US" dirty="0" err="1"/>
              <a:t>vous</a:t>
            </a:r>
            <a:r>
              <a:rPr lang="en-US" dirty="0"/>
              <a:t> </a:t>
            </a:r>
            <a:r>
              <a:rPr lang="en-US" dirty="0" err="1"/>
              <a:t>expliquer</a:t>
            </a:r>
            <a:r>
              <a:rPr lang="en-US" dirty="0"/>
              <a:t> </a:t>
            </a:r>
            <a:r>
              <a:rPr lang="en-US" dirty="0" err="1"/>
              <a:t>ce</a:t>
            </a:r>
            <a:r>
              <a:rPr lang="en-US" dirty="0"/>
              <a:t> que </a:t>
            </a:r>
            <a:r>
              <a:rPr lang="en-US" dirty="0" err="1"/>
              <a:t>j’ai</a:t>
            </a:r>
            <a:r>
              <a:rPr lang="en-US" dirty="0"/>
              <a:t> fait</a:t>
            </a:r>
          </a:p>
          <a:p>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4244836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Bibliotheque</a:t>
            </a:r>
            <a:r>
              <a:rPr lang="en-US" dirty="0"/>
              <a:t> qui </a:t>
            </a:r>
            <a:r>
              <a:rPr lang="en-US" dirty="0" err="1"/>
              <a:t>permet</a:t>
            </a:r>
            <a:r>
              <a:rPr lang="en-US" dirty="0"/>
              <a:t> de faire de la </a:t>
            </a:r>
            <a:r>
              <a:rPr lang="en-US" dirty="0" err="1"/>
              <a:t>semantqiue</a:t>
            </a:r>
            <a:r>
              <a:rPr lang="en-US" dirty="0"/>
              <a:t> des </a:t>
            </a:r>
            <a:r>
              <a:rPr lang="en-US" dirty="0" err="1"/>
              <a:t>langages</a:t>
            </a:r>
            <a:r>
              <a:rPr lang="en-US" dirty="0"/>
              <a:t> de </a:t>
            </a:r>
            <a:r>
              <a:rPr lang="en-US" dirty="0" err="1"/>
              <a:t>programmation</a:t>
            </a:r>
            <a:r>
              <a:rPr lang="en-US" dirty="0"/>
              <a:t> </a:t>
            </a:r>
            <a:r>
              <a:rPr lang="en-US" dirty="0" err="1"/>
              <a:t>formalisee</a:t>
            </a:r>
            <a:r>
              <a:rPr lang="en-US" dirty="0"/>
              <a:t>. A long-</a:t>
            </a:r>
            <a:r>
              <a:rPr lang="en-US" dirty="0" err="1"/>
              <a:t>terme</a:t>
            </a:r>
            <a:endParaRPr lang="en-US" dirty="0"/>
          </a:p>
          <a:p>
            <a:r>
              <a:rPr lang="en-US" dirty="0" err="1"/>
              <a:t>Ces</a:t>
            </a:r>
            <a:r>
              <a:rPr lang="en-US" dirty="0"/>
              <a:t> </a:t>
            </a:r>
            <a:r>
              <a:rPr lang="en-US" dirty="0" err="1"/>
              <a:t>projets</a:t>
            </a:r>
            <a:r>
              <a:rPr lang="en-US" dirty="0"/>
              <a:t> a court </a:t>
            </a:r>
            <a:r>
              <a:rPr lang="en-US" dirty="0" err="1"/>
              <a:t>terme</a:t>
            </a:r>
            <a:endParaRPr lang="en-US" dirty="0"/>
          </a:p>
          <a:p>
            <a:endParaRPr lang="en-US" dirty="0"/>
          </a:p>
          <a:p>
            <a:r>
              <a:rPr lang="en-US" dirty="0"/>
              <a:t>I am now switching to the presentation of my research project. It is motivated on the observation that trustworthy programming languages are difficult to implement, as I could experience myself while working on Cogent.</a:t>
            </a:r>
          </a:p>
          <a:p>
            <a:r>
              <a:rPr lang="en-US" dirty="0" err="1"/>
              <a:t>Formallly</a:t>
            </a:r>
            <a:r>
              <a:rPr lang="en-US" dirty="0"/>
              <a:t> verified Building blocks that can easily be reused</a:t>
            </a:r>
          </a:p>
          <a:p>
            <a:r>
              <a:rPr lang="en-US" dirty="0"/>
              <a:t>Je </a:t>
            </a:r>
            <a:r>
              <a:rPr lang="en-US" dirty="0" err="1"/>
              <a:t>passse</a:t>
            </a:r>
            <a:r>
              <a:rPr lang="en-US" dirty="0"/>
              <a:t> </a:t>
            </a:r>
            <a:r>
              <a:rPr lang="en-US" dirty="0" err="1"/>
              <a:t>maintenant</a:t>
            </a:r>
            <a:r>
              <a:rPr lang="en-US" dirty="0"/>
              <a:t> a la </a:t>
            </a:r>
            <a:r>
              <a:rPr lang="en-US" dirty="0" err="1"/>
              <a:t>presen</a:t>
            </a:r>
            <a:endParaRPr lang="en-US" dirty="0"/>
          </a:p>
          <a:p>
            <a:r>
              <a:rPr lang="en-US" dirty="0" err="1"/>
              <a:t>tation</a:t>
            </a:r>
            <a:r>
              <a:rPr lang="en-US" dirty="0"/>
              <a:t> de </a:t>
            </a:r>
            <a:r>
              <a:rPr lang="en-US" dirty="0" err="1"/>
              <a:t>mon</a:t>
            </a:r>
            <a:r>
              <a:rPr lang="en-US" dirty="0"/>
              <a:t> </a:t>
            </a:r>
            <a:r>
              <a:rPr lang="en-US" dirty="0" err="1"/>
              <a:t>projet</a:t>
            </a:r>
            <a:r>
              <a:rPr lang="en-US" dirty="0"/>
              <a:t> de recherche</a:t>
            </a:r>
          </a:p>
          <a:p>
            <a:endParaRPr lang="en-US" dirty="0"/>
          </a:p>
          <a:p>
            <a:r>
              <a:rPr lang="en-US" b="1" dirty="0" err="1"/>
              <a:t>Bibliotheque</a:t>
            </a:r>
            <a:r>
              <a:rPr lang="en-US" b="1" dirty="0"/>
              <a:t> </a:t>
            </a:r>
            <a:r>
              <a:rPr lang="en-US" b="1" dirty="0" err="1"/>
              <a:t>formelle</a:t>
            </a:r>
            <a:r>
              <a:rPr lang="en-US" b="1" dirty="0"/>
              <a:t> </a:t>
            </a:r>
            <a:r>
              <a:rPr lang="en-US" b="1" dirty="0" err="1"/>
              <a:t>utilisee</a:t>
            </a:r>
            <a:r>
              <a:rPr lang="en-US" b="1" dirty="0"/>
              <a:t> par les gens. Pas </a:t>
            </a:r>
            <a:r>
              <a:rPr lang="en-US" b="1" dirty="0" err="1"/>
              <a:t>vrai</a:t>
            </a:r>
            <a:r>
              <a:rPr lang="en-US" b="1" dirty="0"/>
              <a:t>: IRIS</a:t>
            </a:r>
          </a:p>
          <a:p>
            <a:r>
              <a:rPr lang="en-US" dirty="0" err="1"/>
              <a:t>Projets</a:t>
            </a:r>
            <a:r>
              <a:rPr lang="en-US" dirty="0"/>
              <a:t> plus </a:t>
            </a:r>
            <a:r>
              <a:rPr lang="en-US" dirty="0" err="1"/>
              <a:t>concrets</a:t>
            </a:r>
            <a:endParaRPr lang="en-US" dirty="0"/>
          </a:p>
          <a:p>
            <a:r>
              <a:rPr lang="en-US" dirty="0" err="1"/>
              <a:t>Reoncilier</a:t>
            </a:r>
            <a:r>
              <a:rPr lang="en-US" dirty="0"/>
              <a:t> </a:t>
            </a:r>
            <a:r>
              <a:rPr lang="en-US" dirty="0" err="1"/>
              <a:t>l’abstraction</a:t>
            </a:r>
            <a:r>
              <a:rPr lang="en-US" dirty="0"/>
              <a:t> et la </a:t>
            </a:r>
            <a:r>
              <a:rPr lang="en-US" dirty="0" err="1"/>
              <a:t>mecanisation</a:t>
            </a:r>
            <a:r>
              <a:rPr lang="en-US" dirty="0"/>
              <a:t>? Trop abuse.</a:t>
            </a:r>
          </a:p>
          <a:p>
            <a:r>
              <a:rPr lang="en-US" dirty="0"/>
              <a:t>2 fronts: abstraction et </a:t>
            </a:r>
            <a:r>
              <a:rPr lang="en-US" dirty="0" err="1"/>
              <a:t>mecanisation</a:t>
            </a:r>
            <a:r>
              <a:rPr lang="en-US" dirty="0"/>
              <a:t> et </a:t>
            </a:r>
            <a:r>
              <a:rPr lang="en-US" dirty="0" err="1"/>
              <a:t>travailler</a:t>
            </a:r>
            <a:r>
              <a:rPr lang="en-US" dirty="0"/>
              <a:t> a la reconciliation</a:t>
            </a:r>
            <a:endParaRPr lang="fr-FR" dirty="0"/>
          </a:p>
          <a:p>
            <a:r>
              <a:rPr lang="en-US" dirty="0"/>
              <a:t>Je suis capable de </a:t>
            </a:r>
            <a:r>
              <a:rPr lang="en-US" dirty="0" err="1"/>
              <a:t>m’eclater</a:t>
            </a:r>
            <a:r>
              <a:rPr lang="en-US" dirty="0"/>
              <a:t> </a:t>
            </a:r>
            <a:r>
              <a:rPr lang="en-US" dirty="0" err="1"/>
              <a:t>en</a:t>
            </a:r>
            <a:r>
              <a:rPr lang="en-US" dirty="0"/>
              <a:t> </a:t>
            </a:r>
            <a:r>
              <a:rPr lang="en-US" dirty="0" err="1"/>
              <a:t>faisatn</a:t>
            </a:r>
            <a:r>
              <a:rPr lang="en-US" dirty="0"/>
              <a:t> des </a:t>
            </a:r>
            <a:r>
              <a:rPr lang="en-US" dirty="0" err="1"/>
              <a:t>trucs</a:t>
            </a:r>
            <a:r>
              <a:rPr lang="en-US" dirty="0"/>
              <a:t> hyper </a:t>
            </a:r>
            <a:r>
              <a:rPr lang="en-US" dirty="0" err="1"/>
              <a:t>abstraits</a:t>
            </a:r>
            <a:r>
              <a:rPr lang="en-US" dirty="0"/>
              <a:t> et </a:t>
            </a:r>
            <a:r>
              <a:rPr lang="en-US" dirty="0" err="1"/>
              <a:t>aussi</a:t>
            </a:r>
            <a:r>
              <a:rPr lang="en-US" dirty="0"/>
              <a:t> hyper </a:t>
            </a:r>
            <a:r>
              <a:rPr lang="en-US" dirty="0" err="1"/>
              <a:t>concrets</a:t>
            </a:r>
            <a:r>
              <a:rPr lang="en-US" dirty="0"/>
              <a:t> et je ne </a:t>
            </a:r>
            <a:r>
              <a:rPr lang="en-US" dirty="0" err="1"/>
              <a:t>sais</a:t>
            </a:r>
            <a:r>
              <a:rPr lang="en-US" dirty="0"/>
              <a:t>  pas encore </a:t>
            </a:r>
            <a:r>
              <a:rPr lang="en-US" dirty="0" err="1"/>
              <a:t>ou</a:t>
            </a:r>
            <a:r>
              <a:rPr lang="en-US" dirty="0"/>
              <a:t> ca </a:t>
            </a:r>
            <a:r>
              <a:rPr lang="en-US" dirty="0" err="1"/>
              <a:t>va</a:t>
            </a:r>
            <a:r>
              <a:rPr lang="en-US" dirty="0"/>
              <a:t> </a:t>
            </a:r>
            <a:r>
              <a:rPr lang="en-US" dirty="0" err="1"/>
              <a:t>aller</a:t>
            </a:r>
            <a:endParaRPr lang="en-US" dirty="0"/>
          </a:p>
          <a:p>
            <a:r>
              <a:rPr lang="en-US" dirty="0"/>
              <a:t>Contribution a Cogent : les deux: </a:t>
            </a:r>
            <a:r>
              <a:rPr lang="en-US" dirty="0" err="1"/>
              <a:t>cambouis</a:t>
            </a:r>
            <a:r>
              <a:rPr lang="en-US" dirty="0"/>
              <a:t> layout, abstraction</a:t>
            </a:r>
          </a:p>
          <a:p>
            <a:r>
              <a:rPr lang="en-US" dirty="0"/>
              <a:t>Au debut de </a:t>
            </a:r>
            <a:r>
              <a:rPr lang="en-US" dirty="0" err="1"/>
              <a:t>l’expose</a:t>
            </a:r>
            <a:r>
              <a:rPr lang="en-US" dirty="0"/>
              <a:t> hyper abstraction hyper </a:t>
            </a:r>
            <a:r>
              <a:rPr lang="en-US" dirty="0" err="1"/>
              <a:t>concretude</a:t>
            </a:r>
            <a:r>
              <a:rPr lang="en-US" dirty="0"/>
              <a:t>, </a:t>
            </a:r>
            <a:r>
              <a:rPr lang="en-US" dirty="0" err="1"/>
              <a:t>centrer</a:t>
            </a:r>
            <a:r>
              <a:rPr lang="en-US" dirty="0"/>
              <a:t> sur cogent</a:t>
            </a:r>
            <a:endParaRPr lang="fr-FR" dirty="0"/>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4241299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438AF-6249-68E1-B139-E78342D59CF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73DBCF1-6BF7-6837-7AD1-43C1B4BD6D3B}"/>
              </a:ext>
            </a:extLst>
          </p:cNvPr>
          <p:cNvSpPr txBox="1">
            <a:spLocks noGrp="1"/>
          </p:cNvSpPr>
          <p:nvPr>
            <p:ph type="body" sz="quarter" idx="1"/>
          </p:nvPr>
        </p:nvSpPr>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Plus </a:t>
            </a:r>
            <a:r>
              <a:rPr lang="en-AU" dirty="0" err="1"/>
              <a:t>concretement</a:t>
            </a:r>
            <a:r>
              <a:rPr lang="en-AU" dirty="0"/>
              <a:t>, </a:t>
            </a:r>
            <a:r>
              <a:rPr lang="en-AU" dirty="0" err="1"/>
              <a:t>Dargent</a:t>
            </a:r>
            <a:r>
              <a:rPr lang="en-AU" dirty="0"/>
              <a:t> </a:t>
            </a:r>
            <a:r>
              <a:rPr lang="en-AU" dirty="0" err="1"/>
              <a:t>une</a:t>
            </a:r>
            <a:r>
              <a:rPr lang="en-AU" dirty="0"/>
              <a:t> extension du </a:t>
            </a:r>
            <a:r>
              <a:rPr lang="en-AU" dirty="0" err="1"/>
              <a:t>langage</a:t>
            </a:r>
            <a:r>
              <a:rPr lang="en-AU" dirty="0"/>
              <a:t> cogent </a:t>
            </a:r>
            <a:r>
              <a:rPr lang="en-AU" dirty="0" err="1"/>
              <a:t>mais</a:t>
            </a:r>
            <a:r>
              <a:rPr lang="en-AU" dirty="0"/>
              <a:t> les idees </a:t>
            </a:r>
            <a:r>
              <a:rPr lang="en-AU" dirty="0" err="1"/>
              <a:t>pourraient</a:t>
            </a:r>
            <a:r>
              <a:rPr lang="en-AU" dirty="0"/>
              <a:t> </a:t>
            </a:r>
            <a:r>
              <a:rPr lang="en-AU" dirty="0" err="1"/>
              <a:t>en</a:t>
            </a:r>
            <a:r>
              <a:rPr lang="en-AU" dirty="0"/>
              <a:t> </a:t>
            </a:r>
            <a:r>
              <a:rPr lang="en-AU" dirty="0" err="1"/>
              <a:t>principe</a:t>
            </a:r>
            <a:r>
              <a:rPr lang="en-AU" dirty="0"/>
              <a:t> </a:t>
            </a:r>
            <a:r>
              <a:rPr lang="en-AU" dirty="0" err="1"/>
              <a:t>s’appliquer</a:t>
            </a:r>
            <a:r>
              <a:rPr lang="en-AU" dirty="0"/>
              <a:t> a </a:t>
            </a:r>
            <a:r>
              <a:rPr lang="en-AU" dirty="0" err="1"/>
              <a:t>d’autres</a:t>
            </a:r>
            <a:r>
              <a:rPr lang="en-AU" dirty="0"/>
              <a:t> contexts.</a:t>
            </a:r>
          </a:p>
          <a:p>
            <a:pPr marL="0" lvl="0" indent="0"/>
            <a:r>
              <a:rPr lang="en-AU" dirty="0"/>
              <a:t>Avec </a:t>
            </a:r>
            <a:r>
              <a:rPr lang="en-AU" dirty="0" err="1"/>
              <a:t>Dargent</a:t>
            </a:r>
            <a:r>
              <a:rPr lang="en-AU" dirty="0"/>
              <a:t>, le </a:t>
            </a:r>
            <a:r>
              <a:rPr lang="en-AU" dirty="0" err="1"/>
              <a:t>compilateur</a:t>
            </a:r>
            <a:r>
              <a:rPr lang="en-AU" dirty="0"/>
              <a:t> </a:t>
            </a:r>
            <a:r>
              <a:rPr lang="en-AU" dirty="0" err="1"/>
              <a:t>prend</a:t>
            </a:r>
            <a:r>
              <a:rPr lang="en-AU" dirty="0"/>
              <a:t> </a:t>
            </a:r>
            <a:r>
              <a:rPr lang="en-AU" dirty="0" err="1"/>
              <a:t>en</a:t>
            </a:r>
            <a:r>
              <a:rPr lang="en-AU" dirty="0"/>
              <a:t> entrée un programme Cogent  et </a:t>
            </a:r>
            <a:r>
              <a:rPr lang="en-AU" dirty="0" err="1"/>
              <a:t>une</a:t>
            </a:r>
            <a:r>
              <a:rPr lang="en-AU" dirty="0"/>
              <a:t> description du format des </a:t>
            </a:r>
            <a:r>
              <a:rPr lang="en-AU" dirty="0" err="1"/>
              <a:t>donnees</a:t>
            </a:r>
            <a:r>
              <a:rPr lang="en-AU" dirty="0"/>
              <a:t>, par </a:t>
            </a:r>
            <a:r>
              <a:rPr lang="en-AU" dirty="0" err="1"/>
              <a:t>exemple</a:t>
            </a:r>
            <a:r>
              <a:rPr lang="en-AU" dirty="0"/>
              <a:t> </a:t>
            </a:r>
            <a:r>
              <a:rPr lang="en-AU" dirty="0" err="1"/>
              <a:t>d’apres</a:t>
            </a:r>
            <a:r>
              <a:rPr lang="en-AU" dirty="0"/>
              <a:t> la specification d’un register de </a:t>
            </a:r>
            <a:r>
              <a:rPr lang="en-AU" dirty="0" err="1"/>
              <a:t>peripherique</a:t>
            </a:r>
            <a:r>
              <a:rPr lang="en-AU" dirty="0"/>
              <a:t>. Le </a:t>
            </a:r>
            <a:r>
              <a:rPr lang="en-AU" dirty="0" err="1"/>
              <a:t>compilateur</a:t>
            </a:r>
            <a:r>
              <a:rPr lang="en-AU" dirty="0"/>
              <a:t> </a:t>
            </a:r>
            <a:r>
              <a:rPr lang="en-AU" dirty="0" err="1"/>
              <a:t>produit</a:t>
            </a:r>
            <a:r>
              <a:rPr lang="en-AU" dirty="0"/>
              <a:t> </a:t>
            </a:r>
            <a:r>
              <a:rPr lang="en-AU" dirty="0" err="1"/>
              <a:t>alors</a:t>
            </a:r>
            <a:r>
              <a:rPr lang="en-AU" dirty="0"/>
              <a:t> un programme C qui </a:t>
            </a:r>
            <a:r>
              <a:rPr lang="en-AU" dirty="0" err="1"/>
              <a:t>manipule</a:t>
            </a:r>
            <a:r>
              <a:rPr lang="en-AU" dirty="0"/>
              <a:t> les </a:t>
            </a:r>
            <a:r>
              <a:rPr lang="en-AU" dirty="0" err="1"/>
              <a:t>donnees</a:t>
            </a:r>
            <a:r>
              <a:rPr lang="en-AU" dirty="0"/>
              <a:t> au format </a:t>
            </a:r>
            <a:r>
              <a:rPr lang="en-AU" dirty="0" err="1"/>
              <a:t>specifie</a:t>
            </a:r>
            <a:r>
              <a:rPr lang="en-AU" dirty="0"/>
              <a:t>, et </a:t>
            </a:r>
            <a:r>
              <a:rPr lang="en-AU" dirty="0" err="1"/>
              <a:t>donc</a:t>
            </a:r>
            <a:r>
              <a:rPr lang="en-AU" dirty="0"/>
              <a:t> </a:t>
            </a:r>
            <a:r>
              <a:rPr lang="en-AU" dirty="0" err="1"/>
              <a:t>peut</a:t>
            </a:r>
            <a:r>
              <a:rPr lang="en-AU" dirty="0"/>
              <a:t> </a:t>
            </a:r>
            <a:r>
              <a:rPr lang="en-AU" dirty="0" err="1"/>
              <a:t>communiquer</a:t>
            </a:r>
            <a:r>
              <a:rPr lang="en-AU" dirty="0"/>
              <a:t> </a:t>
            </a:r>
            <a:r>
              <a:rPr lang="en-AU" dirty="0" err="1"/>
              <a:t>directement</a:t>
            </a:r>
            <a:r>
              <a:rPr lang="en-AU" dirty="0"/>
              <a:t> avec le </a:t>
            </a:r>
            <a:r>
              <a:rPr lang="en-AU" dirty="0" err="1"/>
              <a:t>peripherique</a:t>
            </a:r>
            <a:r>
              <a:rPr lang="en-AU" dirty="0"/>
              <a:t> sans </a:t>
            </a:r>
            <a:r>
              <a:rPr lang="en-AU" dirty="0" err="1"/>
              <a:t>formattage</a:t>
            </a:r>
            <a:r>
              <a:rPr lang="en-AU" dirty="0"/>
              <a:t> </a:t>
            </a:r>
            <a:r>
              <a:rPr lang="en-AU" dirty="0" err="1"/>
              <a:t>additionel</a:t>
            </a:r>
            <a:r>
              <a:rPr lang="en-AU" dirty="0"/>
              <a:t>.</a:t>
            </a:r>
          </a:p>
          <a:p>
            <a:pPr marL="0" lvl="0" indent="0"/>
            <a:r>
              <a:rPr lang="en-AU" dirty="0"/>
              <a:t>De plus, le </a:t>
            </a:r>
            <a:r>
              <a:rPr lang="en-AU" dirty="0" err="1"/>
              <a:t>compilateur</a:t>
            </a:r>
            <a:r>
              <a:rPr lang="en-AU" dirty="0"/>
              <a:t> </a:t>
            </a:r>
            <a:r>
              <a:rPr lang="en-AU" dirty="0" err="1"/>
              <a:t>produit</a:t>
            </a:r>
            <a:r>
              <a:rPr lang="en-AU" dirty="0"/>
              <a:t> </a:t>
            </a:r>
            <a:r>
              <a:rPr lang="en-AU" dirty="0" err="1"/>
              <a:t>une</a:t>
            </a:r>
            <a:r>
              <a:rPr lang="en-AU" dirty="0"/>
              <a:t> prevue </a:t>
            </a:r>
            <a:r>
              <a:rPr lang="en-AU" dirty="0" err="1"/>
              <a:t>formelle</a:t>
            </a:r>
            <a:r>
              <a:rPr lang="en-AU" dirty="0"/>
              <a:t> Isabelle que le programme C raffiné le programme Cogent, et que les </a:t>
            </a:r>
            <a:r>
              <a:rPr lang="en-AU" dirty="0" err="1"/>
              <a:t>donnees</a:t>
            </a:r>
            <a:r>
              <a:rPr lang="en-AU" dirty="0"/>
              <a:t> </a:t>
            </a:r>
            <a:r>
              <a:rPr lang="en-AU" dirty="0" err="1"/>
              <a:t>sont</a:t>
            </a:r>
            <a:r>
              <a:rPr lang="en-AU" dirty="0"/>
              <a:t> </a:t>
            </a:r>
            <a:r>
              <a:rPr lang="en-AU" dirty="0" err="1"/>
              <a:t>effectivement</a:t>
            </a:r>
            <a:r>
              <a:rPr lang="en-AU" dirty="0"/>
              <a:t> </a:t>
            </a:r>
            <a:r>
              <a:rPr lang="en-AU" dirty="0" err="1"/>
              <a:t>manipules</a:t>
            </a:r>
            <a:r>
              <a:rPr lang="en-AU" dirty="0"/>
              <a:t> </a:t>
            </a:r>
            <a:r>
              <a:rPr lang="en-AU" dirty="0" err="1"/>
              <a:t>selon</a:t>
            </a:r>
            <a:r>
              <a:rPr lang="en-AU" dirty="0"/>
              <a:t> le format </a:t>
            </a:r>
            <a:r>
              <a:rPr lang="en-AU" dirty="0" err="1"/>
              <a:t>specifie</a:t>
            </a:r>
            <a:r>
              <a:rPr lang="en-AU" dirty="0"/>
              <a:t>.</a:t>
            </a:r>
          </a:p>
          <a:p>
            <a:pPr marL="0" lvl="0" indent="0"/>
            <a:endParaRPr lang="en-AU" dirty="0"/>
          </a:p>
          <a:p>
            <a:pPr marL="0" lvl="0" indent="0"/>
            <a:r>
              <a:rPr lang="en-AU" dirty="0" err="1"/>
              <a:t>Confus</a:t>
            </a:r>
            <a:endParaRPr lang="en-AU" dirty="0"/>
          </a:p>
          <a:p>
            <a:pPr marL="0" lvl="0" indent="0"/>
            <a:endParaRPr lang="en-AU" dirty="0"/>
          </a:p>
          <a:p>
            <a:pPr marL="0" lvl="0" indent="0"/>
            <a:r>
              <a:rPr lang="en-AU" dirty="0"/>
              <a:t>And now we don’t have to think about bits and bytes</a:t>
            </a:r>
          </a:p>
          <a:p>
            <a:pPr marL="0" lvl="0" indent="0"/>
            <a:r>
              <a:rPr lang="en-AU" dirty="0"/>
              <a:t>+ Refinement and safety still maintained</a:t>
            </a:r>
          </a:p>
          <a:p>
            <a:pPr marL="0" lvl="0" indent="0"/>
            <a:endParaRPr lang="en-AU" dirty="0"/>
          </a:p>
          <a:p>
            <a:pPr marL="0" lvl="0" indent="0"/>
            <a:r>
              <a:rPr lang="en-AU" dirty="0"/>
              <a:t>Layout polymorphism</a:t>
            </a:r>
          </a:p>
          <a:p>
            <a:pPr marL="0" lvl="0" indent="0"/>
            <a:r>
              <a:rPr lang="en-AU" dirty="0"/>
              <a:t>Bit-level </a:t>
            </a:r>
            <a:r>
              <a:rPr lang="en-AU" dirty="0" err="1"/>
              <a:t>oepration</a:t>
            </a:r>
            <a:r>
              <a:rPr lang="en-AU" dirty="0"/>
              <a:t>: endianness of numbers</a:t>
            </a:r>
          </a:p>
        </p:txBody>
      </p:sp>
      <p:sp>
        <p:nvSpPr>
          <p:cNvPr id="4" name="Header Placeholder 3">
            <a:extLst>
              <a:ext uri="{FF2B5EF4-FFF2-40B4-BE49-F238E27FC236}">
                <a16:creationId xmlns:a16="http://schemas.microsoft.com/office/drawing/2014/main" id="{05A7DB2D-ADAF-A42D-7B71-CFCBAD3ED523}"/>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483001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438AF-6249-68E1-B139-E78342D59CF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73DBCF1-6BF7-6837-7AD1-43C1B4BD6D3B}"/>
              </a:ext>
            </a:extLst>
          </p:cNvPr>
          <p:cNvSpPr txBox="1">
            <a:spLocks noGrp="1"/>
          </p:cNvSpPr>
          <p:nvPr>
            <p:ph type="body" sz="quarter" idx="1"/>
          </p:nvPr>
        </p:nvSpPr>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Plus </a:t>
            </a:r>
            <a:r>
              <a:rPr lang="en-AU" dirty="0" err="1"/>
              <a:t>concretement</a:t>
            </a:r>
            <a:r>
              <a:rPr lang="en-AU" dirty="0"/>
              <a:t>, </a:t>
            </a:r>
            <a:r>
              <a:rPr lang="en-AU" dirty="0" err="1"/>
              <a:t>Dargent</a:t>
            </a:r>
            <a:r>
              <a:rPr lang="en-AU" dirty="0"/>
              <a:t> </a:t>
            </a:r>
            <a:r>
              <a:rPr lang="en-AU" dirty="0" err="1"/>
              <a:t>une</a:t>
            </a:r>
            <a:r>
              <a:rPr lang="en-AU" dirty="0"/>
              <a:t> extension du </a:t>
            </a:r>
            <a:r>
              <a:rPr lang="en-AU" dirty="0" err="1"/>
              <a:t>langage</a:t>
            </a:r>
            <a:r>
              <a:rPr lang="en-AU" dirty="0"/>
              <a:t> cogent </a:t>
            </a:r>
            <a:r>
              <a:rPr lang="en-AU" dirty="0" err="1"/>
              <a:t>mais</a:t>
            </a:r>
            <a:r>
              <a:rPr lang="en-AU" dirty="0"/>
              <a:t> les idees </a:t>
            </a:r>
            <a:r>
              <a:rPr lang="en-AU" dirty="0" err="1"/>
              <a:t>pourraient</a:t>
            </a:r>
            <a:r>
              <a:rPr lang="en-AU" dirty="0"/>
              <a:t> </a:t>
            </a:r>
            <a:r>
              <a:rPr lang="en-AU" dirty="0" err="1"/>
              <a:t>en</a:t>
            </a:r>
            <a:r>
              <a:rPr lang="en-AU" dirty="0"/>
              <a:t> </a:t>
            </a:r>
            <a:r>
              <a:rPr lang="en-AU" dirty="0" err="1"/>
              <a:t>principe</a:t>
            </a:r>
            <a:r>
              <a:rPr lang="en-AU" dirty="0"/>
              <a:t> </a:t>
            </a:r>
            <a:r>
              <a:rPr lang="en-AU" dirty="0" err="1"/>
              <a:t>s’appliquer</a:t>
            </a:r>
            <a:r>
              <a:rPr lang="en-AU" dirty="0"/>
              <a:t> a </a:t>
            </a:r>
            <a:r>
              <a:rPr lang="en-AU" dirty="0" err="1"/>
              <a:t>d’autres</a:t>
            </a:r>
            <a:r>
              <a:rPr lang="en-AU" dirty="0"/>
              <a:t> contexts.</a:t>
            </a:r>
          </a:p>
          <a:p>
            <a:pPr marL="0" lvl="0" indent="0"/>
            <a:r>
              <a:rPr lang="en-AU" dirty="0"/>
              <a:t>Avec </a:t>
            </a:r>
            <a:r>
              <a:rPr lang="en-AU" dirty="0" err="1"/>
              <a:t>Dargent</a:t>
            </a:r>
            <a:r>
              <a:rPr lang="en-AU" dirty="0"/>
              <a:t>, le </a:t>
            </a:r>
            <a:r>
              <a:rPr lang="en-AU" dirty="0" err="1"/>
              <a:t>compilateur</a:t>
            </a:r>
            <a:r>
              <a:rPr lang="en-AU" dirty="0"/>
              <a:t> </a:t>
            </a:r>
            <a:r>
              <a:rPr lang="en-AU" dirty="0" err="1"/>
              <a:t>prend</a:t>
            </a:r>
            <a:r>
              <a:rPr lang="en-AU" dirty="0"/>
              <a:t> </a:t>
            </a:r>
            <a:r>
              <a:rPr lang="en-AU" dirty="0" err="1"/>
              <a:t>en</a:t>
            </a:r>
            <a:r>
              <a:rPr lang="en-AU" dirty="0"/>
              <a:t> entrée un programme Cogent  et </a:t>
            </a:r>
            <a:r>
              <a:rPr lang="en-AU" dirty="0" err="1"/>
              <a:t>une</a:t>
            </a:r>
            <a:r>
              <a:rPr lang="en-AU" dirty="0"/>
              <a:t> description du format des </a:t>
            </a:r>
            <a:r>
              <a:rPr lang="en-AU" dirty="0" err="1"/>
              <a:t>donnees</a:t>
            </a:r>
            <a:r>
              <a:rPr lang="en-AU" dirty="0"/>
              <a:t>, par </a:t>
            </a:r>
            <a:r>
              <a:rPr lang="en-AU" dirty="0" err="1"/>
              <a:t>exemple</a:t>
            </a:r>
            <a:r>
              <a:rPr lang="en-AU" dirty="0"/>
              <a:t> </a:t>
            </a:r>
            <a:r>
              <a:rPr lang="en-AU" dirty="0" err="1"/>
              <a:t>d’apres</a:t>
            </a:r>
            <a:r>
              <a:rPr lang="en-AU" dirty="0"/>
              <a:t> la specification d’un register de </a:t>
            </a:r>
            <a:r>
              <a:rPr lang="en-AU" dirty="0" err="1"/>
              <a:t>peripherique</a:t>
            </a:r>
            <a:r>
              <a:rPr lang="en-AU" dirty="0"/>
              <a:t>. Le </a:t>
            </a:r>
            <a:r>
              <a:rPr lang="en-AU" dirty="0" err="1"/>
              <a:t>compilateur</a:t>
            </a:r>
            <a:r>
              <a:rPr lang="en-AU" dirty="0"/>
              <a:t> </a:t>
            </a:r>
            <a:r>
              <a:rPr lang="en-AU" dirty="0" err="1"/>
              <a:t>produit</a:t>
            </a:r>
            <a:r>
              <a:rPr lang="en-AU" dirty="0"/>
              <a:t> </a:t>
            </a:r>
            <a:r>
              <a:rPr lang="en-AU" dirty="0" err="1"/>
              <a:t>alors</a:t>
            </a:r>
            <a:r>
              <a:rPr lang="en-AU" dirty="0"/>
              <a:t> un programme C qui </a:t>
            </a:r>
            <a:r>
              <a:rPr lang="en-AU" dirty="0" err="1"/>
              <a:t>manipule</a:t>
            </a:r>
            <a:r>
              <a:rPr lang="en-AU" dirty="0"/>
              <a:t> les </a:t>
            </a:r>
            <a:r>
              <a:rPr lang="en-AU" dirty="0" err="1"/>
              <a:t>donnees</a:t>
            </a:r>
            <a:r>
              <a:rPr lang="en-AU" dirty="0"/>
              <a:t> au format </a:t>
            </a:r>
            <a:r>
              <a:rPr lang="en-AU" dirty="0" err="1"/>
              <a:t>specifie</a:t>
            </a:r>
            <a:r>
              <a:rPr lang="en-AU" dirty="0"/>
              <a:t>, et </a:t>
            </a:r>
            <a:r>
              <a:rPr lang="en-AU" dirty="0" err="1"/>
              <a:t>donc</a:t>
            </a:r>
            <a:r>
              <a:rPr lang="en-AU" dirty="0"/>
              <a:t> </a:t>
            </a:r>
            <a:r>
              <a:rPr lang="en-AU" dirty="0" err="1"/>
              <a:t>peut</a:t>
            </a:r>
            <a:r>
              <a:rPr lang="en-AU" dirty="0"/>
              <a:t> </a:t>
            </a:r>
            <a:r>
              <a:rPr lang="en-AU" dirty="0" err="1"/>
              <a:t>communiquer</a:t>
            </a:r>
            <a:r>
              <a:rPr lang="en-AU" dirty="0"/>
              <a:t> </a:t>
            </a:r>
            <a:r>
              <a:rPr lang="en-AU" dirty="0" err="1"/>
              <a:t>directement</a:t>
            </a:r>
            <a:r>
              <a:rPr lang="en-AU" dirty="0"/>
              <a:t> avec le </a:t>
            </a:r>
            <a:r>
              <a:rPr lang="en-AU" dirty="0" err="1"/>
              <a:t>peripherique</a:t>
            </a:r>
            <a:r>
              <a:rPr lang="en-AU" dirty="0"/>
              <a:t> sans </a:t>
            </a:r>
            <a:r>
              <a:rPr lang="en-AU" dirty="0" err="1"/>
              <a:t>formattage</a:t>
            </a:r>
            <a:r>
              <a:rPr lang="en-AU" dirty="0"/>
              <a:t> </a:t>
            </a:r>
            <a:r>
              <a:rPr lang="en-AU" dirty="0" err="1"/>
              <a:t>additionel</a:t>
            </a:r>
            <a:r>
              <a:rPr lang="en-AU" dirty="0"/>
              <a:t>.</a:t>
            </a:r>
          </a:p>
          <a:p>
            <a:pPr marL="0" lvl="0" indent="0"/>
            <a:r>
              <a:rPr lang="en-AU" dirty="0"/>
              <a:t>De plus, le </a:t>
            </a:r>
            <a:r>
              <a:rPr lang="en-AU" dirty="0" err="1"/>
              <a:t>compilateur</a:t>
            </a:r>
            <a:r>
              <a:rPr lang="en-AU" dirty="0"/>
              <a:t> </a:t>
            </a:r>
            <a:r>
              <a:rPr lang="en-AU" dirty="0" err="1"/>
              <a:t>produit</a:t>
            </a:r>
            <a:r>
              <a:rPr lang="en-AU" dirty="0"/>
              <a:t> </a:t>
            </a:r>
            <a:r>
              <a:rPr lang="en-AU" dirty="0" err="1"/>
              <a:t>une</a:t>
            </a:r>
            <a:r>
              <a:rPr lang="en-AU" dirty="0"/>
              <a:t> prevue </a:t>
            </a:r>
            <a:r>
              <a:rPr lang="en-AU" dirty="0" err="1"/>
              <a:t>formelle</a:t>
            </a:r>
            <a:r>
              <a:rPr lang="en-AU" dirty="0"/>
              <a:t> Isabelle que le programme C raffiné le programme Cogent, et que les </a:t>
            </a:r>
            <a:r>
              <a:rPr lang="en-AU" dirty="0" err="1"/>
              <a:t>donnees</a:t>
            </a:r>
            <a:r>
              <a:rPr lang="en-AU" dirty="0"/>
              <a:t> </a:t>
            </a:r>
            <a:r>
              <a:rPr lang="en-AU" dirty="0" err="1"/>
              <a:t>sont</a:t>
            </a:r>
            <a:r>
              <a:rPr lang="en-AU" dirty="0"/>
              <a:t> </a:t>
            </a:r>
            <a:r>
              <a:rPr lang="en-AU" dirty="0" err="1"/>
              <a:t>effectivement</a:t>
            </a:r>
            <a:r>
              <a:rPr lang="en-AU" dirty="0"/>
              <a:t> </a:t>
            </a:r>
            <a:r>
              <a:rPr lang="en-AU" dirty="0" err="1"/>
              <a:t>manipules</a:t>
            </a:r>
            <a:r>
              <a:rPr lang="en-AU" dirty="0"/>
              <a:t> </a:t>
            </a:r>
            <a:r>
              <a:rPr lang="en-AU" dirty="0" err="1"/>
              <a:t>selon</a:t>
            </a:r>
            <a:r>
              <a:rPr lang="en-AU" dirty="0"/>
              <a:t> le format </a:t>
            </a:r>
            <a:r>
              <a:rPr lang="en-AU" dirty="0" err="1"/>
              <a:t>specifie</a:t>
            </a:r>
            <a:r>
              <a:rPr lang="en-AU" dirty="0"/>
              <a:t>.</a:t>
            </a:r>
          </a:p>
          <a:p>
            <a:pPr marL="0" lvl="0" indent="0"/>
            <a:endParaRPr lang="en-AU" dirty="0"/>
          </a:p>
          <a:p>
            <a:pPr marL="0" lvl="0" indent="0"/>
            <a:r>
              <a:rPr lang="en-AU" dirty="0" err="1"/>
              <a:t>Confus</a:t>
            </a:r>
            <a:endParaRPr lang="en-AU" dirty="0"/>
          </a:p>
          <a:p>
            <a:pPr marL="0" lvl="0" indent="0"/>
            <a:endParaRPr lang="en-AU" dirty="0"/>
          </a:p>
          <a:p>
            <a:pPr marL="0" lvl="0" indent="0"/>
            <a:r>
              <a:rPr lang="en-AU" dirty="0"/>
              <a:t>And now we don’t have to think about bits and bytes</a:t>
            </a:r>
          </a:p>
          <a:p>
            <a:pPr marL="0" lvl="0" indent="0"/>
            <a:r>
              <a:rPr lang="en-AU" dirty="0"/>
              <a:t>+ Refinement and safety still maintained</a:t>
            </a:r>
          </a:p>
          <a:p>
            <a:pPr marL="0" lvl="0" indent="0"/>
            <a:endParaRPr lang="en-AU" dirty="0"/>
          </a:p>
          <a:p>
            <a:pPr marL="0" lvl="0" indent="0"/>
            <a:r>
              <a:rPr lang="en-AU" dirty="0"/>
              <a:t>Layout polymorphism</a:t>
            </a:r>
          </a:p>
          <a:p>
            <a:pPr marL="0" lvl="0" indent="0"/>
            <a:r>
              <a:rPr lang="en-AU" dirty="0"/>
              <a:t>Bit-level </a:t>
            </a:r>
            <a:r>
              <a:rPr lang="en-AU" dirty="0" err="1"/>
              <a:t>oepration</a:t>
            </a:r>
            <a:r>
              <a:rPr lang="en-AU" dirty="0"/>
              <a:t>: endianness of numbers</a:t>
            </a:r>
          </a:p>
        </p:txBody>
      </p:sp>
      <p:sp>
        <p:nvSpPr>
          <p:cNvPr id="4" name="Header Placeholder 3">
            <a:extLst>
              <a:ext uri="{FF2B5EF4-FFF2-40B4-BE49-F238E27FC236}">
                <a16:creationId xmlns:a16="http://schemas.microsoft.com/office/drawing/2014/main" id="{05A7DB2D-ADAF-A42D-7B71-CFCBAD3ED523}"/>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11224676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438AF-6249-68E1-B139-E78342D59CF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73DBCF1-6BF7-6837-7AD1-43C1B4BD6D3B}"/>
              </a:ext>
            </a:extLst>
          </p:cNvPr>
          <p:cNvSpPr txBox="1">
            <a:spLocks noGrp="1"/>
          </p:cNvSpPr>
          <p:nvPr>
            <p:ph type="body" sz="quarter" idx="1"/>
          </p:nvPr>
        </p:nvSpPr>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Plus </a:t>
            </a:r>
            <a:r>
              <a:rPr lang="en-AU" dirty="0" err="1"/>
              <a:t>concretement</a:t>
            </a:r>
            <a:r>
              <a:rPr lang="en-AU" dirty="0"/>
              <a:t>, </a:t>
            </a:r>
            <a:r>
              <a:rPr lang="en-AU" dirty="0" err="1"/>
              <a:t>Dargent</a:t>
            </a:r>
            <a:r>
              <a:rPr lang="en-AU" dirty="0"/>
              <a:t> </a:t>
            </a:r>
            <a:r>
              <a:rPr lang="en-AU" dirty="0" err="1"/>
              <a:t>une</a:t>
            </a:r>
            <a:r>
              <a:rPr lang="en-AU" dirty="0"/>
              <a:t> extension du </a:t>
            </a:r>
            <a:r>
              <a:rPr lang="en-AU" dirty="0" err="1"/>
              <a:t>langage</a:t>
            </a:r>
            <a:r>
              <a:rPr lang="en-AU" dirty="0"/>
              <a:t> cogent </a:t>
            </a:r>
            <a:r>
              <a:rPr lang="en-AU" dirty="0" err="1"/>
              <a:t>mais</a:t>
            </a:r>
            <a:r>
              <a:rPr lang="en-AU" dirty="0"/>
              <a:t> les idees </a:t>
            </a:r>
            <a:r>
              <a:rPr lang="en-AU" dirty="0" err="1"/>
              <a:t>pourraient</a:t>
            </a:r>
            <a:r>
              <a:rPr lang="en-AU" dirty="0"/>
              <a:t> </a:t>
            </a:r>
            <a:r>
              <a:rPr lang="en-AU" dirty="0" err="1"/>
              <a:t>en</a:t>
            </a:r>
            <a:r>
              <a:rPr lang="en-AU" dirty="0"/>
              <a:t> </a:t>
            </a:r>
            <a:r>
              <a:rPr lang="en-AU" dirty="0" err="1"/>
              <a:t>principe</a:t>
            </a:r>
            <a:r>
              <a:rPr lang="en-AU" dirty="0"/>
              <a:t> </a:t>
            </a:r>
            <a:r>
              <a:rPr lang="en-AU" dirty="0" err="1"/>
              <a:t>s’appliquer</a:t>
            </a:r>
            <a:r>
              <a:rPr lang="en-AU" dirty="0"/>
              <a:t> a </a:t>
            </a:r>
            <a:r>
              <a:rPr lang="en-AU" dirty="0" err="1"/>
              <a:t>d’autres</a:t>
            </a:r>
            <a:r>
              <a:rPr lang="en-AU" dirty="0"/>
              <a:t> contexts.</a:t>
            </a:r>
          </a:p>
          <a:p>
            <a:pPr marL="0" lvl="0" indent="0"/>
            <a:r>
              <a:rPr lang="en-AU" dirty="0"/>
              <a:t>Avec </a:t>
            </a:r>
            <a:r>
              <a:rPr lang="en-AU" dirty="0" err="1"/>
              <a:t>Dargent</a:t>
            </a:r>
            <a:r>
              <a:rPr lang="en-AU" dirty="0"/>
              <a:t>, le </a:t>
            </a:r>
            <a:r>
              <a:rPr lang="en-AU" dirty="0" err="1"/>
              <a:t>compilateur</a:t>
            </a:r>
            <a:r>
              <a:rPr lang="en-AU" dirty="0"/>
              <a:t> </a:t>
            </a:r>
            <a:r>
              <a:rPr lang="en-AU" dirty="0" err="1"/>
              <a:t>prend</a:t>
            </a:r>
            <a:r>
              <a:rPr lang="en-AU" dirty="0"/>
              <a:t> </a:t>
            </a:r>
            <a:r>
              <a:rPr lang="en-AU" dirty="0" err="1"/>
              <a:t>en</a:t>
            </a:r>
            <a:r>
              <a:rPr lang="en-AU" dirty="0"/>
              <a:t> entrée un programme Cogent  et </a:t>
            </a:r>
            <a:r>
              <a:rPr lang="en-AU" dirty="0" err="1"/>
              <a:t>une</a:t>
            </a:r>
            <a:r>
              <a:rPr lang="en-AU" dirty="0"/>
              <a:t> description du format des </a:t>
            </a:r>
            <a:r>
              <a:rPr lang="en-AU" dirty="0" err="1"/>
              <a:t>donnees</a:t>
            </a:r>
            <a:r>
              <a:rPr lang="en-AU" dirty="0"/>
              <a:t>, par </a:t>
            </a:r>
            <a:r>
              <a:rPr lang="en-AU" dirty="0" err="1"/>
              <a:t>exemple</a:t>
            </a:r>
            <a:r>
              <a:rPr lang="en-AU" dirty="0"/>
              <a:t> </a:t>
            </a:r>
            <a:r>
              <a:rPr lang="en-AU" dirty="0" err="1"/>
              <a:t>d’apres</a:t>
            </a:r>
            <a:r>
              <a:rPr lang="en-AU" dirty="0"/>
              <a:t> la specification d’un register de </a:t>
            </a:r>
            <a:r>
              <a:rPr lang="en-AU" dirty="0" err="1"/>
              <a:t>peripherique</a:t>
            </a:r>
            <a:r>
              <a:rPr lang="en-AU" dirty="0"/>
              <a:t>. Le </a:t>
            </a:r>
            <a:r>
              <a:rPr lang="en-AU" dirty="0" err="1"/>
              <a:t>compilateur</a:t>
            </a:r>
            <a:r>
              <a:rPr lang="en-AU" dirty="0"/>
              <a:t> </a:t>
            </a:r>
            <a:r>
              <a:rPr lang="en-AU" dirty="0" err="1"/>
              <a:t>produit</a:t>
            </a:r>
            <a:r>
              <a:rPr lang="en-AU" dirty="0"/>
              <a:t> </a:t>
            </a:r>
            <a:r>
              <a:rPr lang="en-AU" dirty="0" err="1"/>
              <a:t>alors</a:t>
            </a:r>
            <a:r>
              <a:rPr lang="en-AU" dirty="0"/>
              <a:t> un programme C qui </a:t>
            </a:r>
            <a:r>
              <a:rPr lang="en-AU" dirty="0" err="1"/>
              <a:t>manipule</a:t>
            </a:r>
            <a:r>
              <a:rPr lang="en-AU" dirty="0"/>
              <a:t> les </a:t>
            </a:r>
            <a:r>
              <a:rPr lang="en-AU" dirty="0" err="1"/>
              <a:t>donnees</a:t>
            </a:r>
            <a:r>
              <a:rPr lang="en-AU" dirty="0"/>
              <a:t> au format </a:t>
            </a:r>
            <a:r>
              <a:rPr lang="en-AU" dirty="0" err="1"/>
              <a:t>specifie</a:t>
            </a:r>
            <a:r>
              <a:rPr lang="en-AU" dirty="0"/>
              <a:t>, et </a:t>
            </a:r>
            <a:r>
              <a:rPr lang="en-AU" dirty="0" err="1"/>
              <a:t>donc</a:t>
            </a:r>
            <a:r>
              <a:rPr lang="en-AU" dirty="0"/>
              <a:t> </a:t>
            </a:r>
            <a:r>
              <a:rPr lang="en-AU" dirty="0" err="1"/>
              <a:t>peut</a:t>
            </a:r>
            <a:r>
              <a:rPr lang="en-AU" dirty="0"/>
              <a:t> </a:t>
            </a:r>
            <a:r>
              <a:rPr lang="en-AU" dirty="0" err="1"/>
              <a:t>communiquer</a:t>
            </a:r>
            <a:r>
              <a:rPr lang="en-AU" dirty="0"/>
              <a:t> </a:t>
            </a:r>
            <a:r>
              <a:rPr lang="en-AU" dirty="0" err="1"/>
              <a:t>directement</a:t>
            </a:r>
            <a:r>
              <a:rPr lang="en-AU" dirty="0"/>
              <a:t> avec le </a:t>
            </a:r>
            <a:r>
              <a:rPr lang="en-AU" dirty="0" err="1"/>
              <a:t>peripherique</a:t>
            </a:r>
            <a:r>
              <a:rPr lang="en-AU" dirty="0"/>
              <a:t> sans </a:t>
            </a:r>
            <a:r>
              <a:rPr lang="en-AU" dirty="0" err="1"/>
              <a:t>formattage</a:t>
            </a:r>
            <a:r>
              <a:rPr lang="en-AU" dirty="0"/>
              <a:t> </a:t>
            </a:r>
            <a:r>
              <a:rPr lang="en-AU" dirty="0" err="1"/>
              <a:t>additionel</a:t>
            </a:r>
            <a:r>
              <a:rPr lang="en-AU" dirty="0"/>
              <a:t>.</a:t>
            </a:r>
          </a:p>
          <a:p>
            <a:pPr marL="0" lvl="0" indent="0"/>
            <a:r>
              <a:rPr lang="en-AU" dirty="0"/>
              <a:t>De plus, le </a:t>
            </a:r>
            <a:r>
              <a:rPr lang="en-AU" dirty="0" err="1"/>
              <a:t>compilateur</a:t>
            </a:r>
            <a:r>
              <a:rPr lang="en-AU" dirty="0"/>
              <a:t> </a:t>
            </a:r>
            <a:r>
              <a:rPr lang="en-AU" dirty="0" err="1"/>
              <a:t>produit</a:t>
            </a:r>
            <a:r>
              <a:rPr lang="en-AU" dirty="0"/>
              <a:t> </a:t>
            </a:r>
            <a:r>
              <a:rPr lang="en-AU" dirty="0" err="1"/>
              <a:t>une</a:t>
            </a:r>
            <a:r>
              <a:rPr lang="en-AU" dirty="0"/>
              <a:t> prevue </a:t>
            </a:r>
            <a:r>
              <a:rPr lang="en-AU" dirty="0" err="1"/>
              <a:t>formelle</a:t>
            </a:r>
            <a:r>
              <a:rPr lang="en-AU" dirty="0"/>
              <a:t> Isabelle que le programme C raffiné le programme Cogent, et que les </a:t>
            </a:r>
            <a:r>
              <a:rPr lang="en-AU" dirty="0" err="1"/>
              <a:t>donnees</a:t>
            </a:r>
            <a:r>
              <a:rPr lang="en-AU" dirty="0"/>
              <a:t> </a:t>
            </a:r>
            <a:r>
              <a:rPr lang="en-AU" dirty="0" err="1"/>
              <a:t>sont</a:t>
            </a:r>
            <a:r>
              <a:rPr lang="en-AU" dirty="0"/>
              <a:t> </a:t>
            </a:r>
            <a:r>
              <a:rPr lang="en-AU" dirty="0" err="1"/>
              <a:t>effectivement</a:t>
            </a:r>
            <a:r>
              <a:rPr lang="en-AU" dirty="0"/>
              <a:t> </a:t>
            </a:r>
            <a:r>
              <a:rPr lang="en-AU" dirty="0" err="1"/>
              <a:t>manipules</a:t>
            </a:r>
            <a:r>
              <a:rPr lang="en-AU" dirty="0"/>
              <a:t> </a:t>
            </a:r>
            <a:r>
              <a:rPr lang="en-AU" dirty="0" err="1"/>
              <a:t>selon</a:t>
            </a:r>
            <a:r>
              <a:rPr lang="en-AU" dirty="0"/>
              <a:t> le format </a:t>
            </a:r>
            <a:r>
              <a:rPr lang="en-AU" dirty="0" err="1"/>
              <a:t>specifie</a:t>
            </a:r>
            <a:r>
              <a:rPr lang="en-AU" dirty="0"/>
              <a:t>.</a:t>
            </a:r>
          </a:p>
          <a:p>
            <a:pPr marL="0" lvl="0" indent="0"/>
            <a:endParaRPr lang="en-AU" dirty="0"/>
          </a:p>
          <a:p>
            <a:pPr marL="0" lvl="0" indent="0"/>
            <a:r>
              <a:rPr lang="en-AU" dirty="0" err="1"/>
              <a:t>Confus</a:t>
            </a:r>
            <a:endParaRPr lang="en-AU" dirty="0"/>
          </a:p>
          <a:p>
            <a:pPr marL="0" lvl="0" indent="0"/>
            <a:endParaRPr lang="en-AU" dirty="0"/>
          </a:p>
          <a:p>
            <a:pPr marL="0" lvl="0" indent="0"/>
            <a:r>
              <a:rPr lang="en-AU" dirty="0"/>
              <a:t>And now we don’t have to think about bits and bytes</a:t>
            </a:r>
          </a:p>
          <a:p>
            <a:pPr marL="0" lvl="0" indent="0"/>
            <a:r>
              <a:rPr lang="en-AU" dirty="0"/>
              <a:t>+ Refinement and safety still maintained</a:t>
            </a:r>
          </a:p>
          <a:p>
            <a:pPr marL="0" lvl="0" indent="0"/>
            <a:endParaRPr lang="en-AU" dirty="0"/>
          </a:p>
          <a:p>
            <a:pPr marL="0" lvl="0" indent="0"/>
            <a:r>
              <a:rPr lang="en-AU" dirty="0"/>
              <a:t>Layout polymorphism</a:t>
            </a:r>
          </a:p>
          <a:p>
            <a:pPr marL="0" lvl="0" indent="0"/>
            <a:r>
              <a:rPr lang="en-AU" dirty="0"/>
              <a:t>Bit-level </a:t>
            </a:r>
            <a:r>
              <a:rPr lang="en-AU" dirty="0" err="1"/>
              <a:t>oepration</a:t>
            </a:r>
            <a:r>
              <a:rPr lang="en-AU" dirty="0"/>
              <a:t>: endianness of numbers</a:t>
            </a:r>
          </a:p>
        </p:txBody>
      </p:sp>
      <p:sp>
        <p:nvSpPr>
          <p:cNvPr id="4" name="Header Placeholder 3">
            <a:extLst>
              <a:ext uri="{FF2B5EF4-FFF2-40B4-BE49-F238E27FC236}">
                <a16:creationId xmlns:a16="http://schemas.microsoft.com/office/drawing/2014/main" id="{05A7DB2D-ADAF-A42D-7B71-CFCBAD3ED523}"/>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873562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438AF-6249-68E1-B139-E78342D59CF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73DBCF1-6BF7-6837-7AD1-43C1B4BD6D3B}"/>
              </a:ext>
            </a:extLst>
          </p:cNvPr>
          <p:cNvSpPr txBox="1">
            <a:spLocks noGrp="1"/>
          </p:cNvSpPr>
          <p:nvPr>
            <p:ph type="body" sz="quarter" idx="1"/>
          </p:nvPr>
        </p:nvSpPr>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Plus </a:t>
            </a:r>
            <a:r>
              <a:rPr lang="en-AU" dirty="0" err="1"/>
              <a:t>concretement</a:t>
            </a:r>
            <a:r>
              <a:rPr lang="en-AU" dirty="0"/>
              <a:t>, </a:t>
            </a:r>
            <a:r>
              <a:rPr lang="en-AU" dirty="0" err="1"/>
              <a:t>Dargent</a:t>
            </a:r>
            <a:r>
              <a:rPr lang="en-AU" dirty="0"/>
              <a:t> </a:t>
            </a:r>
            <a:r>
              <a:rPr lang="en-AU" dirty="0" err="1"/>
              <a:t>une</a:t>
            </a:r>
            <a:r>
              <a:rPr lang="en-AU" dirty="0"/>
              <a:t> extension du </a:t>
            </a:r>
            <a:r>
              <a:rPr lang="en-AU" dirty="0" err="1"/>
              <a:t>langage</a:t>
            </a:r>
            <a:r>
              <a:rPr lang="en-AU" dirty="0"/>
              <a:t> cogent </a:t>
            </a:r>
            <a:r>
              <a:rPr lang="en-AU" dirty="0" err="1"/>
              <a:t>mais</a:t>
            </a:r>
            <a:r>
              <a:rPr lang="en-AU" dirty="0"/>
              <a:t> les idees </a:t>
            </a:r>
            <a:r>
              <a:rPr lang="en-AU" dirty="0" err="1"/>
              <a:t>pourraient</a:t>
            </a:r>
            <a:r>
              <a:rPr lang="en-AU" dirty="0"/>
              <a:t> </a:t>
            </a:r>
            <a:r>
              <a:rPr lang="en-AU" dirty="0" err="1"/>
              <a:t>en</a:t>
            </a:r>
            <a:r>
              <a:rPr lang="en-AU" dirty="0"/>
              <a:t> </a:t>
            </a:r>
            <a:r>
              <a:rPr lang="en-AU" dirty="0" err="1"/>
              <a:t>principe</a:t>
            </a:r>
            <a:r>
              <a:rPr lang="en-AU" dirty="0"/>
              <a:t> </a:t>
            </a:r>
            <a:r>
              <a:rPr lang="en-AU" dirty="0" err="1"/>
              <a:t>s’appliquer</a:t>
            </a:r>
            <a:r>
              <a:rPr lang="en-AU" dirty="0"/>
              <a:t> a </a:t>
            </a:r>
            <a:r>
              <a:rPr lang="en-AU" dirty="0" err="1"/>
              <a:t>d’autres</a:t>
            </a:r>
            <a:r>
              <a:rPr lang="en-AU" dirty="0"/>
              <a:t> contexts.</a:t>
            </a:r>
          </a:p>
          <a:p>
            <a:pPr marL="0" lvl="0" indent="0"/>
            <a:r>
              <a:rPr lang="en-AU" dirty="0"/>
              <a:t>Avec </a:t>
            </a:r>
            <a:r>
              <a:rPr lang="en-AU" dirty="0" err="1"/>
              <a:t>Dargent</a:t>
            </a:r>
            <a:r>
              <a:rPr lang="en-AU" dirty="0"/>
              <a:t>, le </a:t>
            </a:r>
            <a:r>
              <a:rPr lang="en-AU" dirty="0" err="1"/>
              <a:t>compilateur</a:t>
            </a:r>
            <a:r>
              <a:rPr lang="en-AU" dirty="0"/>
              <a:t> </a:t>
            </a:r>
            <a:r>
              <a:rPr lang="en-AU" dirty="0" err="1"/>
              <a:t>prend</a:t>
            </a:r>
            <a:r>
              <a:rPr lang="en-AU" dirty="0"/>
              <a:t> </a:t>
            </a:r>
            <a:r>
              <a:rPr lang="en-AU" dirty="0" err="1"/>
              <a:t>en</a:t>
            </a:r>
            <a:r>
              <a:rPr lang="en-AU" dirty="0"/>
              <a:t> entrée un programme Cogent  et </a:t>
            </a:r>
            <a:r>
              <a:rPr lang="en-AU" dirty="0" err="1"/>
              <a:t>une</a:t>
            </a:r>
            <a:r>
              <a:rPr lang="en-AU" dirty="0"/>
              <a:t> description du format des </a:t>
            </a:r>
            <a:r>
              <a:rPr lang="en-AU" dirty="0" err="1"/>
              <a:t>donnees</a:t>
            </a:r>
            <a:r>
              <a:rPr lang="en-AU" dirty="0"/>
              <a:t>, par </a:t>
            </a:r>
            <a:r>
              <a:rPr lang="en-AU" dirty="0" err="1"/>
              <a:t>exemple</a:t>
            </a:r>
            <a:r>
              <a:rPr lang="en-AU" dirty="0"/>
              <a:t> </a:t>
            </a:r>
            <a:r>
              <a:rPr lang="en-AU" dirty="0" err="1"/>
              <a:t>d’apres</a:t>
            </a:r>
            <a:r>
              <a:rPr lang="en-AU" dirty="0"/>
              <a:t> la specification d’un register de </a:t>
            </a:r>
            <a:r>
              <a:rPr lang="en-AU" dirty="0" err="1"/>
              <a:t>peripherique</a:t>
            </a:r>
            <a:r>
              <a:rPr lang="en-AU" dirty="0"/>
              <a:t>. Le </a:t>
            </a:r>
            <a:r>
              <a:rPr lang="en-AU" dirty="0" err="1"/>
              <a:t>compilateur</a:t>
            </a:r>
            <a:r>
              <a:rPr lang="en-AU" dirty="0"/>
              <a:t> </a:t>
            </a:r>
            <a:r>
              <a:rPr lang="en-AU" dirty="0" err="1"/>
              <a:t>produit</a:t>
            </a:r>
            <a:r>
              <a:rPr lang="en-AU" dirty="0"/>
              <a:t> </a:t>
            </a:r>
            <a:r>
              <a:rPr lang="en-AU" dirty="0" err="1"/>
              <a:t>alors</a:t>
            </a:r>
            <a:r>
              <a:rPr lang="en-AU" dirty="0"/>
              <a:t> un programme C qui </a:t>
            </a:r>
            <a:r>
              <a:rPr lang="en-AU" dirty="0" err="1"/>
              <a:t>manipule</a:t>
            </a:r>
            <a:r>
              <a:rPr lang="en-AU" dirty="0"/>
              <a:t> les </a:t>
            </a:r>
            <a:r>
              <a:rPr lang="en-AU" dirty="0" err="1"/>
              <a:t>donnees</a:t>
            </a:r>
            <a:r>
              <a:rPr lang="en-AU" dirty="0"/>
              <a:t> au format </a:t>
            </a:r>
            <a:r>
              <a:rPr lang="en-AU" dirty="0" err="1"/>
              <a:t>specifie</a:t>
            </a:r>
            <a:r>
              <a:rPr lang="en-AU" dirty="0"/>
              <a:t>, et </a:t>
            </a:r>
            <a:r>
              <a:rPr lang="en-AU" dirty="0" err="1"/>
              <a:t>donc</a:t>
            </a:r>
            <a:r>
              <a:rPr lang="en-AU" dirty="0"/>
              <a:t> </a:t>
            </a:r>
            <a:r>
              <a:rPr lang="en-AU" dirty="0" err="1"/>
              <a:t>peut</a:t>
            </a:r>
            <a:r>
              <a:rPr lang="en-AU" dirty="0"/>
              <a:t> </a:t>
            </a:r>
            <a:r>
              <a:rPr lang="en-AU" dirty="0" err="1"/>
              <a:t>communiquer</a:t>
            </a:r>
            <a:r>
              <a:rPr lang="en-AU" dirty="0"/>
              <a:t> </a:t>
            </a:r>
            <a:r>
              <a:rPr lang="en-AU" dirty="0" err="1"/>
              <a:t>directement</a:t>
            </a:r>
            <a:r>
              <a:rPr lang="en-AU" dirty="0"/>
              <a:t> avec le </a:t>
            </a:r>
            <a:r>
              <a:rPr lang="en-AU" dirty="0" err="1"/>
              <a:t>peripherique</a:t>
            </a:r>
            <a:r>
              <a:rPr lang="en-AU" dirty="0"/>
              <a:t> sans </a:t>
            </a:r>
            <a:r>
              <a:rPr lang="en-AU" dirty="0" err="1"/>
              <a:t>formattage</a:t>
            </a:r>
            <a:r>
              <a:rPr lang="en-AU" dirty="0"/>
              <a:t> </a:t>
            </a:r>
            <a:r>
              <a:rPr lang="en-AU" dirty="0" err="1"/>
              <a:t>additionel</a:t>
            </a:r>
            <a:r>
              <a:rPr lang="en-AU" dirty="0"/>
              <a:t>.</a:t>
            </a:r>
          </a:p>
          <a:p>
            <a:pPr marL="0" lvl="0" indent="0"/>
            <a:r>
              <a:rPr lang="en-AU" dirty="0"/>
              <a:t>De plus, le </a:t>
            </a:r>
            <a:r>
              <a:rPr lang="en-AU" dirty="0" err="1"/>
              <a:t>compilateur</a:t>
            </a:r>
            <a:r>
              <a:rPr lang="en-AU" dirty="0"/>
              <a:t> </a:t>
            </a:r>
            <a:r>
              <a:rPr lang="en-AU" dirty="0" err="1"/>
              <a:t>produit</a:t>
            </a:r>
            <a:r>
              <a:rPr lang="en-AU" dirty="0"/>
              <a:t> </a:t>
            </a:r>
            <a:r>
              <a:rPr lang="en-AU" dirty="0" err="1"/>
              <a:t>une</a:t>
            </a:r>
            <a:r>
              <a:rPr lang="en-AU" dirty="0"/>
              <a:t> prevue </a:t>
            </a:r>
            <a:r>
              <a:rPr lang="en-AU" dirty="0" err="1"/>
              <a:t>formelle</a:t>
            </a:r>
            <a:r>
              <a:rPr lang="en-AU" dirty="0"/>
              <a:t> Isabelle que le programme C raffiné le programme Cogent, et que les </a:t>
            </a:r>
            <a:r>
              <a:rPr lang="en-AU" dirty="0" err="1"/>
              <a:t>donnees</a:t>
            </a:r>
            <a:r>
              <a:rPr lang="en-AU" dirty="0"/>
              <a:t> </a:t>
            </a:r>
            <a:r>
              <a:rPr lang="en-AU" dirty="0" err="1"/>
              <a:t>sont</a:t>
            </a:r>
            <a:r>
              <a:rPr lang="en-AU" dirty="0"/>
              <a:t> </a:t>
            </a:r>
            <a:r>
              <a:rPr lang="en-AU" dirty="0" err="1"/>
              <a:t>effectivement</a:t>
            </a:r>
            <a:r>
              <a:rPr lang="en-AU" dirty="0"/>
              <a:t> </a:t>
            </a:r>
            <a:r>
              <a:rPr lang="en-AU" dirty="0" err="1"/>
              <a:t>manipules</a:t>
            </a:r>
            <a:r>
              <a:rPr lang="en-AU" dirty="0"/>
              <a:t> </a:t>
            </a:r>
            <a:r>
              <a:rPr lang="en-AU" dirty="0" err="1"/>
              <a:t>selon</a:t>
            </a:r>
            <a:r>
              <a:rPr lang="en-AU" dirty="0"/>
              <a:t> le format </a:t>
            </a:r>
            <a:r>
              <a:rPr lang="en-AU" dirty="0" err="1"/>
              <a:t>specifie</a:t>
            </a:r>
            <a:r>
              <a:rPr lang="en-AU" dirty="0"/>
              <a:t>.</a:t>
            </a:r>
          </a:p>
          <a:p>
            <a:pPr marL="0" lvl="0" indent="0"/>
            <a:endParaRPr lang="en-AU" dirty="0"/>
          </a:p>
          <a:p>
            <a:pPr marL="0" lvl="0" indent="0"/>
            <a:r>
              <a:rPr lang="en-AU" dirty="0" err="1"/>
              <a:t>Confus</a:t>
            </a:r>
            <a:endParaRPr lang="en-AU" dirty="0"/>
          </a:p>
          <a:p>
            <a:pPr marL="0" lvl="0" indent="0"/>
            <a:endParaRPr lang="en-AU" dirty="0"/>
          </a:p>
          <a:p>
            <a:pPr marL="0" lvl="0" indent="0"/>
            <a:r>
              <a:rPr lang="en-AU" dirty="0"/>
              <a:t>And now we don’t have to think about bits and bytes</a:t>
            </a:r>
          </a:p>
          <a:p>
            <a:pPr marL="0" lvl="0" indent="0"/>
            <a:r>
              <a:rPr lang="en-AU" dirty="0"/>
              <a:t>+ Refinement and safety still maintained</a:t>
            </a:r>
          </a:p>
          <a:p>
            <a:pPr marL="0" lvl="0" indent="0"/>
            <a:endParaRPr lang="en-AU" dirty="0"/>
          </a:p>
          <a:p>
            <a:pPr marL="0" lvl="0" indent="0"/>
            <a:r>
              <a:rPr lang="en-AU" dirty="0"/>
              <a:t>Layout polymorphism</a:t>
            </a:r>
          </a:p>
          <a:p>
            <a:pPr marL="0" lvl="0" indent="0"/>
            <a:r>
              <a:rPr lang="en-AU" dirty="0"/>
              <a:t>Bit-level </a:t>
            </a:r>
            <a:r>
              <a:rPr lang="en-AU" dirty="0" err="1"/>
              <a:t>oepration</a:t>
            </a:r>
            <a:r>
              <a:rPr lang="en-AU" dirty="0"/>
              <a:t>: endianness of numbers</a:t>
            </a:r>
          </a:p>
        </p:txBody>
      </p:sp>
      <p:sp>
        <p:nvSpPr>
          <p:cNvPr id="4" name="Header Placeholder 3">
            <a:extLst>
              <a:ext uri="{FF2B5EF4-FFF2-40B4-BE49-F238E27FC236}">
                <a16:creationId xmlns:a16="http://schemas.microsoft.com/office/drawing/2014/main" id="{05A7DB2D-ADAF-A42D-7B71-CFCBAD3ED523}"/>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8604710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7438AF-6249-68E1-B139-E78342D59CFD}"/>
              </a:ext>
            </a:extLst>
          </p:cNvPr>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73DBCF1-6BF7-6837-7AD1-43C1B4BD6D3B}"/>
              </a:ext>
            </a:extLst>
          </p:cNvPr>
          <p:cNvSpPr txBox="1">
            <a:spLocks noGrp="1"/>
          </p:cNvSpPr>
          <p:nvPr>
            <p:ph type="body" sz="quarter" idx="1"/>
          </p:nvPr>
        </p:nvSpPr>
        <p:spPr/>
        <p:txBody>
          <a:bodyPr vert="horz"/>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Plus </a:t>
            </a:r>
            <a:r>
              <a:rPr lang="en-AU" dirty="0" err="1"/>
              <a:t>concretement</a:t>
            </a:r>
            <a:r>
              <a:rPr lang="en-AU" dirty="0"/>
              <a:t>, </a:t>
            </a:r>
            <a:r>
              <a:rPr lang="en-AU" dirty="0" err="1"/>
              <a:t>Dargent</a:t>
            </a:r>
            <a:r>
              <a:rPr lang="en-AU" dirty="0"/>
              <a:t> </a:t>
            </a:r>
            <a:r>
              <a:rPr lang="en-AU" dirty="0" err="1"/>
              <a:t>une</a:t>
            </a:r>
            <a:r>
              <a:rPr lang="en-AU" dirty="0"/>
              <a:t> extension du </a:t>
            </a:r>
            <a:r>
              <a:rPr lang="en-AU" dirty="0" err="1"/>
              <a:t>langage</a:t>
            </a:r>
            <a:r>
              <a:rPr lang="en-AU" dirty="0"/>
              <a:t> cogent </a:t>
            </a:r>
            <a:r>
              <a:rPr lang="en-AU" dirty="0" err="1"/>
              <a:t>mais</a:t>
            </a:r>
            <a:r>
              <a:rPr lang="en-AU" dirty="0"/>
              <a:t> les idees </a:t>
            </a:r>
            <a:r>
              <a:rPr lang="en-AU" dirty="0" err="1"/>
              <a:t>pourraient</a:t>
            </a:r>
            <a:r>
              <a:rPr lang="en-AU" dirty="0"/>
              <a:t> </a:t>
            </a:r>
            <a:r>
              <a:rPr lang="en-AU" dirty="0" err="1"/>
              <a:t>en</a:t>
            </a:r>
            <a:r>
              <a:rPr lang="en-AU" dirty="0"/>
              <a:t> </a:t>
            </a:r>
            <a:r>
              <a:rPr lang="en-AU" dirty="0" err="1"/>
              <a:t>principe</a:t>
            </a:r>
            <a:r>
              <a:rPr lang="en-AU" dirty="0"/>
              <a:t> </a:t>
            </a:r>
            <a:r>
              <a:rPr lang="en-AU" dirty="0" err="1"/>
              <a:t>s’appliquer</a:t>
            </a:r>
            <a:r>
              <a:rPr lang="en-AU" dirty="0"/>
              <a:t> a </a:t>
            </a:r>
            <a:r>
              <a:rPr lang="en-AU" dirty="0" err="1"/>
              <a:t>d’autres</a:t>
            </a:r>
            <a:r>
              <a:rPr lang="en-AU" dirty="0"/>
              <a:t> contexts.</a:t>
            </a:r>
          </a:p>
          <a:p>
            <a:pPr marL="0" lvl="0" indent="0"/>
            <a:r>
              <a:rPr lang="en-AU" dirty="0"/>
              <a:t>Avec </a:t>
            </a:r>
            <a:r>
              <a:rPr lang="en-AU" dirty="0" err="1"/>
              <a:t>Dargent</a:t>
            </a:r>
            <a:r>
              <a:rPr lang="en-AU" dirty="0"/>
              <a:t>, le </a:t>
            </a:r>
            <a:r>
              <a:rPr lang="en-AU" dirty="0" err="1"/>
              <a:t>compilateur</a:t>
            </a:r>
            <a:r>
              <a:rPr lang="en-AU" dirty="0"/>
              <a:t> </a:t>
            </a:r>
            <a:r>
              <a:rPr lang="en-AU" dirty="0" err="1"/>
              <a:t>prend</a:t>
            </a:r>
            <a:r>
              <a:rPr lang="en-AU" dirty="0"/>
              <a:t> </a:t>
            </a:r>
            <a:r>
              <a:rPr lang="en-AU" dirty="0" err="1"/>
              <a:t>en</a:t>
            </a:r>
            <a:r>
              <a:rPr lang="en-AU" dirty="0"/>
              <a:t> entrée un programme Cogent  et </a:t>
            </a:r>
            <a:r>
              <a:rPr lang="en-AU" dirty="0" err="1"/>
              <a:t>une</a:t>
            </a:r>
            <a:r>
              <a:rPr lang="en-AU" dirty="0"/>
              <a:t> description du format des </a:t>
            </a:r>
            <a:r>
              <a:rPr lang="en-AU" dirty="0" err="1"/>
              <a:t>donnees</a:t>
            </a:r>
            <a:r>
              <a:rPr lang="en-AU" dirty="0"/>
              <a:t>, par </a:t>
            </a:r>
            <a:r>
              <a:rPr lang="en-AU" dirty="0" err="1"/>
              <a:t>exemple</a:t>
            </a:r>
            <a:r>
              <a:rPr lang="en-AU" dirty="0"/>
              <a:t> </a:t>
            </a:r>
            <a:r>
              <a:rPr lang="en-AU" dirty="0" err="1"/>
              <a:t>d’apres</a:t>
            </a:r>
            <a:r>
              <a:rPr lang="en-AU" dirty="0"/>
              <a:t> la specification d’un register de </a:t>
            </a:r>
            <a:r>
              <a:rPr lang="en-AU" dirty="0" err="1"/>
              <a:t>peripherique</a:t>
            </a:r>
            <a:r>
              <a:rPr lang="en-AU" dirty="0"/>
              <a:t>. Le </a:t>
            </a:r>
            <a:r>
              <a:rPr lang="en-AU" dirty="0" err="1"/>
              <a:t>compilateur</a:t>
            </a:r>
            <a:r>
              <a:rPr lang="en-AU" dirty="0"/>
              <a:t> </a:t>
            </a:r>
            <a:r>
              <a:rPr lang="en-AU" dirty="0" err="1"/>
              <a:t>produit</a:t>
            </a:r>
            <a:r>
              <a:rPr lang="en-AU" dirty="0"/>
              <a:t> </a:t>
            </a:r>
            <a:r>
              <a:rPr lang="en-AU" dirty="0" err="1"/>
              <a:t>alors</a:t>
            </a:r>
            <a:r>
              <a:rPr lang="en-AU" dirty="0"/>
              <a:t> un programme C qui </a:t>
            </a:r>
            <a:r>
              <a:rPr lang="en-AU" dirty="0" err="1"/>
              <a:t>manipule</a:t>
            </a:r>
            <a:r>
              <a:rPr lang="en-AU" dirty="0"/>
              <a:t> les </a:t>
            </a:r>
            <a:r>
              <a:rPr lang="en-AU" dirty="0" err="1"/>
              <a:t>donnees</a:t>
            </a:r>
            <a:r>
              <a:rPr lang="en-AU" dirty="0"/>
              <a:t> au format </a:t>
            </a:r>
            <a:r>
              <a:rPr lang="en-AU" dirty="0" err="1"/>
              <a:t>specifie</a:t>
            </a:r>
            <a:r>
              <a:rPr lang="en-AU" dirty="0"/>
              <a:t>, et </a:t>
            </a:r>
            <a:r>
              <a:rPr lang="en-AU" dirty="0" err="1"/>
              <a:t>donc</a:t>
            </a:r>
            <a:r>
              <a:rPr lang="en-AU" dirty="0"/>
              <a:t> </a:t>
            </a:r>
            <a:r>
              <a:rPr lang="en-AU" dirty="0" err="1"/>
              <a:t>peut</a:t>
            </a:r>
            <a:r>
              <a:rPr lang="en-AU" dirty="0"/>
              <a:t> </a:t>
            </a:r>
            <a:r>
              <a:rPr lang="en-AU" dirty="0" err="1"/>
              <a:t>communiquer</a:t>
            </a:r>
            <a:r>
              <a:rPr lang="en-AU" dirty="0"/>
              <a:t> </a:t>
            </a:r>
            <a:r>
              <a:rPr lang="en-AU" dirty="0" err="1"/>
              <a:t>directement</a:t>
            </a:r>
            <a:r>
              <a:rPr lang="en-AU" dirty="0"/>
              <a:t> avec le </a:t>
            </a:r>
            <a:r>
              <a:rPr lang="en-AU" dirty="0" err="1"/>
              <a:t>peripherique</a:t>
            </a:r>
            <a:r>
              <a:rPr lang="en-AU" dirty="0"/>
              <a:t> sans </a:t>
            </a:r>
            <a:r>
              <a:rPr lang="en-AU" dirty="0" err="1"/>
              <a:t>formattage</a:t>
            </a:r>
            <a:r>
              <a:rPr lang="en-AU" dirty="0"/>
              <a:t> </a:t>
            </a:r>
            <a:r>
              <a:rPr lang="en-AU" dirty="0" err="1"/>
              <a:t>additionel</a:t>
            </a:r>
            <a:r>
              <a:rPr lang="en-AU" dirty="0"/>
              <a:t>.</a:t>
            </a:r>
          </a:p>
          <a:p>
            <a:pPr marL="0" lvl="0" indent="0"/>
            <a:r>
              <a:rPr lang="en-AU" dirty="0"/>
              <a:t>De plus, le </a:t>
            </a:r>
            <a:r>
              <a:rPr lang="en-AU" dirty="0" err="1"/>
              <a:t>compilateur</a:t>
            </a:r>
            <a:r>
              <a:rPr lang="en-AU" dirty="0"/>
              <a:t> </a:t>
            </a:r>
            <a:r>
              <a:rPr lang="en-AU" dirty="0" err="1"/>
              <a:t>produit</a:t>
            </a:r>
            <a:r>
              <a:rPr lang="en-AU" dirty="0"/>
              <a:t> </a:t>
            </a:r>
            <a:r>
              <a:rPr lang="en-AU" dirty="0" err="1"/>
              <a:t>une</a:t>
            </a:r>
            <a:r>
              <a:rPr lang="en-AU" dirty="0"/>
              <a:t> prevue </a:t>
            </a:r>
            <a:r>
              <a:rPr lang="en-AU" dirty="0" err="1"/>
              <a:t>formelle</a:t>
            </a:r>
            <a:r>
              <a:rPr lang="en-AU" dirty="0"/>
              <a:t> Isabelle que le programme C raffiné le programme Cogent, et que les </a:t>
            </a:r>
            <a:r>
              <a:rPr lang="en-AU" dirty="0" err="1"/>
              <a:t>donnees</a:t>
            </a:r>
            <a:r>
              <a:rPr lang="en-AU" dirty="0"/>
              <a:t> </a:t>
            </a:r>
            <a:r>
              <a:rPr lang="en-AU" dirty="0" err="1"/>
              <a:t>sont</a:t>
            </a:r>
            <a:r>
              <a:rPr lang="en-AU" dirty="0"/>
              <a:t> </a:t>
            </a:r>
            <a:r>
              <a:rPr lang="en-AU" dirty="0" err="1"/>
              <a:t>effectivement</a:t>
            </a:r>
            <a:r>
              <a:rPr lang="en-AU" dirty="0"/>
              <a:t> </a:t>
            </a:r>
            <a:r>
              <a:rPr lang="en-AU" dirty="0" err="1"/>
              <a:t>manipules</a:t>
            </a:r>
            <a:r>
              <a:rPr lang="en-AU" dirty="0"/>
              <a:t> </a:t>
            </a:r>
            <a:r>
              <a:rPr lang="en-AU" dirty="0" err="1"/>
              <a:t>selon</a:t>
            </a:r>
            <a:r>
              <a:rPr lang="en-AU" dirty="0"/>
              <a:t> le format </a:t>
            </a:r>
            <a:r>
              <a:rPr lang="en-AU" dirty="0" err="1"/>
              <a:t>specifie</a:t>
            </a:r>
            <a:r>
              <a:rPr lang="en-AU" dirty="0"/>
              <a:t>.</a:t>
            </a:r>
          </a:p>
          <a:p>
            <a:pPr marL="0" lvl="0" indent="0"/>
            <a:endParaRPr lang="en-AU" dirty="0"/>
          </a:p>
          <a:p>
            <a:pPr marL="0" lvl="0" indent="0"/>
            <a:r>
              <a:rPr lang="en-AU" dirty="0" err="1"/>
              <a:t>Confus</a:t>
            </a:r>
            <a:endParaRPr lang="en-AU" dirty="0"/>
          </a:p>
          <a:p>
            <a:pPr marL="0" lvl="0" indent="0"/>
            <a:endParaRPr lang="en-AU" dirty="0"/>
          </a:p>
          <a:p>
            <a:pPr marL="0" lvl="0" indent="0"/>
            <a:r>
              <a:rPr lang="en-AU" dirty="0"/>
              <a:t>And now we don’t have to think about bits and bytes</a:t>
            </a:r>
          </a:p>
          <a:p>
            <a:pPr marL="0" lvl="0" indent="0"/>
            <a:r>
              <a:rPr lang="en-AU" dirty="0"/>
              <a:t>+ Refinement and safety still maintained</a:t>
            </a:r>
          </a:p>
          <a:p>
            <a:pPr marL="0" lvl="0" indent="0"/>
            <a:endParaRPr lang="en-AU" dirty="0"/>
          </a:p>
          <a:p>
            <a:pPr marL="0" lvl="0" indent="0"/>
            <a:r>
              <a:rPr lang="en-AU" dirty="0"/>
              <a:t>Layout polymorphism</a:t>
            </a:r>
          </a:p>
          <a:p>
            <a:pPr marL="0" lvl="0" indent="0"/>
            <a:r>
              <a:rPr lang="en-AU" dirty="0"/>
              <a:t>Bit-level </a:t>
            </a:r>
            <a:r>
              <a:rPr lang="en-AU" dirty="0" err="1"/>
              <a:t>oepration</a:t>
            </a:r>
            <a:r>
              <a:rPr lang="en-AU" dirty="0"/>
              <a:t>: endianness of numbers</a:t>
            </a:r>
          </a:p>
        </p:txBody>
      </p:sp>
      <p:sp>
        <p:nvSpPr>
          <p:cNvPr id="4" name="Header Placeholder 3">
            <a:extLst>
              <a:ext uri="{FF2B5EF4-FFF2-40B4-BE49-F238E27FC236}">
                <a16:creationId xmlns:a16="http://schemas.microsoft.com/office/drawing/2014/main" id="{05A7DB2D-ADAF-A42D-7B71-CFCBAD3ED523}"/>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596998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 micro noyau de </a:t>
            </a:r>
            <a:r>
              <a:rPr lang="en-US" dirty="0" err="1"/>
              <a:t>systeme</a:t>
            </a:r>
            <a:r>
              <a:rPr lang="en-US" dirty="0"/>
              <a:t> </a:t>
            </a:r>
            <a:r>
              <a:rPr lang="en-US" dirty="0" err="1"/>
              <a:t>d’exploitation</a:t>
            </a:r>
            <a:r>
              <a:rPr lang="en-US" dirty="0"/>
              <a:t> sel4 </a:t>
            </a:r>
            <a:r>
              <a:rPr lang="en-US" dirty="0" err="1"/>
              <a:t>est</a:t>
            </a:r>
            <a:r>
              <a:rPr lang="en-US" dirty="0"/>
              <a:t> un </a:t>
            </a:r>
            <a:r>
              <a:rPr lang="en-US" dirty="0" err="1"/>
              <a:t>exemple</a:t>
            </a:r>
            <a:r>
              <a:rPr lang="en-US" dirty="0"/>
              <a:t> de </a:t>
            </a:r>
            <a:r>
              <a:rPr lang="en-US" dirty="0" err="1"/>
              <a:t>logiciel</a:t>
            </a:r>
            <a:r>
              <a:rPr lang="en-US" dirty="0"/>
              <a:t> </a:t>
            </a:r>
            <a:r>
              <a:rPr lang="en-US" dirty="0" err="1"/>
              <a:t>verifie</a:t>
            </a:r>
            <a:r>
              <a:rPr lang="en-US" dirty="0"/>
              <a:t> a </a:t>
            </a:r>
            <a:r>
              <a:rPr lang="en-US" dirty="0" err="1"/>
              <a:t>l’aide</a:t>
            </a:r>
            <a:r>
              <a:rPr lang="en-US" dirty="0"/>
              <a:t> de </a:t>
            </a:r>
            <a:r>
              <a:rPr lang="en-US" dirty="0" err="1"/>
              <a:t>l’assistant</a:t>
            </a:r>
            <a:r>
              <a:rPr lang="en-US" dirty="0"/>
              <a:t> de prevue Isabelle. Ce </a:t>
            </a:r>
            <a:r>
              <a:rPr lang="en-US" dirty="0" err="1"/>
              <a:t>systeme</a:t>
            </a:r>
            <a:r>
              <a:rPr lang="en-US" dirty="0"/>
              <a:t> a </a:t>
            </a:r>
            <a:r>
              <a:rPr lang="en-US" dirty="0" err="1"/>
              <a:t>ete</a:t>
            </a:r>
            <a:r>
              <a:rPr lang="en-US" dirty="0"/>
              <a:t> </a:t>
            </a:r>
            <a:r>
              <a:rPr lang="en-US" dirty="0" err="1"/>
              <a:t>utilise</a:t>
            </a:r>
            <a:r>
              <a:rPr lang="en-US" dirty="0"/>
              <a:t> </a:t>
            </a:r>
            <a:r>
              <a:rPr lang="en-US" dirty="0" err="1"/>
              <a:t>notamment</a:t>
            </a:r>
            <a:r>
              <a:rPr lang="en-US" dirty="0"/>
              <a:t> dans le </a:t>
            </a:r>
            <a:r>
              <a:rPr lang="en-US" dirty="0" err="1"/>
              <a:t>logiciel</a:t>
            </a:r>
            <a:r>
              <a:rPr lang="en-US" dirty="0"/>
              <a:t> de bord de </a:t>
            </a:r>
            <a:r>
              <a:rPr lang="en-US" dirty="0" err="1"/>
              <a:t>vehicules</a:t>
            </a:r>
            <a:r>
              <a:rPr lang="en-US" dirty="0"/>
              <a:t> </a:t>
            </a:r>
            <a:r>
              <a:rPr lang="en-US" dirty="0" err="1"/>
              <a:t>autonomes</a:t>
            </a:r>
            <a:r>
              <a:rPr lang="en-US" dirty="0"/>
              <a:t>,  avec </a:t>
            </a:r>
            <a:r>
              <a:rPr lang="en-US" dirty="0" err="1"/>
              <a:t>garanties</a:t>
            </a:r>
            <a:r>
              <a:rPr lang="en-US" dirty="0"/>
              <a:t> </a:t>
            </a:r>
            <a:r>
              <a:rPr lang="en-US" dirty="0" err="1"/>
              <a:t>formelles</a:t>
            </a:r>
            <a:r>
              <a:rPr lang="en-US" dirty="0"/>
              <a:t> de resistance aux cybers-</a:t>
            </a:r>
            <a:r>
              <a:rPr lang="en-US" dirty="0" err="1"/>
              <a:t>attauqes</a:t>
            </a:r>
            <a:endParaRPr lang="en-US" dirty="0"/>
          </a:p>
          <a:p>
            <a:endParaRPr lang="en-US" dirty="0"/>
          </a:p>
          <a:p>
            <a:r>
              <a:rPr lang="en-US" dirty="0"/>
              <a:t>9400 lines of code</a:t>
            </a:r>
            <a:endParaRPr lang="fr-FR" dirty="0"/>
          </a:p>
        </p:txBody>
      </p:sp>
      <p:sp>
        <p:nvSpPr>
          <p:cNvPr id="5" name="Header Placeholder 4">
            <a:extLst>
              <a:ext uri="{FF2B5EF4-FFF2-40B4-BE49-F238E27FC236}">
                <a16:creationId xmlns:a16="http://schemas.microsoft.com/office/drawing/2014/main" id="{ED69B063-536F-B0E0-2B52-93E5B9256719}"/>
              </a:ext>
            </a:extLst>
          </p:cNvPr>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916590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Avant de raisonner formellement sur du code C, il faut d’abord le traduire dans l’assistant de preuve.</a:t>
            </a:r>
          </a:p>
          <a:p>
            <a:r>
              <a:rPr lang="fr-FR" dirty="0"/>
              <a:t>C a une sémantique</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1110495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Avant de raisonner formellement sur du code C, il faut d’abord le traduire dans l’assistant de preuve.</a:t>
            </a:r>
          </a:p>
          <a:p>
            <a:r>
              <a:rPr lang="fr-FR" dirty="0"/>
              <a:t>C a une sémantique</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375725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Sel’4 c’est un micro noyau</a:t>
            </a:r>
          </a:p>
          <a:p>
            <a:r>
              <a:rPr lang="fr-FR" dirty="0"/>
              <a:t>En revanche la certification est de l’ordre de 200 000 lignes de preuve mécanisée avec Isabelle</a:t>
            </a:r>
          </a:p>
          <a:p>
            <a:r>
              <a:rPr lang="fr-FR" dirty="0"/>
              <a:t>En comparaison, le noyau Linux fait 30 millions de lignes de C, ce qui inclut des systèmes de fichiers, de </a:t>
            </a:r>
            <a:r>
              <a:rPr lang="fr-FR" dirty="0" err="1"/>
              <a:t>spilotes</a:t>
            </a:r>
            <a:r>
              <a:rPr lang="fr-FR" dirty="0"/>
              <a:t> de périphériques; autant de composants qui sont absent du micro noyau sel4. Et si on veut espérer certifier ces composants système en un temps raisonnable, il est absolument nécessaire de réduire le cout de la certification</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706889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Avant de raisonner formellement sur du code C, il faut d’abord le traduire dans l’assistant de preuve.</a:t>
            </a:r>
          </a:p>
          <a:p>
            <a:r>
              <a:rPr lang="fr-FR" dirty="0"/>
              <a:t>C a une sémantique</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3982749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sémantique monadique : les types sont </a:t>
            </a:r>
            <a:r>
              <a:rPr lang="fr-FR" b="1" dirty="0"/>
              <a:t>compliqués</a:t>
            </a:r>
          </a:p>
          <a:p>
            <a:r>
              <a:rPr lang="fr-FR" b="1" dirty="0"/>
              <a:t>Dire que c’est une flèche monadique ca permet des effets de bord</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2324508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La sémantique monadique : les types sont </a:t>
            </a:r>
            <a:r>
              <a:rPr lang="fr-FR" b="1" dirty="0"/>
              <a:t>compliqués</a:t>
            </a:r>
          </a:p>
          <a:p>
            <a:r>
              <a:rPr lang="fr-FR" b="1" dirty="0"/>
              <a:t>Dire que c’est une flèche monadique ca permet des effets de bord</a:t>
            </a:r>
          </a:p>
        </p:txBody>
      </p:sp>
      <p:sp>
        <p:nvSpPr>
          <p:cNvPr id="4" name="Header Placeholder 3"/>
          <p:cNvSpPr>
            <a:spLocks noGrp="1"/>
          </p:cNvSpPr>
          <p:nvPr>
            <p:ph type="hdr" sz="quarter"/>
          </p:nvPr>
        </p:nvSpPr>
        <p:spPr/>
        <p:txBody>
          <a:bodyPr/>
          <a:lstStyle/>
          <a:p>
            <a:r>
              <a:rPr lang="fr-FR"/>
              <a:t>Modular theory of PLs</a:t>
            </a:r>
          </a:p>
        </p:txBody>
      </p:sp>
    </p:spTree>
    <p:extLst>
      <p:ext uri="{BB962C8B-B14F-4D97-AF65-F5344CB8AC3E}">
        <p14:creationId xmlns:p14="http://schemas.microsoft.com/office/powerpoint/2010/main" val="4173794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18F1CF-E24A-4F93-9D94-3391D23E1A3F}" type="datetime1">
              <a:rPr lang="en-US" smtClean="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5957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B1C252-2FD2-4CF6-BEA4-64F6ACEC81B6}" type="datetime1">
              <a:rPr lang="en-US" smtClean="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00994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6DC07B-F885-4EF0-BFE3-5CEF464FDEE5}" type="datetime1">
              <a:rPr lang="en-US" smtClean="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60574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D88E1-E6B1-4059-8068-9D5AC67622BD}" type="datetime1">
              <a:rPr lang="en-US" smtClean="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20200" y="6353175"/>
            <a:ext cx="2743200" cy="365125"/>
          </a:xfrm>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796293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B318C2-4885-4368-AC7E-9ED2CC44021C}" type="datetime1">
              <a:rPr lang="en-US" smtClean="0"/>
              <a:t>6/8/2023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448800" y="6492875"/>
            <a:ext cx="2743200"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58842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8AEC55-CDE0-44E2-B045-4EAAFC3EF908}" type="datetime1">
              <a:rPr lang="en-US" smtClean="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15901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A861E4-43F2-46CA-9352-165E2C1D8B7D}" type="datetime1">
              <a:rPr lang="en-US" smtClean="0"/>
              <a:t>6/8/2023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0835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D76E10-5C26-46E6-B32D-4547EFD6AACF}" type="datetime1">
              <a:rPr lang="en-US" smtClean="0"/>
              <a:t>6/8/2023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32883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2038C9-7F60-4F0E-A561-3EA9A3975D8E}" type="datetime1">
              <a:rPr lang="en-US" smtClean="0"/>
              <a:t>6/8/2023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9448800" y="6492875"/>
            <a:ext cx="2743200"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55512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74F6F3-2ACF-43AE-8373-A35F96D22AE5}" type="datetime1">
              <a:rPr lang="en-US" smtClean="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331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6AAB2D-6675-4C11-85D3-BA16F56F19A5}" type="datetime1">
              <a:rPr lang="en-US" smtClean="0"/>
              <a:t>6/8/2023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60493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F886D-A75D-4123-854D-3EEFBE63C074}" type="datetime1">
              <a:rPr lang="en-US" smtClean="0"/>
              <a:t>6/8/2023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7680948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6.png"/><Relationship Id="rId3" Type="http://schemas.openxmlformats.org/officeDocument/2006/relationships/tags" Target="../tags/tag45.xml"/><Relationship Id="rId7" Type="http://schemas.openxmlformats.org/officeDocument/2006/relationships/notesSlide" Target="../notesSlides/notesSlide10.xml"/><Relationship Id="rId12" Type="http://schemas.openxmlformats.org/officeDocument/2006/relationships/image" Target="../media/image25.png"/><Relationship Id="rId2" Type="http://schemas.openxmlformats.org/officeDocument/2006/relationships/tags" Target="../tags/tag44.xml"/><Relationship Id="rId16" Type="http://schemas.openxmlformats.org/officeDocument/2006/relationships/image" Target="../media/image7.svg"/><Relationship Id="rId1" Type="http://schemas.openxmlformats.org/officeDocument/2006/relationships/tags" Target="../tags/tag43.xml"/><Relationship Id="rId6" Type="http://schemas.openxmlformats.org/officeDocument/2006/relationships/slideLayout" Target="../slideLayouts/slideLayout2.xml"/><Relationship Id="rId11" Type="http://schemas.openxmlformats.org/officeDocument/2006/relationships/image" Target="../media/image240.png"/><Relationship Id="rId5" Type="http://schemas.openxmlformats.org/officeDocument/2006/relationships/tags" Target="../tags/tag47.xml"/><Relationship Id="rId15" Type="http://schemas.openxmlformats.org/officeDocument/2006/relationships/image" Target="../media/image6.png"/><Relationship Id="rId10" Type="http://schemas.openxmlformats.org/officeDocument/2006/relationships/image" Target="../media/image5.svg"/><Relationship Id="rId4" Type="http://schemas.openxmlformats.org/officeDocument/2006/relationships/tags" Target="../tags/tag46.xml"/><Relationship Id="rId9" Type="http://schemas.openxmlformats.org/officeDocument/2006/relationships/image" Target="../media/image4.png"/><Relationship Id="rId14" Type="http://schemas.openxmlformats.org/officeDocument/2006/relationships/image" Target="../media/image27.png"/></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notesSlide" Target="../notesSlides/notesSlide11.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48.xml"/><Relationship Id="rId6" Type="http://schemas.openxmlformats.org/officeDocument/2006/relationships/image" Target="../media/image13.png"/><Relationship Id="rId5" Type="http://schemas.openxmlformats.org/officeDocument/2006/relationships/image" Target="../media/image29.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442.png"/><Relationship Id="rId13" Type="http://schemas.openxmlformats.org/officeDocument/2006/relationships/image" Target="../media/image11.png"/><Relationship Id="rId3" Type="http://schemas.openxmlformats.org/officeDocument/2006/relationships/tags" Target="../tags/tag51.xml"/><Relationship Id="rId7" Type="http://schemas.openxmlformats.org/officeDocument/2006/relationships/notesSlide" Target="../notesSlides/notesSlide12.xml"/><Relationship Id="rId12" Type="http://schemas.openxmlformats.org/officeDocument/2006/relationships/image" Target="../media/image5.sv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Layout" Target="../slideLayouts/slideLayout2.xml"/><Relationship Id="rId11" Type="http://schemas.openxmlformats.org/officeDocument/2006/relationships/image" Target="../media/image4.png"/><Relationship Id="rId5" Type="http://schemas.openxmlformats.org/officeDocument/2006/relationships/tags" Target="../tags/tag53.xml"/><Relationship Id="rId10" Type="http://schemas.openxmlformats.org/officeDocument/2006/relationships/image" Target="../media/image443.png"/><Relationship Id="rId4" Type="http://schemas.openxmlformats.org/officeDocument/2006/relationships/tags" Target="../tags/tag52.xml"/><Relationship Id="rId9" Type="http://schemas.openxmlformats.org/officeDocument/2006/relationships/image" Target="../media/image454.png"/><Relationship Id="rId14" Type="http://schemas.openxmlformats.org/officeDocument/2006/relationships/image" Target="../media/image473.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56.xml"/><Relationship Id="rId7" Type="http://schemas.openxmlformats.org/officeDocument/2006/relationships/image" Target="../media/image34.pn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33.png"/><Relationship Id="rId5" Type="http://schemas.openxmlformats.org/officeDocument/2006/relationships/notesSlide" Target="../notesSlides/notesSlide18.xml"/><Relationship Id="rId10" Type="http://schemas.openxmlformats.org/officeDocument/2006/relationships/image" Target="../media/image43.png"/><Relationship Id="rId4" Type="http://schemas.openxmlformats.org/officeDocument/2006/relationships/slideLayout" Target="../slideLayouts/slideLayout7.xml"/><Relationship Id="rId9"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9.xml"/><Relationship Id="rId7" Type="http://schemas.openxmlformats.org/officeDocument/2006/relationships/notesSlide" Target="../notesSlides/notesSlide1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slideLayout" Target="../slideLayouts/slideLayout2.xml"/><Relationship Id="rId11" Type="http://schemas.openxmlformats.org/officeDocument/2006/relationships/image" Target="../media/image28.png"/><Relationship Id="rId5" Type="http://schemas.openxmlformats.org/officeDocument/2006/relationships/tags" Target="../tags/tag61.xml"/><Relationship Id="rId10" Type="http://schemas.openxmlformats.org/officeDocument/2006/relationships/image" Target="../media/image11.png"/><Relationship Id="rId4" Type="http://schemas.openxmlformats.org/officeDocument/2006/relationships/tags" Target="../tags/tag60.xml"/><Relationship Id="rId9" Type="http://schemas.openxmlformats.org/officeDocument/2006/relationships/image" Target="../media/image5.svg"/></Relationships>
</file>

<file path=ppt/slides/_rels/slide28.xml.rels><?xml version="1.0" encoding="UTF-8" standalone="yes"?>
<Relationships xmlns="http://schemas.openxmlformats.org/package/2006/relationships"><Relationship Id="rId8" Type="http://schemas.openxmlformats.org/officeDocument/2006/relationships/image" Target="../media/image441.png"/><Relationship Id="rId3" Type="http://schemas.openxmlformats.org/officeDocument/2006/relationships/image" Target="../media/image28.png"/><Relationship Id="rId7" Type="http://schemas.openxmlformats.org/officeDocument/2006/relationships/image" Target="../media/image41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00.png"/><Relationship Id="rId4" Type="http://schemas.openxmlformats.org/officeDocument/2006/relationships/image" Target="../media/image37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gif"/></Relationships>
</file>

<file path=ppt/slides/_rels/slide30.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4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54.png"/></Relationships>
</file>

<file path=ppt/slides/_rels/slide3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notesSlide" Target="../notesSlides/notesSlide4.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slideLayout" Target="../slideLayouts/slideLayout2.xml"/><Relationship Id="rId17" Type="http://schemas.openxmlformats.org/officeDocument/2006/relationships/image" Target="../media/image7.svg"/><Relationship Id="rId2" Type="http://schemas.openxmlformats.org/officeDocument/2006/relationships/tags" Target="../tags/tag2.xml"/><Relationship Id="rId16" Type="http://schemas.openxmlformats.org/officeDocument/2006/relationships/image" Target="../media/image6.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5.svg"/><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tags" Target="../tags/tag19.xml"/><Relationship Id="rId13" Type="http://schemas.openxmlformats.org/officeDocument/2006/relationships/notesSlide" Target="../notesSlides/notesSlide5.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5" Type="http://schemas.openxmlformats.org/officeDocument/2006/relationships/tags" Target="../tags/tag16.xml"/><Relationship Id="rId15" Type="http://schemas.openxmlformats.org/officeDocument/2006/relationships/image" Target="../media/image5.svg"/><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gi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slideLayout" Target="../slideLayouts/slideLayout2.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tags" Target="../tags/tag34.xml"/><Relationship Id="rId2" Type="http://schemas.openxmlformats.org/officeDocument/2006/relationships/tags" Target="../tags/tag24.xml"/><Relationship Id="rId16" Type="http://schemas.openxmlformats.org/officeDocument/2006/relationships/image" Target="../media/image5.svg"/><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image" Target="../media/image4.png"/><Relationship Id="rId10" Type="http://schemas.openxmlformats.org/officeDocument/2006/relationships/tags" Target="../tags/tag32.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tags" Target="../tags/tag37.xml"/><Relationship Id="rId7" Type="http://schemas.openxmlformats.org/officeDocument/2006/relationships/image" Target="../media/image4.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8.xml"/><Relationship Id="rId11" Type="http://schemas.openxmlformats.org/officeDocument/2006/relationships/image" Target="../media/image23.png"/><Relationship Id="rId5" Type="http://schemas.openxmlformats.org/officeDocument/2006/relationships/slideLayout" Target="../slideLayouts/slideLayout2.xml"/><Relationship Id="rId10" Type="http://schemas.openxmlformats.org/officeDocument/2006/relationships/image" Target="../media/image22.png"/><Relationship Id="rId4" Type="http://schemas.openxmlformats.org/officeDocument/2006/relationships/tags" Target="../tags/tag38.xml"/><Relationship Id="rId9" Type="http://schemas.openxmlformats.org/officeDocument/2006/relationships/image" Target="../media/image200.png"/></Relationships>
</file>

<file path=ppt/slides/_rels/slide9.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tags" Target="../tags/tag41.xml"/><Relationship Id="rId7" Type="http://schemas.openxmlformats.org/officeDocument/2006/relationships/image" Target="../media/image4.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B42C258-7693-6CBD-863F-2D8752DF0EFD}"/>
              </a:ext>
            </a:extLst>
          </p:cNvPr>
          <p:cNvSpPr>
            <a:spLocks noGrp="1"/>
          </p:cNvSpPr>
          <p:nvPr>
            <p:ph type="ctrTitle"/>
          </p:nvPr>
        </p:nvSpPr>
        <p:spPr>
          <a:xfrm>
            <a:off x="0" y="1929470"/>
            <a:ext cx="12152026" cy="1193800"/>
          </a:xfrm>
          <a:effectLst>
            <a:outerShdw blurRad="50800" dist="38100" dir="5400000" algn="t" rotWithShape="0">
              <a:prstClr val="black">
                <a:alpha val="40000"/>
              </a:prstClr>
            </a:outerShdw>
          </a:effectLst>
        </p:spPr>
        <p:txBody>
          <a:bodyPr>
            <a:normAutofit fontScale="90000"/>
          </a:bodyPr>
          <a:lstStyle/>
          <a:p>
            <a:br>
              <a:rPr lang="en-US" sz="5400" b="1" dirty="0">
                <a:solidFill>
                  <a:srgbClr val="C00000"/>
                </a:solidFill>
              </a:rPr>
            </a:br>
            <a:r>
              <a:rPr lang="en-US" sz="5400" b="1" dirty="0" err="1">
                <a:solidFill>
                  <a:srgbClr val="C00000"/>
                </a:solidFill>
              </a:rPr>
              <a:t>Dargent</a:t>
            </a:r>
            <a:r>
              <a:rPr lang="en-US" sz="5400" b="1" dirty="0">
                <a:solidFill>
                  <a:srgbClr val="C00000"/>
                </a:solidFill>
              </a:rPr>
              <a:t>: A Silver Bullet for </a:t>
            </a:r>
            <a:br>
              <a:rPr lang="en-US" sz="5400" b="1" dirty="0">
                <a:solidFill>
                  <a:srgbClr val="C00000"/>
                </a:solidFill>
              </a:rPr>
            </a:br>
            <a:r>
              <a:rPr lang="en-US" sz="5400" b="1" dirty="0">
                <a:solidFill>
                  <a:srgbClr val="C00000"/>
                </a:solidFill>
              </a:rPr>
              <a:t>Verified Data Layout Refinement</a:t>
            </a:r>
            <a:br>
              <a:rPr lang="en-US" sz="5400" b="1" dirty="0">
                <a:solidFill>
                  <a:srgbClr val="C00000"/>
                </a:solidFill>
              </a:rPr>
            </a:br>
            <a:r>
              <a:rPr lang="en-US" sz="4000" b="1" dirty="0">
                <a:solidFill>
                  <a:srgbClr val="C00000"/>
                </a:solidFill>
              </a:rPr>
              <a:t>(POPL 2023)</a:t>
            </a:r>
            <a:endParaRPr lang="fr-FR" sz="5400" b="1" dirty="0">
              <a:solidFill>
                <a:srgbClr val="C00000"/>
              </a:solidFill>
            </a:endParaRPr>
          </a:p>
        </p:txBody>
      </p:sp>
      <p:sp>
        <p:nvSpPr>
          <p:cNvPr id="8" name="TextBox 7">
            <a:extLst>
              <a:ext uri="{FF2B5EF4-FFF2-40B4-BE49-F238E27FC236}">
                <a16:creationId xmlns:a16="http://schemas.microsoft.com/office/drawing/2014/main" id="{8DB3C892-E365-BEBD-CB59-4797FCF10472}"/>
              </a:ext>
            </a:extLst>
          </p:cNvPr>
          <p:cNvSpPr txBox="1"/>
          <p:nvPr/>
        </p:nvSpPr>
        <p:spPr>
          <a:xfrm>
            <a:off x="4555773" y="5062414"/>
            <a:ext cx="3080459" cy="461665"/>
          </a:xfrm>
          <a:prstGeom prst="rect">
            <a:avLst/>
          </a:prstGeom>
          <a:noFill/>
        </p:spPr>
        <p:txBody>
          <a:bodyPr wrap="none" rtlCol="0">
            <a:spAutoFit/>
          </a:bodyPr>
          <a:lstStyle/>
          <a:p>
            <a:pPr algn="ctr"/>
            <a:r>
              <a:rPr lang="fr-FR" sz="2400" dirty="0">
                <a:solidFill>
                  <a:srgbClr val="1F1F1F"/>
                </a:solidFill>
                <a:latin typeface="Google Sans"/>
              </a:rPr>
              <a:t>Dresden, </a:t>
            </a:r>
            <a:r>
              <a:rPr lang="en-US" sz="2400" dirty="0"/>
              <a:t>2</a:t>
            </a:r>
            <a:r>
              <a:rPr lang="en-US" sz="2400" baseline="30000" dirty="0"/>
              <a:t>nd</a:t>
            </a:r>
            <a:r>
              <a:rPr lang="en-US" sz="2400" dirty="0"/>
              <a:t> June 2023</a:t>
            </a:r>
            <a:endParaRPr lang="fr-FR" sz="2400" dirty="0"/>
          </a:p>
        </p:txBody>
      </p:sp>
      <p:sp>
        <p:nvSpPr>
          <p:cNvPr id="2" name="TextBox 1">
            <a:extLst>
              <a:ext uri="{FF2B5EF4-FFF2-40B4-BE49-F238E27FC236}">
                <a16:creationId xmlns:a16="http://schemas.microsoft.com/office/drawing/2014/main" id="{50876D0C-322D-5192-5F9D-EF728EE0E921}"/>
              </a:ext>
            </a:extLst>
          </p:cNvPr>
          <p:cNvSpPr txBox="1"/>
          <p:nvPr/>
        </p:nvSpPr>
        <p:spPr>
          <a:xfrm>
            <a:off x="0" y="3879524"/>
            <a:ext cx="12192000" cy="523220"/>
          </a:xfrm>
          <a:prstGeom prst="rect">
            <a:avLst/>
          </a:prstGeom>
          <a:noFill/>
        </p:spPr>
        <p:txBody>
          <a:bodyPr wrap="square" rtlCol="0">
            <a:spAutoFit/>
          </a:bodyPr>
          <a:lstStyle/>
          <a:p>
            <a:pPr algn="ctr"/>
            <a:r>
              <a:rPr lang="en-US" sz="2800" dirty="0"/>
              <a:t>Chen-</a:t>
            </a:r>
            <a:r>
              <a:rPr lang="en-US" sz="2800" u="sng" dirty="0"/>
              <a:t>Lafont</a:t>
            </a:r>
            <a:r>
              <a:rPr lang="fr-FR" sz="2800" dirty="0">
                <a:solidFill>
                  <a:srgbClr val="2D2D2D"/>
                </a:solidFill>
                <a:latin typeface="Arial" panose="020B0604020202020204" pitchFamily="34" charset="0"/>
              </a:rPr>
              <a:t>-</a:t>
            </a:r>
            <a:r>
              <a:rPr lang="fr-FR" sz="2800" b="0" i="0" dirty="0" err="1">
                <a:solidFill>
                  <a:srgbClr val="2D2D2D"/>
                </a:solidFill>
                <a:effectLst/>
                <a:latin typeface="Arial" panose="020B0604020202020204" pitchFamily="34" charset="0"/>
              </a:rPr>
              <a:t>O'Connor</a:t>
            </a:r>
            <a:r>
              <a:rPr lang="fr-FR" sz="2800" b="0" i="0" dirty="0">
                <a:solidFill>
                  <a:srgbClr val="2D2D2D"/>
                </a:solidFill>
                <a:effectLst/>
                <a:latin typeface="Arial" panose="020B0604020202020204" pitchFamily="34" charset="0"/>
              </a:rPr>
              <a:t>-Keller-McLaughlin-</a:t>
            </a:r>
            <a:r>
              <a:rPr lang="fr-FR" sz="2800" dirty="0">
                <a:solidFill>
                  <a:srgbClr val="2D2D2D"/>
                </a:solidFill>
                <a:latin typeface="Arial" panose="020B0604020202020204" pitchFamily="34" charset="0"/>
              </a:rPr>
              <a:t>J</a:t>
            </a:r>
            <a:r>
              <a:rPr lang="fr-FR" sz="2800" b="0" i="0" dirty="0">
                <a:solidFill>
                  <a:srgbClr val="2D2D2D"/>
                </a:solidFill>
                <a:effectLst/>
                <a:latin typeface="Arial" panose="020B0604020202020204" pitchFamily="34" charset="0"/>
              </a:rPr>
              <a:t>ackson-</a:t>
            </a:r>
            <a:r>
              <a:rPr lang="fr-FR" sz="2800" b="0" i="0" dirty="0" err="1">
                <a:solidFill>
                  <a:srgbClr val="2D2D2D"/>
                </a:solidFill>
                <a:effectLst/>
                <a:latin typeface="Arial" panose="020B0604020202020204" pitchFamily="34" charset="0"/>
              </a:rPr>
              <a:t>Rizkallah</a:t>
            </a:r>
            <a:endParaRPr lang="en-US" sz="2800" dirty="0"/>
          </a:p>
        </p:txBody>
      </p:sp>
    </p:spTree>
    <p:extLst>
      <p:ext uri="{BB962C8B-B14F-4D97-AF65-F5344CB8AC3E}">
        <p14:creationId xmlns:p14="http://schemas.microsoft.com/office/powerpoint/2010/main" val="1104256839"/>
      </p:ext>
    </p:extLst>
  </p:cSld>
  <p:clrMapOvr>
    <a:masterClrMapping/>
  </p:clrMapOvr>
  <mc:AlternateContent xmlns:mc="http://schemas.openxmlformats.org/markup-compatibility/2006" xmlns:p14="http://schemas.microsoft.com/office/powerpoint/2010/main">
    <mc:Choice Requires="p14">
      <p:transition spd="slow" p14:dur="2000" advTm="3865"/>
    </mc:Choice>
    <mc:Fallback xmlns="">
      <p:transition spd="slow" advTm="386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975AF3-0663-A0BF-AD60-D6C1686A3AC2}"/>
              </a:ext>
            </a:extLst>
          </p:cNvPr>
          <p:cNvSpPr>
            <a:spLocks noGrp="1"/>
          </p:cNvSpPr>
          <p:nvPr>
            <p:ph type="sldNum" sz="quarter" idx="12"/>
          </p:nvPr>
        </p:nvSpPr>
        <p:spPr>
          <a:xfrm>
            <a:off x="9380325" y="6492875"/>
            <a:ext cx="2743200" cy="365125"/>
          </a:xfrm>
        </p:spPr>
        <p:txBody>
          <a:bodyPr/>
          <a:lstStyle/>
          <a:p>
            <a:fld id="{6113E31D-E2AB-40D1-8B51-AFA5AFEF393A}" type="slidenum">
              <a:rPr lang="en-US" smtClean="0"/>
              <a:t>10</a:t>
            </a:fld>
            <a:endParaRPr lang="en-US" dirty="0"/>
          </a:p>
        </p:txBody>
      </p:sp>
      <p:sp>
        <p:nvSpPr>
          <p:cNvPr id="5" name="Title 1">
            <a:extLst>
              <a:ext uri="{FF2B5EF4-FFF2-40B4-BE49-F238E27FC236}">
                <a16:creationId xmlns:a16="http://schemas.microsoft.com/office/drawing/2014/main" id="{AB2B899F-10FB-9853-265A-3F02AE31D165}"/>
              </a:ext>
            </a:extLst>
          </p:cNvPr>
          <p:cNvSpPr>
            <a:spLocks noGrp="1"/>
          </p:cNvSpPr>
          <p:nvPr>
            <p:ph type="title"/>
            <p:custDataLst>
              <p:tags r:id="rId1"/>
            </p:custDataLst>
          </p:nvPr>
        </p:nvSpPr>
        <p:spPr>
          <a:xfrm>
            <a:off x="838200" y="18255"/>
            <a:ext cx="10515600" cy="1325563"/>
          </a:xfrm>
        </p:spPr>
        <p:txBody>
          <a:bodyPr/>
          <a:lstStyle/>
          <a:p>
            <a:pPr algn="ctr"/>
            <a:r>
              <a:rPr lang="fr-FR" dirty="0" err="1">
                <a:solidFill>
                  <a:schemeClr val="accent1">
                    <a:lumMod val="50000"/>
                  </a:schemeClr>
                </a:solidFill>
              </a:rPr>
              <a:t>Cogent</a:t>
            </a:r>
            <a:r>
              <a:rPr lang="fr-FR" dirty="0">
                <a:solidFill>
                  <a:schemeClr val="accent1">
                    <a:lumMod val="50000"/>
                  </a:schemeClr>
                </a:solidFill>
              </a:rPr>
              <a:t>: </a:t>
            </a:r>
            <a:r>
              <a:rPr lang="fr-FR" dirty="0" err="1">
                <a:solidFill>
                  <a:schemeClr val="accent1">
                    <a:lumMod val="50000"/>
                  </a:schemeClr>
                </a:solidFill>
              </a:rPr>
              <a:t>Simplified</a:t>
            </a:r>
            <a:r>
              <a:rPr lang="fr-FR" dirty="0">
                <a:solidFill>
                  <a:schemeClr val="accent1">
                    <a:lumMod val="50000"/>
                  </a:schemeClr>
                </a:solidFill>
              </a:rPr>
              <a:t> </a:t>
            </a:r>
            <a:r>
              <a:rPr lang="fr-FR" dirty="0" err="1">
                <a:solidFill>
                  <a:schemeClr val="accent1">
                    <a:lumMod val="50000"/>
                  </a:schemeClr>
                </a:solidFill>
              </a:rPr>
              <a:t>semantics</a:t>
            </a:r>
            <a:endParaRPr lang="fr-FR" dirty="0">
              <a:solidFill>
                <a:schemeClr val="accent1">
                  <a:lumMod val="50000"/>
                </a:schemeClr>
              </a:solidFill>
            </a:endParaRPr>
          </a:p>
        </p:txBody>
      </p:sp>
      <p:sp>
        <p:nvSpPr>
          <p:cNvPr id="2" name="TextBox 1">
            <a:extLst>
              <a:ext uri="{FF2B5EF4-FFF2-40B4-BE49-F238E27FC236}">
                <a16:creationId xmlns:a16="http://schemas.microsoft.com/office/drawing/2014/main" id="{6FE79E6B-5A0D-8D5E-A158-04486604EAE9}"/>
              </a:ext>
            </a:extLst>
          </p:cNvPr>
          <p:cNvSpPr txBox="1"/>
          <p:nvPr/>
        </p:nvSpPr>
        <p:spPr>
          <a:xfrm>
            <a:off x="56896" y="1371626"/>
            <a:ext cx="11906504" cy="400110"/>
          </a:xfrm>
          <a:prstGeom prst="rect">
            <a:avLst/>
          </a:prstGeom>
          <a:noFill/>
        </p:spPr>
        <p:txBody>
          <a:bodyPr wrap="square" rtlCol="0">
            <a:spAutoFit/>
          </a:bodyPr>
          <a:lstStyle/>
          <a:p>
            <a:pPr algn="ctr"/>
            <a:r>
              <a:rPr lang="en-US" sz="2000" dirty="0"/>
              <a:t>A total functional language to describe a </a:t>
            </a:r>
            <a:r>
              <a:rPr lang="en-US" sz="2000" b="1" i="1" dirty="0"/>
              <a:t>safe</a:t>
            </a:r>
            <a:r>
              <a:rPr lang="en-US" sz="2000" i="1" dirty="0"/>
              <a:t> </a:t>
            </a:r>
            <a:r>
              <a:rPr lang="en-US" sz="2000" dirty="0" err="1"/>
              <a:t>subfragment</a:t>
            </a:r>
            <a:r>
              <a:rPr lang="en-US" sz="2000" dirty="0"/>
              <a:t> of </a:t>
            </a:r>
            <a:r>
              <a:rPr lang="en-US" sz="2000" dirty="0" err="1"/>
              <a:t>AutoCorres</a:t>
            </a:r>
            <a:r>
              <a:rPr lang="en-US" sz="2000" dirty="0"/>
              <a:t>, with </a:t>
            </a:r>
            <a:r>
              <a:rPr lang="en-US" sz="2000" b="1" dirty="0"/>
              <a:t>simplified semantics</a:t>
            </a:r>
            <a:endParaRPr lang="fr-FR" sz="2000" b="1" i="1" dirty="0"/>
          </a:p>
        </p:txBody>
      </p:sp>
      <p:pic>
        <p:nvPicPr>
          <p:cNvPr id="49" name="Picture 2">
            <a:extLst>
              <a:ext uri="{FF2B5EF4-FFF2-40B4-BE49-F238E27FC236}">
                <a16:creationId xmlns:a16="http://schemas.microsoft.com/office/drawing/2014/main" id="{3F54339A-D1C6-16F9-E8FB-E767E3B56D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82890" y="170242"/>
            <a:ext cx="774566" cy="109673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DBA0256-3388-7BC8-EF77-6D6A640929EF}"/>
              </a:ext>
            </a:extLst>
          </p:cNvPr>
          <p:cNvSpPr/>
          <p:nvPr>
            <p:custDataLst>
              <p:tags r:id="rId2"/>
            </p:custDataLst>
          </p:nvPr>
        </p:nvSpPr>
        <p:spPr>
          <a:xfrm>
            <a:off x="803127" y="3330949"/>
            <a:ext cx="3628930" cy="860198"/>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8" name="Rectangle 7">
            <a:extLst>
              <a:ext uri="{FF2B5EF4-FFF2-40B4-BE49-F238E27FC236}">
                <a16:creationId xmlns:a16="http://schemas.microsoft.com/office/drawing/2014/main" id="{56A4130F-720E-AC9A-9ADC-A771F3ED2589}"/>
              </a:ext>
            </a:extLst>
          </p:cNvPr>
          <p:cNvSpPr/>
          <p:nvPr>
            <p:custDataLst>
              <p:tags r:id="rId3"/>
            </p:custDataLst>
          </p:nvPr>
        </p:nvSpPr>
        <p:spPr>
          <a:xfrm>
            <a:off x="7124338" y="1948308"/>
            <a:ext cx="4926994" cy="4617528"/>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16" name="Rectangle 15">
            <a:extLst>
              <a:ext uri="{FF2B5EF4-FFF2-40B4-BE49-F238E27FC236}">
                <a16:creationId xmlns:a16="http://schemas.microsoft.com/office/drawing/2014/main" id="{A883A993-FE3E-E658-7A39-42904C71DA05}"/>
              </a:ext>
            </a:extLst>
          </p:cNvPr>
          <p:cNvSpPr/>
          <p:nvPr>
            <p:custDataLst>
              <p:tags r:id="rId4"/>
            </p:custDataLst>
          </p:nvPr>
        </p:nvSpPr>
        <p:spPr>
          <a:xfrm>
            <a:off x="838200" y="5457191"/>
            <a:ext cx="3628930" cy="761535"/>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17" name="TextBox 16">
            <a:extLst>
              <a:ext uri="{FF2B5EF4-FFF2-40B4-BE49-F238E27FC236}">
                <a16:creationId xmlns:a16="http://schemas.microsoft.com/office/drawing/2014/main" id="{D11C682A-3A09-9E5A-C34F-EAEAC90D16BD}"/>
              </a:ext>
            </a:extLst>
          </p:cNvPr>
          <p:cNvSpPr txBox="1"/>
          <p:nvPr>
            <p:custDataLst>
              <p:tags r:id="rId5"/>
            </p:custDataLst>
          </p:nvPr>
        </p:nvSpPr>
        <p:spPr>
          <a:xfrm>
            <a:off x="3573896" y="5457191"/>
            <a:ext cx="862637" cy="369332"/>
          </a:xfrm>
          <a:prstGeom prst="rect">
            <a:avLst/>
          </a:prstGeom>
          <a:noFill/>
          <a:ln>
            <a:solidFill>
              <a:schemeClr val="tx1"/>
            </a:solidFill>
          </a:ln>
        </p:spPr>
        <p:txBody>
          <a:bodyPr wrap="square">
            <a:spAutoFit/>
          </a:bodyPr>
          <a:lstStyle/>
          <a:p>
            <a:pPr algn="ctr"/>
            <a:r>
              <a:rPr lang="en-US" dirty="0"/>
              <a:t>C</a:t>
            </a:r>
            <a:endParaRPr lang="fr-FR" dirty="0"/>
          </a:p>
        </p:txBody>
      </p:sp>
      <p:sp>
        <p:nvSpPr>
          <p:cNvPr id="18" name="Arrow: Right 17">
            <a:extLst>
              <a:ext uri="{FF2B5EF4-FFF2-40B4-BE49-F238E27FC236}">
                <a16:creationId xmlns:a16="http://schemas.microsoft.com/office/drawing/2014/main" id="{E5530CA7-C28A-6126-97BB-22269270C1D8}"/>
              </a:ext>
            </a:extLst>
          </p:cNvPr>
          <p:cNvSpPr/>
          <p:nvPr/>
        </p:nvSpPr>
        <p:spPr>
          <a:xfrm>
            <a:off x="4619869" y="5225978"/>
            <a:ext cx="2750063" cy="789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AutoCorres</a:t>
            </a:r>
            <a:endParaRPr lang="fr-FR" dirty="0"/>
          </a:p>
        </p:txBody>
      </p:sp>
      <p:sp>
        <p:nvSpPr>
          <p:cNvPr id="20" name="Arrow: Down 19">
            <a:extLst>
              <a:ext uri="{FF2B5EF4-FFF2-40B4-BE49-F238E27FC236}">
                <a16:creationId xmlns:a16="http://schemas.microsoft.com/office/drawing/2014/main" id="{FEBD100D-9EC5-F835-A907-69DE3DFA5C5F}"/>
              </a:ext>
            </a:extLst>
          </p:cNvPr>
          <p:cNvSpPr/>
          <p:nvPr/>
        </p:nvSpPr>
        <p:spPr>
          <a:xfrm>
            <a:off x="1141726" y="4156331"/>
            <a:ext cx="2776875" cy="1483748"/>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Compilation</a:t>
            </a:r>
            <a:endParaRPr lang="fr-FR" dirty="0"/>
          </a:p>
        </p:txBody>
      </p:sp>
      <p:sp>
        <p:nvSpPr>
          <p:cNvPr id="22" name="Arrow: Right 21">
            <a:extLst>
              <a:ext uri="{FF2B5EF4-FFF2-40B4-BE49-F238E27FC236}">
                <a16:creationId xmlns:a16="http://schemas.microsoft.com/office/drawing/2014/main" id="{794A3E53-D071-E2C3-8DB1-2193A4FB88D8}"/>
              </a:ext>
            </a:extLst>
          </p:cNvPr>
          <p:cNvSpPr/>
          <p:nvPr/>
        </p:nvSpPr>
        <p:spPr>
          <a:xfrm>
            <a:off x="4544803" y="3396616"/>
            <a:ext cx="2849943" cy="70276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Compilation</a:t>
            </a:r>
            <a:endParaRPr lang="fr-FR" dirty="0"/>
          </a:p>
        </p:txBody>
      </p:sp>
      <p:sp>
        <p:nvSpPr>
          <p:cNvPr id="23" name="Arrow: Up-Down 22">
            <a:extLst>
              <a:ext uri="{FF2B5EF4-FFF2-40B4-BE49-F238E27FC236}">
                <a16:creationId xmlns:a16="http://schemas.microsoft.com/office/drawing/2014/main" id="{C672C5D7-D9ED-64A2-C42B-7A83DDBDE189}"/>
              </a:ext>
            </a:extLst>
          </p:cNvPr>
          <p:cNvSpPr/>
          <p:nvPr/>
        </p:nvSpPr>
        <p:spPr>
          <a:xfrm>
            <a:off x="7604244" y="4085224"/>
            <a:ext cx="2511483" cy="1266721"/>
          </a:xfrm>
          <a:prstGeom prst="upDownArrow">
            <a:avLst>
              <a:gd name="adj1" fmla="val 62881"/>
              <a:gd name="adj2" fmla="val 22168"/>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Com</a:t>
            </a:r>
            <a:r>
              <a:rPr lang="fr-FR" dirty="0" err="1"/>
              <a:t>patibility</a:t>
            </a:r>
            <a:endParaRPr lang="fr-FR" baseline="30000" dirty="0"/>
          </a:p>
        </p:txBody>
      </p:sp>
      <p:pic>
        <p:nvPicPr>
          <p:cNvPr id="24" name="Graphic 23">
            <a:extLst>
              <a:ext uri="{FF2B5EF4-FFF2-40B4-BE49-F238E27FC236}">
                <a16:creationId xmlns:a16="http://schemas.microsoft.com/office/drawing/2014/main" id="{A2D82BFF-C465-93D2-C7F8-FE1A268B53C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088722" y="1931090"/>
            <a:ext cx="835373" cy="729520"/>
          </a:xfrm>
          <a:prstGeom prst="rect">
            <a:avLst/>
          </a:prstGeom>
        </p:spPr>
      </p:pic>
      <p:pic>
        <p:nvPicPr>
          <p:cNvPr id="25" name="Picture 2">
            <a:extLst>
              <a:ext uri="{FF2B5EF4-FFF2-40B4-BE49-F238E27FC236}">
                <a16:creationId xmlns:a16="http://schemas.microsoft.com/office/drawing/2014/main" id="{D7CF8E22-0ACF-16F7-873E-BB8E219B4F1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46618" y="3271144"/>
            <a:ext cx="717577" cy="1016039"/>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Right 25">
            <a:extLst>
              <a:ext uri="{FF2B5EF4-FFF2-40B4-BE49-F238E27FC236}">
                <a16:creationId xmlns:a16="http://schemas.microsoft.com/office/drawing/2014/main" id="{EDD27D27-82E0-9B64-2CDF-B4C910C20148}"/>
              </a:ext>
            </a:extLst>
          </p:cNvPr>
          <p:cNvSpPr/>
          <p:nvPr/>
        </p:nvSpPr>
        <p:spPr>
          <a:xfrm rot="620734">
            <a:off x="4435688" y="4038672"/>
            <a:ext cx="3188875" cy="70276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Compilation</a:t>
            </a:r>
            <a:endParaRPr lang="fr-FR"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6F809F8-C1A0-B3CB-FAC3-AB3E12F78C8A}"/>
                  </a:ext>
                </a:extLst>
              </p:cNvPr>
              <p:cNvSpPr txBox="1"/>
              <p:nvPr/>
            </p:nvSpPr>
            <p:spPr>
              <a:xfrm>
                <a:off x="1920765" y="3602568"/>
                <a:ext cx="121879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𝑓</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𝐴</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𝐵</m:t>
                      </m:r>
                    </m:oMath>
                  </m:oMathPara>
                </a14:m>
                <a:endParaRPr lang="fr-FR" sz="2400" dirty="0">
                  <a:solidFill>
                    <a:schemeClr val="tx1"/>
                  </a:solidFill>
                </a:endParaRPr>
              </a:p>
            </p:txBody>
          </p:sp>
        </mc:Choice>
        <mc:Fallback xmlns="">
          <p:sp>
            <p:nvSpPr>
              <p:cNvPr id="27" name="TextBox 26">
                <a:extLst>
                  <a:ext uri="{FF2B5EF4-FFF2-40B4-BE49-F238E27FC236}">
                    <a16:creationId xmlns:a16="http://schemas.microsoft.com/office/drawing/2014/main" id="{B6F809F8-C1A0-B3CB-FAC3-AB3E12F78C8A}"/>
                  </a:ext>
                </a:extLst>
              </p:cNvPr>
              <p:cNvSpPr txBox="1">
                <a:spLocks noRot="1" noChangeAspect="1" noMove="1" noResize="1" noEditPoints="1" noAdjustHandles="1" noChangeArrowheads="1" noChangeShapeType="1" noTextEdit="1"/>
              </p:cNvSpPr>
              <p:nvPr/>
            </p:nvSpPr>
            <p:spPr>
              <a:xfrm>
                <a:off x="1920765" y="3602568"/>
                <a:ext cx="1218795" cy="369332"/>
              </a:xfrm>
              <a:prstGeom prst="rect">
                <a:avLst/>
              </a:prstGeom>
              <a:blipFill>
                <a:blip r:embed="rId11"/>
                <a:stretch>
                  <a:fillRect l="-8500" r="-5000" b="-3278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23A7291-D104-31A8-F182-103A6773A5BE}"/>
                  </a:ext>
                </a:extLst>
              </p:cNvPr>
              <p:cNvSpPr txBox="1"/>
              <p:nvPr/>
            </p:nvSpPr>
            <p:spPr>
              <a:xfrm>
                <a:off x="1663495" y="5597504"/>
                <a:ext cx="1613519"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𝑓</m:t>
                          </m:r>
                        </m:e>
                        <m:sub>
                          <m:r>
                            <a:rPr lang="en-US" sz="2400" b="0" i="1" smtClean="0">
                              <a:solidFill>
                                <a:schemeClr val="tx1"/>
                              </a:solidFill>
                              <a:latin typeface="Cambria Math" panose="02040503050406030204" pitchFamily="18" charset="0"/>
                            </a:rPr>
                            <m:t>𝐶</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𝐴</m:t>
                          </m:r>
                        </m:e>
                        <m:sub>
                          <m:r>
                            <a:rPr lang="en-US" sz="2400" b="0" i="1" smtClean="0">
                              <a:solidFill>
                                <a:schemeClr val="tx1"/>
                              </a:solidFill>
                              <a:latin typeface="Cambria Math" panose="02040503050406030204" pitchFamily="18" charset="0"/>
                            </a:rPr>
                            <m:t>𝐶</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𝐶</m:t>
                          </m:r>
                        </m:sub>
                      </m:sSub>
                    </m:oMath>
                  </m:oMathPara>
                </a14:m>
                <a:endParaRPr lang="fr-FR" sz="2400" dirty="0">
                  <a:solidFill>
                    <a:schemeClr val="tx1"/>
                  </a:solidFill>
                </a:endParaRPr>
              </a:p>
            </p:txBody>
          </p:sp>
        </mc:Choice>
        <mc:Fallback xmlns="">
          <p:sp>
            <p:nvSpPr>
              <p:cNvPr id="28" name="TextBox 27">
                <a:extLst>
                  <a:ext uri="{FF2B5EF4-FFF2-40B4-BE49-F238E27FC236}">
                    <a16:creationId xmlns:a16="http://schemas.microsoft.com/office/drawing/2014/main" id="{923A7291-D104-31A8-F182-103A6773A5BE}"/>
                  </a:ext>
                </a:extLst>
              </p:cNvPr>
              <p:cNvSpPr txBox="1">
                <a:spLocks noRot="1" noChangeAspect="1" noMove="1" noResize="1" noEditPoints="1" noAdjustHandles="1" noChangeArrowheads="1" noChangeShapeType="1" noTextEdit="1"/>
              </p:cNvSpPr>
              <p:nvPr/>
            </p:nvSpPr>
            <p:spPr>
              <a:xfrm>
                <a:off x="1663495" y="5597504"/>
                <a:ext cx="1613519" cy="369332"/>
              </a:xfrm>
              <a:prstGeom prst="rect">
                <a:avLst/>
              </a:prstGeom>
              <a:blipFill>
                <a:blip r:embed="rId12"/>
                <a:stretch>
                  <a:fillRect l="-6415" r="-377" b="-3442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3D8B2C4-C7B2-10AE-6C06-676DAD23A626}"/>
                  </a:ext>
                </a:extLst>
              </p:cNvPr>
              <p:cNvSpPr txBox="1"/>
              <p:nvPr/>
            </p:nvSpPr>
            <p:spPr>
              <a:xfrm>
                <a:off x="10354707" y="3541348"/>
                <a:ext cx="1468030" cy="3608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𝑓</m:t>
                          </m:r>
                        </m:e>
                        <m:sub>
                          <m:r>
                            <a:rPr lang="en-US" sz="2400" b="0" i="1" smtClean="0">
                              <a:solidFill>
                                <a:schemeClr val="tx1"/>
                              </a:solidFill>
                              <a:latin typeface="Cambria Math" panose="02040503050406030204" pitchFamily="18" charset="0"/>
                            </a:rPr>
                            <m:t>𝑠</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𝐴</m:t>
                          </m:r>
                        </m:e>
                        <m:sub>
                          <m:r>
                            <a:rPr lang="en-US" sz="2400" b="0" i="1" smtClean="0">
                              <a:solidFill>
                                <a:schemeClr val="tx1"/>
                              </a:solidFill>
                              <a:latin typeface="Cambria Math" panose="02040503050406030204" pitchFamily="18" charset="0"/>
                            </a:rPr>
                            <m:t>𝑠</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𝑠</m:t>
                          </m:r>
                        </m:sub>
                      </m:sSub>
                    </m:oMath>
                  </m:oMathPara>
                </a14:m>
                <a:endParaRPr lang="fr-FR" sz="2400" baseline="-25000" dirty="0">
                  <a:solidFill>
                    <a:schemeClr val="tx1"/>
                  </a:solidFill>
                </a:endParaRPr>
              </a:p>
            </p:txBody>
          </p:sp>
        </mc:Choice>
        <mc:Fallback xmlns="">
          <p:sp>
            <p:nvSpPr>
              <p:cNvPr id="29" name="TextBox 28">
                <a:extLst>
                  <a:ext uri="{FF2B5EF4-FFF2-40B4-BE49-F238E27FC236}">
                    <a16:creationId xmlns:a16="http://schemas.microsoft.com/office/drawing/2014/main" id="{F3D8B2C4-C7B2-10AE-6C06-676DAD23A626}"/>
                  </a:ext>
                </a:extLst>
              </p:cNvPr>
              <p:cNvSpPr txBox="1">
                <a:spLocks noRot="1" noChangeAspect="1" noMove="1" noResize="1" noEditPoints="1" noAdjustHandles="1" noChangeArrowheads="1" noChangeShapeType="1" noTextEdit="1"/>
              </p:cNvSpPr>
              <p:nvPr/>
            </p:nvSpPr>
            <p:spPr>
              <a:xfrm>
                <a:off x="10354707" y="3541348"/>
                <a:ext cx="1468030" cy="360804"/>
              </a:xfrm>
              <a:prstGeom prst="rect">
                <a:avLst/>
              </a:prstGeom>
              <a:blipFill>
                <a:blip r:embed="rId13"/>
                <a:stretch>
                  <a:fillRect l="-7917" r="-1250" b="-3898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BA0C94E-73D9-F173-EA8B-FDB12EFF48D2}"/>
                  </a:ext>
                </a:extLst>
              </p:cNvPr>
              <p:cNvSpPr txBox="1"/>
              <p:nvPr/>
            </p:nvSpPr>
            <p:spPr>
              <a:xfrm>
                <a:off x="9987537" y="5487281"/>
                <a:ext cx="2208181"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𝑓</m:t>
                          </m:r>
                        </m:e>
                        <m:sub>
                          <m:r>
                            <a:rPr lang="en-US" sz="2400" b="0" i="1" smtClean="0">
                              <a:solidFill>
                                <a:schemeClr val="tx1"/>
                              </a:solidFill>
                              <a:latin typeface="Cambria Math" panose="02040503050406030204" pitchFamily="18" charset="0"/>
                            </a:rPr>
                            <m:t>𝑚</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𝐴</m:t>
                          </m:r>
                        </m:e>
                        <m:sub>
                          <m:r>
                            <a:rPr lang="en-US" sz="2400" b="0" i="1" smtClean="0">
                              <a:solidFill>
                                <a:schemeClr val="tx1"/>
                              </a:solidFill>
                              <a:latin typeface="Cambria Math" panose="02040503050406030204" pitchFamily="18" charset="0"/>
                            </a:rPr>
                            <m:t>𝑚</m:t>
                          </m:r>
                        </m:sub>
                      </m:sSub>
                      <m:r>
                        <a:rPr lang="en-US" sz="2400" i="1" dirty="0">
                          <a:solidFill>
                            <a:schemeClr val="tx1"/>
                          </a:solidFill>
                          <a:latin typeface="Cambria Math" panose="02040503050406030204" pitchFamily="18" charset="0"/>
                          <a:ea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𝑚</m:t>
                          </m:r>
                        </m:sub>
                      </m:sSub>
                    </m:oMath>
                  </m:oMathPara>
                </a14:m>
                <a:endParaRPr lang="fr-FR" sz="2400" dirty="0">
                  <a:solidFill>
                    <a:schemeClr val="tx1"/>
                  </a:solidFill>
                </a:endParaRPr>
              </a:p>
            </p:txBody>
          </p:sp>
        </mc:Choice>
        <mc:Fallback xmlns="">
          <p:sp>
            <p:nvSpPr>
              <p:cNvPr id="30" name="TextBox 29">
                <a:extLst>
                  <a:ext uri="{FF2B5EF4-FFF2-40B4-BE49-F238E27FC236}">
                    <a16:creationId xmlns:a16="http://schemas.microsoft.com/office/drawing/2014/main" id="{9BA0C94E-73D9-F173-EA8B-FDB12EFF48D2}"/>
                  </a:ext>
                </a:extLst>
              </p:cNvPr>
              <p:cNvSpPr txBox="1">
                <a:spLocks noRot="1" noChangeAspect="1" noMove="1" noResize="1" noEditPoints="1" noAdjustHandles="1" noChangeArrowheads="1" noChangeShapeType="1" noTextEdit="1"/>
              </p:cNvSpPr>
              <p:nvPr/>
            </p:nvSpPr>
            <p:spPr>
              <a:xfrm>
                <a:off x="9987537" y="5487281"/>
                <a:ext cx="2208181" cy="369332"/>
              </a:xfrm>
              <a:prstGeom prst="rect">
                <a:avLst/>
              </a:prstGeom>
              <a:blipFill>
                <a:blip r:embed="rId14"/>
                <a:stretch>
                  <a:fillRect b="-34426"/>
                </a:stretch>
              </a:blipFill>
            </p:spPr>
            <p:txBody>
              <a:bodyPr/>
              <a:lstStyle/>
              <a:p>
                <a:r>
                  <a:rPr lang="fr-FR">
                    <a:noFill/>
                  </a:rPr>
                  <a:t> </a:t>
                </a:r>
              </a:p>
            </p:txBody>
          </p:sp>
        </mc:Fallback>
      </mc:AlternateContent>
      <p:sp>
        <p:nvSpPr>
          <p:cNvPr id="31" name="TextBox 30">
            <a:extLst>
              <a:ext uri="{FF2B5EF4-FFF2-40B4-BE49-F238E27FC236}">
                <a16:creationId xmlns:a16="http://schemas.microsoft.com/office/drawing/2014/main" id="{5B40671F-57A5-77F6-2A3C-A594A43C90A5}"/>
              </a:ext>
            </a:extLst>
          </p:cNvPr>
          <p:cNvSpPr txBox="1"/>
          <p:nvPr/>
        </p:nvSpPr>
        <p:spPr>
          <a:xfrm>
            <a:off x="7489443" y="3572792"/>
            <a:ext cx="2741083" cy="369332"/>
          </a:xfrm>
          <a:prstGeom prst="rect">
            <a:avLst/>
          </a:prstGeom>
          <a:noFill/>
        </p:spPr>
        <p:txBody>
          <a:bodyPr wrap="square">
            <a:spAutoFit/>
          </a:bodyPr>
          <a:lstStyle/>
          <a:p>
            <a:pPr algn="ctr"/>
            <a:r>
              <a:rPr lang="fr-FR" dirty="0" err="1"/>
              <a:t>Semantics</a:t>
            </a:r>
            <a:r>
              <a:rPr lang="fr-FR" dirty="0"/>
              <a:t> (</a:t>
            </a:r>
            <a:r>
              <a:rPr lang="fr-FR" b="1" dirty="0" err="1"/>
              <a:t>simplified</a:t>
            </a:r>
            <a:r>
              <a:rPr lang="fr-FR" dirty="0"/>
              <a:t>)</a:t>
            </a:r>
          </a:p>
        </p:txBody>
      </p:sp>
      <p:sp>
        <p:nvSpPr>
          <p:cNvPr id="32" name="TextBox 31">
            <a:extLst>
              <a:ext uri="{FF2B5EF4-FFF2-40B4-BE49-F238E27FC236}">
                <a16:creationId xmlns:a16="http://schemas.microsoft.com/office/drawing/2014/main" id="{2D14B337-5912-FBEF-780E-023A3F6D6D1C}"/>
              </a:ext>
            </a:extLst>
          </p:cNvPr>
          <p:cNvSpPr txBox="1"/>
          <p:nvPr/>
        </p:nvSpPr>
        <p:spPr>
          <a:xfrm>
            <a:off x="7409011" y="5511239"/>
            <a:ext cx="2901950" cy="369332"/>
          </a:xfrm>
          <a:prstGeom prst="rect">
            <a:avLst/>
          </a:prstGeom>
          <a:noFill/>
        </p:spPr>
        <p:txBody>
          <a:bodyPr wrap="square">
            <a:spAutoFit/>
          </a:bodyPr>
          <a:lstStyle/>
          <a:p>
            <a:pPr algn="ctr"/>
            <a:r>
              <a:rPr lang="fr-FR" dirty="0" err="1"/>
              <a:t>Monadic</a:t>
            </a:r>
            <a:r>
              <a:rPr lang="fr-FR" dirty="0"/>
              <a:t> </a:t>
            </a:r>
            <a:r>
              <a:rPr lang="fr-FR" dirty="0" err="1"/>
              <a:t>semantics</a:t>
            </a:r>
            <a:endParaRPr lang="fr-FR" dirty="0"/>
          </a:p>
        </p:txBody>
      </p:sp>
      <p:sp>
        <p:nvSpPr>
          <p:cNvPr id="34" name="TextBox 33">
            <a:extLst>
              <a:ext uri="{FF2B5EF4-FFF2-40B4-BE49-F238E27FC236}">
                <a16:creationId xmlns:a16="http://schemas.microsoft.com/office/drawing/2014/main" id="{963575BE-9362-0238-6FAD-E819E887357B}"/>
              </a:ext>
            </a:extLst>
          </p:cNvPr>
          <p:cNvSpPr txBox="1"/>
          <p:nvPr/>
        </p:nvSpPr>
        <p:spPr>
          <a:xfrm>
            <a:off x="7661745" y="2240527"/>
            <a:ext cx="2657208" cy="369332"/>
          </a:xfrm>
          <a:prstGeom prst="rect">
            <a:avLst/>
          </a:prstGeom>
          <a:noFill/>
        </p:spPr>
        <p:txBody>
          <a:bodyPr wrap="square">
            <a:spAutoFit/>
          </a:bodyPr>
          <a:lstStyle/>
          <a:p>
            <a:pPr algn="ctr"/>
            <a:r>
              <a:rPr lang="fr-FR" dirty="0" err="1"/>
              <a:t>Specification</a:t>
            </a:r>
            <a:r>
              <a:rPr lang="fr-FR" dirty="0"/>
              <a:t> (</a:t>
            </a:r>
            <a:r>
              <a:rPr lang="fr-FR" b="1" dirty="0" err="1"/>
              <a:t>simplified</a:t>
            </a:r>
            <a:r>
              <a:rPr lang="fr-FR" dirty="0"/>
              <a:t>)</a:t>
            </a:r>
          </a:p>
        </p:txBody>
      </p:sp>
      <p:sp>
        <p:nvSpPr>
          <p:cNvPr id="35" name="Rectangle 36">
            <a:extLst>
              <a:ext uri="{FF2B5EF4-FFF2-40B4-BE49-F238E27FC236}">
                <a16:creationId xmlns:a16="http://schemas.microsoft.com/office/drawing/2014/main" id="{E737EF04-64A7-7027-63A7-CC55811EE61C}"/>
              </a:ext>
            </a:extLst>
          </p:cNvPr>
          <p:cNvSpPr/>
          <p:nvPr/>
        </p:nvSpPr>
        <p:spPr>
          <a:xfrm>
            <a:off x="9194377" y="1198331"/>
            <a:ext cx="766770" cy="401732"/>
          </a:xfrm>
          <a:custGeom>
            <a:avLst/>
            <a:gdLst>
              <a:gd name="connsiteX0" fmla="*/ 0 w 762000"/>
              <a:gd name="connsiteY0" fmla="*/ 0 h 900991"/>
              <a:gd name="connsiteX1" fmla="*/ 762000 w 762000"/>
              <a:gd name="connsiteY1" fmla="*/ 0 h 900991"/>
              <a:gd name="connsiteX2" fmla="*/ 762000 w 762000"/>
              <a:gd name="connsiteY2" fmla="*/ 900991 h 900991"/>
              <a:gd name="connsiteX3" fmla="*/ 0 w 762000"/>
              <a:gd name="connsiteY3" fmla="*/ 900991 h 900991"/>
              <a:gd name="connsiteX4" fmla="*/ 0 w 762000"/>
              <a:gd name="connsiteY4" fmla="*/ 0 h 900991"/>
              <a:gd name="connsiteX0" fmla="*/ 0 w 762000"/>
              <a:gd name="connsiteY0" fmla="*/ 0 h 900991"/>
              <a:gd name="connsiteX1" fmla="*/ 762000 w 762000"/>
              <a:gd name="connsiteY1" fmla="*/ 0 h 900991"/>
              <a:gd name="connsiteX2" fmla="*/ 762000 w 762000"/>
              <a:gd name="connsiteY2" fmla="*/ 900991 h 900991"/>
              <a:gd name="connsiteX3" fmla="*/ 0 w 762000"/>
              <a:gd name="connsiteY3" fmla="*/ 900991 h 900991"/>
              <a:gd name="connsiteX4" fmla="*/ 0 w 762000"/>
              <a:gd name="connsiteY4" fmla="*/ 687631 h 900991"/>
              <a:gd name="connsiteX5" fmla="*/ 0 w 762000"/>
              <a:gd name="connsiteY5" fmla="*/ 0 h 900991"/>
              <a:gd name="connsiteX0" fmla="*/ 4770 w 766770"/>
              <a:gd name="connsiteY0" fmla="*/ 0 h 900991"/>
              <a:gd name="connsiteX1" fmla="*/ 766770 w 766770"/>
              <a:gd name="connsiteY1" fmla="*/ 0 h 900991"/>
              <a:gd name="connsiteX2" fmla="*/ 766770 w 766770"/>
              <a:gd name="connsiteY2" fmla="*/ 900991 h 900991"/>
              <a:gd name="connsiteX3" fmla="*/ 4770 w 766770"/>
              <a:gd name="connsiteY3" fmla="*/ 900991 h 900991"/>
              <a:gd name="connsiteX4" fmla="*/ 4770 w 766770"/>
              <a:gd name="connsiteY4" fmla="*/ 687631 h 900991"/>
              <a:gd name="connsiteX5" fmla="*/ 0 w 766770"/>
              <a:gd name="connsiteY5" fmla="*/ 305759 h 900991"/>
              <a:gd name="connsiteX6" fmla="*/ 4770 w 766770"/>
              <a:gd name="connsiteY6" fmla="*/ 0 h 90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6770" h="900991">
                <a:moveTo>
                  <a:pt x="4770" y="0"/>
                </a:moveTo>
                <a:lnTo>
                  <a:pt x="766770" y="0"/>
                </a:lnTo>
                <a:lnTo>
                  <a:pt x="766770" y="900991"/>
                </a:lnTo>
                <a:lnTo>
                  <a:pt x="4770" y="900991"/>
                </a:lnTo>
                <a:lnTo>
                  <a:pt x="4770" y="687631"/>
                </a:lnTo>
                <a:lnTo>
                  <a:pt x="0" y="305759"/>
                </a:lnTo>
                <a:lnTo>
                  <a:pt x="477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Arrow: Up 35">
            <a:extLst>
              <a:ext uri="{FF2B5EF4-FFF2-40B4-BE49-F238E27FC236}">
                <a16:creationId xmlns:a16="http://schemas.microsoft.com/office/drawing/2014/main" id="{799725AC-60F6-C19B-289C-3BECE0DEB8DB}"/>
              </a:ext>
            </a:extLst>
          </p:cNvPr>
          <p:cNvSpPr/>
          <p:nvPr/>
        </p:nvSpPr>
        <p:spPr>
          <a:xfrm>
            <a:off x="8554715" y="2609859"/>
            <a:ext cx="551815" cy="852165"/>
          </a:xfrm>
          <a:prstGeom prst="upArrow">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8" name="Graphic 37" descr="Programmer male outline">
            <a:extLst>
              <a:ext uri="{FF2B5EF4-FFF2-40B4-BE49-F238E27FC236}">
                <a16:creationId xmlns:a16="http://schemas.microsoft.com/office/drawing/2014/main" id="{9CEF2FC7-6FE7-2850-1DCD-899C5DD8F59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601757" y="1835805"/>
            <a:ext cx="914400" cy="914400"/>
          </a:xfrm>
          <a:prstGeom prst="rect">
            <a:avLst/>
          </a:prstGeom>
        </p:spPr>
      </p:pic>
      <p:cxnSp>
        <p:nvCxnSpPr>
          <p:cNvPr id="39" name="Straight Arrow Connector 38">
            <a:extLst>
              <a:ext uri="{FF2B5EF4-FFF2-40B4-BE49-F238E27FC236}">
                <a16:creationId xmlns:a16="http://schemas.microsoft.com/office/drawing/2014/main" id="{F9B978A6-417A-F4DA-DB5D-9810FA276735}"/>
              </a:ext>
            </a:extLst>
          </p:cNvPr>
          <p:cNvCxnSpPr>
            <a:cxnSpLocks/>
          </p:cNvCxnSpPr>
          <p:nvPr/>
        </p:nvCxnSpPr>
        <p:spPr>
          <a:xfrm flipH="1">
            <a:off x="2344428" y="2903031"/>
            <a:ext cx="316489" cy="368113"/>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AD02125-5CDE-8F0F-1441-22EB066B6575}"/>
              </a:ext>
            </a:extLst>
          </p:cNvPr>
          <p:cNvCxnSpPr>
            <a:cxnSpLocks/>
          </p:cNvCxnSpPr>
          <p:nvPr/>
        </p:nvCxnSpPr>
        <p:spPr>
          <a:xfrm>
            <a:off x="3971461" y="2337690"/>
            <a:ext cx="3437550" cy="91529"/>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5B4C9DC-645A-E70E-5E8F-E1A333AADD3C}"/>
              </a:ext>
            </a:extLst>
          </p:cNvPr>
          <p:cNvCxnSpPr>
            <a:cxnSpLocks/>
          </p:cNvCxnSpPr>
          <p:nvPr/>
        </p:nvCxnSpPr>
        <p:spPr>
          <a:xfrm>
            <a:off x="3918601" y="2504699"/>
            <a:ext cx="4011250" cy="435197"/>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CC8CFAC-2424-48BB-CE83-B04EA67283AD}"/>
              </a:ext>
            </a:extLst>
          </p:cNvPr>
          <p:cNvSpPr txBox="1"/>
          <p:nvPr/>
        </p:nvSpPr>
        <p:spPr>
          <a:xfrm>
            <a:off x="2241144" y="2697298"/>
            <a:ext cx="318782" cy="369332"/>
          </a:xfrm>
          <a:prstGeom prst="rect">
            <a:avLst/>
          </a:prstGeom>
          <a:noFill/>
        </p:spPr>
        <p:txBody>
          <a:bodyPr wrap="square" rtlCol="0">
            <a:spAutoFit/>
          </a:bodyPr>
          <a:lstStyle/>
          <a:p>
            <a:r>
              <a:rPr lang="en-US" dirty="0">
                <a:solidFill>
                  <a:srgbClr val="7030A0"/>
                </a:solidFill>
              </a:rPr>
              <a:t>1</a:t>
            </a:r>
            <a:endParaRPr lang="fr-FR" dirty="0">
              <a:solidFill>
                <a:srgbClr val="7030A0"/>
              </a:solidFill>
            </a:endParaRPr>
          </a:p>
        </p:txBody>
      </p:sp>
      <p:sp>
        <p:nvSpPr>
          <p:cNvPr id="43" name="TextBox 42">
            <a:extLst>
              <a:ext uri="{FF2B5EF4-FFF2-40B4-BE49-F238E27FC236}">
                <a16:creationId xmlns:a16="http://schemas.microsoft.com/office/drawing/2014/main" id="{7D2E8F4A-265D-B276-6162-8837B09442A0}"/>
              </a:ext>
            </a:extLst>
          </p:cNvPr>
          <p:cNvSpPr txBox="1"/>
          <p:nvPr/>
        </p:nvSpPr>
        <p:spPr>
          <a:xfrm>
            <a:off x="4982755" y="2013126"/>
            <a:ext cx="318782" cy="369332"/>
          </a:xfrm>
          <a:prstGeom prst="rect">
            <a:avLst/>
          </a:prstGeom>
          <a:noFill/>
        </p:spPr>
        <p:txBody>
          <a:bodyPr wrap="square" rtlCol="0">
            <a:spAutoFit/>
          </a:bodyPr>
          <a:lstStyle/>
          <a:p>
            <a:r>
              <a:rPr lang="en-US" dirty="0">
                <a:solidFill>
                  <a:srgbClr val="7030A0"/>
                </a:solidFill>
              </a:rPr>
              <a:t>2</a:t>
            </a:r>
            <a:endParaRPr lang="fr-FR" dirty="0">
              <a:solidFill>
                <a:srgbClr val="7030A0"/>
              </a:solidFill>
            </a:endParaRPr>
          </a:p>
        </p:txBody>
      </p:sp>
      <p:sp>
        <p:nvSpPr>
          <p:cNvPr id="44" name="TextBox 43">
            <a:extLst>
              <a:ext uri="{FF2B5EF4-FFF2-40B4-BE49-F238E27FC236}">
                <a16:creationId xmlns:a16="http://schemas.microsoft.com/office/drawing/2014/main" id="{E4ED53AA-6ADF-A238-1548-EBAC4E4B00C0}"/>
              </a:ext>
            </a:extLst>
          </p:cNvPr>
          <p:cNvSpPr txBox="1"/>
          <p:nvPr/>
        </p:nvSpPr>
        <p:spPr>
          <a:xfrm>
            <a:off x="4751608" y="2659305"/>
            <a:ext cx="318782" cy="369332"/>
          </a:xfrm>
          <a:prstGeom prst="rect">
            <a:avLst/>
          </a:prstGeom>
          <a:noFill/>
        </p:spPr>
        <p:txBody>
          <a:bodyPr wrap="square" rtlCol="0">
            <a:spAutoFit/>
          </a:bodyPr>
          <a:lstStyle/>
          <a:p>
            <a:r>
              <a:rPr lang="en-US" dirty="0">
                <a:solidFill>
                  <a:srgbClr val="7030A0"/>
                </a:solidFill>
              </a:rPr>
              <a:t>3</a:t>
            </a:r>
            <a:endParaRPr lang="fr-FR" dirty="0">
              <a:solidFill>
                <a:srgbClr val="7030A0"/>
              </a:solidFill>
            </a:endParaRPr>
          </a:p>
        </p:txBody>
      </p:sp>
    </p:spTree>
    <p:extLst>
      <p:ext uri="{BB962C8B-B14F-4D97-AF65-F5344CB8AC3E}">
        <p14:creationId xmlns:p14="http://schemas.microsoft.com/office/powerpoint/2010/main" val="157554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16" grpId="0" animBg="1"/>
      <p:bldP spid="17" grpId="0" animBg="1"/>
      <p:bldP spid="18" grpId="0" animBg="1"/>
      <p:bldP spid="20" grpId="0" animBg="1"/>
      <p:bldP spid="22" grpId="0" animBg="1"/>
      <p:bldP spid="23" grpId="0" animBg="1"/>
      <p:bldP spid="26" grpId="0" animBg="1"/>
      <p:bldP spid="27" grpId="0"/>
      <p:bldP spid="28" grpId="0"/>
      <p:bldP spid="29" grpId="0"/>
      <p:bldP spid="30" grpId="0"/>
      <p:bldP spid="31" grpId="0"/>
      <p:bldP spid="32" grpId="0"/>
      <p:bldP spid="34" grpId="0"/>
      <p:bldP spid="36" grpId="0" animBg="1"/>
      <p:bldP spid="42" grpId="0"/>
      <p:bldP spid="43" grpId="0"/>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975AF3-0663-A0BF-AD60-D6C1686A3AC2}"/>
              </a:ext>
            </a:extLst>
          </p:cNvPr>
          <p:cNvSpPr>
            <a:spLocks noGrp="1"/>
          </p:cNvSpPr>
          <p:nvPr>
            <p:ph type="sldNum" sz="quarter" idx="12"/>
          </p:nvPr>
        </p:nvSpPr>
        <p:spPr/>
        <p:txBody>
          <a:bodyPr/>
          <a:lstStyle/>
          <a:p>
            <a:fld id="{6113E31D-E2AB-40D1-8B51-AFA5AFEF393A}" type="slidenum">
              <a:rPr lang="en-US" smtClean="0"/>
              <a:t>11</a:t>
            </a:fld>
            <a:endParaRPr lang="en-US" dirty="0"/>
          </a:p>
        </p:txBody>
      </p:sp>
      <p:sp>
        <p:nvSpPr>
          <p:cNvPr id="5" name="Title 1">
            <a:extLst>
              <a:ext uri="{FF2B5EF4-FFF2-40B4-BE49-F238E27FC236}">
                <a16:creationId xmlns:a16="http://schemas.microsoft.com/office/drawing/2014/main" id="{AB2B899F-10FB-9853-265A-3F02AE31D165}"/>
              </a:ext>
            </a:extLst>
          </p:cNvPr>
          <p:cNvSpPr>
            <a:spLocks noGrp="1"/>
          </p:cNvSpPr>
          <p:nvPr>
            <p:ph type="title"/>
            <p:custDataLst>
              <p:tags r:id="rId1"/>
            </p:custDataLst>
          </p:nvPr>
        </p:nvSpPr>
        <p:spPr>
          <a:xfrm>
            <a:off x="838200" y="18255"/>
            <a:ext cx="10515600" cy="1325563"/>
          </a:xfrm>
        </p:spPr>
        <p:txBody>
          <a:bodyPr/>
          <a:lstStyle/>
          <a:p>
            <a:pPr algn="ctr"/>
            <a:r>
              <a:rPr lang="fr-FR" dirty="0" err="1">
                <a:solidFill>
                  <a:schemeClr val="accent1">
                    <a:lumMod val="50000"/>
                  </a:schemeClr>
                </a:solidFill>
              </a:rPr>
              <a:t>Comparing</a:t>
            </a:r>
            <a:r>
              <a:rPr lang="fr-FR" dirty="0">
                <a:solidFill>
                  <a:schemeClr val="accent1">
                    <a:lumMod val="50000"/>
                  </a:schemeClr>
                </a:solidFill>
              </a:rPr>
              <a:t> </a:t>
            </a:r>
            <a:r>
              <a:rPr lang="fr-FR" dirty="0" err="1">
                <a:solidFill>
                  <a:schemeClr val="accent1">
                    <a:lumMod val="50000"/>
                  </a:schemeClr>
                </a:solidFill>
              </a:rPr>
              <a:t>semantics</a:t>
            </a:r>
            <a:endParaRPr lang="fr-FR" dirty="0">
              <a:solidFill>
                <a:schemeClr val="accent1">
                  <a:lumMod val="50000"/>
                </a:schemeClr>
              </a:solidFill>
            </a:endParaRPr>
          </a:p>
        </p:txBody>
      </p:sp>
      <mc:AlternateContent xmlns:mc="http://schemas.openxmlformats.org/markup-compatibility/2006" xmlns:a14="http://schemas.microsoft.com/office/drawing/2010/main">
        <mc:Choice Requires="a14">
          <p:graphicFrame>
            <p:nvGraphicFramePr>
              <p:cNvPr id="12" name="Table 14">
                <a:extLst>
                  <a:ext uri="{FF2B5EF4-FFF2-40B4-BE49-F238E27FC236}">
                    <a16:creationId xmlns:a16="http://schemas.microsoft.com/office/drawing/2014/main" id="{3692348C-6BC1-2A47-9FC8-2EAAADA60C19}"/>
                  </a:ext>
                </a:extLst>
              </p:cNvPr>
              <p:cNvGraphicFramePr>
                <a:graphicFrameLocks noGrp="1"/>
              </p:cNvGraphicFramePr>
              <p:nvPr>
                <p:extLst>
                  <p:ext uri="{D42A27DB-BD31-4B8C-83A1-F6EECF244321}">
                    <p14:modId xmlns:p14="http://schemas.microsoft.com/office/powerpoint/2010/main" val="2165662682"/>
                  </p:ext>
                </p:extLst>
              </p:nvPr>
            </p:nvGraphicFramePr>
            <p:xfrm>
              <a:off x="324604" y="1672439"/>
              <a:ext cx="5382447" cy="1131301"/>
            </p:xfrm>
            <a:graphic>
              <a:graphicData uri="http://schemas.openxmlformats.org/drawingml/2006/table">
                <a:tbl>
                  <a:tblPr firstRow="1" bandRow="1">
                    <a:tableStyleId>{5C22544A-7EE6-4342-B048-85BDC9FD1C3A}</a:tableStyleId>
                  </a:tblPr>
                  <a:tblGrid>
                    <a:gridCol w="2747642">
                      <a:extLst>
                        <a:ext uri="{9D8B030D-6E8A-4147-A177-3AD203B41FA5}">
                          <a16:colId xmlns:a16="http://schemas.microsoft.com/office/drawing/2014/main" val="3083497361"/>
                        </a:ext>
                      </a:extLst>
                    </a:gridCol>
                    <a:gridCol w="2634805">
                      <a:extLst>
                        <a:ext uri="{9D8B030D-6E8A-4147-A177-3AD203B41FA5}">
                          <a16:colId xmlns:a16="http://schemas.microsoft.com/office/drawing/2014/main" val="2367537743"/>
                        </a:ext>
                      </a:extLst>
                    </a:gridCol>
                  </a:tblGrid>
                  <a:tr h="370840">
                    <a:tc>
                      <a:txBody>
                        <a:bodyPr/>
                        <a:lstStyle/>
                        <a:p>
                          <a:pPr algn="ctr"/>
                          <a:r>
                            <a:rPr lang="fr-FR" b="0" dirty="0" err="1"/>
                            <a:t>Monadic</a:t>
                          </a:r>
                          <a:r>
                            <a:rPr lang="fr-FR" b="0" dirty="0"/>
                            <a:t> </a:t>
                          </a:r>
                          <a:r>
                            <a:rPr lang="fr-FR" b="0" dirty="0" err="1"/>
                            <a:t>semantics</a:t>
                          </a:r>
                          <a:endParaRPr lang="fr-FR" b="0" dirty="0"/>
                        </a:p>
                      </a:txBody>
                      <a:tcPr anchor="ctr"/>
                    </a:tc>
                    <a:tc>
                      <a:txBody>
                        <a:bodyPr/>
                        <a:lstStyle/>
                        <a:p>
                          <a:pPr algn="ctr"/>
                          <a:r>
                            <a:rPr lang="fr-FR" b="1" dirty="0" err="1"/>
                            <a:t>Simplified</a:t>
                          </a:r>
                          <a:r>
                            <a:rPr lang="fr-FR" b="1" dirty="0"/>
                            <a:t> </a:t>
                          </a:r>
                          <a:r>
                            <a:rPr lang="fr-FR" b="1" dirty="0" err="1"/>
                            <a:t>semantics</a:t>
                          </a:r>
                          <a:endParaRPr lang="fr-FR" b="1" dirty="0"/>
                        </a:p>
                      </a:txBody>
                      <a:tcPr anchor="ctr"/>
                    </a:tc>
                    <a:extLst>
                      <a:ext uri="{0D108BD9-81ED-4DB2-BD59-A6C34878D82A}">
                        <a16:rowId xmlns:a16="http://schemas.microsoft.com/office/drawing/2014/main" val="1132097656"/>
                      </a:ext>
                    </a:extLst>
                  </a:tr>
                  <a:tr h="370840">
                    <a:tc>
                      <a:txBody>
                        <a:bodyPr/>
                        <a:lstStyle/>
                        <a:p>
                          <a:pPr algn="ctr"/>
                          <a:r>
                            <a:rPr lang="fr-FR" b="0" i="0" dirty="0"/>
                            <a:t>Type</a:t>
                          </a:r>
                          <a:r>
                            <a:rPr lang="fr-FR" b="0" i="1" dirty="0"/>
                            <a:t> T</a:t>
                          </a:r>
                          <a:r>
                            <a:rPr lang="fr-FR" b="0" i="1" baseline="-25000" dirty="0"/>
                            <a:t>m</a:t>
                          </a:r>
                          <a:endParaRPr lang="fr-FR" b="0" baseline="-25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t>Type </a:t>
                          </a:r>
                          <a:r>
                            <a:rPr lang="en-US" b="0" i="1" dirty="0"/>
                            <a:t>T</a:t>
                          </a:r>
                          <a:r>
                            <a:rPr lang="en-US" b="0" i="1" baseline="-25000" dirty="0"/>
                            <a:t>s</a:t>
                          </a:r>
                          <a:endParaRPr lang="en-US" b="0" i="1" dirty="0">
                            <a:latin typeface="Cambria Math" panose="02040503050406030204" pitchFamily="18" charset="0"/>
                          </a:endParaRPr>
                        </a:p>
                      </a:txBody>
                      <a:tcPr anchor="ctr"/>
                    </a:tc>
                    <a:extLst>
                      <a:ext uri="{0D108BD9-81ED-4DB2-BD59-A6C34878D82A}">
                        <a16:rowId xmlns:a16="http://schemas.microsoft.com/office/drawing/2014/main" val="1349628863"/>
                      </a:ext>
                    </a:extLst>
                  </a:tr>
                  <a:tr h="389621">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fr-FR" b="0" i="1" smtClean="0">
                                        <a:latin typeface="Cambria Math" panose="02040503050406030204" pitchFamily="18" charset="0"/>
                                      </a:rPr>
                                      <m:t>𝑓</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𝑚</m:t>
                                    </m:r>
                                  </m:sub>
                                </m:sSub>
                                <m:r>
                                  <a:rPr lang="en-US" b="0" i="1" smtClean="0">
                                    <a:solidFill>
                                      <a:srgbClr val="0000FF"/>
                                    </a:solidFill>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𝑚</m:t>
                                    </m:r>
                                  </m:sub>
                                </m:sSub>
                              </m:oMath>
                            </m:oMathPara>
                          </a14:m>
                          <a:endParaRPr lang="fr-FR" b="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fr-FR" b="0" i="1" smtClean="0">
                                        <a:latin typeface="Cambria Math" panose="02040503050406030204" pitchFamily="18" charset="0"/>
                                      </a:rPr>
                                      <m:t>𝑓</m:t>
                                    </m:r>
                                  </m:e>
                                  <m:sub>
                                    <m:r>
                                      <a:rPr lang="en-US" b="0" i="1" smtClean="0">
                                        <a:latin typeface="Cambria Math" panose="02040503050406030204" pitchFamily="18" charset="0"/>
                                      </a:rPr>
                                      <m:t>𝑠</m:t>
                                    </m:r>
                                  </m:sub>
                                </m:sSub>
                                <m:r>
                                  <a:rPr lang="fr-FR"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𝑠</m:t>
                                    </m:r>
                                  </m:sub>
                                </m:sSub>
                              </m:oMath>
                            </m:oMathPara>
                          </a14:m>
                          <a:endParaRPr lang="fr-FR" b="0" dirty="0"/>
                        </a:p>
                      </a:txBody>
                      <a:tcPr anchor="ctr"/>
                    </a:tc>
                    <a:extLst>
                      <a:ext uri="{0D108BD9-81ED-4DB2-BD59-A6C34878D82A}">
                        <a16:rowId xmlns:a16="http://schemas.microsoft.com/office/drawing/2014/main" val="1459687146"/>
                      </a:ext>
                    </a:extLst>
                  </a:tr>
                </a:tbl>
              </a:graphicData>
            </a:graphic>
          </p:graphicFrame>
        </mc:Choice>
        <mc:Fallback xmlns="">
          <p:graphicFrame>
            <p:nvGraphicFramePr>
              <p:cNvPr id="12" name="Table 14">
                <a:extLst>
                  <a:ext uri="{FF2B5EF4-FFF2-40B4-BE49-F238E27FC236}">
                    <a16:creationId xmlns:a16="http://schemas.microsoft.com/office/drawing/2014/main" id="{3692348C-6BC1-2A47-9FC8-2EAAADA60C19}"/>
                  </a:ext>
                </a:extLst>
              </p:cNvPr>
              <p:cNvGraphicFramePr>
                <a:graphicFrameLocks noGrp="1"/>
              </p:cNvGraphicFramePr>
              <p:nvPr>
                <p:extLst>
                  <p:ext uri="{D42A27DB-BD31-4B8C-83A1-F6EECF244321}">
                    <p14:modId xmlns:p14="http://schemas.microsoft.com/office/powerpoint/2010/main" val="2165662682"/>
                  </p:ext>
                </p:extLst>
              </p:nvPr>
            </p:nvGraphicFramePr>
            <p:xfrm>
              <a:off x="324604" y="1672439"/>
              <a:ext cx="5382447" cy="1131301"/>
            </p:xfrm>
            <a:graphic>
              <a:graphicData uri="http://schemas.openxmlformats.org/drawingml/2006/table">
                <a:tbl>
                  <a:tblPr firstRow="1" bandRow="1">
                    <a:tableStyleId>{5C22544A-7EE6-4342-B048-85BDC9FD1C3A}</a:tableStyleId>
                  </a:tblPr>
                  <a:tblGrid>
                    <a:gridCol w="2747642">
                      <a:extLst>
                        <a:ext uri="{9D8B030D-6E8A-4147-A177-3AD203B41FA5}">
                          <a16:colId xmlns:a16="http://schemas.microsoft.com/office/drawing/2014/main" val="3083497361"/>
                        </a:ext>
                      </a:extLst>
                    </a:gridCol>
                    <a:gridCol w="2634805">
                      <a:extLst>
                        <a:ext uri="{9D8B030D-6E8A-4147-A177-3AD203B41FA5}">
                          <a16:colId xmlns:a16="http://schemas.microsoft.com/office/drawing/2014/main" val="2367537743"/>
                        </a:ext>
                      </a:extLst>
                    </a:gridCol>
                  </a:tblGrid>
                  <a:tr h="370840">
                    <a:tc>
                      <a:txBody>
                        <a:bodyPr/>
                        <a:lstStyle/>
                        <a:p>
                          <a:pPr algn="ctr"/>
                          <a:r>
                            <a:rPr lang="fr-FR" b="0" dirty="0" err="1"/>
                            <a:t>Monadic</a:t>
                          </a:r>
                          <a:r>
                            <a:rPr lang="fr-FR" b="0" dirty="0"/>
                            <a:t> </a:t>
                          </a:r>
                          <a:r>
                            <a:rPr lang="fr-FR" b="0" dirty="0" err="1"/>
                            <a:t>semantics</a:t>
                          </a:r>
                          <a:endParaRPr lang="fr-FR" b="0" dirty="0"/>
                        </a:p>
                      </a:txBody>
                      <a:tcPr anchor="ctr"/>
                    </a:tc>
                    <a:tc>
                      <a:txBody>
                        <a:bodyPr/>
                        <a:lstStyle/>
                        <a:p>
                          <a:pPr algn="ctr"/>
                          <a:r>
                            <a:rPr lang="fr-FR" b="1" dirty="0" err="1"/>
                            <a:t>Simplified</a:t>
                          </a:r>
                          <a:r>
                            <a:rPr lang="fr-FR" b="1" dirty="0"/>
                            <a:t> </a:t>
                          </a:r>
                          <a:r>
                            <a:rPr lang="fr-FR" b="1" dirty="0" err="1"/>
                            <a:t>semantics</a:t>
                          </a:r>
                          <a:endParaRPr lang="fr-FR" b="1" dirty="0"/>
                        </a:p>
                      </a:txBody>
                      <a:tcPr anchor="ctr"/>
                    </a:tc>
                    <a:extLst>
                      <a:ext uri="{0D108BD9-81ED-4DB2-BD59-A6C34878D82A}">
                        <a16:rowId xmlns:a16="http://schemas.microsoft.com/office/drawing/2014/main" val="1132097656"/>
                      </a:ext>
                    </a:extLst>
                  </a:tr>
                  <a:tr h="370840">
                    <a:tc>
                      <a:txBody>
                        <a:bodyPr/>
                        <a:lstStyle/>
                        <a:p>
                          <a:pPr algn="ctr"/>
                          <a:r>
                            <a:rPr lang="fr-FR" b="0" i="0" dirty="0"/>
                            <a:t>Type</a:t>
                          </a:r>
                          <a:r>
                            <a:rPr lang="fr-FR" b="0" i="1" dirty="0"/>
                            <a:t> T</a:t>
                          </a:r>
                          <a:r>
                            <a:rPr lang="fr-FR" b="0" i="1" baseline="-25000" dirty="0"/>
                            <a:t>m</a:t>
                          </a:r>
                          <a:endParaRPr lang="fr-FR" b="0" baseline="-25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t>Type </a:t>
                          </a:r>
                          <a:r>
                            <a:rPr lang="en-US" b="0" i="1" dirty="0"/>
                            <a:t>T</a:t>
                          </a:r>
                          <a:r>
                            <a:rPr lang="en-US" b="0" i="1" baseline="-25000" dirty="0"/>
                            <a:t>s</a:t>
                          </a:r>
                          <a:endParaRPr lang="en-US" b="0" i="1" dirty="0">
                            <a:latin typeface="Cambria Math" panose="02040503050406030204" pitchFamily="18" charset="0"/>
                          </a:endParaRPr>
                        </a:p>
                      </a:txBody>
                      <a:tcPr anchor="ctr"/>
                    </a:tc>
                    <a:extLst>
                      <a:ext uri="{0D108BD9-81ED-4DB2-BD59-A6C34878D82A}">
                        <a16:rowId xmlns:a16="http://schemas.microsoft.com/office/drawing/2014/main" val="1349628863"/>
                      </a:ext>
                    </a:extLst>
                  </a:tr>
                  <a:tr h="389621">
                    <a:tc>
                      <a:txBody>
                        <a:bodyPr/>
                        <a:lstStyle/>
                        <a:p>
                          <a:endParaRPr lang="fr-FR"/>
                        </a:p>
                      </a:txBody>
                      <a:tcPr anchor="ctr">
                        <a:blipFill>
                          <a:blip r:embed="rId4"/>
                          <a:stretch>
                            <a:fillRect l="-222" t="-198438" r="-96896" b="-9375"/>
                          </a:stretch>
                        </a:blipFill>
                      </a:tcPr>
                    </a:tc>
                    <a:tc>
                      <a:txBody>
                        <a:bodyPr/>
                        <a:lstStyle/>
                        <a:p>
                          <a:endParaRPr lang="fr-FR"/>
                        </a:p>
                      </a:txBody>
                      <a:tcPr anchor="ctr">
                        <a:blipFill>
                          <a:blip r:embed="rId4"/>
                          <a:stretch>
                            <a:fillRect l="-104388" t="-198438" r="-924" b="-9375"/>
                          </a:stretch>
                        </a:blipFill>
                      </a:tcPr>
                    </a:tc>
                    <a:extLst>
                      <a:ext uri="{0D108BD9-81ED-4DB2-BD59-A6C34878D82A}">
                        <a16:rowId xmlns:a16="http://schemas.microsoft.com/office/drawing/2014/main" val="1459687146"/>
                      </a:ext>
                    </a:extLst>
                  </a:tr>
                </a:tbl>
              </a:graphicData>
            </a:graphic>
          </p:graphicFrame>
        </mc:Fallback>
      </mc:AlternateContent>
      <p:sp>
        <p:nvSpPr>
          <p:cNvPr id="9" name="TextBox 8">
            <a:extLst>
              <a:ext uri="{FF2B5EF4-FFF2-40B4-BE49-F238E27FC236}">
                <a16:creationId xmlns:a16="http://schemas.microsoft.com/office/drawing/2014/main" id="{4C84AE9E-81E8-2DB6-7858-531CF6B3A84E}"/>
              </a:ext>
            </a:extLst>
          </p:cNvPr>
          <p:cNvSpPr txBox="1"/>
          <p:nvPr/>
        </p:nvSpPr>
        <p:spPr>
          <a:xfrm>
            <a:off x="420080" y="3533626"/>
            <a:ext cx="4520630" cy="369332"/>
          </a:xfrm>
          <a:prstGeom prst="rect">
            <a:avLst/>
          </a:prstGeom>
          <a:noFill/>
        </p:spPr>
        <p:txBody>
          <a:bodyPr wrap="square" rtlCol="0">
            <a:spAutoFit/>
          </a:bodyPr>
          <a:lstStyle/>
          <a:p>
            <a:r>
              <a:rPr lang="en-US" b="1" dirty="0"/>
              <a:t>Simplifications</a:t>
            </a:r>
            <a:r>
              <a:rPr lang="en-US" dirty="0"/>
              <a:t> :</a:t>
            </a:r>
          </a:p>
        </p:txBody>
      </p:sp>
      <p:graphicFrame>
        <p:nvGraphicFramePr>
          <p:cNvPr id="10" name="Table 9">
            <a:extLst>
              <a:ext uri="{FF2B5EF4-FFF2-40B4-BE49-F238E27FC236}">
                <a16:creationId xmlns:a16="http://schemas.microsoft.com/office/drawing/2014/main" id="{36651B2D-E414-5B8E-287C-0396DEFB1B50}"/>
              </a:ext>
            </a:extLst>
          </p:cNvPr>
          <p:cNvGraphicFramePr>
            <a:graphicFrameLocks noGrp="1"/>
          </p:cNvGraphicFramePr>
          <p:nvPr>
            <p:extLst>
              <p:ext uri="{D42A27DB-BD31-4B8C-83A1-F6EECF244321}">
                <p14:modId xmlns:p14="http://schemas.microsoft.com/office/powerpoint/2010/main" val="4059457620"/>
              </p:ext>
            </p:extLst>
          </p:nvPr>
        </p:nvGraphicFramePr>
        <p:xfrm>
          <a:off x="333717" y="4575023"/>
          <a:ext cx="5382447" cy="370840"/>
        </p:xfrm>
        <a:graphic>
          <a:graphicData uri="http://schemas.openxmlformats.org/drawingml/2006/table">
            <a:tbl>
              <a:tblPr bandRow="1">
                <a:tableStyleId>{5C22544A-7EE6-4342-B048-85BDC9FD1C3A}</a:tableStyleId>
              </a:tblPr>
              <a:tblGrid>
                <a:gridCol w="2747642">
                  <a:extLst>
                    <a:ext uri="{9D8B030D-6E8A-4147-A177-3AD203B41FA5}">
                      <a16:colId xmlns:a16="http://schemas.microsoft.com/office/drawing/2014/main" val="4172071248"/>
                    </a:ext>
                  </a:extLst>
                </a:gridCol>
                <a:gridCol w="2634805">
                  <a:extLst>
                    <a:ext uri="{9D8B030D-6E8A-4147-A177-3AD203B41FA5}">
                      <a16:colId xmlns:a16="http://schemas.microsoft.com/office/drawing/2014/main" val="477783604"/>
                    </a:ext>
                  </a:extLst>
                </a:gridCol>
              </a:tblGrid>
              <a:tr h="370840">
                <a:tc>
                  <a:txBody>
                    <a:bodyPr/>
                    <a:lstStyle/>
                    <a:p>
                      <a:pPr algn="ctr"/>
                      <a:r>
                        <a:rPr lang="en-US" b="0" i="1" dirty="0"/>
                        <a:t>T</a:t>
                      </a:r>
                      <a:r>
                        <a:rPr lang="en-US" b="0" i="1" baseline="-25000" dirty="0"/>
                        <a:t>m</a:t>
                      </a:r>
                      <a:r>
                        <a:rPr lang="en-US" b="0" i="1" dirty="0"/>
                        <a:t> </a:t>
                      </a:r>
                      <a:r>
                        <a:rPr lang="en-US" b="0" i="0" dirty="0"/>
                        <a:t>=</a:t>
                      </a:r>
                      <a:r>
                        <a:rPr lang="en-US" b="0" i="1" dirty="0"/>
                        <a:t> A</a:t>
                      </a:r>
                      <a:r>
                        <a:rPr lang="en-US" b="0" i="0" baseline="-25000" dirty="0"/>
                        <a:t>m</a:t>
                      </a:r>
                      <a:r>
                        <a:rPr lang="en-US" b="0" i="0" dirty="0"/>
                        <a:t>*</a:t>
                      </a:r>
                      <a:endParaRPr lang="fr-FR" b="0" baseline="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1" dirty="0"/>
                        <a:t>T</a:t>
                      </a:r>
                      <a:r>
                        <a:rPr lang="en-US" b="0" i="1" baseline="-25000" dirty="0"/>
                        <a:t>s </a:t>
                      </a:r>
                      <a:r>
                        <a:rPr lang="en-US" b="0" i="0" baseline="0" dirty="0"/>
                        <a:t>= </a:t>
                      </a:r>
                      <a:r>
                        <a:rPr lang="en-US" b="0" i="1" baseline="0" dirty="0"/>
                        <a:t>A</a:t>
                      </a:r>
                      <a:r>
                        <a:rPr lang="en-US" b="0" i="0" baseline="-25000" dirty="0"/>
                        <a:t>s</a:t>
                      </a:r>
                      <a:endParaRPr lang="en-US" b="0" i="0" baseline="-25000" dirty="0">
                        <a:latin typeface="Cambria Math" panose="02040503050406030204" pitchFamily="18" charset="0"/>
                      </a:endParaRPr>
                    </a:p>
                  </a:txBody>
                  <a:tcPr anchor="ctr"/>
                </a:tc>
                <a:extLst>
                  <a:ext uri="{0D108BD9-81ED-4DB2-BD59-A6C34878D82A}">
                    <a16:rowId xmlns:a16="http://schemas.microsoft.com/office/drawing/2014/main" val="3638546224"/>
                  </a:ext>
                </a:extLst>
              </a:tr>
            </a:tbl>
          </a:graphicData>
        </a:graphic>
      </p:graphicFrame>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4B724279-87D4-E1A9-F78B-36E32A5CA26B}"/>
                  </a:ext>
                </a:extLst>
              </p:cNvPr>
              <p:cNvGraphicFramePr>
                <a:graphicFrameLocks noGrp="1"/>
              </p:cNvGraphicFramePr>
              <p:nvPr>
                <p:extLst>
                  <p:ext uri="{D42A27DB-BD31-4B8C-83A1-F6EECF244321}">
                    <p14:modId xmlns:p14="http://schemas.microsoft.com/office/powerpoint/2010/main" val="3275689042"/>
                  </p:ext>
                </p:extLst>
              </p:nvPr>
            </p:nvGraphicFramePr>
            <p:xfrm>
              <a:off x="302285" y="5705041"/>
              <a:ext cx="5382447" cy="389621"/>
            </p:xfrm>
            <a:graphic>
              <a:graphicData uri="http://schemas.openxmlformats.org/drawingml/2006/table">
                <a:tbl>
                  <a:tblPr>
                    <a:tableStyleId>{5C22544A-7EE6-4342-B048-85BDC9FD1C3A}</a:tableStyleId>
                  </a:tblPr>
                  <a:tblGrid>
                    <a:gridCol w="2747642">
                      <a:extLst>
                        <a:ext uri="{9D8B030D-6E8A-4147-A177-3AD203B41FA5}">
                          <a16:colId xmlns:a16="http://schemas.microsoft.com/office/drawing/2014/main" val="749937751"/>
                        </a:ext>
                      </a:extLst>
                    </a:gridCol>
                    <a:gridCol w="2634805">
                      <a:extLst>
                        <a:ext uri="{9D8B030D-6E8A-4147-A177-3AD203B41FA5}">
                          <a16:colId xmlns:a16="http://schemas.microsoft.com/office/drawing/2014/main" val="3718738124"/>
                        </a:ext>
                      </a:extLst>
                    </a:gridCol>
                  </a:tblGrid>
                  <a:tr h="389621">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fr-FR" b="0" i="1" smtClean="0">
                                        <a:latin typeface="Cambria Math" panose="02040503050406030204" pitchFamily="18" charset="0"/>
                                      </a:rPr>
                                      <m:t>𝑓</m:t>
                                    </m:r>
                                  </m:e>
                                  <m:sub>
                                    <m:r>
                                      <a:rPr lang="en-US" b="0" i="1" smtClean="0">
                                        <a:latin typeface="Cambria Math" panose="02040503050406030204" pitchFamily="18" charset="0"/>
                                      </a:rPr>
                                      <m:t>𝑚</m:t>
                                    </m:r>
                                  </m:sub>
                                </m:sSub>
                                <m:r>
                                  <a:rPr lang="en-US" b="0" i="1" smtClean="0">
                                    <a:latin typeface="Cambria Math" panose="02040503050406030204" pitchFamily="18" charset="0"/>
                                  </a:rPr>
                                  <m:t>:</m:t>
                                </m:r>
                                <m:r>
                                  <a:rPr lang="fr-FR" b="0" i="1" smtClean="0">
                                    <a:latin typeface="Cambria Math" panose="02040503050406030204" pitchFamily="18" charset="0"/>
                                  </a:rPr>
                                  <m:t>𝑖𝑛𝑡</m:t>
                                </m:r>
                                <m:r>
                                  <a:rPr lang="en-US" b="0" i="1" smtClean="0">
                                    <a:latin typeface="Cambria Math" panose="02040503050406030204" pitchFamily="18" charset="0"/>
                                  </a:rPr>
                                  <m:t>⇝</m:t>
                                </m:r>
                                <m:r>
                                  <a:rPr lang="fr-FR" b="0" i="1" smtClean="0">
                                    <a:latin typeface="Cambria Math" panose="02040503050406030204" pitchFamily="18" charset="0"/>
                                  </a:rPr>
                                  <m:t>𝑖𝑛𝑡</m:t>
                                </m:r>
                              </m:oMath>
                            </m:oMathPara>
                          </a14:m>
                          <a:endParaRPr lang="fr-FR" b="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fr-FR" b="0" i="1" smtClean="0">
                                        <a:latin typeface="Cambria Math" panose="02040503050406030204" pitchFamily="18" charset="0"/>
                                      </a:rPr>
                                      <m:t>𝑓</m:t>
                                    </m:r>
                                  </m:e>
                                  <m:sub>
                                    <m:r>
                                      <a:rPr lang="en-US" b="0" i="1" smtClean="0">
                                        <a:latin typeface="Cambria Math" panose="02040503050406030204" pitchFamily="18" charset="0"/>
                                      </a:rPr>
                                      <m:t>𝑠</m:t>
                                    </m:r>
                                  </m:sub>
                                </m:sSub>
                                <m:r>
                                  <a:rPr lang="fr-FR" b="0" i="1" smtClean="0">
                                    <a:latin typeface="Cambria Math" panose="02040503050406030204" pitchFamily="18" charset="0"/>
                                  </a:rPr>
                                  <m:t>:</m:t>
                                </m:r>
                                <m:r>
                                  <a:rPr lang="fr-FR" b="0" i="1" smtClean="0">
                                    <a:latin typeface="Cambria Math" panose="02040503050406030204" pitchFamily="18" charset="0"/>
                                  </a:rPr>
                                  <m:t>𝑖𝑛𝑡</m:t>
                                </m:r>
                                <m:r>
                                  <a:rPr lang="en-US" b="0" i="1" smtClean="0">
                                    <a:latin typeface="Cambria Math" panose="02040503050406030204" pitchFamily="18" charset="0"/>
                                  </a:rPr>
                                  <m:t>→</m:t>
                                </m:r>
                                <m:r>
                                  <a:rPr lang="fr-FR" b="0" i="1" smtClean="0">
                                    <a:latin typeface="Cambria Math" panose="02040503050406030204" pitchFamily="18" charset="0"/>
                                  </a:rPr>
                                  <m:t>𝑖𝑛𝑡</m:t>
                                </m:r>
                              </m:oMath>
                            </m:oMathPara>
                          </a14:m>
                          <a:endParaRPr lang="fr-FR" b="0" dirty="0"/>
                        </a:p>
                      </a:txBody>
                      <a:tcPr anchor="ctr"/>
                    </a:tc>
                    <a:extLst>
                      <a:ext uri="{0D108BD9-81ED-4DB2-BD59-A6C34878D82A}">
                        <a16:rowId xmlns:a16="http://schemas.microsoft.com/office/drawing/2014/main" val="2528158980"/>
                      </a:ext>
                    </a:extLst>
                  </a:tr>
                </a:tbl>
              </a:graphicData>
            </a:graphic>
          </p:graphicFrame>
        </mc:Choice>
        <mc:Fallback xmlns="">
          <p:graphicFrame>
            <p:nvGraphicFramePr>
              <p:cNvPr id="11" name="Table 10">
                <a:extLst>
                  <a:ext uri="{FF2B5EF4-FFF2-40B4-BE49-F238E27FC236}">
                    <a16:creationId xmlns:a16="http://schemas.microsoft.com/office/drawing/2014/main" id="{4B724279-87D4-E1A9-F78B-36E32A5CA26B}"/>
                  </a:ext>
                </a:extLst>
              </p:cNvPr>
              <p:cNvGraphicFramePr>
                <a:graphicFrameLocks noGrp="1"/>
              </p:cNvGraphicFramePr>
              <p:nvPr>
                <p:extLst>
                  <p:ext uri="{D42A27DB-BD31-4B8C-83A1-F6EECF244321}">
                    <p14:modId xmlns:p14="http://schemas.microsoft.com/office/powerpoint/2010/main" val="3275689042"/>
                  </p:ext>
                </p:extLst>
              </p:nvPr>
            </p:nvGraphicFramePr>
            <p:xfrm>
              <a:off x="302285" y="5705041"/>
              <a:ext cx="5382447" cy="389621"/>
            </p:xfrm>
            <a:graphic>
              <a:graphicData uri="http://schemas.openxmlformats.org/drawingml/2006/table">
                <a:tbl>
                  <a:tblPr>
                    <a:tableStyleId>{5C22544A-7EE6-4342-B048-85BDC9FD1C3A}</a:tableStyleId>
                  </a:tblPr>
                  <a:tblGrid>
                    <a:gridCol w="2747642">
                      <a:extLst>
                        <a:ext uri="{9D8B030D-6E8A-4147-A177-3AD203B41FA5}">
                          <a16:colId xmlns:a16="http://schemas.microsoft.com/office/drawing/2014/main" val="749937751"/>
                        </a:ext>
                      </a:extLst>
                    </a:gridCol>
                    <a:gridCol w="2634805">
                      <a:extLst>
                        <a:ext uri="{9D8B030D-6E8A-4147-A177-3AD203B41FA5}">
                          <a16:colId xmlns:a16="http://schemas.microsoft.com/office/drawing/2014/main" val="3718738124"/>
                        </a:ext>
                      </a:extLst>
                    </a:gridCol>
                  </a:tblGrid>
                  <a:tr h="389621">
                    <a:tc>
                      <a:txBody>
                        <a:bodyPr/>
                        <a:lstStyle/>
                        <a:p>
                          <a:endParaRPr lang="fr-FR"/>
                        </a:p>
                      </a:txBody>
                      <a:tcPr anchor="ctr">
                        <a:blipFill>
                          <a:blip r:embed="rId5"/>
                          <a:stretch>
                            <a:fillRect l="-222" t="-1538" r="-96452" b="-9231"/>
                          </a:stretch>
                        </a:blipFill>
                      </a:tcPr>
                    </a:tc>
                    <a:tc>
                      <a:txBody>
                        <a:bodyPr/>
                        <a:lstStyle/>
                        <a:p>
                          <a:endParaRPr lang="fr-FR"/>
                        </a:p>
                      </a:txBody>
                      <a:tcPr anchor="ctr">
                        <a:blipFill>
                          <a:blip r:embed="rId5"/>
                          <a:stretch>
                            <a:fillRect l="-104388" t="-1538" r="-462" b="-9231"/>
                          </a:stretch>
                        </a:blipFill>
                      </a:tcPr>
                    </a:tc>
                    <a:extLst>
                      <a:ext uri="{0D108BD9-81ED-4DB2-BD59-A6C34878D82A}">
                        <a16:rowId xmlns:a16="http://schemas.microsoft.com/office/drawing/2014/main" val="2528158980"/>
                      </a:ext>
                    </a:extLst>
                  </a:tr>
                </a:tbl>
              </a:graphicData>
            </a:graphic>
          </p:graphicFrame>
        </mc:Fallback>
      </mc:AlternateContent>
      <p:sp>
        <p:nvSpPr>
          <p:cNvPr id="14" name="TextBox 13">
            <a:extLst>
              <a:ext uri="{FF2B5EF4-FFF2-40B4-BE49-F238E27FC236}">
                <a16:creationId xmlns:a16="http://schemas.microsoft.com/office/drawing/2014/main" id="{377310CD-9832-2F2F-51A8-DD32FFDCE2B1}"/>
              </a:ext>
            </a:extLst>
          </p:cNvPr>
          <p:cNvSpPr txBox="1"/>
          <p:nvPr/>
        </p:nvSpPr>
        <p:spPr>
          <a:xfrm>
            <a:off x="420080" y="5185561"/>
            <a:ext cx="6097712" cy="369332"/>
          </a:xfrm>
          <a:prstGeom prst="rect">
            <a:avLst/>
          </a:prstGeom>
          <a:noFill/>
        </p:spPr>
        <p:txBody>
          <a:bodyPr wrap="square">
            <a:spAutoFit/>
          </a:bodyPr>
          <a:lstStyle/>
          <a:p>
            <a:pPr marL="285750" indent="-285750">
              <a:buFont typeface="Arial" panose="020B0604020202020204" pitchFamily="34" charset="0"/>
              <a:buChar char="•"/>
            </a:pPr>
            <a:r>
              <a:rPr lang="fr-FR" dirty="0"/>
              <a:t>Pure </a:t>
            </a:r>
            <a:r>
              <a:rPr lang="fr-FR" dirty="0" err="1"/>
              <a:t>functional</a:t>
            </a:r>
            <a:r>
              <a:rPr lang="fr-FR" dirty="0"/>
              <a:t> </a:t>
            </a:r>
            <a:r>
              <a:rPr lang="fr-FR" dirty="0" err="1"/>
              <a:t>semantics</a:t>
            </a:r>
            <a:endParaRPr lang="fr-FR" dirty="0"/>
          </a:p>
        </p:txBody>
      </p:sp>
      <mc:AlternateContent xmlns:mc="http://schemas.openxmlformats.org/markup-compatibility/2006" xmlns:a14="http://schemas.microsoft.com/office/drawing/2010/main">
        <mc:Choice Requires="a14">
          <p:graphicFrame>
            <p:nvGraphicFramePr>
              <p:cNvPr id="15" name="Table 14">
                <a:extLst>
                  <a:ext uri="{FF2B5EF4-FFF2-40B4-BE49-F238E27FC236}">
                    <a16:creationId xmlns:a16="http://schemas.microsoft.com/office/drawing/2014/main" id="{85142BDA-5623-B2DC-CA02-A0881A5E93E8}"/>
                  </a:ext>
                </a:extLst>
              </p:cNvPr>
              <p:cNvGraphicFramePr>
                <a:graphicFrameLocks noGrp="1"/>
              </p:cNvGraphicFramePr>
              <p:nvPr>
                <p:extLst>
                  <p:ext uri="{D42A27DB-BD31-4B8C-83A1-F6EECF244321}">
                    <p14:modId xmlns:p14="http://schemas.microsoft.com/office/powerpoint/2010/main" val="3558900123"/>
                  </p:ext>
                </p:extLst>
              </p:nvPr>
            </p:nvGraphicFramePr>
            <p:xfrm>
              <a:off x="6709025" y="1671219"/>
              <a:ext cx="5040577" cy="1131301"/>
            </p:xfrm>
            <a:graphic>
              <a:graphicData uri="http://schemas.openxmlformats.org/drawingml/2006/table">
                <a:tbl>
                  <a:tblPr firstRow="1" bandRow="1">
                    <a:tableStyleId>{5C22544A-7EE6-4342-B048-85BDC9FD1C3A}</a:tableStyleId>
                  </a:tblPr>
                  <a:tblGrid>
                    <a:gridCol w="5040577">
                      <a:extLst>
                        <a:ext uri="{9D8B030D-6E8A-4147-A177-3AD203B41FA5}">
                          <a16:colId xmlns:a16="http://schemas.microsoft.com/office/drawing/2014/main" val="1553345347"/>
                        </a:ext>
                      </a:extLst>
                    </a:gridCol>
                  </a:tblGrid>
                  <a:tr h="370840">
                    <a:tc>
                      <a:txBody>
                        <a:bodyPr/>
                        <a:lstStyle/>
                        <a:p>
                          <a:pPr algn="ctr"/>
                          <a:r>
                            <a:rPr lang="en-US" b="0" dirty="0"/>
                            <a:t>Compatibility between the two semantics</a:t>
                          </a:r>
                          <a:endParaRPr lang="fr-FR" b="0" dirty="0"/>
                        </a:p>
                      </a:txBody>
                      <a:tcPr anchor="ctr"/>
                    </a:tc>
                    <a:extLst>
                      <a:ext uri="{0D108BD9-81ED-4DB2-BD59-A6C34878D82A}">
                        <a16:rowId xmlns:a16="http://schemas.microsoft.com/office/drawing/2014/main" val="7880832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Relation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r>
                                <a:rPr lang="en-US" b="0" i="1" smtClean="0">
                                  <a:latin typeface="Cambria Math" panose="02040503050406030204" pitchFamily="18" charset="0"/>
                                </a:rPr>
                                <m:t>⊂</m:t>
                              </m:r>
                              <m:r>
                                <a:rPr lang="en-US" b="0" i="1" smtClean="0">
                                  <a:latin typeface="Cambria Math" panose="02040503050406030204" pitchFamily="18" charset="0"/>
                                </a:rPr>
                                <m:t>𝑠𝑡𝑎𝑡𝑒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m:t>
                                  </m:r>
                                </m:sub>
                              </m:sSub>
                            </m:oMath>
                          </a14:m>
                          <a:endParaRPr lang="fr-FR" b="0" i="1" dirty="0"/>
                        </a:p>
                      </a:txBody>
                      <a:tcPr anchor="ctr"/>
                    </a:tc>
                    <a:extLst>
                      <a:ext uri="{0D108BD9-81ED-4DB2-BD59-A6C34878D82A}">
                        <a16:rowId xmlns:a16="http://schemas.microsoft.com/office/drawing/2014/main" val="104960545"/>
                      </a:ext>
                    </a:extLst>
                  </a:tr>
                  <a:tr h="3896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0" dirty="0"/>
                            <a:t>(</a:t>
                          </a:r>
                          <a:r>
                            <a:rPr lang="fr-FR" b="0" i="1" dirty="0" err="1"/>
                            <a:t>f</a:t>
                          </a:r>
                          <a:r>
                            <a:rPr lang="fr-FR" b="0" i="1" baseline="-25000" dirty="0" err="1"/>
                            <a:t>m</a:t>
                          </a:r>
                          <a:r>
                            <a:rPr lang="fr-FR" b="0" i="1" dirty="0"/>
                            <a:t> ,</a:t>
                          </a:r>
                          <a:r>
                            <a:rPr lang="fr-FR" b="0" i="0" dirty="0"/>
                            <a:t> </a:t>
                          </a:r>
                          <a:r>
                            <a:rPr lang="fr-FR" b="0" i="1" dirty="0" err="1"/>
                            <a:t>f</a:t>
                          </a:r>
                          <a:r>
                            <a:rPr lang="fr-FR" b="0" i="1" baseline="-25000" dirty="0" err="1"/>
                            <a:t>s</a:t>
                          </a:r>
                          <a:r>
                            <a:rPr lang="fr-FR" b="0" i="0" baseline="0" dirty="0"/>
                            <a:t>)</a:t>
                          </a:r>
                          <a:r>
                            <a:rPr lang="fr-FR" b="0" i="0" dirty="0"/>
                            <a:t> </a:t>
                          </a:r>
                          <a:r>
                            <a:rPr lang="fr-FR" b="0" i="0" dirty="0" err="1"/>
                            <a:t>is</a:t>
                          </a:r>
                          <a:r>
                            <a:rPr lang="fr-FR" b="0" i="0" dirty="0"/>
                            <a:t> </a:t>
                          </a:r>
                          <a:r>
                            <a:rPr lang="fr-FR" b="0" i="1" dirty="0"/>
                            <a:t>compatible</a:t>
                          </a:r>
                          <a:r>
                            <a:rPr lang="fr-FR" b="0" i="0" dirty="0"/>
                            <a:t> </a:t>
                          </a:r>
                          <a:r>
                            <a:rPr lang="fr-FR" b="0" i="0" dirty="0" err="1"/>
                            <a:t>with</a:t>
                          </a:r>
                          <a:r>
                            <a:rPr lang="fr-FR" b="0" i="0" dirty="0"/>
                            <a:t> (</a:t>
                          </a:r>
                          <a:r>
                            <a:rPr lang="fr-FR" b="0" i="1" dirty="0"/>
                            <a:t>A</a:t>
                          </a:r>
                          <a:r>
                            <a:rPr lang="fr-FR" b="0" i="1" baseline="-25000" dirty="0"/>
                            <a:t>r</a:t>
                          </a:r>
                          <a:r>
                            <a:rPr lang="fr-FR" b="0" i="0" dirty="0"/>
                            <a:t>, </a:t>
                          </a:r>
                          <a:r>
                            <a:rPr lang="fr-FR" b="0" i="1" dirty="0"/>
                            <a:t>B</a:t>
                          </a:r>
                          <a:r>
                            <a:rPr lang="fr-FR" b="0" i="1" baseline="-25000" dirty="0"/>
                            <a:t>r</a:t>
                          </a:r>
                          <a:r>
                            <a:rPr lang="fr-FR" b="0" i="0" dirty="0"/>
                            <a:t>)</a:t>
                          </a:r>
                          <a:endParaRPr lang="fr-FR" b="0" dirty="0"/>
                        </a:p>
                      </a:txBody>
                      <a:tcPr anchor="ctr"/>
                    </a:tc>
                    <a:extLst>
                      <a:ext uri="{0D108BD9-81ED-4DB2-BD59-A6C34878D82A}">
                        <a16:rowId xmlns:a16="http://schemas.microsoft.com/office/drawing/2014/main" val="1213948982"/>
                      </a:ext>
                    </a:extLst>
                  </a:tr>
                </a:tbl>
              </a:graphicData>
            </a:graphic>
          </p:graphicFrame>
        </mc:Choice>
        <mc:Fallback xmlns="">
          <p:graphicFrame>
            <p:nvGraphicFramePr>
              <p:cNvPr id="15" name="Table 14">
                <a:extLst>
                  <a:ext uri="{FF2B5EF4-FFF2-40B4-BE49-F238E27FC236}">
                    <a16:creationId xmlns:a16="http://schemas.microsoft.com/office/drawing/2014/main" id="{85142BDA-5623-B2DC-CA02-A0881A5E93E8}"/>
                  </a:ext>
                </a:extLst>
              </p:cNvPr>
              <p:cNvGraphicFramePr>
                <a:graphicFrameLocks noGrp="1"/>
              </p:cNvGraphicFramePr>
              <p:nvPr>
                <p:extLst>
                  <p:ext uri="{D42A27DB-BD31-4B8C-83A1-F6EECF244321}">
                    <p14:modId xmlns:p14="http://schemas.microsoft.com/office/powerpoint/2010/main" val="3558900123"/>
                  </p:ext>
                </p:extLst>
              </p:nvPr>
            </p:nvGraphicFramePr>
            <p:xfrm>
              <a:off x="6709025" y="1671219"/>
              <a:ext cx="5040577" cy="1131301"/>
            </p:xfrm>
            <a:graphic>
              <a:graphicData uri="http://schemas.openxmlformats.org/drawingml/2006/table">
                <a:tbl>
                  <a:tblPr firstRow="1" bandRow="1">
                    <a:tableStyleId>{5C22544A-7EE6-4342-B048-85BDC9FD1C3A}</a:tableStyleId>
                  </a:tblPr>
                  <a:tblGrid>
                    <a:gridCol w="5040577">
                      <a:extLst>
                        <a:ext uri="{9D8B030D-6E8A-4147-A177-3AD203B41FA5}">
                          <a16:colId xmlns:a16="http://schemas.microsoft.com/office/drawing/2014/main" val="1553345347"/>
                        </a:ext>
                      </a:extLst>
                    </a:gridCol>
                  </a:tblGrid>
                  <a:tr h="370840">
                    <a:tc>
                      <a:txBody>
                        <a:bodyPr/>
                        <a:lstStyle/>
                        <a:p>
                          <a:pPr algn="ctr"/>
                          <a:r>
                            <a:rPr lang="en-US" b="0" dirty="0"/>
                            <a:t>Compatibility between the two semantics</a:t>
                          </a:r>
                          <a:endParaRPr lang="fr-FR" b="0" dirty="0"/>
                        </a:p>
                      </a:txBody>
                      <a:tcPr anchor="ctr"/>
                    </a:tc>
                    <a:extLst>
                      <a:ext uri="{0D108BD9-81ED-4DB2-BD59-A6C34878D82A}">
                        <a16:rowId xmlns:a16="http://schemas.microsoft.com/office/drawing/2014/main" val="788083234"/>
                      </a:ext>
                    </a:extLst>
                  </a:tr>
                  <a:tr h="370840">
                    <a:tc>
                      <a:txBody>
                        <a:bodyPr/>
                        <a:lstStyle/>
                        <a:p>
                          <a:endParaRPr lang="fr-FR"/>
                        </a:p>
                      </a:txBody>
                      <a:tcPr anchor="ctr">
                        <a:blipFill>
                          <a:blip r:embed="rId6"/>
                          <a:stretch>
                            <a:fillRect l="-121" t="-108197" r="-483" b="-127869"/>
                          </a:stretch>
                        </a:blipFill>
                      </a:tcPr>
                    </a:tc>
                    <a:extLst>
                      <a:ext uri="{0D108BD9-81ED-4DB2-BD59-A6C34878D82A}">
                        <a16:rowId xmlns:a16="http://schemas.microsoft.com/office/drawing/2014/main" val="104960545"/>
                      </a:ext>
                    </a:extLst>
                  </a:tr>
                  <a:tr h="3896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0" dirty="0"/>
                            <a:t>(</a:t>
                          </a:r>
                          <a:r>
                            <a:rPr lang="fr-FR" b="0" i="1" dirty="0" err="1"/>
                            <a:t>f</a:t>
                          </a:r>
                          <a:r>
                            <a:rPr lang="fr-FR" b="0" i="1" baseline="-25000" dirty="0" err="1"/>
                            <a:t>m</a:t>
                          </a:r>
                          <a:r>
                            <a:rPr lang="fr-FR" b="0" i="1" dirty="0"/>
                            <a:t> ,</a:t>
                          </a:r>
                          <a:r>
                            <a:rPr lang="fr-FR" b="0" i="0" dirty="0"/>
                            <a:t> </a:t>
                          </a:r>
                          <a:r>
                            <a:rPr lang="fr-FR" b="0" i="1" dirty="0" err="1"/>
                            <a:t>f</a:t>
                          </a:r>
                          <a:r>
                            <a:rPr lang="fr-FR" b="0" i="1" baseline="-25000" dirty="0" err="1"/>
                            <a:t>s</a:t>
                          </a:r>
                          <a:r>
                            <a:rPr lang="fr-FR" b="0" i="0" baseline="0" dirty="0"/>
                            <a:t>)</a:t>
                          </a:r>
                          <a:r>
                            <a:rPr lang="fr-FR" b="0" i="0" dirty="0"/>
                            <a:t> </a:t>
                          </a:r>
                          <a:r>
                            <a:rPr lang="fr-FR" b="0" i="0" dirty="0" err="1"/>
                            <a:t>is</a:t>
                          </a:r>
                          <a:r>
                            <a:rPr lang="fr-FR" b="0" i="0" dirty="0"/>
                            <a:t> </a:t>
                          </a:r>
                          <a:r>
                            <a:rPr lang="fr-FR" b="0" i="1" dirty="0"/>
                            <a:t>compatible</a:t>
                          </a:r>
                          <a:r>
                            <a:rPr lang="fr-FR" b="0" i="0" dirty="0"/>
                            <a:t> </a:t>
                          </a:r>
                          <a:r>
                            <a:rPr lang="fr-FR" b="0" i="0" dirty="0" err="1"/>
                            <a:t>with</a:t>
                          </a:r>
                          <a:r>
                            <a:rPr lang="fr-FR" b="0" i="0" dirty="0"/>
                            <a:t> (</a:t>
                          </a:r>
                          <a:r>
                            <a:rPr lang="fr-FR" b="0" i="1" dirty="0"/>
                            <a:t>A</a:t>
                          </a:r>
                          <a:r>
                            <a:rPr lang="fr-FR" b="0" i="1" baseline="-25000" dirty="0"/>
                            <a:t>r</a:t>
                          </a:r>
                          <a:r>
                            <a:rPr lang="fr-FR" b="0" i="0" dirty="0"/>
                            <a:t>, </a:t>
                          </a:r>
                          <a:r>
                            <a:rPr lang="fr-FR" b="0" i="1" dirty="0"/>
                            <a:t>B</a:t>
                          </a:r>
                          <a:r>
                            <a:rPr lang="fr-FR" b="0" i="1" baseline="-25000" dirty="0"/>
                            <a:t>r</a:t>
                          </a:r>
                          <a:r>
                            <a:rPr lang="fr-FR" b="0" i="0" dirty="0"/>
                            <a:t>)</a:t>
                          </a:r>
                          <a:endParaRPr lang="fr-FR" b="0" dirty="0"/>
                        </a:p>
                      </a:txBody>
                      <a:tcPr anchor="ctr"/>
                    </a:tc>
                    <a:extLst>
                      <a:ext uri="{0D108BD9-81ED-4DB2-BD59-A6C34878D82A}">
                        <a16:rowId xmlns:a16="http://schemas.microsoft.com/office/drawing/2014/main" val="121394898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9" name="Table 18">
                <a:extLst>
                  <a:ext uri="{FF2B5EF4-FFF2-40B4-BE49-F238E27FC236}">
                    <a16:creationId xmlns:a16="http://schemas.microsoft.com/office/drawing/2014/main" id="{63A7384A-8390-BAC9-2587-9D3FF793E20C}"/>
                  </a:ext>
                </a:extLst>
              </p:cNvPr>
              <p:cNvGraphicFramePr>
                <a:graphicFrameLocks noGrp="1"/>
              </p:cNvGraphicFramePr>
              <p:nvPr>
                <p:extLst>
                  <p:ext uri="{D42A27DB-BD31-4B8C-83A1-F6EECF244321}">
                    <p14:modId xmlns:p14="http://schemas.microsoft.com/office/powerpoint/2010/main" val="3604909940"/>
                  </p:ext>
                </p:extLst>
              </p:nvPr>
            </p:nvGraphicFramePr>
            <p:xfrm>
              <a:off x="6709025" y="4575023"/>
              <a:ext cx="5040577" cy="370840"/>
            </p:xfrm>
            <a:graphic>
              <a:graphicData uri="http://schemas.openxmlformats.org/drawingml/2006/table">
                <a:tbl>
                  <a:tblPr bandRow="1">
                    <a:tableStyleId>{5C22544A-7EE6-4342-B048-85BDC9FD1C3A}</a:tableStyleId>
                  </a:tblPr>
                  <a:tblGrid>
                    <a:gridCol w="5040577">
                      <a:extLst>
                        <a:ext uri="{9D8B030D-6E8A-4147-A177-3AD203B41FA5}">
                          <a16:colId xmlns:a16="http://schemas.microsoft.com/office/drawing/2014/main" val="176953546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𝑚𝑒𝑚𝑜𝑟𝑦</m:t>
                                    </m:r>
                                    <m:r>
                                      <a:rPr lang="en-US" b="0" i="1" smtClean="0">
                                        <a:latin typeface="Cambria Math" panose="02040503050406030204" pitchFamily="18" charset="0"/>
                                      </a:rPr>
                                      <m:t>,</m:t>
                                    </m:r>
                                    <m:r>
                                      <a:rPr lang="fr-FR"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𝑚𝑒𝑚𝑜𝑟𝑦</m:t>
                                    </m:r>
                                    <m:r>
                                      <a:rPr lang="en-US" b="0" i="1" smtClean="0">
                                        <a:latin typeface="Cambria Math" panose="02040503050406030204" pitchFamily="18" charset="0"/>
                                      </a:rPr>
                                      <m:t>(</m:t>
                                    </m:r>
                                    <m:r>
                                      <a:rPr lang="fr-FR" b="0" i="1" smtClean="0">
                                        <a:latin typeface="Cambria Math" panose="02040503050406030204" pitchFamily="18" charset="0"/>
                                      </a:rPr>
                                      <m:t>𝑝</m:t>
                                    </m:r>
                                    <m:r>
                                      <a:rPr lang="en-US" b="0" i="1" smtClean="0">
                                        <a:latin typeface="Cambria Math" panose="02040503050406030204" pitchFamily="18" charset="0"/>
                                      </a:rPr>
                                      <m:t>)</m:t>
                                    </m:r>
                                  </m:e>
                                </m:d>
                                <m:r>
                                  <a:rPr lang="en-US" b="0" i="1" smtClean="0">
                                    <a:latin typeface="Cambria Math" panose="02040503050406030204" pitchFamily="18" charset="0"/>
                                  </a:rPr>
                                  <m:t>}</m:t>
                                </m:r>
                              </m:oMath>
                            </m:oMathPara>
                          </a14:m>
                          <a:endParaRPr lang="fr-FR" dirty="0"/>
                        </a:p>
                      </a:txBody>
                      <a:tcPr anchor="ctr"/>
                    </a:tc>
                    <a:extLst>
                      <a:ext uri="{0D108BD9-81ED-4DB2-BD59-A6C34878D82A}">
                        <a16:rowId xmlns:a16="http://schemas.microsoft.com/office/drawing/2014/main" val="2068490748"/>
                      </a:ext>
                    </a:extLst>
                  </a:tr>
                </a:tbl>
              </a:graphicData>
            </a:graphic>
          </p:graphicFrame>
        </mc:Choice>
        <mc:Fallback xmlns="">
          <p:graphicFrame>
            <p:nvGraphicFramePr>
              <p:cNvPr id="19" name="Table 18">
                <a:extLst>
                  <a:ext uri="{FF2B5EF4-FFF2-40B4-BE49-F238E27FC236}">
                    <a16:creationId xmlns:a16="http://schemas.microsoft.com/office/drawing/2014/main" id="{63A7384A-8390-BAC9-2587-9D3FF793E20C}"/>
                  </a:ext>
                </a:extLst>
              </p:cNvPr>
              <p:cNvGraphicFramePr>
                <a:graphicFrameLocks noGrp="1"/>
              </p:cNvGraphicFramePr>
              <p:nvPr>
                <p:extLst>
                  <p:ext uri="{D42A27DB-BD31-4B8C-83A1-F6EECF244321}">
                    <p14:modId xmlns:p14="http://schemas.microsoft.com/office/powerpoint/2010/main" val="3604909940"/>
                  </p:ext>
                </p:extLst>
              </p:nvPr>
            </p:nvGraphicFramePr>
            <p:xfrm>
              <a:off x="6709025" y="4575023"/>
              <a:ext cx="5040577" cy="370840"/>
            </p:xfrm>
            <a:graphic>
              <a:graphicData uri="http://schemas.openxmlformats.org/drawingml/2006/table">
                <a:tbl>
                  <a:tblPr bandRow="1">
                    <a:tableStyleId>{5C22544A-7EE6-4342-B048-85BDC9FD1C3A}</a:tableStyleId>
                  </a:tblPr>
                  <a:tblGrid>
                    <a:gridCol w="5040577">
                      <a:extLst>
                        <a:ext uri="{9D8B030D-6E8A-4147-A177-3AD203B41FA5}">
                          <a16:colId xmlns:a16="http://schemas.microsoft.com/office/drawing/2014/main" val="1769535461"/>
                        </a:ext>
                      </a:extLst>
                    </a:gridCol>
                  </a:tblGrid>
                  <a:tr h="370840">
                    <a:tc>
                      <a:txBody>
                        <a:bodyPr/>
                        <a:lstStyle/>
                        <a:p>
                          <a:endParaRPr lang="fr-FR"/>
                        </a:p>
                      </a:txBody>
                      <a:tcPr anchor="ctr">
                        <a:blipFill>
                          <a:blip r:embed="rId7"/>
                          <a:stretch>
                            <a:fillRect l="-121" t="-1613" r="-242" b="-14516"/>
                          </a:stretch>
                        </a:blipFill>
                      </a:tcPr>
                    </a:tc>
                    <a:extLst>
                      <a:ext uri="{0D108BD9-81ED-4DB2-BD59-A6C34878D82A}">
                        <a16:rowId xmlns:a16="http://schemas.microsoft.com/office/drawing/2014/main" val="20684907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1" name="Table 20">
                <a:extLst>
                  <a:ext uri="{FF2B5EF4-FFF2-40B4-BE49-F238E27FC236}">
                    <a16:creationId xmlns:a16="http://schemas.microsoft.com/office/drawing/2014/main" id="{BC4E4730-27B6-D205-7380-2E5D5A33C18F}"/>
                  </a:ext>
                </a:extLst>
              </p:cNvPr>
              <p:cNvGraphicFramePr>
                <a:graphicFrameLocks noGrp="1"/>
              </p:cNvGraphicFramePr>
              <p:nvPr>
                <p:extLst>
                  <p:ext uri="{D42A27DB-BD31-4B8C-83A1-F6EECF244321}">
                    <p14:modId xmlns:p14="http://schemas.microsoft.com/office/powerpoint/2010/main" val="1153910911"/>
                  </p:ext>
                </p:extLst>
              </p:nvPr>
            </p:nvGraphicFramePr>
            <p:xfrm>
              <a:off x="6705629" y="5714431"/>
              <a:ext cx="5040577" cy="370840"/>
            </p:xfrm>
            <a:graphic>
              <a:graphicData uri="http://schemas.openxmlformats.org/drawingml/2006/table">
                <a:tbl>
                  <a:tblPr>
                    <a:tableStyleId>{5C22544A-7EE6-4342-B048-85BDC9FD1C3A}</a:tableStyleId>
                  </a:tblPr>
                  <a:tblGrid>
                    <a:gridCol w="5040577">
                      <a:extLst>
                        <a:ext uri="{9D8B030D-6E8A-4147-A177-3AD203B41FA5}">
                          <a16:colId xmlns:a16="http://schemas.microsoft.com/office/drawing/2014/main" val="176953546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𝑚</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𝑆𝑜𝑚𝑒</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𝑠</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oMath>
                            </m:oMathPara>
                          </a14:m>
                          <a:endParaRPr lang="fr-FR" b="0" dirty="0"/>
                        </a:p>
                      </a:txBody>
                      <a:tcPr anchor="ctr"/>
                    </a:tc>
                    <a:extLst>
                      <a:ext uri="{0D108BD9-81ED-4DB2-BD59-A6C34878D82A}">
                        <a16:rowId xmlns:a16="http://schemas.microsoft.com/office/drawing/2014/main" val="2068490748"/>
                      </a:ext>
                    </a:extLst>
                  </a:tr>
                </a:tbl>
              </a:graphicData>
            </a:graphic>
          </p:graphicFrame>
        </mc:Choice>
        <mc:Fallback xmlns="">
          <p:graphicFrame>
            <p:nvGraphicFramePr>
              <p:cNvPr id="21" name="Table 20">
                <a:extLst>
                  <a:ext uri="{FF2B5EF4-FFF2-40B4-BE49-F238E27FC236}">
                    <a16:creationId xmlns:a16="http://schemas.microsoft.com/office/drawing/2014/main" id="{BC4E4730-27B6-D205-7380-2E5D5A33C18F}"/>
                  </a:ext>
                </a:extLst>
              </p:cNvPr>
              <p:cNvGraphicFramePr>
                <a:graphicFrameLocks noGrp="1"/>
              </p:cNvGraphicFramePr>
              <p:nvPr>
                <p:extLst>
                  <p:ext uri="{D42A27DB-BD31-4B8C-83A1-F6EECF244321}">
                    <p14:modId xmlns:p14="http://schemas.microsoft.com/office/powerpoint/2010/main" val="1153910911"/>
                  </p:ext>
                </p:extLst>
              </p:nvPr>
            </p:nvGraphicFramePr>
            <p:xfrm>
              <a:off x="6705629" y="5714431"/>
              <a:ext cx="5040577" cy="370840"/>
            </p:xfrm>
            <a:graphic>
              <a:graphicData uri="http://schemas.openxmlformats.org/drawingml/2006/table">
                <a:tbl>
                  <a:tblPr>
                    <a:tableStyleId>{5C22544A-7EE6-4342-B048-85BDC9FD1C3A}</a:tableStyleId>
                  </a:tblPr>
                  <a:tblGrid>
                    <a:gridCol w="5040577">
                      <a:extLst>
                        <a:ext uri="{9D8B030D-6E8A-4147-A177-3AD203B41FA5}">
                          <a16:colId xmlns:a16="http://schemas.microsoft.com/office/drawing/2014/main" val="1769535461"/>
                        </a:ext>
                      </a:extLst>
                    </a:gridCol>
                  </a:tblGrid>
                  <a:tr h="370840">
                    <a:tc>
                      <a:txBody>
                        <a:bodyPr/>
                        <a:lstStyle/>
                        <a:p>
                          <a:endParaRPr lang="fr-FR"/>
                        </a:p>
                      </a:txBody>
                      <a:tcPr anchor="ctr">
                        <a:blipFill>
                          <a:blip r:embed="rId8"/>
                          <a:stretch>
                            <a:fillRect l="-242" t="-1613" r="-242" b="-11290"/>
                          </a:stretch>
                        </a:blipFill>
                      </a:tcPr>
                    </a:tc>
                    <a:extLst>
                      <a:ext uri="{0D108BD9-81ED-4DB2-BD59-A6C34878D82A}">
                        <a16:rowId xmlns:a16="http://schemas.microsoft.com/office/drawing/2014/main" val="2068490748"/>
                      </a:ext>
                    </a:extLst>
                  </a:tr>
                </a:tbl>
              </a:graphicData>
            </a:graphic>
          </p:graphicFrame>
        </mc:Fallback>
      </mc:AlternateContent>
      <p:sp>
        <p:nvSpPr>
          <p:cNvPr id="6" name="Left Brace 5">
            <a:extLst>
              <a:ext uri="{FF2B5EF4-FFF2-40B4-BE49-F238E27FC236}">
                <a16:creationId xmlns:a16="http://schemas.microsoft.com/office/drawing/2014/main" id="{DB108562-A7E8-36F0-08A6-4C35F5916D5A}"/>
              </a:ext>
            </a:extLst>
          </p:cNvPr>
          <p:cNvSpPr/>
          <p:nvPr/>
        </p:nvSpPr>
        <p:spPr>
          <a:xfrm rot="16200000">
            <a:off x="9087177" y="1023835"/>
            <a:ext cx="322119" cy="3947891"/>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7" name="TextBox 6">
            <a:extLst>
              <a:ext uri="{FF2B5EF4-FFF2-40B4-BE49-F238E27FC236}">
                <a16:creationId xmlns:a16="http://schemas.microsoft.com/office/drawing/2014/main" id="{DDBCDD73-DA03-1038-32CB-FFCB1A19282F}"/>
              </a:ext>
            </a:extLst>
          </p:cNvPr>
          <p:cNvSpPr txBox="1"/>
          <p:nvPr/>
        </p:nvSpPr>
        <p:spPr>
          <a:xfrm>
            <a:off x="7699990" y="3414278"/>
            <a:ext cx="3848543" cy="369332"/>
          </a:xfrm>
          <a:prstGeom prst="rect">
            <a:avLst/>
          </a:prstGeom>
          <a:noFill/>
        </p:spPr>
        <p:txBody>
          <a:bodyPr wrap="square" rtlCol="0">
            <a:spAutoFit/>
          </a:bodyPr>
          <a:lstStyle/>
          <a:p>
            <a:r>
              <a:rPr lang="en-US" dirty="0"/>
              <a:t>(in particular,  </a:t>
            </a:r>
            <a:r>
              <a:rPr lang="fr-FR" i="1" dirty="0" err="1"/>
              <a:t>f</a:t>
            </a:r>
            <a:r>
              <a:rPr lang="fr-FR" i="1" baseline="-25000" dirty="0" err="1"/>
              <a:t>m</a:t>
            </a:r>
            <a:r>
              <a:rPr lang="fr-FR" i="1" baseline="-25000" dirty="0"/>
              <a:t>  </a:t>
            </a:r>
            <a:r>
              <a:rPr lang="fr-FR" dirty="0"/>
              <a:t> </a:t>
            </a:r>
            <a:r>
              <a:rPr lang="fr-FR" dirty="0" err="1"/>
              <a:t>doesn’t</a:t>
            </a:r>
            <a:r>
              <a:rPr lang="fr-FR" dirty="0"/>
              <a:t> fail)</a:t>
            </a:r>
          </a:p>
        </p:txBody>
      </p:sp>
      <p:sp>
        <p:nvSpPr>
          <p:cNvPr id="13" name="TextBox 12">
            <a:extLst>
              <a:ext uri="{FF2B5EF4-FFF2-40B4-BE49-F238E27FC236}">
                <a16:creationId xmlns:a16="http://schemas.microsoft.com/office/drawing/2014/main" id="{F3DB0632-F90A-4285-FE99-D7ED166AFAF1}"/>
              </a:ext>
            </a:extLst>
          </p:cNvPr>
          <p:cNvSpPr txBox="1"/>
          <p:nvPr/>
        </p:nvSpPr>
        <p:spPr>
          <a:xfrm>
            <a:off x="6010148" y="3112550"/>
            <a:ext cx="6096000"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0" dirty="0"/>
              <a:t>« (</a:t>
            </a:r>
            <a:r>
              <a:rPr lang="fr-FR" b="0" i="1" dirty="0" err="1"/>
              <a:t>f</a:t>
            </a:r>
            <a:r>
              <a:rPr lang="fr-FR" b="0" i="1" baseline="-25000" dirty="0" err="1"/>
              <a:t>m</a:t>
            </a:r>
            <a:r>
              <a:rPr lang="fr-FR" b="0" i="1" dirty="0"/>
              <a:t> ,</a:t>
            </a:r>
            <a:r>
              <a:rPr lang="fr-FR" b="0" i="0" dirty="0"/>
              <a:t> </a:t>
            </a:r>
            <a:r>
              <a:rPr lang="fr-FR" b="0" i="1" dirty="0" err="1"/>
              <a:t>f</a:t>
            </a:r>
            <a:r>
              <a:rPr lang="fr-FR" b="0" i="1" baseline="-25000" dirty="0" err="1"/>
              <a:t>s</a:t>
            </a:r>
            <a:r>
              <a:rPr lang="fr-FR" b="0" i="0" baseline="0" dirty="0"/>
              <a:t>)</a:t>
            </a:r>
            <a:r>
              <a:rPr lang="fr-FR" b="0" i="0" dirty="0"/>
              <a:t> </a:t>
            </a:r>
            <a:r>
              <a:rPr lang="fr-FR" dirty="0" err="1"/>
              <a:t>maps</a:t>
            </a:r>
            <a:r>
              <a:rPr lang="fr-FR" b="0" i="0" dirty="0"/>
              <a:t> </a:t>
            </a:r>
            <a:r>
              <a:rPr lang="fr-FR" b="0" i="0" dirty="0" err="1"/>
              <a:t>related</a:t>
            </a:r>
            <a:r>
              <a:rPr lang="fr-FR" b="0" i="0" dirty="0"/>
              <a:t> values to </a:t>
            </a:r>
            <a:r>
              <a:rPr lang="fr-FR" b="0" i="0" dirty="0" err="1"/>
              <a:t>related</a:t>
            </a:r>
            <a:r>
              <a:rPr lang="fr-FR" b="0" i="0" dirty="0"/>
              <a:t> values »</a:t>
            </a:r>
            <a:endParaRPr lang="fr-FR" b="0" dirty="0"/>
          </a:p>
        </p:txBody>
      </p:sp>
      <p:sp>
        <p:nvSpPr>
          <p:cNvPr id="17" name="TextBox 16">
            <a:extLst>
              <a:ext uri="{FF2B5EF4-FFF2-40B4-BE49-F238E27FC236}">
                <a16:creationId xmlns:a16="http://schemas.microsoft.com/office/drawing/2014/main" id="{02EDAF0C-0F8F-58A7-34AA-FA80CDE7E34E}"/>
              </a:ext>
            </a:extLst>
          </p:cNvPr>
          <p:cNvSpPr txBox="1"/>
          <p:nvPr/>
        </p:nvSpPr>
        <p:spPr>
          <a:xfrm>
            <a:off x="451512" y="4013605"/>
            <a:ext cx="3582976" cy="369332"/>
          </a:xfrm>
          <a:prstGeom prst="rect">
            <a:avLst/>
          </a:prstGeom>
          <a:noFill/>
        </p:spPr>
        <p:txBody>
          <a:bodyPr wrap="square" rtlCol="0">
            <a:spAutoFit/>
          </a:bodyPr>
          <a:lstStyle/>
          <a:p>
            <a:pPr marL="285750" indent="-285750">
              <a:buFont typeface="Arial" panose="020B0604020202020204" pitchFamily="34" charset="0"/>
              <a:buChar char="•"/>
            </a:pPr>
            <a:r>
              <a:rPr lang="en-US" dirty="0"/>
              <a:t>No pointer / memory</a:t>
            </a:r>
            <a:endParaRPr lang="fr-FR" dirty="0"/>
          </a:p>
        </p:txBody>
      </p:sp>
    </p:spTree>
    <p:extLst>
      <p:ext uri="{BB962C8B-B14F-4D97-AF65-F5344CB8AC3E}">
        <p14:creationId xmlns:p14="http://schemas.microsoft.com/office/powerpoint/2010/main" val="34918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4" grpId="0"/>
      <p:bldP spid="6" grpId="0" animBg="1"/>
      <p:bldP spid="7" grpId="0"/>
      <p:bldP spid="13" grpId="0"/>
      <p:bldP spid="1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602154-E54D-194B-F8BA-08BCEEA54F56}"/>
              </a:ext>
            </a:extLst>
          </p:cNvPr>
          <p:cNvSpPr>
            <a:spLocks noGrp="1"/>
          </p:cNvSpPr>
          <p:nvPr>
            <p:ph type="sldNum" sz="quarter" idx="12"/>
          </p:nvPr>
        </p:nvSpPr>
        <p:spPr/>
        <p:txBody>
          <a:bodyPr/>
          <a:lstStyle/>
          <a:p>
            <a:fld id="{4FAB73BC-B049-4115-A692-8D63A059BFB8}" type="slidenum">
              <a:rPr lang="en-US" smtClean="0"/>
              <a:pPr/>
              <a:t>12</a:t>
            </a:fld>
            <a:endParaRPr lang="en-US" dirty="0"/>
          </a:p>
        </p:txBody>
      </p:sp>
      <p:sp>
        <p:nvSpPr>
          <p:cNvPr id="3" name="Title 1">
            <a:extLst>
              <a:ext uri="{FF2B5EF4-FFF2-40B4-BE49-F238E27FC236}">
                <a16:creationId xmlns:a16="http://schemas.microsoft.com/office/drawing/2014/main" id="{EB3AF319-B1BE-13F2-AD5E-5CBAD80C365D}"/>
              </a:ext>
            </a:extLst>
          </p:cNvPr>
          <p:cNvSpPr txBox="1">
            <a:spLocks/>
          </p:cNvSpPr>
          <p:nvPr/>
        </p:nvSpPr>
        <p:spPr>
          <a:xfrm>
            <a:off x="0" y="-8300"/>
            <a:ext cx="121920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solidFill>
                  <a:srgbClr val="002060"/>
                </a:solidFill>
              </a:rPr>
              <a:t>Compatibility, </a:t>
            </a:r>
            <a:r>
              <a:rPr lang="fr-FR" dirty="0" err="1">
                <a:solidFill>
                  <a:srgbClr val="002060"/>
                </a:solidFill>
              </a:rPr>
              <a:t>under</a:t>
            </a:r>
            <a:r>
              <a:rPr lang="fr-FR" dirty="0">
                <a:solidFill>
                  <a:srgbClr val="002060"/>
                </a:solidFill>
              </a:rPr>
              <a:t> the </a:t>
            </a:r>
            <a:r>
              <a:rPr lang="fr-FR" dirty="0" err="1">
                <a:solidFill>
                  <a:srgbClr val="002060"/>
                </a:solidFill>
              </a:rPr>
              <a:t>hood</a:t>
            </a:r>
            <a:endParaRPr lang="fr-FR" dirty="0">
              <a:solidFill>
                <a:srgbClr val="002060"/>
              </a:solidFill>
            </a:endParaRPr>
          </a:p>
        </p:txBody>
      </p:sp>
      <p:grpSp>
        <p:nvGrpSpPr>
          <p:cNvPr id="4" name="Group 3">
            <a:extLst>
              <a:ext uri="{FF2B5EF4-FFF2-40B4-BE49-F238E27FC236}">
                <a16:creationId xmlns:a16="http://schemas.microsoft.com/office/drawing/2014/main" id="{39426F92-8A40-5515-E638-1B2B883D5044}"/>
              </a:ext>
            </a:extLst>
          </p:cNvPr>
          <p:cNvGrpSpPr/>
          <p:nvPr/>
        </p:nvGrpSpPr>
        <p:grpSpPr>
          <a:xfrm>
            <a:off x="5938991" y="4591486"/>
            <a:ext cx="892980" cy="513180"/>
            <a:chOff x="11298960" y="8852760"/>
            <a:chExt cx="1785960" cy="2818080"/>
          </a:xfrm>
        </p:grpSpPr>
        <p:sp>
          <p:nvSpPr>
            <p:cNvPr id="5" name="Freeform: Shape 4">
              <a:extLst>
                <a:ext uri="{FF2B5EF4-FFF2-40B4-BE49-F238E27FC236}">
                  <a16:creationId xmlns:a16="http://schemas.microsoft.com/office/drawing/2014/main" id="{1521980E-A93A-B181-8524-C6863E31973F}"/>
                </a:ext>
              </a:extLst>
            </p:cNvPr>
            <p:cNvSpPr/>
            <p:nvPr/>
          </p:nvSpPr>
          <p:spPr>
            <a:xfrm>
              <a:off x="11894040" y="9516240"/>
              <a:ext cx="595800" cy="2154600"/>
            </a:xfrm>
            <a:custGeom>
              <a:avLst/>
              <a:gdLst/>
              <a:ahLst/>
              <a:cxnLst>
                <a:cxn ang="3cd4">
                  <a:pos x="hc" y="t"/>
                </a:cxn>
                <a:cxn ang="cd2">
                  <a:pos x="l" y="vc"/>
                </a:cxn>
                <a:cxn ang="cd4">
                  <a:pos x="hc" y="b"/>
                </a:cxn>
                <a:cxn ang="0">
                  <a:pos x="r" y="vc"/>
                </a:cxn>
              </a:cxnLst>
              <a:rect l="l" t="t" r="r" b="b"/>
              <a:pathLst>
                <a:path w="1656" h="5986">
                  <a:moveTo>
                    <a:pt x="0" y="0"/>
                  </a:moveTo>
                  <a:lnTo>
                    <a:pt x="1656" y="0"/>
                  </a:lnTo>
                  <a:lnTo>
                    <a:pt x="1656" y="5986"/>
                  </a:lnTo>
                  <a:lnTo>
                    <a:pt x="0" y="5986"/>
                  </a:lnTo>
                  <a:close/>
                </a:path>
              </a:pathLst>
            </a:custGeom>
            <a:solidFill>
              <a:srgbClr val="1CB100"/>
            </a:solidFill>
            <a:ln>
              <a:noFill/>
              <a:prstDash val="solid"/>
            </a:ln>
          </p:spPr>
          <p:txBody>
            <a:bodyPr vert="horz" wrap="square" lIns="45000" tIns="22500" rIns="45000" bIns="22500" anchorCtr="0" compatLnSpc="0"/>
            <a:lstStyle/>
            <a:p>
              <a:pPr hangingPunct="0"/>
              <a:endParaRPr lang="en-US" sz="900">
                <a:latin typeface="Liberation Sans" pitchFamily="18"/>
                <a:ea typeface="Microsoft YaHei" pitchFamily="2"/>
                <a:cs typeface="Lucida Sans" pitchFamily="2"/>
              </a:endParaRPr>
            </a:p>
          </p:txBody>
        </p:sp>
        <p:sp>
          <p:nvSpPr>
            <p:cNvPr id="6" name="Freeform: Shape 5">
              <a:extLst>
                <a:ext uri="{FF2B5EF4-FFF2-40B4-BE49-F238E27FC236}">
                  <a16:creationId xmlns:a16="http://schemas.microsoft.com/office/drawing/2014/main" id="{9157B260-C648-91C6-2C73-78154D9BEDD0}"/>
                </a:ext>
              </a:extLst>
            </p:cNvPr>
            <p:cNvSpPr/>
            <p:nvPr/>
          </p:nvSpPr>
          <p:spPr>
            <a:xfrm>
              <a:off x="11298960" y="8852760"/>
              <a:ext cx="1785960" cy="893160"/>
            </a:xfrm>
            <a:custGeom>
              <a:avLst/>
              <a:gdLst/>
              <a:ahLst/>
              <a:cxnLst>
                <a:cxn ang="3cd4">
                  <a:pos x="hc" y="t"/>
                </a:cxn>
                <a:cxn ang="cd2">
                  <a:pos x="l" y="vc"/>
                </a:cxn>
                <a:cxn ang="cd4">
                  <a:pos x="hc" y="b"/>
                </a:cxn>
                <a:cxn ang="0">
                  <a:pos x="r" y="vc"/>
                </a:cxn>
              </a:cxnLst>
              <a:rect l="l" t="t" r="r" b="b"/>
              <a:pathLst>
                <a:path w="4962" h="2482">
                  <a:moveTo>
                    <a:pt x="2481" y="0"/>
                  </a:moveTo>
                  <a:lnTo>
                    <a:pt x="4962" y="2482"/>
                  </a:lnTo>
                  <a:lnTo>
                    <a:pt x="0" y="2482"/>
                  </a:lnTo>
                  <a:close/>
                </a:path>
              </a:pathLst>
            </a:custGeom>
            <a:solidFill>
              <a:srgbClr val="1CB100"/>
            </a:solidFill>
            <a:ln>
              <a:noFill/>
              <a:prstDash val="solid"/>
            </a:ln>
          </p:spPr>
          <p:txBody>
            <a:bodyPr vert="horz" wrap="square" lIns="45000" tIns="22500" rIns="45000" bIns="22500" anchorCtr="0" compatLnSpc="0"/>
            <a:lstStyle/>
            <a:p>
              <a:pPr hangingPunct="0"/>
              <a:endParaRPr lang="en-US" sz="900">
                <a:latin typeface="Liberation Sans" pitchFamily="18"/>
                <a:ea typeface="Microsoft YaHei" pitchFamily="2"/>
                <a:cs typeface="Lucida Sans" pitchFamily="2"/>
              </a:endParaRPr>
            </a:p>
          </p:txBody>
        </p:sp>
      </p:grpSp>
      <p:sp>
        <p:nvSpPr>
          <p:cNvPr id="7" name="TextBox 6">
            <a:extLst>
              <a:ext uri="{FF2B5EF4-FFF2-40B4-BE49-F238E27FC236}">
                <a16:creationId xmlns:a16="http://schemas.microsoft.com/office/drawing/2014/main" id="{562C6232-A79B-E4F8-5630-499EE7F9CCA4}"/>
              </a:ext>
            </a:extLst>
          </p:cNvPr>
          <p:cNvSpPr txBox="1"/>
          <p:nvPr/>
        </p:nvSpPr>
        <p:spPr>
          <a:xfrm>
            <a:off x="4471686" y="5245397"/>
            <a:ext cx="3750480" cy="414540"/>
          </a:xfrm>
          <a:prstGeom prst="rect">
            <a:avLst/>
          </a:prstGeom>
          <a:solidFill>
            <a:srgbClr val="FAE231"/>
          </a:solidFill>
          <a:ln>
            <a:noFill/>
          </a:ln>
        </p:spPr>
        <p:txBody>
          <a:bodyPr vert="horz" wrap="square" lIns="45000" tIns="22500" rIns="45000" bIns="22500" anchorCtr="0" compatLnSpc="0">
            <a:normAutofit/>
          </a:bodyPr>
          <a:lstStyle/>
          <a:p>
            <a:pPr algn="ctr" hangingPunct="0"/>
            <a:r>
              <a:rPr lang="en-US" sz="1600" b="1" dirty="0">
                <a:solidFill>
                  <a:srgbClr val="000000"/>
                </a:solidFill>
                <a:latin typeface="HelveticaNeue-Medium" pitchFamily="18"/>
                <a:ea typeface="HelveticaNeue-Medium" pitchFamily="2"/>
                <a:cs typeface="HelveticaNeue-Medium" pitchFamily="2"/>
              </a:rPr>
              <a:t>Monadic semantics</a:t>
            </a:r>
          </a:p>
        </p:txBody>
      </p:sp>
      <p:sp>
        <p:nvSpPr>
          <p:cNvPr id="8" name="TextBox 7">
            <a:extLst>
              <a:ext uri="{FF2B5EF4-FFF2-40B4-BE49-F238E27FC236}">
                <a16:creationId xmlns:a16="http://schemas.microsoft.com/office/drawing/2014/main" id="{9F1EC562-84C8-8B32-588F-393EF89F9D5E}"/>
              </a:ext>
            </a:extLst>
          </p:cNvPr>
          <p:cNvSpPr txBox="1"/>
          <p:nvPr/>
        </p:nvSpPr>
        <p:spPr>
          <a:xfrm>
            <a:off x="4486418" y="1770364"/>
            <a:ext cx="3750480" cy="414540"/>
          </a:xfrm>
          <a:prstGeom prst="rect">
            <a:avLst/>
          </a:prstGeom>
          <a:solidFill>
            <a:srgbClr val="FAE231"/>
          </a:solidFill>
          <a:ln>
            <a:noFill/>
          </a:ln>
        </p:spPr>
        <p:txBody>
          <a:bodyPr vert="horz" wrap="square" lIns="45000" tIns="22500" rIns="45000" bIns="22500" anchorCtr="0" compatLnSpc="0">
            <a:normAutofit/>
          </a:bodyPr>
          <a:lstStyle/>
          <a:p>
            <a:pPr algn="ctr" hangingPunct="0"/>
            <a:r>
              <a:rPr lang="en-US" sz="1600" b="1" dirty="0">
                <a:solidFill>
                  <a:srgbClr val="000000"/>
                </a:solidFill>
                <a:latin typeface="HelveticaNeue-Medium" pitchFamily="18"/>
                <a:ea typeface="HelveticaNeue-Medium" pitchFamily="2"/>
                <a:cs typeface="HelveticaNeue-Medium" pitchFamily="2"/>
              </a:rPr>
              <a:t>Simplified semantics</a:t>
            </a:r>
          </a:p>
        </p:txBody>
      </p:sp>
      <p:sp>
        <p:nvSpPr>
          <p:cNvPr id="9" name="TextBox 8">
            <a:extLst>
              <a:ext uri="{FF2B5EF4-FFF2-40B4-BE49-F238E27FC236}">
                <a16:creationId xmlns:a16="http://schemas.microsoft.com/office/drawing/2014/main" id="{0B27FB70-897F-0C2A-8E70-97CB52233897}"/>
              </a:ext>
            </a:extLst>
          </p:cNvPr>
          <p:cNvSpPr txBox="1"/>
          <p:nvPr/>
        </p:nvSpPr>
        <p:spPr>
          <a:xfrm>
            <a:off x="4495017" y="2940237"/>
            <a:ext cx="3750480" cy="414540"/>
          </a:xfrm>
          <a:prstGeom prst="rect">
            <a:avLst/>
          </a:prstGeom>
          <a:solidFill>
            <a:srgbClr val="FAE231"/>
          </a:solidFill>
          <a:ln>
            <a:noFill/>
          </a:ln>
        </p:spPr>
        <p:txBody>
          <a:bodyPr vert="horz" wrap="square" lIns="45000" tIns="22500" rIns="45000" bIns="22500" anchor="ctr" anchorCtr="0" compatLnSpc="0">
            <a:normAutofit/>
          </a:bodyPr>
          <a:lstStyle/>
          <a:p>
            <a:pPr algn="ctr" hangingPunct="0"/>
            <a:r>
              <a:rPr lang="en-US" sz="1600" b="1" dirty="0">
                <a:solidFill>
                  <a:srgbClr val="000000"/>
                </a:solidFill>
                <a:latin typeface="HelveticaNeue-Medium" pitchFamily="18"/>
                <a:ea typeface="HelveticaNeue-Medium" pitchFamily="2"/>
                <a:cs typeface="HelveticaNeue-Medium" pitchFamily="2"/>
              </a:rPr>
              <a:t>Cogent (functional semantics)</a:t>
            </a:r>
          </a:p>
        </p:txBody>
      </p:sp>
      <p:grpSp>
        <p:nvGrpSpPr>
          <p:cNvPr id="10" name="Group 9">
            <a:extLst>
              <a:ext uri="{FF2B5EF4-FFF2-40B4-BE49-F238E27FC236}">
                <a16:creationId xmlns:a16="http://schemas.microsoft.com/office/drawing/2014/main" id="{E913862A-A01E-0A32-9EBC-3E9E2AB605BE}"/>
              </a:ext>
            </a:extLst>
          </p:cNvPr>
          <p:cNvGrpSpPr/>
          <p:nvPr/>
        </p:nvGrpSpPr>
        <p:grpSpPr>
          <a:xfrm>
            <a:off x="5906025" y="2317226"/>
            <a:ext cx="892980" cy="513180"/>
            <a:chOff x="11298960" y="8852760"/>
            <a:chExt cx="1785960" cy="2818080"/>
          </a:xfrm>
        </p:grpSpPr>
        <p:sp>
          <p:nvSpPr>
            <p:cNvPr id="11" name="Freeform: Shape 10">
              <a:extLst>
                <a:ext uri="{FF2B5EF4-FFF2-40B4-BE49-F238E27FC236}">
                  <a16:creationId xmlns:a16="http://schemas.microsoft.com/office/drawing/2014/main" id="{94BCDD12-7F1C-1963-5329-7D2656A157B8}"/>
                </a:ext>
              </a:extLst>
            </p:cNvPr>
            <p:cNvSpPr/>
            <p:nvPr/>
          </p:nvSpPr>
          <p:spPr>
            <a:xfrm>
              <a:off x="11894040" y="9516240"/>
              <a:ext cx="595800" cy="2154600"/>
            </a:xfrm>
            <a:custGeom>
              <a:avLst/>
              <a:gdLst/>
              <a:ahLst/>
              <a:cxnLst>
                <a:cxn ang="3cd4">
                  <a:pos x="hc" y="t"/>
                </a:cxn>
                <a:cxn ang="cd2">
                  <a:pos x="l" y="vc"/>
                </a:cxn>
                <a:cxn ang="cd4">
                  <a:pos x="hc" y="b"/>
                </a:cxn>
                <a:cxn ang="0">
                  <a:pos x="r" y="vc"/>
                </a:cxn>
              </a:cxnLst>
              <a:rect l="l" t="t" r="r" b="b"/>
              <a:pathLst>
                <a:path w="1656" h="5986">
                  <a:moveTo>
                    <a:pt x="0" y="0"/>
                  </a:moveTo>
                  <a:lnTo>
                    <a:pt x="1656" y="0"/>
                  </a:lnTo>
                  <a:lnTo>
                    <a:pt x="1656" y="5986"/>
                  </a:lnTo>
                  <a:lnTo>
                    <a:pt x="0" y="5986"/>
                  </a:lnTo>
                  <a:close/>
                </a:path>
              </a:pathLst>
            </a:custGeom>
            <a:solidFill>
              <a:srgbClr val="1CB100"/>
            </a:solidFill>
            <a:ln>
              <a:noFill/>
              <a:prstDash val="solid"/>
            </a:ln>
          </p:spPr>
          <p:txBody>
            <a:bodyPr vert="horz" wrap="square" lIns="45000" tIns="22500" rIns="45000" bIns="22500" anchorCtr="0" compatLnSpc="0"/>
            <a:lstStyle/>
            <a:p>
              <a:pPr hangingPunct="0"/>
              <a:endParaRPr lang="en-US" sz="900" dirty="0">
                <a:latin typeface="Liberation Sans" pitchFamily="18"/>
                <a:ea typeface="Microsoft YaHei" pitchFamily="2"/>
                <a:cs typeface="Lucida Sans" pitchFamily="2"/>
              </a:endParaRPr>
            </a:p>
          </p:txBody>
        </p:sp>
        <p:sp>
          <p:nvSpPr>
            <p:cNvPr id="12" name="Freeform: Shape 11">
              <a:extLst>
                <a:ext uri="{FF2B5EF4-FFF2-40B4-BE49-F238E27FC236}">
                  <a16:creationId xmlns:a16="http://schemas.microsoft.com/office/drawing/2014/main" id="{88D96A78-AA68-A4E8-807B-463864B98F46}"/>
                </a:ext>
              </a:extLst>
            </p:cNvPr>
            <p:cNvSpPr/>
            <p:nvPr/>
          </p:nvSpPr>
          <p:spPr>
            <a:xfrm>
              <a:off x="11298960" y="8852760"/>
              <a:ext cx="1785960" cy="893160"/>
            </a:xfrm>
            <a:custGeom>
              <a:avLst/>
              <a:gdLst/>
              <a:ahLst/>
              <a:cxnLst>
                <a:cxn ang="3cd4">
                  <a:pos x="hc" y="t"/>
                </a:cxn>
                <a:cxn ang="cd2">
                  <a:pos x="l" y="vc"/>
                </a:cxn>
                <a:cxn ang="cd4">
                  <a:pos x="hc" y="b"/>
                </a:cxn>
                <a:cxn ang="0">
                  <a:pos x="r" y="vc"/>
                </a:cxn>
              </a:cxnLst>
              <a:rect l="l" t="t" r="r" b="b"/>
              <a:pathLst>
                <a:path w="4962" h="2482">
                  <a:moveTo>
                    <a:pt x="2481" y="0"/>
                  </a:moveTo>
                  <a:lnTo>
                    <a:pt x="4962" y="2482"/>
                  </a:lnTo>
                  <a:lnTo>
                    <a:pt x="0" y="2482"/>
                  </a:lnTo>
                  <a:close/>
                </a:path>
              </a:pathLst>
            </a:custGeom>
            <a:solidFill>
              <a:srgbClr val="1CB100"/>
            </a:solidFill>
            <a:ln>
              <a:noFill/>
              <a:prstDash val="solid"/>
            </a:ln>
          </p:spPr>
          <p:txBody>
            <a:bodyPr vert="horz" wrap="square" lIns="45000" tIns="22500" rIns="45000" bIns="22500" anchorCtr="0" compatLnSpc="0"/>
            <a:lstStyle/>
            <a:p>
              <a:pPr hangingPunct="0"/>
              <a:endParaRPr lang="en-US" sz="900">
                <a:latin typeface="Liberation Sans" pitchFamily="18"/>
                <a:ea typeface="Microsoft YaHei" pitchFamily="2"/>
                <a:cs typeface="Lucida Sans" pitchFamily="2"/>
              </a:endParaRPr>
            </a:p>
          </p:txBody>
        </p:sp>
      </p:grpSp>
      <p:sp>
        <p:nvSpPr>
          <p:cNvPr id="13" name="TextBox 12">
            <a:extLst>
              <a:ext uri="{FF2B5EF4-FFF2-40B4-BE49-F238E27FC236}">
                <a16:creationId xmlns:a16="http://schemas.microsoft.com/office/drawing/2014/main" id="{0C44505A-9B75-FFA7-C554-7AB0A320247E}"/>
              </a:ext>
            </a:extLst>
          </p:cNvPr>
          <p:cNvSpPr txBox="1"/>
          <p:nvPr/>
        </p:nvSpPr>
        <p:spPr>
          <a:xfrm>
            <a:off x="4471686" y="4048615"/>
            <a:ext cx="3750480" cy="414540"/>
          </a:xfrm>
          <a:prstGeom prst="rect">
            <a:avLst/>
          </a:prstGeom>
          <a:solidFill>
            <a:srgbClr val="FAE231"/>
          </a:solidFill>
          <a:ln>
            <a:noFill/>
          </a:ln>
        </p:spPr>
        <p:txBody>
          <a:bodyPr vert="horz" wrap="square" lIns="45000" tIns="22500" rIns="45000" bIns="22500" anchor="ctr" anchorCtr="0" compatLnSpc="0">
            <a:normAutofit/>
          </a:bodyPr>
          <a:lstStyle/>
          <a:p>
            <a:pPr algn="ctr" hangingPunct="0"/>
            <a:r>
              <a:rPr lang="en-US" sz="1600" b="1" dirty="0">
                <a:solidFill>
                  <a:srgbClr val="000000"/>
                </a:solidFill>
                <a:latin typeface="HelveticaNeue-Medium" pitchFamily="18"/>
                <a:ea typeface="HelveticaNeue-Medium" pitchFamily="2"/>
                <a:cs typeface="HelveticaNeue-Medium" pitchFamily="2"/>
              </a:rPr>
              <a:t>Cogent (stateful semantics)</a:t>
            </a:r>
          </a:p>
        </p:txBody>
      </p:sp>
      <p:grpSp>
        <p:nvGrpSpPr>
          <p:cNvPr id="14" name="Group 13">
            <a:extLst>
              <a:ext uri="{FF2B5EF4-FFF2-40B4-BE49-F238E27FC236}">
                <a16:creationId xmlns:a16="http://schemas.microsoft.com/office/drawing/2014/main" id="{F788F9AF-8C8D-66DF-1892-34216D636AF0}"/>
              </a:ext>
            </a:extLst>
          </p:cNvPr>
          <p:cNvGrpSpPr/>
          <p:nvPr/>
        </p:nvGrpSpPr>
        <p:grpSpPr>
          <a:xfrm>
            <a:off x="5923767" y="3409095"/>
            <a:ext cx="892980" cy="557122"/>
            <a:chOff x="11298960" y="8852760"/>
            <a:chExt cx="1785960" cy="2818080"/>
          </a:xfrm>
        </p:grpSpPr>
        <p:sp>
          <p:nvSpPr>
            <p:cNvPr id="15" name="Freeform: Shape 14">
              <a:extLst>
                <a:ext uri="{FF2B5EF4-FFF2-40B4-BE49-F238E27FC236}">
                  <a16:creationId xmlns:a16="http://schemas.microsoft.com/office/drawing/2014/main" id="{7D7A6BC0-40C4-2E3C-04F6-6CC714FA4FF9}"/>
                </a:ext>
              </a:extLst>
            </p:cNvPr>
            <p:cNvSpPr/>
            <p:nvPr/>
          </p:nvSpPr>
          <p:spPr>
            <a:xfrm>
              <a:off x="11894040" y="9516240"/>
              <a:ext cx="595800" cy="2154600"/>
            </a:xfrm>
            <a:custGeom>
              <a:avLst/>
              <a:gdLst/>
              <a:ahLst/>
              <a:cxnLst>
                <a:cxn ang="3cd4">
                  <a:pos x="hc" y="t"/>
                </a:cxn>
                <a:cxn ang="cd2">
                  <a:pos x="l" y="vc"/>
                </a:cxn>
                <a:cxn ang="cd4">
                  <a:pos x="hc" y="b"/>
                </a:cxn>
                <a:cxn ang="0">
                  <a:pos x="r" y="vc"/>
                </a:cxn>
              </a:cxnLst>
              <a:rect l="l" t="t" r="r" b="b"/>
              <a:pathLst>
                <a:path w="1656" h="5986">
                  <a:moveTo>
                    <a:pt x="0" y="0"/>
                  </a:moveTo>
                  <a:lnTo>
                    <a:pt x="1656" y="0"/>
                  </a:lnTo>
                  <a:lnTo>
                    <a:pt x="1656" y="5986"/>
                  </a:lnTo>
                  <a:lnTo>
                    <a:pt x="0" y="5986"/>
                  </a:lnTo>
                  <a:close/>
                </a:path>
              </a:pathLst>
            </a:custGeom>
            <a:solidFill>
              <a:srgbClr val="1CB100"/>
            </a:solidFill>
            <a:ln>
              <a:noFill/>
              <a:prstDash val="solid"/>
            </a:ln>
          </p:spPr>
          <p:txBody>
            <a:bodyPr vert="horz" wrap="square" lIns="45000" tIns="22500" rIns="45000" bIns="22500" anchorCtr="0" compatLnSpc="0"/>
            <a:lstStyle/>
            <a:p>
              <a:pPr hangingPunct="0"/>
              <a:endParaRPr lang="en-US" sz="900">
                <a:latin typeface="Liberation Sans" pitchFamily="18"/>
                <a:ea typeface="Microsoft YaHei" pitchFamily="2"/>
                <a:cs typeface="Lucida Sans" pitchFamily="2"/>
              </a:endParaRPr>
            </a:p>
          </p:txBody>
        </p:sp>
        <p:sp>
          <p:nvSpPr>
            <p:cNvPr id="16" name="Freeform: Shape 15">
              <a:extLst>
                <a:ext uri="{FF2B5EF4-FFF2-40B4-BE49-F238E27FC236}">
                  <a16:creationId xmlns:a16="http://schemas.microsoft.com/office/drawing/2014/main" id="{C3F21DC7-A5EA-E705-4661-FAE4AC91B0B0}"/>
                </a:ext>
              </a:extLst>
            </p:cNvPr>
            <p:cNvSpPr/>
            <p:nvPr/>
          </p:nvSpPr>
          <p:spPr>
            <a:xfrm>
              <a:off x="11298960" y="8852760"/>
              <a:ext cx="1785960" cy="893160"/>
            </a:xfrm>
            <a:custGeom>
              <a:avLst/>
              <a:gdLst/>
              <a:ahLst/>
              <a:cxnLst>
                <a:cxn ang="3cd4">
                  <a:pos x="hc" y="t"/>
                </a:cxn>
                <a:cxn ang="cd2">
                  <a:pos x="l" y="vc"/>
                </a:cxn>
                <a:cxn ang="cd4">
                  <a:pos x="hc" y="b"/>
                </a:cxn>
                <a:cxn ang="0">
                  <a:pos x="r" y="vc"/>
                </a:cxn>
              </a:cxnLst>
              <a:rect l="l" t="t" r="r" b="b"/>
              <a:pathLst>
                <a:path w="4962" h="2482">
                  <a:moveTo>
                    <a:pt x="2481" y="0"/>
                  </a:moveTo>
                  <a:lnTo>
                    <a:pt x="4962" y="2482"/>
                  </a:lnTo>
                  <a:lnTo>
                    <a:pt x="0" y="2482"/>
                  </a:lnTo>
                  <a:close/>
                </a:path>
              </a:pathLst>
            </a:custGeom>
            <a:solidFill>
              <a:srgbClr val="1CB100"/>
            </a:solidFill>
            <a:ln>
              <a:noFill/>
              <a:prstDash val="solid"/>
            </a:ln>
          </p:spPr>
          <p:txBody>
            <a:bodyPr vert="horz" wrap="square" lIns="45000" tIns="22500" rIns="45000" bIns="22500" anchorCtr="0" compatLnSpc="0"/>
            <a:lstStyle/>
            <a:p>
              <a:pPr hangingPunct="0"/>
              <a:endParaRPr lang="en-US" sz="900">
                <a:latin typeface="Liberation Sans" pitchFamily="18"/>
                <a:ea typeface="Microsoft YaHei" pitchFamily="2"/>
                <a:cs typeface="Lucida Sans" pitchFamily="2"/>
              </a:endParaRPr>
            </a:p>
          </p:txBody>
        </p:sp>
      </p:grpSp>
      <p:sp>
        <p:nvSpPr>
          <p:cNvPr id="28" name="TextBox 27">
            <a:extLst>
              <a:ext uri="{FF2B5EF4-FFF2-40B4-BE49-F238E27FC236}">
                <a16:creationId xmlns:a16="http://schemas.microsoft.com/office/drawing/2014/main" id="{A2EB6BF3-13F2-288A-9192-E5D671AB42F8}"/>
              </a:ext>
            </a:extLst>
          </p:cNvPr>
          <p:cNvSpPr txBox="1"/>
          <p:nvPr/>
        </p:nvSpPr>
        <p:spPr>
          <a:xfrm>
            <a:off x="2310105" y="4550432"/>
            <a:ext cx="2259244" cy="719673"/>
          </a:xfrm>
          <a:prstGeom prst="rect">
            <a:avLst/>
          </a:prstGeom>
          <a:noFill/>
          <a:ln>
            <a:noFill/>
          </a:ln>
        </p:spPr>
        <p:txBody>
          <a:bodyPr vert="horz" wrap="square" lIns="45000" tIns="22500" rIns="45000" bIns="22500" anchorCtr="0" compatLnSpc="0">
            <a:normAutofit fontScale="92500" lnSpcReduction="20000"/>
          </a:bodyPr>
          <a:lstStyle/>
          <a:p>
            <a:pPr algn="ctr" hangingPunct="0"/>
            <a:r>
              <a:rPr lang="en-US" sz="2000" b="1" dirty="0">
                <a:solidFill>
                  <a:srgbClr val="1CB100"/>
                </a:solidFill>
                <a:latin typeface="HelveticaNeue-Medium" pitchFamily="18"/>
                <a:ea typeface="HelveticaNeue-Medium" pitchFamily="2"/>
                <a:cs typeface="HelveticaNeue-Medium" pitchFamily="2"/>
              </a:rPr>
              <a:t>Generated proof </a:t>
            </a:r>
          </a:p>
          <a:p>
            <a:pPr algn="ctr" hangingPunct="0"/>
            <a:r>
              <a:rPr lang="en-US" dirty="0">
                <a:latin typeface="HelveticaNeue-Medium" pitchFamily="18"/>
                <a:ea typeface="HelveticaNeue-Medium" pitchFamily="2"/>
                <a:cs typeface="HelveticaNeue-Medium" pitchFamily="2"/>
              </a:rPr>
              <a:t>(for each input </a:t>
            </a:r>
          </a:p>
          <a:p>
            <a:pPr algn="ctr" hangingPunct="0"/>
            <a:r>
              <a:rPr lang="en-US" dirty="0">
                <a:latin typeface="HelveticaNeue-Medium" pitchFamily="18"/>
                <a:ea typeface="HelveticaNeue-Medium" pitchFamily="2"/>
                <a:cs typeface="HelveticaNeue-Medium" pitchFamily="2"/>
              </a:rPr>
              <a:t>Cogent program)</a:t>
            </a:r>
            <a:endParaRPr lang="en-US" sz="2000" dirty="0">
              <a:latin typeface="HelveticaNeue-Medium" pitchFamily="18"/>
              <a:ea typeface="HelveticaNeue-Medium" pitchFamily="2"/>
              <a:cs typeface="HelveticaNeue-Medium" pitchFamily="2"/>
            </a:endParaRPr>
          </a:p>
        </p:txBody>
      </p:sp>
      <p:sp>
        <p:nvSpPr>
          <p:cNvPr id="29" name="TextBox 28">
            <a:extLst>
              <a:ext uri="{FF2B5EF4-FFF2-40B4-BE49-F238E27FC236}">
                <a16:creationId xmlns:a16="http://schemas.microsoft.com/office/drawing/2014/main" id="{DF516F92-A028-8383-D20E-4CBBC5C794E2}"/>
              </a:ext>
            </a:extLst>
          </p:cNvPr>
          <p:cNvSpPr txBox="1"/>
          <p:nvPr/>
        </p:nvSpPr>
        <p:spPr>
          <a:xfrm>
            <a:off x="2400034" y="3460585"/>
            <a:ext cx="2066443" cy="719673"/>
          </a:xfrm>
          <a:prstGeom prst="rect">
            <a:avLst/>
          </a:prstGeom>
          <a:noFill/>
          <a:ln>
            <a:noFill/>
          </a:ln>
        </p:spPr>
        <p:txBody>
          <a:bodyPr vert="horz" wrap="square" lIns="45000" tIns="22500" rIns="45000" bIns="22500" anchorCtr="0" compatLnSpc="0">
            <a:normAutofit fontScale="92500" lnSpcReduction="20000"/>
          </a:bodyPr>
          <a:lstStyle/>
          <a:p>
            <a:pPr algn="ctr" hangingPunct="0"/>
            <a:r>
              <a:rPr lang="en-US" sz="2000" b="1" dirty="0">
                <a:solidFill>
                  <a:srgbClr val="1CB100"/>
                </a:solidFill>
                <a:latin typeface="HelveticaNeue-Medium" pitchFamily="18"/>
                <a:ea typeface="HelveticaNeue-Medium" pitchFamily="2"/>
                <a:cs typeface="HelveticaNeue-Medium" pitchFamily="2"/>
              </a:rPr>
              <a:t>Single proof </a:t>
            </a:r>
          </a:p>
          <a:p>
            <a:pPr algn="ctr" hangingPunct="0"/>
            <a:r>
              <a:rPr lang="en-US" dirty="0">
                <a:latin typeface="HelveticaNeue-Medium" pitchFamily="18"/>
                <a:ea typeface="HelveticaNeue-Medium" pitchFamily="2"/>
                <a:cs typeface="HelveticaNeue-Medium" pitchFamily="2"/>
              </a:rPr>
              <a:t>(for </a:t>
            </a:r>
            <a:r>
              <a:rPr lang="en-US" b="1" u="sng" dirty="0">
                <a:latin typeface="HelveticaNeue-Medium" pitchFamily="18"/>
                <a:ea typeface="HelveticaNeue-Medium" pitchFamily="2"/>
                <a:cs typeface="HelveticaNeue-Medium" pitchFamily="2"/>
              </a:rPr>
              <a:t>all</a:t>
            </a:r>
            <a:r>
              <a:rPr lang="en-US" dirty="0">
                <a:latin typeface="HelveticaNeue-Medium" pitchFamily="18"/>
                <a:ea typeface="HelveticaNeue-Medium" pitchFamily="2"/>
                <a:cs typeface="HelveticaNeue-Medium" pitchFamily="2"/>
              </a:rPr>
              <a:t> input</a:t>
            </a:r>
          </a:p>
          <a:p>
            <a:pPr algn="ctr" hangingPunct="0"/>
            <a:r>
              <a:rPr lang="en-US" dirty="0">
                <a:latin typeface="HelveticaNeue-Medium" pitchFamily="18"/>
                <a:ea typeface="HelveticaNeue-Medium" pitchFamily="2"/>
                <a:cs typeface="HelveticaNeue-Medium" pitchFamily="2"/>
              </a:rPr>
              <a:t>Cogent programs)</a:t>
            </a:r>
          </a:p>
        </p:txBody>
      </p:sp>
      <p:sp>
        <p:nvSpPr>
          <p:cNvPr id="30" name="TextBox 29">
            <a:extLst>
              <a:ext uri="{FF2B5EF4-FFF2-40B4-BE49-F238E27FC236}">
                <a16:creationId xmlns:a16="http://schemas.microsoft.com/office/drawing/2014/main" id="{5E32FAB1-9EE1-B2BC-9EB0-5F42538C9536}"/>
              </a:ext>
            </a:extLst>
          </p:cNvPr>
          <p:cNvSpPr txBox="1"/>
          <p:nvPr/>
        </p:nvSpPr>
        <p:spPr>
          <a:xfrm>
            <a:off x="2310105" y="2287925"/>
            <a:ext cx="2259244" cy="719673"/>
          </a:xfrm>
          <a:prstGeom prst="rect">
            <a:avLst/>
          </a:prstGeom>
          <a:noFill/>
          <a:ln>
            <a:noFill/>
          </a:ln>
        </p:spPr>
        <p:txBody>
          <a:bodyPr vert="horz" wrap="square" lIns="45000" tIns="22500" rIns="45000" bIns="22500" anchorCtr="0" compatLnSpc="0">
            <a:normAutofit fontScale="92500" lnSpcReduction="20000"/>
          </a:bodyPr>
          <a:lstStyle/>
          <a:p>
            <a:pPr algn="ctr" hangingPunct="0"/>
            <a:r>
              <a:rPr lang="en-US" sz="2000" b="1" dirty="0">
                <a:solidFill>
                  <a:srgbClr val="1CB100"/>
                </a:solidFill>
                <a:latin typeface="HelveticaNeue-Medium" pitchFamily="18"/>
                <a:ea typeface="HelveticaNeue-Medium" pitchFamily="2"/>
                <a:cs typeface="HelveticaNeue-Medium" pitchFamily="2"/>
              </a:rPr>
              <a:t>Generated proof </a:t>
            </a:r>
          </a:p>
          <a:p>
            <a:pPr algn="ctr" hangingPunct="0"/>
            <a:r>
              <a:rPr lang="en-US" dirty="0">
                <a:latin typeface="HelveticaNeue-Medium" pitchFamily="18"/>
                <a:ea typeface="HelveticaNeue-Medium" pitchFamily="2"/>
                <a:cs typeface="HelveticaNeue-Medium" pitchFamily="2"/>
              </a:rPr>
              <a:t>(for each input </a:t>
            </a:r>
          </a:p>
          <a:p>
            <a:pPr algn="ctr" hangingPunct="0"/>
            <a:r>
              <a:rPr lang="en-US" dirty="0">
                <a:latin typeface="HelveticaNeue-Medium" pitchFamily="18"/>
                <a:ea typeface="HelveticaNeue-Medium" pitchFamily="2"/>
                <a:cs typeface="HelveticaNeue-Medium" pitchFamily="2"/>
              </a:rPr>
              <a:t>Cogent program)</a:t>
            </a:r>
            <a:endParaRPr lang="en-US" sz="2000" dirty="0">
              <a:latin typeface="HelveticaNeue-Medium" pitchFamily="18"/>
              <a:ea typeface="HelveticaNeue-Medium" pitchFamily="2"/>
              <a:cs typeface="HelveticaNeue-Medium" pitchFamily="2"/>
            </a:endParaRPr>
          </a:p>
        </p:txBody>
      </p:sp>
    </p:spTree>
    <p:extLst>
      <p:ext uri="{BB962C8B-B14F-4D97-AF65-F5344CB8AC3E}">
        <p14:creationId xmlns:p14="http://schemas.microsoft.com/office/powerpoint/2010/main" val="290444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C3AEBB28-0454-5A97-BF67-91C0B0E31E82}"/>
              </a:ext>
            </a:extLst>
          </p:cNvPr>
          <p:cNvSpPr/>
          <p:nvPr>
            <p:custDataLst>
              <p:tags r:id="rId1"/>
            </p:custDataLst>
          </p:nvPr>
        </p:nvSpPr>
        <p:spPr>
          <a:xfrm>
            <a:off x="228600" y="1829851"/>
            <a:ext cx="3628930" cy="1473308"/>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11" name="Rectangle 10">
            <a:extLst>
              <a:ext uri="{FF2B5EF4-FFF2-40B4-BE49-F238E27FC236}">
                <a16:creationId xmlns:a16="http://schemas.microsoft.com/office/drawing/2014/main" id="{21E4D0A1-486D-46E4-33E5-DF838E6B1DF8}"/>
              </a:ext>
            </a:extLst>
          </p:cNvPr>
          <p:cNvSpPr/>
          <p:nvPr>
            <p:custDataLst>
              <p:tags r:id="rId2"/>
            </p:custDataLst>
          </p:nvPr>
        </p:nvSpPr>
        <p:spPr>
          <a:xfrm>
            <a:off x="7113796" y="1799545"/>
            <a:ext cx="4960440" cy="4590866"/>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4" name="Slide Number Placeholder 3">
            <a:extLst>
              <a:ext uri="{FF2B5EF4-FFF2-40B4-BE49-F238E27FC236}">
                <a16:creationId xmlns:a16="http://schemas.microsoft.com/office/drawing/2014/main" id="{FD975AF3-0663-A0BF-AD60-D6C1686A3AC2}"/>
              </a:ext>
            </a:extLst>
          </p:cNvPr>
          <p:cNvSpPr>
            <a:spLocks noGrp="1"/>
          </p:cNvSpPr>
          <p:nvPr>
            <p:ph type="sldNum" sz="quarter" idx="12"/>
          </p:nvPr>
        </p:nvSpPr>
        <p:spPr/>
        <p:txBody>
          <a:bodyPr/>
          <a:lstStyle/>
          <a:p>
            <a:fld id="{6113E31D-E2AB-40D1-8B51-AFA5AFEF393A}" type="slidenum">
              <a:rPr lang="en-US" smtClean="0"/>
              <a:t>13</a:t>
            </a:fld>
            <a:endParaRPr lang="en-US" dirty="0"/>
          </a:p>
        </p:txBody>
      </p:sp>
      <p:sp>
        <p:nvSpPr>
          <p:cNvPr id="5" name="Title 1">
            <a:extLst>
              <a:ext uri="{FF2B5EF4-FFF2-40B4-BE49-F238E27FC236}">
                <a16:creationId xmlns:a16="http://schemas.microsoft.com/office/drawing/2014/main" id="{AB2B899F-10FB-9853-265A-3F02AE31D165}"/>
              </a:ext>
            </a:extLst>
          </p:cNvPr>
          <p:cNvSpPr>
            <a:spLocks noGrp="1"/>
          </p:cNvSpPr>
          <p:nvPr>
            <p:ph type="title"/>
            <p:custDataLst>
              <p:tags r:id="rId3"/>
            </p:custDataLst>
          </p:nvPr>
        </p:nvSpPr>
        <p:spPr>
          <a:xfrm>
            <a:off x="838200" y="18255"/>
            <a:ext cx="10515600" cy="1325563"/>
          </a:xfrm>
        </p:spPr>
        <p:txBody>
          <a:bodyPr/>
          <a:lstStyle/>
          <a:p>
            <a:pPr algn="ctr"/>
            <a:r>
              <a:rPr lang="fr-FR" dirty="0">
                <a:solidFill>
                  <a:schemeClr val="accent1">
                    <a:lumMod val="50000"/>
                  </a:schemeClr>
                </a:solidFill>
              </a:rPr>
              <a:t>Example</a:t>
            </a:r>
          </a:p>
        </p:txBody>
      </p:sp>
      <p:sp>
        <p:nvSpPr>
          <p:cNvPr id="13" name="Rectangle 12">
            <a:extLst>
              <a:ext uri="{FF2B5EF4-FFF2-40B4-BE49-F238E27FC236}">
                <a16:creationId xmlns:a16="http://schemas.microsoft.com/office/drawing/2014/main" id="{D7EBB514-0CFD-FBBC-8A96-6B615E9918DE}"/>
              </a:ext>
            </a:extLst>
          </p:cNvPr>
          <p:cNvSpPr/>
          <p:nvPr>
            <p:custDataLst>
              <p:tags r:id="rId4"/>
            </p:custDataLst>
          </p:nvPr>
        </p:nvSpPr>
        <p:spPr>
          <a:xfrm>
            <a:off x="228600" y="4021282"/>
            <a:ext cx="3628930" cy="2314655"/>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14" name="TextBox 13">
            <a:extLst>
              <a:ext uri="{FF2B5EF4-FFF2-40B4-BE49-F238E27FC236}">
                <a16:creationId xmlns:a16="http://schemas.microsoft.com/office/drawing/2014/main" id="{C25BEB36-BA10-E96A-5408-DB94D49ED7FB}"/>
              </a:ext>
            </a:extLst>
          </p:cNvPr>
          <p:cNvSpPr txBox="1"/>
          <p:nvPr>
            <p:custDataLst>
              <p:tags r:id="rId5"/>
            </p:custDataLst>
          </p:nvPr>
        </p:nvSpPr>
        <p:spPr>
          <a:xfrm>
            <a:off x="2365602" y="4165561"/>
            <a:ext cx="1438569" cy="308865"/>
          </a:xfrm>
          <a:prstGeom prst="rect">
            <a:avLst/>
          </a:prstGeom>
          <a:noFill/>
          <a:ln>
            <a:solidFill>
              <a:schemeClr val="tx1"/>
            </a:solidFill>
          </a:ln>
        </p:spPr>
        <p:txBody>
          <a:bodyPr wrap="square">
            <a:spAutoFit/>
          </a:bodyPr>
          <a:lstStyle/>
          <a:p>
            <a:pPr algn="ctr"/>
            <a:r>
              <a:rPr lang="en-US" dirty="0"/>
              <a:t>C</a:t>
            </a:r>
            <a:endParaRPr lang="fr-FR" dirty="0"/>
          </a:p>
        </p:txBody>
      </p:sp>
      <p:sp>
        <p:nvSpPr>
          <p:cNvPr id="16" name="Arrow: Right 15">
            <a:extLst>
              <a:ext uri="{FF2B5EF4-FFF2-40B4-BE49-F238E27FC236}">
                <a16:creationId xmlns:a16="http://schemas.microsoft.com/office/drawing/2014/main" id="{C029928F-03A0-C52F-FD02-B6732F7C289B}"/>
              </a:ext>
            </a:extLst>
          </p:cNvPr>
          <p:cNvSpPr/>
          <p:nvPr/>
        </p:nvSpPr>
        <p:spPr>
          <a:xfrm>
            <a:off x="4238612" y="5094463"/>
            <a:ext cx="2774373" cy="789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AutoCorres</a:t>
            </a:r>
            <a:endParaRPr lang="fr-FR"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5F7592F-013E-03F2-0B9E-8C7FB1D6FCBF}"/>
                  </a:ext>
                </a:extLst>
              </p:cNvPr>
              <p:cNvSpPr txBox="1"/>
              <p:nvPr/>
            </p:nvSpPr>
            <p:spPr>
              <a:xfrm>
                <a:off x="7435310" y="5615025"/>
                <a:ext cx="4058087" cy="5550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b="0" i="1" smtClean="0">
                              <a:solidFill>
                                <a:schemeClr val="tx1"/>
                              </a:solidFill>
                              <a:latin typeface="Cambria Math" panose="02040503050406030204" pitchFamily="18" charset="0"/>
                            </a:rPr>
                          </m:ctrlPr>
                        </m:mPr>
                        <m:mr>
                          <m:e>
                            <m:r>
                              <a:rPr lang="fr-FR" i="1">
                                <a:solidFill>
                                  <a:schemeClr val="tx1"/>
                                </a:solidFill>
                                <a:latin typeface="Cambria Math" panose="02040503050406030204" pitchFamily="18" charset="0"/>
                              </a:rPr>
                              <m:t>𝑓</m:t>
                            </m:r>
                            <m:r>
                              <a:rPr lang="fr-FR"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𝑝𝑡𝑟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𝑠𝑡𝑎𝑡𝑒</m:t>
                            </m:r>
                          </m:e>
                          <m:e>
                            <m:r>
                              <a:rPr lang="en-US" i="1">
                                <a:solidFill>
                                  <a:schemeClr val="tx1"/>
                                </a:solidFill>
                                <a:latin typeface="Cambria Math" panose="02040503050406030204" pitchFamily="18" charset="0"/>
                              </a:rPr>
                              <m:t>→</m:t>
                            </m:r>
                          </m:e>
                          <m:e>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𝑝𝑡𝑟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𝑠𝑡𝑎𝑡𝑒</m:t>
                                </m:r>
                              </m:e>
                            </m:d>
                            <m:r>
                              <a:rPr lang="fr-FR" i="1">
                                <a:solidFill>
                                  <a:schemeClr val="tx1"/>
                                </a:solidFill>
                                <a:latin typeface="Cambria Math" panose="02040503050406030204" pitchFamily="18" charset="0"/>
                              </a:rPr>
                              <m:t> </m:t>
                            </m:r>
                            <m:r>
                              <a:rPr lang="fr-FR" i="1">
                                <a:solidFill>
                                  <a:schemeClr val="tx1"/>
                                </a:solidFill>
                                <a:latin typeface="Cambria Math" panose="02040503050406030204" pitchFamily="18" charset="0"/>
                              </a:rPr>
                              <m:t>𝑜𝑝𝑡𝑖𝑜𝑛</m:t>
                            </m:r>
                          </m:e>
                        </m:mr>
                        <m:mr>
                          <m:e>
                            <m:r>
                              <a:rPr lang="fr-FR"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𝑝</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𝑠</m:t>
                            </m:r>
                            <m:r>
                              <a:rPr lang="fr-FR" b="0" i="1" smtClean="0">
                                <a:solidFill>
                                  <a:schemeClr val="tx1"/>
                                </a:solidFill>
                                <a:latin typeface="Cambria Math" panose="02040503050406030204" pitchFamily="18" charset="0"/>
                              </a:rPr>
                              <m:t>)</m:t>
                            </m:r>
                          </m:e>
                          <m:e>
                            <m:r>
                              <a:rPr lang="en-US" b="0" i="1" smtClean="0">
                                <a:solidFill>
                                  <a:schemeClr val="tx1"/>
                                </a:solidFill>
                                <a:latin typeface="Cambria Math" panose="02040503050406030204" pitchFamily="18" charset="0"/>
                              </a:rPr>
                              <m:t>↦</m:t>
                            </m:r>
                          </m:e>
                          <m:e>
                            <m:r>
                              <a:rPr lang="en-US" b="0" i="1" smtClean="0">
                                <a:solidFill>
                                  <a:schemeClr val="tx1"/>
                                </a:solidFill>
                                <a:latin typeface="Cambria Math" panose="02040503050406030204" pitchFamily="18" charset="0"/>
                              </a:rPr>
                              <m:t>𝑆𝑜𝑚𝑒</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𝑝</m:t>
                            </m:r>
                            <m:r>
                              <a:rPr lang="fr-FR" b="0" i="1" smtClean="0">
                                <a:solidFill>
                                  <a:schemeClr val="tx1"/>
                                </a:solidFill>
                                <a:latin typeface="Cambria Math" panose="02040503050406030204" pitchFamily="18" charset="0"/>
                              </a:rPr>
                              <m:t>,</m:t>
                            </m:r>
                            <m:r>
                              <a:rPr lang="fr-FR" b="0" i="1" smtClean="0">
                                <a:solidFill>
                                  <a:schemeClr val="tx1"/>
                                </a:solidFill>
                                <a:latin typeface="Cambria Math" panose="02040503050406030204" pitchFamily="18" charset="0"/>
                              </a:rPr>
                              <m:t>𝑠</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𝑝</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𝑝</m:t>
                                    </m:r>
                                  </m:e>
                                </m:d>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m:t>
                            </m:r>
                          </m:e>
                        </m:mr>
                      </m:m>
                    </m:oMath>
                  </m:oMathPara>
                </a14:m>
                <a:endParaRPr lang="fr-FR" b="0" dirty="0">
                  <a:solidFill>
                    <a:schemeClr val="tx1"/>
                  </a:solidFill>
                </a:endParaRPr>
              </a:p>
            </p:txBody>
          </p:sp>
        </mc:Choice>
        <mc:Fallback xmlns="">
          <p:sp>
            <p:nvSpPr>
              <p:cNvPr id="25" name="TextBox 24">
                <a:extLst>
                  <a:ext uri="{FF2B5EF4-FFF2-40B4-BE49-F238E27FC236}">
                    <a16:creationId xmlns:a16="http://schemas.microsoft.com/office/drawing/2014/main" id="{E5F7592F-013E-03F2-0B9E-8C7FB1D6FCBF}"/>
                  </a:ext>
                </a:extLst>
              </p:cNvPr>
              <p:cNvSpPr txBox="1">
                <a:spLocks noRot="1" noChangeAspect="1" noMove="1" noResize="1" noEditPoints="1" noAdjustHandles="1" noChangeArrowheads="1" noChangeShapeType="1" noTextEdit="1"/>
              </p:cNvSpPr>
              <p:nvPr/>
            </p:nvSpPr>
            <p:spPr>
              <a:xfrm>
                <a:off x="7435310" y="5615025"/>
                <a:ext cx="4058087" cy="555024"/>
              </a:xfrm>
              <a:prstGeom prst="rect">
                <a:avLst/>
              </a:prstGeom>
              <a:blipFill>
                <a:blip r:embed="rId8"/>
                <a:stretch>
                  <a:fillRect l="-150" r="-1142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CF91BC9-6073-AB3F-086E-9DB86C7AD8CC}"/>
                  </a:ext>
                </a:extLst>
              </p:cNvPr>
              <p:cNvSpPr txBox="1"/>
              <p:nvPr/>
            </p:nvSpPr>
            <p:spPr>
              <a:xfrm>
                <a:off x="8007213" y="2493578"/>
                <a:ext cx="2950543" cy="4817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b="0" i="1" smtClean="0">
                              <a:latin typeface="Cambria Math" panose="02040503050406030204" pitchFamily="18" charset="0"/>
                            </a:rPr>
                          </m:ctrlPr>
                        </m:mPr>
                        <m:mr>
                          <m:e>
                            <m:r>
                              <a:rPr lang="fr-FR" i="1">
                                <a:latin typeface="Cambria Math" panose="02040503050406030204" pitchFamily="18" charset="0"/>
                              </a:rPr>
                              <m:t>𝑓</m:t>
                            </m:r>
                            <m:r>
                              <a:rPr lang="fr-FR" i="1">
                                <a:latin typeface="Cambria Math" panose="02040503050406030204" pitchFamily="18" charset="0"/>
                              </a:rPr>
                              <m:t>:</m:t>
                            </m:r>
                            <m:r>
                              <a:rPr lang="fr-FR" b="0" i="1" smtClean="0">
                                <a:latin typeface="Cambria Math" panose="02040503050406030204" pitchFamily="18" charset="0"/>
                              </a:rPr>
                              <m:t>𝑖𝑛𝑡</m:t>
                            </m:r>
                          </m:e>
                          <m:e>
                            <m:r>
                              <a:rPr lang="en-US" i="1">
                                <a:latin typeface="Cambria Math" panose="02040503050406030204" pitchFamily="18" charset="0"/>
                              </a:rPr>
                              <m:t>→</m:t>
                            </m:r>
                          </m:e>
                          <m:e>
                            <m:r>
                              <a:rPr lang="fr-FR" i="1" smtClean="0">
                                <a:latin typeface="Cambria Math" panose="02040503050406030204" pitchFamily="18" charset="0"/>
                              </a:rPr>
                              <m:t>𝑖</m:t>
                            </m:r>
                            <m:r>
                              <a:rPr lang="fr-FR" b="0" i="1" smtClean="0">
                                <a:latin typeface="Cambria Math" panose="02040503050406030204" pitchFamily="18" charset="0"/>
                              </a:rPr>
                              <m:t>𝑛𝑡</m:t>
                            </m:r>
                          </m:e>
                        </m:mr>
                        <m:mr>
                          <m:e>
                            <m:r>
                              <a:rPr lang="fr-FR" b="0" i="1" smtClean="0">
                                <a:latin typeface="Cambria Math" panose="02040503050406030204" pitchFamily="18" charset="0"/>
                              </a:rPr>
                              <m:t>𝑛</m:t>
                            </m:r>
                          </m:e>
                          <m:e>
                            <m:r>
                              <a:rPr lang="en-US" b="0" i="1" smtClean="0">
                                <a:latin typeface="Cambria Math" panose="02040503050406030204" pitchFamily="18" charset="0"/>
                              </a:rPr>
                              <m:t>↦</m:t>
                            </m:r>
                          </m:e>
                          <m:e>
                            <m:r>
                              <a:rPr lang="fr-FR" b="0" i="1" smtClean="0">
                                <a:latin typeface="Cambria Math" panose="02040503050406030204" pitchFamily="18" charset="0"/>
                              </a:rPr>
                              <m:t>𝑛</m:t>
                            </m:r>
                            <m:r>
                              <a:rPr lang="fr-FR" b="0" i="1" smtClean="0">
                                <a:latin typeface="Cambria Math" panose="02040503050406030204" pitchFamily="18" charset="0"/>
                              </a:rPr>
                              <m:t>+1</m:t>
                            </m:r>
                          </m:e>
                        </m:mr>
                      </m:m>
                    </m:oMath>
                  </m:oMathPara>
                </a14:m>
                <a:endParaRPr lang="fr-FR" b="0" dirty="0"/>
              </a:p>
            </p:txBody>
          </p:sp>
        </mc:Choice>
        <mc:Fallback xmlns="">
          <p:sp>
            <p:nvSpPr>
              <p:cNvPr id="29" name="TextBox 28">
                <a:extLst>
                  <a:ext uri="{FF2B5EF4-FFF2-40B4-BE49-F238E27FC236}">
                    <a16:creationId xmlns:a16="http://schemas.microsoft.com/office/drawing/2014/main" id="{2CF91BC9-6073-AB3F-086E-9DB86C7AD8CC}"/>
                  </a:ext>
                </a:extLst>
              </p:cNvPr>
              <p:cNvSpPr txBox="1">
                <a:spLocks noRot="1" noChangeAspect="1" noMove="1" noResize="1" noEditPoints="1" noAdjustHandles="1" noChangeArrowheads="1" noChangeShapeType="1" noTextEdit="1"/>
              </p:cNvSpPr>
              <p:nvPr/>
            </p:nvSpPr>
            <p:spPr>
              <a:xfrm>
                <a:off x="8007213" y="2493578"/>
                <a:ext cx="2950543" cy="481735"/>
              </a:xfrm>
              <a:prstGeom prst="rect">
                <a:avLst/>
              </a:prstGeom>
              <a:blipFill>
                <a:blip r:embed="rId9"/>
                <a:stretch>
                  <a:fillRect b="-126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C99BAD6-EC0C-A2DC-759B-9F10CD38ABEC}"/>
                  </a:ext>
                </a:extLst>
              </p:cNvPr>
              <p:cNvSpPr txBox="1"/>
              <p:nvPr/>
            </p:nvSpPr>
            <p:spPr>
              <a:xfrm>
                <a:off x="228600" y="2469957"/>
                <a:ext cx="2950543" cy="48173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3"/>
                                <m:mcJc m:val="center"/>
                              </m:mcPr>
                            </m:mc>
                          </m:mcs>
                          <m:ctrlPr>
                            <a:rPr lang="fr-FR" b="0" i="1" smtClean="0">
                              <a:latin typeface="Cambria Math" panose="02040503050406030204" pitchFamily="18" charset="0"/>
                            </a:rPr>
                          </m:ctrlPr>
                        </m:mPr>
                        <m:mr>
                          <m:e>
                            <m:r>
                              <a:rPr lang="fr-FR" i="1">
                                <a:latin typeface="Cambria Math" panose="02040503050406030204" pitchFamily="18" charset="0"/>
                              </a:rPr>
                              <m:t>𝑓</m:t>
                            </m:r>
                            <m:r>
                              <a:rPr lang="fr-FR" i="1">
                                <a:latin typeface="Cambria Math" panose="02040503050406030204" pitchFamily="18" charset="0"/>
                              </a:rPr>
                              <m:t>:</m:t>
                            </m:r>
                            <m:r>
                              <a:rPr lang="fr-FR" b="0" i="1" smtClean="0">
                                <a:latin typeface="Cambria Math" panose="02040503050406030204" pitchFamily="18" charset="0"/>
                              </a:rPr>
                              <m:t>𝑖𝑛𝑡</m:t>
                            </m:r>
                            <m:r>
                              <a:rPr lang="en-US" b="0" i="1" smtClean="0">
                                <a:latin typeface="Cambria Math" panose="02040503050406030204" pitchFamily="18" charset="0"/>
                              </a:rPr>
                              <m:t>∗</m:t>
                            </m:r>
                          </m:e>
                          <m:e>
                            <m:r>
                              <a:rPr lang="en-US" i="1">
                                <a:latin typeface="Cambria Math" panose="02040503050406030204" pitchFamily="18" charset="0"/>
                              </a:rPr>
                              <m:t>→</m:t>
                            </m:r>
                          </m:e>
                          <m:e>
                            <m:r>
                              <a:rPr lang="fr-FR" i="1" smtClean="0">
                                <a:latin typeface="Cambria Math" panose="02040503050406030204" pitchFamily="18" charset="0"/>
                              </a:rPr>
                              <m:t>𝑖</m:t>
                            </m:r>
                            <m:r>
                              <a:rPr lang="fr-FR" b="0" i="1" smtClean="0">
                                <a:latin typeface="Cambria Math" panose="02040503050406030204" pitchFamily="18" charset="0"/>
                              </a:rPr>
                              <m:t>𝑛𝑡</m:t>
                            </m:r>
                            <m:r>
                              <a:rPr lang="en-US" b="0" i="1" smtClean="0">
                                <a:latin typeface="Cambria Math" panose="02040503050406030204" pitchFamily="18" charset="0"/>
                              </a:rPr>
                              <m:t>∗</m:t>
                            </m:r>
                          </m:e>
                        </m:mr>
                        <m:mr>
                          <m:e>
                            <m:r>
                              <a:rPr lang="fr-FR" b="0" i="1" smtClean="0">
                                <a:latin typeface="Cambria Math" panose="02040503050406030204" pitchFamily="18" charset="0"/>
                              </a:rPr>
                              <m:t>𝑛</m:t>
                            </m:r>
                          </m:e>
                          <m:e>
                            <m:r>
                              <a:rPr lang="en-US" b="0" i="1" smtClean="0">
                                <a:latin typeface="Cambria Math" panose="02040503050406030204" pitchFamily="18" charset="0"/>
                              </a:rPr>
                              <m:t>↦</m:t>
                            </m:r>
                          </m:e>
                          <m:e>
                            <m:r>
                              <a:rPr lang="fr-FR" b="0" i="1" smtClean="0">
                                <a:latin typeface="Cambria Math" panose="02040503050406030204" pitchFamily="18" charset="0"/>
                              </a:rPr>
                              <m:t>𝑛</m:t>
                            </m:r>
                            <m:r>
                              <a:rPr lang="fr-FR" b="0" i="1" smtClean="0">
                                <a:latin typeface="Cambria Math" panose="02040503050406030204" pitchFamily="18" charset="0"/>
                              </a:rPr>
                              <m:t>+1</m:t>
                            </m:r>
                          </m:e>
                        </m:mr>
                      </m:m>
                    </m:oMath>
                  </m:oMathPara>
                </a14:m>
                <a:endParaRPr lang="fr-FR" b="0" dirty="0"/>
              </a:p>
            </p:txBody>
          </p:sp>
        </mc:Choice>
        <mc:Fallback xmlns="">
          <p:sp>
            <p:nvSpPr>
              <p:cNvPr id="36" name="TextBox 35">
                <a:extLst>
                  <a:ext uri="{FF2B5EF4-FFF2-40B4-BE49-F238E27FC236}">
                    <a16:creationId xmlns:a16="http://schemas.microsoft.com/office/drawing/2014/main" id="{9C99BAD6-EC0C-A2DC-759B-9F10CD38ABEC}"/>
                  </a:ext>
                </a:extLst>
              </p:cNvPr>
              <p:cNvSpPr txBox="1">
                <a:spLocks noRot="1" noChangeAspect="1" noMove="1" noResize="1" noEditPoints="1" noAdjustHandles="1" noChangeArrowheads="1" noChangeShapeType="1" noTextEdit="1"/>
              </p:cNvSpPr>
              <p:nvPr/>
            </p:nvSpPr>
            <p:spPr>
              <a:xfrm>
                <a:off x="228600" y="2469957"/>
                <a:ext cx="2950543" cy="481735"/>
              </a:xfrm>
              <a:prstGeom prst="rect">
                <a:avLst/>
              </a:prstGeom>
              <a:blipFill>
                <a:blip r:embed="rId10"/>
                <a:stretch>
                  <a:fillRect b="-1266"/>
                </a:stretch>
              </a:blipFill>
            </p:spPr>
            <p:txBody>
              <a:bodyPr/>
              <a:lstStyle/>
              <a:p>
                <a:r>
                  <a:rPr lang="fr-FR">
                    <a:noFill/>
                  </a:rPr>
                  <a:t> </a:t>
                </a:r>
              </a:p>
            </p:txBody>
          </p:sp>
        </mc:Fallback>
      </mc:AlternateContent>
      <p:sp>
        <p:nvSpPr>
          <p:cNvPr id="37" name="Arrow: Down 36">
            <a:extLst>
              <a:ext uri="{FF2B5EF4-FFF2-40B4-BE49-F238E27FC236}">
                <a16:creationId xmlns:a16="http://schemas.microsoft.com/office/drawing/2014/main" id="{EC9BFD51-854F-5233-A394-9C30E95E7DF2}"/>
              </a:ext>
            </a:extLst>
          </p:cNvPr>
          <p:cNvSpPr/>
          <p:nvPr/>
        </p:nvSpPr>
        <p:spPr>
          <a:xfrm>
            <a:off x="381736" y="3093571"/>
            <a:ext cx="2776875" cy="936143"/>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Compilation</a:t>
            </a:r>
            <a:endParaRPr lang="fr-FR" dirty="0"/>
          </a:p>
        </p:txBody>
      </p:sp>
      <p:sp>
        <p:nvSpPr>
          <p:cNvPr id="38" name="Arrow: Right 37">
            <a:extLst>
              <a:ext uri="{FF2B5EF4-FFF2-40B4-BE49-F238E27FC236}">
                <a16:creationId xmlns:a16="http://schemas.microsoft.com/office/drawing/2014/main" id="{44E33566-D5F9-43E8-88AA-338E4FC3D32C}"/>
              </a:ext>
            </a:extLst>
          </p:cNvPr>
          <p:cNvSpPr/>
          <p:nvPr/>
        </p:nvSpPr>
        <p:spPr>
          <a:xfrm>
            <a:off x="3807124" y="2330186"/>
            <a:ext cx="3541982" cy="70276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Compilation</a:t>
            </a:r>
            <a:endParaRPr lang="fr-FR" dirty="0"/>
          </a:p>
        </p:txBody>
      </p:sp>
      <p:sp>
        <p:nvSpPr>
          <p:cNvPr id="39" name="Arrow: Up-Down 38">
            <a:extLst>
              <a:ext uri="{FF2B5EF4-FFF2-40B4-BE49-F238E27FC236}">
                <a16:creationId xmlns:a16="http://schemas.microsoft.com/office/drawing/2014/main" id="{5E32AC74-671E-25BD-9DAE-C3D542377AC5}"/>
              </a:ext>
            </a:extLst>
          </p:cNvPr>
          <p:cNvSpPr/>
          <p:nvPr/>
        </p:nvSpPr>
        <p:spPr>
          <a:xfrm>
            <a:off x="7917526" y="3119602"/>
            <a:ext cx="3129915" cy="1808836"/>
          </a:xfrm>
          <a:prstGeom prst="upDownArrow">
            <a:avLst>
              <a:gd name="adj1" fmla="val 52271"/>
              <a:gd name="adj2" fmla="val 22168"/>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Com</a:t>
            </a:r>
            <a:r>
              <a:rPr lang="fr-FR" dirty="0" err="1"/>
              <a:t>patibility</a:t>
            </a:r>
            <a:endParaRPr lang="fr-FR" baseline="30000" dirty="0"/>
          </a:p>
        </p:txBody>
      </p:sp>
      <p:pic>
        <p:nvPicPr>
          <p:cNvPr id="48" name="Graphic 47">
            <a:extLst>
              <a:ext uri="{FF2B5EF4-FFF2-40B4-BE49-F238E27FC236}">
                <a16:creationId xmlns:a16="http://schemas.microsoft.com/office/drawing/2014/main" id="{BC05110B-79F9-10DE-03A6-026B57A422A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850364" y="1799987"/>
            <a:ext cx="1068979" cy="933526"/>
          </a:xfrm>
          <a:prstGeom prst="rect">
            <a:avLst/>
          </a:prstGeom>
        </p:spPr>
      </p:pic>
      <p:pic>
        <p:nvPicPr>
          <p:cNvPr id="50" name="Picture 2">
            <a:extLst>
              <a:ext uri="{FF2B5EF4-FFF2-40B4-BE49-F238E27FC236}">
                <a16:creationId xmlns:a16="http://schemas.microsoft.com/office/drawing/2014/main" id="{ECFA73E0-273F-B3DA-9D82-1CA1160BBDB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72221" y="1662106"/>
            <a:ext cx="774566" cy="1096731"/>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Right 11">
            <a:extLst>
              <a:ext uri="{FF2B5EF4-FFF2-40B4-BE49-F238E27FC236}">
                <a16:creationId xmlns:a16="http://schemas.microsoft.com/office/drawing/2014/main" id="{2852ADDC-EBD8-1C40-4BAB-5DFB5CBEA5FB}"/>
              </a:ext>
            </a:extLst>
          </p:cNvPr>
          <p:cNvSpPr/>
          <p:nvPr/>
        </p:nvSpPr>
        <p:spPr>
          <a:xfrm rot="620734">
            <a:off x="3870722" y="3349776"/>
            <a:ext cx="4335424" cy="70276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dirty="0"/>
              <a:t>Compilation</a:t>
            </a:r>
            <a:endParaRPr lang="fr-FR"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162489A-BD4B-6E18-1211-FCCAAA0B93F7}"/>
                  </a:ext>
                </a:extLst>
              </p:cNvPr>
              <p:cNvSpPr txBox="1"/>
              <p:nvPr/>
            </p:nvSpPr>
            <p:spPr>
              <a:xfrm>
                <a:off x="1128584" y="2003883"/>
                <a:ext cx="91448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panose="02040503050406030204" pitchFamily="18" charset="0"/>
                        </a:rPr>
                        <m:t>𝑓</m:t>
                      </m:r>
                      <m:r>
                        <a:rPr lang="en-US" b="0" i="1" smtClean="0">
                          <a:solidFill>
                            <a:srgbClr val="0000FF"/>
                          </a:solidFill>
                          <a:latin typeface="Cambria Math" panose="02040503050406030204" pitchFamily="18" charset="0"/>
                        </a:rPr>
                        <m:t>:</m:t>
                      </m:r>
                      <m:r>
                        <a:rPr lang="en-US" b="0" i="1" smtClean="0">
                          <a:solidFill>
                            <a:srgbClr val="0000FF"/>
                          </a:solidFill>
                          <a:latin typeface="Cambria Math" panose="02040503050406030204" pitchFamily="18" charset="0"/>
                        </a:rPr>
                        <m:t>𝐴</m:t>
                      </m:r>
                      <m:r>
                        <a:rPr lang="en-US" b="0" i="1" smtClean="0">
                          <a:solidFill>
                            <a:srgbClr val="0000FF"/>
                          </a:solidFill>
                          <a:latin typeface="Cambria Math" panose="02040503050406030204" pitchFamily="18" charset="0"/>
                        </a:rPr>
                        <m:t>→</m:t>
                      </m:r>
                      <m:r>
                        <a:rPr lang="en-US" b="0" i="1" smtClean="0">
                          <a:solidFill>
                            <a:srgbClr val="0000FF"/>
                          </a:solidFill>
                          <a:latin typeface="Cambria Math" panose="02040503050406030204" pitchFamily="18" charset="0"/>
                        </a:rPr>
                        <m:t>𝐵</m:t>
                      </m:r>
                    </m:oMath>
                  </m:oMathPara>
                </a14:m>
                <a:endParaRPr lang="fr-FR" dirty="0">
                  <a:solidFill>
                    <a:srgbClr val="0000FF"/>
                  </a:solidFill>
                </a:endParaRPr>
              </a:p>
            </p:txBody>
          </p:sp>
        </mc:Choice>
        <mc:Fallback xmlns="">
          <p:sp>
            <p:nvSpPr>
              <p:cNvPr id="17" name="TextBox 16">
                <a:extLst>
                  <a:ext uri="{FF2B5EF4-FFF2-40B4-BE49-F238E27FC236}">
                    <a16:creationId xmlns:a16="http://schemas.microsoft.com/office/drawing/2014/main" id="{2162489A-BD4B-6E18-1211-FCCAAA0B93F7}"/>
                  </a:ext>
                </a:extLst>
              </p:cNvPr>
              <p:cNvSpPr txBox="1">
                <a:spLocks noRot="1" noChangeAspect="1" noMove="1" noResize="1" noEditPoints="1" noAdjustHandles="1" noChangeArrowheads="1" noChangeShapeType="1" noTextEdit="1"/>
              </p:cNvSpPr>
              <p:nvPr/>
            </p:nvSpPr>
            <p:spPr>
              <a:xfrm>
                <a:off x="1128584" y="2003883"/>
                <a:ext cx="914481" cy="276999"/>
              </a:xfrm>
              <a:prstGeom prst="rect">
                <a:avLst/>
              </a:prstGeom>
              <a:blipFill>
                <a:blip r:embed="rId14"/>
                <a:stretch>
                  <a:fillRect l="-8667" t="-4444" r="-5333" b="-35556"/>
                </a:stretch>
              </a:blipFill>
            </p:spPr>
            <p:txBody>
              <a:bodyPr/>
              <a:lstStyle/>
              <a:p>
                <a:r>
                  <a:rPr lang="fr-FR">
                    <a:noFill/>
                  </a:rPr>
                  <a:t> </a:t>
                </a:r>
              </a:p>
            </p:txBody>
          </p:sp>
        </mc:Fallback>
      </mc:AlternateContent>
      <p:sp>
        <p:nvSpPr>
          <p:cNvPr id="19" name="TextBox 18">
            <a:extLst>
              <a:ext uri="{FF2B5EF4-FFF2-40B4-BE49-F238E27FC236}">
                <a16:creationId xmlns:a16="http://schemas.microsoft.com/office/drawing/2014/main" id="{F0D6A0F2-193A-E16B-C88B-CEEF341CEB53}"/>
              </a:ext>
            </a:extLst>
          </p:cNvPr>
          <p:cNvSpPr txBox="1"/>
          <p:nvPr/>
        </p:nvSpPr>
        <p:spPr>
          <a:xfrm>
            <a:off x="8555880" y="2114651"/>
            <a:ext cx="1921488" cy="276999"/>
          </a:xfrm>
          <a:prstGeom prst="rect">
            <a:avLst/>
          </a:prstGeom>
          <a:noFill/>
        </p:spPr>
        <p:txBody>
          <a:bodyPr wrap="none" lIns="0" tIns="0" rIns="0" bIns="0" rtlCol="0">
            <a:spAutoFit/>
          </a:bodyPr>
          <a:lstStyle/>
          <a:p>
            <a:r>
              <a:rPr lang="fr-FR" dirty="0" err="1">
                <a:solidFill>
                  <a:srgbClr val="0000FF"/>
                </a:solidFill>
              </a:rPr>
              <a:t>Simplified</a:t>
            </a:r>
            <a:r>
              <a:rPr lang="fr-FR" dirty="0">
                <a:solidFill>
                  <a:srgbClr val="0000FF"/>
                </a:solidFill>
              </a:rPr>
              <a:t> </a:t>
            </a:r>
            <a:r>
              <a:rPr lang="fr-FR" dirty="0" err="1">
                <a:solidFill>
                  <a:srgbClr val="0000FF"/>
                </a:solidFill>
              </a:rPr>
              <a:t>semantics</a:t>
            </a:r>
            <a:endParaRPr lang="fr-FR" baseline="-25000" dirty="0">
              <a:solidFill>
                <a:srgbClr val="0000FF"/>
              </a:solidFill>
            </a:endParaRPr>
          </a:p>
        </p:txBody>
      </p:sp>
      <p:sp>
        <p:nvSpPr>
          <p:cNvPr id="20" name="TextBox 19">
            <a:extLst>
              <a:ext uri="{FF2B5EF4-FFF2-40B4-BE49-F238E27FC236}">
                <a16:creationId xmlns:a16="http://schemas.microsoft.com/office/drawing/2014/main" id="{C526D0AB-49AA-2992-8246-937EC8CC566A}"/>
              </a:ext>
            </a:extLst>
          </p:cNvPr>
          <p:cNvSpPr txBox="1"/>
          <p:nvPr/>
        </p:nvSpPr>
        <p:spPr>
          <a:xfrm>
            <a:off x="8451340" y="5117664"/>
            <a:ext cx="2026028" cy="276999"/>
          </a:xfrm>
          <a:prstGeom prst="rect">
            <a:avLst/>
          </a:prstGeom>
          <a:noFill/>
        </p:spPr>
        <p:txBody>
          <a:bodyPr wrap="square" lIns="0" tIns="0" rIns="0" bIns="0" rtlCol="0">
            <a:spAutoFit/>
          </a:bodyPr>
          <a:lstStyle/>
          <a:p>
            <a:r>
              <a:rPr lang="fr-FR" dirty="0" err="1">
                <a:solidFill>
                  <a:srgbClr val="0000FF"/>
                </a:solidFill>
              </a:rPr>
              <a:t>Monadic</a:t>
            </a:r>
            <a:r>
              <a:rPr lang="fr-FR" dirty="0">
                <a:solidFill>
                  <a:srgbClr val="0000FF"/>
                </a:solidFill>
              </a:rPr>
              <a:t> </a:t>
            </a:r>
            <a:r>
              <a:rPr lang="fr-FR" dirty="0" err="1">
                <a:solidFill>
                  <a:srgbClr val="0000FF"/>
                </a:solidFill>
              </a:rPr>
              <a:t>semantics</a:t>
            </a:r>
            <a:endParaRPr lang="fr-FR" dirty="0">
              <a:solidFill>
                <a:srgbClr val="0000FF"/>
              </a:solidFill>
            </a:endParaRPr>
          </a:p>
        </p:txBody>
      </p:sp>
      <p:sp>
        <p:nvSpPr>
          <p:cNvPr id="2" name="TextBox 1">
            <a:extLst>
              <a:ext uri="{FF2B5EF4-FFF2-40B4-BE49-F238E27FC236}">
                <a16:creationId xmlns:a16="http://schemas.microsoft.com/office/drawing/2014/main" id="{3DE90EC3-2C03-C476-B0B8-F4EE65E9C75B}"/>
              </a:ext>
            </a:extLst>
          </p:cNvPr>
          <p:cNvSpPr txBox="1"/>
          <p:nvPr/>
        </p:nvSpPr>
        <p:spPr>
          <a:xfrm>
            <a:off x="565240" y="4889152"/>
            <a:ext cx="3292290" cy="1200329"/>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int* f(int* p) {</a:t>
            </a:r>
          </a:p>
          <a:p>
            <a:r>
              <a:rPr lang="en-US" dirty="0">
                <a:latin typeface="Courier New" panose="02070309020205020404" pitchFamily="49" charset="0"/>
                <a:cs typeface="Courier New" panose="02070309020205020404" pitchFamily="49" charset="0"/>
              </a:rPr>
              <a:t>  *p = *p + 1;</a:t>
            </a:r>
          </a:p>
          <a:p>
            <a:r>
              <a:rPr lang="en-US" dirty="0">
                <a:latin typeface="Courier New" panose="02070309020205020404" pitchFamily="49" charset="0"/>
                <a:cs typeface="Courier New" panose="02070309020205020404" pitchFamily="49" charset="0"/>
              </a:rPr>
              <a:t>  return p;</a:t>
            </a:r>
          </a:p>
          <a:p>
            <a:r>
              <a:rPr lang="en-US" dirty="0">
                <a:latin typeface="Courier New" panose="02070309020205020404" pitchFamily="49" charset="0"/>
                <a:cs typeface="Courier New" panose="02070309020205020404" pitchFamily="49" charset="0"/>
              </a:rPr>
              <a:t>}</a:t>
            </a:r>
            <a:endParaRPr lang="fr-FR" dirty="0">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24138DDE-97CD-5414-3E61-699A644A9C27}"/>
              </a:ext>
            </a:extLst>
          </p:cNvPr>
          <p:cNvSpPr txBox="1"/>
          <p:nvPr/>
        </p:nvSpPr>
        <p:spPr>
          <a:xfrm>
            <a:off x="229575" y="2280882"/>
            <a:ext cx="478465" cy="707886"/>
          </a:xfrm>
          <a:prstGeom prst="rect">
            <a:avLst/>
          </a:prstGeom>
          <a:noFill/>
        </p:spPr>
        <p:txBody>
          <a:bodyPr wrap="square" rtlCol="0">
            <a:spAutoFit/>
          </a:bodyPr>
          <a:lstStyle/>
          <a:p>
            <a:r>
              <a:rPr lang="fr-FR" sz="4000" dirty="0"/>
              <a:t>«</a:t>
            </a:r>
          </a:p>
        </p:txBody>
      </p:sp>
      <p:sp>
        <p:nvSpPr>
          <p:cNvPr id="6" name="TextBox 5">
            <a:extLst>
              <a:ext uri="{FF2B5EF4-FFF2-40B4-BE49-F238E27FC236}">
                <a16:creationId xmlns:a16="http://schemas.microsoft.com/office/drawing/2014/main" id="{D83FAE8F-CD1D-F80C-CD01-901A31D28A8B}"/>
              </a:ext>
            </a:extLst>
          </p:cNvPr>
          <p:cNvSpPr txBox="1"/>
          <p:nvPr/>
        </p:nvSpPr>
        <p:spPr>
          <a:xfrm>
            <a:off x="2684759" y="2302407"/>
            <a:ext cx="701749" cy="707886"/>
          </a:xfrm>
          <a:prstGeom prst="rect">
            <a:avLst/>
          </a:prstGeom>
          <a:noFill/>
        </p:spPr>
        <p:txBody>
          <a:bodyPr wrap="square">
            <a:spAutoFit/>
          </a:bodyPr>
          <a:lstStyle/>
          <a:p>
            <a:r>
              <a:rPr lang="fr-FR" sz="4000" dirty="0"/>
              <a:t>»</a:t>
            </a:r>
          </a:p>
        </p:txBody>
      </p:sp>
    </p:spTree>
    <p:extLst>
      <p:ext uri="{BB962C8B-B14F-4D97-AF65-F5344CB8AC3E}">
        <p14:creationId xmlns:p14="http://schemas.microsoft.com/office/powerpoint/2010/main" val="125896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p:bldP spid="37" grpId="0" animBg="1"/>
      <p:bldP spid="38" grpId="0" animBg="1"/>
      <p:bldP spid="12" grpId="0" animBg="1"/>
      <p:bldP spid="17" grpId="0"/>
      <p:bldP spid="3"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791903-988B-8D21-67B0-6AF4D276D5A5}"/>
              </a:ext>
            </a:extLst>
          </p:cNvPr>
          <p:cNvSpPr>
            <a:spLocks noGrp="1"/>
          </p:cNvSpPr>
          <p:nvPr>
            <p:ph type="sldNum" sz="quarter" idx="12"/>
          </p:nvPr>
        </p:nvSpPr>
        <p:spPr/>
        <p:txBody>
          <a:bodyPr/>
          <a:lstStyle/>
          <a:p>
            <a:fld id="{4FAB73BC-B049-4115-A692-8D63A059BFB8}" type="slidenum">
              <a:rPr lang="en-US" smtClean="0"/>
              <a:pPr/>
              <a:t>14</a:t>
            </a:fld>
            <a:endParaRPr lang="en-US" dirty="0"/>
          </a:p>
        </p:txBody>
      </p:sp>
      <p:pic>
        <p:nvPicPr>
          <p:cNvPr id="4" name="Picture 3">
            <a:extLst>
              <a:ext uri="{FF2B5EF4-FFF2-40B4-BE49-F238E27FC236}">
                <a16:creationId xmlns:a16="http://schemas.microsoft.com/office/drawing/2014/main" id="{19CE7F68-F736-7D4D-1379-C29AA61C614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80267" y="1977762"/>
            <a:ext cx="7558883" cy="4433029"/>
          </a:xfrm>
          <a:prstGeom prst="rect">
            <a:avLst/>
          </a:prstGeom>
        </p:spPr>
      </p:pic>
      <p:sp>
        <p:nvSpPr>
          <p:cNvPr id="5" name="Title 1">
            <a:extLst>
              <a:ext uri="{FF2B5EF4-FFF2-40B4-BE49-F238E27FC236}">
                <a16:creationId xmlns:a16="http://schemas.microsoft.com/office/drawing/2014/main" id="{CB4CA996-D492-2DC8-03B6-647ECCBFCFA7}"/>
              </a:ext>
            </a:extLst>
          </p:cNvPr>
          <p:cNvSpPr txBox="1">
            <a:spLocks/>
          </p:cNvSpPr>
          <p:nvPr/>
        </p:nvSpPr>
        <p:spPr>
          <a:xfrm>
            <a:off x="917915" y="-36649"/>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err="1">
                <a:solidFill>
                  <a:srgbClr val="002060"/>
                </a:solidFill>
              </a:rPr>
              <a:t>Cogent</a:t>
            </a:r>
            <a:endParaRPr lang="fr-FR" dirty="0">
              <a:solidFill>
                <a:srgbClr val="002060"/>
              </a:solidFill>
            </a:endParaRPr>
          </a:p>
        </p:txBody>
      </p:sp>
      <p:sp>
        <p:nvSpPr>
          <p:cNvPr id="3" name="TextBox 2">
            <a:extLst>
              <a:ext uri="{FF2B5EF4-FFF2-40B4-BE49-F238E27FC236}">
                <a16:creationId xmlns:a16="http://schemas.microsoft.com/office/drawing/2014/main" id="{E8EFB475-F263-5B29-5DFA-5AC550C30428}"/>
              </a:ext>
            </a:extLst>
          </p:cNvPr>
          <p:cNvSpPr txBox="1"/>
          <p:nvPr/>
        </p:nvSpPr>
        <p:spPr>
          <a:xfrm>
            <a:off x="1143417" y="1288914"/>
            <a:ext cx="10711510" cy="523220"/>
          </a:xfrm>
          <a:prstGeom prst="rect">
            <a:avLst/>
          </a:prstGeom>
          <a:noFill/>
        </p:spPr>
        <p:txBody>
          <a:bodyPr wrap="square" rtlCol="0">
            <a:spAutoFit/>
          </a:bodyPr>
          <a:lstStyle/>
          <a:p>
            <a:r>
              <a:rPr lang="en-US" sz="2800" dirty="0"/>
              <a:t>A total functional programming language with FFI support</a:t>
            </a:r>
            <a:endParaRPr lang="fr-FR" sz="2800" b="1" i="1" dirty="0"/>
          </a:p>
        </p:txBody>
      </p:sp>
      <p:sp>
        <p:nvSpPr>
          <p:cNvPr id="6" name="Right Brace 5">
            <a:extLst>
              <a:ext uri="{FF2B5EF4-FFF2-40B4-BE49-F238E27FC236}">
                <a16:creationId xmlns:a16="http://schemas.microsoft.com/office/drawing/2014/main" id="{060F17D6-3F5A-A8A4-5A61-5EF481A426FD}"/>
              </a:ext>
            </a:extLst>
          </p:cNvPr>
          <p:cNvSpPr/>
          <p:nvPr/>
        </p:nvSpPr>
        <p:spPr>
          <a:xfrm>
            <a:off x="8218842" y="2076226"/>
            <a:ext cx="1032734" cy="441664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7" name="TextBox 6">
            <a:extLst>
              <a:ext uri="{FF2B5EF4-FFF2-40B4-BE49-F238E27FC236}">
                <a16:creationId xmlns:a16="http://schemas.microsoft.com/office/drawing/2014/main" id="{FA51195B-CF45-7947-DD88-A2DD298A7E47}"/>
              </a:ext>
            </a:extLst>
          </p:cNvPr>
          <p:cNvSpPr txBox="1"/>
          <p:nvPr/>
        </p:nvSpPr>
        <p:spPr>
          <a:xfrm>
            <a:off x="9448800" y="4099884"/>
            <a:ext cx="1586820" cy="400110"/>
          </a:xfrm>
          <a:prstGeom prst="rect">
            <a:avLst/>
          </a:prstGeom>
          <a:noFill/>
        </p:spPr>
        <p:txBody>
          <a:bodyPr wrap="square" rtlCol="0">
            <a:spAutoFit/>
          </a:bodyPr>
          <a:lstStyle/>
          <a:p>
            <a:r>
              <a:rPr lang="en-US" sz="2000" dirty="0"/>
              <a:t>Cogent types</a:t>
            </a:r>
            <a:endParaRPr lang="fr-FR" sz="2000" dirty="0"/>
          </a:p>
        </p:txBody>
      </p:sp>
    </p:spTree>
    <p:extLst>
      <p:ext uri="{BB962C8B-B14F-4D97-AF65-F5344CB8AC3E}">
        <p14:creationId xmlns:p14="http://schemas.microsoft.com/office/powerpoint/2010/main" val="102524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39D428D-F21A-0B70-C9BC-354019A4E0ED}"/>
              </a:ext>
            </a:extLst>
          </p:cNvPr>
          <p:cNvSpPr txBox="1">
            <a:spLocks/>
          </p:cNvSpPr>
          <p:nvPr/>
        </p:nvSpPr>
        <p:spPr>
          <a:xfrm>
            <a:off x="917915" y="-36649"/>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err="1">
                <a:solidFill>
                  <a:srgbClr val="002060"/>
                </a:solidFill>
              </a:rPr>
              <a:t>Cogent’s</a:t>
            </a:r>
            <a:r>
              <a:rPr lang="fr-FR" dirty="0">
                <a:solidFill>
                  <a:srgbClr val="002060"/>
                </a:solidFill>
              </a:rPr>
              <a:t> </a:t>
            </a:r>
            <a:r>
              <a:rPr lang="fr-FR" dirty="0" err="1">
                <a:solidFill>
                  <a:srgbClr val="002060"/>
                </a:solidFill>
              </a:rPr>
              <a:t>linear</a:t>
            </a:r>
            <a:r>
              <a:rPr lang="fr-FR" dirty="0">
                <a:solidFill>
                  <a:srgbClr val="002060"/>
                </a:solidFill>
              </a:rPr>
              <a:t> type system</a:t>
            </a:r>
          </a:p>
        </p:txBody>
      </p:sp>
      <p:sp>
        <p:nvSpPr>
          <p:cNvPr id="6" name="Slide Number Placeholder 4">
            <a:extLst>
              <a:ext uri="{FF2B5EF4-FFF2-40B4-BE49-F238E27FC236}">
                <a16:creationId xmlns:a16="http://schemas.microsoft.com/office/drawing/2014/main" id="{ECC0B716-3292-E0A5-CD6D-CC03FA57F9B4}"/>
              </a:ext>
            </a:extLst>
          </p:cNvPr>
          <p:cNvSpPr>
            <a:spLocks noGrp="1"/>
          </p:cNvSpPr>
          <p:nvPr>
            <p:ph type="sldNum" sz="quarter" idx="12"/>
          </p:nvPr>
        </p:nvSpPr>
        <p:spPr>
          <a:xfrm>
            <a:off x="9448800" y="6492875"/>
            <a:ext cx="2743200" cy="365125"/>
          </a:xfrm>
        </p:spPr>
        <p:txBody>
          <a:bodyPr/>
          <a:lstStyle/>
          <a:p>
            <a:fld id="{4FAB73BC-B049-4115-A692-8D63A059BFB8}" type="slidenum">
              <a:rPr lang="en-US" smtClean="0"/>
              <a:pPr/>
              <a:t>15</a:t>
            </a:fld>
            <a:endParaRPr lang="en-US" dirty="0"/>
          </a:p>
        </p:txBody>
      </p:sp>
      <p:pic>
        <p:nvPicPr>
          <p:cNvPr id="9" name="Picture 8">
            <a:extLst>
              <a:ext uri="{FF2B5EF4-FFF2-40B4-BE49-F238E27FC236}">
                <a16:creationId xmlns:a16="http://schemas.microsoft.com/office/drawing/2014/main" id="{DE6180AF-BA33-C53B-DD88-B0C3DC2C0550}"/>
              </a:ext>
            </a:extLst>
          </p:cNvPr>
          <p:cNvPicPr>
            <a:picLocks noChangeAspect="1"/>
          </p:cNvPicPr>
          <p:nvPr/>
        </p:nvPicPr>
        <p:blipFill rotWithShape="1">
          <a:blip r:embed="rId3">
            <a:clrChange>
              <a:clrFrom>
                <a:srgbClr val="FFFFFF"/>
              </a:clrFrom>
              <a:clrTo>
                <a:srgbClr val="FFFFFF">
                  <a:alpha val="0"/>
                </a:srgbClr>
              </a:clrTo>
            </a:clrChange>
          </a:blip>
          <a:srcRect b="24926"/>
          <a:stretch/>
        </p:blipFill>
        <p:spPr>
          <a:xfrm>
            <a:off x="0" y="1600200"/>
            <a:ext cx="12192000" cy="2745889"/>
          </a:xfrm>
          <a:prstGeom prst="rect">
            <a:avLst/>
          </a:prstGeom>
        </p:spPr>
      </p:pic>
      <p:sp>
        <p:nvSpPr>
          <p:cNvPr id="2" name="TextBox 1">
            <a:extLst>
              <a:ext uri="{FF2B5EF4-FFF2-40B4-BE49-F238E27FC236}">
                <a16:creationId xmlns:a16="http://schemas.microsoft.com/office/drawing/2014/main" id="{59777879-531F-DDA6-5199-8BE067A50F0D}"/>
              </a:ext>
            </a:extLst>
          </p:cNvPr>
          <p:cNvSpPr txBox="1"/>
          <p:nvPr/>
        </p:nvSpPr>
        <p:spPr>
          <a:xfrm>
            <a:off x="1583472" y="3767114"/>
            <a:ext cx="5185317" cy="523220"/>
          </a:xfrm>
          <a:prstGeom prst="rect">
            <a:avLst/>
          </a:prstGeom>
          <a:solidFill>
            <a:srgbClr val="E7E6E6"/>
          </a:solidFill>
        </p:spPr>
        <p:txBody>
          <a:bodyPr wrap="square" rtlCol="0">
            <a:spAutoFit/>
          </a:bodyPr>
          <a:lstStyle/>
          <a:p>
            <a:r>
              <a:rPr lang="en-US" sz="2800" dirty="0"/>
              <a:t>ensures memory safety</a:t>
            </a:r>
            <a:endParaRPr lang="fr-FR" sz="2800" dirty="0"/>
          </a:p>
        </p:txBody>
      </p:sp>
    </p:spTree>
    <p:extLst>
      <p:ext uri="{BB962C8B-B14F-4D97-AF65-F5344CB8AC3E}">
        <p14:creationId xmlns:p14="http://schemas.microsoft.com/office/powerpoint/2010/main" val="2017402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8FD023-951F-AB2D-FF08-874AA90B9E32}"/>
              </a:ext>
            </a:extLst>
          </p:cNvPr>
          <p:cNvPicPr>
            <a:picLocks noChangeAspect="1"/>
          </p:cNvPicPr>
          <p:nvPr/>
        </p:nvPicPr>
        <p:blipFill>
          <a:blip r:embed="rId2"/>
          <a:stretch>
            <a:fillRect/>
          </a:stretch>
        </p:blipFill>
        <p:spPr>
          <a:xfrm>
            <a:off x="4355165" y="-2"/>
            <a:ext cx="7754432" cy="7125694"/>
          </a:xfrm>
          <a:prstGeom prst="rect">
            <a:avLst/>
          </a:prstGeom>
        </p:spPr>
      </p:pic>
      <p:sp>
        <p:nvSpPr>
          <p:cNvPr id="5" name="TextBox 4">
            <a:extLst>
              <a:ext uri="{FF2B5EF4-FFF2-40B4-BE49-F238E27FC236}">
                <a16:creationId xmlns:a16="http://schemas.microsoft.com/office/drawing/2014/main" id="{9F49B3FB-D8F4-E4AB-1FAF-AB2245EE4224}"/>
              </a:ext>
            </a:extLst>
          </p:cNvPr>
          <p:cNvSpPr txBox="1"/>
          <p:nvPr/>
        </p:nvSpPr>
        <p:spPr>
          <a:xfrm>
            <a:off x="949800" y="1371705"/>
            <a:ext cx="2078005" cy="584775"/>
          </a:xfrm>
          <a:prstGeom prst="rect">
            <a:avLst/>
          </a:prstGeom>
          <a:noFill/>
        </p:spPr>
        <p:txBody>
          <a:bodyPr wrap="none" rtlCol="0">
            <a:spAutoFit/>
          </a:bodyPr>
          <a:lstStyle/>
          <a:p>
            <a:r>
              <a:rPr lang="en-US" sz="3200" b="1" dirty="0"/>
              <a:t>Limitations</a:t>
            </a:r>
            <a:endParaRPr lang="fr-FR" sz="3200" b="1" dirty="0"/>
          </a:p>
        </p:txBody>
      </p:sp>
      <p:pic>
        <p:nvPicPr>
          <p:cNvPr id="9" name="Picture 8">
            <a:extLst>
              <a:ext uri="{FF2B5EF4-FFF2-40B4-BE49-F238E27FC236}">
                <a16:creationId xmlns:a16="http://schemas.microsoft.com/office/drawing/2014/main" id="{C250AA20-57D5-088E-A32E-89B3583D2D09}"/>
              </a:ext>
            </a:extLst>
          </p:cNvPr>
          <p:cNvPicPr>
            <a:picLocks noChangeAspect="1"/>
          </p:cNvPicPr>
          <p:nvPr/>
        </p:nvPicPr>
        <p:blipFill>
          <a:blip r:embed="rId3"/>
          <a:stretch>
            <a:fillRect/>
          </a:stretch>
        </p:blipFill>
        <p:spPr>
          <a:xfrm>
            <a:off x="6775048" y="3931666"/>
            <a:ext cx="3210373" cy="2819794"/>
          </a:xfrm>
          <a:prstGeom prst="rect">
            <a:avLst/>
          </a:prstGeom>
        </p:spPr>
      </p:pic>
      <p:sp>
        <p:nvSpPr>
          <p:cNvPr id="12" name="TextBox 11">
            <a:extLst>
              <a:ext uri="{FF2B5EF4-FFF2-40B4-BE49-F238E27FC236}">
                <a16:creationId xmlns:a16="http://schemas.microsoft.com/office/drawing/2014/main" id="{79DA5AD9-2358-6C10-EE5B-6A76389B3AAA}"/>
              </a:ext>
            </a:extLst>
          </p:cNvPr>
          <p:cNvSpPr txBox="1"/>
          <p:nvPr/>
        </p:nvSpPr>
        <p:spPr>
          <a:xfrm>
            <a:off x="586970" y="3240009"/>
            <a:ext cx="2078005" cy="646331"/>
          </a:xfrm>
          <a:prstGeom prst="rect">
            <a:avLst/>
          </a:prstGeom>
          <a:noFill/>
        </p:spPr>
        <p:txBody>
          <a:bodyPr wrap="square" rtlCol="0">
            <a:spAutoFit/>
          </a:bodyPr>
          <a:lstStyle/>
          <a:p>
            <a:pPr algn="ctr"/>
            <a:r>
              <a:rPr lang="en-US" dirty="0"/>
              <a:t>Vast majority of FS-specific code</a:t>
            </a:r>
            <a:endParaRPr lang="fr-FR" dirty="0"/>
          </a:p>
        </p:txBody>
      </p:sp>
      <p:cxnSp>
        <p:nvCxnSpPr>
          <p:cNvPr id="13" name="Straight Connector 12">
            <a:extLst>
              <a:ext uri="{FF2B5EF4-FFF2-40B4-BE49-F238E27FC236}">
                <a16:creationId xmlns:a16="http://schemas.microsoft.com/office/drawing/2014/main" id="{03F77720-C3DF-C6BA-B798-6D445118D532}"/>
              </a:ext>
            </a:extLst>
          </p:cNvPr>
          <p:cNvCxnSpPr>
            <a:cxnSpLocks/>
            <a:stCxn id="16" idx="3"/>
          </p:cNvCxnSpPr>
          <p:nvPr/>
        </p:nvCxnSpPr>
        <p:spPr>
          <a:xfrm flipV="1">
            <a:off x="2826716" y="5915622"/>
            <a:ext cx="5404528" cy="1368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C20CFE9-4656-6618-15D3-4D1C7F40F4DE}"/>
              </a:ext>
            </a:extLst>
          </p:cNvPr>
          <p:cNvSpPr txBox="1"/>
          <p:nvPr/>
        </p:nvSpPr>
        <p:spPr>
          <a:xfrm>
            <a:off x="409576" y="5590784"/>
            <a:ext cx="2417140" cy="923330"/>
          </a:xfrm>
          <a:prstGeom prst="rect">
            <a:avLst/>
          </a:prstGeom>
          <a:noFill/>
        </p:spPr>
        <p:txBody>
          <a:bodyPr wrap="square" rtlCol="0">
            <a:spAutoFit/>
          </a:bodyPr>
          <a:lstStyle/>
          <a:p>
            <a:r>
              <a:rPr lang="en-US" dirty="0"/>
              <a:t>Loop iterators, data structures, allocators</a:t>
            </a:r>
          </a:p>
          <a:p>
            <a:pPr algn="ctr"/>
            <a:r>
              <a:rPr lang="en-US" dirty="0"/>
              <a:t>(FFI)</a:t>
            </a:r>
            <a:endParaRPr lang="fr-FR" dirty="0"/>
          </a:p>
        </p:txBody>
      </p:sp>
      <p:pic>
        <p:nvPicPr>
          <p:cNvPr id="25" name="Picture 24">
            <a:extLst>
              <a:ext uri="{FF2B5EF4-FFF2-40B4-BE49-F238E27FC236}">
                <a16:creationId xmlns:a16="http://schemas.microsoft.com/office/drawing/2014/main" id="{B1BC2897-98E7-DC78-7E8E-A20B51778E99}"/>
              </a:ext>
            </a:extLst>
          </p:cNvPr>
          <p:cNvPicPr>
            <a:picLocks noChangeAspect="1"/>
          </p:cNvPicPr>
          <p:nvPr/>
        </p:nvPicPr>
        <p:blipFill>
          <a:blip r:embed="rId4"/>
          <a:stretch>
            <a:fillRect/>
          </a:stretch>
        </p:blipFill>
        <p:spPr>
          <a:xfrm>
            <a:off x="82403" y="3859458"/>
            <a:ext cx="5416953" cy="1355265"/>
          </a:xfrm>
          <a:prstGeom prst="rect">
            <a:avLst/>
          </a:prstGeom>
        </p:spPr>
      </p:pic>
      <p:cxnSp>
        <p:nvCxnSpPr>
          <p:cNvPr id="11" name="Straight Connector 10">
            <a:extLst>
              <a:ext uri="{FF2B5EF4-FFF2-40B4-BE49-F238E27FC236}">
                <a16:creationId xmlns:a16="http://schemas.microsoft.com/office/drawing/2014/main" id="{F03E0C1E-7E69-47FC-A89A-96A32E504DFB}"/>
              </a:ext>
            </a:extLst>
          </p:cNvPr>
          <p:cNvCxnSpPr>
            <a:cxnSpLocks/>
            <a:endCxn id="12" idx="3"/>
          </p:cNvCxnSpPr>
          <p:nvPr/>
        </p:nvCxnSpPr>
        <p:spPr>
          <a:xfrm flipH="1" flipV="1">
            <a:off x="2664975" y="3563175"/>
            <a:ext cx="5039927" cy="119177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Slide Number Placeholder 4">
            <a:extLst>
              <a:ext uri="{FF2B5EF4-FFF2-40B4-BE49-F238E27FC236}">
                <a16:creationId xmlns:a16="http://schemas.microsoft.com/office/drawing/2014/main" id="{F93BC61C-0FD5-9563-5C12-5A1D49524032}"/>
              </a:ext>
            </a:extLst>
          </p:cNvPr>
          <p:cNvSpPr>
            <a:spLocks noGrp="1"/>
          </p:cNvSpPr>
          <p:nvPr>
            <p:ph type="sldNum" sz="quarter" idx="12"/>
          </p:nvPr>
        </p:nvSpPr>
        <p:spPr>
          <a:xfrm>
            <a:off x="9421641" y="6492875"/>
            <a:ext cx="2743200" cy="365125"/>
          </a:xfrm>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399202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70B7-D24C-56B4-3E5B-7404DC7D5681}"/>
              </a:ext>
            </a:extLst>
          </p:cNvPr>
          <p:cNvSpPr>
            <a:spLocks noGrp="1"/>
          </p:cNvSpPr>
          <p:nvPr>
            <p:ph type="title"/>
          </p:nvPr>
        </p:nvSpPr>
        <p:spPr>
          <a:xfrm>
            <a:off x="0" y="1033188"/>
            <a:ext cx="12192000" cy="2852737"/>
          </a:xfrm>
          <a:effectLst>
            <a:outerShdw blurRad="50800" dist="38100" dir="5400000" algn="t" rotWithShape="0">
              <a:prstClr val="black">
                <a:alpha val="40000"/>
              </a:prstClr>
            </a:outerShdw>
          </a:effectLst>
        </p:spPr>
        <p:txBody>
          <a:bodyPr>
            <a:normAutofit/>
          </a:bodyPr>
          <a:lstStyle/>
          <a:p>
            <a:pPr algn="ctr"/>
            <a:r>
              <a:rPr lang="en-US" sz="5400" dirty="0" err="1"/>
              <a:t>Dargent</a:t>
            </a:r>
            <a:endParaRPr lang="fr-FR" sz="5400" dirty="0"/>
          </a:p>
        </p:txBody>
      </p:sp>
      <p:sp>
        <p:nvSpPr>
          <p:cNvPr id="6" name="Slide Number Placeholder 5">
            <a:extLst>
              <a:ext uri="{FF2B5EF4-FFF2-40B4-BE49-F238E27FC236}">
                <a16:creationId xmlns:a16="http://schemas.microsoft.com/office/drawing/2014/main" id="{C9E80C5F-4567-BCAF-F29A-02395172DBAE}"/>
              </a:ext>
            </a:extLst>
          </p:cNvPr>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1542675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Rounded Corners 42">
            <a:extLst>
              <a:ext uri="{FF2B5EF4-FFF2-40B4-BE49-F238E27FC236}">
                <a16:creationId xmlns:a16="http://schemas.microsoft.com/office/drawing/2014/main" id="{58752195-E729-2A04-02F8-08079E04D8E8}"/>
              </a:ext>
            </a:extLst>
          </p:cNvPr>
          <p:cNvSpPr>
            <a:spLocks/>
          </p:cNvSpPr>
          <p:nvPr/>
        </p:nvSpPr>
        <p:spPr>
          <a:xfrm>
            <a:off x="170121" y="3403944"/>
            <a:ext cx="7284936" cy="332646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2" name="TextBox 1">
            <a:extLst>
              <a:ext uri="{FF2B5EF4-FFF2-40B4-BE49-F238E27FC236}">
                <a16:creationId xmlns:a16="http://schemas.microsoft.com/office/drawing/2014/main" id="{65DF2230-9E2C-9582-240B-2FF6654A9BD5}"/>
              </a:ext>
            </a:extLst>
          </p:cNvPr>
          <p:cNvSpPr txBox="1"/>
          <p:nvPr/>
        </p:nvSpPr>
        <p:spPr>
          <a:xfrm>
            <a:off x="12655876" y="8301137"/>
            <a:ext cx="8738932" cy="1217620"/>
          </a:xfrm>
          <a:prstGeom prst="rect">
            <a:avLst/>
          </a:prstGeom>
          <a:noFill/>
          <a:ln>
            <a:noFill/>
          </a:ln>
        </p:spPr>
        <p:txBody>
          <a:bodyPr vert="horz" wrap="square" lIns="90230" tIns="45115" rIns="90230" bIns="45115" anchorCtr="0" compatLnSpc="0">
            <a:spAutoFit/>
          </a:bodyPr>
          <a:lstStyle/>
          <a:p>
            <a:pPr hangingPunct="0">
              <a:defRPr sz="1900"/>
            </a:pPr>
            <a:endParaRPr lang="en-AU" sz="1905">
              <a:latin typeface="Liberation Sans" pitchFamily="18"/>
              <a:ea typeface="Noto Sans CJK SC" pitchFamily="2"/>
              <a:cs typeface="Lohit Devanagari" pitchFamily="2"/>
            </a:endParaRPr>
          </a:p>
          <a:p>
            <a:pPr hangingPunct="0">
              <a:defRPr sz="1900"/>
            </a:pPr>
            <a:endParaRPr lang="en-AU" sz="1905">
              <a:latin typeface="Liberation Sans" pitchFamily="18"/>
              <a:ea typeface="Noto Sans CJK SC" pitchFamily="2"/>
              <a:cs typeface="Lohit Devanagari" pitchFamily="2"/>
            </a:endParaRPr>
          </a:p>
          <a:p>
            <a:pPr hangingPunct="0">
              <a:defRPr sz="1900"/>
            </a:pPr>
            <a:r>
              <a:rPr lang="en-AU" sz="1905">
                <a:latin typeface="Liberation Sans" pitchFamily="18"/>
                <a:ea typeface="Noto Sans CJK SC" pitchFamily="2"/>
                <a:cs typeface="Lohit Devanagari" pitchFamily="2"/>
              </a:rPr>
              <a:t> + Isabelle/HOL proof that datatypes are laid out as specified</a:t>
            </a:r>
          </a:p>
          <a:p>
            <a:pPr hangingPunct="0">
              <a:defRPr sz="1900"/>
            </a:pPr>
            <a:endParaRPr lang="en-AU" sz="1905">
              <a:latin typeface="Liberation Sans" pitchFamily="18"/>
              <a:ea typeface="Noto Sans CJK SC" pitchFamily="2"/>
              <a:cs typeface="Lohit Devanagari" pitchFamily="2"/>
            </a:endParaRPr>
          </a:p>
        </p:txBody>
      </p:sp>
      <p:sp>
        <p:nvSpPr>
          <p:cNvPr id="3" name="TextBox 2">
            <a:extLst>
              <a:ext uri="{FF2B5EF4-FFF2-40B4-BE49-F238E27FC236}">
                <a16:creationId xmlns:a16="http://schemas.microsoft.com/office/drawing/2014/main" id="{56D55A93-CC68-DC8D-14D4-BD9C53359CD1}"/>
              </a:ext>
            </a:extLst>
          </p:cNvPr>
          <p:cNvSpPr txBox="1"/>
          <p:nvPr/>
        </p:nvSpPr>
        <p:spPr>
          <a:xfrm>
            <a:off x="3749714" y="7579299"/>
            <a:ext cx="8738932" cy="1780875"/>
          </a:xfrm>
          <a:prstGeom prst="rect">
            <a:avLst/>
          </a:prstGeom>
          <a:noFill/>
          <a:ln>
            <a:noFill/>
          </a:ln>
        </p:spPr>
        <p:txBody>
          <a:bodyPr vert="horz" wrap="square" lIns="90230" tIns="45115" rIns="90230" bIns="45115" anchorCtr="0" compatLnSpc="0">
            <a:spAutoFit/>
          </a:bodyPr>
          <a:lstStyle/>
          <a:p>
            <a:pPr hangingPunct="0">
              <a:buSzPct val="45000"/>
              <a:buFont typeface="StarSymbol"/>
              <a:buChar char="●"/>
              <a:defRPr sz="1900"/>
            </a:pPr>
            <a:r>
              <a:rPr lang="en-AU" sz="1905">
                <a:latin typeface="Liberation Sans" pitchFamily="18"/>
                <a:ea typeface="Noto Sans CJK SC" pitchFamily="2"/>
                <a:cs typeface="Lohit Devanagari" pitchFamily="2"/>
              </a:rPr>
              <a:t>Programmer specifies layouts of algebraic types</a:t>
            </a:r>
          </a:p>
          <a:p>
            <a:pPr hangingPunct="0">
              <a:buSzPct val="45000"/>
              <a:buFont typeface="StarSymbol"/>
              <a:buChar char="●"/>
              <a:defRPr sz="1900"/>
            </a:pPr>
            <a:endParaRPr lang="en-AU" sz="1905">
              <a:latin typeface="Liberation Sans" pitchFamily="18"/>
              <a:ea typeface="Noto Sans CJK SC" pitchFamily="2"/>
              <a:cs typeface="Lohit Devanagari" pitchFamily="2"/>
            </a:endParaRPr>
          </a:p>
          <a:p>
            <a:pPr hangingPunct="0">
              <a:buSzPct val="45000"/>
              <a:buFont typeface="StarSymbol"/>
              <a:buChar char="●"/>
              <a:defRPr sz="1900"/>
            </a:pPr>
            <a:r>
              <a:rPr lang="en-AU" sz="1905">
                <a:latin typeface="Liberation Sans" pitchFamily="18"/>
                <a:ea typeface="Noto Sans CJK SC" pitchFamily="2"/>
                <a:cs typeface="Lohit Devanagari" pitchFamily="2"/>
              </a:rPr>
              <a:t>Certifying compiler lays out types as specified and generates:</a:t>
            </a:r>
          </a:p>
          <a:p>
            <a:pPr marL="0" lvl="1" hangingPunct="0">
              <a:buSzPct val="45000"/>
              <a:buFont typeface="StarSymbol"/>
              <a:buChar char="●"/>
              <a:defRPr sz="1900"/>
            </a:pPr>
            <a:r>
              <a:rPr lang="en-AU" sz="1905">
                <a:latin typeface="Liberation Sans" pitchFamily="18"/>
                <a:ea typeface="Noto Sans CJK SC" pitchFamily="2"/>
                <a:cs typeface="Lohit Devanagari" pitchFamily="2"/>
              </a:rPr>
              <a:t>getters/setter to operate on the algebraic datatype directly</a:t>
            </a:r>
          </a:p>
          <a:p>
            <a:pPr marL="0" lvl="1" hangingPunct="0">
              <a:buSzPct val="45000"/>
              <a:buFont typeface="StarSymbol"/>
              <a:buChar char="●"/>
              <a:defRPr sz="1900"/>
            </a:pPr>
            <a:r>
              <a:rPr lang="en-AU" sz="1905">
                <a:latin typeface="Liberation Sans" pitchFamily="18"/>
                <a:ea typeface="Noto Sans CJK SC" pitchFamily="2"/>
                <a:cs typeface="Lohit Devanagari" pitchFamily="2"/>
              </a:rPr>
              <a:t>Isabelle/HOL proof that datatypes are laid out as specified</a:t>
            </a:r>
          </a:p>
          <a:p>
            <a:pPr hangingPunct="0">
              <a:defRPr sz="1900"/>
            </a:pPr>
            <a:endParaRPr lang="en-AU" sz="1905">
              <a:latin typeface="Liberation Sans" pitchFamily="18"/>
              <a:ea typeface="Noto Sans CJK SC" pitchFamily="2"/>
              <a:cs typeface="Lohit Devanagari" pitchFamily="2"/>
            </a:endParaRPr>
          </a:p>
        </p:txBody>
      </p:sp>
      <p:grpSp>
        <p:nvGrpSpPr>
          <p:cNvPr id="19" name="Group 18">
            <a:extLst>
              <a:ext uri="{FF2B5EF4-FFF2-40B4-BE49-F238E27FC236}">
                <a16:creationId xmlns:a16="http://schemas.microsoft.com/office/drawing/2014/main" id="{BD8C7F7E-CB65-D351-6B9B-4A408B64DC80}"/>
              </a:ext>
            </a:extLst>
          </p:cNvPr>
          <p:cNvGrpSpPr/>
          <p:nvPr/>
        </p:nvGrpSpPr>
        <p:grpSpPr>
          <a:xfrm rot="20219736">
            <a:off x="7383211" y="4005880"/>
            <a:ext cx="2203755" cy="425679"/>
            <a:chOff x="6398280" y="3123720"/>
            <a:chExt cx="945360" cy="182160"/>
          </a:xfrm>
        </p:grpSpPr>
        <p:sp>
          <p:nvSpPr>
            <p:cNvPr id="20" name="Freeform: Shape 19">
              <a:extLst>
                <a:ext uri="{FF2B5EF4-FFF2-40B4-BE49-F238E27FC236}">
                  <a16:creationId xmlns:a16="http://schemas.microsoft.com/office/drawing/2014/main" id="{96E8BE84-139F-FDB4-9792-84CF6F77AFBE}"/>
                </a:ext>
              </a:extLst>
            </p:cNvPr>
            <p:cNvSpPr/>
            <p:nvPr/>
          </p:nvSpPr>
          <p:spPr>
            <a:xfrm>
              <a:off x="6398280" y="3163679"/>
              <a:ext cx="889199" cy="127800"/>
            </a:xfrm>
            <a:custGeom>
              <a:avLst/>
              <a:gdLst/>
              <a:ahLst/>
              <a:cxnLst>
                <a:cxn ang="3cd4">
                  <a:pos x="hc" y="t"/>
                </a:cxn>
                <a:cxn ang="cd2">
                  <a:pos x="l" y="vc"/>
                </a:cxn>
                <a:cxn ang="cd4">
                  <a:pos x="hc" y="b"/>
                </a:cxn>
                <a:cxn ang="0">
                  <a:pos x="r" y="vc"/>
                </a:cxn>
              </a:cxnLst>
              <a:rect l="l" t="t" r="r" b="b"/>
              <a:pathLst>
                <a:path w="2471" h="356">
                  <a:moveTo>
                    <a:pt x="1370" y="70"/>
                  </a:moveTo>
                  <a:cubicBezTo>
                    <a:pt x="1367" y="70"/>
                    <a:pt x="1364" y="70"/>
                    <a:pt x="1359" y="69"/>
                  </a:cubicBezTo>
                  <a:cubicBezTo>
                    <a:pt x="1361" y="70"/>
                    <a:pt x="1362" y="71"/>
                    <a:pt x="1362" y="73"/>
                  </a:cubicBezTo>
                  <a:cubicBezTo>
                    <a:pt x="1366" y="73"/>
                    <a:pt x="1372" y="73"/>
                    <a:pt x="1379" y="75"/>
                  </a:cubicBezTo>
                  <a:cubicBezTo>
                    <a:pt x="1379" y="74"/>
                    <a:pt x="1375" y="73"/>
                    <a:pt x="1373" y="73"/>
                  </a:cubicBezTo>
                  <a:cubicBezTo>
                    <a:pt x="1369" y="72"/>
                    <a:pt x="1370" y="71"/>
                    <a:pt x="1370" y="70"/>
                  </a:cubicBezTo>
                  <a:close/>
                  <a:moveTo>
                    <a:pt x="324" y="75"/>
                  </a:moveTo>
                  <a:cubicBezTo>
                    <a:pt x="329" y="73"/>
                    <a:pt x="322" y="72"/>
                    <a:pt x="321" y="72"/>
                  </a:cubicBezTo>
                  <a:cubicBezTo>
                    <a:pt x="321" y="73"/>
                    <a:pt x="321" y="74"/>
                    <a:pt x="319" y="74"/>
                  </a:cubicBezTo>
                  <a:cubicBezTo>
                    <a:pt x="317" y="72"/>
                    <a:pt x="321" y="70"/>
                    <a:pt x="324" y="68"/>
                  </a:cubicBezTo>
                  <a:cubicBezTo>
                    <a:pt x="337" y="65"/>
                    <a:pt x="330" y="73"/>
                    <a:pt x="324" y="75"/>
                  </a:cubicBezTo>
                  <a:close/>
                  <a:moveTo>
                    <a:pt x="3" y="323"/>
                  </a:moveTo>
                  <a:cubicBezTo>
                    <a:pt x="1" y="326"/>
                    <a:pt x="6" y="324"/>
                    <a:pt x="7" y="324"/>
                  </a:cubicBezTo>
                  <a:cubicBezTo>
                    <a:pt x="7" y="326"/>
                    <a:pt x="12" y="326"/>
                    <a:pt x="12" y="328"/>
                  </a:cubicBezTo>
                  <a:cubicBezTo>
                    <a:pt x="10" y="328"/>
                    <a:pt x="9" y="328"/>
                    <a:pt x="7" y="328"/>
                  </a:cubicBezTo>
                  <a:cubicBezTo>
                    <a:pt x="8" y="327"/>
                    <a:pt x="8" y="326"/>
                    <a:pt x="7" y="326"/>
                  </a:cubicBezTo>
                  <a:cubicBezTo>
                    <a:pt x="7" y="327"/>
                    <a:pt x="7" y="328"/>
                    <a:pt x="5" y="328"/>
                  </a:cubicBezTo>
                  <a:cubicBezTo>
                    <a:pt x="5" y="325"/>
                    <a:pt x="2" y="326"/>
                    <a:pt x="0" y="326"/>
                  </a:cubicBezTo>
                  <a:cubicBezTo>
                    <a:pt x="2" y="324"/>
                    <a:pt x="-1" y="322"/>
                    <a:pt x="3" y="323"/>
                  </a:cubicBezTo>
                  <a:close/>
                  <a:moveTo>
                    <a:pt x="2063" y="140"/>
                  </a:moveTo>
                  <a:cubicBezTo>
                    <a:pt x="2065" y="139"/>
                    <a:pt x="2067" y="139"/>
                    <a:pt x="2067" y="141"/>
                  </a:cubicBezTo>
                  <a:cubicBezTo>
                    <a:pt x="2064" y="142"/>
                    <a:pt x="2063" y="141"/>
                    <a:pt x="2061" y="141"/>
                  </a:cubicBezTo>
                  <a:cubicBezTo>
                    <a:pt x="2061" y="142"/>
                    <a:pt x="2062" y="144"/>
                    <a:pt x="2060" y="144"/>
                  </a:cubicBezTo>
                  <a:cubicBezTo>
                    <a:pt x="2057" y="142"/>
                    <a:pt x="2058" y="138"/>
                    <a:pt x="2059" y="136"/>
                  </a:cubicBezTo>
                  <a:cubicBezTo>
                    <a:pt x="2059" y="139"/>
                    <a:pt x="2067" y="136"/>
                    <a:pt x="2063" y="140"/>
                  </a:cubicBezTo>
                  <a:close/>
                  <a:moveTo>
                    <a:pt x="1866" y="157"/>
                  </a:moveTo>
                  <a:cubicBezTo>
                    <a:pt x="1859" y="155"/>
                    <a:pt x="1865" y="162"/>
                    <a:pt x="1859" y="160"/>
                  </a:cubicBezTo>
                  <a:cubicBezTo>
                    <a:pt x="1859" y="157"/>
                    <a:pt x="1858" y="154"/>
                    <a:pt x="1862" y="154"/>
                  </a:cubicBezTo>
                  <a:cubicBezTo>
                    <a:pt x="1863" y="155"/>
                    <a:pt x="1865" y="156"/>
                    <a:pt x="1866" y="157"/>
                  </a:cubicBezTo>
                  <a:close/>
                  <a:moveTo>
                    <a:pt x="91" y="244"/>
                  </a:moveTo>
                  <a:cubicBezTo>
                    <a:pt x="89" y="242"/>
                    <a:pt x="87" y="245"/>
                    <a:pt x="86" y="243"/>
                  </a:cubicBezTo>
                  <a:cubicBezTo>
                    <a:pt x="87" y="241"/>
                    <a:pt x="88" y="240"/>
                    <a:pt x="90" y="239"/>
                  </a:cubicBezTo>
                  <a:cubicBezTo>
                    <a:pt x="92" y="240"/>
                    <a:pt x="92" y="242"/>
                    <a:pt x="91" y="244"/>
                  </a:cubicBezTo>
                  <a:close/>
                  <a:moveTo>
                    <a:pt x="26" y="350"/>
                  </a:moveTo>
                  <a:cubicBezTo>
                    <a:pt x="22" y="351"/>
                    <a:pt x="27" y="354"/>
                    <a:pt x="24" y="353"/>
                  </a:cubicBezTo>
                  <a:cubicBezTo>
                    <a:pt x="20" y="353"/>
                    <a:pt x="15" y="350"/>
                    <a:pt x="18" y="351"/>
                  </a:cubicBezTo>
                  <a:cubicBezTo>
                    <a:pt x="22" y="351"/>
                    <a:pt x="26" y="348"/>
                    <a:pt x="26" y="350"/>
                  </a:cubicBezTo>
                  <a:close/>
                  <a:moveTo>
                    <a:pt x="296" y="145"/>
                  </a:moveTo>
                  <a:cubicBezTo>
                    <a:pt x="285" y="147"/>
                    <a:pt x="291" y="154"/>
                    <a:pt x="283" y="153"/>
                  </a:cubicBezTo>
                  <a:cubicBezTo>
                    <a:pt x="285" y="152"/>
                    <a:pt x="286" y="150"/>
                    <a:pt x="286" y="149"/>
                  </a:cubicBezTo>
                  <a:cubicBezTo>
                    <a:pt x="284" y="150"/>
                    <a:pt x="282" y="151"/>
                    <a:pt x="282" y="150"/>
                  </a:cubicBezTo>
                  <a:cubicBezTo>
                    <a:pt x="286" y="148"/>
                    <a:pt x="291" y="144"/>
                    <a:pt x="296" y="145"/>
                  </a:cubicBezTo>
                  <a:close/>
                  <a:moveTo>
                    <a:pt x="1573" y="114"/>
                  </a:moveTo>
                  <a:cubicBezTo>
                    <a:pt x="1575" y="114"/>
                    <a:pt x="1576" y="113"/>
                    <a:pt x="1576" y="112"/>
                  </a:cubicBezTo>
                  <a:cubicBezTo>
                    <a:pt x="1584" y="114"/>
                    <a:pt x="1584" y="111"/>
                    <a:pt x="1589" y="114"/>
                  </a:cubicBezTo>
                  <a:cubicBezTo>
                    <a:pt x="1589" y="118"/>
                    <a:pt x="1582" y="116"/>
                    <a:pt x="1576" y="114"/>
                  </a:cubicBezTo>
                  <a:cubicBezTo>
                    <a:pt x="1575" y="115"/>
                    <a:pt x="1573" y="115"/>
                    <a:pt x="1573" y="114"/>
                  </a:cubicBezTo>
                  <a:close/>
                  <a:moveTo>
                    <a:pt x="1773" y="150"/>
                  </a:moveTo>
                  <a:cubicBezTo>
                    <a:pt x="1773" y="148"/>
                    <a:pt x="1770" y="147"/>
                    <a:pt x="1776" y="146"/>
                  </a:cubicBezTo>
                  <a:cubicBezTo>
                    <a:pt x="1782" y="150"/>
                    <a:pt x="1776" y="153"/>
                    <a:pt x="1769" y="154"/>
                  </a:cubicBezTo>
                  <a:cubicBezTo>
                    <a:pt x="1769" y="156"/>
                    <a:pt x="1769" y="157"/>
                    <a:pt x="1769" y="159"/>
                  </a:cubicBezTo>
                  <a:cubicBezTo>
                    <a:pt x="1771" y="159"/>
                    <a:pt x="1773" y="159"/>
                    <a:pt x="1775" y="160"/>
                  </a:cubicBezTo>
                  <a:cubicBezTo>
                    <a:pt x="1776" y="155"/>
                    <a:pt x="1780" y="165"/>
                    <a:pt x="1790" y="162"/>
                  </a:cubicBezTo>
                  <a:cubicBezTo>
                    <a:pt x="1786" y="164"/>
                    <a:pt x="1790" y="168"/>
                    <a:pt x="1784" y="166"/>
                  </a:cubicBezTo>
                  <a:cubicBezTo>
                    <a:pt x="1786" y="169"/>
                    <a:pt x="1781" y="169"/>
                    <a:pt x="1782" y="171"/>
                  </a:cubicBezTo>
                  <a:cubicBezTo>
                    <a:pt x="1785" y="170"/>
                    <a:pt x="1791" y="171"/>
                    <a:pt x="1790" y="166"/>
                  </a:cubicBezTo>
                  <a:cubicBezTo>
                    <a:pt x="1794" y="167"/>
                    <a:pt x="1796" y="167"/>
                    <a:pt x="1798" y="168"/>
                  </a:cubicBezTo>
                  <a:cubicBezTo>
                    <a:pt x="1800" y="172"/>
                    <a:pt x="1792" y="168"/>
                    <a:pt x="1794" y="172"/>
                  </a:cubicBezTo>
                  <a:cubicBezTo>
                    <a:pt x="1796" y="172"/>
                    <a:pt x="1796" y="173"/>
                    <a:pt x="1798" y="173"/>
                  </a:cubicBezTo>
                  <a:cubicBezTo>
                    <a:pt x="1798" y="172"/>
                    <a:pt x="1797" y="170"/>
                    <a:pt x="1800" y="170"/>
                  </a:cubicBezTo>
                  <a:cubicBezTo>
                    <a:pt x="1806" y="172"/>
                    <a:pt x="1798" y="174"/>
                    <a:pt x="1807" y="175"/>
                  </a:cubicBezTo>
                  <a:cubicBezTo>
                    <a:pt x="1808" y="173"/>
                    <a:pt x="1805" y="172"/>
                    <a:pt x="1806" y="171"/>
                  </a:cubicBezTo>
                  <a:cubicBezTo>
                    <a:pt x="1810" y="169"/>
                    <a:pt x="1809" y="172"/>
                    <a:pt x="1813" y="170"/>
                  </a:cubicBezTo>
                  <a:cubicBezTo>
                    <a:pt x="1814" y="172"/>
                    <a:pt x="1810" y="173"/>
                    <a:pt x="1813" y="173"/>
                  </a:cubicBezTo>
                  <a:cubicBezTo>
                    <a:pt x="1816" y="168"/>
                    <a:pt x="1821" y="177"/>
                    <a:pt x="1827" y="173"/>
                  </a:cubicBezTo>
                  <a:cubicBezTo>
                    <a:pt x="1823" y="166"/>
                    <a:pt x="1828" y="174"/>
                    <a:pt x="1833" y="168"/>
                  </a:cubicBezTo>
                  <a:cubicBezTo>
                    <a:pt x="1834" y="170"/>
                    <a:pt x="1830" y="174"/>
                    <a:pt x="1834" y="174"/>
                  </a:cubicBezTo>
                  <a:cubicBezTo>
                    <a:pt x="1833" y="166"/>
                    <a:pt x="1850" y="169"/>
                    <a:pt x="1836" y="161"/>
                  </a:cubicBezTo>
                  <a:cubicBezTo>
                    <a:pt x="1844" y="162"/>
                    <a:pt x="1846" y="155"/>
                    <a:pt x="1840" y="154"/>
                  </a:cubicBezTo>
                  <a:cubicBezTo>
                    <a:pt x="1853" y="156"/>
                    <a:pt x="1849" y="152"/>
                    <a:pt x="1853" y="151"/>
                  </a:cubicBezTo>
                  <a:cubicBezTo>
                    <a:pt x="1858" y="152"/>
                    <a:pt x="1851" y="153"/>
                    <a:pt x="1853" y="156"/>
                  </a:cubicBezTo>
                  <a:cubicBezTo>
                    <a:pt x="1848" y="155"/>
                    <a:pt x="1850" y="157"/>
                    <a:pt x="1846" y="155"/>
                  </a:cubicBezTo>
                  <a:cubicBezTo>
                    <a:pt x="1846" y="157"/>
                    <a:pt x="1845" y="158"/>
                    <a:pt x="1844" y="159"/>
                  </a:cubicBezTo>
                  <a:cubicBezTo>
                    <a:pt x="1849" y="156"/>
                    <a:pt x="1855" y="161"/>
                    <a:pt x="1851" y="165"/>
                  </a:cubicBezTo>
                  <a:cubicBezTo>
                    <a:pt x="1849" y="164"/>
                    <a:pt x="1851" y="161"/>
                    <a:pt x="1848" y="161"/>
                  </a:cubicBezTo>
                  <a:cubicBezTo>
                    <a:pt x="1849" y="165"/>
                    <a:pt x="1844" y="160"/>
                    <a:pt x="1844" y="163"/>
                  </a:cubicBezTo>
                  <a:cubicBezTo>
                    <a:pt x="1846" y="167"/>
                    <a:pt x="1839" y="170"/>
                    <a:pt x="1846" y="171"/>
                  </a:cubicBezTo>
                  <a:cubicBezTo>
                    <a:pt x="1846" y="170"/>
                    <a:pt x="1846" y="168"/>
                    <a:pt x="1846" y="166"/>
                  </a:cubicBezTo>
                  <a:cubicBezTo>
                    <a:pt x="1848" y="166"/>
                    <a:pt x="1849" y="166"/>
                    <a:pt x="1851" y="166"/>
                  </a:cubicBezTo>
                  <a:cubicBezTo>
                    <a:pt x="1853" y="169"/>
                    <a:pt x="1851" y="172"/>
                    <a:pt x="1853" y="173"/>
                  </a:cubicBezTo>
                  <a:cubicBezTo>
                    <a:pt x="1856" y="173"/>
                    <a:pt x="1858" y="172"/>
                    <a:pt x="1859" y="171"/>
                  </a:cubicBezTo>
                  <a:cubicBezTo>
                    <a:pt x="1855" y="170"/>
                    <a:pt x="1850" y="167"/>
                    <a:pt x="1857" y="166"/>
                  </a:cubicBezTo>
                  <a:cubicBezTo>
                    <a:pt x="1854" y="173"/>
                    <a:pt x="1865" y="168"/>
                    <a:pt x="1860" y="172"/>
                  </a:cubicBezTo>
                  <a:cubicBezTo>
                    <a:pt x="1867" y="174"/>
                    <a:pt x="1870" y="169"/>
                    <a:pt x="1871" y="173"/>
                  </a:cubicBezTo>
                  <a:cubicBezTo>
                    <a:pt x="1875" y="173"/>
                    <a:pt x="1872" y="169"/>
                    <a:pt x="1877" y="170"/>
                  </a:cubicBezTo>
                  <a:cubicBezTo>
                    <a:pt x="1883" y="173"/>
                    <a:pt x="1882" y="168"/>
                    <a:pt x="1891" y="171"/>
                  </a:cubicBezTo>
                  <a:cubicBezTo>
                    <a:pt x="1892" y="166"/>
                    <a:pt x="1892" y="172"/>
                    <a:pt x="1895" y="172"/>
                  </a:cubicBezTo>
                  <a:cubicBezTo>
                    <a:pt x="1895" y="170"/>
                    <a:pt x="1895" y="168"/>
                    <a:pt x="1895" y="167"/>
                  </a:cubicBezTo>
                  <a:cubicBezTo>
                    <a:pt x="1898" y="169"/>
                    <a:pt x="1905" y="171"/>
                    <a:pt x="1912" y="167"/>
                  </a:cubicBezTo>
                  <a:cubicBezTo>
                    <a:pt x="1914" y="168"/>
                    <a:pt x="1913" y="171"/>
                    <a:pt x="1918" y="170"/>
                  </a:cubicBezTo>
                  <a:cubicBezTo>
                    <a:pt x="1923" y="166"/>
                    <a:pt x="1929" y="171"/>
                    <a:pt x="1935" y="166"/>
                  </a:cubicBezTo>
                  <a:cubicBezTo>
                    <a:pt x="1935" y="168"/>
                    <a:pt x="1940" y="168"/>
                    <a:pt x="1942" y="166"/>
                  </a:cubicBezTo>
                  <a:cubicBezTo>
                    <a:pt x="1943" y="168"/>
                    <a:pt x="1940" y="172"/>
                    <a:pt x="1944" y="172"/>
                  </a:cubicBezTo>
                  <a:cubicBezTo>
                    <a:pt x="1946" y="168"/>
                    <a:pt x="1942" y="168"/>
                    <a:pt x="1947" y="166"/>
                  </a:cubicBezTo>
                  <a:cubicBezTo>
                    <a:pt x="1947" y="169"/>
                    <a:pt x="1952" y="163"/>
                    <a:pt x="1952" y="167"/>
                  </a:cubicBezTo>
                  <a:cubicBezTo>
                    <a:pt x="1951" y="168"/>
                    <a:pt x="1949" y="169"/>
                    <a:pt x="1947" y="170"/>
                  </a:cubicBezTo>
                  <a:cubicBezTo>
                    <a:pt x="1950" y="170"/>
                    <a:pt x="1949" y="172"/>
                    <a:pt x="1951" y="172"/>
                  </a:cubicBezTo>
                  <a:cubicBezTo>
                    <a:pt x="1950" y="168"/>
                    <a:pt x="1955" y="171"/>
                    <a:pt x="1956" y="172"/>
                  </a:cubicBezTo>
                  <a:cubicBezTo>
                    <a:pt x="1956" y="170"/>
                    <a:pt x="1956" y="169"/>
                    <a:pt x="1958" y="168"/>
                  </a:cubicBezTo>
                  <a:cubicBezTo>
                    <a:pt x="1961" y="168"/>
                    <a:pt x="1963" y="167"/>
                    <a:pt x="1965" y="166"/>
                  </a:cubicBezTo>
                  <a:cubicBezTo>
                    <a:pt x="1969" y="167"/>
                    <a:pt x="1963" y="169"/>
                    <a:pt x="1967" y="169"/>
                  </a:cubicBezTo>
                  <a:cubicBezTo>
                    <a:pt x="1968" y="161"/>
                    <a:pt x="1972" y="170"/>
                    <a:pt x="1980" y="164"/>
                  </a:cubicBezTo>
                  <a:cubicBezTo>
                    <a:pt x="1982" y="166"/>
                    <a:pt x="1986" y="168"/>
                    <a:pt x="1991" y="167"/>
                  </a:cubicBezTo>
                  <a:cubicBezTo>
                    <a:pt x="1991" y="165"/>
                    <a:pt x="1986" y="167"/>
                    <a:pt x="1985" y="165"/>
                  </a:cubicBezTo>
                  <a:cubicBezTo>
                    <a:pt x="1993" y="165"/>
                    <a:pt x="1984" y="163"/>
                    <a:pt x="1989" y="162"/>
                  </a:cubicBezTo>
                  <a:cubicBezTo>
                    <a:pt x="2000" y="163"/>
                    <a:pt x="2007" y="162"/>
                    <a:pt x="2019" y="164"/>
                  </a:cubicBezTo>
                  <a:cubicBezTo>
                    <a:pt x="2019" y="162"/>
                    <a:pt x="2027" y="159"/>
                    <a:pt x="2027" y="160"/>
                  </a:cubicBezTo>
                  <a:cubicBezTo>
                    <a:pt x="2025" y="160"/>
                    <a:pt x="2033" y="163"/>
                    <a:pt x="2037" y="163"/>
                  </a:cubicBezTo>
                  <a:cubicBezTo>
                    <a:pt x="2037" y="158"/>
                    <a:pt x="2043" y="152"/>
                    <a:pt x="2043" y="150"/>
                  </a:cubicBezTo>
                  <a:cubicBezTo>
                    <a:pt x="2044" y="152"/>
                    <a:pt x="2044" y="152"/>
                    <a:pt x="2045" y="157"/>
                  </a:cubicBezTo>
                  <a:cubicBezTo>
                    <a:pt x="2052" y="158"/>
                    <a:pt x="2055" y="152"/>
                    <a:pt x="2060" y="157"/>
                  </a:cubicBezTo>
                  <a:cubicBezTo>
                    <a:pt x="2059" y="154"/>
                    <a:pt x="2062" y="153"/>
                    <a:pt x="2065" y="152"/>
                  </a:cubicBezTo>
                  <a:cubicBezTo>
                    <a:pt x="2064" y="155"/>
                    <a:pt x="2063" y="157"/>
                    <a:pt x="2062" y="159"/>
                  </a:cubicBezTo>
                  <a:cubicBezTo>
                    <a:pt x="2065" y="158"/>
                    <a:pt x="2066" y="160"/>
                    <a:pt x="2069" y="159"/>
                  </a:cubicBezTo>
                  <a:cubicBezTo>
                    <a:pt x="2071" y="150"/>
                    <a:pt x="2078" y="160"/>
                    <a:pt x="2079" y="151"/>
                  </a:cubicBezTo>
                  <a:cubicBezTo>
                    <a:pt x="2085" y="150"/>
                    <a:pt x="2084" y="154"/>
                    <a:pt x="2089" y="153"/>
                  </a:cubicBezTo>
                  <a:cubicBezTo>
                    <a:pt x="2089" y="151"/>
                    <a:pt x="2089" y="150"/>
                    <a:pt x="2090" y="149"/>
                  </a:cubicBezTo>
                  <a:cubicBezTo>
                    <a:pt x="2087" y="150"/>
                    <a:pt x="2085" y="153"/>
                    <a:pt x="2083" y="150"/>
                  </a:cubicBezTo>
                  <a:cubicBezTo>
                    <a:pt x="2090" y="148"/>
                    <a:pt x="2068" y="143"/>
                    <a:pt x="2079" y="137"/>
                  </a:cubicBezTo>
                  <a:cubicBezTo>
                    <a:pt x="2080" y="139"/>
                    <a:pt x="2079" y="141"/>
                    <a:pt x="2082" y="141"/>
                  </a:cubicBezTo>
                  <a:cubicBezTo>
                    <a:pt x="2088" y="139"/>
                    <a:pt x="2084" y="136"/>
                    <a:pt x="2081" y="137"/>
                  </a:cubicBezTo>
                  <a:cubicBezTo>
                    <a:pt x="2085" y="135"/>
                    <a:pt x="2090" y="136"/>
                    <a:pt x="2086" y="132"/>
                  </a:cubicBezTo>
                  <a:cubicBezTo>
                    <a:pt x="2096" y="130"/>
                    <a:pt x="2090" y="133"/>
                    <a:pt x="2094" y="134"/>
                  </a:cubicBezTo>
                  <a:cubicBezTo>
                    <a:pt x="2112" y="129"/>
                    <a:pt x="2136" y="124"/>
                    <a:pt x="2164" y="124"/>
                  </a:cubicBezTo>
                  <a:cubicBezTo>
                    <a:pt x="2164" y="119"/>
                    <a:pt x="2179" y="121"/>
                    <a:pt x="2185" y="122"/>
                  </a:cubicBezTo>
                  <a:cubicBezTo>
                    <a:pt x="2192" y="118"/>
                    <a:pt x="2200" y="115"/>
                    <a:pt x="2204" y="119"/>
                  </a:cubicBezTo>
                  <a:cubicBezTo>
                    <a:pt x="2204" y="115"/>
                    <a:pt x="2214" y="120"/>
                    <a:pt x="2214" y="116"/>
                  </a:cubicBezTo>
                  <a:cubicBezTo>
                    <a:pt x="2211" y="117"/>
                    <a:pt x="2208" y="116"/>
                    <a:pt x="2212" y="114"/>
                  </a:cubicBezTo>
                  <a:cubicBezTo>
                    <a:pt x="2224" y="114"/>
                    <a:pt x="2243" y="112"/>
                    <a:pt x="2250" y="108"/>
                  </a:cubicBezTo>
                  <a:cubicBezTo>
                    <a:pt x="2255" y="111"/>
                    <a:pt x="2263" y="109"/>
                    <a:pt x="2268" y="106"/>
                  </a:cubicBezTo>
                  <a:cubicBezTo>
                    <a:pt x="2269" y="107"/>
                    <a:pt x="2265" y="109"/>
                    <a:pt x="2269" y="109"/>
                  </a:cubicBezTo>
                  <a:cubicBezTo>
                    <a:pt x="2270" y="107"/>
                    <a:pt x="2281" y="102"/>
                    <a:pt x="2285" y="104"/>
                  </a:cubicBezTo>
                  <a:cubicBezTo>
                    <a:pt x="2281" y="104"/>
                    <a:pt x="2278" y="109"/>
                    <a:pt x="2283" y="108"/>
                  </a:cubicBezTo>
                  <a:cubicBezTo>
                    <a:pt x="2283" y="106"/>
                    <a:pt x="2290" y="106"/>
                    <a:pt x="2287" y="103"/>
                  </a:cubicBezTo>
                  <a:cubicBezTo>
                    <a:pt x="2296" y="104"/>
                    <a:pt x="2300" y="100"/>
                    <a:pt x="2307" y="101"/>
                  </a:cubicBezTo>
                  <a:cubicBezTo>
                    <a:pt x="2302" y="102"/>
                    <a:pt x="2298" y="104"/>
                    <a:pt x="2298" y="107"/>
                  </a:cubicBezTo>
                  <a:cubicBezTo>
                    <a:pt x="2302" y="104"/>
                    <a:pt x="2306" y="102"/>
                    <a:pt x="2310" y="105"/>
                  </a:cubicBezTo>
                  <a:cubicBezTo>
                    <a:pt x="2308" y="100"/>
                    <a:pt x="2317" y="102"/>
                    <a:pt x="2324" y="98"/>
                  </a:cubicBezTo>
                  <a:cubicBezTo>
                    <a:pt x="2327" y="99"/>
                    <a:pt x="2329" y="100"/>
                    <a:pt x="2335" y="99"/>
                  </a:cubicBezTo>
                  <a:cubicBezTo>
                    <a:pt x="2338" y="96"/>
                    <a:pt x="2325" y="98"/>
                    <a:pt x="2332" y="95"/>
                  </a:cubicBezTo>
                  <a:cubicBezTo>
                    <a:pt x="2332" y="97"/>
                    <a:pt x="2339" y="98"/>
                    <a:pt x="2337" y="95"/>
                  </a:cubicBezTo>
                  <a:cubicBezTo>
                    <a:pt x="2346" y="95"/>
                    <a:pt x="2351" y="91"/>
                    <a:pt x="2358" y="93"/>
                  </a:cubicBezTo>
                  <a:cubicBezTo>
                    <a:pt x="2349" y="93"/>
                    <a:pt x="2357" y="97"/>
                    <a:pt x="2359" y="97"/>
                  </a:cubicBezTo>
                  <a:cubicBezTo>
                    <a:pt x="2361" y="97"/>
                    <a:pt x="2364" y="96"/>
                    <a:pt x="2364" y="95"/>
                  </a:cubicBezTo>
                  <a:cubicBezTo>
                    <a:pt x="2364" y="94"/>
                    <a:pt x="2359" y="95"/>
                    <a:pt x="2359" y="94"/>
                  </a:cubicBezTo>
                  <a:cubicBezTo>
                    <a:pt x="2365" y="94"/>
                    <a:pt x="2366" y="88"/>
                    <a:pt x="2369" y="91"/>
                  </a:cubicBezTo>
                  <a:cubicBezTo>
                    <a:pt x="2366" y="92"/>
                    <a:pt x="2366" y="93"/>
                    <a:pt x="2369" y="93"/>
                  </a:cubicBezTo>
                  <a:cubicBezTo>
                    <a:pt x="2369" y="88"/>
                    <a:pt x="2389" y="88"/>
                    <a:pt x="2383" y="92"/>
                  </a:cubicBezTo>
                  <a:cubicBezTo>
                    <a:pt x="2383" y="90"/>
                    <a:pt x="2375" y="92"/>
                    <a:pt x="2375" y="93"/>
                  </a:cubicBezTo>
                  <a:cubicBezTo>
                    <a:pt x="2377" y="95"/>
                    <a:pt x="2388" y="91"/>
                    <a:pt x="2386" y="94"/>
                  </a:cubicBezTo>
                  <a:cubicBezTo>
                    <a:pt x="2380" y="96"/>
                    <a:pt x="2380" y="94"/>
                    <a:pt x="2373" y="96"/>
                  </a:cubicBezTo>
                  <a:cubicBezTo>
                    <a:pt x="2372" y="98"/>
                    <a:pt x="2368" y="99"/>
                    <a:pt x="2365" y="101"/>
                  </a:cubicBezTo>
                  <a:cubicBezTo>
                    <a:pt x="2377" y="99"/>
                    <a:pt x="2379" y="95"/>
                    <a:pt x="2381" y="99"/>
                  </a:cubicBezTo>
                  <a:cubicBezTo>
                    <a:pt x="2387" y="97"/>
                    <a:pt x="2383" y="94"/>
                    <a:pt x="2392" y="94"/>
                  </a:cubicBezTo>
                  <a:cubicBezTo>
                    <a:pt x="2405" y="92"/>
                    <a:pt x="2395" y="97"/>
                    <a:pt x="2398" y="98"/>
                  </a:cubicBezTo>
                  <a:cubicBezTo>
                    <a:pt x="2409" y="94"/>
                    <a:pt x="2405" y="90"/>
                    <a:pt x="2400" y="88"/>
                  </a:cubicBezTo>
                  <a:cubicBezTo>
                    <a:pt x="2409" y="86"/>
                    <a:pt x="2411" y="84"/>
                    <a:pt x="2422" y="83"/>
                  </a:cubicBezTo>
                  <a:cubicBezTo>
                    <a:pt x="2422" y="85"/>
                    <a:pt x="2421" y="87"/>
                    <a:pt x="2417" y="88"/>
                  </a:cubicBezTo>
                  <a:cubicBezTo>
                    <a:pt x="2416" y="87"/>
                    <a:pt x="2407" y="87"/>
                    <a:pt x="2408" y="89"/>
                  </a:cubicBezTo>
                  <a:cubicBezTo>
                    <a:pt x="2410" y="93"/>
                    <a:pt x="2418" y="94"/>
                    <a:pt x="2429" y="92"/>
                  </a:cubicBezTo>
                  <a:cubicBezTo>
                    <a:pt x="2426" y="88"/>
                    <a:pt x="2426" y="91"/>
                    <a:pt x="2438" y="89"/>
                  </a:cubicBezTo>
                  <a:cubicBezTo>
                    <a:pt x="2435" y="84"/>
                    <a:pt x="2444" y="89"/>
                    <a:pt x="2444" y="86"/>
                  </a:cubicBezTo>
                  <a:cubicBezTo>
                    <a:pt x="2443" y="84"/>
                    <a:pt x="2438" y="85"/>
                    <a:pt x="2435" y="86"/>
                  </a:cubicBezTo>
                  <a:cubicBezTo>
                    <a:pt x="2434" y="84"/>
                    <a:pt x="2436" y="82"/>
                    <a:pt x="2440" y="81"/>
                  </a:cubicBezTo>
                  <a:cubicBezTo>
                    <a:pt x="2442" y="82"/>
                    <a:pt x="2444" y="80"/>
                    <a:pt x="2452" y="80"/>
                  </a:cubicBezTo>
                  <a:cubicBezTo>
                    <a:pt x="2453" y="82"/>
                    <a:pt x="2447" y="84"/>
                    <a:pt x="2447" y="86"/>
                  </a:cubicBezTo>
                  <a:cubicBezTo>
                    <a:pt x="2451" y="85"/>
                    <a:pt x="2451" y="84"/>
                    <a:pt x="2455" y="82"/>
                  </a:cubicBezTo>
                  <a:cubicBezTo>
                    <a:pt x="2459" y="85"/>
                    <a:pt x="2460" y="89"/>
                    <a:pt x="2460" y="94"/>
                  </a:cubicBezTo>
                  <a:cubicBezTo>
                    <a:pt x="2456" y="95"/>
                    <a:pt x="2448" y="96"/>
                    <a:pt x="2455" y="98"/>
                  </a:cubicBezTo>
                  <a:cubicBezTo>
                    <a:pt x="2437" y="101"/>
                    <a:pt x="2455" y="93"/>
                    <a:pt x="2448" y="93"/>
                  </a:cubicBezTo>
                  <a:cubicBezTo>
                    <a:pt x="2441" y="99"/>
                    <a:pt x="2444" y="93"/>
                    <a:pt x="2433" y="95"/>
                  </a:cubicBezTo>
                  <a:cubicBezTo>
                    <a:pt x="2430" y="96"/>
                    <a:pt x="2429" y="97"/>
                    <a:pt x="2428" y="98"/>
                  </a:cubicBezTo>
                  <a:cubicBezTo>
                    <a:pt x="2428" y="99"/>
                    <a:pt x="2436" y="101"/>
                    <a:pt x="2428" y="102"/>
                  </a:cubicBezTo>
                  <a:cubicBezTo>
                    <a:pt x="2426" y="100"/>
                    <a:pt x="2422" y="100"/>
                    <a:pt x="2416" y="100"/>
                  </a:cubicBezTo>
                  <a:cubicBezTo>
                    <a:pt x="2416" y="102"/>
                    <a:pt x="2429" y="101"/>
                    <a:pt x="2417" y="103"/>
                  </a:cubicBezTo>
                  <a:cubicBezTo>
                    <a:pt x="2411" y="104"/>
                    <a:pt x="2415" y="99"/>
                    <a:pt x="2407" y="100"/>
                  </a:cubicBezTo>
                  <a:cubicBezTo>
                    <a:pt x="2408" y="102"/>
                    <a:pt x="2405" y="102"/>
                    <a:pt x="2405" y="103"/>
                  </a:cubicBezTo>
                  <a:cubicBezTo>
                    <a:pt x="2416" y="101"/>
                    <a:pt x="2403" y="106"/>
                    <a:pt x="2411" y="106"/>
                  </a:cubicBezTo>
                  <a:cubicBezTo>
                    <a:pt x="2402" y="110"/>
                    <a:pt x="2409" y="103"/>
                    <a:pt x="2402" y="105"/>
                  </a:cubicBezTo>
                  <a:cubicBezTo>
                    <a:pt x="2403" y="107"/>
                    <a:pt x="2391" y="105"/>
                    <a:pt x="2392" y="109"/>
                  </a:cubicBezTo>
                  <a:cubicBezTo>
                    <a:pt x="2395" y="106"/>
                    <a:pt x="2404" y="105"/>
                    <a:pt x="2403" y="109"/>
                  </a:cubicBezTo>
                  <a:cubicBezTo>
                    <a:pt x="2396" y="109"/>
                    <a:pt x="2363" y="118"/>
                    <a:pt x="2375" y="110"/>
                  </a:cubicBezTo>
                  <a:cubicBezTo>
                    <a:pt x="2371" y="113"/>
                    <a:pt x="2348" y="122"/>
                    <a:pt x="2350" y="119"/>
                  </a:cubicBezTo>
                  <a:cubicBezTo>
                    <a:pt x="2356" y="118"/>
                    <a:pt x="2356" y="116"/>
                    <a:pt x="2356" y="114"/>
                  </a:cubicBezTo>
                  <a:cubicBezTo>
                    <a:pt x="2344" y="120"/>
                    <a:pt x="2337" y="118"/>
                    <a:pt x="2324" y="125"/>
                  </a:cubicBezTo>
                  <a:cubicBezTo>
                    <a:pt x="2339" y="123"/>
                    <a:pt x="2329" y="130"/>
                    <a:pt x="2338" y="131"/>
                  </a:cubicBezTo>
                  <a:cubicBezTo>
                    <a:pt x="2342" y="130"/>
                    <a:pt x="2348" y="130"/>
                    <a:pt x="2348" y="128"/>
                  </a:cubicBezTo>
                  <a:cubicBezTo>
                    <a:pt x="2346" y="125"/>
                    <a:pt x="2340" y="128"/>
                    <a:pt x="2338" y="130"/>
                  </a:cubicBezTo>
                  <a:cubicBezTo>
                    <a:pt x="2337" y="127"/>
                    <a:pt x="2337" y="124"/>
                    <a:pt x="2336" y="122"/>
                  </a:cubicBezTo>
                  <a:cubicBezTo>
                    <a:pt x="2354" y="122"/>
                    <a:pt x="2363" y="117"/>
                    <a:pt x="2371" y="117"/>
                  </a:cubicBezTo>
                  <a:cubicBezTo>
                    <a:pt x="2364" y="118"/>
                    <a:pt x="2385" y="119"/>
                    <a:pt x="2377" y="121"/>
                  </a:cubicBezTo>
                  <a:cubicBezTo>
                    <a:pt x="2373" y="119"/>
                    <a:pt x="2365" y="121"/>
                    <a:pt x="2358" y="121"/>
                  </a:cubicBezTo>
                  <a:cubicBezTo>
                    <a:pt x="2358" y="122"/>
                    <a:pt x="2358" y="123"/>
                    <a:pt x="2358" y="124"/>
                  </a:cubicBezTo>
                  <a:cubicBezTo>
                    <a:pt x="2355" y="125"/>
                    <a:pt x="2351" y="125"/>
                    <a:pt x="2351" y="126"/>
                  </a:cubicBezTo>
                  <a:cubicBezTo>
                    <a:pt x="2360" y="124"/>
                    <a:pt x="2366" y="126"/>
                    <a:pt x="2372" y="123"/>
                  </a:cubicBezTo>
                  <a:cubicBezTo>
                    <a:pt x="2372" y="123"/>
                    <a:pt x="2372" y="124"/>
                    <a:pt x="2372" y="125"/>
                  </a:cubicBezTo>
                  <a:cubicBezTo>
                    <a:pt x="2374" y="125"/>
                    <a:pt x="2375" y="124"/>
                    <a:pt x="2375" y="125"/>
                  </a:cubicBezTo>
                  <a:cubicBezTo>
                    <a:pt x="2372" y="126"/>
                    <a:pt x="2367" y="127"/>
                    <a:pt x="2367" y="128"/>
                  </a:cubicBezTo>
                  <a:cubicBezTo>
                    <a:pt x="2374" y="127"/>
                    <a:pt x="2376" y="130"/>
                    <a:pt x="2384" y="129"/>
                  </a:cubicBezTo>
                  <a:cubicBezTo>
                    <a:pt x="2383" y="133"/>
                    <a:pt x="2394" y="136"/>
                    <a:pt x="2383" y="139"/>
                  </a:cubicBezTo>
                  <a:cubicBezTo>
                    <a:pt x="2380" y="136"/>
                    <a:pt x="2374" y="136"/>
                    <a:pt x="2374" y="134"/>
                  </a:cubicBezTo>
                  <a:cubicBezTo>
                    <a:pt x="2370" y="134"/>
                    <a:pt x="2364" y="136"/>
                    <a:pt x="2361" y="138"/>
                  </a:cubicBezTo>
                  <a:cubicBezTo>
                    <a:pt x="2364" y="139"/>
                    <a:pt x="2371" y="139"/>
                    <a:pt x="2372" y="142"/>
                  </a:cubicBezTo>
                  <a:cubicBezTo>
                    <a:pt x="2367" y="144"/>
                    <a:pt x="2363" y="146"/>
                    <a:pt x="2359" y="143"/>
                  </a:cubicBezTo>
                  <a:cubicBezTo>
                    <a:pt x="2370" y="140"/>
                    <a:pt x="2352" y="142"/>
                    <a:pt x="2348" y="139"/>
                  </a:cubicBezTo>
                  <a:cubicBezTo>
                    <a:pt x="2349" y="140"/>
                    <a:pt x="2352" y="141"/>
                    <a:pt x="2354" y="142"/>
                  </a:cubicBezTo>
                  <a:cubicBezTo>
                    <a:pt x="2345" y="144"/>
                    <a:pt x="2341" y="142"/>
                    <a:pt x="2341" y="146"/>
                  </a:cubicBezTo>
                  <a:cubicBezTo>
                    <a:pt x="2331" y="150"/>
                    <a:pt x="2333" y="146"/>
                    <a:pt x="2325" y="147"/>
                  </a:cubicBezTo>
                  <a:cubicBezTo>
                    <a:pt x="2331" y="151"/>
                    <a:pt x="2321" y="150"/>
                    <a:pt x="2327" y="153"/>
                  </a:cubicBezTo>
                  <a:cubicBezTo>
                    <a:pt x="2315" y="156"/>
                    <a:pt x="2322" y="150"/>
                    <a:pt x="2318" y="150"/>
                  </a:cubicBezTo>
                  <a:cubicBezTo>
                    <a:pt x="2315" y="151"/>
                    <a:pt x="2314" y="153"/>
                    <a:pt x="2311" y="154"/>
                  </a:cubicBezTo>
                  <a:cubicBezTo>
                    <a:pt x="2306" y="153"/>
                    <a:pt x="2295" y="154"/>
                    <a:pt x="2293" y="151"/>
                  </a:cubicBezTo>
                  <a:cubicBezTo>
                    <a:pt x="2289" y="152"/>
                    <a:pt x="2288" y="150"/>
                    <a:pt x="2283" y="151"/>
                  </a:cubicBezTo>
                  <a:cubicBezTo>
                    <a:pt x="2282" y="153"/>
                    <a:pt x="2281" y="154"/>
                    <a:pt x="2279" y="155"/>
                  </a:cubicBezTo>
                  <a:cubicBezTo>
                    <a:pt x="2278" y="154"/>
                    <a:pt x="2275" y="153"/>
                    <a:pt x="2274" y="155"/>
                  </a:cubicBezTo>
                  <a:cubicBezTo>
                    <a:pt x="2287" y="158"/>
                    <a:pt x="2284" y="159"/>
                    <a:pt x="2297" y="160"/>
                  </a:cubicBezTo>
                  <a:cubicBezTo>
                    <a:pt x="2298" y="158"/>
                    <a:pt x="2300" y="157"/>
                    <a:pt x="2297" y="157"/>
                  </a:cubicBezTo>
                  <a:cubicBezTo>
                    <a:pt x="2306" y="154"/>
                    <a:pt x="2309" y="156"/>
                    <a:pt x="2316" y="154"/>
                  </a:cubicBezTo>
                  <a:cubicBezTo>
                    <a:pt x="2318" y="156"/>
                    <a:pt x="2320" y="161"/>
                    <a:pt x="2327" y="156"/>
                  </a:cubicBezTo>
                  <a:cubicBezTo>
                    <a:pt x="2326" y="160"/>
                    <a:pt x="2328" y="161"/>
                    <a:pt x="2325" y="162"/>
                  </a:cubicBezTo>
                  <a:cubicBezTo>
                    <a:pt x="2321" y="161"/>
                    <a:pt x="2316" y="161"/>
                    <a:pt x="2310" y="161"/>
                  </a:cubicBezTo>
                  <a:cubicBezTo>
                    <a:pt x="2310" y="162"/>
                    <a:pt x="2311" y="163"/>
                    <a:pt x="2308" y="164"/>
                  </a:cubicBezTo>
                  <a:cubicBezTo>
                    <a:pt x="2305" y="163"/>
                    <a:pt x="2301" y="163"/>
                    <a:pt x="2298" y="165"/>
                  </a:cubicBezTo>
                  <a:cubicBezTo>
                    <a:pt x="2298" y="163"/>
                    <a:pt x="2299" y="162"/>
                    <a:pt x="2300" y="161"/>
                  </a:cubicBezTo>
                  <a:cubicBezTo>
                    <a:pt x="2288" y="162"/>
                    <a:pt x="2293" y="166"/>
                    <a:pt x="2283" y="165"/>
                  </a:cubicBezTo>
                  <a:cubicBezTo>
                    <a:pt x="2285" y="167"/>
                    <a:pt x="2291" y="166"/>
                    <a:pt x="2286" y="169"/>
                  </a:cubicBezTo>
                  <a:cubicBezTo>
                    <a:pt x="2279" y="171"/>
                    <a:pt x="2276" y="170"/>
                    <a:pt x="2272" y="169"/>
                  </a:cubicBezTo>
                  <a:cubicBezTo>
                    <a:pt x="2272" y="170"/>
                    <a:pt x="2272" y="172"/>
                    <a:pt x="2270" y="172"/>
                  </a:cubicBezTo>
                  <a:cubicBezTo>
                    <a:pt x="2264" y="171"/>
                    <a:pt x="2281" y="163"/>
                    <a:pt x="2271" y="161"/>
                  </a:cubicBezTo>
                  <a:cubicBezTo>
                    <a:pt x="2271" y="164"/>
                    <a:pt x="2261" y="165"/>
                    <a:pt x="2259" y="163"/>
                  </a:cubicBezTo>
                  <a:cubicBezTo>
                    <a:pt x="2262" y="160"/>
                    <a:pt x="2268" y="163"/>
                    <a:pt x="2268" y="160"/>
                  </a:cubicBezTo>
                  <a:cubicBezTo>
                    <a:pt x="2250" y="163"/>
                    <a:pt x="2267" y="156"/>
                    <a:pt x="2249" y="157"/>
                  </a:cubicBezTo>
                  <a:cubicBezTo>
                    <a:pt x="2249" y="159"/>
                    <a:pt x="2249" y="160"/>
                    <a:pt x="2249" y="162"/>
                  </a:cubicBezTo>
                  <a:cubicBezTo>
                    <a:pt x="2256" y="160"/>
                    <a:pt x="2257" y="163"/>
                    <a:pt x="2257" y="166"/>
                  </a:cubicBezTo>
                  <a:cubicBezTo>
                    <a:pt x="2263" y="165"/>
                    <a:pt x="2267" y="168"/>
                    <a:pt x="2271" y="165"/>
                  </a:cubicBezTo>
                  <a:cubicBezTo>
                    <a:pt x="2270" y="172"/>
                    <a:pt x="2266" y="166"/>
                    <a:pt x="2260" y="167"/>
                  </a:cubicBezTo>
                  <a:cubicBezTo>
                    <a:pt x="2261" y="170"/>
                    <a:pt x="2266" y="170"/>
                    <a:pt x="2268" y="172"/>
                  </a:cubicBezTo>
                  <a:cubicBezTo>
                    <a:pt x="2252" y="172"/>
                    <a:pt x="2250" y="177"/>
                    <a:pt x="2236" y="175"/>
                  </a:cubicBezTo>
                  <a:cubicBezTo>
                    <a:pt x="2240" y="178"/>
                    <a:pt x="2228" y="177"/>
                    <a:pt x="2230" y="179"/>
                  </a:cubicBezTo>
                  <a:cubicBezTo>
                    <a:pt x="2241" y="176"/>
                    <a:pt x="2238" y="186"/>
                    <a:pt x="2240" y="187"/>
                  </a:cubicBezTo>
                  <a:cubicBezTo>
                    <a:pt x="2248" y="185"/>
                    <a:pt x="2243" y="180"/>
                    <a:pt x="2248" y="177"/>
                  </a:cubicBezTo>
                  <a:cubicBezTo>
                    <a:pt x="2250" y="180"/>
                    <a:pt x="2249" y="182"/>
                    <a:pt x="2249" y="186"/>
                  </a:cubicBezTo>
                  <a:cubicBezTo>
                    <a:pt x="2242" y="186"/>
                    <a:pt x="2243" y="187"/>
                    <a:pt x="2238" y="189"/>
                  </a:cubicBezTo>
                  <a:cubicBezTo>
                    <a:pt x="2233" y="187"/>
                    <a:pt x="2228" y="182"/>
                    <a:pt x="2234" y="179"/>
                  </a:cubicBezTo>
                  <a:cubicBezTo>
                    <a:pt x="2233" y="180"/>
                    <a:pt x="2224" y="183"/>
                    <a:pt x="2223" y="181"/>
                  </a:cubicBezTo>
                  <a:cubicBezTo>
                    <a:pt x="2232" y="180"/>
                    <a:pt x="2222" y="180"/>
                    <a:pt x="2227" y="177"/>
                  </a:cubicBezTo>
                  <a:cubicBezTo>
                    <a:pt x="2220" y="176"/>
                    <a:pt x="2209" y="182"/>
                    <a:pt x="2201" y="181"/>
                  </a:cubicBezTo>
                  <a:cubicBezTo>
                    <a:pt x="2202" y="183"/>
                    <a:pt x="2199" y="183"/>
                    <a:pt x="2199" y="185"/>
                  </a:cubicBezTo>
                  <a:cubicBezTo>
                    <a:pt x="2207" y="181"/>
                    <a:pt x="2209" y="188"/>
                    <a:pt x="2217" y="186"/>
                  </a:cubicBezTo>
                  <a:cubicBezTo>
                    <a:pt x="2214" y="187"/>
                    <a:pt x="2216" y="189"/>
                    <a:pt x="2218" y="190"/>
                  </a:cubicBezTo>
                  <a:cubicBezTo>
                    <a:pt x="2210" y="189"/>
                    <a:pt x="2206" y="193"/>
                    <a:pt x="2200" y="190"/>
                  </a:cubicBezTo>
                  <a:cubicBezTo>
                    <a:pt x="2201" y="191"/>
                    <a:pt x="2201" y="193"/>
                    <a:pt x="2201" y="194"/>
                  </a:cubicBezTo>
                  <a:cubicBezTo>
                    <a:pt x="2191" y="193"/>
                    <a:pt x="2193" y="193"/>
                    <a:pt x="2186" y="197"/>
                  </a:cubicBezTo>
                  <a:cubicBezTo>
                    <a:pt x="2183" y="196"/>
                    <a:pt x="2186" y="190"/>
                    <a:pt x="2187" y="186"/>
                  </a:cubicBezTo>
                  <a:cubicBezTo>
                    <a:pt x="2184" y="188"/>
                    <a:pt x="2172" y="189"/>
                    <a:pt x="2179" y="192"/>
                  </a:cubicBezTo>
                  <a:cubicBezTo>
                    <a:pt x="2172" y="193"/>
                    <a:pt x="2173" y="188"/>
                    <a:pt x="2166" y="190"/>
                  </a:cubicBezTo>
                  <a:cubicBezTo>
                    <a:pt x="2166" y="193"/>
                    <a:pt x="2173" y="192"/>
                    <a:pt x="2171" y="196"/>
                  </a:cubicBezTo>
                  <a:cubicBezTo>
                    <a:pt x="2165" y="198"/>
                    <a:pt x="2168" y="193"/>
                    <a:pt x="2163" y="197"/>
                  </a:cubicBezTo>
                  <a:cubicBezTo>
                    <a:pt x="2162" y="194"/>
                    <a:pt x="2162" y="191"/>
                    <a:pt x="2156" y="192"/>
                  </a:cubicBezTo>
                  <a:cubicBezTo>
                    <a:pt x="2161" y="194"/>
                    <a:pt x="2156" y="194"/>
                    <a:pt x="2155" y="196"/>
                  </a:cubicBezTo>
                  <a:cubicBezTo>
                    <a:pt x="2157" y="196"/>
                    <a:pt x="2159" y="196"/>
                    <a:pt x="2161" y="197"/>
                  </a:cubicBezTo>
                  <a:cubicBezTo>
                    <a:pt x="2151" y="198"/>
                    <a:pt x="2149" y="198"/>
                    <a:pt x="2141" y="200"/>
                  </a:cubicBezTo>
                  <a:cubicBezTo>
                    <a:pt x="2143" y="196"/>
                    <a:pt x="2139" y="196"/>
                    <a:pt x="2144" y="193"/>
                  </a:cubicBezTo>
                  <a:cubicBezTo>
                    <a:pt x="2139" y="196"/>
                    <a:pt x="2133" y="193"/>
                    <a:pt x="2130" y="195"/>
                  </a:cubicBezTo>
                  <a:cubicBezTo>
                    <a:pt x="2133" y="196"/>
                    <a:pt x="2138" y="195"/>
                    <a:pt x="2141" y="197"/>
                  </a:cubicBezTo>
                  <a:cubicBezTo>
                    <a:pt x="2125" y="200"/>
                    <a:pt x="2117" y="205"/>
                    <a:pt x="2104" y="202"/>
                  </a:cubicBezTo>
                  <a:cubicBezTo>
                    <a:pt x="2106" y="202"/>
                    <a:pt x="2109" y="202"/>
                    <a:pt x="2109" y="201"/>
                  </a:cubicBezTo>
                  <a:cubicBezTo>
                    <a:pt x="2108" y="201"/>
                    <a:pt x="2105" y="201"/>
                    <a:pt x="2105" y="200"/>
                  </a:cubicBezTo>
                  <a:cubicBezTo>
                    <a:pt x="2110" y="200"/>
                    <a:pt x="2114" y="199"/>
                    <a:pt x="2117" y="197"/>
                  </a:cubicBezTo>
                  <a:cubicBezTo>
                    <a:pt x="2121" y="198"/>
                    <a:pt x="2115" y="200"/>
                    <a:pt x="2119" y="200"/>
                  </a:cubicBezTo>
                  <a:cubicBezTo>
                    <a:pt x="2120" y="198"/>
                    <a:pt x="2128" y="199"/>
                    <a:pt x="2124" y="195"/>
                  </a:cubicBezTo>
                  <a:cubicBezTo>
                    <a:pt x="2117" y="199"/>
                    <a:pt x="2110" y="197"/>
                    <a:pt x="2106" y="193"/>
                  </a:cubicBezTo>
                  <a:cubicBezTo>
                    <a:pt x="2100" y="199"/>
                    <a:pt x="2106" y="198"/>
                    <a:pt x="2100" y="205"/>
                  </a:cubicBezTo>
                  <a:cubicBezTo>
                    <a:pt x="2100" y="203"/>
                    <a:pt x="2098" y="203"/>
                    <a:pt x="2096" y="203"/>
                  </a:cubicBezTo>
                  <a:cubicBezTo>
                    <a:pt x="2099" y="207"/>
                    <a:pt x="2090" y="206"/>
                    <a:pt x="2089" y="206"/>
                  </a:cubicBezTo>
                  <a:cubicBezTo>
                    <a:pt x="2092" y="203"/>
                    <a:pt x="2104" y="199"/>
                    <a:pt x="2097" y="196"/>
                  </a:cubicBezTo>
                  <a:cubicBezTo>
                    <a:pt x="2101" y="204"/>
                    <a:pt x="2082" y="196"/>
                    <a:pt x="2086" y="202"/>
                  </a:cubicBezTo>
                  <a:cubicBezTo>
                    <a:pt x="2078" y="203"/>
                    <a:pt x="2081" y="199"/>
                    <a:pt x="2077" y="203"/>
                  </a:cubicBezTo>
                  <a:cubicBezTo>
                    <a:pt x="2076" y="202"/>
                    <a:pt x="2077" y="200"/>
                    <a:pt x="2075" y="200"/>
                  </a:cubicBezTo>
                  <a:cubicBezTo>
                    <a:pt x="2072" y="201"/>
                    <a:pt x="2072" y="202"/>
                    <a:pt x="2071" y="203"/>
                  </a:cubicBezTo>
                  <a:cubicBezTo>
                    <a:pt x="2082" y="203"/>
                    <a:pt x="2080" y="208"/>
                    <a:pt x="2087" y="207"/>
                  </a:cubicBezTo>
                  <a:cubicBezTo>
                    <a:pt x="2086" y="207"/>
                    <a:pt x="2085" y="207"/>
                    <a:pt x="2085" y="208"/>
                  </a:cubicBezTo>
                  <a:cubicBezTo>
                    <a:pt x="2085" y="209"/>
                    <a:pt x="2085" y="210"/>
                    <a:pt x="2083" y="210"/>
                  </a:cubicBezTo>
                  <a:cubicBezTo>
                    <a:pt x="2082" y="206"/>
                    <a:pt x="2078" y="211"/>
                    <a:pt x="2076" y="208"/>
                  </a:cubicBezTo>
                  <a:cubicBezTo>
                    <a:pt x="2078" y="208"/>
                    <a:pt x="2080" y="208"/>
                    <a:pt x="2079" y="206"/>
                  </a:cubicBezTo>
                  <a:cubicBezTo>
                    <a:pt x="2070" y="208"/>
                    <a:pt x="2071" y="204"/>
                    <a:pt x="2058" y="203"/>
                  </a:cubicBezTo>
                  <a:cubicBezTo>
                    <a:pt x="2062" y="205"/>
                    <a:pt x="2057" y="206"/>
                    <a:pt x="2053" y="207"/>
                  </a:cubicBezTo>
                  <a:cubicBezTo>
                    <a:pt x="2047" y="207"/>
                    <a:pt x="2048" y="202"/>
                    <a:pt x="2041" y="203"/>
                  </a:cubicBezTo>
                  <a:cubicBezTo>
                    <a:pt x="2043" y="211"/>
                    <a:pt x="2033" y="203"/>
                    <a:pt x="2025" y="209"/>
                  </a:cubicBezTo>
                  <a:cubicBezTo>
                    <a:pt x="2026" y="205"/>
                    <a:pt x="2014" y="204"/>
                    <a:pt x="2012" y="208"/>
                  </a:cubicBezTo>
                  <a:cubicBezTo>
                    <a:pt x="2012" y="207"/>
                    <a:pt x="2008" y="208"/>
                    <a:pt x="2005" y="208"/>
                  </a:cubicBezTo>
                  <a:cubicBezTo>
                    <a:pt x="2004" y="206"/>
                    <a:pt x="2007" y="205"/>
                    <a:pt x="2005" y="205"/>
                  </a:cubicBezTo>
                  <a:cubicBezTo>
                    <a:pt x="2002" y="205"/>
                    <a:pt x="2005" y="209"/>
                    <a:pt x="2002" y="209"/>
                  </a:cubicBezTo>
                  <a:cubicBezTo>
                    <a:pt x="1998" y="209"/>
                    <a:pt x="1998" y="205"/>
                    <a:pt x="1992" y="206"/>
                  </a:cubicBezTo>
                  <a:cubicBezTo>
                    <a:pt x="1992" y="209"/>
                    <a:pt x="1996" y="208"/>
                    <a:pt x="1993" y="210"/>
                  </a:cubicBezTo>
                  <a:cubicBezTo>
                    <a:pt x="1988" y="209"/>
                    <a:pt x="1983" y="209"/>
                    <a:pt x="1987" y="212"/>
                  </a:cubicBezTo>
                  <a:cubicBezTo>
                    <a:pt x="1980" y="214"/>
                    <a:pt x="1983" y="207"/>
                    <a:pt x="1976" y="208"/>
                  </a:cubicBezTo>
                  <a:cubicBezTo>
                    <a:pt x="1978" y="209"/>
                    <a:pt x="1978" y="210"/>
                    <a:pt x="1975" y="211"/>
                  </a:cubicBezTo>
                  <a:cubicBezTo>
                    <a:pt x="1972" y="209"/>
                    <a:pt x="1972" y="208"/>
                    <a:pt x="1971" y="206"/>
                  </a:cubicBezTo>
                  <a:cubicBezTo>
                    <a:pt x="1969" y="209"/>
                    <a:pt x="1969" y="210"/>
                    <a:pt x="1964" y="209"/>
                  </a:cubicBezTo>
                  <a:cubicBezTo>
                    <a:pt x="1964" y="210"/>
                    <a:pt x="1964" y="212"/>
                    <a:pt x="1964" y="213"/>
                  </a:cubicBezTo>
                  <a:cubicBezTo>
                    <a:pt x="1961" y="213"/>
                    <a:pt x="1957" y="214"/>
                    <a:pt x="1957" y="212"/>
                  </a:cubicBezTo>
                  <a:cubicBezTo>
                    <a:pt x="1962" y="213"/>
                    <a:pt x="1960" y="210"/>
                    <a:pt x="1962" y="209"/>
                  </a:cubicBezTo>
                  <a:cubicBezTo>
                    <a:pt x="1957" y="209"/>
                    <a:pt x="1947" y="206"/>
                    <a:pt x="1955" y="209"/>
                  </a:cubicBezTo>
                  <a:cubicBezTo>
                    <a:pt x="1948" y="211"/>
                    <a:pt x="1951" y="207"/>
                    <a:pt x="1946" y="208"/>
                  </a:cubicBezTo>
                  <a:cubicBezTo>
                    <a:pt x="1949" y="211"/>
                    <a:pt x="1946" y="208"/>
                    <a:pt x="1940" y="209"/>
                  </a:cubicBezTo>
                  <a:cubicBezTo>
                    <a:pt x="1941" y="213"/>
                    <a:pt x="1937" y="210"/>
                    <a:pt x="1933" y="210"/>
                  </a:cubicBezTo>
                  <a:cubicBezTo>
                    <a:pt x="1934" y="213"/>
                    <a:pt x="1933" y="214"/>
                    <a:pt x="1930" y="215"/>
                  </a:cubicBezTo>
                  <a:cubicBezTo>
                    <a:pt x="1930" y="213"/>
                    <a:pt x="1928" y="212"/>
                    <a:pt x="1924" y="213"/>
                  </a:cubicBezTo>
                  <a:cubicBezTo>
                    <a:pt x="1924" y="214"/>
                    <a:pt x="1932" y="216"/>
                    <a:pt x="1924" y="216"/>
                  </a:cubicBezTo>
                  <a:cubicBezTo>
                    <a:pt x="1921" y="214"/>
                    <a:pt x="1921" y="211"/>
                    <a:pt x="1915" y="211"/>
                  </a:cubicBezTo>
                  <a:cubicBezTo>
                    <a:pt x="1914" y="208"/>
                    <a:pt x="1920" y="209"/>
                    <a:pt x="1918" y="205"/>
                  </a:cubicBezTo>
                  <a:cubicBezTo>
                    <a:pt x="1914" y="209"/>
                    <a:pt x="1913" y="206"/>
                    <a:pt x="1906" y="206"/>
                  </a:cubicBezTo>
                  <a:cubicBezTo>
                    <a:pt x="1909" y="212"/>
                    <a:pt x="1892" y="214"/>
                    <a:pt x="1900" y="216"/>
                  </a:cubicBezTo>
                  <a:cubicBezTo>
                    <a:pt x="1898" y="216"/>
                    <a:pt x="1895" y="221"/>
                    <a:pt x="1893" y="217"/>
                  </a:cubicBezTo>
                  <a:cubicBezTo>
                    <a:pt x="1896" y="217"/>
                    <a:pt x="1891" y="214"/>
                    <a:pt x="1891" y="213"/>
                  </a:cubicBezTo>
                  <a:cubicBezTo>
                    <a:pt x="1888" y="214"/>
                    <a:pt x="1880" y="212"/>
                    <a:pt x="1880" y="214"/>
                  </a:cubicBezTo>
                  <a:cubicBezTo>
                    <a:pt x="1887" y="214"/>
                    <a:pt x="1887" y="217"/>
                    <a:pt x="1889" y="219"/>
                  </a:cubicBezTo>
                  <a:cubicBezTo>
                    <a:pt x="1879" y="220"/>
                    <a:pt x="1870" y="219"/>
                    <a:pt x="1871" y="215"/>
                  </a:cubicBezTo>
                  <a:cubicBezTo>
                    <a:pt x="1871" y="216"/>
                    <a:pt x="1869" y="217"/>
                    <a:pt x="1869" y="217"/>
                  </a:cubicBezTo>
                  <a:cubicBezTo>
                    <a:pt x="1873" y="217"/>
                    <a:pt x="1875" y="222"/>
                    <a:pt x="1871" y="223"/>
                  </a:cubicBezTo>
                  <a:cubicBezTo>
                    <a:pt x="1872" y="219"/>
                    <a:pt x="1868" y="218"/>
                    <a:pt x="1865" y="217"/>
                  </a:cubicBezTo>
                  <a:cubicBezTo>
                    <a:pt x="1865" y="221"/>
                    <a:pt x="1851" y="216"/>
                    <a:pt x="1854" y="220"/>
                  </a:cubicBezTo>
                  <a:cubicBezTo>
                    <a:pt x="1859" y="218"/>
                    <a:pt x="1864" y="223"/>
                    <a:pt x="1859" y="225"/>
                  </a:cubicBezTo>
                  <a:cubicBezTo>
                    <a:pt x="1856" y="222"/>
                    <a:pt x="1848" y="220"/>
                    <a:pt x="1850" y="217"/>
                  </a:cubicBezTo>
                  <a:cubicBezTo>
                    <a:pt x="1848" y="218"/>
                    <a:pt x="1846" y="219"/>
                    <a:pt x="1844" y="220"/>
                  </a:cubicBezTo>
                  <a:cubicBezTo>
                    <a:pt x="1842" y="223"/>
                    <a:pt x="1847" y="223"/>
                    <a:pt x="1846" y="225"/>
                  </a:cubicBezTo>
                  <a:cubicBezTo>
                    <a:pt x="1843" y="225"/>
                    <a:pt x="1839" y="226"/>
                    <a:pt x="1838" y="224"/>
                  </a:cubicBezTo>
                  <a:cubicBezTo>
                    <a:pt x="1846" y="224"/>
                    <a:pt x="1834" y="222"/>
                    <a:pt x="1842" y="220"/>
                  </a:cubicBezTo>
                  <a:cubicBezTo>
                    <a:pt x="1837" y="220"/>
                    <a:pt x="1836" y="218"/>
                    <a:pt x="1833" y="218"/>
                  </a:cubicBezTo>
                  <a:cubicBezTo>
                    <a:pt x="1832" y="219"/>
                    <a:pt x="1831" y="219"/>
                    <a:pt x="1831" y="220"/>
                  </a:cubicBezTo>
                  <a:cubicBezTo>
                    <a:pt x="1834" y="218"/>
                    <a:pt x="1837" y="220"/>
                    <a:pt x="1836" y="223"/>
                  </a:cubicBezTo>
                  <a:cubicBezTo>
                    <a:pt x="1829" y="223"/>
                    <a:pt x="1831" y="220"/>
                    <a:pt x="1825" y="219"/>
                  </a:cubicBezTo>
                  <a:cubicBezTo>
                    <a:pt x="1823" y="222"/>
                    <a:pt x="1815" y="226"/>
                    <a:pt x="1811" y="223"/>
                  </a:cubicBezTo>
                  <a:cubicBezTo>
                    <a:pt x="1819" y="224"/>
                    <a:pt x="1810" y="221"/>
                    <a:pt x="1815" y="220"/>
                  </a:cubicBezTo>
                  <a:cubicBezTo>
                    <a:pt x="1822" y="222"/>
                    <a:pt x="1824" y="219"/>
                    <a:pt x="1827" y="216"/>
                  </a:cubicBezTo>
                  <a:cubicBezTo>
                    <a:pt x="1824" y="214"/>
                    <a:pt x="1818" y="213"/>
                    <a:pt x="1817" y="217"/>
                  </a:cubicBezTo>
                  <a:cubicBezTo>
                    <a:pt x="1821" y="217"/>
                    <a:pt x="1821" y="216"/>
                    <a:pt x="1823" y="215"/>
                  </a:cubicBezTo>
                  <a:cubicBezTo>
                    <a:pt x="1823" y="217"/>
                    <a:pt x="1821" y="219"/>
                    <a:pt x="1819" y="219"/>
                  </a:cubicBezTo>
                  <a:cubicBezTo>
                    <a:pt x="1816" y="217"/>
                    <a:pt x="1808" y="219"/>
                    <a:pt x="1813" y="215"/>
                  </a:cubicBezTo>
                  <a:cubicBezTo>
                    <a:pt x="1808" y="216"/>
                    <a:pt x="1803" y="213"/>
                    <a:pt x="1797" y="215"/>
                  </a:cubicBezTo>
                  <a:cubicBezTo>
                    <a:pt x="1803" y="215"/>
                    <a:pt x="1807" y="217"/>
                    <a:pt x="1809" y="220"/>
                  </a:cubicBezTo>
                  <a:cubicBezTo>
                    <a:pt x="1804" y="221"/>
                    <a:pt x="1799" y="217"/>
                    <a:pt x="1799" y="219"/>
                  </a:cubicBezTo>
                  <a:cubicBezTo>
                    <a:pt x="1799" y="222"/>
                    <a:pt x="1807" y="221"/>
                    <a:pt x="1809" y="224"/>
                  </a:cubicBezTo>
                  <a:cubicBezTo>
                    <a:pt x="1802" y="227"/>
                    <a:pt x="1793" y="217"/>
                    <a:pt x="1801" y="224"/>
                  </a:cubicBezTo>
                  <a:cubicBezTo>
                    <a:pt x="1797" y="224"/>
                    <a:pt x="1792" y="223"/>
                    <a:pt x="1791" y="222"/>
                  </a:cubicBezTo>
                  <a:cubicBezTo>
                    <a:pt x="1795" y="222"/>
                    <a:pt x="1791" y="217"/>
                    <a:pt x="1789" y="216"/>
                  </a:cubicBezTo>
                  <a:cubicBezTo>
                    <a:pt x="1785" y="216"/>
                    <a:pt x="1782" y="217"/>
                    <a:pt x="1781" y="218"/>
                  </a:cubicBezTo>
                  <a:cubicBezTo>
                    <a:pt x="1786" y="217"/>
                    <a:pt x="1790" y="222"/>
                    <a:pt x="1786" y="221"/>
                  </a:cubicBezTo>
                  <a:cubicBezTo>
                    <a:pt x="1786" y="220"/>
                    <a:pt x="1784" y="222"/>
                    <a:pt x="1782" y="222"/>
                  </a:cubicBezTo>
                  <a:cubicBezTo>
                    <a:pt x="1782" y="220"/>
                    <a:pt x="1775" y="221"/>
                    <a:pt x="1774" y="220"/>
                  </a:cubicBezTo>
                  <a:cubicBezTo>
                    <a:pt x="1775" y="221"/>
                    <a:pt x="1778" y="222"/>
                    <a:pt x="1778" y="223"/>
                  </a:cubicBezTo>
                  <a:cubicBezTo>
                    <a:pt x="1774" y="224"/>
                    <a:pt x="1768" y="228"/>
                    <a:pt x="1766" y="223"/>
                  </a:cubicBezTo>
                  <a:cubicBezTo>
                    <a:pt x="1768" y="223"/>
                    <a:pt x="1772" y="224"/>
                    <a:pt x="1772" y="223"/>
                  </a:cubicBezTo>
                  <a:cubicBezTo>
                    <a:pt x="1762" y="217"/>
                    <a:pt x="1758" y="213"/>
                    <a:pt x="1745" y="210"/>
                  </a:cubicBezTo>
                  <a:cubicBezTo>
                    <a:pt x="1747" y="210"/>
                    <a:pt x="1748" y="209"/>
                    <a:pt x="1748" y="208"/>
                  </a:cubicBezTo>
                  <a:cubicBezTo>
                    <a:pt x="1739" y="207"/>
                    <a:pt x="1734" y="205"/>
                    <a:pt x="1735" y="202"/>
                  </a:cubicBezTo>
                  <a:cubicBezTo>
                    <a:pt x="1730" y="202"/>
                    <a:pt x="1727" y="204"/>
                    <a:pt x="1724" y="206"/>
                  </a:cubicBezTo>
                  <a:cubicBezTo>
                    <a:pt x="1730" y="208"/>
                    <a:pt x="1732" y="205"/>
                    <a:pt x="1735" y="208"/>
                  </a:cubicBezTo>
                  <a:cubicBezTo>
                    <a:pt x="1733" y="208"/>
                    <a:pt x="1739" y="214"/>
                    <a:pt x="1741" y="217"/>
                  </a:cubicBezTo>
                  <a:cubicBezTo>
                    <a:pt x="1750" y="214"/>
                    <a:pt x="1750" y="220"/>
                    <a:pt x="1760" y="218"/>
                  </a:cubicBezTo>
                  <a:cubicBezTo>
                    <a:pt x="1757" y="222"/>
                    <a:pt x="1766" y="220"/>
                    <a:pt x="1763" y="223"/>
                  </a:cubicBezTo>
                  <a:cubicBezTo>
                    <a:pt x="1755" y="217"/>
                    <a:pt x="1747" y="220"/>
                    <a:pt x="1734" y="217"/>
                  </a:cubicBezTo>
                  <a:cubicBezTo>
                    <a:pt x="1736" y="215"/>
                    <a:pt x="1738" y="213"/>
                    <a:pt x="1733" y="211"/>
                  </a:cubicBezTo>
                  <a:cubicBezTo>
                    <a:pt x="1724" y="208"/>
                    <a:pt x="1728" y="213"/>
                    <a:pt x="1721" y="212"/>
                  </a:cubicBezTo>
                  <a:cubicBezTo>
                    <a:pt x="1719" y="209"/>
                    <a:pt x="1723" y="208"/>
                    <a:pt x="1720" y="207"/>
                  </a:cubicBezTo>
                  <a:cubicBezTo>
                    <a:pt x="1717" y="208"/>
                    <a:pt x="1711" y="207"/>
                    <a:pt x="1709" y="204"/>
                  </a:cubicBezTo>
                  <a:cubicBezTo>
                    <a:pt x="1718" y="205"/>
                    <a:pt x="1707" y="201"/>
                    <a:pt x="1714" y="200"/>
                  </a:cubicBezTo>
                  <a:cubicBezTo>
                    <a:pt x="1711" y="200"/>
                    <a:pt x="1709" y="199"/>
                    <a:pt x="1707" y="198"/>
                  </a:cubicBezTo>
                  <a:cubicBezTo>
                    <a:pt x="1715" y="203"/>
                    <a:pt x="1697" y="202"/>
                    <a:pt x="1704" y="205"/>
                  </a:cubicBezTo>
                  <a:cubicBezTo>
                    <a:pt x="1691" y="206"/>
                    <a:pt x="1704" y="197"/>
                    <a:pt x="1694" y="197"/>
                  </a:cubicBezTo>
                  <a:cubicBezTo>
                    <a:pt x="1698" y="200"/>
                    <a:pt x="1692" y="200"/>
                    <a:pt x="1684" y="199"/>
                  </a:cubicBezTo>
                  <a:cubicBezTo>
                    <a:pt x="1682" y="195"/>
                    <a:pt x="1675" y="194"/>
                    <a:pt x="1668" y="192"/>
                  </a:cubicBezTo>
                  <a:cubicBezTo>
                    <a:pt x="1672" y="195"/>
                    <a:pt x="1674" y="195"/>
                    <a:pt x="1668" y="196"/>
                  </a:cubicBezTo>
                  <a:cubicBezTo>
                    <a:pt x="1671" y="198"/>
                    <a:pt x="1676" y="198"/>
                    <a:pt x="1679" y="197"/>
                  </a:cubicBezTo>
                  <a:cubicBezTo>
                    <a:pt x="1679" y="199"/>
                    <a:pt x="1680" y="200"/>
                    <a:pt x="1682" y="201"/>
                  </a:cubicBezTo>
                  <a:cubicBezTo>
                    <a:pt x="1674" y="200"/>
                    <a:pt x="1677" y="202"/>
                    <a:pt x="1674" y="203"/>
                  </a:cubicBezTo>
                  <a:cubicBezTo>
                    <a:pt x="1672" y="201"/>
                    <a:pt x="1666" y="201"/>
                    <a:pt x="1665" y="199"/>
                  </a:cubicBezTo>
                  <a:cubicBezTo>
                    <a:pt x="1665" y="200"/>
                    <a:pt x="1663" y="200"/>
                    <a:pt x="1663" y="201"/>
                  </a:cubicBezTo>
                  <a:cubicBezTo>
                    <a:pt x="1673" y="202"/>
                    <a:pt x="1660" y="205"/>
                    <a:pt x="1667" y="206"/>
                  </a:cubicBezTo>
                  <a:cubicBezTo>
                    <a:pt x="1671" y="207"/>
                    <a:pt x="1669" y="203"/>
                    <a:pt x="1674" y="204"/>
                  </a:cubicBezTo>
                  <a:cubicBezTo>
                    <a:pt x="1679" y="209"/>
                    <a:pt x="1669" y="208"/>
                    <a:pt x="1666" y="211"/>
                  </a:cubicBezTo>
                  <a:cubicBezTo>
                    <a:pt x="1670" y="214"/>
                    <a:pt x="1676" y="210"/>
                    <a:pt x="1677" y="214"/>
                  </a:cubicBezTo>
                  <a:cubicBezTo>
                    <a:pt x="1671" y="217"/>
                    <a:pt x="1662" y="213"/>
                    <a:pt x="1654" y="211"/>
                  </a:cubicBezTo>
                  <a:cubicBezTo>
                    <a:pt x="1654" y="216"/>
                    <a:pt x="1641" y="208"/>
                    <a:pt x="1639" y="213"/>
                  </a:cubicBezTo>
                  <a:cubicBezTo>
                    <a:pt x="1638" y="212"/>
                    <a:pt x="1636" y="211"/>
                    <a:pt x="1634" y="210"/>
                  </a:cubicBezTo>
                  <a:cubicBezTo>
                    <a:pt x="1632" y="213"/>
                    <a:pt x="1630" y="208"/>
                    <a:pt x="1627" y="208"/>
                  </a:cubicBezTo>
                  <a:cubicBezTo>
                    <a:pt x="1627" y="209"/>
                    <a:pt x="1627" y="211"/>
                    <a:pt x="1629" y="212"/>
                  </a:cubicBezTo>
                  <a:cubicBezTo>
                    <a:pt x="1619" y="209"/>
                    <a:pt x="1617" y="209"/>
                    <a:pt x="1604" y="209"/>
                  </a:cubicBezTo>
                  <a:cubicBezTo>
                    <a:pt x="1602" y="206"/>
                    <a:pt x="1600" y="204"/>
                    <a:pt x="1600" y="201"/>
                  </a:cubicBezTo>
                  <a:cubicBezTo>
                    <a:pt x="1603" y="201"/>
                    <a:pt x="1605" y="201"/>
                    <a:pt x="1608" y="200"/>
                  </a:cubicBezTo>
                  <a:cubicBezTo>
                    <a:pt x="1591" y="198"/>
                    <a:pt x="1600" y="208"/>
                    <a:pt x="1589" y="201"/>
                  </a:cubicBezTo>
                  <a:cubicBezTo>
                    <a:pt x="1589" y="203"/>
                    <a:pt x="1597" y="208"/>
                    <a:pt x="1591" y="208"/>
                  </a:cubicBezTo>
                  <a:cubicBezTo>
                    <a:pt x="1580" y="202"/>
                    <a:pt x="1564" y="203"/>
                    <a:pt x="1566" y="194"/>
                  </a:cubicBezTo>
                  <a:cubicBezTo>
                    <a:pt x="1556" y="190"/>
                    <a:pt x="1548" y="194"/>
                    <a:pt x="1544" y="190"/>
                  </a:cubicBezTo>
                  <a:cubicBezTo>
                    <a:pt x="1541" y="189"/>
                    <a:pt x="1540" y="190"/>
                    <a:pt x="1538" y="191"/>
                  </a:cubicBezTo>
                  <a:cubicBezTo>
                    <a:pt x="1541" y="193"/>
                    <a:pt x="1545" y="195"/>
                    <a:pt x="1548" y="198"/>
                  </a:cubicBezTo>
                  <a:cubicBezTo>
                    <a:pt x="1555" y="197"/>
                    <a:pt x="1557" y="201"/>
                    <a:pt x="1552" y="195"/>
                  </a:cubicBezTo>
                  <a:cubicBezTo>
                    <a:pt x="1561" y="196"/>
                    <a:pt x="1563" y="199"/>
                    <a:pt x="1567" y="201"/>
                  </a:cubicBezTo>
                  <a:cubicBezTo>
                    <a:pt x="1555" y="201"/>
                    <a:pt x="1544" y="196"/>
                    <a:pt x="1542" y="201"/>
                  </a:cubicBezTo>
                  <a:cubicBezTo>
                    <a:pt x="1538" y="199"/>
                    <a:pt x="1535" y="196"/>
                    <a:pt x="1532" y="193"/>
                  </a:cubicBezTo>
                  <a:cubicBezTo>
                    <a:pt x="1531" y="195"/>
                    <a:pt x="1516" y="194"/>
                    <a:pt x="1515" y="190"/>
                  </a:cubicBezTo>
                  <a:cubicBezTo>
                    <a:pt x="1525" y="193"/>
                    <a:pt x="1536" y="191"/>
                    <a:pt x="1527" y="187"/>
                  </a:cubicBezTo>
                  <a:cubicBezTo>
                    <a:pt x="1503" y="185"/>
                    <a:pt x="1490" y="177"/>
                    <a:pt x="1466" y="176"/>
                  </a:cubicBezTo>
                  <a:cubicBezTo>
                    <a:pt x="1466" y="175"/>
                    <a:pt x="1468" y="173"/>
                    <a:pt x="1464" y="172"/>
                  </a:cubicBezTo>
                  <a:cubicBezTo>
                    <a:pt x="1464" y="173"/>
                    <a:pt x="1463" y="175"/>
                    <a:pt x="1460" y="175"/>
                  </a:cubicBezTo>
                  <a:cubicBezTo>
                    <a:pt x="1453" y="173"/>
                    <a:pt x="1449" y="171"/>
                    <a:pt x="1439" y="170"/>
                  </a:cubicBezTo>
                  <a:cubicBezTo>
                    <a:pt x="1440" y="167"/>
                    <a:pt x="1439" y="165"/>
                    <a:pt x="1434" y="163"/>
                  </a:cubicBezTo>
                  <a:cubicBezTo>
                    <a:pt x="1430" y="165"/>
                    <a:pt x="1418" y="170"/>
                    <a:pt x="1413" y="168"/>
                  </a:cubicBezTo>
                  <a:cubicBezTo>
                    <a:pt x="1419" y="169"/>
                    <a:pt x="1412" y="163"/>
                    <a:pt x="1407" y="162"/>
                  </a:cubicBezTo>
                  <a:cubicBezTo>
                    <a:pt x="1410" y="167"/>
                    <a:pt x="1378" y="153"/>
                    <a:pt x="1387" y="160"/>
                  </a:cubicBezTo>
                  <a:cubicBezTo>
                    <a:pt x="1374" y="157"/>
                    <a:pt x="1368" y="154"/>
                    <a:pt x="1368" y="153"/>
                  </a:cubicBezTo>
                  <a:cubicBezTo>
                    <a:pt x="1363" y="152"/>
                    <a:pt x="1359" y="152"/>
                    <a:pt x="1354" y="152"/>
                  </a:cubicBezTo>
                  <a:cubicBezTo>
                    <a:pt x="1352" y="147"/>
                    <a:pt x="1326" y="146"/>
                    <a:pt x="1323" y="143"/>
                  </a:cubicBezTo>
                  <a:cubicBezTo>
                    <a:pt x="1331" y="146"/>
                    <a:pt x="1334" y="141"/>
                    <a:pt x="1327" y="140"/>
                  </a:cubicBezTo>
                  <a:cubicBezTo>
                    <a:pt x="1322" y="142"/>
                    <a:pt x="1298" y="140"/>
                    <a:pt x="1294" y="138"/>
                  </a:cubicBezTo>
                  <a:cubicBezTo>
                    <a:pt x="1296" y="137"/>
                    <a:pt x="1298" y="135"/>
                    <a:pt x="1310" y="136"/>
                  </a:cubicBezTo>
                  <a:cubicBezTo>
                    <a:pt x="1291" y="132"/>
                    <a:pt x="1290" y="136"/>
                    <a:pt x="1283" y="138"/>
                  </a:cubicBezTo>
                  <a:cubicBezTo>
                    <a:pt x="1284" y="134"/>
                    <a:pt x="1274" y="136"/>
                    <a:pt x="1271" y="136"/>
                  </a:cubicBezTo>
                  <a:cubicBezTo>
                    <a:pt x="1266" y="133"/>
                    <a:pt x="1272" y="135"/>
                    <a:pt x="1272" y="132"/>
                  </a:cubicBezTo>
                  <a:cubicBezTo>
                    <a:pt x="1265" y="130"/>
                    <a:pt x="1262" y="127"/>
                    <a:pt x="1249" y="125"/>
                  </a:cubicBezTo>
                  <a:cubicBezTo>
                    <a:pt x="1252" y="129"/>
                    <a:pt x="1238" y="125"/>
                    <a:pt x="1234" y="123"/>
                  </a:cubicBezTo>
                  <a:cubicBezTo>
                    <a:pt x="1231" y="125"/>
                    <a:pt x="1224" y="125"/>
                    <a:pt x="1213" y="124"/>
                  </a:cubicBezTo>
                  <a:cubicBezTo>
                    <a:pt x="1229" y="121"/>
                    <a:pt x="1151" y="107"/>
                    <a:pt x="1169" y="114"/>
                  </a:cubicBezTo>
                  <a:cubicBezTo>
                    <a:pt x="1153" y="114"/>
                    <a:pt x="1154" y="107"/>
                    <a:pt x="1136" y="105"/>
                  </a:cubicBezTo>
                  <a:cubicBezTo>
                    <a:pt x="1131" y="106"/>
                    <a:pt x="1121" y="103"/>
                    <a:pt x="1130" y="107"/>
                  </a:cubicBezTo>
                  <a:cubicBezTo>
                    <a:pt x="1115" y="106"/>
                    <a:pt x="1125" y="103"/>
                    <a:pt x="1107" y="102"/>
                  </a:cubicBezTo>
                  <a:cubicBezTo>
                    <a:pt x="1114" y="107"/>
                    <a:pt x="1089" y="98"/>
                    <a:pt x="1092" y="104"/>
                  </a:cubicBezTo>
                  <a:cubicBezTo>
                    <a:pt x="1085" y="97"/>
                    <a:pt x="1070" y="103"/>
                    <a:pt x="1056" y="96"/>
                  </a:cubicBezTo>
                  <a:cubicBezTo>
                    <a:pt x="1056" y="97"/>
                    <a:pt x="1052" y="97"/>
                    <a:pt x="1051" y="97"/>
                  </a:cubicBezTo>
                  <a:cubicBezTo>
                    <a:pt x="1048" y="99"/>
                    <a:pt x="1068" y="102"/>
                    <a:pt x="1055" y="101"/>
                  </a:cubicBezTo>
                  <a:cubicBezTo>
                    <a:pt x="1040" y="97"/>
                    <a:pt x="1049" y="97"/>
                    <a:pt x="1047" y="95"/>
                  </a:cubicBezTo>
                  <a:cubicBezTo>
                    <a:pt x="1005" y="91"/>
                    <a:pt x="957" y="85"/>
                    <a:pt x="916" y="81"/>
                  </a:cubicBezTo>
                  <a:cubicBezTo>
                    <a:pt x="921" y="83"/>
                    <a:pt x="921" y="84"/>
                    <a:pt x="912" y="84"/>
                  </a:cubicBezTo>
                  <a:cubicBezTo>
                    <a:pt x="901" y="77"/>
                    <a:pt x="855" y="77"/>
                    <a:pt x="848" y="79"/>
                  </a:cubicBezTo>
                  <a:cubicBezTo>
                    <a:pt x="844" y="75"/>
                    <a:pt x="821" y="79"/>
                    <a:pt x="817" y="76"/>
                  </a:cubicBezTo>
                  <a:cubicBezTo>
                    <a:pt x="821" y="77"/>
                    <a:pt x="830" y="74"/>
                    <a:pt x="820" y="73"/>
                  </a:cubicBezTo>
                  <a:cubicBezTo>
                    <a:pt x="814" y="77"/>
                    <a:pt x="807" y="74"/>
                    <a:pt x="798" y="77"/>
                  </a:cubicBezTo>
                  <a:cubicBezTo>
                    <a:pt x="793" y="73"/>
                    <a:pt x="767" y="77"/>
                    <a:pt x="779" y="71"/>
                  </a:cubicBezTo>
                  <a:cubicBezTo>
                    <a:pt x="774" y="71"/>
                    <a:pt x="771" y="70"/>
                    <a:pt x="768" y="70"/>
                  </a:cubicBezTo>
                  <a:cubicBezTo>
                    <a:pt x="767" y="73"/>
                    <a:pt x="762" y="73"/>
                    <a:pt x="771" y="75"/>
                  </a:cubicBezTo>
                  <a:cubicBezTo>
                    <a:pt x="747" y="72"/>
                    <a:pt x="742" y="76"/>
                    <a:pt x="724" y="73"/>
                  </a:cubicBezTo>
                  <a:cubicBezTo>
                    <a:pt x="721" y="75"/>
                    <a:pt x="735" y="77"/>
                    <a:pt x="724" y="78"/>
                  </a:cubicBezTo>
                  <a:cubicBezTo>
                    <a:pt x="724" y="77"/>
                    <a:pt x="724" y="76"/>
                    <a:pt x="724" y="76"/>
                  </a:cubicBezTo>
                  <a:cubicBezTo>
                    <a:pt x="720" y="76"/>
                    <a:pt x="719" y="77"/>
                    <a:pt x="717" y="76"/>
                  </a:cubicBezTo>
                  <a:cubicBezTo>
                    <a:pt x="718" y="74"/>
                    <a:pt x="724" y="74"/>
                    <a:pt x="724" y="70"/>
                  </a:cubicBezTo>
                  <a:cubicBezTo>
                    <a:pt x="715" y="72"/>
                    <a:pt x="709" y="68"/>
                    <a:pt x="706" y="71"/>
                  </a:cubicBezTo>
                  <a:cubicBezTo>
                    <a:pt x="718" y="71"/>
                    <a:pt x="710" y="77"/>
                    <a:pt x="703" y="74"/>
                  </a:cubicBezTo>
                  <a:cubicBezTo>
                    <a:pt x="709" y="72"/>
                    <a:pt x="676" y="76"/>
                    <a:pt x="666" y="78"/>
                  </a:cubicBezTo>
                  <a:cubicBezTo>
                    <a:pt x="660" y="75"/>
                    <a:pt x="677" y="77"/>
                    <a:pt x="676" y="75"/>
                  </a:cubicBezTo>
                  <a:cubicBezTo>
                    <a:pt x="656" y="76"/>
                    <a:pt x="657" y="75"/>
                    <a:pt x="656" y="79"/>
                  </a:cubicBezTo>
                  <a:cubicBezTo>
                    <a:pt x="645" y="79"/>
                    <a:pt x="641" y="77"/>
                    <a:pt x="629" y="80"/>
                  </a:cubicBezTo>
                  <a:cubicBezTo>
                    <a:pt x="622" y="79"/>
                    <a:pt x="633" y="77"/>
                    <a:pt x="626" y="77"/>
                  </a:cubicBezTo>
                  <a:cubicBezTo>
                    <a:pt x="622" y="79"/>
                    <a:pt x="620" y="81"/>
                    <a:pt x="613" y="82"/>
                  </a:cubicBezTo>
                  <a:cubicBezTo>
                    <a:pt x="596" y="76"/>
                    <a:pt x="559" y="92"/>
                    <a:pt x="540" y="85"/>
                  </a:cubicBezTo>
                  <a:cubicBezTo>
                    <a:pt x="547" y="86"/>
                    <a:pt x="538" y="89"/>
                    <a:pt x="529" y="91"/>
                  </a:cubicBezTo>
                  <a:cubicBezTo>
                    <a:pt x="528" y="90"/>
                    <a:pt x="529" y="88"/>
                    <a:pt x="525" y="88"/>
                  </a:cubicBezTo>
                  <a:cubicBezTo>
                    <a:pt x="526" y="90"/>
                    <a:pt x="523" y="92"/>
                    <a:pt x="517" y="93"/>
                  </a:cubicBezTo>
                  <a:cubicBezTo>
                    <a:pt x="517" y="92"/>
                    <a:pt x="517" y="90"/>
                    <a:pt x="514" y="90"/>
                  </a:cubicBezTo>
                  <a:cubicBezTo>
                    <a:pt x="512" y="94"/>
                    <a:pt x="504" y="92"/>
                    <a:pt x="500" y="95"/>
                  </a:cubicBezTo>
                  <a:cubicBezTo>
                    <a:pt x="498" y="92"/>
                    <a:pt x="510" y="91"/>
                    <a:pt x="511" y="88"/>
                  </a:cubicBezTo>
                  <a:cubicBezTo>
                    <a:pt x="496" y="89"/>
                    <a:pt x="494" y="93"/>
                    <a:pt x="483" y="94"/>
                  </a:cubicBezTo>
                  <a:cubicBezTo>
                    <a:pt x="489" y="92"/>
                    <a:pt x="478" y="91"/>
                    <a:pt x="477" y="91"/>
                  </a:cubicBezTo>
                  <a:cubicBezTo>
                    <a:pt x="480" y="94"/>
                    <a:pt x="472" y="97"/>
                    <a:pt x="478" y="98"/>
                  </a:cubicBezTo>
                  <a:cubicBezTo>
                    <a:pt x="474" y="99"/>
                    <a:pt x="468" y="101"/>
                    <a:pt x="467" y="99"/>
                  </a:cubicBezTo>
                  <a:cubicBezTo>
                    <a:pt x="469" y="99"/>
                    <a:pt x="473" y="98"/>
                    <a:pt x="473" y="97"/>
                  </a:cubicBezTo>
                  <a:cubicBezTo>
                    <a:pt x="468" y="99"/>
                    <a:pt x="461" y="97"/>
                    <a:pt x="459" y="100"/>
                  </a:cubicBezTo>
                  <a:cubicBezTo>
                    <a:pt x="463" y="100"/>
                    <a:pt x="465" y="100"/>
                    <a:pt x="465" y="102"/>
                  </a:cubicBezTo>
                  <a:cubicBezTo>
                    <a:pt x="464" y="104"/>
                    <a:pt x="463" y="105"/>
                    <a:pt x="461" y="106"/>
                  </a:cubicBezTo>
                  <a:cubicBezTo>
                    <a:pt x="466" y="97"/>
                    <a:pt x="446" y="105"/>
                    <a:pt x="445" y="108"/>
                  </a:cubicBezTo>
                  <a:cubicBezTo>
                    <a:pt x="442" y="103"/>
                    <a:pt x="440" y="104"/>
                    <a:pt x="441" y="101"/>
                  </a:cubicBezTo>
                  <a:cubicBezTo>
                    <a:pt x="432" y="103"/>
                    <a:pt x="434" y="106"/>
                    <a:pt x="429" y="109"/>
                  </a:cubicBezTo>
                  <a:cubicBezTo>
                    <a:pt x="429" y="105"/>
                    <a:pt x="430" y="101"/>
                    <a:pt x="422" y="102"/>
                  </a:cubicBezTo>
                  <a:cubicBezTo>
                    <a:pt x="425" y="105"/>
                    <a:pt x="415" y="107"/>
                    <a:pt x="419" y="111"/>
                  </a:cubicBezTo>
                  <a:cubicBezTo>
                    <a:pt x="399" y="118"/>
                    <a:pt x="394" y="115"/>
                    <a:pt x="382" y="119"/>
                  </a:cubicBezTo>
                  <a:cubicBezTo>
                    <a:pt x="382" y="120"/>
                    <a:pt x="386" y="119"/>
                    <a:pt x="383" y="121"/>
                  </a:cubicBezTo>
                  <a:cubicBezTo>
                    <a:pt x="377" y="121"/>
                    <a:pt x="372" y="122"/>
                    <a:pt x="368" y="121"/>
                  </a:cubicBezTo>
                  <a:cubicBezTo>
                    <a:pt x="366" y="124"/>
                    <a:pt x="370" y="124"/>
                    <a:pt x="367" y="126"/>
                  </a:cubicBezTo>
                  <a:cubicBezTo>
                    <a:pt x="358" y="125"/>
                    <a:pt x="359" y="121"/>
                    <a:pt x="351" y="121"/>
                  </a:cubicBezTo>
                  <a:cubicBezTo>
                    <a:pt x="343" y="127"/>
                    <a:pt x="345" y="124"/>
                    <a:pt x="341" y="129"/>
                  </a:cubicBezTo>
                  <a:cubicBezTo>
                    <a:pt x="344" y="128"/>
                    <a:pt x="347" y="129"/>
                    <a:pt x="344" y="130"/>
                  </a:cubicBezTo>
                  <a:cubicBezTo>
                    <a:pt x="338" y="129"/>
                    <a:pt x="335" y="127"/>
                    <a:pt x="333" y="127"/>
                  </a:cubicBezTo>
                  <a:cubicBezTo>
                    <a:pt x="337" y="125"/>
                    <a:pt x="340" y="124"/>
                    <a:pt x="342" y="124"/>
                  </a:cubicBezTo>
                  <a:cubicBezTo>
                    <a:pt x="343" y="122"/>
                    <a:pt x="348" y="120"/>
                    <a:pt x="343" y="120"/>
                  </a:cubicBezTo>
                  <a:cubicBezTo>
                    <a:pt x="349" y="119"/>
                    <a:pt x="355" y="117"/>
                    <a:pt x="363" y="114"/>
                  </a:cubicBezTo>
                  <a:cubicBezTo>
                    <a:pt x="359" y="111"/>
                    <a:pt x="370" y="110"/>
                    <a:pt x="366" y="108"/>
                  </a:cubicBezTo>
                  <a:cubicBezTo>
                    <a:pt x="357" y="112"/>
                    <a:pt x="354" y="111"/>
                    <a:pt x="346" y="114"/>
                  </a:cubicBezTo>
                  <a:cubicBezTo>
                    <a:pt x="349" y="117"/>
                    <a:pt x="339" y="118"/>
                    <a:pt x="337" y="118"/>
                  </a:cubicBezTo>
                  <a:cubicBezTo>
                    <a:pt x="338" y="120"/>
                    <a:pt x="332" y="122"/>
                    <a:pt x="334" y="124"/>
                  </a:cubicBezTo>
                  <a:cubicBezTo>
                    <a:pt x="328" y="127"/>
                    <a:pt x="327" y="124"/>
                    <a:pt x="321" y="128"/>
                  </a:cubicBezTo>
                  <a:cubicBezTo>
                    <a:pt x="321" y="127"/>
                    <a:pt x="321" y="125"/>
                    <a:pt x="318" y="125"/>
                  </a:cubicBezTo>
                  <a:cubicBezTo>
                    <a:pt x="317" y="130"/>
                    <a:pt x="314" y="126"/>
                    <a:pt x="312" y="127"/>
                  </a:cubicBezTo>
                  <a:cubicBezTo>
                    <a:pt x="314" y="130"/>
                    <a:pt x="305" y="132"/>
                    <a:pt x="305" y="134"/>
                  </a:cubicBezTo>
                  <a:cubicBezTo>
                    <a:pt x="307" y="133"/>
                    <a:pt x="311" y="132"/>
                    <a:pt x="312" y="133"/>
                  </a:cubicBezTo>
                  <a:cubicBezTo>
                    <a:pt x="301" y="136"/>
                    <a:pt x="311" y="136"/>
                    <a:pt x="314" y="138"/>
                  </a:cubicBezTo>
                  <a:cubicBezTo>
                    <a:pt x="313" y="136"/>
                    <a:pt x="315" y="131"/>
                    <a:pt x="316" y="133"/>
                  </a:cubicBezTo>
                  <a:cubicBezTo>
                    <a:pt x="309" y="139"/>
                    <a:pt x="330" y="133"/>
                    <a:pt x="322" y="135"/>
                  </a:cubicBezTo>
                  <a:cubicBezTo>
                    <a:pt x="315" y="137"/>
                    <a:pt x="317" y="139"/>
                    <a:pt x="310" y="141"/>
                  </a:cubicBezTo>
                  <a:cubicBezTo>
                    <a:pt x="301" y="139"/>
                    <a:pt x="308" y="132"/>
                    <a:pt x="299" y="131"/>
                  </a:cubicBezTo>
                  <a:cubicBezTo>
                    <a:pt x="295" y="135"/>
                    <a:pt x="292" y="136"/>
                    <a:pt x="293" y="139"/>
                  </a:cubicBezTo>
                  <a:cubicBezTo>
                    <a:pt x="292" y="138"/>
                    <a:pt x="290" y="138"/>
                    <a:pt x="288" y="138"/>
                  </a:cubicBezTo>
                  <a:cubicBezTo>
                    <a:pt x="287" y="141"/>
                    <a:pt x="295" y="139"/>
                    <a:pt x="290" y="142"/>
                  </a:cubicBezTo>
                  <a:cubicBezTo>
                    <a:pt x="286" y="142"/>
                    <a:pt x="288" y="137"/>
                    <a:pt x="282" y="141"/>
                  </a:cubicBezTo>
                  <a:cubicBezTo>
                    <a:pt x="281" y="144"/>
                    <a:pt x="291" y="140"/>
                    <a:pt x="286" y="144"/>
                  </a:cubicBezTo>
                  <a:cubicBezTo>
                    <a:pt x="278" y="142"/>
                    <a:pt x="288" y="144"/>
                    <a:pt x="281" y="148"/>
                  </a:cubicBezTo>
                  <a:cubicBezTo>
                    <a:pt x="280" y="148"/>
                    <a:pt x="279" y="148"/>
                    <a:pt x="277" y="149"/>
                  </a:cubicBezTo>
                  <a:cubicBezTo>
                    <a:pt x="276" y="148"/>
                    <a:pt x="276" y="145"/>
                    <a:pt x="273" y="146"/>
                  </a:cubicBezTo>
                  <a:cubicBezTo>
                    <a:pt x="274" y="151"/>
                    <a:pt x="270" y="145"/>
                    <a:pt x="264" y="148"/>
                  </a:cubicBezTo>
                  <a:cubicBezTo>
                    <a:pt x="263" y="153"/>
                    <a:pt x="271" y="148"/>
                    <a:pt x="271" y="151"/>
                  </a:cubicBezTo>
                  <a:cubicBezTo>
                    <a:pt x="263" y="151"/>
                    <a:pt x="262" y="156"/>
                    <a:pt x="259" y="157"/>
                  </a:cubicBezTo>
                  <a:cubicBezTo>
                    <a:pt x="262" y="152"/>
                    <a:pt x="251" y="158"/>
                    <a:pt x="250" y="155"/>
                  </a:cubicBezTo>
                  <a:cubicBezTo>
                    <a:pt x="253" y="158"/>
                    <a:pt x="249" y="158"/>
                    <a:pt x="245" y="164"/>
                  </a:cubicBezTo>
                  <a:cubicBezTo>
                    <a:pt x="242" y="159"/>
                    <a:pt x="237" y="166"/>
                    <a:pt x="234" y="163"/>
                  </a:cubicBezTo>
                  <a:cubicBezTo>
                    <a:pt x="233" y="165"/>
                    <a:pt x="232" y="166"/>
                    <a:pt x="232" y="168"/>
                  </a:cubicBezTo>
                  <a:cubicBezTo>
                    <a:pt x="234" y="167"/>
                    <a:pt x="236" y="166"/>
                    <a:pt x="237" y="168"/>
                  </a:cubicBezTo>
                  <a:cubicBezTo>
                    <a:pt x="235" y="169"/>
                    <a:pt x="233" y="170"/>
                    <a:pt x="231" y="171"/>
                  </a:cubicBezTo>
                  <a:cubicBezTo>
                    <a:pt x="227" y="170"/>
                    <a:pt x="231" y="161"/>
                    <a:pt x="221" y="167"/>
                  </a:cubicBezTo>
                  <a:cubicBezTo>
                    <a:pt x="224" y="170"/>
                    <a:pt x="220" y="173"/>
                    <a:pt x="218" y="176"/>
                  </a:cubicBezTo>
                  <a:cubicBezTo>
                    <a:pt x="220" y="179"/>
                    <a:pt x="222" y="174"/>
                    <a:pt x="223" y="176"/>
                  </a:cubicBezTo>
                  <a:cubicBezTo>
                    <a:pt x="221" y="180"/>
                    <a:pt x="216" y="179"/>
                    <a:pt x="213" y="179"/>
                  </a:cubicBezTo>
                  <a:cubicBezTo>
                    <a:pt x="208" y="184"/>
                    <a:pt x="199" y="187"/>
                    <a:pt x="192" y="193"/>
                  </a:cubicBezTo>
                  <a:cubicBezTo>
                    <a:pt x="189" y="192"/>
                    <a:pt x="198" y="187"/>
                    <a:pt x="191" y="189"/>
                  </a:cubicBezTo>
                  <a:cubicBezTo>
                    <a:pt x="189" y="190"/>
                    <a:pt x="192" y="192"/>
                    <a:pt x="188" y="193"/>
                  </a:cubicBezTo>
                  <a:cubicBezTo>
                    <a:pt x="183" y="180"/>
                    <a:pt x="166" y="205"/>
                    <a:pt x="161" y="201"/>
                  </a:cubicBezTo>
                  <a:cubicBezTo>
                    <a:pt x="162" y="204"/>
                    <a:pt x="155" y="208"/>
                    <a:pt x="158" y="210"/>
                  </a:cubicBezTo>
                  <a:cubicBezTo>
                    <a:pt x="160" y="205"/>
                    <a:pt x="166" y="206"/>
                    <a:pt x="169" y="206"/>
                  </a:cubicBezTo>
                  <a:cubicBezTo>
                    <a:pt x="172" y="202"/>
                    <a:pt x="163" y="206"/>
                    <a:pt x="166" y="203"/>
                  </a:cubicBezTo>
                  <a:cubicBezTo>
                    <a:pt x="168" y="204"/>
                    <a:pt x="172" y="199"/>
                    <a:pt x="174" y="202"/>
                  </a:cubicBezTo>
                  <a:cubicBezTo>
                    <a:pt x="168" y="206"/>
                    <a:pt x="178" y="202"/>
                    <a:pt x="176" y="208"/>
                  </a:cubicBezTo>
                  <a:cubicBezTo>
                    <a:pt x="170" y="211"/>
                    <a:pt x="162" y="221"/>
                    <a:pt x="162" y="216"/>
                  </a:cubicBezTo>
                  <a:cubicBezTo>
                    <a:pt x="163" y="217"/>
                    <a:pt x="165" y="216"/>
                    <a:pt x="165" y="215"/>
                  </a:cubicBezTo>
                  <a:cubicBezTo>
                    <a:pt x="158" y="217"/>
                    <a:pt x="156" y="222"/>
                    <a:pt x="156" y="225"/>
                  </a:cubicBezTo>
                  <a:cubicBezTo>
                    <a:pt x="152" y="225"/>
                    <a:pt x="145" y="236"/>
                    <a:pt x="146" y="233"/>
                  </a:cubicBezTo>
                  <a:cubicBezTo>
                    <a:pt x="144" y="231"/>
                    <a:pt x="152" y="229"/>
                    <a:pt x="150" y="227"/>
                  </a:cubicBezTo>
                  <a:cubicBezTo>
                    <a:pt x="139" y="234"/>
                    <a:pt x="141" y="236"/>
                    <a:pt x="133" y="239"/>
                  </a:cubicBezTo>
                  <a:cubicBezTo>
                    <a:pt x="138" y="241"/>
                    <a:pt x="131" y="249"/>
                    <a:pt x="131" y="247"/>
                  </a:cubicBezTo>
                  <a:cubicBezTo>
                    <a:pt x="128" y="245"/>
                    <a:pt x="125" y="245"/>
                    <a:pt x="124" y="250"/>
                  </a:cubicBezTo>
                  <a:cubicBezTo>
                    <a:pt x="122" y="247"/>
                    <a:pt x="120" y="248"/>
                    <a:pt x="118" y="249"/>
                  </a:cubicBezTo>
                  <a:cubicBezTo>
                    <a:pt x="119" y="252"/>
                    <a:pt x="121" y="250"/>
                    <a:pt x="122" y="252"/>
                  </a:cubicBezTo>
                  <a:cubicBezTo>
                    <a:pt x="121" y="253"/>
                    <a:pt x="119" y="255"/>
                    <a:pt x="117" y="256"/>
                  </a:cubicBezTo>
                  <a:cubicBezTo>
                    <a:pt x="116" y="256"/>
                    <a:pt x="115" y="254"/>
                    <a:pt x="114" y="255"/>
                  </a:cubicBezTo>
                  <a:cubicBezTo>
                    <a:pt x="114" y="258"/>
                    <a:pt x="110" y="266"/>
                    <a:pt x="109" y="264"/>
                  </a:cubicBezTo>
                  <a:cubicBezTo>
                    <a:pt x="109" y="259"/>
                    <a:pt x="103" y="266"/>
                    <a:pt x="105" y="260"/>
                  </a:cubicBezTo>
                  <a:cubicBezTo>
                    <a:pt x="104" y="261"/>
                    <a:pt x="102" y="260"/>
                    <a:pt x="101" y="262"/>
                  </a:cubicBezTo>
                  <a:cubicBezTo>
                    <a:pt x="102" y="263"/>
                    <a:pt x="103" y="264"/>
                    <a:pt x="104" y="265"/>
                  </a:cubicBezTo>
                  <a:cubicBezTo>
                    <a:pt x="101" y="268"/>
                    <a:pt x="99" y="263"/>
                    <a:pt x="96" y="265"/>
                  </a:cubicBezTo>
                  <a:cubicBezTo>
                    <a:pt x="97" y="267"/>
                    <a:pt x="96" y="268"/>
                    <a:pt x="97" y="269"/>
                  </a:cubicBezTo>
                  <a:cubicBezTo>
                    <a:pt x="98" y="268"/>
                    <a:pt x="97" y="267"/>
                    <a:pt x="99" y="266"/>
                  </a:cubicBezTo>
                  <a:cubicBezTo>
                    <a:pt x="101" y="271"/>
                    <a:pt x="103" y="265"/>
                    <a:pt x="106" y="268"/>
                  </a:cubicBezTo>
                  <a:cubicBezTo>
                    <a:pt x="103" y="271"/>
                    <a:pt x="101" y="269"/>
                    <a:pt x="98" y="269"/>
                  </a:cubicBezTo>
                  <a:cubicBezTo>
                    <a:pt x="96" y="275"/>
                    <a:pt x="97" y="272"/>
                    <a:pt x="93" y="275"/>
                  </a:cubicBezTo>
                  <a:cubicBezTo>
                    <a:pt x="94" y="276"/>
                    <a:pt x="95" y="275"/>
                    <a:pt x="96" y="277"/>
                  </a:cubicBezTo>
                  <a:cubicBezTo>
                    <a:pt x="91" y="281"/>
                    <a:pt x="86" y="276"/>
                    <a:pt x="85" y="281"/>
                  </a:cubicBezTo>
                  <a:cubicBezTo>
                    <a:pt x="86" y="280"/>
                    <a:pt x="86" y="275"/>
                    <a:pt x="84" y="277"/>
                  </a:cubicBezTo>
                  <a:cubicBezTo>
                    <a:pt x="83" y="280"/>
                    <a:pt x="85" y="283"/>
                    <a:pt x="83" y="286"/>
                  </a:cubicBezTo>
                  <a:cubicBezTo>
                    <a:pt x="82" y="285"/>
                    <a:pt x="81" y="284"/>
                    <a:pt x="80" y="285"/>
                  </a:cubicBezTo>
                  <a:cubicBezTo>
                    <a:pt x="80" y="287"/>
                    <a:pt x="82" y="289"/>
                    <a:pt x="82" y="291"/>
                  </a:cubicBezTo>
                  <a:cubicBezTo>
                    <a:pt x="81" y="290"/>
                    <a:pt x="80" y="292"/>
                    <a:pt x="80" y="293"/>
                  </a:cubicBezTo>
                  <a:cubicBezTo>
                    <a:pt x="77" y="292"/>
                    <a:pt x="78" y="291"/>
                    <a:pt x="76" y="291"/>
                  </a:cubicBezTo>
                  <a:cubicBezTo>
                    <a:pt x="74" y="294"/>
                    <a:pt x="79" y="299"/>
                    <a:pt x="77" y="301"/>
                  </a:cubicBezTo>
                  <a:cubicBezTo>
                    <a:pt x="74" y="298"/>
                    <a:pt x="73" y="301"/>
                    <a:pt x="72" y="303"/>
                  </a:cubicBezTo>
                  <a:cubicBezTo>
                    <a:pt x="69" y="301"/>
                    <a:pt x="67" y="305"/>
                    <a:pt x="64" y="307"/>
                  </a:cubicBezTo>
                  <a:cubicBezTo>
                    <a:pt x="67" y="309"/>
                    <a:pt x="64" y="311"/>
                    <a:pt x="67" y="312"/>
                  </a:cubicBezTo>
                  <a:cubicBezTo>
                    <a:pt x="68" y="311"/>
                    <a:pt x="69" y="310"/>
                    <a:pt x="71" y="311"/>
                  </a:cubicBezTo>
                  <a:cubicBezTo>
                    <a:pt x="69" y="314"/>
                    <a:pt x="63" y="311"/>
                    <a:pt x="66" y="316"/>
                  </a:cubicBezTo>
                  <a:cubicBezTo>
                    <a:pt x="63" y="316"/>
                    <a:pt x="61" y="316"/>
                    <a:pt x="59" y="317"/>
                  </a:cubicBezTo>
                  <a:cubicBezTo>
                    <a:pt x="60" y="318"/>
                    <a:pt x="64" y="316"/>
                    <a:pt x="63" y="318"/>
                  </a:cubicBezTo>
                  <a:cubicBezTo>
                    <a:pt x="62" y="318"/>
                    <a:pt x="62" y="319"/>
                    <a:pt x="62" y="319"/>
                  </a:cubicBezTo>
                  <a:cubicBezTo>
                    <a:pt x="59" y="317"/>
                    <a:pt x="58" y="318"/>
                    <a:pt x="56" y="318"/>
                  </a:cubicBezTo>
                  <a:cubicBezTo>
                    <a:pt x="57" y="321"/>
                    <a:pt x="51" y="322"/>
                    <a:pt x="55" y="323"/>
                  </a:cubicBezTo>
                  <a:cubicBezTo>
                    <a:pt x="55" y="325"/>
                    <a:pt x="51" y="321"/>
                    <a:pt x="49" y="322"/>
                  </a:cubicBezTo>
                  <a:cubicBezTo>
                    <a:pt x="54" y="324"/>
                    <a:pt x="52" y="327"/>
                    <a:pt x="55" y="327"/>
                  </a:cubicBezTo>
                  <a:cubicBezTo>
                    <a:pt x="55" y="330"/>
                    <a:pt x="50" y="327"/>
                    <a:pt x="49" y="325"/>
                  </a:cubicBezTo>
                  <a:cubicBezTo>
                    <a:pt x="47" y="327"/>
                    <a:pt x="49" y="328"/>
                    <a:pt x="47" y="329"/>
                  </a:cubicBezTo>
                  <a:cubicBezTo>
                    <a:pt x="50" y="329"/>
                    <a:pt x="50" y="333"/>
                    <a:pt x="50" y="331"/>
                  </a:cubicBezTo>
                  <a:cubicBezTo>
                    <a:pt x="47" y="329"/>
                    <a:pt x="47" y="332"/>
                    <a:pt x="45" y="332"/>
                  </a:cubicBezTo>
                  <a:cubicBezTo>
                    <a:pt x="48" y="332"/>
                    <a:pt x="47" y="333"/>
                    <a:pt x="50" y="332"/>
                  </a:cubicBezTo>
                  <a:cubicBezTo>
                    <a:pt x="50" y="334"/>
                    <a:pt x="49" y="337"/>
                    <a:pt x="45" y="336"/>
                  </a:cubicBezTo>
                  <a:cubicBezTo>
                    <a:pt x="46" y="339"/>
                    <a:pt x="46" y="341"/>
                    <a:pt x="43" y="339"/>
                  </a:cubicBezTo>
                  <a:cubicBezTo>
                    <a:pt x="43" y="341"/>
                    <a:pt x="43" y="340"/>
                    <a:pt x="42" y="341"/>
                  </a:cubicBezTo>
                  <a:cubicBezTo>
                    <a:pt x="43" y="342"/>
                    <a:pt x="43" y="341"/>
                    <a:pt x="44" y="341"/>
                  </a:cubicBezTo>
                  <a:cubicBezTo>
                    <a:pt x="43" y="344"/>
                    <a:pt x="42" y="342"/>
                    <a:pt x="41" y="345"/>
                  </a:cubicBezTo>
                  <a:cubicBezTo>
                    <a:pt x="37" y="343"/>
                    <a:pt x="36" y="345"/>
                    <a:pt x="34" y="345"/>
                  </a:cubicBezTo>
                  <a:cubicBezTo>
                    <a:pt x="35" y="344"/>
                    <a:pt x="36" y="343"/>
                    <a:pt x="37" y="342"/>
                  </a:cubicBezTo>
                  <a:cubicBezTo>
                    <a:pt x="35" y="342"/>
                    <a:pt x="34" y="342"/>
                    <a:pt x="34" y="341"/>
                  </a:cubicBezTo>
                  <a:cubicBezTo>
                    <a:pt x="35" y="342"/>
                    <a:pt x="36" y="341"/>
                    <a:pt x="36" y="341"/>
                  </a:cubicBezTo>
                  <a:cubicBezTo>
                    <a:pt x="33" y="342"/>
                    <a:pt x="32" y="337"/>
                    <a:pt x="35" y="339"/>
                  </a:cubicBezTo>
                  <a:cubicBezTo>
                    <a:pt x="34" y="339"/>
                    <a:pt x="34" y="339"/>
                    <a:pt x="34" y="339"/>
                  </a:cubicBezTo>
                  <a:cubicBezTo>
                    <a:pt x="37" y="340"/>
                    <a:pt x="36" y="340"/>
                    <a:pt x="39" y="341"/>
                  </a:cubicBezTo>
                  <a:cubicBezTo>
                    <a:pt x="38" y="340"/>
                    <a:pt x="42" y="341"/>
                    <a:pt x="39" y="339"/>
                  </a:cubicBezTo>
                  <a:cubicBezTo>
                    <a:pt x="38" y="339"/>
                    <a:pt x="38" y="340"/>
                    <a:pt x="37" y="340"/>
                  </a:cubicBezTo>
                  <a:cubicBezTo>
                    <a:pt x="36" y="336"/>
                    <a:pt x="41" y="341"/>
                    <a:pt x="41" y="338"/>
                  </a:cubicBezTo>
                  <a:cubicBezTo>
                    <a:pt x="38" y="336"/>
                    <a:pt x="37" y="337"/>
                    <a:pt x="35" y="337"/>
                  </a:cubicBezTo>
                  <a:cubicBezTo>
                    <a:pt x="35" y="335"/>
                    <a:pt x="36" y="333"/>
                    <a:pt x="38" y="334"/>
                  </a:cubicBezTo>
                  <a:cubicBezTo>
                    <a:pt x="38" y="332"/>
                    <a:pt x="36" y="333"/>
                    <a:pt x="35" y="331"/>
                  </a:cubicBezTo>
                  <a:cubicBezTo>
                    <a:pt x="37" y="331"/>
                    <a:pt x="39" y="332"/>
                    <a:pt x="40" y="331"/>
                  </a:cubicBezTo>
                  <a:cubicBezTo>
                    <a:pt x="39" y="329"/>
                    <a:pt x="37" y="330"/>
                    <a:pt x="37" y="329"/>
                  </a:cubicBezTo>
                  <a:cubicBezTo>
                    <a:pt x="40" y="328"/>
                    <a:pt x="41" y="332"/>
                    <a:pt x="43" y="330"/>
                  </a:cubicBezTo>
                  <a:cubicBezTo>
                    <a:pt x="38" y="328"/>
                    <a:pt x="44" y="328"/>
                    <a:pt x="42" y="327"/>
                  </a:cubicBezTo>
                  <a:cubicBezTo>
                    <a:pt x="41" y="329"/>
                    <a:pt x="37" y="327"/>
                    <a:pt x="40" y="327"/>
                  </a:cubicBezTo>
                  <a:cubicBezTo>
                    <a:pt x="46" y="327"/>
                    <a:pt x="37" y="318"/>
                    <a:pt x="45" y="319"/>
                  </a:cubicBezTo>
                  <a:cubicBezTo>
                    <a:pt x="44" y="319"/>
                    <a:pt x="44" y="318"/>
                    <a:pt x="44" y="317"/>
                  </a:cubicBezTo>
                  <a:cubicBezTo>
                    <a:pt x="40" y="319"/>
                    <a:pt x="38" y="322"/>
                    <a:pt x="33" y="320"/>
                  </a:cubicBezTo>
                  <a:cubicBezTo>
                    <a:pt x="33" y="323"/>
                    <a:pt x="36" y="324"/>
                    <a:pt x="37" y="325"/>
                  </a:cubicBezTo>
                  <a:cubicBezTo>
                    <a:pt x="32" y="325"/>
                    <a:pt x="32" y="325"/>
                    <a:pt x="28" y="321"/>
                  </a:cubicBezTo>
                  <a:cubicBezTo>
                    <a:pt x="30" y="317"/>
                    <a:pt x="33" y="316"/>
                    <a:pt x="36" y="314"/>
                  </a:cubicBezTo>
                  <a:cubicBezTo>
                    <a:pt x="34" y="312"/>
                    <a:pt x="34" y="314"/>
                    <a:pt x="32" y="313"/>
                  </a:cubicBezTo>
                  <a:cubicBezTo>
                    <a:pt x="40" y="307"/>
                    <a:pt x="28" y="308"/>
                    <a:pt x="31" y="306"/>
                  </a:cubicBezTo>
                  <a:cubicBezTo>
                    <a:pt x="32" y="307"/>
                    <a:pt x="33" y="307"/>
                    <a:pt x="34" y="306"/>
                  </a:cubicBezTo>
                  <a:cubicBezTo>
                    <a:pt x="33" y="305"/>
                    <a:pt x="34" y="304"/>
                    <a:pt x="34" y="303"/>
                  </a:cubicBezTo>
                  <a:cubicBezTo>
                    <a:pt x="33" y="304"/>
                    <a:pt x="32" y="304"/>
                    <a:pt x="31" y="303"/>
                  </a:cubicBezTo>
                  <a:cubicBezTo>
                    <a:pt x="32" y="300"/>
                    <a:pt x="34" y="303"/>
                    <a:pt x="36" y="304"/>
                  </a:cubicBezTo>
                  <a:cubicBezTo>
                    <a:pt x="34" y="305"/>
                    <a:pt x="34" y="307"/>
                    <a:pt x="36" y="308"/>
                  </a:cubicBezTo>
                  <a:cubicBezTo>
                    <a:pt x="36" y="305"/>
                    <a:pt x="39" y="305"/>
                    <a:pt x="37" y="301"/>
                  </a:cubicBezTo>
                  <a:cubicBezTo>
                    <a:pt x="43" y="302"/>
                    <a:pt x="44" y="307"/>
                    <a:pt x="48" y="308"/>
                  </a:cubicBezTo>
                  <a:cubicBezTo>
                    <a:pt x="50" y="310"/>
                    <a:pt x="42" y="303"/>
                    <a:pt x="42" y="300"/>
                  </a:cubicBezTo>
                  <a:cubicBezTo>
                    <a:pt x="44" y="297"/>
                    <a:pt x="41" y="295"/>
                    <a:pt x="43" y="293"/>
                  </a:cubicBezTo>
                  <a:cubicBezTo>
                    <a:pt x="46" y="294"/>
                    <a:pt x="43" y="296"/>
                    <a:pt x="45" y="298"/>
                  </a:cubicBezTo>
                  <a:cubicBezTo>
                    <a:pt x="45" y="297"/>
                    <a:pt x="46" y="297"/>
                    <a:pt x="47" y="297"/>
                  </a:cubicBezTo>
                  <a:cubicBezTo>
                    <a:pt x="48" y="294"/>
                    <a:pt x="45" y="293"/>
                    <a:pt x="46" y="291"/>
                  </a:cubicBezTo>
                  <a:cubicBezTo>
                    <a:pt x="49" y="292"/>
                    <a:pt x="48" y="290"/>
                    <a:pt x="47" y="289"/>
                  </a:cubicBezTo>
                  <a:cubicBezTo>
                    <a:pt x="50" y="288"/>
                    <a:pt x="49" y="291"/>
                    <a:pt x="51" y="290"/>
                  </a:cubicBezTo>
                  <a:cubicBezTo>
                    <a:pt x="53" y="288"/>
                    <a:pt x="50" y="284"/>
                    <a:pt x="51" y="284"/>
                  </a:cubicBezTo>
                  <a:cubicBezTo>
                    <a:pt x="52" y="284"/>
                    <a:pt x="53" y="286"/>
                    <a:pt x="54" y="285"/>
                  </a:cubicBezTo>
                  <a:cubicBezTo>
                    <a:pt x="54" y="281"/>
                    <a:pt x="55" y="280"/>
                    <a:pt x="51" y="282"/>
                  </a:cubicBezTo>
                  <a:cubicBezTo>
                    <a:pt x="53" y="280"/>
                    <a:pt x="53" y="278"/>
                    <a:pt x="50" y="276"/>
                  </a:cubicBezTo>
                  <a:cubicBezTo>
                    <a:pt x="47" y="280"/>
                    <a:pt x="47" y="281"/>
                    <a:pt x="42" y="280"/>
                  </a:cubicBezTo>
                  <a:cubicBezTo>
                    <a:pt x="44" y="283"/>
                    <a:pt x="41" y="283"/>
                    <a:pt x="39" y="284"/>
                  </a:cubicBezTo>
                  <a:cubicBezTo>
                    <a:pt x="44" y="286"/>
                    <a:pt x="38" y="286"/>
                    <a:pt x="40" y="288"/>
                  </a:cubicBezTo>
                  <a:cubicBezTo>
                    <a:pt x="41" y="287"/>
                    <a:pt x="42" y="287"/>
                    <a:pt x="44" y="287"/>
                  </a:cubicBezTo>
                  <a:cubicBezTo>
                    <a:pt x="40" y="291"/>
                    <a:pt x="40" y="290"/>
                    <a:pt x="42" y="296"/>
                  </a:cubicBezTo>
                  <a:cubicBezTo>
                    <a:pt x="41" y="296"/>
                    <a:pt x="40" y="296"/>
                    <a:pt x="39" y="295"/>
                  </a:cubicBezTo>
                  <a:cubicBezTo>
                    <a:pt x="38" y="294"/>
                    <a:pt x="41" y="291"/>
                    <a:pt x="39" y="290"/>
                  </a:cubicBezTo>
                  <a:cubicBezTo>
                    <a:pt x="34" y="290"/>
                    <a:pt x="38" y="294"/>
                    <a:pt x="33" y="294"/>
                  </a:cubicBezTo>
                  <a:cubicBezTo>
                    <a:pt x="34" y="297"/>
                    <a:pt x="38" y="294"/>
                    <a:pt x="37" y="296"/>
                  </a:cubicBezTo>
                  <a:cubicBezTo>
                    <a:pt x="34" y="296"/>
                    <a:pt x="32" y="297"/>
                    <a:pt x="30" y="297"/>
                  </a:cubicBezTo>
                  <a:cubicBezTo>
                    <a:pt x="29" y="299"/>
                    <a:pt x="30" y="301"/>
                    <a:pt x="30" y="303"/>
                  </a:cubicBezTo>
                  <a:cubicBezTo>
                    <a:pt x="29" y="303"/>
                    <a:pt x="28" y="302"/>
                    <a:pt x="27" y="303"/>
                  </a:cubicBezTo>
                  <a:cubicBezTo>
                    <a:pt x="28" y="304"/>
                    <a:pt x="30" y="303"/>
                    <a:pt x="30" y="305"/>
                  </a:cubicBezTo>
                  <a:cubicBezTo>
                    <a:pt x="24" y="307"/>
                    <a:pt x="20" y="308"/>
                    <a:pt x="19" y="313"/>
                  </a:cubicBezTo>
                  <a:cubicBezTo>
                    <a:pt x="21" y="312"/>
                    <a:pt x="26" y="311"/>
                    <a:pt x="25" y="312"/>
                  </a:cubicBezTo>
                  <a:cubicBezTo>
                    <a:pt x="22" y="313"/>
                    <a:pt x="24" y="317"/>
                    <a:pt x="21" y="317"/>
                  </a:cubicBezTo>
                  <a:cubicBezTo>
                    <a:pt x="19" y="317"/>
                    <a:pt x="23" y="316"/>
                    <a:pt x="18" y="314"/>
                  </a:cubicBezTo>
                  <a:cubicBezTo>
                    <a:pt x="17" y="315"/>
                    <a:pt x="16" y="316"/>
                    <a:pt x="15" y="317"/>
                  </a:cubicBezTo>
                  <a:cubicBezTo>
                    <a:pt x="17" y="318"/>
                    <a:pt x="15" y="319"/>
                    <a:pt x="18" y="320"/>
                  </a:cubicBezTo>
                  <a:cubicBezTo>
                    <a:pt x="19" y="319"/>
                    <a:pt x="16" y="317"/>
                    <a:pt x="17" y="317"/>
                  </a:cubicBezTo>
                  <a:cubicBezTo>
                    <a:pt x="25" y="322"/>
                    <a:pt x="12" y="321"/>
                    <a:pt x="11" y="323"/>
                  </a:cubicBezTo>
                  <a:cubicBezTo>
                    <a:pt x="11" y="325"/>
                    <a:pt x="14" y="323"/>
                    <a:pt x="14" y="325"/>
                  </a:cubicBezTo>
                  <a:cubicBezTo>
                    <a:pt x="15" y="327"/>
                    <a:pt x="8" y="325"/>
                    <a:pt x="7" y="322"/>
                  </a:cubicBezTo>
                  <a:cubicBezTo>
                    <a:pt x="9" y="322"/>
                    <a:pt x="6" y="320"/>
                    <a:pt x="9" y="321"/>
                  </a:cubicBezTo>
                  <a:cubicBezTo>
                    <a:pt x="9" y="320"/>
                    <a:pt x="10" y="319"/>
                    <a:pt x="9" y="319"/>
                  </a:cubicBezTo>
                  <a:cubicBezTo>
                    <a:pt x="8" y="320"/>
                    <a:pt x="7" y="319"/>
                    <a:pt x="6" y="319"/>
                  </a:cubicBezTo>
                  <a:cubicBezTo>
                    <a:pt x="7" y="318"/>
                    <a:pt x="1" y="315"/>
                    <a:pt x="5" y="315"/>
                  </a:cubicBezTo>
                  <a:cubicBezTo>
                    <a:pt x="5" y="316"/>
                    <a:pt x="5" y="317"/>
                    <a:pt x="6" y="318"/>
                  </a:cubicBezTo>
                  <a:cubicBezTo>
                    <a:pt x="7" y="313"/>
                    <a:pt x="10" y="313"/>
                    <a:pt x="13" y="312"/>
                  </a:cubicBezTo>
                  <a:cubicBezTo>
                    <a:pt x="10" y="312"/>
                    <a:pt x="12" y="311"/>
                    <a:pt x="9" y="310"/>
                  </a:cubicBezTo>
                  <a:cubicBezTo>
                    <a:pt x="9" y="312"/>
                    <a:pt x="5" y="314"/>
                    <a:pt x="5" y="312"/>
                  </a:cubicBezTo>
                  <a:cubicBezTo>
                    <a:pt x="10" y="312"/>
                    <a:pt x="1" y="307"/>
                    <a:pt x="6" y="307"/>
                  </a:cubicBezTo>
                  <a:cubicBezTo>
                    <a:pt x="5" y="308"/>
                    <a:pt x="7" y="309"/>
                    <a:pt x="8" y="310"/>
                  </a:cubicBezTo>
                  <a:cubicBezTo>
                    <a:pt x="9" y="309"/>
                    <a:pt x="11" y="310"/>
                    <a:pt x="12" y="309"/>
                  </a:cubicBezTo>
                  <a:cubicBezTo>
                    <a:pt x="10" y="301"/>
                    <a:pt x="20" y="302"/>
                    <a:pt x="20" y="290"/>
                  </a:cubicBezTo>
                  <a:cubicBezTo>
                    <a:pt x="22" y="287"/>
                    <a:pt x="19" y="293"/>
                    <a:pt x="22" y="295"/>
                  </a:cubicBezTo>
                  <a:cubicBezTo>
                    <a:pt x="22" y="294"/>
                    <a:pt x="23" y="294"/>
                    <a:pt x="23" y="293"/>
                  </a:cubicBezTo>
                  <a:cubicBezTo>
                    <a:pt x="20" y="291"/>
                    <a:pt x="25" y="292"/>
                    <a:pt x="22" y="289"/>
                  </a:cubicBezTo>
                  <a:cubicBezTo>
                    <a:pt x="25" y="291"/>
                    <a:pt x="25" y="286"/>
                    <a:pt x="29" y="285"/>
                  </a:cubicBezTo>
                  <a:cubicBezTo>
                    <a:pt x="28" y="284"/>
                    <a:pt x="26" y="284"/>
                    <a:pt x="27" y="283"/>
                  </a:cubicBezTo>
                  <a:cubicBezTo>
                    <a:pt x="35" y="279"/>
                    <a:pt x="39" y="264"/>
                    <a:pt x="46" y="261"/>
                  </a:cubicBezTo>
                  <a:cubicBezTo>
                    <a:pt x="44" y="259"/>
                    <a:pt x="46" y="257"/>
                    <a:pt x="45" y="256"/>
                  </a:cubicBezTo>
                  <a:cubicBezTo>
                    <a:pt x="49" y="253"/>
                    <a:pt x="49" y="256"/>
                    <a:pt x="51" y="249"/>
                  </a:cubicBezTo>
                  <a:cubicBezTo>
                    <a:pt x="53" y="246"/>
                    <a:pt x="52" y="251"/>
                    <a:pt x="52" y="252"/>
                  </a:cubicBezTo>
                  <a:cubicBezTo>
                    <a:pt x="58" y="244"/>
                    <a:pt x="66" y="240"/>
                    <a:pt x="68" y="232"/>
                  </a:cubicBezTo>
                  <a:cubicBezTo>
                    <a:pt x="69" y="229"/>
                    <a:pt x="69" y="234"/>
                    <a:pt x="75" y="230"/>
                  </a:cubicBezTo>
                  <a:cubicBezTo>
                    <a:pt x="72" y="226"/>
                    <a:pt x="84" y="224"/>
                    <a:pt x="82" y="219"/>
                  </a:cubicBezTo>
                  <a:cubicBezTo>
                    <a:pt x="84" y="215"/>
                    <a:pt x="95" y="214"/>
                    <a:pt x="89" y="213"/>
                  </a:cubicBezTo>
                  <a:cubicBezTo>
                    <a:pt x="93" y="209"/>
                    <a:pt x="93" y="215"/>
                    <a:pt x="95" y="214"/>
                  </a:cubicBezTo>
                  <a:cubicBezTo>
                    <a:pt x="98" y="210"/>
                    <a:pt x="89" y="208"/>
                    <a:pt x="92" y="205"/>
                  </a:cubicBezTo>
                  <a:cubicBezTo>
                    <a:pt x="94" y="208"/>
                    <a:pt x="96" y="205"/>
                    <a:pt x="100" y="205"/>
                  </a:cubicBezTo>
                  <a:cubicBezTo>
                    <a:pt x="97" y="207"/>
                    <a:pt x="96" y="209"/>
                    <a:pt x="97" y="211"/>
                  </a:cubicBezTo>
                  <a:cubicBezTo>
                    <a:pt x="97" y="207"/>
                    <a:pt x="99" y="209"/>
                    <a:pt x="102" y="206"/>
                  </a:cubicBezTo>
                  <a:cubicBezTo>
                    <a:pt x="104" y="202"/>
                    <a:pt x="110" y="193"/>
                    <a:pt x="116" y="195"/>
                  </a:cubicBezTo>
                  <a:cubicBezTo>
                    <a:pt x="115" y="194"/>
                    <a:pt x="113" y="193"/>
                    <a:pt x="112" y="193"/>
                  </a:cubicBezTo>
                  <a:cubicBezTo>
                    <a:pt x="114" y="191"/>
                    <a:pt x="120" y="192"/>
                    <a:pt x="117" y="188"/>
                  </a:cubicBezTo>
                  <a:cubicBezTo>
                    <a:pt x="122" y="184"/>
                    <a:pt x="127" y="185"/>
                    <a:pt x="129" y="179"/>
                  </a:cubicBezTo>
                  <a:cubicBezTo>
                    <a:pt x="130" y="176"/>
                    <a:pt x="130" y="183"/>
                    <a:pt x="137" y="177"/>
                  </a:cubicBezTo>
                  <a:cubicBezTo>
                    <a:pt x="136" y="174"/>
                    <a:pt x="150" y="164"/>
                    <a:pt x="156" y="164"/>
                  </a:cubicBezTo>
                  <a:cubicBezTo>
                    <a:pt x="154" y="160"/>
                    <a:pt x="157" y="163"/>
                    <a:pt x="159" y="162"/>
                  </a:cubicBezTo>
                  <a:cubicBezTo>
                    <a:pt x="158" y="160"/>
                    <a:pt x="157" y="159"/>
                    <a:pt x="159" y="158"/>
                  </a:cubicBezTo>
                  <a:cubicBezTo>
                    <a:pt x="160" y="159"/>
                    <a:pt x="161" y="158"/>
                    <a:pt x="162" y="156"/>
                  </a:cubicBezTo>
                  <a:cubicBezTo>
                    <a:pt x="164" y="161"/>
                    <a:pt x="167" y="151"/>
                    <a:pt x="169" y="154"/>
                  </a:cubicBezTo>
                  <a:cubicBezTo>
                    <a:pt x="168" y="155"/>
                    <a:pt x="169" y="157"/>
                    <a:pt x="171" y="157"/>
                  </a:cubicBezTo>
                  <a:cubicBezTo>
                    <a:pt x="169" y="153"/>
                    <a:pt x="179" y="154"/>
                    <a:pt x="177" y="152"/>
                  </a:cubicBezTo>
                  <a:cubicBezTo>
                    <a:pt x="175" y="152"/>
                    <a:pt x="171" y="155"/>
                    <a:pt x="170" y="152"/>
                  </a:cubicBezTo>
                  <a:cubicBezTo>
                    <a:pt x="176" y="147"/>
                    <a:pt x="176" y="152"/>
                    <a:pt x="180" y="150"/>
                  </a:cubicBezTo>
                  <a:cubicBezTo>
                    <a:pt x="179" y="149"/>
                    <a:pt x="176" y="149"/>
                    <a:pt x="178" y="147"/>
                  </a:cubicBezTo>
                  <a:cubicBezTo>
                    <a:pt x="183" y="145"/>
                    <a:pt x="179" y="147"/>
                    <a:pt x="183" y="148"/>
                  </a:cubicBezTo>
                  <a:cubicBezTo>
                    <a:pt x="185" y="146"/>
                    <a:pt x="188" y="141"/>
                    <a:pt x="190" y="140"/>
                  </a:cubicBezTo>
                  <a:cubicBezTo>
                    <a:pt x="189" y="140"/>
                    <a:pt x="192" y="141"/>
                    <a:pt x="192" y="141"/>
                  </a:cubicBezTo>
                  <a:cubicBezTo>
                    <a:pt x="202" y="137"/>
                    <a:pt x="221" y="122"/>
                    <a:pt x="232" y="122"/>
                  </a:cubicBezTo>
                  <a:cubicBezTo>
                    <a:pt x="232" y="120"/>
                    <a:pt x="234" y="118"/>
                    <a:pt x="232" y="117"/>
                  </a:cubicBezTo>
                  <a:cubicBezTo>
                    <a:pt x="239" y="116"/>
                    <a:pt x="238" y="115"/>
                    <a:pt x="245" y="113"/>
                  </a:cubicBezTo>
                  <a:cubicBezTo>
                    <a:pt x="244" y="112"/>
                    <a:pt x="243" y="111"/>
                    <a:pt x="243" y="109"/>
                  </a:cubicBezTo>
                  <a:cubicBezTo>
                    <a:pt x="250" y="104"/>
                    <a:pt x="246" y="113"/>
                    <a:pt x="251" y="110"/>
                  </a:cubicBezTo>
                  <a:cubicBezTo>
                    <a:pt x="248" y="103"/>
                    <a:pt x="255" y="111"/>
                    <a:pt x="259" y="109"/>
                  </a:cubicBezTo>
                  <a:cubicBezTo>
                    <a:pt x="259" y="107"/>
                    <a:pt x="261" y="105"/>
                    <a:pt x="260" y="104"/>
                  </a:cubicBezTo>
                  <a:cubicBezTo>
                    <a:pt x="267" y="100"/>
                    <a:pt x="270" y="105"/>
                    <a:pt x="276" y="100"/>
                  </a:cubicBezTo>
                  <a:cubicBezTo>
                    <a:pt x="274" y="101"/>
                    <a:pt x="268" y="92"/>
                    <a:pt x="268" y="89"/>
                  </a:cubicBezTo>
                  <a:cubicBezTo>
                    <a:pt x="270" y="90"/>
                    <a:pt x="273" y="90"/>
                    <a:pt x="276" y="89"/>
                  </a:cubicBezTo>
                  <a:cubicBezTo>
                    <a:pt x="274" y="93"/>
                    <a:pt x="281" y="104"/>
                    <a:pt x="289" y="96"/>
                  </a:cubicBezTo>
                  <a:cubicBezTo>
                    <a:pt x="284" y="99"/>
                    <a:pt x="282" y="99"/>
                    <a:pt x="282" y="96"/>
                  </a:cubicBezTo>
                  <a:cubicBezTo>
                    <a:pt x="289" y="92"/>
                    <a:pt x="293" y="93"/>
                    <a:pt x="299" y="91"/>
                  </a:cubicBezTo>
                  <a:cubicBezTo>
                    <a:pt x="299" y="87"/>
                    <a:pt x="294" y="89"/>
                    <a:pt x="295" y="85"/>
                  </a:cubicBezTo>
                  <a:cubicBezTo>
                    <a:pt x="296" y="84"/>
                    <a:pt x="297" y="83"/>
                    <a:pt x="296" y="82"/>
                  </a:cubicBezTo>
                  <a:cubicBezTo>
                    <a:pt x="303" y="80"/>
                    <a:pt x="305" y="82"/>
                    <a:pt x="312" y="77"/>
                  </a:cubicBezTo>
                  <a:cubicBezTo>
                    <a:pt x="313" y="79"/>
                    <a:pt x="311" y="80"/>
                    <a:pt x="308" y="79"/>
                  </a:cubicBezTo>
                  <a:cubicBezTo>
                    <a:pt x="309" y="82"/>
                    <a:pt x="310" y="84"/>
                    <a:pt x="305" y="86"/>
                  </a:cubicBezTo>
                  <a:cubicBezTo>
                    <a:pt x="304" y="85"/>
                    <a:pt x="305" y="80"/>
                    <a:pt x="299" y="84"/>
                  </a:cubicBezTo>
                  <a:cubicBezTo>
                    <a:pt x="300" y="86"/>
                    <a:pt x="301" y="87"/>
                    <a:pt x="301" y="89"/>
                  </a:cubicBezTo>
                  <a:cubicBezTo>
                    <a:pt x="306" y="87"/>
                    <a:pt x="319" y="85"/>
                    <a:pt x="319" y="83"/>
                  </a:cubicBezTo>
                  <a:cubicBezTo>
                    <a:pt x="316" y="83"/>
                    <a:pt x="312" y="84"/>
                    <a:pt x="313" y="80"/>
                  </a:cubicBezTo>
                  <a:cubicBezTo>
                    <a:pt x="322" y="77"/>
                    <a:pt x="326" y="80"/>
                    <a:pt x="333" y="79"/>
                  </a:cubicBezTo>
                  <a:cubicBezTo>
                    <a:pt x="346" y="74"/>
                    <a:pt x="369" y="67"/>
                    <a:pt x="365" y="63"/>
                  </a:cubicBezTo>
                  <a:cubicBezTo>
                    <a:pt x="373" y="62"/>
                    <a:pt x="371" y="63"/>
                    <a:pt x="378" y="61"/>
                  </a:cubicBezTo>
                  <a:cubicBezTo>
                    <a:pt x="375" y="59"/>
                    <a:pt x="386" y="57"/>
                    <a:pt x="384" y="55"/>
                  </a:cubicBezTo>
                  <a:cubicBezTo>
                    <a:pt x="376" y="58"/>
                    <a:pt x="378" y="57"/>
                    <a:pt x="370" y="60"/>
                  </a:cubicBezTo>
                  <a:cubicBezTo>
                    <a:pt x="369" y="59"/>
                    <a:pt x="370" y="57"/>
                    <a:pt x="374" y="55"/>
                  </a:cubicBezTo>
                  <a:cubicBezTo>
                    <a:pt x="375" y="56"/>
                    <a:pt x="378" y="56"/>
                    <a:pt x="384" y="54"/>
                  </a:cubicBezTo>
                  <a:cubicBezTo>
                    <a:pt x="383" y="54"/>
                    <a:pt x="377" y="52"/>
                    <a:pt x="383" y="49"/>
                  </a:cubicBezTo>
                  <a:cubicBezTo>
                    <a:pt x="384" y="49"/>
                    <a:pt x="385" y="50"/>
                    <a:pt x="388" y="48"/>
                  </a:cubicBezTo>
                  <a:cubicBezTo>
                    <a:pt x="389" y="51"/>
                    <a:pt x="389" y="53"/>
                    <a:pt x="390" y="55"/>
                  </a:cubicBezTo>
                  <a:cubicBezTo>
                    <a:pt x="387" y="56"/>
                    <a:pt x="383" y="58"/>
                    <a:pt x="381" y="60"/>
                  </a:cubicBezTo>
                  <a:cubicBezTo>
                    <a:pt x="383" y="60"/>
                    <a:pt x="384" y="60"/>
                    <a:pt x="386" y="60"/>
                  </a:cubicBezTo>
                  <a:cubicBezTo>
                    <a:pt x="387" y="58"/>
                    <a:pt x="398" y="57"/>
                    <a:pt x="398" y="54"/>
                  </a:cubicBezTo>
                  <a:cubicBezTo>
                    <a:pt x="394" y="56"/>
                    <a:pt x="391" y="55"/>
                    <a:pt x="395" y="53"/>
                  </a:cubicBezTo>
                  <a:cubicBezTo>
                    <a:pt x="396" y="53"/>
                    <a:pt x="403" y="52"/>
                    <a:pt x="405" y="49"/>
                  </a:cubicBezTo>
                  <a:cubicBezTo>
                    <a:pt x="396" y="51"/>
                    <a:pt x="399" y="49"/>
                    <a:pt x="394" y="47"/>
                  </a:cubicBezTo>
                  <a:cubicBezTo>
                    <a:pt x="404" y="43"/>
                    <a:pt x="403" y="48"/>
                    <a:pt x="415" y="43"/>
                  </a:cubicBezTo>
                  <a:cubicBezTo>
                    <a:pt x="416" y="46"/>
                    <a:pt x="417" y="48"/>
                    <a:pt x="414" y="51"/>
                  </a:cubicBezTo>
                  <a:cubicBezTo>
                    <a:pt x="423" y="55"/>
                    <a:pt x="440" y="44"/>
                    <a:pt x="446" y="43"/>
                  </a:cubicBezTo>
                  <a:cubicBezTo>
                    <a:pt x="442" y="44"/>
                    <a:pt x="438" y="50"/>
                    <a:pt x="445" y="48"/>
                  </a:cubicBezTo>
                  <a:cubicBezTo>
                    <a:pt x="444" y="47"/>
                    <a:pt x="449" y="46"/>
                    <a:pt x="450" y="45"/>
                  </a:cubicBezTo>
                  <a:cubicBezTo>
                    <a:pt x="451" y="38"/>
                    <a:pt x="444" y="36"/>
                    <a:pt x="439" y="34"/>
                  </a:cubicBezTo>
                  <a:cubicBezTo>
                    <a:pt x="444" y="33"/>
                    <a:pt x="445" y="32"/>
                    <a:pt x="449" y="31"/>
                  </a:cubicBezTo>
                  <a:cubicBezTo>
                    <a:pt x="452" y="32"/>
                    <a:pt x="447" y="38"/>
                    <a:pt x="454" y="37"/>
                  </a:cubicBezTo>
                  <a:cubicBezTo>
                    <a:pt x="454" y="32"/>
                    <a:pt x="466" y="34"/>
                    <a:pt x="467" y="30"/>
                  </a:cubicBezTo>
                  <a:cubicBezTo>
                    <a:pt x="463" y="31"/>
                    <a:pt x="459" y="30"/>
                    <a:pt x="464" y="29"/>
                  </a:cubicBezTo>
                  <a:cubicBezTo>
                    <a:pt x="463" y="31"/>
                    <a:pt x="472" y="28"/>
                    <a:pt x="473" y="30"/>
                  </a:cubicBezTo>
                  <a:cubicBezTo>
                    <a:pt x="466" y="33"/>
                    <a:pt x="464" y="36"/>
                    <a:pt x="460" y="37"/>
                  </a:cubicBezTo>
                  <a:cubicBezTo>
                    <a:pt x="466" y="36"/>
                    <a:pt x="456" y="41"/>
                    <a:pt x="466" y="39"/>
                  </a:cubicBezTo>
                  <a:cubicBezTo>
                    <a:pt x="470" y="36"/>
                    <a:pt x="471" y="32"/>
                    <a:pt x="482" y="30"/>
                  </a:cubicBezTo>
                  <a:cubicBezTo>
                    <a:pt x="486" y="30"/>
                    <a:pt x="483" y="34"/>
                    <a:pt x="489" y="33"/>
                  </a:cubicBezTo>
                  <a:cubicBezTo>
                    <a:pt x="487" y="30"/>
                    <a:pt x="498" y="28"/>
                    <a:pt x="492" y="32"/>
                  </a:cubicBezTo>
                  <a:cubicBezTo>
                    <a:pt x="496" y="31"/>
                    <a:pt x="498" y="31"/>
                    <a:pt x="500" y="31"/>
                  </a:cubicBezTo>
                  <a:cubicBezTo>
                    <a:pt x="494" y="29"/>
                    <a:pt x="522" y="20"/>
                    <a:pt x="517" y="19"/>
                  </a:cubicBezTo>
                  <a:cubicBezTo>
                    <a:pt x="518" y="23"/>
                    <a:pt x="520" y="27"/>
                    <a:pt x="521" y="28"/>
                  </a:cubicBezTo>
                  <a:cubicBezTo>
                    <a:pt x="526" y="23"/>
                    <a:pt x="533" y="25"/>
                    <a:pt x="549" y="22"/>
                  </a:cubicBezTo>
                  <a:cubicBezTo>
                    <a:pt x="548" y="18"/>
                    <a:pt x="551" y="22"/>
                    <a:pt x="558" y="20"/>
                  </a:cubicBezTo>
                  <a:cubicBezTo>
                    <a:pt x="559" y="18"/>
                    <a:pt x="553" y="18"/>
                    <a:pt x="558" y="17"/>
                  </a:cubicBezTo>
                  <a:cubicBezTo>
                    <a:pt x="566" y="17"/>
                    <a:pt x="566" y="17"/>
                    <a:pt x="568" y="19"/>
                  </a:cubicBezTo>
                  <a:cubicBezTo>
                    <a:pt x="573" y="18"/>
                    <a:pt x="578" y="18"/>
                    <a:pt x="581" y="18"/>
                  </a:cubicBezTo>
                  <a:cubicBezTo>
                    <a:pt x="581" y="17"/>
                    <a:pt x="579" y="16"/>
                    <a:pt x="577" y="15"/>
                  </a:cubicBezTo>
                  <a:cubicBezTo>
                    <a:pt x="599" y="16"/>
                    <a:pt x="610" y="11"/>
                    <a:pt x="630" y="10"/>
                  </a:cubicBezTo>
                  <a:cubicBezTo>
                    <a:pt x="622" y="9"/>
                    <a:pt x="620" y="14"/>
                    <a:pt x="627" y="13"/>
                  </a:cubicBezTo>
                  <a:cubicBezTo>
                    <a:pt x="631" y="13"/>
                    <a:pt x="635" y="12"/>
                    <a:pt x="637" y="10"/>
                  </a:cubicBezTo>
                  <a:cubicBezTo>
                    <a:pt x="632" y="8"/>
                    <a:pt x="634" y="9"/>
                    <a:pt x="644" y="9"/>
                  </a:cubicBezTo>
                  <a:cubicBezTo>
                    <a:pt x="652" y="7"/>
                    <a:pt x="640" y="4"/>
                    <a:pt x="647" y="3"/>
                  </a:cubicBezTo>
                  <a:cubicBezTo>
                    <a:pt x="654" y="5"/>
                    <a:pt x="650" y="6"/>
                    <a:pt x="654" y="7"/>
                  </a:cubicBezTo>
                  <a:cubicBezTo>
                    <a:pt x="658" y="7"/>
                    <a:pt x="661" y="7"/>
                    <a:pt x="665" y="6"/>
                  </a:cubicBezTo>
                  <a:cubicBezTo>
                    <a:pt x="658" y="5"/>
                    <a:pt x="665" y="3"/>
                    <a:pt x="671" y="2"/>
                  </a:cubicBezTo>
                  <a:cubicBezTo>
                    <a:pt x="667" y="6"/>
                    <a:pt x="670" y="6"/>
                    <a:pt x="682" y="4"/>
                  </a:cubicBezTo>
                  <a:cubicBezTo>
                    <a:pt x="684" y="6"/>
                    <a:pt x="677" y="7"/>
                    <a:pt x="682" y="7"/>
                  </a:cubicBezTo>
                  <a:cubicBezTo>
                    <a:pt x="685" y="8"/>
                    <a:pt x="695" y="3"/>
                    <a:pt x="704" y="5"/>
                  </a:cubicBezTo>
                  <a:cubicBezTo>
                    <a:pt x="701" y="6"/>
                    <a:pt x="700" y="6"/>
                    <a:pt x="700" y="8"/>
                  </a:cubicBezTo>
                  <a:cubicBezTo>
                    <a:pt x="710" y="5"/>
                    <a:pt x="717" y="9"/>
                    <a:pt x="726" y="10"/>
                  </a:cubicBezTo>
                  <a:cubicBezTo>
                    <a:pt x="717" y="8"/>
                    <a:pt x="722" y="5"/>
                    <a:pt x="718" y="3"/>
                  </a:cubicBezTo>
                  <a:cubicBezTo>
                    <a:pt x="727" y="5"/>
                    <a:pt x="738" y="2"/>
                    <a:pt x="745" y="5"/>
                  </a:cubicBezTo>
                  <a:cubicBezTo>
                    <a:pt x="732" y="5"/>
                    <a:pt x="744" y="12"/>
                    <a:pt x="752" y="12"/>
                  </a:cubicBezTo>
                  <a:cubicBezTo>
                    <a:pt x="754" y="8"/>
                    <a:pt x="741" y="9"/>
                    <a:pt x="745" y="5"/>
                  </a:cubicBezTo>
                  <a:cubicBezTo>
                    <a:pt x="749" y="3"/>
                    <a:pt x="759" y="7"/>
                    <a:pt x="763" y="4"/>
                  </a:cubicBezTo>
                  <a:cubicBezTo>
                    <a:pt x="763" y="2"/>
                    <a:pt x="757" y="5"/>
                    <a:pt x="756" y="3"/>
                  </a:cubicBezTo>
                  <a:cubicBezTo>
                    <a:pt x="763" y="3"/>
                    <a:pt x="754" y="1"/>
                    <a:pt x="760" y="1"/>
                  </a:cubicBezTo>
                  <a:cubicBezTo>
                    <a:pt x="763" y="4"/>
                    <a:pt x="767" y="0"/>
                    <a:pt x="771" y="0"/>
                  </a:cubicBezTo>
                  <a:cubicBezTo>
                    <a:pt x="776" y="1"/>
                    <a:pt x="786" y="5"/>
                    <a:pt x="790" y="3"/>
                  </a:cubicBezTo>
                  <a:cubicBezTo>
                    <a:pt x="790" y="2"/>
                    <a:pt x="784" y="2"/>
                    <a:pt x="783" y="1"/>
                  </a:cubicBezTo>
                  <a:cubicBezTo>
                    <a:pt x="804" y="-1"/>
                    <a:pt x="811" y="4"/>
                    <a:pt x="830" y="1"/>
                  </a:cubicBezTo>
                  <a:cubicBezTo>
                    <a:pt x="833" y="2"/>
                    <a:pt x="837" y="3"/>
                    <a:pt x="842" y="4"/>
                  </a:cubicBezTo>
                  <a:cubicBezTo>
                    <a:pt x="842" y="2"/>
                    <a:pt x="846" y="2"/>
                    <a:pt x="850" y="1"/>
                  </a:cubicBezTo>
                  <a:cubicBezTo>
                    <a:pt x="859" y="3"/>
                    <a:pt x="868" y="5"/>
                    <a:pt x="879" y="7"/>
                  </a:cubicBezTo>
                  <a:cubicBezTo>
                    <a:pt x="877" y="9"/>
                    <a:pt x="872" y="10"/>
                    <a:pt x="887" y="11"/>
                  </a:cubicBezTo>
                  <a:cubicBezTo>
                    <a:pt x="888" y="10"/>
                    <a:pt x="882" y="9"/>
                    <a:pt x="887" y="9"/>
                  </a:cubicBezTo>
                  <a:cubicBezTo>
                    <a:pt x="887" y="10"/>
                    <a:pt x="891" y="11"/>
                    <a:pt x="892" y="9"/>
                  </a:cubicBezTo>
                  <a:cubicBezTo>
                    <a:pt x="892" y="9"/>
                    <a:pt x="892" y="8"/>
                    <a:pt x="892" y="7"/>
                  </a:cubicBezTo>
                  <a:cubicBezTo>
                    <a:pt x="887" y="7"/>
                    <a:pt x="883" y="7"/>
                    <a:pt x="879" y="7"/>
                  </a:cubicBezTo>
                  <a:cubicBezTo>
                    <a:pt x="880" y="5"/>
                    <a:pt x="879" y="3"/>
                    <a:pt x="875" y="2"/>
                  </a:cubicBezTo>
                  <a:cubicBezTo>
                    <a:pt x="894" y="2"/>
                    <a:pt x="892" y="8"/>
                    <a:pt x="904" y="6"/>
                  </a:cubicBezTo>
                  <a:cubicBezTo>
                    <a:pt x="906" y="11"/>
                    <a:pt x="910" y="13"/>
                    <a:pt x="900" y="15"/>
                  </a:cubicBezTo>
                  <a:cubicBezTo>
                    <a:pt x="910" y="15"/>
                    <a:pt x="918" y="14"/>
                    <a:pt x="921" y="11"/>
                  </a:cubicBezTo>
                  <a:cubicBezTo>
                    <a:pt x="908" y="11"/>
                    <a:pt x="913" y="7"/>
                    <a:pt x="909" y="5"/>
                  </a:cubicBezTo>
                  <a:cubicBezTo>
                    <a:pt x="917" y="6"/>
                    <a:pt x="917" y="4"/>
                    <a:pt x="922" y="4"/>
                  </a:cubicBezTo>
                  <a:cubicBezTo>
                    <a:pt x="931" y="7"/>
                    <a:pt x="911" y="9"/>
                    <a:pt x="930" y="11"/>
                  </a:cubicBezTo>
                  <a:cubicBezTo>
                    <a:pt x="916" y="6"/>
                    <a:pt x="942" y="9"/>
                    <a:pt x="952" y="11"/>
                  </a:cubicBezTo>
                  <a:cubicBezTo>
                    <a:pt x="950" y="9"/>
                    <a:pt x="947" y="8"/>
                    <a:pt x="952" y="7"/>
                  </a:cubicBezTo>
                  <a:cubicBezTo>
                    <a:pt x="978" y="7"/>
                    <a:pt x="975" y="18"/>
                    <a:pt x="991" y="14"/>
                  </a:cubicBezTo>
                  <a:cubicBezTo>
                    <a:pt x="990" y="16"/>
                    <a:pt x="997" y="17"/>
                    <a:pt x="1000" y="18"/>
                  </a:cubicBezTo>
                  <a:cubicBezTo>
                    <a:pt x="987" y="18"/>
                    <a:pt x="984" y="18"/>
                    <a:pt x="978" y="18"/>
                  </a:cubicBezTo>
                  <a:cubicBezTo>
                    <a:pt x="979" y="19"/>
                    <a:pt x="982" y="20"/>
                    <a:pt x="986" y="21"/>
                  </a:cubicBezTo>
                  <a:cubicBezTo>
                    <a:pt x="987" y="19"/>
                    <a:pt x="990" y="19"/>
                    <a:pt x="996" y="21"/>
                  </a:cubicBezTo>
                  <a:cubicBezTo>
                    <a:pt x="1000" y="19"/>
                    <a:pt x="999" y="15"/>
                    <a:pt x="1010" y="13"/>
                  </a:cubicBezTo>
                  <a:cubicBezTo>
                    <a:pt x="1011" y="14"/>
                    <a:pt x="1009" y="16"/>
                    <a:pt x="1014" y="17"/>
                  </a:cubicBezTo>
                  <a:cubicBezTo>
                    <a:pt x="1019" y="14"/>
                    <a:pt x="1010" y="21"/>
                    <a:pt x="1032" y="23"/>
                  </a:cubicBezTo>
                  <a:cubicBezTo>
                    <a:pt x="1028" y="21"/>
                    <a:pt x="1026" y="19"/>
                    <a:pt x="1028" y="17"/>
                  </a:cubicBezTo>
                  <a:cubicBezTo>
                    <a:pt x="1039" y="17"/>
                    <a:pt x="1037" y="18"/>
                    <a:pt x="1051" y="19"/>
                  </a:cubicBezTo>
                  <a:cubicBezTo>
                    <a:pt x="1056" y="25"/>
                    <a:pt x="1041" y="24"/>
                    <a:pt x="1036" y="26"/>
                  </a:cubicBezTo>
                  <a:cubicBezTo>
                    <a:pt x="1046" y="27"/>
                    <a:pt x="1055" y="24"/>
                    <a:pt x="1064" y="28"/>
                  </a:cubicBezTo>
                  <a:cubicBezTo>
                    <a:pt x="1057" y="25"/>
                    <a:pt x="1065" y="23"/>
                    <a:pt x="1074" y="24"/>
                  </a:cubicBezTo>
                  <a:cubicBezTo>
                    <a:pt x="1082" y="25"/>
                    <a:pt x="1073" y="29"/>
                    <a:pt x="1083" y="30"/>
                  </a:cubicBezTo>
                  <a:cubicBezTo>
                    <a:pt x="1091" y="30"/>
                    <a:pt x="1096" y="28"/>
                    <a:pt x="1089" y="26"/>
                  </a:cubicBezTo>
                  <a:cubicBezTo>
                    <a:pt x="1106" y="29"/>
                    <a:pt x="1102" y="25"/>
                    <a:pt x="1117" y="28"/>
                  </a:cubicBezTo>
                  <a:cubicBezTo>
                    <a:pt x="1118" y="30"/>
                    <a:pt x="1113" y="29"/>
                    <a:pt x="1108" y="27"/>
                  </a:cubicBezTo>
                  <a:cubicBezTo>
                    <a:pt x="1109" y="29"/>
                    <a:pt x="1106" y="30"/>
                    <a:pt x="1112" y="31"/>
                  </a:cubicBezTo>
                  <a:cubicBezTo>
                    <a:pt x="1122" y="30"/>
                    <a:pt x="1144" y="33"/>
                    <a:pt x="1157" y="33"/>
                  </a:cubicBezTo>
                  <a:cubicBezTo>
                    <a:pt x="1177" y="42"/>
                    <a:pt x="1204" y="39"/>
                    <a:pt x="1227" y="46"/>
                  </a:cubicBezTo>
                  <a:cubicBezTo>
                    <a:pt x="1217" y="47"/>
                    <a:pt x="1257" y="53"/>
                    <a:pt x="1267" y="59"/>
                  </a:cubicBezTo>
                  <a:cubicBezTo>
                    <a:pt x="1275" y="59"/>
                    <a:pt x="1293" y="56"/>
                    <a:pt x="1287" y="57"/>
                  </a:cubicBezTo>
                  <a:cubicBezTo>
                    <a:pt x="1288" y="62"/>
                    <a:pt x="1298" y="62"/>
                    <a:pt x="1305" y="65"/>
                  </a:cubicBezTo>
                  <a:cubicBezTo>
                    <a:pt x="1305" y="64"/>
                    <a:pt x="1305" y="63"/>
                    <a:pt x="1306" y="62"/>
                  </a:cubicBezTo>
                  <a:cubicBezTo>
                    <a:pt x="1322" y="65"/>
                    <a:pt x="1325" y="68"/>
                    <a:pt x="1329" y="72"/>
                  </a:cubicBezTo>
                  <a:cubicBezTo>
                    <a:pt x="1349" y="74"/>
                    <a:pt x="1369" y="82"/>
                    <a:pt x="1392" y="83"/>
                  </a:cubicBezTo>
                  <a:cubicBezTo>
                    <a:pt x="1396" y="88"/>
                    <a:pt x="1402" y="88"/>
                    <a:pt x="1414" y="92"/>
                  </a:cubicBezTo>
                  <a:cubicBezTo>
                    <a:pt x="1414" y="89"/>
                    <a:pt x="1424" y="91"/>
                    <a:pt x="1433" y="93"/>
                  </a:cubicBezTo>
                  <a:cubicBezTo>
                    <a:pt x="1432" y="90"/>
                    <a:pt x="1440" y="92"/>
                    <a:pt x="1441" y="90"/>
                  </a:cubicBezTo>
                  <a:cubicBezTo>
                    <a:pt x="1432" y="88"/>
                    <a:pt x="1436" y="85"/>
                    <a:pt x="1432" y="83"/>
                  </a:cubicBezTo>
                  <a:cubicBezTo>
                    <a:pt x="1443" y="88"/>
                    <a:pt x="1449" y="83"/>
                    <a:pt x="1457" y="88"/>
                  </a:cubicBezTo>
                  <a:cubicBezTo>
                    <a:pt x="1446" y="87"/>
                    <a:pt x="1442" y="91"/>
                    <a:pt x="1440" y="95"/>
                  </a:cubicBezTo>
                  <a:cubicBezTo>
                    <a:pt x="1453" y="97"/>
                    <a:pt x="1459" y="99"/>
                    <a:pt x="1461" y="102"/>
                  </a:cubicBezTo>
                  <a:cubicBezTo>
                    <a:pt x="1462" y="100"/>
                    <a:pt x="1461" y="98"/>
                    <a:pt x="1458" y="97"/>
                  </a:cubicBezTo>
                  <a:cubicBezTo>
                    <a:pt x="1463" y="97"/>
                    <a:pt x="1467" y="98"/>
                    <a:pt x="1471" y="99"/>
                  </a:cubicBezTo>
                  <a:cubicBezTo>
                    <a:pt x="1471" y="101"/>
                    <a:pt x="1466" y="101"/>
                    <a:pt x="1470" y="102"/>
                  </a:cubicBezTo>
                  <a:cubicBezTo>
                    <a:pt x="1473" y="101"/>
                    <a:pt x="1477" y="101"/>
                    <a:pt x="1480" y="100"/>
                  </a:cubicBezTo>
                  <a:cubicBezTo>
                    <a:pt x="1483" y="104"/>
                    <a:pt x="1475" y="102"/>
                    <a:pt x="1473" y="103"/>
                  </a:cubicBezTo>
                  <a:cubicBezTo>
                    <a:pt x="1489" y="108"/>
                    <a:pt x="1483" y="100"/>
                    <a:pt x="1492" y="100"/>
                  </a:cubicBezTo>
                  <a:cubicBezTo>
                    <a:pt x="1494" y="103"/>
                    <a:pt x="1493" y="106"/>
                    <a:pt x="1500" y="108"/>
                  </a:cubicBezTo>
                  <a:cubicBezTo>
                    <a:pt x="1503" y="106"/>
                    <a:pt x="1504" y="104"/>
                    <a:pt x="1512" y="105"/>
                  </a:cubicBezTo>
                  <a:cubicBezTo>
                    <a:pt x="1517" y="106"/>
                    <a:pt x="1511" y="110"/>
                    <a:pt x="1517" y="111"/>
                  </a:cubicBezTo>
                  <a:cubicBezTo>
                    <a:pt x="1518" y="110"/>
                    <a:pt x="1520" y="111"/>
                    <a:pt x="1523" y="112"/>
                  </a:cubicBezTo>
                  <a:cubicBezTo>
                    <a:pt x="1523" y="110"/>
                    <a:pt x="1525" y="110"/>
                    <a:pt x="1529" y="110"/>
                  </a:cubicBezTo>
                  <a:cubicBezTo>
                    <a:pt x="1529" y="112"/>
                    <a:pt x="1535" y="112"/>
                    <a:pt x="1537" y="111"/>
                  </a:cubicBezTo>
                  <a:cubicBezTo>
                    <a:pt x="1537" y="113"/>
                    <a:pt x="1545" y="118"/>
                    <a:pt x="1548" y="116"/>
                  </a:cubicBezTo>
                  <a:cubicBezTo>
                    <a:pt x="1548" y="115"/>
                    <a:pt x="1543" y="115"/>
                    <a:pt x="1543" y="113"/>
                  </a:cubicBezTo>
                  <a:cubicBezTo>
                    <a:pt x="1549" y="115"/>
                    <a:pt x="1553" y="115"/>
                    <a:pt x="1557" y="114"/>
                  </a:cubicBezTo>
                  <a:cubicBezTo>
                    <a:pt x="1557" y="122"/>
                    <a:pt x="1568" y="118"/>
                    <a:pt x="1580" y="124"/>
                  </a:cubicBezTo>
                  <a:cubicBezTo>
                    <a:pt x="1587" y="122"/>
                    <a:pt x="1579" y="118"/>
                    <a:pt x="1589" y="117"/>
                  </a:cubicBezTo>
                  <a:cubicBezTo>
                    <a:pt x="1594" y="121"/>
                    <a:pt x="1587" y="120"/>
                    <a:pt x="1588" y="124"/>
                  </a:cubicBezTo>
                  <a:cubicBezTo>
                    <a:pt x="1589" y="124"/>
                    <a:pt x="1597" y="128"/>
                    <a:pt x="1598" y="125"/>
                  </a:cubicBezTo>
                  <a:cubicBezTo>
                    <a:pt x="1598" y="124"/>
                    <a:pt x="1594" y="124"/>
                    <a:pt x="1593" y="122"/>
                  </a:cubicBezTo>
                  <a:cubicBezTo>
                    <a:pt x="1601" y="121"/>
                    <a:pt x="1600" y="124"/>
                    <a:pt x="1603" y="126"/>
                  </a:cubicBezTo>
                  <a:cubicBezTo>
                    <a:pt x="1603" y="123"/>
                    <a:pt x="1608" y="123"/>
                    <a:pt x="1609" y="122"/>
                  </a:cubicBezTo>
                  <a:cubicBezTo>
                    <a:pt x="1627" y="122"/>
                    <a:pt x="1626" y="128"/>
                    <a:pt x="1633" y="132"/>
                  </a:cubicBezTo>
                  <a:cubicBezTo>
                    <a:pt x="1633" y="130"/>
                    <a:pt x="1637" y="131"/>
                    <a:pt x="1638" y="130"/>
                  </a:cubicBezTo>
                  <a:cubicBezTo>
                    <a:pt x="1633" y="131"/>
                    <a:pt x="1627" y="127"/>
                    <a:pt x="1633" y="127"/>
                  </a:cubicBezTo>
                  <a:cubicBezTo>
                    <a:pt x="1632" y="129"/>
                    <a:pt x="1642" y="129"/>
                    <a:pt x="1643" y="128"/>
                  </a:cubicBezTo>
                  <a:cubicBezTo>
                    <a:pt x="1642" y="126"/>
                    <a:pt x="1636" y="126"/>
                    <a:pt x="1639" y="123"/>
                  </a:cubicBezTo>
                  <a:cubicBezTo>
                    <a:pt x="1648" y="123"/>
                    <a:pt x="1644" y="129"/>
                    <a:pt x="1651" y="127"/>
                  </a:cubicBezTo>
                  <a:cubicBezTo>
                    <a:pt x="1651" y="129"/>
                    <a:pt x="1647" y="128"/>
                    <a:pt x="1645" y="129"/>
                  </a:cubicBezTo>
                  <a:cubicBezTo>
                    <a:pt x="1648" y="130"/>
                    <a:pt x="1652" y="130"/>
                    <a:pt x="1653" y="131"/>
                  </a:cubicBezTo>
                  <a:cubicBezTo>
                    <a:pt x="1649" y="132"/>
                    <a:pt x="1649" y="134"/>
                    <a:pt x="1647" y="136"/>
                  </a:cubicBezTo>
                  <a:cubicBezTo>
                    <a:pt x="1652" y="134"/>
                    <a:pt x="1660" y="137"/>
                    <a:pt x="1655" y="132"/>
                  </a:cubicBezTo>
                  <a:cubicBezTo>
                    <a:pt x="1664" y="135"/>
                    <a:pt x="1673" y="134"/>
                    <a:pt x="1667" y="130"/>
                  </a:cubicBezTo>
                  <a:cubicBezTo>
                    <a:pt x="1675" y="130"/>
                    <a:pt x="1670" y="134"/>
                    <a:pt x="1676" y="132"/>
                  </a:cubicBezTo>
                  <a:cubicBezTo>
                    <a:pt x="1675" y="136"/>
                    <a:pt x="1673" y="137"/>
                    <a:pt x="1677" y="141"/>
                  </a:cubicBezTo>
                  <a:cubicBezTo>
                    <a:pt x="1679" y="139"/>
                    <a:pt x="1683" y="139"/>
                    <a:pt x="1682" y="136"/>
                  </a:cubicBezTo>
                  <a:cubicBezTo>
                    <a:pt x="1693" y="137"/>
                    <a:pt x="1696" y="141"/>
                    <a:pt x="1700" y="145"/>
                  </a:cubicBezTo>
                  <a:cubicBezTo>
                    <a:pt x="1697" y="139"/>
                    <a:pt x="1701" y="144"/>
                    <a:pt x="1707" y="141"/>
                  </a:cubicBezTo>
                  <a:cubicBezTo>
                    <a:pt x="1710" y="143"/>
                    <a:pt x="1706" y="147"/>
                    <a:pt x="1715" y="146"/>
                  </a:cubicBezTo>
                  <a:cubicBezTo>
                    <a:pt x="1706" y="141"/>
                    <a:pt x="1726" y="146"/>
                    <a:pt x="1722" y="141"/>
                  </a:cubicBezTo>
                  <a:cubicBezTo>
                    <a:pt x="1733" y="144"/>
                    <a:pt x="1732" y="144"/>
                    <a:pt x="1743" y="146"/>
                  </a:cubicBezTo>
                  <a:cubicBezTo>
                    <a:pt x="1742" y="148"/>
                    <a:pt x="1739" y="149"/>
                    <a:pt x="1734" y="149"/>
                  </a:cubicBezTo>
                  <a:cubicBezTo>
                    <a:pt x="1738" y="147"/>
                    <a:pt x="1725" y="146"/>
                    <a:pt x="1726" y="147"/>
                  </a:cubicBezTo>
                  <a:cubicBezTo>
                    <a:pt x="1726" y="148"/>
                    <a:pt x="1726" y="149"/>
                    <a:pt x="1726" y="150"/>
                  </a:cubicBezTo>
                  <a:cubicBezTo>
                    <a:pt x="1734" y="150"/>
                    <a:pt x="1739" y="151"/>
                    <a:pt x="1742" y="153"/>
                  </a:cubicBezTo>
                  <a:cubicBezTo>
                    <a:pt x="1744" y="151"/>
                    <a:pt x="1748" y="150"/>
                    <a:pt x="1747" y="146"/>
                  </a:cubicBezTo>
                  <a:cubicBezTo>
                    <a:pt x="1754" y="151"/>
                    <a:pt x="1763" y="146"/>
                    <a:pt x="1766" y="150"/>
                  </a:cubicBezTo>
                  <a:cubicBezTo>
                    <a:pt x="1763" y="150"/>
                    <a:pt x="1761" y="150"/>
                    <a:pt x="1761" y="152"/>
                  </a:cubicBezTo>
                  <a:cubicBezTo>
                    <a:pt x="1764" y="151"/>
                    <a:pt x="1768" y="151"/>
                    <a:pt x="1768" y="148"/>
                  </a:cubicBezTo>
                  <a:cubicBezTo>
                    <a:pt x="1762" y="147"/>
                    <a:pt x="1761" y="146"/>
                    <a:pt x="1758" y="148"/>
                  </a:cubicBezTo>
                  <a:cubicBezTo>
                    <a:pt x="1760" y="146"/>
                    <a:pt x="1752" y="143"/>
                    <a:pt x="1758" y="143"/>
                  </a:cubicBezTo>
                  <a:cubicBezTo>
                    <a:pt x="1757" y="148"/>
                    <a:pt x="1770" y="142"/>
                    <a:pt x="1766" y="145"/>
                  </a:cubicBezTo>
                  <a:cubicBezTo>
                    <a:pt x="1759" y="146"/>
                    <a:pt x="1773" y="148"/>
                    <a:pt x="1773" y="150"/>
                  </a:cubicBezTo>
                  <a:close/>
                  <a:moveTo>
                    <a:pt x="12" y="309"/>
                  </a:moveTo>
                  <a:cubicBezTo>
                    <a:pt x="12" y="312"/>
                    <a:pt x="16" y="311"/>
                    <a:pt x="17" y="309"/>
                  </a:cubicBezTo>
                  <a:cubicBezTo>
                    <a:pt x="15" y="309"/>
                    <a:pt x="14" y="309"/>
                    <a:pt x="12" y="308"/>
                  </a:cubicBezTo>
                  <a:cubicBezTo>
                    <a:pt x="13" y="309"/>
                    <a:pt x="13" y="310"/>
                    <a:pt x="12" y="309"/>
                  </a:cubicBezTo>
                  <a:close/>
                  <a:moveTo>
                    <a:pt x="66" y="311"/>
                  </a:moveTo>
                  <a:cubicBezTo>
                    <a:pt x="63" y="308"/>
                    <a:pt x="62" y="313"/>
                    <a:pt x="61" y="314"/>
                  </a:cubicBezTo>
                  <a:cubicBezTo>
                    <a:pt x="62" y="314"/>
                    <a:pt x="63" y="314"/>
                    <a:pt x="63" y="315"/>
                  </a:cubicBezTo>
                  <a:cubicBezTo>
                    <a:pt x="66" y="315"/>
                    <a:pt x="62" y="311"/>
                    <a:pt x="66" y="311"/>
                  </a:cubicBezTo>
                  <a:close/>
                  <a:moveTo>
                    <a:pt x="155" y="206"/>
                  </a:moveTo>
                  <a:cubicBezTo>
                    <a:pt x="154" y="207"/>
                    <a:pt x="152" y="210"/>
                    <a:pt x="151" y="209"/>
                  </a:cubicBezTo>
                  <a:cubicBezTo>
                    <a:pt x="150" y="210"/>
                    <a:pt x="151" y="211"/>
                    <a:pt x="152" y="212"/>
                  </a:cubicBezTo>
                  <a:cubicBezTo>
                    <a:pt x="149" y="215"/>
                    <a:pt x="149" y="208"/>
                    <a:pt x="146" y="213"/>
                  </a:cubicBezTo>
                  <a:cubicBezTo>
                    <a:pt x="148" y="219"/>
                    <a:pt x="158" y="213"/>
                    <a:pt x="155" y="206"/>
                  </a:cubicBezTo>
                  <a:close/>
                  <a:moveTo>
                    <a:pt x="1687" y="190"/>
                  </a:moveTo>
                  <a:cubicBezTo>
                    <a:pt x="1691" y="192"/>
                    <a:pt x="1682" y="194"/>
                    <a:pt x="1684" y="197"/>
                  </a:cubicBezTo>
                  <a:cubicBezTo>
                    <a:pt x="1697" y="196"/>
                    <a:pt x="1688" y="191"/>
                    <a:pt x="1705" y="194"/>
                  </a:cubicBezTo>
                  <a:cubicBezTo>
                    <a:pt x="1704" y="193"/>
                    <a:pt x="1703" y="192"/>
                    <a:pt x="1703" y="191"/>
                  </a:cubicBezTo>
                  <a:cubicBezTo>
                    <a:pt x="1695" y="191"/>
                    <a:pt x="1694" y="193"/>
                    <a:pt x="1697" y="188"/>
                  </a:cubicBezTo>
                  <a:cubicBezTo>
                    <a:pt x="1693" y="187"/>
                    <a:pt x="1691" y="194"/>
                    <a:pt x="1687" y="190"/>
                  </a:cubicBezTo>
                  <a:close/>
                  <a:moveTo>
                    <a:pt x="1837" y="216"/>
                  </a:moveTo>
                  <a:cubicBezTo>
                    <a:pt x="1835" y="215"/>
                    <a:pt x="1835" y="214"/>
                    <a:pt x="1835" y="212"/>
                  </a:cubicBezTo>
                  <a:cubicBezTo>
                    <a:pt x="1830" y="214"/>
                    <a:pt x="1831" y="214"/>
                    <a:pt x="1825" y="213"/>
                  </a:cubicBezTo>
                  <a:cubicBezTo>
                    <a:pt x="1826" y="218"/>
                    <a:pt x="1831" y="218"/>
                    <a:pt x="1837" y="216"/>
                  </a:cubicBezTo>
                  <a:close/>
                  <a:moveTo>
                    <a:pt x="2194" y="193"/>
                  </a:moveTo>
                  <a:cubicBezTo>
                    <a:pt x="2196" y="192"/>
                    <a:pt x="2197" y="192"/>
                    <a:pt x="2198" y="192"/>
                  </a:cubicBezTo>
                  <a:cubicBezTo>
                    <a:pt x="2197" y="190"/>
                    <a:pt x="2200" y="185"/>
                    <a:pt x="2193" y="187"/>
                  </a:cubicBezTo>
                  <a:cubicBezTo>
                    <a:pt x="2193" y="188"/>
                    <a:pt x="2194" y="188"/>
                    <a:pt x="2196" y="188"/>
                  </a:cubicBezTo>
                  <a:cubicBezTo>
                    <a:pt x="2194" y="189"/>
                    <a:pt x="2191" y="190"/>
                    <a:pt x="2192" y="192"/>
                  </a:cubicBezTo>
                  <a:cubicBezTo>
                    <a:pt x="2194" y="191"/>
                    <a:pt x="2194" y="192"/>
                    <a:pt x="2194" y="193"/>
                  </a:cubicBezTo>
                  <a:close/>
                  <a:moveTo>
                    <a:pt x="2379" y="130"/>
                  </a:moveTo>
                  <a:cubicBezTo>
                    <a:pt x="2369" y="135"/>
                    <a:pt x="2396" y="138"/>
                    <a:pt x="2379" y="130"/>
                  </a:cubicBezTo>
                  <a:close/>
                  <a:moveTo>
                    <a:pt x="2351" y="97"/>
                  </a:moveTo>
                  <a:cubicBezTo>
                    <a:pt x="2350" y="96"/>
                    <a:pt x="2348" y="97"/>
                    <a:pt x="2348" y="98"/>
                  </a:cubicBezTo>
                  <a:cubicBezTo>
                    <a:pt x="2339" y="98"/>
                    <a:pt x="2347" y="96"/>
                    <a:pt x="2342" y="95"/>
                  </a:cubicBezTo>
                  <a:cubicBezTo>
                    <a:pt x="2336" y="98"/>
                    <a:pt x="2347" y="100"/>
                    <a:pt x="2338" y="103"/>
                  </a:cubicBezTo>
                  <a:cubicBezTo>
                    <a:pt x="2340" y="104"/>
                    <a:pt x="2346" y="98"/>
                    <a:pt x="2351" y="97"/>
                  </a:cubicBezTo>
                  <a:close/>
                  <a:moveTo>
                    <a:pt x="973" y="14"/>
                  </a:moveTo>
                  <a:cubicBezTo>
                    <a:pt x="961" y="14"/>
                    <a:pt x="958" y="17"/>
                    <a:pt x="955" y="20"/>
                  </a:cubicBezTo>
                  <a:cubicBezTo>
                    <a:pt x="963" y="21"/>
                    <a:pt x="970" y="22"/>
                    <a:pt x="973" y="24"/>
                  </a:cubicBezTo>
                  <a:cubicBezTo>
                    <a:pt x="988" y="23"/>
                    <a:pt x="962" y="21"/>
                    <a:pt x="960" y="20"/>
                  </a:cubicBezTo>
                  <a:cubicBezTo>
                    <a:pt x="962" y="17"/>
                    <a:pt x="973" y="18"/>
                    <a:pt x="973" y="14"/>
                  </a:cubicBezTo>
                  <a:close/>
                  <a:moveTo>
                    <a:pt x="934" y="12"/>
                  </a:moveTo>
                  <a:cubicBezTo>
                    <a:pt x="929" y="13"/>
                    <a:pt x="921" y="14"/>
                    <a:pt x="921" y="16"/>
                  </a:cubicBezTo>
                  <a:cubicBezTo>
                    <a:pt x="928" y="17"/>
                    <a:pt x="929" y="18"/>
                    <a:pt x="929" y="19"/>
                  </a:cubicBezTo>
                  <a:cubicBezTo>
                    <a:pt x="936" y="18"/>
                    <a:pt x="928" y="15"/>
                    <a:pt x="934" y="12"/>
                  </a:cubicBezTo>
                  <a:close/>
                  <a:moveTo>
                    <a:pt x="1009" y="22"/>
                  </a:moveTo>
                  <a:cubicBezTo>
                    <a:pt x="1003" y="22"/>
                    <a:pt x="1005" y="24"/>
                    <a:pt x="1004" y="26"/>
                  </a:cubicBezTo>
                  <a:cubicBezTo>
                    <a:pt x="1012" y="27"/>
                    <a:pt x="1013" y="28"/>
                    <a:pt x="1022" y="29"/>
                  </a:cubicBezTo>
                  <a:cubicBezTo>
                    <a:pt x="1022" y="28"/>
                    <a:pt x="1022" y="27"/>
                    <a:pt x="1022" y="26"/>
                  </a:cubicBezTo>
                  <a:cubicBezTo>
                    <a:pt x="1015" y="25"/>
                    <a:pt x="1015" y="26"/>
                    <a:pt x="1008" y="25"/>
                  </a:cubicBezTo>
                  <a:cubicBezTo>
                    <a:pt x="1009" y="24"/>
                    <a:pt x="1009" y="23"/>
                    <a:pt x="1009" y="22"/>
                  </a:cubicBezTo>
                  <a:close/>
                  <a:moveTo>
                    <a:pt x="896" y="14"/>
                  </a:moveTo>
                  <a:cubicBezTo>
                    <a:pt x="874" y="12"/>
                    <a:pt x="864" y="17"/>
                    <a:pt x="850" y="21"/>
                  </a:cubicBezTo>
                  <a:cubicBezTo>
                    <a:pt x="865" y="21"/>
                    <a:pt x="880" y="15"/>
                    <a:pt x="891" y="18"/>
                  </a:cubicBezTo>
                  <a:cubicBezTo>
                    <a:pt x="905" y="18"/>
                    <a:pt x="887" y="15"/>
                    <a:pt x="887" y="14"/>
                  </a:cubicBezTo>
                  <a:cubicBezTo>
                    <a:pt x="887" y="13"/>
                    <a:pt x="892" y="14"/>
                    <a:pt x="896" y="14"/>
                  </a:cubicBezTo>
                  <a:close/>
                  <a:moveTo>
                    <a:pt x="715" y="11"/>
                  </a:moveTo>
                  <a:cubicBezTo>
                    <a:pt x="711" y="9"/>
                    <a:pt x="704" y="15"/>
                    <a:pt x="693" y="14"/>
                  </a:cubicBezTo>
                  <a:cubicBezTo>
                    <a:pt x="695" y="15"/>
                    <a:pt x="697" y="16"/>
                    <a:pt x="697" y="17"/>
                  </a:cubicBezTo>
                  <a:cubicBezTo>
                    <a:pt x="713" y="18"/>
                    <a:pt x="703" y="12"/>
                    <a:pt x="715" y="11"/>
                  </a:cubicBezTo>
                  <a:close/>
                  <a:moveTo>
                    <a:pt x="628" y="19"/>
                  </a:moveTo>
                  <a:cubicBezTo>
                    <a:pt x="619" y="20"/>
                    <a:pt x="632" y="20"/>
                    <a:pt x="628" y="23"/>
                  </a:cubicBezTo>
                  <a:cubicBezTo>
                    <a:pt x="638" y="22"/>
                    <a:pt x="648" y="21"/>
                    <a:pt x="648" y="18"/>
                  </a:cubicBezTo>
                  <a:cubicBezTo>
                    <a:pt x="637" y="21"/>
                    <a:pt x="635" y="21"/>
                    <a:pt x="628" y="19"/>
                  </a:cubicBezTo>
                  <a:close/>
                  <a:moveTo>
                    <a:pt x="568" y="25"/>
                  </a:moveTo>
                  <a:cubicBezTo>
                    <a:pt x="559" y="28"/>
                    <a:pt x="573" y="29"/>
                    <a:pt x="569" y="32"/>
                  </a:cubicBezTo>
                  <a:cubicBezTo>
                    <a:pt x="573" y="32"/>
                    <a:pt x="572" y="30"/>
                    <a:pt x="572" y="29"/>
                  </a:cubicBezTo>
                  <a:cubicBezTo>
                    <a:pt x="575" y="29"/>
                    <a:pt x="578" y="29"/>
                    <a:pt x="582" y="29"/>
                  </a:cubicBezTo>
                  <a:cubicBezTo>
                    <a:pt x="579" y="27"/>
                    <a:pt x="568" y="29"/>
                    <a:pt x="568" y="25"/>
                  </a:cubicBezTo>
                  <a:close/>
                  <a:moveTo>
                    <a:pt x="1314" y="77"/>
                  </a:moveTo>
                  <a:cubicBezTo>
                    <a:pt x="1307" y="77"/>
                    <a:pt x="1308" y="81"/>
                    <a:pt x="1295" y="77"/>
                  </a:cubicBezTo>
                  <a:cubicBezTo>
                    <a:pt x="1316" y="81"/>
                    <a:pt x="1302" y="89"/>
                    <a:pt x="1329" y="92"/>
                  </a:cubicBezTo>
                  <a:cubicBezTo>
                    <a:pt x="1325" y="90"/>
                    <a:pt x="1328" y="89"/>
                    <a:pt x="1329" y="91"/>
                  </a:cubicBezTo>
                  <a:cubicBezTo>
                    <a:pt x="1340" y="91"/>
                    <a:pt x="1320" y="87"/>
                    <a:pt x="1330" y="86"/>
                  </a:cubicBezTo>
                  <a:cubicBezTo>
                    <a:pt x="1323" y="85"/>
                    <a:pt x="1326" y="89"/>
                    <a:pt x="1319" y="88"/>
                  </a:cubicBezTo>
                  <a:cubicBezTo>
                    <a:pt x="1312" y="83"/>
                    <a:pt x="1308" y="81"/>
                    <a:pt x="1314" y="77"/>
                  </a:cubicBezTo>
                  <a:close/>
                  <a:moveTo>
                    <a:pt x="1328" y="95"/>
                  </a:moveTo>
                  <a:cubicBezTo>
                    <a:pt x="1336" y="98"/>
                    <a:pt x="1337" y="91"/>
                    <a:pt x="1340" y="95"/>
                  </a:cubicBezTo>
                  <a:cubicBezTo>
                    <a:pt x="1343" y="96"/>
                    <a:pt x="1343" y="95"/>
                    <a:pt x="1343" y="94"/>
                  </a:cubicBezTo>
                  <a:cubicBezTo>
                    <a:pt x="1341" y="93"/>
                    <a:pt x="1340" y="93"/>
                    <a:pt x="1340" y="92"/>
                  </a:cubicBezTo>
                  <a:cubicBezTo>
                    <a:pt x="1334" y="92"/>
                    <a:pt x="1327" y="92"/>
                    <a:pt x="1328" y="95"/>
                  </a:cubicBezTo>
                  <a:close/>
                  <a:moveTo>
                    <a:pt x="1252" y="80"/>
                  </a:moveTo>
                  <a:cubicBezTo>
                    <a:pt x="1270" y="82"/>
                    <a:pt x="1275" y="85"/>
                    <a:pt x="1282" y="84"/>
                  </a:cubicBezTo>
                  <a:cubicBezTo>
                    <a:pt x="1285" y="89"/>
                    <a:pt x="1290" y="84"/>
                    <a:pt x="1296" y="89"/>
                  </a:cubicBezTo>
                  <a:cubicBezTo>
                    <a:pt x="1308" y="90"/>
                    <a:pt x="1300" y="87"/>
                    <a:pt x="1297" y="85"/>
                  </a:cubicBezTo>
                  <a:cubicBezTo>
                    <a:pt x="1309" y="86"/>
                    <a:pt x="1299" y="89"/>
                    <a:pt x="1311" y="90"/>
                  </a:cubicBezTo>
                  <a:cubicBezTo>
                    <a:pt x="1314" y="86"/>
                    <a:pt x="1299" y="85"/>
                    <a:pt x="1301" y="81"/>
                  </a:cubicBezTo>
                  <a:cubicBezTo>
                    <a:pt x="1292" y="79"/>
                    <a:pt x="1292" y="82"/>
                    <a:pt x="1286" y="82"/>
                  </a:cubicBezTo>
                  <a:cubicBezTo>
                    <a:pt x="1282" y="80"/>
                    <a:pt x="1283" y="79"/>
                    <a:pt x="1283" y="78"/>
                  </a:cubicBezTo>
                  <a:cubicBezTo>
                    <a:pt x="1272" y="76"/>
                    <a:pt x="1272" y="74"/>
                    <a:pt x="1260" y="72"/>
                  </a:cubicBezTo>
                  <a:cubicBezTo>
                    <a:pt x="1256" y="74"/>
                    <a:pt x="1261" y="76"/>
                    <a:pt x="1275" y="78"/>
                  </a:cubicBezTo>
                  <a:cubicBezTo>
                    <a:pt x="1260" y="77"/>
                    <a:pt x="1254" y="78"/>
                    <a:pt x="1238" y="73"/>
                  </a:cubicBezTo>
                  <a:cubicBezTo>
                    <a:pt x="1250" y="72"/>
                    <a:pt x="1199" y="62"/>
                    <a:pt x="1202" y="68"/>
                  </a:cubicBezTo>
                  <a:cubicBezTo>
                    <a:pt x="1216" y="71"/>
                    <a:pt x="1212" y="67"/>
                    <a:pt x="1218" y="67"/>
                  </a:cubicBezTo>
                  <a:cubicBezTo>
                    <a:pt x="1235" y="74"/>
                    <a:pt x="1246" y="75"/>
                    <a:pt x="1252" y="80"/>
                  </a:cubicBezTo>
                  <a:close/>
                  <a:moveTo>
                    <a:pt x="1012" y="33"/>
                  </a:moveTo>
                  <a:cubicBezTo>
                    <a:pt x="1009" y="32"/>
                    <a:pt x="1005" y="31"/>
                    <a:pt x="999" y="31"/>
                  </a:cubicBezTo>
                  <a:cubicBezTo>
                    <a:pt x="999" y="28"/>
                    <a:pt x="1007" y="29"/>
                    <a:pt x="999" y="27"/>
                  </a:cubicBezTo>
                  <a:cubicBezTo>
                    <a:pt x="990" y="25"/>
                    <a:pt x="988" y="26"/>
                    <a:pt x="982" y="26"/>
                  </a:cubicBezTo>
                  <a:cubicBezTo>
                    <a:pt x="985" y="28"/>
                    <a:pt x="1004" y="33"/>
                    <a:pt x="994" y="33"/>
                  </a:cubicBezTo>
                  <a:cubicBezTo>
                    <a:pt x="997" y="35"/>
                    <a:pt x="1003" y="36"/>
                    <a:pt x="1012" y="37"/>
                  </a:cubicBezTo>
                  <a:cubicBezTo>
                    <a:pt x="1002" y="32"/>
                    <a:pt x="1025" y="39"/>
                    <a:pt x="1035" y="40"/>
                  </a:cubicBezTo>
                  <a:cubicBezTo>
                    <a:pt x="1034" y="35"/>
                    <a:pt x="1051" y="43"/>
                    <a:pt x="1058" y="41"/>
                  </a:cubicBezTo>
                  <a:cubicBezTo>
                    <a:pt x="1053" y="37"/>
                    <a:pt x="1034" y="38"/>
                    <a:pt x="1026" y="37"/>
                  </a:cubicBezTo>
                  <a:cubicBezTo>
                    <a:pt x="1030" y="37"/>
                    <a:pt x="1004" y="27"/>
                    <a:pt x="1012" y="33"/>
                  </a:cubicBezTo>
                  <a:close/>
                  <a:moveTo>
                    <a:pt x="1357" y="99"/>
                  </a:moveTo>
                  <a:cubicBezTo>
                    <a:pt x="1359" y="98"/>
                    <a:pt x="1367" y="99"/>
                    <a:pt x="1361" y="97"/>
                  </a:cubicBezTo>
                  <a:cubicBezTo>
                    <a:pt x="1364" y="97"/>
                    <a:pt x="1370" y="100"/>
                    <a:pt x="1368" y="94"/>
                  </a:cubicBezTo>
                  <a:cubicBezTo>
                    <a:pt x="1372" y="95"/>
                    <a:pt x="1375" y="96"/>
                    <a:pt x="1379" y="96"/>
                  </a:cubicBezTo>
                  <a:cubicBezTo>
                    <a:pt x="1377" y="98"/>
                    <a:pt x="1368" y="95"/>
                    <a:pt x="1371" y="99"/>
                  </a:cubicBezTo>
                  <a:cubicBezTo>
                    <a:pt x="1378" y="99"/>
                    <a:pt x="1375" y="100"/>
                    <a:pt x="1384" y="102"/>
                  </a:cubicBezTo>
                  <a:cubicBezTo>
                    <a:pt x="1379" y="104"/>
                    <a:pt x="1384" y="105"/>
                    <a:pt x="1380" y="108"/>
                  </a:cubicBezTo>
                  <a:cubicBezTo>
                    <a:pt x="1383" y="107"/>
                    <a:pt x="1391" y="109"/>
                    <a:pt x="1391" y="106"/>
                  </a:cubicBezTo>
                  <a:cubicBezTo>
                    <a:pt x="1403" y="109"/>
                    <a:pt x="1386" y="110"/>
                    <a:pt x="1403" y="113"/>
                  </a:cubicBezTo>
                  <a:cubicBezTo>
                    <a:pt x="1402" y="115"/>
                    <a:pt x="1390" y="113"/>
                    <a:pt x="1386" y="111"/>
                  </a:cubicBezTo>
                  <a:cubicBezTo>
                    <a:pt x="1384" y="113"/>
                    <a:pt x="1407" y="116"/>
                    <a:pt x="1419" y="119"/>
                  </a:cubicBezTo>
                  <a:cubicBezTo>
                    <a:pt x="1408" y="114"/>
                    <a:pt x="1417" y="113"/>
                    <a:pt x="1423" y="111"/>
                  </a:cubicBezTo>
                  <a:cubicBezTo>
                    <a:pt x="1427" y="113"/>
                    <a:pt x="1423" y="114"/>
                    <a:pt x="1429" y="117"/>
                  </a:cubicBezTo>
                  <a:cubicBezTo>
                    <a:pt x="1434" y="118"/>
                    <a:pt x="1437" y="116"/>
                    <a:pt x="1439" y="118"/>
                  </a:cubicBezTo>
                  <a:cubicBezTo>
                    <a:pt x="1443" y="119"/>
                    <a:pt x="1441" y="116"/>
                    <a:pt x="1442" y="115"/>
                  </a:cubicBezTo>
                  <a:cubicBezTo>
                    <a:pt x="1450" y="116"/>
                    <a:pt x="1443" y="120"/>
                    <a:pt x="1454" y="121"/>
                  </a:cubicBezTo>
                  <a:cubicBezTo>
                    <a:pt x="1447" y="115"/>
                    <a:pt x="1456" y="116"/>
                    <a:pt x="1470" y="120"/>
                  </a:cubicBezTo>
                  <a:cubicBezTo>
                    <a:pt x="1469" y="118"/>
                    <a:pt x="1465" y="117"/>
                    <a:pt x="1465" y="116"/>
                  </a:cubicBezTo>
                  <a:cubicBezTo>
                    <a:pt x="1467" y="114"/>
                    <a:pt x="1474" y="119"/>
                    <a:pt x="1476" y="121"/>
                  </a:cubicBezTo>
                  <a:cubicBezTo>
                    <a:pt x="1481" y="121"/>
                    <a:pt x="1478" y="119"/>
                    <a:pt x="1474" y="118"/>
                  </a:cubicBezTo>
                  <a:cubicBezTo>
                    <a:pt x="1477" y="118"/>
                    <a:pt x="1480" y="117"/>
                    <a:pt x="1483" y="117"/>
                  </a:cubicBezTo>
                  <a:cubicBezTo>
                    <a:pt x="1468" y="114"/>
                    <a:pt x="1444" y="110"/>
                    <a:pt x="1416" y="100"/>
                  </a:cubicBezTo>
                  <a:cubicBezTo>
                    <a:pt x="1421" y="104"/>
                    <a:pt x="1414" y="103"/>
                    <a:pt x="1405" y="100"/>
                  </a:cubicBezTo>
                  <a:cubicBezTo>
                    <a:pt x="1404" y="98"/>
                    <a:pt x="1408" y="99"/>
                    <a:pt x="1412" y="100"/>
                  </a:cubicBezTo>
                  <a:cubicBezTo>
                    <a:pt x="1403" y="94"/>
                    <a:pt x="1402" y="102"/>
                    <a:pt x="1386" y="97"/>
                  </a:cubicBezTo>
                  <a:cubicBezTo>
                    <a:pt x="1377" y="94"/>
                    <a:pt x="1396" y="96"/>
                    <a:pt x="1386" y="93"/>
                  </a:cubicBezTo>
                  <a:cubicBezTo>
                    <a:pt x="1380" y="92"/>
                    <a:pt x="1375" y="94"/>
                    <a:pt x="1373" y="90"/>
                  </a:cubicBezTo>
                  <a:cubicBezTo>
                    <a:pt x="1362" y="89"/>
                    <a:pt x="1358" y="93"/>
                    <a:pt x="1341" y="89"/>
                  </a:cubicBezTo>
                  <a:cubicBezTo>
                    <a:pt x="1350" y="93"/>
                    <a:pt x="1353" y="101"/>
                    <a:pt x="1364" y="101"/>
                  </a:cubicBezTo>
                  <a:cubicBezTo>
                    <a:pt x="1364" y="100"/>
                    <a:pt x="1359" y="99"/>
                    <a:pt x="1357" y="99"/>
                  </a:cubicBezTo>
                  <a:close/>
                  <a:moveTo>
                    <a:pt x="929" y="21"/>
                  </a:moveTo>
                  <a:cubicBezTo>
                    <a:pt x="922" y="21"/>
                    <a:pt x="918" y="22"/>
                    <a:pt x="916" y="20"/>
                  </a:cubicBezTo>
                  <a:cubicBezTo>
                    <a:pt x="903" y="21"/>
                    <a:pt x="918" y="24"/>
                    <a:pt x="920" y="25"/>
                  </a:cubicBezTo>
                  <a:cubicBezTo>
                    <a:pt x="926" y="25"/>
                    <a:pt x="928" y="23"/>
                    <a:pt x="929" y="21"/>
                  </a:cubicBezTo>
                  <a:close/>
                  <a:moveTo>
                    <a:pt x="122" y="197"/>
                  </a:moveTo>
                  <a:cubicBezTo>
                    <a:pt x="116" y="200"/>
                    <a:pt x="120" y="202"/>
                    <a:pt x="116" y="205"/>
                  </a:cubicBezTo>
                  <a:cubicBezTo>
                    <a:pt x="120" y="204"/>
                    <a:pt x="122" y="205"/>
                    <a:pt x="127" y="201"/>
                  </a:cubicBezTo>
                  <a:cubicBezTo>
                    <a:pt x="125" y="199"/>
                    <a:pt x="124" y="197"/>
                    <a:pt x="122" y="197"/>
                  </a:cubicBezTo>
                  <a:close/>
                  <a:moveTo>
                    <a:pt x="972" y="27"/>
                  </a:moveTo>
                  <a:cubicBezTo>
                    <a:pt x="983" y="24"/>
                    <a:pt x="959" y="30"/>
                    <a:pt x="959" y="27"/>
                  </a:cubicBezTo>
                  <a:cubicBezTo>
                    <a:pt x="947" y="28"/>
                    <a:pt x="971" y="30"/>
                    <a:pt x="959" y="32"/>
                  </a:cubicBezTo>
                  <a:cubicBezTo>
                    <a:pt x="970" y="31"/>
                    <a:pt x="976" y="35"/>
                    <a:pt x="989" y="34"/>
                  </a:cubicBezTo>
                  <a:cubicBezTo>
                    <a:pt x="989" y="32"/>
                    <a:pt x="978" y="31"/>
                    <a:pt x="968" y="30"/>
                  </a:cubicBezTo>
                  <a:cubicBezTo>
                    <a:pt x="967" y="28"/>
                    <a:pt x="972" y="28"/>
                    <a:pt x="972" y="27"/>
                  </a:cubicBezTo>
                  <a:close/>
                  <a:moveTo>
                    <a:pt x="181" y="165"/>
                  </a:moveTo>
                  <a:cubicBezTo>
                    <a:pt x="184" y="161"/>
                    <a:pt x="174" y="163"/>
                    <a:pt x="171" y="163"/>
                  </a:cubicBezTo>
                  <a:cubicBezTo>
                    <a:pt x="173" y="167"/>
                    <a:pt x="174" y="165"/>
                    <a:pt x="181" y="165"/>
                  </a:cubicBezTo>
                  <a:close/>
                  <a:moveTo>
                    <a:pt x="95" y="227"/>
                  </a:moveTo>
                  <a:cubicBezTo>
                    <a:pt x="96" y="231"/>
                    <a:pt x="100" y="222"/>
                    <a:pt x="101" y="227"/>
                  </a:cubicBezTo>
                  <a:cubicBezTo>
                    <a:pt x="103" y="225"/>
                    <a:pt x="103" y="224"/>
                    <a:pt x="102" y="223"/>
                  </a:cubicBezTo>
                  <a:cubicBezTo>
                    <a:pt x="104" y="223"/>
                    <a:pt x="106" y="220"/>
                    <a:pt x="107" y="223"/>
                  </a:cubicBezTo>
                  <a:cubicBezTo>
                    <a:pt x="109" y="224"/>
                    <a:pt x="102" y="227"/>
                    <a:pt x="106" y="228"/>
                  </a:cubicBezTo>
                  <a:cubicBezTo>
                    <a:pt x="105" y="230"/>
                    <a:pt x="104" y="229"/>
                    <a:pt x="102" y="230"/>
                  </a:cubicBezTo>
                  <a:cubicBezTo>
                    <a:pt x="105" y="227"/>
                    <a:pt x="102" y="226"/>
                    <a:pt x="97" y="229"/>
                  </a:cubicBezTo>
                  <a:cubicBezTo>
                    <a:pt x="99" y="231"/>
                    <a:pt x="100" y="229"/>
                    <a:pt x="100" y="232"/>
                  </a:cubicBezTo>
                  <a:cubicBezTo>
                    <a:pt x="99" y="231"/>
                    <a:pt x="95" y="231"/>
                    <a:pt x="92" y="228"/>
                  </a:cubicBezTo>
                  <a:cubicBezTo>
                    <a:pt x="89" y="231"/>
                    <a:pt x="95" y="233"/>
                    <a:pt x="91" y="236"/>
                  </a:cubicBezTo>
                  <a:cubicBezTo>
                    <a:pt x="93" y="238"/>
                    <a:pt x="95" y="235"/>
                    <a:pt x="97" y="235"/>
                  </a:cubicBezTo>
                  <a:cubicBezTo>
                    <a:pt x="99" y="238"/>
                    <a:pt x="91" y="236"/>
                    <a:pt x="96" y="239"/>
                  </a:cubicBezTo>
                  <a:cubicBezTo>
                    <a:pt x="93" y="238"/>
                    <a:pt x="90" y="239"/>
                    <a:pt x="87" y="237"/>
                  </a:cubicBezTo>
                  <a:cubicBezTo>
                    <a:pt x="89" y="233"/>
                    <a:pt x="90" y="230"/>
                    <a:pt x="91" y="226"/>
                  </a:cubicBezTo>
                  <a:cubicBezTo>
                    <a:pt x="87" y="227"/>
                    <a:pt x="89" y="235"/>
                    <a:pt x="83" y="236"/>
                  </a:cubicBezTo>
                  <a:cubicBezTo>
                    <a:pt x="86" y="238"/>
                    <a:pt x="83" y="240"/>
                    <a:pt x="86" y="241"/>
                  </a:cubicBezTo>
                  <a:cubicBezTo>
                    <a:pt x="83" y="243"/>
                    <a:pt x="81" y="239"/>
                    <a:pt x="81" y="238"/>
                  </a:cubicBezTo>
                  <a:cubicBezTo>
                    <a:pt x="79" y="238"/>
                    <a:pt x="75" y="244"/>
                    <a:pt x="77" y="245"/>
                  </a:cubicBezTo>
                  <a:cubicBezTo>
                    <a:pt x="75" y="244"/>
                    <a:pt x="70" y="251"/>
                    <a:pt x="73" y="253"/>
                  </a:cubicBezTo>
                  <a:cubicBezTo>
                    <a:pt x="69" y="253"/>
                    <a:pt x="70" y="260"/>
                    <a:pt x="66" y="257"/>
                  </a:cubicBezTo>
                  <a:cubicBezTo>
                    <a:pt x="66" y="259"/>
                    <a:pt x="64" y="261"/>
                    <a:pt x="62" y="264"/>
                  </a:cubicBezTo>
                  <a:cubicBezTo>
                    <a:pt x="64" y="267"/>
                    <a:pt x="66" y="261"/>
                    <a:pt x="68" y="263"/>
                  </a:cubicBezTo>
                  <a:cubicBezTo>
                    <a:pt x="71" y="264"/>
                    <a:pt x="64" y="267"/>
                    <a:pt x="67" y="268"/>
                  </a:cubicBezTo>
                  <a:cubicBezTo>
                    <a:pt x="67" y="268"/>
                    <a:pt x="68" y="269"/>
                    <a:pt x="69" y="269"/>
                  </a:cubicBezTo>
                  <a:cubicBezTo>
                    <a:pt x="69" y="267"/>
                    <a:pt x="70" y="264"/>
                    <a:pt x="71" y="262"/>
                  </a:cubicBezTo>
                  <a:cubicBezTo>
                    <a:pt x="72" y="261"/>
                    <a:pt x="72" y="263"/>
                    <a:pt x="73" y="264"/>
                  </a:cubicBezTo>
                  <a:cubicBezTo>
                    <a:pt x="73" y="261"/>
                    <a:pt x="75" y="253"/>
                    <a:pt x="80" y="257"/>
                  </a:cubicBezTo>
                  <a:cubicBezTo>
                    <a:pt x="82" y="252"/>
                    <a:pt x="86" y="250"/>
                    <a:pt x="86" y="246"/>
                  </a:cubicBezTo>
                  <a:cubicBezTo>
                    <a:pt x="88" y="244"/>
                    <a:pt x="86" y="249"/>
                    <a:pt x="89" y="249"/>
                  </a:cubicBezTo>
                  <a:cubicBezTo>
                    <a:pt x="92" y="239"/>
                    <a:pt x="105" y="234"/>
                    <a:pt x="109" y="224"/>
                  </a:cubicBezTo>
                  <a:cubicBezTo>
                    <a:pt x="110" y="223"/>
                    <a:pt x="111" y="226"/>
                    <a:pt x="113" y="227"/>
                  </a:cubicBezTo>
                  <a:cubicBezTo>
                    <a:pt x="120" y="217"/>
                    <a:pt x="109" y="220"/>
                    <a:pt x="118" y="215"/>
                  </a:cubicBezTo>
                  <a:cubicBezTo>
                    <a:pt x="120" y="217"/>
                    <a:pt x="116" y="220"/>
                    <a:pt x="118" y="222"/>
                  </a:cubicBezTo>
                  <a:cubicBezTo>
                    <a:pt x="121" y="220"/>
                    <a:pt x="120" y="218"/>
                    <a:pt x="124" y="215"/>
                  </a:cubicBezTo>
                  <a:cubicBezTo>
                    <a:pt x="123" y="214"/>
                    <a:pt x="123" y="213"/>
                    <a:pt x="122" y="212"/>
                  </a:cubicBezTo>
                  <a:cubicBezTo>
                    <a:pt x="125" y="210"/>
                    <a:pt x="126" y="213"/>
                    <a:pt x="128" y="213"/>
                  </a:cubicBezTo>
                  <a:cubicBezTo>
                    <a:pt x="132" y="209"/>
                    <a:pt x="129" y="208"/>
                    <a:pt x="134" y="210"/>
                  </a:cubicBezTo>
                  <a:cubicBezTo>
                    <a:pt x="137" y="206"/>
                    <a:pt x="140" y="202"/>
                    <a:pt x="145" y="201"/>
                  </a:cubicBezTo>
                  <a:cubicBezTo>
                    <a:pt x="146" y="197"/>
                    <a:pt x="138" y="197"/>
                    <a:pt x="134" y="200"/>
                  </a:cubicBezTo>
                  <a:cubicBezTo>
                    <a:pt x="133" y="199"/>
                    <a:pt x="134" y="198"/>
                    <a:pt x="134" y="197"/>
                  </a:cubicBezTo>
                  <a:cubicBezTo>
                    <a:pt x="140" y="195"/>
                    <a:pt x="145" y="200"/>
                    <a:pt x="152" y="195"/>
                  </a:cubicBezTo>
                  <a:cubicBezTo>
                    <a:pt x="145" y="196"/>
                    <a:pt x="155" y="191"/>
                    <a:pt x="157" y="193"/>
                  </a:cubicBezTo>
                  <a:cubicBezTo>
                    <a:pt x="160" y="190"/>
                    <a:pt x="155" y="188"/>
                    <a:pt x="153" y="190"/>
                  </a:cubicBezTo>
                  <a:cubicBezTo>
                    <a:pt x="153" y="189"/>
                    <a:pt x="156" y="188"/>
                    <a:pt x="157" y="189"/>
                  </a:cubicBezTo>
                  <a:cubicBezTo>
                    <a:pt x="154" y="185"/>
                    <a:pt x="145" y="188"/>
                    <a:pt x="139" y="196"/>
                  </a:cubicBezTo>
                  <a:cubicBezTo>
                    <a:pt x="139" y="189"/>
                    <a:pt x="134" y="200"/>
                    <a:pt x="134" y="192"/>
                  </a:cubicBezTo>
                  <a:cubicBezTo>
                    <a:pt x="128" y="197"/>
                    <a:pt x="136" y="196"/>
                    <a:pt x="129" y="201"/>
                  </a:cubicBezTo>
                  <a:cubicBezTo>
                    <a:pt x="130" y="202"/>
                    <a:pt x="132" y="201"/>
                    <a:pt x="134" y="202"/>
                  </a:cubicBezTo>
                  <a:cubicBezTo>
                    <a:pt x="129" y="207"/>
                    <a:pt x="128" y="202"/>
                    <a:pt x="123" y="207"/>
                  </a:cubicBezTo>
                  <a:cubicBezTo>
                    <a:pt x="124" y="209"/>
                    <a:pt x="127" y="206"/>
                    <a:pt x="128" y="208"/>
                  </a:cubicBezTo>
                  <a:cubicBezTo>
                    <a:pt x="121" y="210"/>
                    <a:pt x="118" y="210"/>
                    <a:pt x="113" y="211"/>
                  </a:cubicBezTo>
                  <a:cubicBezTo>
                    <a:pt x="113" y="213"/>
                    <a:pt x="116" y="215"/>
                    <a:pt x="109" y="218"/>
                  </a:cubicBezTo>
                  <a:lnTo>
                    <a:pt x="108" y="217"/>
                  </a:lnTo>
                  <a:cubicBezTo>
                    <a:pt x="111" y="215"/>
                    <a:pt x="107" y="210"/>
                    <a:pt x="101" y="216"/>
                  </a:cubicBezTo>
                  <a:cubicBezTo>
                    <a:pt x="102" y="218"/>
                    <a:pt x="104" y="216"/>
                    <a:pt x="106" y="214"/>
                  </a:cubicBezTo>
                  <a:cubicBezTo>
                    <a:pt x="106" y="217"/>
                    <a:pt x="105" y="219"/>
                    <a:pt x="102" y="221"/>
                  </a:cubicBezTo>
                  <a:cubicBezTo>
                    <a:pt x="101" y="222"/>
                    <a:pt x="98" y="223"/>
                    <a:pt x="100" y="221"/>
                  </a:cubicBezTo>
                  <a:cubicBezTo>
                    <a:pt x="97" y="220"/>
                    <a:pt x="100" y="225"/>
                    <a:pt x="95" y="227"/>
                  </a:cubicBezTo>
                  <a:close/>
                  <a:moveTo>
                    <a:pt x="734" y="18"/>
                  </a:moveTo>
                  <a:cubicBezTo>
                    <a:pt x="731" y="19"/>
                    <a:pt x="728" y="19"/>
                    <a:pt x="722" y="20"/>
                  </a:cubicBezTo>
                  <a:cubicBezTo>
                    <a:pt x="720" y="22"/>
                    <a:pt x="730" y="21"/>
                    <a:pt x="730" y="24"/>
                  </a:cubicBezTo>
                  <a:cubicBezTo>
                    <a:pt x="738" y="24"/>
                    <a:pt x="732" y="20"/>
                    <a:pt x="734" y="18"/>
                  </a:cubicBezTo>
                  <a:close/>
                  <a:moveTo>
                    <a:pt x="842" y="21"/>
                  </a:moveTo>
                  <a:cubicBezTo>
                    <a:pt x="841" y="18"/>
                    <a:pt x="835" y="22"/>
                    <a:pt x="826" y="20"/>
                  </a:cubicBezTo>
                  <a:cubicBezTo>
                    <a:pt x="823" y="23"/>
                    <a:pt x="834" y="23"/>
                    <a:pt x="834" y="25"/>
                  </a:cubicBezTo>
                  <a:cubicBezTo>
                    <a:pt x="844" y="26"/>
                    <a:pt x="831" y="20"/>
                    <a:pt x="842" y="21"/>
                  </a:cubicBezTo>
                  <a:close/>
                  <a:moveTo>
                    <a:pt x="794" y="20"/>
                  </a:moveTo>
                  <a:cubicBezTo>
                    <a:pt x="790" y="17"/>
                    <a:pt x="790" y="21"/>
                    <a:pt x="798" y="21"/>
                  </a:cubicBezTo>
                  <a:cubicBezTo>
                    <a:pt x="798" y="23"/>
                    <a:pt x="796" y="24"/>
                    <a:pt x="790" y="25"/>
                  </a:cubicBezTo>
                  <a:cubicBezTo>
                    <a:pt x="796" y="29"/>
                    <a:pt x="800" y="23"/>
                    <a:pt x="810" y="24"/>
                  </a:cubicBezTo>
                  <a:cubicBezTo>
                    <a:pt x="806" y="22"/>
                    <a:pt x="801" y="21"/>
                    <a:pt x="794" y="20"/>
                  </a:cubicBezTo>
                  <a:close/>
                  <a:moveTo>
                    <a:pt x="779" y="20"/>
                  </a:moveTo>
                  <a:cubicBezTo>
                    <a:pt x="773" y="22"/>
                    <a:pt x="769" y="19"/>
                    <a:pt x="760" y="21"/>
                  </a:cubicBezTo>
                  <a:cubicBezTo>
                    <a:pt x="762" y="23"/>
                    <a:pt x="783" y="22"/>
                    <a:pt x="787" y="21"/>
                  </a:cubicBezTo>
                  <a:cubicBezTo>
                    <a:pt x="790" y="18"/>
                    <a:pt x="767" y="18"/>
                    <a:pt x="779" y="20"/>
                  </a:cubicBezTo>
                  <a:close/>
                  <a:moveTo>
                    <a:pt x="251" y="131"/>
                  </a:moveTo>
                  <a:cubicBezTo>
                    <a:pt x="249" y="132"/>
                    <a:pt x="250" y="133"/>
                    <a:pt x="250" y="134"/>
                  </a:cubicBezTo>
                  <a:cubicBezTo>
                    <a:pt x="242" y="132"/>
                    <a:pt x="235" y="137"/>
                    <a:pt x="239" y="130"/>
                  </a:cubicBezTo>
                  <a:cubicBezTo>
                    <a:pt x="234" y="136"/>
                    <a:pt x="227" y="135"/>
                    <a:pt x="222" y="137"/>
                  </a:cubicBezTo>
                  <a:cubicBezTo>
                    <a:pt x="218" y="139"/>
                    <a:pt x="221" y="140"/>
                    <a:pt x="218" y="142"/>
                  </a:cubicBezTo>
                  <a:cubicBezTo>
                    <a:pt x="213" y="145"/>
                    <a:pt x="220" y="139"/>
                    <a:pt x="218" y="139"/>
                  </a:cubicBezTo>
                  <a:cubicBezTo>
                    <a:pt x="216" y="137"/>
                    <a:pt x="217" y="143"/>
                    <a:pt x="210" y="144"/>
                  </a:cubicBezTo>
                  <a:cubicBezTo>
                    <a:pt x="215" y="148"/>
                    <a:pt x="205" y="147"/>
                    <a:pt x="209" y="151"/>
                  </a:cubicBezTo>
                  <a:cubicBezTo>
                    <a:pt x="205" y="151"/>
                    <a:pt x="205" y="153"/>
                    <a:pt x="201" y="155"/>
                  </a:cubicBezTo>
                  <a:cubicBezTo>
                    <a:pt x="203" y="157"/>
                    <a:pt x="207" y="155"/>
                    <a:pt x="208" y="156"/>
                  </a:cubicBezTo>
                  <a:cubicBezTo>
                    <a:pt x="212" y="158"/>
                    <a:pt x="209" y="152"/>
                    <a:pt x="205" y="155"/>
                  </a:cubicBezTo>
                  <a:cubicBezTo>
                    <a:pt x="206" y="151"/>
                    <a:pt x="214" y="152"/>
                    <a:pt x="215" y="149"/>
                  </a:cubicBezTo>
                  <a:cubicBezTo>
                    <a:pt x="219" y="151"/>
                    <a:pt x="210" y="153"/>
                    <a:pt x="214" y="154"/>
                  </a:cubicBezTo>
                  <a:cubicBezTo>
                    <a:pt x="215" y="153"/>
                    <a:pt x="216" y="152"/>
                    <a:pt x="216" y="151"/>
                  </a:cubicBezTo>
                  <a:cubicBezTo>
                    <a:pt x="219" y="150"/>
                    <a:pt x="221" y="150"/>
                    <a:pt x="223" y="151"/>
                  </a:cubicBezTo>
                  <a:cubicBezTo>
                    <a:pt x="221" y="152"/>
                    <a:pt x="221" y="151"/>
                    <a:pt x="220" y="151"/>
                  </a:cubicBezTo>
                  <a:cubicBezTo>
                    <a:pt x="217" y="152"/>
                    <a:pt x="226" y="154"/>
                    <a:pt x="220" y="157"/>
                  </a:cubicBezTo>
                  <a:cubicBezTo>
                    <a:pt x="221" y="157"/>
                    <a:pt x="224" y="156"/>
                    <a:pt x="225" y="158"/>
                  </a:cubicBezTo>
                  <a:cubicBezTo>
                    <a:pt x="228" y="159"/>
                    <a:pt x="220" y="150"/>
                    <a:pt x="229" y="150"/>
                  </a:cubicBezTo>
                  <a:cubicBezTo>
                    <a:pt x="232" y="144"/>
                    <a:pt x="217" y="153"/>
                    <a:pt x="217" y="145"/>
                  </a:cubicBezTo>
                  <a:cubicBezTo>
                    <a:pt x="227" y="141"/>
                    <a:pt x="224" y="148"/>
                    <a:pt x="232" y="144"/>
                  </a:cubicBezTo>
                  <a:cubicBezTo>
                    <a:pt x="232" y="143"/>
                    <a:pt x="231" y="142"/>
                    <a:pt x="233" y="140"/>
                  </a:cubicBezTo>
                  <a:cubicBezTo>
                    <a:pt x="232" y="139"/>
                    <a:pt x="229" y="141"/>
                    <a:pt x="227" y="142"/>
                  </a:cubicBezTo>
                  <a:cubicBezTo>
                    <a:pt x="227" y="141"/>
                    <a:pt x="230" y="140"/>
                    <a:pt x="232" y="138"/>
                  </a:cubicBezTo>
                  <a:cubicBezTo>
                    <a:pt x="231" y="138"/>
                    <a:pt x="230" y="139"/>
                    <a:pt x="229" y="138"/>
                  </a:cubicBezTo>
                  <a:cubicBezTo>
                    <a:pt x="236" y="135"/>
                    <a:pt x="239" y="141"/>
                    <a:pt x="233" y="146"/>
                  </a:cubicBezTo>
                  <a:cubicBezTo>
                    <a:pt x="235" y="148"/>
                    <a:pt x="243" y="144"/>
                    <a:pt x="245" y="141"/>
                  </a:cubicBezTo>
                  <a:cubicBezTo>
                    <a:pt x="241" y="140"/>
                    <a:pt x="244" y="140"/>
                    <a:pt x="241" y="138"/>
                  </a:cubicBezTo>
                  <a:cubicBezTo>
                    <a:pt x="239" y="139"/>
                    <a:pt x="240" y="139"/>
                    <a:pt x="240" y="140"/>
                  </a:cubicBezTo>
                  <a:cubicBezTo>
                    <a:pt x="236" y="141"/>
                    <a:pt x="239" y="139"/>
                    <a:pt x="238" y="138"/>
                  </a:cubicBezTo>
                  <a:cubicBezTo>
                    <a:pt x="242" y="136"/>
                    <a:pt x="243" y="139"/>
                    <a:pt x="246" y="135"/>
                  </a:cubicBezTo>
                  <a:cubicBezTo>
                    <a:pt x="245" y="136"/>
                    <a:pt x="245" y="137"/>
                    <a:pt x="246" y="139"/>
                  </a:cubicBezTo>
                  <a:cubicBezTo>
                    <a:pt x="247" y="138"/>
                    <a:pt x="249" y="137"/>
                    <a:pt x="251" y="136"/>
                  </a:cubicBezTo>
                  <a:cubicBezTo>
                    <a:pt x="250" y="134"/>
                    <a:pt x="252" y="133"/>
                    <a:pt x="251" y="131"/>
                  </a:cubicBezTo>
                  <a:close/>
                  <a:moveTo>
                    <a:pt x="161" y="174"/>
                  </a:moveTo>
                  <a:cubicBezTo>
                    <a:pt x="155" y="176"/>
                    <a:pt x="159" y="177"/>
                    <a:pt x="162" y="175"/>
                  </a:cubicBezTo>
                  <a:cubicBezTo>
                    <a:pt x="161" y="177"/>
                    <a:pt x="160" y="178"/>
                    <a:pt x="159" y="180"/>
                  </a:cubicBezTo>
                  <a:cubicBezTo>
                    <a:pt x="161" y="180"/>
                    <a:pt x="161" y="178"/>
                    <a:pt x="166" y="176"/>
                  </a:cubicBezTo>
                  <a:cubicBezTo>
                    <a:pt x="165" y="182"/>
                    <a:pt x="172" y="184"/>
                    <a:pt x="179" y="179"/>
                  </a:cubicBezTo>
                  <a:cubicBezTo>
                    <a:pt x="178" y="172"/>
                    <a:pt x="171" y="176"/>
                    <a:pt x="172" y="171"/>
                  </a:cubicBezTo>
                  <a:cubicBezTo>
                    <a:pt x="167" y="177"/>
                    <a:pt x="163" y="176"/>
                    <a:pt x="161" y="174"/>
                  </a:cubicBezTo>
                  <a:close/>
                  <a:moveTo>
                    <a:pt x="920" y="26"/>
                  </a:moveTo>
                  <a:cubicBezTo>
                    <a:pt x="912" y="25"/>
                    <a:pt x="903" y="25"/>
                    <a:pt x="895" y="24"/>
                  </a:cubicBezTo>
                  <a:cubicBezTo>
                    <a:pt x="896" y="28"/>
                    <a:pt x="922" y="31"/>
                    <a:pt x="920" y="26"/>
                  </a:cubicBezTo>
                  <a:close/>
                  <a:moveTo>
                    <a:pt x="1494" y="123"/>
                  </a:moveTo>
                  <a:cubicBezTo>
                    <a:pt x="1497" y="123"/>
                    <a:pt x="1497" y="124"/>
                    <a:pt x="1497" y="125"/>
                  </a:cubicBezTo>
                  <a:cubicBezTo>
                    <a:pt x="1506" y="125"/>
                    <a:pt x="1493" y="121"/>
                    <a:pt x="1498" y="119"/>
                  </a:cubicBezTo>
                  <a:cubicBezTo>
                    <a:pt x="1495" y="119"/>
                    <a:pt x="1492" y="118"/>
                    <a:pt x="1489" y="118"/>
                  </a:cubicBezTo>
                  <a:cubicBezTo>
                    <a:pt x="1488" y="119"/>
                    <a:pt x="1500" y="123"/>
                    <a:pt x="1491" y="122"/>
                  </a:cubicBezTo>
                  <a:cubicBezTo>
                    <a:pt x="1491" y="124"/>
                    <a:pt x="1494" y="124"/>
                    <a:pt x="1494" y="123"/>
                  </a:cubicBezTo>
                  <a:close/>
                  <a:moveTo>
                    <a:pt x="741" y="22"/>
                  </a:moveTo>
                  <a:cubicBezTo>
                    <a:pt x="734" y="24"/>
                    <a:pt x="739" y="28"/>
                    <a:pt x="723" y="27"/>
                  </a:cubicBezTo>
                  <a:cubicBezTo>
                    <a:pt x="728" y="29"/>
                    <a:pt x="732" y="28"/>
                    <a:pt x="741" y="28"/>
                  </a:cubicBezTo>
                  <a:cubicBezTo>
                    <a:pt x="741" y="26"/>
                    <a:pt x="741" y="24"/>
                    <a:pt x="741" y="22"/>
                  </a:cubicBezTo>
                  <a:close/>
                  <a:moveTo>
                    <a:pt x="279" y="113"/>
                  </a:moveTo>
                  <a:cubicBezTo>
                    <a:pt x="273" y="112"/>
                    <a:pt x="274" y="120"/>
                    <a:pt x="263" y="122"/>
                  </a:cubicBezTo>
                  <a:cubicBezTo>
                    <a:pt x="271" y="124"/>
                    <a:pt x="274" y="117"/>
                    <a:pt x="279" y="113"/>
                  </a:cubicBezTo>
                  <a:close/>
                  <a:moveTo>
                    <a:pt x="60" y="274"/>
                  </a:moveTo>
                  <a:cubicBezTo>
                    <a:pt x="62" y="273"/>
                    <a:pt x="61" y="275"/>
                    <a:pt x="64" y="274"/>
                  </a:cubicBezTo>
                  <a:cubicBezTo>
                    <a:pt x="64" y="272"/>
                    <a:pt x="63" y="271"/>
                    <a:pt x="65" y="269"/>
                  </a:cubicBezTo>
                  <a:cubicBezTo>
                    <a:pt x="60" y="269"/>
                    <a:pt x="59" y="276"/>
                    <a:pt x="53" y="274"/>
                  </a:cubicBezTo>
                  <a:cubicBezTo>
                    <a:pt x="52" y="277"/>
                    <a:pt x="55" y="279"/>
                    <a:pt x="56" y="281"/>
                  </a:cubicBezTo>
                  <a:cubicBezTo>
                    <a:pt x="57" y="280"/>
                    <a:pt x="58" y="279"/>
                    <a:pt x="58" y="280"/>
                  </a:cubicBezTo>
                  <a:cubicBezTo>
                    <a:pt x="56" y="276"/>
                    <a:pt x="63" y="279"/>
                    <a:pt x="60" y="274"/>
                  </a:cubicBezTo>
                  <a:close/>
                  <a:moveTo>
                    <a:pt x="183" y="165"/>
                  </a:moveTo>
                  <a:cubicBezTo>
                    <a:pt x="187" y="165"/>
                    <a:pt x="183" y="169"/>
                    <a:pt x="183" y="172"/>
                  </a:cubicBezTo>
                  <a:cubicBezTo>
                    <a:pt x="180" y="173"/>
                    <a:pt x="180" y="170"/>
                    <a:pt x="179" y="169"/>
                  </a:cubicBezTo>
                  <a:cubicBezTo>
                    <a:pt x="176" y="171"/>
                    <a:pt x="176" y="173"/>
                    <a:pt x="178" y="175"/>
                  </a:cubicBezTo>
                  <a:cubicBezTo>
                    <a:pt x="184" y="172"/>
                    <a:pt x="190" y="168"/>
                    <a:pt x="188" y="174"/>
                  </a:cubicBezTo>
                  <a:cubicBezTo>
                    <a:pt x="194" y="172"/>
                    <a:pt x="189" y="170"/>
                    <a:pt x="191" y="168"/>
                  </a:cubicBezTo>
                  <a:cubicBezTo>
                    <a:pt x="195" y="168"/>
                    <a:pt x="193" y="170"/>
                    <a:pt x="194" y="173"/>
                  </a:cubicBezTo>
                  <a:cubicBezTo>
                    <a:pt x="195" y="172"/>
                    <a:pt x="197" y="166"/>
                    <a:pt x="199" y="170"/>
                  </a:cubicBezTo>
                  <a:cubicBezTo>
                    <a:pt x="204" y="162"/>
                    <a:pt x="198" y="159"/>
                    <a:pt x="190" y="159"/>
                  </a:cubicBezTo>
                  <a:cubicBezTo>
                    <a:pt x="186" y="165"/>
                    <a:pt x="193" y="162"/>
                    <a:pt x="183" y="165"/>
                  </a:cubicBezTo>
                  <a:close/>
                  <a:moveTo>
                    <a:pt x="454" y="62"/>
                  </a:moveTo>
                  <a:cubicBezTo>
                    <a:pt x="452" y="61"/>
                    <a:pt x="448" y="63"/>
                    <a:pt x="448" y="61"/>
                  </a:cubicBezTo>
                  <a:cubicBezTo>
                    <a:pt x="442" y="66"/>
                    <a:pt x="438" y="70"/>
                    <a:pt x="434" y="74"/>
                  </a:cubicBezTo>
                  <a:cubicBezTo>
                    <a:pt x="436" y="77"/>
                    <a:pt x="442" y="73"/>
                    <a:pt x="439" y="71"/>
                  </a:cubicBezTo>
                  <a:cubicBezTo>
                    <a:pt x="441" y="73"/>
                    <a:pt x="447" y="73"/>
                    <a:pt x="450" y="74"/>
                  </a:cubicBezTo>
                  <a:cubicBezTo>
                    <a:pt x="456" y="73"/>
                    <a:pt x="456" y="66"/>
                    <a:pt x="458" y="71"/>
                  </a:cubicBezTo>
                  <a:cubicBezTo>
                    <a:pt x="463" y="68"/>
                    <a:pt x="460" y="69"/>
                    <a:pt x="469" y="68"/>
                  </a:cubicBezTo>
                  <a:cubicBezTo>
                    <a:pt x="454" y="67"/>
                    <a:pt x="473" y="65"/>
                    <a:pt x="474" y="61"/>
                  </a:cubicBezTo>
                  <a:cubicBezTo>
                    <a:pt x="465" y="63"/>
                    <a:pt x="458" y="64"/>
                    <a:pt x="460" y="67"/>
                  </a:cubicBezTo>
                  <a:cubicBezTo>
                    <a:pt x="454" y="67"/>
                    <a:pt x="448" y="68"/>
                    <a:pt x="446" y="65"/>
                  </a:cubicBezTo>
                  <a:cubicBezTo>
                    <a:pt x="446" y="64"/>
                    <a:pt x="450" y="63"/>
                    <a:pt x="454" y="62"/>
                  </a:cubicBezTo>
                  <a:close/>
                  <a:moveTo>
                    <a:pt x="424" y="79"/>
                  </a:moveTo>
                  <a:cubicBezTo>
                    <a:pt x="426" y="78"/>
                    <a:pt x="428" y="77"/>
                    <a:pt x="431" y="76"/>
                  </a:cubicBezTo>
                  <a:cubicBezTo>
                    <a:pt x="429" y="76"/>
                    <a:pt x="428" y="75"/>
                    <a:pt x="428" y="73"/>
                  </a:cubicBezTo>
                  <a:cubicBezTo>
                    <a:pt x="421" y="75"/>
                    <a:pt x="420" y="77"/>
                    <a:pt x="417" y="74"/>
                  </a:cubicBezTo>
                  <a:cubicBezTo>
                    <a:pt x="411" y="76"/>
                    <a:pt x="420" y="79"/>
                    <a:pt x="410" y="80"/>
                  </a:cubicBezTo>
                  <a:cubicBezTo>
                    <a:pt x="411" y="80"/>
                    <a:pt x="416" y="79"/>
                    <a:pt x="416" y="80"/>
                  </a:cubicBezTo>
                  <a:cubicBezTo>
                    <a:pt x="416" y="78"/>
                    <a:pt x="420" y="76"/>
                    <a:pt x="424" y="79"/>
                  </a:cubicBezTo>
                  <a:close/>
                  <a:moveTo>
                    <a:pt x="347" y="96"/>
                  </a:moveTo>
                  <a:cubicBezTo>
                    <a:pt x="341" y="98"/>
                    <a:pt x="351" y="96"/>
                    <a:pt x="348" y="100"/>
                  </a:cubicBezTo>
                  <a:cubicBezTo>
                    <a:pt x="350" y="99"/>
                    <a:pt x="362" y="96"/>
                    <a:pt x="361" y="99"/>
                  </a:cubicBezTo>
                  <a:cubicBezTo>
                    <a:pt x="366" y="102"/>
                    <a:pt x="375" y="90"/>
                    <a:pt x="375" y="95"/>
                  </a:cubicBezTo>
                  <a:cubicBezTo>
                    <a:pt x="378" y="94"/>
                    <a:pt x="377" y="93"/>
                    <a:pt x="377" y="92"/>
                  </a:cubicBezTo>
                  <a:cubicBezTo>
                    <a:pt x="369" y="95"/>
                    <a:pt x="368" y="93"/>
                    <a:pt x="374" y="90"/>
                  </a:cubicBezTo>
                  <a:cubicBezTo>
                    <a:pt x="372" y="89"/>
                    <a:pt x="367" y="91"/>
                    <a:pt x="364" y="92"/>
                  </a:cubicBezTo>
                  <a:cubicBezTo>
                    <a:pt x="364" y="94"/>
                    <a:pt x="367" y="93"/>
                    <a:pt x="368" y="96"/>
                  </a:cubicBezTo>
                  <a:cubicBezTo>
                    <a:pt x="360" y="96"/>
                    <a:pt x="354" y="95"/>
                    <a:pt x="347" y="96"/>
                  </a:cubicBezTo>
                  <a:close/>
                  <a:moveTo>
                    <a:pt x="1760" y="166"/>
                  </a:moveTo>
                  <a:cubicBezTo>
                    <a:pt x="1755" y="166"/>
                    <a:pt x="1752" y="166"/>
                    <a:pt x="1749" y="166"/>
                  </a:cubicBezTo>
                  <a:cubicBezTo>
                    <a:pt x="1751" y="168"/>
                    <a:pt x="1753" y="167"/>
                    <a:pt x="1756" y="167"/>
                  </a:cubicBezTo>
                  <a:cubicBezTo>
                    <a:pt x="1756" y="169"/>
                    <a:pt x="1754" y="169"/>
                    <a:pt x="1751" y="169"/>
                  </a:cubicBezTo>
                  <a:cubicBezTo>
                    <a:pt x="1753" y="172"/>
                    <a:pt x="1762" y="170"/>
                    <a:pt x="1760" y="166"/>
                  </a:cubicBezTo>
                  <a:close/>
                  <a:moveTo>
                    <a:pt x="1718" y="162"/>
                  </a:moveTo>
                  <a:cubicBezTo>
                    <a:pt x="1713" y="161"/>
                    <a:pt x="1709" y="162"/>
                    <a:pt x="1709" y="163"/>
                  </a:cubicBezTo>
                  <a:cubicBezTo>
                    <a:pt x="1710" y="166"/>
                    <a:pt x="1710" y="162"/>
                    <a:pt x="1713" y="163"/>
                  </a:cubicBezTo>
                  <a:cubicBezTo>
                    <a:pt x="1715" y="164"/>
                    <a:pt x="1716" y="165"/>
                    <a:pt x="1717" y="166"/>
                  </a:cubicBezTo>
                  <a:cubicBezTo>
                    <a:pt x="1719" y="167"/>
                    <a:pt x="1719" y="165"/>
                    <a:pt x="1720" y="165"/>
                  </a:cubicBezTo>
                  <a:cubicBezTo>
                    <a:pt x="1721" y="165"/>
                    <a:pt x="1722" y="165"/>
                    <a:pt x="1722" y="166"/>
                  </a:cubicBezTo>
                  <a:cubicBezTo>
                    <a:pt x="1728" y="163"/>
                    <a:pt x="1715" y="166"/>
                    <a:pt x="1718" y="162"/>
                  </a:cubicBezTo>
                  <a:close/>
                  <a:moveTo>
                    <a:pt x="388" y="85"/>
                  </a:moveTo>
                  <a:cubicBezTo>
                    <a:pt x="390" y="86"/>
                    <a:pt x="392" y="87"/>
                    <a:pt x="398" y="85"/>
                  </a:cubicBezTo>
                  <a:cubicBezTo>
                    <a:pt x="397" y="83"/>
                    <a:pt x="402" y="82"/>
                    <a:pt x="405" y="81"/>
                  </a:cubicBezTo>
                  <a:cubicBezTo>
                    <a:pt x="399" y="80"/>
                    <a:pt x="396" y="82"/>
                    <a:pt x="388" y="85"/>
                  </a:cubicBezTo>
                  <a:close/>
                  <a:moveTo>
                    <a:pt x="1379" y="111"/>
                  </a:moveTo>
                  <a:cubicBezTo>
                    <a:pt x="1370" y="106"/>
                    <a:pt x="1370" y="111"/>
                    <a:pt x="1355" y="106"/>
                  </a:cubicBezTo>
                  <a:cubicBezTo>
                    <a:pt x="1355" y="107"/>
                    <a:pt x="1355" y="108"/>
                    <a:pt x="1355" y="109"/>
                  </a:cubicBezTo>
                  <a:cubicBezTo>
                    <a:pt x="1364" y="108"/>
                    <a:pt x="1368" y="111"/>
                    <a:pt x="1379" y="111"/>
                  </a:cubicBezTo>
                  <a:close/>
                  <a:moveTo>
                    <a:pt x="2270" y="129"/>
                  </a:moveTo>
                  <a:cubicBezTo>
                    <a:pt x="2269" y="131"/>
                    <a:pt x="2277" y="129"/>
                    <a:pt x="2277" y="131"/>
                  </a:cubicBezTo>
                  <a:cubicBezTo>
                    <a:pt x="2278" y="126"/>
                    <a:pt x="2283" y="134"/>
                    <a:pt x="2297" y="130"/>
                  </a:cubicBezTo>
                  <a:cubicBezTo>
                    <a:pt x="2297" y="131"/>
                    <a:pt x="2296" y="132"/>
                    <a:pt x="2295" y="132"/>
                  </a:cubicBezTo>
                  <a:cubicBezTo>
                    <a:pt x="2306" y="131"/>
                    <a:pt x="2291" y="129"/>
                    <a:pt x="2289" y="127"/>
                  </a:cubicBezTo>
                  <a:cubicBezTo>
                    <a:pt x="2280" y="129"/>
                    <a:pt x="2278" y="127"/>
                    <a:pt x="2270" y="129"/>
                  </a:cubicBezTo>
                  <a:close/>
                  <a:moveTo>
                    <a:pt x="91" y="254"/>
                  </a:moveTo>
                  <a:cubicBezTo>
                    <a:pt x="91" y="253"/>
                    <a:pt x="90" y="253"/>
                    <a:pt x="90" y="254"/>
                  </a:cubicBezTo>
                  <a:cubicBezTo>
                    <a:pt x="89" y="255"/>
                    <a:pt x="89" y="255"/>
                    <a:pt x="88" y="256"/>
                  </a:cubicBezTo>
                  <a:cubicBezTo>
                    <a:pt x="91" y="258"/>
                    <a:pt x="95" y="257"/>
                    <a:pt x="96" y="262"/>
                  </a:cubicBezTo>
                  <a:cubicBezTo>
                    <a:pt x="97" y="262"/>
                    <a:pt x="97" y="261"/>
                    <a:pt x="97" y="261"/>
                  </a:cubicBezTo>
                  <a:cubicBezTo>
                    <a:pt x="94" y="250"/>
                    <a:pt x="108" y="257"/>
                    <a:pt x="110" y="247"/>
                  </a:cubicBezTo>
                  <a:cubicBezTo>
                    <a:pt x="111" y="246"/>
                    <a:pt x="110" y="245"/>
                    <a:pt x="110" y="245"/>
                  </a:cubicBezTo>
                  <a:cubicBezTo>
                    <a:pt x="109" y="245"/>
                    <a:pt x="109" y="245"/>
                    <a:pt x="108" y="245"/>
                  </a:cubicBezTo>
                  <a:cubicBezTo>
                    <a:pt x="111" y="249"/>
                    <a:pt x="102" y="250"/>
                    <a:pt x="103" y="247"/>
                  </a:cubicBezTo>
                  <a:cubicBezTo>
                    <a:pt x="102" y="246"/>
                    <a:pt x="102" y="247"/>
                    <a:pt x="102" y="248"/>
                  </a:cubicBezTo>
                  <a:cubicBezTo>
                    <a:pt x="101" y="248"/>
                    <a:pt x="101" y="249"/>
                    <a:pt x="100" y="250"/>
                  </a:cubicBezTo>
                  <a:cubicBezTo>
                    <a:pt x="101" y="250"/>
                    <a:pt x="103" y="249"/>
                    <a:pt x="104" y="250"/>
                  </a:cubicBezTo>
                  <a:cubicBezTo>
                    <a:pt x="100" y="252"/>
                    <a:pt x="96" y="255"/>
                    <a:pt x="95" y="250"/>
                  </a:cubicBezTo>
                  <a:cubicBezTo>
                    <a:pt x="93" y="252"/>
                    <a:pt x="94" y="254"/>
                    <a:pt x="94" y="256"/>
                  </a:cubicBezTo>
                  <a:cubicBezTo>
                    <a:pt x="92" y="257"/>
                    <a:pt x="90" y="255"/>
                    <a:pt x="91" y="254"/>
                  </a:cubicBezTo>
                  <a:close/>
                  <a:moveTo>
                    <a:pt x="71" y="277"/>
                  </a:moveTo>
                  <a:cubicBezTo>
                    <a:pt x="68" y="279"/>
                    <a:pt x="72" y="281"/>
                    <a:pt x="69" y="283"/>
                  </a:cubicBezTo>
                  <a:cubicBezTo>
                    <a:pt x="73" y="283"/>
                    <a:pt x="71" y="278"/>
                    <a:pt x="75" y="278"/>
                  </a:cubicBezTo>
                  <a:cubicBezTo>
                    <a:pt x="74" y="277"/>
                    <a:pt x="73" y="278"/>
                    <a:pt x="71" y="277"/>
                  </a:cubicBezTo>
                  <a:close/>
                  <a:moveTo>
                    <a:pt x="127" y="228"/>
                  </a:moveTo>
                  <a:cubicBezTo>
                    <a:pt x="129" y="231"/>
                    <a:pt x="132" y="229"/>
                    <a:pt x="135" y="226"/>
                  </a:cubicBezTo>
                  <a:cubicBezTo>
                    <a:pt x="134" y="223"/>
                    <a:pt x="130" y="225"/>
                    <a:pt x="127" y="228"/>
                  </a:cubicBezTo>
                  <a:close/>
                  <a:moveTo>
                    <a:pt x="113" y="240"/>
                  </a:moveTo>
                  <a:cubicBezTo>
                    <a:pt x="111" y="244"/>
                    <a:pt x="118" y="237"/>
                    <a:pt x="118" y="241"/>
                  </a:cubicBezTo>
                  <a:cubicBezTo>
                    <a:pt x="119" y="240"/>
                    <a:pt x="121" y="239"/>
                    <a:pt x="122" y="239"/>
                  </a:cubicBezTo>
                  <a:cubicBezTo>
                    <a:pt x="123" y="238"/>
                    <a:pt x="121" y="237"/>
                    <a:pt x="124" y="235"/>
                  </a:cubicBezTo>
                  <a:cubicBezTo>
                    <a:pt x="122" y="234"/>
                    <a:pt x="120" y="238"/>
                    <a:pt x="118" y="235"/>
                  </a:cubicBezTo>
                  <a:cubicBezTo>
                    <a:pt x="117" y="239"/>
                    <a:pt x="117" y="239"/>
                    <a:pt x="113" y="240"/>
                  </a:cubicBezTo>
                  <a:close/>
                  <a:moveTo>
                    <a:pt x="111" y="242"/>
                  </a:moveTo>
                  <a:cubicBezTo>
                    <a:pt x="110" y="244"/>
                    <a:pt x="116" y="246"/>
                    <a:pt x="118" y="244"/>
                  </a:cubicBezTo>
                  <a:cubicBezTo>
                    <a:pt x="116" y="243"/>
                    <a:pt x="114" y="242"/>
                    <a:pt x="111" y="242"/>
                  </a:cubicBezTo>
                  <a:close/>
                  <a:moveTo>
                    <a:pt x="579" y="57"/>
                  </a:moveTo>
                  <a:cubicBezTo>
                    <a:pt x="574" y="58"/>
                    <a:pt x="578" y="60"/>
                    <a:pt x="573" y="61"/>
                  </a:cubicBezTo>
                  <a:cubicBezTo>
                    <a:pt x="573" y="62"/>
                    <a:pt x="592" y="60"/>
                    <a:pt x="576" y="62"/>
                  </a:cubicBezTo>
                  <a:cubicBezTo>
                    <a:pt x="582" y="65"/>
                    <a:pt x="585" y="59"/>
                    <a:pt x="592" y="59"/>
                  </a:cubicBezTo>
                  <a:cubicBezTo>
                    <a:pt x="590" y="59"/>
                    <a:pt x="588" y="58"/>
                    <a:pt x="592" y="57"/>
                  </a:cubicBezTo>
                  <a:cubicBezTo>
                    <a:pt x="594" y="54"/>
                    <a:pt x="577" y="60"/>
                    <a:pt x="579" y="57"/>
                  </a:cubicBezTo>
                  <a:close/>
                  <a:moveTo>
                    <a:pt x="560" y="59"/>
                  </a:moveTo>
                  <a:cubicBezTo>
                    <a:pt x="557" y="60"/>
                    <a:pt x="559" y="60"/>
                    <a:pt x="560" y="60"/>
                  </a:cubicBezTo>
                  <a:cubicBezTo>
                    <a:pt x="560" y="62"/>
                    <a:pt x="555" y="62"/>
                    <a:pt x="551" y="62"/>
                  </a:cubicBezTo>
                  <a:cubicBezTo>
                    <a:pt x="551" y="61"/>
                    <a:pt x="558" y="66"/>
                    <a:pt x="559" y="69"/>
                  </a:cubicBezTo>
                  <a:cubicBezTo>
                    <a:pt x="574" y="64"/>
                    <a:pt x="561" y="62"/>
                    <a:pt x="560" y="59"/>
                  </a:cubicBezTo>
                  <a:close/>
                  <a:moveTo>
                    <a:pt x="545" y="63"/>
                  </a:moveTo>
                  <a:cubicBezTo>
                    <a:pt x="535" y="62"/>
                    <a:pt x="522" y="65"/>
                    <a:pt x="516" y="69"/>
                  </a:cubicBezTo>
                  <a:cubicBezTo>
                    <a:pt x="524" y="72"/>
                    <a:pt x="541" y="68"/>
                    <a:pt x="545" y="63"/>
                  </a:cubicBezTo>
                  <a:close/>
                  <a:moveTo>
                    <a:pt x="650" y="53"/>
                  </a:moveTo>
                  <a:cubicBezTo>
                    <a:pt x="630" y="50"/>
                    <a:pt x="592" y="59"/>
                    <a:pt x="627" y="59"/>
                  </a:cubicBezTo>
                  <a:cubicBezTo>
                    <a:pt x="626" y="57"/>
                    <a:pt x="649" y="53"/>
                    <a:pt x="661" y="54"/>
                  </a:cubicBezTo>
                  <a:cubicBezTo>
                    <a:pt x="661" y="53"/>
                    <a:pt x="674" y="48"/>
                    <a:pt x="674" y="51"/>
                  </a:cubicBezTo>
                  <a:cubicBezTo>
                    <a:pt x="683" y="47"/>
                    <a:pt x="646" y="50"/>
                    <a:pt x="650" y="53"/>
                  </a:cubicBezTo>
                  <a:close/>
                  <a:moveTo>
                    <a:pt x="506" y="78"/>
                  </a:moveTo>
                  <a:cubicBezTo>
                    <a:pt x="510" y="75"/>
                    <a:pt x="503" y="71"/>
                    <a:pt x="511" y="71"/>
                  </a:cubicBezTo>
                  <a:cubicBezTo>
                    <a:pt x="515" y="70"/>
                    <a:pt x="509" y="70"/>
                    <a:pt x="510" y="68"/>
                  </a:cubicBezTo>
                  <a:cubicBezTo>
                    <a:pt x="501" y="70"/>
                    <a:pt x="484" y="77"/>
                    <a:pt x="482" y="74"/>
                  </a:cubicBezTo>
                  <a:cubicBezTo>
                    <a:pt x="478" y="76"/>
                    <a:pt x="477" y="78"/>
                    <a:pt x="469" y="80"/>
                  </a:cubicBezTo>
                  <a:cubicBezTo>
                    <a:pt x="469" y="81"/>
                    <a:pt x="498" y="71"/>
                    <a:pt x="505" y="75"/>
                  </a:cubicBezTo>
                  <a:cubicBezTo>
                    <a:pt x="505" y="77"/>
                    <a:pt x="494" y="79"/>
                    <a:pt x="506" y="78"/>
                  </a:cubicBezTo>
                  <a:close/>
                  <a:moveTo>
                    <a:pt x="1376" y="129"/>
                  </a:moveTo>
                  <a:cubicBezTo>
                    <a:pt x="1377" y="127"/>
                    <a:pt x="1363" y="126"/>
                    <a:pt x="1366" y="123"/>
                  </a:cubicBezTo>
                  <a:cubicBezTo>
                    <a:pt x="1358" y="125"/>
                    <a:pt x="1351" y="122"/>
                    <a:pt x="1342" y="123"/>
                  </a:cubicBezTo>
                  <a:cubicBezTo>
                    <a:pt x="1339" y="121"/>
                    <a:pt x="1341" y="117"/>
                    <a:pt x="1329" y="114"/>
                  </a:cubicBezTo>
                  <a:cubicBezTo>
                    <a:pt x="1328" y="116"/>
                    <a:pt x="1334" y="117"/>
                    <a:pt x="1328" y="118"/>
                  </a:cubicBezTo>
                  <a:cubicBezTo>
                    <a:pt x="1317" y="116"/>
                    <a:pt x="1320" y="113"/>
                    <a:pt x="1307" y="112"/>
                  </a:cubicBezTo>
                  <a:cubicBezTo>
                    <a:pt x="1308" y="117"/>
                    <a:pt x="1278" y="107"/>
                    <a:pt x="1280" y="113"/>
                  </a:cubicBezTo>
                  <a:cubicBezTo>
                    <a:pt x="1287" y="114"/>
                    <a:pt x="1287" y="111"/>
                    <a:pt x="1299" y="114"/>
                  </a:cubicBezTo>
                  <a:cubicBezTo>
                    <a:pt x="1303" y="115"/>
                    <a:pt x="1301" y="117"/>
                    <a:pt x="1306" y="118"/>
                  </a:cubicBezTo>
                  <a:cubicBezTo>
                    <a:pt x="1301" y="120"/>
                    <a:pt x="1296" y="114"/>
                    <a:pt x="1291" y="116"/>
                  </a:cubicBezTo>
                  <a:cubicBezTo>
                    <a:pt x="1291" y="118"/>
                    <a:pt x="1300" y="120"/>
                    <a:pt x="1301" y="122"/>
                  </a:cubicBezTo>
                  <a:cubicBezTo>
                    <a:pt x="1306" y="123"/>
                    <a:pt x="1300" y="121"/>
                    <a:pt x="1302" y="119"/>
                  </a:cubicBezTo>
                  <a:cubicBezTo>
                    <a:pt x="1316" y="121"/>
                    <a:pt x="1299" y="126"/>
                    <a:pt x="1315" y="128"/>
                  </a:cubicBezTo>
                  <a:cubicBezTo>
                    <a:pt x="1312" y="125"/>
                    <a:pt x="1312" y="124"/>
                    <a:pt x="1316" y="122"/>
                  </a:cubicBezTo>
                  <a:cubicBezTo>
                    <a:pt x="1322" y="125"/>
                    <a:pt x="1340" y="126"/>
                    <a:pt x="1330" y="128"/>
                  </a:cubicBezTo>
                  <a:cubicBezTo>
                    <a:pt x="1330" y="130"/>
                    <a:pt x="1342" y="129"/>
                    <a:pt x="1341" y="127"/>
                  </a:cubicBezTo>
                  <a:cubicBezTo>
                    <a:pt x="1347" y="128"/>
                    <a:pt x="1347" y="129"/>
                    <a:pt x="1347" y="130"/>
                  </a:cubicBezTo>
                  <a:cubicBezTo>
                    <a:pt x="1362" y="132"/>
                    <a:pt x="1365" y="129"/>
                    <a:pt x="1362" y="126"/>
                  </a:cubicBezTo>
                  <a:cubicBezTo>
                    <a:pt x="1366" y="123"/>
                    <a:pt x="1367" y="129"/>
                    <a:pt x="1376" y="129"/>
                  </a:cubicBezTo>
                  <a:close/>
                  <a:moveTo>
                    <a:pt x="764" y="48"/>
                  </a:moveTo>
                  <a:cubicBezTo>
                    <a:pt x="772" y="46"/>
                    <a:pt x="754" y="49"/>
                    <a:pt x="745" y="49"/>
                  </a:cubicBezTo>
                  <a:cubicBezTo>
                    <a:pt x="756" y="49"/>
                    <a:pt x="752" y="54"/>
                    <a:pt x="764" y="55"/>
                  </a:cubicBezTo>
                  <a:cubicBezTo>
                    <a:pt x="760" y="53"/>
                    <a:pt x="760" y="53"/>
                    <a:pt x="768" y="53"/>
                  </a:cubicBezTo>
                  <a:cubicBezTo>
                    <a:pt x="770" y="51"/>
                    <a:pt x="753" y="50"/>
                    <a:pt x="764" y="48"/>
                  </a:cubicBezTo>
                  <a:close/>
                  <a:moveTo>
                    <a:pt x="453" y="83"/>
                  </a:moveTo>
                  <a:cubicBezTo>
                    <a:pt x="449" y="81"/>
                    <a:pt x="436" y="87"/>
                    <a:pt x="429" y="88"/>
                  </a:cubicBezTo>
                  <a:cubicBezTo>
                    <a:pt x="431" y="92"/>
                    <a:pt x="447" y="81"/>
                    <a:pt x="450" y="86"/>
                  </a:cubicBezTo>
                  <a:cubicBezTo>
                    <a:pt x="454" y="84"/>
                    <a:pt x="448" y="85"/>
                    <a:pt x="453" y="83"/>
                  </a:cubicBezTo>
                  <a:close/>
                  <a:moveTo>
                    <a:pt x="1228" y="96"/>
                  </a:moveTo>
                  <a:cubicBezTo>
                    <a:pt x="1223" y="95"/>
                    <a:pt x="1225" y="97"/>
                    <a:pt x="1228" y="97"/>
                  </a:cubicBezTo>
                  <a:cubicBezTo>
                    <a:pt x="1226" y="98"/>
                    <a:pt x="1215" y="96"/>
                    <a:pt x="1208" y="95"/>
                  </a:cubicBezTo>
                  <a:cubicBezTo>
                    <a:pt x="1218" y="99"/>
                    <a:pt x="1205" y="97"/>
                    <a:pt x="1206" y="101"/>
                  </a:cubicBezTo>
                  <a:cubicBezTo>
                    <a:pt x="1201" y="100"/>
                    <a:pt x="1198" y="99"/>
                    <a:pt x="1196" y="100"/>
                  </a:cubicBezTo>
                  <a:cubicBezTo>
                    <a:pt x="1197" y="94"/>
                    <a:pt x="1164" y="98"/>
                    <a:pt x="1196" y="104"/>
                  </a:cubicBezTo>
                  <a:cubicBezTo>
                    <a:pt x="1191" y="100"/>
                    <a:pt x="1193" y="101"/>
                    <a:pt x="1206" y="102"/>
                  </a:cubicBezTo>
                  <a:cubicBezTo>
                    <a:pt x="1220" y="107"/>
                    <a:pt x="1232" y="106"/>
                    <a:pt x="1236" y="111"/>
                  </a:cubicBezTo>
                  <a:cubicBezTo>
                    <a:pt x="1246" y="112"/>
                    <a:pt x="1249" y="111"/>
                    <a:pt x="1262" y="113"/>
                  </a:cubicBezTo>
                  <a:cubicBezTo>
                    <a:pt x="1264" y="117"/>
                    <a:pt x="1276" y="120"/>
                    <a:pt x="1265" y="123"/>
                  </a:cubicBezTo>
                  <a:cubicBezTo>
                    <a:pt x="1288" y="127"/>
                    <a:pt x="1273" y="116"/>
                    <a:pt x="1287" y="118"/>
                  </a:cubicBezTo>
                  <a:cubicBezTo>
                    <a:pt x="1299" y="123"/>
                    <a:pt x="1279" y="121"/>
                    <a:pt x="1282" y="124"/>
                  </a:cubicBezTo>
                  <a:cubicBezTo>
                    <a:pt x="1285" y="124"/>
                    <a:pt x="1284" y="126"/>
                    <a:pt x="1285" y="127"/>
                  </a:cubicBezTo>
                  <a:cubicBezTo>
                    <a:pt x="1290" y="127"/>
                    <a:pt x="1290" y="124"/>
                    <a:pt x="1286" y="123"/>
                  </a:cubicBezTo>
                  <a:cubicBezTo>
                    <a:pt x="1287" y="123"/>
                    <a:pt x="1301" y="123"/>
                    <a:pt x="1296" y="126"/>
                  </a:cubicBezTo>
                  <a:cubicBezTo>
                    <a:pt x="1304" y="126"/>
                    <a:pt x="1287" y="114"/>
                    <a:pt x="1276" y="115"/>
                  </a:cubicBezTo>
                  <a:cubicBezTo>
                    <a:pt x="1269" y="114"/>
                    <a:pt x="1270" y="108"/>
                    <a:pt x="1277" y="110"/>
                  </a:cubicBezTo>
                  <a:cubicBezTo>
                    <a:pt x="1275" y="107"/>
                    <a:pt x="1258" y="111"/>
                    <a:pt x="1264" y="105"/>
                  </a:cubicBezTo>
                  <a:cubicBezTo>
                    <a:pt x="1256" y="104"/>
                    <a:pt x="1250" y="102"/>
                    <a:pt x="1243" y="101"/>
                  </a:cubicBezTo>
                  <a:cubicBezTo>
                    <a:pt x="1244" y="102"/>
                    <a:pt x="1248" y="103"/>
                    <a:pt x="1248" y="104"/>
                  </a:cubicBezTo>
                  <a:cubicBezTo>
                    <a:pt x="1241" y="103"/>
                    <a:pt x="1234" y="102"/>
                    <a:pt x="1227" y="100"/>
                  </a:cubicBezTo>
                  <a:cubicBezTo>
                    <a:pt x="1233" y="100"/>
                    <a:pt x="1234" y="99"/>
                    <a:pt x="1228" y="96"/>
                  </a:cubicBezTo>
                  <a:close/>
                  <a:moveTo>
                    <a:pt x="488" y="77"/>
                  </a:moveTo>
                  <a:cubicBezTo>
                    <a:pt x="481" y="78"/>
                    <a:pt x="480" y="80"/>
                    <a:pt x="475" y="81"/>
                  </a:cubicBezTo>
                  <a:cubicBezTo>
                    <a:pt x="477" y="83"/>
                    <a:pt x="492" y="79"/>
                    <a:pt x="488" y="77"/>
                  </a:cubicBezTo>
                  <a:close/>
                  <a:moveTo>
                    <a:pt x="1430" y="149"/>
                  </a:moveTo>
                  <a:cubicBezTo>
                    <a:pt x="1429" y="148"/>
                    <a:pt x="1423" y="147"/>
                    <a:pt x="1424" y="146"/>
                  </a:cubicBezTo>
                  <a:cubicBezTo>
                    <a:pt x="1434" y="146"/>
                    <a:pt x="1423" y="143"/>
                    <a:pt x="1432" y="139"/>
                  </a:cubicBezTo>
                  <a:cubicBezTo>
                    <a:pt x="1418" y="139"/>
                    <a:pt x="1413" y="146"/>
                    <a:pt x="1429" y="151"/>
                  </a:cubicBezTo>
                  <a:cubicBezTo>
                    <a:pt x="1442" y="153"/>
                    <a:pt x="1417" y="147"/>
                    <a:pt x="1430" y="149"/>
                  </a:cubicBezTo>
                  <a:close/>
                  <a:moveTo>
                    <a:pt x="1391" y="140"/>
                  </a:moveTo>
                  <a:cubicBezTo>
                    <a:pt x="1383" y="140"/>
                    <a:pt x="1403" y="145"/>
                    <a:pt x="1407" y="147"/>
                  </a:cubicBezTo>
                  <a:cubicBezTo>
                    <a:pt x="1407" y="148"/>
                    <a:pt x="1406" y="149"/>
                    <a:pt x="1406" y="150"/>
                  </a:cubicBezTo>
                  <a:cubicBezTo>
                    <a:pt x="1418" y="147"/>
                    <a:pt x="1404" y="143"/>
                    <a:pt x="1415" y="139"/>
                  </a:cubicBezTo>
                  <a:cubicBezTo>
                    <a:pt x="1403" y="135"/>
                    <a:pt x="1397" y="133"/>
                    <a:pt x="1386" y="132"/>
                  </a:cubicBezTo>
                  <a:cubicBezTo>
                    <a:pt x="1386" y="134"/>
                    <a:pt x="1389" y="133"/>
                    <a:pt x="1389" y="133"/>
                  </a:cubicBezTo>
                  <a:cubicBezTo>
                    <a:pt x="1397" y="135"/>
                    <a:pt x="1391" y="138"/>
                    <a:pt x="1382" y="135"/>
                  </a:cubicBezTo>
                  <a:cubicBezTo>
                    <a:pt x="1384" y="137"/>
                    <a:pt x="1392" y="138"/>
                    <a:pt x="1398" y="140"/>
                  </a:cubicBezTo>
                  <a:cubicBezTo>
                    <a:pt x="1396" y="139"/>
                    <a:pt x="1395" y="138"/>
                    <a:pt x="1395" y="136"/>
                  </a:cubicBezTo>
                  <a:cubicBezTo>
                    <a:pt x="1402" y="137"/>
                    <a:pt x="1399" y="139"/>
                    <a:pt x="1404" y="140"/>
                  </a:cubicBezTo>
                  <a:cubicBezTo>
                    <a:pt x="1404" y="142"/>
                    <a:pt x="1391" y="142"/>
                    <a:pt x="1391" y="140"/>
                  </a:cubicBezTo>
                  <a:close/>
                  <a:moveTo>
                    <a:pt x="1869" y="195"/>
                  </a:moveTo>
                  <a:cubicBezTo>
                    <a:pt x="1865" y="196"/>
                    <a:pt x="1873" y="200"/>
                    <a:pt x="1873" y="205"/>
                  </a:cubicBezTo>
                  <a:cubicBezTo>
                    <a:pt x="1877" y="205"/>
                    <a:pt x="1878" y="204"/>
                    <a:pt x="1880" y="204"/>
                  </a:cubicBezTo>
                  <a:cubicBezTo>
                    <a:pt x="1879" y="202"/>
                    <a:pt x="1874" y="201"/>
                    <a:pt x="1873" y="199"/>
                  </a:cubicBezTo>
                  <a:cubicBezTo>
                    <a:pt x="1873" y="195"/>
                    <a:pt x="1878" y="200"/>
                    <a:pt x="1880" y="197"/>
                  </a:cubicBezTo>
                  <a:cubicBezTo>
                    <a:pt x="1882" y="193"/>
                    <a:pt x="1871" y="199"/>
                    <a:pt x="1869" y="195"/>
                  </a:cubicBezTo>
                  <a:close/>
                  <a:moveTo>
                    <a:pt x="1004" y="68"/>
                  </a:moveTo>
                  <a:cubicBezTo>
                    <a:pt x="999" y="68"/>
                    <a:pt x="1002" y="69"/>
                    <a:pt x="1004" y="69"/>
                  </a:cubicBezTo>
                  <a:cubicBezTo>
                    <a:pt x="1003" y="71"/>
                    <a:pt x="995" y="70"/>
                    <a:pt x="995" y="69"/>
                  </a:cubicBezTo>
                  <a:cubicBezTo>
                    <a:pt x="988" y="68"/>
                    <a:pt x="999" y="71"/>
                    <a:pt x="991" y="70"/>
                  </a:cubicBezTo>
                  <a:cubicBezTo>
                    <a:pt x="989" y="72"/>
                    <a:pt x="1003" y="71"/>
                    <a:pt x="1004" y="71"/>
                  </a:cubicBezTo>
                  <a:cubicBezTo>
                    <a:pt x="1014" y="71"/>
                    <a:pt x="1006" y="75"/>
                    <a:pt x="1008" y="76"/>
                  </a:cubicBezTo>
                  <a:cubicBezTo>
                    <a:pt x="1017" y="77"/>
                    <a:pt x="1014" y="74"/>
                    <a:pt x="1026" y="76"/>
                  </a:cubicBezTo>
                  <a:cubicBezTo>
                    <a:pt x="1019" y="73"/>
                    <a:pt x="1012" y="71"/>
                    <a:pt x="1004" y="68"/>
                  </a:cubicBezTo>
                  <a:close/>
                  <a:moveTo>
                    <a:pt x="1452" y="147"/>
                  </a:moveTo>
                  <a:cubicBezTo>
                    <a:pt x="1454" y="146"/>
                    <a:pt x="1444" y="150"/>
                    <a:pt x="1437" y="146"/>
                  </a:cubicBezTo>
                  <a:cubicBezTo>
                    <a:pt x="1426" y="144"/>
                    <a:pt x="1443" y="151"/>
                    <a:pt x="1433" y="149"/>
                  </a:cubicBezTo>
                  <a:cubicBezTo>
                    <a:pt x="1441" y="151"/>
                    <a:pt x="1452" y="150"/>
                    <a:pt x="1464" y="152"/>
                  </a:cubicBezTo>
                  <a:cubicBezTo>
                    <a:pt x="1467" y="151"/>
                    <a:pt x="1447" y="148"/>
                    <a:pt x="1459" y="149"/>
                  </a:cubicBezTo>
                  <a:cubicBezTo>
                    <a:pt x="1458" y="148"/>
                    <a:pt x="1455" y="148"/>
                    <a:pt x="1455" y="148"/>
                  </a:cubicBezTo>
                  <a:cubicBezTo>
                    <a:pt x="1453" y="148"/>
                    <a:pt x="1453" y="147"/>
                    <a:pt x="1452" y="147"/>
                  </a:cubicBezTo>
                  <a:close/>
                  <a:moveTo>
                    <a:pt x="1439" y="152"/>
                  </a:moveTo>
                  <a:cubicBezTo>
                    <a:pt x="1439" y="153"/>
                    <a:pt x="1442" y="153"/>
                    <a:pt x="1442" y="152"/>
                  </a:cubicBezTo>
                  <a:cubicBezTo>
                    <a:pt x="1446" y="153"/>
                    <a:pt x="1445" y="156"/>
                    <a:pt x="1441" y="156"/>
                  </a:cubicBezTo>
                  <a:cubicBezTo>
                    <a:pt x="1446" y="160"/>
                    <a:pt x="1447" y="153"/>
                    <a:pt x="1457" y="157"/>
                  </a:cubicBezTo>
                  <a:cubicBezTo>
                    <a:pt x="1453" y="154"/>
                    <a:pt x="1451" y="152"/>
                    <a:pt x="1460" y="156"/>
                  </a:cubicBezTo>
                  <a:cubicBezTo>
                    <a:pt x="1469" y="154"/>
                    <a:pt x="1443" y="150"/>
                    <a:pt x="1439" y="152"/>
                  </a:cubicBezTo>
                  <a:close/>
                  <a:moveTo>
                    <a:pt x="1808" y="195"/>
                  </a:moveTo>
                  <a:cubicBezTo>
                    <a:pt x="1809" y="197"/>
                    <a:pt x="1813" y="196"/>
                    <a:pt x="1816" y="197"/>
                  </a:cubicBezTo>
                  <a:cubicBezTo>
                    <a:pt x="1812" y="199"/>
                    <a:pt x="1796" y="197"/>
                    <a:pt x="1794" y="194"/>
                  </a:cubicBezTo>
                  <a:cubicBezTo>
                    <a:pt x="1793" y="195"/>
                    <a:pt x="1791" y="195"/>
                    <a:pt x="1790" y="194"/>
                  </a:cubicBezTo>
                  <a:cubicBezTo>
                    <a:pt x="1790" y="195"/>
                    <a:pt x="1786" y="196"/>
                    <a:pt x="1788" y="197"/>
                  </a:cubicBezTo>
                  <a:cubicBezTo>
                    <a:pt x="1788" y="198"/>
                    <a:pt x="1784" y="198"/>
                    <a:pt x="1784" y="199"/>
                  </a:cubicBezTo>
                  <a:cubicBezTo>
                    <a:pt x="1778" y="198"/>
                    <a:pt x="1786" y="197"/>
                    <a:pt x="1784" y="195"/>
                  </a:cubicBezTo>
                  <a:cubicBezTo>
                    <a:pt x="1777" y="197"/>
                    <a:pt x="1779" y="195"/>
                    <a:pt x="1770" y="194"/>
                  </a:cubicBezTo>
                  <a:cubicBezTo>
                    <a:pt x="1771" y="197"/>
                    <a:pt x="1781" y="197"/>
                    <a:pt x="1780" y="201"/>
                  </a:cubicBezTo>
                  <a:cubicBezTo>
                    <a:pt x="1787" y="198"/>
                    <a:pt x="1794" y="201"/>
                    <a:pt x="1798" y="204"/>
                  </a:cubicBezTo>
                  <a:cubicBezTo>
                    <a:pt x="1792" y="199"/>
                    <a:pt x="1815" y="198"/>
                    <a:pt x="1826" y="199"/>
                  </a:cubicBezTo>
                  <a:cubicBezTo>
                    <a:pt x="1825" y="201"/>
                    <a:pt x="1829" y="201"/>
                    <a:pt x="1833" y="203"/>
                  </a:cubicBezTo>
                  <a:cubicBezTo>
                    <a:pt x="1836" y="206"/>
                    <a:pt x="1835" y="199"/>
                    <a:pt x="1829" y="200"/>
                  </a:cubicBezTo>
                  <a:cubicBezTo>
                    <a:pt x="1830" y="198"/>
                    <a:pt x="1838" y="200"/>
                    <a:pt x="1841" y="200"/>
                  </a:cubicBezTo>
                  <a:cubicBezTo>
                    <a:pt x="1837" y="198"/>
                    <a:pt x="1839" y="196"/>
                    <a:pt x="1837" y="196"/>
                  </a:cubicBezTo>
                  <a:cubicBezTo>
                    <a:pt x="1830" y="195"/>
                    <a:pt x="1837" y="196"/>
                    <a:pt x="1835" y="199"/>
                  </a:cubicBezTo>
                  <a:cubicBezTo>
                    <a:pt x="1833" y="199"/>
                    <a:pt x="1831" y="198"/>
                    <a:pt x="1829" y="198"/>
                  </a:cubicBezTo>
                  <a:cubicBezTo>
                    <a:pt x="1840" y="194"/>
                    <a:pt x="1815" y="197"/>
                    <a:pt x="1824" y="197"/>
                  </a:cubicBezTo>
                  <a:cubicBezTo>
                    <a:pt x="1816" y="197"/>
                    <a:pt x="1816" y="194"/>
                    <a:pt x="1808" y="195"/>
                  </a:cubicBezTo>
                  <a:close/>
                  <a:moveTo>
                    <a:pt x="1599" y="171"/>
                  </a:moveTo>
                  <a:cubicBezTo>
                    <a:pt x="1597" y="171"/>
                    <a:pt x="1588" y="172"/>
                    <a:pt x="1589" y="170"/>
                  </a:cubicBezTo>
                  <a:cubicBezTo>
                    <a:pt x="1578" y="171"/>
                    <a:pt x="1587" y="175"/>
                    <a:pt x="1574" y="173"/>
                  </a:cubicBezTo>
                  <a:cubicBezTo>
                    <a:pt x="1575" y="174"/>
                    <a:pt x="1580" y="174"/>
                    <a:pt x="1580" y="176"/>
                  </a:cubicBezTo>
                  <a:cubicBezTo>
                    <a:pt x="1584" y="176"/>
                    <a:pt x="1589" y="175"/>
                    <a:pt x="1588" y="172"/>
                  </a:cubicBezTo>
                  <a:cubicBezTo>
                    <a:pt x="1594" y="173"/>
                    <a:pt x="1595" y="172"/>
                    <a:pt x="1599" y="172"/>
                  </a:cubicBezTo>
                  <a:cubicBezTo>
                    <a:pt x="1597" y="173"/>
                    <a:pt x="1595" y="174"/>
                    <a:pt x="1591" y="173"/>
                  </a:cubicBezTo>
                  <a:cubicBezTo>
                    <a:pt x="1589" y="176"/>
                    <a:pt x="1591" y="178"/>
                    <a:pt x="1598" y="179"/>
                  </a:cubicBezTo>
                  <a:cubicBezTo>
                    <a:pt x="1601" y="176"/>
                    <a:pt x="1600" y="174"/>
                    <a:pt x="1599" y="171"/>
                  </a:cubicBezTo>
                  <a:close/>
                  <a:moveTo>
                    <a:pt x="1572" y="171"/>
                  </a:moveTo>
                  <a:cubicBezTo>
                    <a:pt x="1571" y="170"/>
                    <a:pt x="1569" y="169"/>
                    <a:pt x="1570" y="168"/>
                  </a:cubicBezTo>
                  <a:cubicBezTo>
                    <a:pt x="1567" y="164"/>
                    <a:pt x="1568" y="172"/>
                    <a:pt x="1564" y="171"/>
                  </a:cubicBezTo>
                  <a:cubicBezTo>
                    <a:pt x="1561" y="171"/>
                    <a:pt x="1562" y="169"/>
                    <a:pt x="1562" y="168"/>
                  </a:cubicBezTo>
                  <a:cubicBezTo>
                    <a:pt x="1557" y="168"/>
                    <a:pt x="1553" y="167"/>
                    <a:pt x="1551" y="166"/>
                  </a:cubicBezTo>
                  <a:cubicBezTo>
                    <a:pt x="1543" y="166"/>
                    <a:pt x="1559" y="170"/>
                    <a:pt x="1561" y="172"/>
                  </a:cubicBezTo>
                  <a:cubicBezTo>
                    <a:pt x="1566" y="173"/>
                    <a:pt x="1565" y="170"/>
                    <a:pt x="1572" y="171"/>
                  </a:cubicBezTo>
                  <a:close/>
                  <a:moveTo>
                    <a:pt x="1488" y="154"/>
                  </a:moveTo>
                  <a:cubicBezTo>
                    <a:pt x="1488" y="151"/>
                    <a:pt x="1484" y="155"/>
                    <a:pt x="1480" y="154"/>
                  </a:cubicBezTo>
                  <a:cubicBezTo>
                    <a:pt x="1482" y="157"/>
                    <a:pt x="1491" y="157"/>
                    <a:pt x="1484" y="160"/>
                  </a:cubicBezTo>
                  <a:cubicBezTo>
                    <a:pt x="1493" y="163"/>
                    <a:pt x="1494" y="163"/>
                    <a:pt x="1502" y="163"/>
                  </a:cubicBezTo>
                  <a:cubicBezTo>
                    <a:pt x="1507" y="167"/>
                    <a:pt x="1503" y="160"/>
                    <a:pt x="1494" y="160"/>
                  </a:cubicBezTo>
                  <a:cubicBezTo>
                    <a:pt x="1495" y="159"/>
                    <a:pt x="1499" y="160"/>
                    <a:pt x="1500" y="158"/>
                  </a:cubicBezTo>
                  <a:cubicBezTo>
                    <a:pt x="1504" y="166"/>
                    <a:pt x="1521" y="158"/>
                    <a:pt x="1511" y="161"/>
                  </a:cubicBezTo>
                  <a:cubicBezTo>
                    <a:pt x="1509" y="160"/>
                    <a:pt x="1507" y="159"/>
                    <a:pt x="1506" y="157"/>
                  </a:cubicBezTo>
                  <a:cubicBezTo>
                    <a:pt x="1504" y="160"/>
                    <a:pt x="1484" y="155"/>
                    <a:pt x="1488" y="154"/>
                  </a:cubicBezTo>
                  <a:close/>
                  <a:moveTo>
                    <a:pt x="1099" y="87"/>
                  </a:moveTo>
                  <a:cubicBezTo>
                    <a:pt x="1118" y="89"/>
                    <a:pt x="1118" y="89"/>
                    <a:pt x="1137" y="92"/>
                  </a:cubicBezTo>
                  <a:cubicBezTo>
                    <a:pt x="1138" y="94"/>
                    <a:pt x="1136" y="94"/>
                    <a:pt x="1132" y="94"/>
                  </a:cubicBezTo>
                  <a:cubicBezTo>
                    <a:pt x="1136" y="96"/>
                    <a:pt x="1143" y="96"/>
                    <a:pt x="1151" y="97"/>
                  </a:cubicBezTo>
                  <a:cubicBezTo>
                    <a:pt x="1151" y="95"/>
                    <a:pt x="1147" y="95"/>
                    <a:pt x="1147" y="96"/>
                  </a:cubicBezTo>
                  <a:cubicBezTo>
                    <a:pt x="1131" y="91"/>
                    <a:pt x="1145" y="93"/>
                    <a:pt x="1147" y="91"/>
                  </a:cubicBezTo>
                  <a:cubicBezTo>
                    <a:pt x="1129" y="85"/>
                    <a:pt x="1112" y="89"/>
                    <a:pt x="1105" y="83"/>
                  </a:cubicBezTo>
                  <a:cubicBezTo>
                    <a:pt x="1098" y="83"/>
                    <a:pt x="1106" y="85"/>
                    <a:pt x="1099" y="87"/>
                  </a:cubicBezTo>
                  <a:close/>
                  <a:moveTo>
                    <a:pt x="2265" y="157"/>
                  </a:moveTo>
                  <a:cubicBezTo>
                    <a:pt x="2266" y="155"/>
                    <a:pt x="2270" y="155"/>
                    <a:pt x="2269" y="153"/>
                  </a:cubicBezTo>
                  <a:cubicBezTo>
                    <a:pt x="2266" y="154"/>
                    <a:pt x="2263" y="155"/>
                    <a:pt x="2260" y="156"/>
                  </a:cubicBezTo>
                  <a:cubicBezTo>
                    <a:pt x="2267" y="156"/>
                    <a:pt x="2267" y="161"/>
                    <a:pt x="2275" y="159"/>
                  </a:cubicBezTo>
                  <a:cubicBezTo>
                    <a:pt x="2272" y="158"/>
                    <a:pt x="2272" y="155"/>
                    <a:pt x="2265" y="157"/>
                  </a:cubicBezTo>
                  <a:close/>
                  <a:moveTo>
                    <a:pt x="1517" y="160"/>
                  </a:moveTo>
                  <a:cubicBezTo>
                    <a:pt x="1517" y="162"/>
                    <a:pt x="1517" y="163"/>
                    <a:pt x="1514" y="163"/>
                  </a:cubicBezTo>
                  <a:cubicBezTo>
                    <a:pt x="1513" y="165"/>
                    <a:pt x="1522" y="166"/>
                    <a:pt x="1522" y="168"/>
                  </a:cubicBezTo>
                  <a:cubicBezTo>
                    <a:pt x="1525" y="168"/>
                    <a:pt x="1524" y="166"/>
                    <a:pt x="1528" y="166"/>
                  </a:cubicBezTo>
                  <a:cubicBezTo>
                    <a:pt x="1527" y="165"/>
                    <a:pt x="1519" y="164"/>
                    <a:pt x="1523" y="161"/>
                  </a:cubicBezTo>
                  <a:cubicBezTo>
                    <a:pt x="1525" y="162"/>
                    <a:pt x="1526" y="162"/>
                    <a:pt x="1526" y="163"/>
                  </a:cubicBezTo>
                  <a:cubicBezTo>
                    <a:pt x="1532" y="162"/>
                    <a:pt x="1523" y="160"/>
                    <a:pt x="1517" y="160"/>
                  </a:cubicBezTo>
                  <a:close/>
                  <a:moveTo>
                    <a:pt x="1887" y="198"/>
                  </a:moveTo>
                  <a:cubicBezTo>
                    <a:pt x="1885" y="199"/>
                    <a:pt x="1887" y="200"/>
                    <a:pt x="1889" y="200"/>
                  </a:cubicBezTo>
                  <a:cubicBezTo>
                    <a:pt x="1884" y="204"/>
                    <a:pt x="1893" y="206"/>
                    <a:pt x="1893" y="209"/>
                  </a:cubicBezTo>
                  <a:cubicBezTo>
                    <a:pt x="1891" y="206"/>
                    <a:pt x="1883" y="208"/>
                    <a:pt x="1882" y="207"/>
                  </a:cubicBezTo>
                  <a:cubicBezTo>
                    <a:pt x="1880" y="208"/>
                    <a:pt x="1882" y="210"/>
                    <a:pt x="1876" y="211"/>
                  </a:cubicBezTo>
                  <a:cubicBezTo>
                    <a:pt x="1877" y="214"/>
                    <a:pt x="1884" y="211"/>
                    <a:pt x="1882" y="209"/>
                  </a:cubicBezTo>
                  <a:cubicBezTo>
                    <a:pt x="1884" y="213"/>
                    <a:pt x="1890" y="208"/>
                    <a:pt x="1889" y="212"/>
                  </a:cubicBezTo>
                  <a:cubicBezTo>
                    <a:pt x="1898" y="213"/>
                    <a:pt x="1900" y="210"/>
                    <a:pt x="1900" y="207"/>
                  </a:cubicBezTo>
                  <a:cubicBezTo>
                    <a:pt x="1892" y="208"/>
                    <a:pt x="1896" y="203"/>
                    <a:pt x="1889" y="204"/>
                  </a:cubicBezTo>
                  <a:cubicBezTo>
                    <a:pt x="1889" y="203"/>
                    <a:pt x="1892" y="203"/>
                    <a:pt x="1893" y="203"/>
                  </a:cubicBezTo>
                  <a:cubicBezTo>
                    <a:pt x="1892" y="200"/>
                    <a:pt x="1889" y="200"/>
                    <a:pt x="1887" y="198"/>
                  </a:cubicBezTo>
                  <a:close/>
                  <a:moveTo>
                    <a:pt x="1677" y="184"/>
                  </a:moveTo>
                  <a:cubicBezTo>
                    <a:pt x="1671" y="184"/>
                    <a:pt x="1671" y="186"/>
                    <a:pt x="1671" y="189"/>
                  </a:cubicBezTo>
                  <a:cubicBezTo>
                    <a:pt x="1673" y="188"/>
                    <a:pt x="1676" y="188"/>
                    <a:pt x="1681" y="189"/>
                  </a:cubicBezTo>
                  <a:cubicBezTo>
                    <a:pt x="1680" y="187"/>
                    <a:pt x="1673" y="187"/>
                    <a:pt x="1677" y="184"/>
                  </a:cubicBezTo>
                  <a:close/>
                  <a:moveTo>
                    <a:pt x="1858" y="202"/>
                  </a:moveTo>
                  <a:cubicBezTo>
                    <a:pt x="1857" y="201"/>
                    <a:pt x="1856" y="202"/>
                    <a:pt x="1856" y="202"/>
                  </a:cubicBezTo>
                  <a:cubicBezTo>
                    <a:pt x="1851" y="202"/>
                    <a:pt x="1850" y="201"/>
                    <a:pt x="1848" y="199"/>
                  </a:cubicBezTo>
                  <a:cubicBezTo>
                    <a:pt x="1846" y="199"/>
                    <a:pt x="1847" y="202"/>
                    <a:pt x="1846" y="203"/>
                  </a:cubicBezTo>
                  <a:cubicBezTo>
                    <a:pt x="1851" y="201"/>
                    <a:pt x="1850" y="205"/>
                    <a:pt x="1856" y="204"/>
                  </a:cubicBezTo>
                  <a:cubicBezTo>
                    <a:pt x="1856" y="203"/>
                    <a:pt x="1856" y="203"/>
                    <a:pt x="1858" y="202"/>
                  </a:cubicBezTo>
                  <a:close/>
                  <a:moveTo>
                    <a:pt x="1723" y="192"/>
                  </a:moveTo>
                  <a:cubicBezTo>
                    <a:pt x="1721" y="192"/>
                    <a:pt x="1722" y="193"/>
                    <a:pt x="1723" y="193"/>
                  </a:cubicBezTo>
                  <a:cubicBezTo>
                    <a:pt x="1720" y="196"/>
                    <a:pt x="1711" y="192"/>
                    <a:pt x="1708" y="193"/>
                  </a:cubicBezTo>
                  <a:cubicBezTo>
                    <a:pt x="1707" y="196"/>
                    <a:pt x="1718" y="196"/>
                    <a:pt x="1705" y="196"/>
                  </a:cubicBezTo>
                  <a:cubicBezTo>
                    <a:pt x="1707" y="199"/>
                    <a:pt x="1719" y="198"/>
                    <a:pt x="1725" y="199"/>
                  </a:cubicBezTo>
                  <a:cubicBezTo>
                    <a:pt x="1723" y="202"/>
                    <a:pt x="1715" y="201"/>
                    <a:pt x="1715" y="205"/>
                  </a:cubicBezTo>
                  <a:cubicBezTo>
                    <a:pt x="1722" y="203"/>
                    <a:pt x="1730" y="202"/>
                    <a:pt x="1731" y="198"/>
                  </a:cubicBezTo>
                  <a:cubicBezTo>
                    <a:pt x="1722" y="196"/>
                    <a:pt x="1725" y="194"/>
                    <a:pt x="1723" y="192"/>
                  </a:cubicBezTo>
                  <a:close/>
                  <a:moveTo>
                    <a:pt x="1734" y="195"/>
                  </a:moveTo>
                  <a:cubicBezTo>
                    <a:pt x="1733" y="193"/>
                    <a:pt x="1731" y="195"/>
                    <a:pt x="1728" y="194"/>
                  </a:cubicBezTo>
                  <a:cubicBezTo>
                    <a:pt x="1732" y="199"/>
                    <a:pt x="1736" y="197"/>
                    <a:pt x="1746" y="199"/>
                  </a:cubicBezTo>
                  <a:cubicBezTo>
                    <a:pt x="1747" y="198"/>
                    <a:pt x="1747" y="198"/>
                    <a:pt x="1747" y="197"/>
                  </a:cubicBezTo>
                  <a:cubicBezTo>
                    <a:pt x="1749" y="197"/>
                    <a:pt x="1751" y="197"/>
                    <a:pt x="1753" y="198"/>
                  </a:cubicBezTo>
                  <a:cubicBezTo>
                    <a:pt x="1744" y="193"/>
                    <a:pt x="1742" y="196"/>
                    <a:pt x="1732" y="196"/>
                  </a:cubicBezTo>
                  <a:cubicBezTo>
                    <a:pt x="1731" y="195"/>
                    <a:pt x="1733" y="195"/>
                    <a:pt x="1734" y="195"/>
                  </a:cubicBezTo>
                  <a:close/>
                  <a:moveTo>
                    <a:pt x="1374" y="139"/>
                  </a:moveTo>
                  <a:cubicBezTo>
                    <a:pt x="1378" y="141"/>
                    <a:pt x="1382" y="144"/>
                    <a:pt x="1390" y="146"/>
                  </a:cubicBezTo>
                  <a:cubicBezTo>
                    <a:pt x="1390" y="143"/>
                    <a:pt x="1385" y="140"/>
                    <a:pt x="1374" y="139"/>
                  </a:cubicBezTo>
                  <a:close/>
                  <a:moveTo>
                    <a:pt x="1865" y="205"/>
                  </a:moveTo>
                  <a:cubicBezTo>
                    <a:pt x="1870" y="203"/>
                    <a:pt x="1860" y="204"/>
                    <a:pt x="1863" y="208"/>
                  </a:cubicBezTo>
                  <a:cubicBezTo>
                    <a:pt x="1867" y="209"/>
                    <a:pt x="1872" y="210"/>
                    <a:pt x="1873" y="213"/>
                  </a:cubicBezTo>
                  <a:cubicBezTo>
                    <a:pt x="1880" y="209"/>
                    <a:pt x="1864" y="209"/>
                    <a:pt x="1865" y="205"/>
                  </a:cubicBezTo>
                  <a:close/>
                  <a:moveTo>
                    <a:pt x="1831" y="211"/>
                  </a:moveTo>
                  <a:cubicBezTo>
                    <a:pt x="1829" y="211"/>
                    <a:pt x="1829" y="206"/>
                    <a:pt x="1831" y="209"/>
                  </a:cubicBezTo>
                  <a:cubicBezTo>
                    <a:pt x="1836" y="209"/>
                    <a:pt x="1826" y="206"/>
                    <a:pt x="1835" y="207"/>
                  </a:cubicBezTo>
                  <a:cubicBezTo>
                    <a:pt x="1831" y="205"/>
                    <a:pt x="1823" y="203"/>
                    <a:pt x="1819" y="205"/>
                  </a:cubicBezTo>
                  <a:cubicBezTo>
                    <a:pt x="1819" y="208"/>
                    <a:pt x="1827" y="207"/>
                    <a:pt x="1827" y="210"/>
                  </a:cubicBezTo>
                  <a:cubicBezTo>
                    <a:pt x="1827" y="211"/>
                    <a:pt x="1826" y="211"/>
                    <a:pt x="1825" y="211"/>
                  </a:cubicBezTo>
                  <a:cubicBezTo>
                    <a:pt x="1826" y="212"/>
                    <a:pt x="1828" y="211"/>
                    <a:pt x="1831" y="211"/>
                  </a:cubicBezTo>
                  <a:close/>
                  <a:moveTo>
                    <a:pt x="1802" y="204"/>
                  </a:moveTo>
                  <a:cubicBezTo>
                    <a:pt x="1805" y="206"/>
                    <a:pt x="1809" y="208"/>
                    <a:pt x="1815" y="208"/>
                  </a:cubicBezTo>
                  <a:cubicBezTo>
                    <a:pt x="1811" y="206"/>
                    <a:pt x="1809" y="203"/>
                    <a:pt x="1802" y="204"/>
                  </a:cubicBezTo>
                  <a:close/>
                  <a:moveTo>
                    <a:pt x="2153" y="186"/>
                  </a:moveTo>
                  <a:cubicBezTo>
                    <a:pt x="2148" y="187"/>
                    <a:pt x="2153" y="190"/>
                    <a:pt x="2154" y="191"/>
                  </a:cubicBezTo>
                  <a:cubicBezTo>
                    <a:pt x="2159" y="190"/>
                    <a:pt x="2158" y="188"/>
                    <a:pt x="2164" y="188"/>
                  </a:cubicBezTo>
                  <a:cubicBezTo>
                    <a:pt x="2161" y="184"/>
                    <a:pt x="2157" y="189"/>
                    <a:pt x="2153" y="186"/>
                  </a:cubicBezTo>
                  <a:close/>
                  <a:moveTo>
                    <a:pt x="2172" y="186"/>
                  </a:moveTo>
                  <a:cubicBezTo>
                    <a:pt x="2173" y="188"/>
                    <a:pt x="2180" y="185"/>
                    <a:pt x="2180" y="187"/>
                  </a:cubicBezTo>
                  <a:cubicBezTo>
                    <a:pt x="2184" y="180"/>
                    <a:pt x="2192" y="189"/>
                    <a:pt x="2191" y="185"/>
                  </a:cubicBezTo>
                  <a:cubicBezTo>
                    <a:pt x="2192" y="185"/>
                    <a:pt x="2194" y="185"/>
                    <a:pt x="2197" y="185"/>
                  </a:cubicBezTo>
                  <a:cubicBezTo>
                    <a:pt x="2190" y="180"/>
                    <a:pt x="2178" y="184"/>
                    <a:pt x="2172" y="186"/>
                  </a:cubicBezTo>
                  <a:close/>
                  <a:moveTo>
                    <a:pt x="1767" y="208"/>
                  </a:moveTo>
                  <a:cubicBezTo>
                    <a:pt x="1761" y="207"/>
                    <a:pt x="1768" y="213"/>
                    <a:pt x="1762" y="212"/>
                  </a:cubicBezTo>
                  <a:cubicBezTo>
                    <a:pt x="1762" y="214"/>
                    <a:pt x="1773" y="215"/>
                    <a:pt x="1766" y="216"/>
                  </a:cubicBezTo>
                  <a:cubicBezTo>
                    <a:pt x="1774" y="219"/>
                    <a:pt x="1766" y="209"/>
                    <a:pt x="1767" y="208"/>
                  </a:cubicBezTo>
                  <a:close/>
                  <a:moveTo>
                    <a:pt x="1658" y="200"/>
                  </a:moveTo>
                  <a:cubicBezTo>
                    <a:pt x="1659" y="198"/>
                    <a:pt x="1649" y="198"/>
                    <a:pt x="1646" y="197"/>
                  </a:cubicBezTo>
                  <a:cubicBezTo>
                    <a:pt x="1646" y="198"/>
                    <a:pt x="1649" y="198"/>
                    <a:pt x="1651" y="199"/>
                  </a:cubicBezTo>
                  <a:cubicBezTo>
                    <a:pt x="1649" y="200"/>
                    <a:pt x="1648" y="201"/>
                    <a:pt x="1646" y="200"/>
                  </a:cubicBezTo>
                  <a:cubicBezTo>
                    <a:pt x="1647" y="203"/>
                    <a:pt x="1654" y="200"/>
                    <a:pt x="1658" y="200"/>
                  </a:cubicBezTo>
                  <a:close/>
                  <a:moveTo>
                    <a:pt x="1781" y="154"/>
                  </a:moveTo>
                  <a:cubicBezTo>
                    <a:pt x="1784" y="157"/>
                    <a:pt x="1788" y="160"/>
                    <a:pt x="1791" y="156"/>
                  </a:cubicBezTo>
                  <a:cubicBezTo>
                    <a:pt x="1794" y="159"/>
                    <a:pt x="1788" y="159"/>
                    <a:pt x="1792" y="161"/>
                  </a:cubicBezTo>
                  <a:cubicBezTo>
                    <a:pt x="1798" y="160"/>
                    <a:pt x="1795" y="163"/>
                    <a:pt x="1804" y="162"/>
                  </a:cubicBezTo>
                  <a:cubicBezTo>
                    <a:pt x="1802" y="166"/>
                    <a:pt x="1809" y="166"/>
                    <a:pt x="1810" y="169"/>
                  </a:cubicBezTo>
                  <a:cubicBezTo>
                    <a:pt x="1806" y="169"/>
                    <a:pt x="1802" y="165"/>
                    <a:pt x="1800" y="168"/>
                  </a:cubicBezTo>
                  <a:cubicBezTo>
                    <a:pt x="1803" y="168"/>
                    <a:pt x="1801" y="171"/>
                    <a:pt x="1800" y="169"/>
                  </a:cubicBezTo>
                  <a:cubicBezTo>
                    <a:pt x="1794" y="167"/>
                    <a:pt x="1807" y="166"/>
                    <a:pt x="1800" y="163"/>
                  </a:cubicBezTo>
                  <a:cubicBezTo>
                    <a:pt x="1798" y="167"/>
                    <a:pt x="1788" y="159"/>
                    <a:pt x="1781" y="158"/>
                  </a:cubicBezTo>
                  <a:cubicBezTo>
                    <a:pt x="1784" y="156"/>
                    <a:pt x="1776" y="154"/>
                    <a:pt x="1781" y="154"/>
                  </a:cubicBezTo>
                  <a:close/>
                  <a:moveTo>
                    <a:pt x="1816" y="163"/>
                  </a:moveTo>
                  <a:cubicBezTo>
                    <a:pt x="1820" y="163"/>
                    <a:pt x="1822" y="170"/>
                    <a:pt x="1821" y="169"/>
                  </a:cubicBezTo>
                  <a:cubicBezTo>
                    <a:pt x="1821" y="168"/>
                    <a:pt x="1816" y="168"/>
                    <a:pt x="1815" y="169"/>
                  </a:cubicBezTo>
                  <a:cubicBezTo>
                    <a:pt x="1817" y="169"/>
                    <a:pt x="1818" y="169"/>
                    <a:pt x="1817" y="170"/>
                  </a:cubicBezTo>
                  <a:cubicBezTo>
                    <a:pt x="1809" y="169"/>
                    <a:pt x="1812" y="167"/>
                    <a:pt x="1810" y="165"/>
                  </a:cubicBezTo>
                  <a:cubicBezTo>
                    <a:pt x="1815" y="163"/>
                    <a:pt x="1816" y="165"/>
                    <a:pt x="1818" y="164"/>
                  </a:cubicBezTo>
                  <a:cubicBezTo>
                    <a:pt x="1816" y="164"/>
                    <a:pt x="1815" y="164"/>
                    <a:pt x="1816" y="163"/>
                  </a:cubicBezTo>
                  <a:close/>
                  <a:moveTo>
                    <a:pt x="1913" y="217"/>
                  </a:moveTo>
                  <a:cubicBezTo>
                    <a:pt x="1912" y="215"/>
                    <a:pt x="1911" y="218"/>
                    <a:pt x="1910" y="218"/>
                  </a:cubicBezTo>
                  <a:cubicBezTo>
                    <a:pt x="1909" y="214"/>
                    <a:pt x="1900" y="220"/>
                    <a:pt x="1899" y="217"/>
                  </a:cubicBezTo>
                  <a:cubicBezTo>
                    <a:pt x="1901" y="216"/>
                    <a:pt x="1906" y="216"/>
                    <a:pt x="1908" y="214"/>
                  </a:cubicBezTo>
                  <a:cubicBezTo>
                    <a:pt x="1905" y="214"/>
                    <a:pt x="1905" y="213"/>
                    <a:pt x="1902" y="214"/>
                  </a:cubicBezTo>
                  <a:cubicBezTo>
                    <a:pt x="1903" y="211"/>
                    <a:pt x="1908" y="211"/>
                    <a:pt x="1909" y="209"/>
                  </a:cubicBezTo>
                  <a:cubicBezTo>
                    <a:pt x="1910" y="211"/>
                    <a:pt x="1912" y="208"/>
                    <a:pt x="1913" y="210"/>
                  </a:cubicBezTo>
                  <a:cubicBezTo>
                    <a:pt x="1906" y="212"/>
                    <a:pt x="1917" y="217"/>
                    <a:pt x="1913" y="217"/>
                  </a:cubicBezTo>
                  <a:close/>
                  <a:moveTo>
                    <a:pt x="1717" y="208"/>
                  </a:moveTo>
                  <a:cubicBezTo>
                    <a:pt x="1716" y="211"/>
                    <a:pt x="1725" y="220"/>
                    <a:pt x="1716" y="223"/>
                  </a:cubicBezTo>
                  <a:cubicBezTo>
                    <a:pt x="1714" y="220"/>
                    <a:pt x="1713" y="217"/>
                    <a:pt x="1714" y="213"/>
                  </a:cubicBezTo>
                  <a:cubicBezTo>
                    <a:pt x="1709" y="214"/>
                    <a:pt x="1707" y="211"/>
                    <a:pt x="1703" y="214"/>
                  </a:cubicBezTo>
                  <a:cubicBezTo>
                    <a:pt x="1694" y="203"/>
                    <a:pt x="1711" y="216"/>
                    <a:pt x="1717" y="208"/>
                  </a:cubicBezTo>
                  <a:close/>
                  <a:moveTo>
                    <a:pt x="1681" y="207"/>
                  </a:moveTo>
                  <a:cubicBezTo>
                    <a:pt x="1683" y="204"/>
                    <a:pt x="1678" y="204"/>
                    <a:pt x="1679" y="202"/>
                  </a:cubicBezTo>
                  <a:cubicBezTo>
                    <a:pt x="1683" y="204"/>
                    <a:pt x="1698" y="203"/>
                    <a:pt x="1693" y="204"/>
                  </a:cubicBezTo>
                  <a:cubicBezTo>
                    <a:pt x="1688" y="205"/>
                    <a:pt x="1688" y="208"/>
                    <a:pt x="1681" y="207"/>
                  </a:cubicBezTo>
                  <a:close/>
                  <a:moveTo>
                    <a:pt x="315" y="130"/>
                  </a:moveTo>
                  <a:cubicBezTo>
                    <a:pt x="321" y="125"/>
                    <a:pt x="327" y="129"/>
                    <a:pt x="323" y="132"/>
                  </a:cubicBezTo>
                  <a:cubicBezTo>
                    <a:pt x="324" y="128"/>
                    <a:pt x="314" y="135"/>
                    <a:pt x="315" y="130"/>
                  </a:cubicBezTo>
                  <a:close/>
                  <a:moveTo>
                    <a:pt x="616" y="9"/>
                  </a:moveTo>
                  <a:cubicBezTo>
                    <a:pt x="606" y="8"/>
                    <a:pt x="601" y="10"/>
                    <a:pt x="599" y="7"/>
                  </a:cubicBezTo>
                  <a:cubicBezTo>
                    <a:pt x="609" y="6"/>
                    <a:pt x="608" y="8"/>
                    <a:pt x="616" y="7"/>
                  </a:cubicBezTo>
                  <a:cubicBezTo>
                    <a:pt x="617" y="6"/>
                    <a:pt x="622" y="4"/>
                    <a:pt x="623" y="5"/>
                  </a:cubicBezTo>
                  <a:cubicBezTo>
                    <a:pt x="618" y="6"/>
                    <a:pt x="619" y="8"/>
                    <a:pt x="616" y="9"/>
                  </a:cubicBezTo>
                  <a:close/>
                  <a:moveTo>
                    <a:pt x="1537" y="110"/>
                  </a:moveTo>
                  <a:cubicBezTo>
                    <a:pt x="1537" y="108"/>
                    <a:pt x="1534" y="107"/>
                    <a:pt x="1535" y="105"/>
                  </a:cubicBezTo>
                  <a:cubicBezTo>
                    <a:pt x="1544" y="108"/>
                    <a:pt x="1553" y="107"/>
                    <a:pt x="1561" y="106"/>
                  </a:cubicBezTo>
                  <a:cubicBezTo>
                    <a:pt x="1560" y="108"/>
                    <a:pt x="1560" y="109"/>
                    <a:pt x="1560" y="111"/>
                  </a:cubicBezTo>
                  <a:cubicBezTo>
                    <a:pt x="1547" y="107"/>
                    <a:pt x="1543" y="109"/>
                    <a:pt x="1537" y="110"/>
                  </a:cubicBezTo>
                  <a:close/>
                  <a:moveTo>
                    <a:pt x="1522" y="101"/>
                  </a:moveTo>
                  <a:cubicBezTo>
                    <a:pt x="1520" y="102"/>
                    <a:pt x="1524" y="107"/>
                    <a:pt x="1518" y="106"/>
                  </a:cubicBezTo>
                  <a:cubicBezTo>
                    <a:pt x="1519" y="103"/>
                    <a:pt x="1508" y="98"/>
                    <a:pt x="1513" y="98"/>
                  </a:cubicBezTo>
                  <a:cubicBezTo>
                    <a:pt x="1515" y="101"/>
                    <a:pt x="1517" y="101"/>
                    <a:pt x="1522" y="101"/>
                  </a:cubicBezTo>
                  <a:close/>
                  <a:moveTo>
                    <a:pt x="1887" y="156"/>
                  </a:moveTo>
                  <a:cubicBezTo>
                    <a:pt x="1892" y="156"/>
                    <a:pt x="1885" y="153"/>
                    <a:pt x="1886" y="152"/>
                  </a:cubicBezTo>
                  <a:cubicBezTo>
                    <a:pt x="1889" y="152"/>
                    <a:pt x="1893" y="152"/>
                    <a:pt x="1894" y="154"/>
                  </a:cubicBezTo>
                  <a:cubicBezTo>
                    <a:pt x="1891" y="154"/>
                    <a:pt x="1889" y="159"/>
                    <a:pt x="1887" y="156"/>
                  </a:cubicBezTo>
                  <a:close/>
                  <a:moveTo>
                    <a:pt x="1820" y="162"/>
                  </a:moveTo>
                  <a:cubicBezTo>
                    <a:pt x="1810" y="162"/>
                    <a:pt x="1814" y="156"/>
                    <a:pt x="1805" y="155"/>
                  </a:cubicBezTo>
                  <a:cubicBezTo>
                    <a:pt x="1809" y="153"/>
                    <a:pt x="1817" y="154"/>
                    <a:pt x="1820" y="151"/>
                  </a:cubicBezTo>
                  <a:cubicBezTo>
                    <a:pt x="1820" y="153"/>
                    <a:pt x="1822" y="154"/>
                    <a:pt x="1822" y="156"/>
                  </a:cubicBezTo>
                  <a:cubicBezTo>
                    <a:pt x="1818" y="156"/>
                    <a:pt x="1818" y="154"/>
                    <a:pt x="1814" y="154"/>
                  </a:cubicBezTo>
                  <a:cubicBezTo>
                    <a:pt x="1815" y="157"/>
                    <a:pt x="1815" y="156"/>
                    <a:pt x="1814" y="159"/>
                  </a:cubicBezTo>
                  <a:cubicBezTo>
                    <a:pt x="1817" y="160"/>
                    <a:pt x="1818" y="159"/>
                    <a:pt x="1820" y="159"/>
                  </a:cubicBezTo>
                  <a:cubicBezTo>
                    <a:pt x="1819" y="160"/>
                    <a:pt x="1822" y="162"/>
                    <a:pt x="1820" y="162"/>
                  </a:cubicBezTo>
                  <a:close/>
                  <a:moveTo>
                    <a:pt x="1886" y="164"/>
                  </a:moveTo>
                  <a:cubicBezTo>
                    <a:pt x="1889" y="163"/>
                    <a:pt x="1892" y="168"/>
                    <a:pt x="1889" y="168"/>
                  </a:cubicBezTo>
                  <a:cubicBezTo>
                    <a:pt x="1889" y="166"/>
                    <a:pt x="1886" y="168"/>
                    <a:pt x="1886" y="167"/>
                  </a:cubicBezTo>
                  <a:cubicBezTo>
                    <a:pt x="1891" y="166"/>
                    <a:pt x="1881" y="165"/>
                    <a:pt x="1884" y="162"/>
                  </a:cubicBezTo>
                  <a:cubicBezTo>
                    <a:pt x="1887" y="162"/>
                    <a:pt x="1888" y="161"/>
                    <a:pt x="1887" y="159"/>
                  </a:cubicBezTo>
                  <a:cubicBezTo>
                    <a:pt x="1889" y="159"/>
                    <a:pt x="1892" y="159"/>
                    <a:pt x="1893" y="160"/>
                  </a:cubicBezTo>
                  <a:cubicBezTo>
                    <a:pt x="1891" y="160"/>
                    <a:pt x="1889" y="160"/>
                    <a:pt x="1889" y="161"/>
                  </a:cubicBezTo>
                  <a:cubicBezTo>
                    <a:pt x="1890" y="161"/>
                    <a:pt x="1891" y="161"/>
                    <a:pt x="1891" y="162"/>
                  </a:cubicBezTo>
                  <a:cubicBezTo>
                    <a:pt x="1888" y="162"/>
                    <a:pt x="1886" y="163"/>
                    <a:pt x="1886" y="164"/>
                  </a:cubicBezTo>
                  <a:close/>
                  <a:moveTo>
                    <a:pt x="1860" y="164"/>
                  </a:moveTo>
                  <a:cubicBezTo>
                    <a:pt x="1865" y="165"/>
                    <a:pt x="1866" y="167"/>
                    <a:pt x="1868" y="170"/>
                  </a:cubicBezTo>
                  <a:cubicBezTo>
                    <a:pt x="1861" y="169"/>
                    <a:pt x="1860" y="164"/>
                    <a:pt x="1855" y="162"/>
                  </a:cubicBezTo>
                  <a:cubicBezTo>
                    <a:pt x="1860" y="163"/>
                    <a:pt x="1866" y="159"/>
                    <a:pt x="1868" y="161"/>
                  </a:cubicBezTo>
                  <a:cubicBezTo>
                    <a:pt x="1865" y="162"/>
                    <a:pt x="1861" y="162"/>
                    <a:pt x="1860" y="164"/>
                  </a:cubicBezTo>
                  <a:close/>
                  <a:moveTo>
                    <a:pt x="25" y="335"/>
                  </a:moveTo>
                  <a:cubicBezTo>
                    <a:pt x="27" y="335"/>
                    <a:pt x="30" y="334"/>
                    <a:pt x="32" y="333"/>
                  </a:cubicBezTo>
                  <a:cubicBezTo>
                    <a:pt x="29" y="331"/>
                    <a:pt x="22" y="332"/>
                    <a:pt x="24" y="331"/>
                  </a:cubicBezTo>
                  <a:cubicBezTo>
                    <a:pt x="25" y="330"/>
                    <a:pt x="28" y="333"/>
                    <a:pt x="29" y="331"/>
                  </a:cubicBezTo>
                  <a:cubicBezTo>
                    <a:pt x="24" y="331"/>
                    <a:pt x="28" y="324"/>
                    <a:pt x="32" y="325"/>
                  </a:cubicBezTo>
                  <a:cubicBezTo>
                    <a:pt x="31" y="326"/>
                    <a:pt x="32" y="327"/>
                    <a:pt x="34" y="328"/>
                  </a:cubicBezTo>
                  <a:cubicBezTo>
                    <a:pt x="32" y="331"/>
                    <a:pt x="34" y="333"/>
                    <a:pt x="34" y="335"/>
                  </a:cubicBezTo>
                  <a:cubicBezTo>
                    <a:pt x="30" y="335"/>
                    <a:pt x="27" y="339"/>
                    <a:pt x="30" y="342"/>
                  </a:cubicBezTo>
                  <a:cubicBezTo>
                    <a:pt x="24" y="341"/>
                    <a:pt x="30" y="346"/>
                    <a:pt x="25" y="346"/>
                  </a:cubicBezTo>
                  <a:cubicBezTo>
                    <a:pt x="26" y="347"/>
                    <a:pt x="28" y="346"/>
                    <a:pt x="29" y="347"/>
                  </a:cubicBezTo>
                  <a:cubicBezTo>
                    <a:pt x="25" y="347"/>
                    <a:pt x="24" y="346"/>
                    <a:pt x="22" y="347"/>
                  </a:cubicBezTo>
                  <a:cubicBezTo>
                    <a:pt x="24" y="348"/>
                    <a:pt x="26" y="348"/>
                    <a:pt x="26" y="349"/>
                  </a:cubicBezTo>
                  <a:cubicBezTo>
                    <a:pt x="24" y="348"/>
                    <a:pt x="24" y="349"/>
                    <a:pt x="23" y="349"/>
                  </a:cubicBezTo>
                  <a:cubicBezTo>
                    <a:pt x="24" y="347"/>
                    <a:pt x="18" y="348"/>
                    <a:pt x="18" y="346"/>
                  </a:cubicBezTo>
                  <a:cubicBezTo>
                    <a:pt x="20" y="345"/>
                    <a:pt x="23" y="348"/>
                    <a:pt x="24" y="345"/>
                  </a:cubicBezTo>
                  <a:cubicBezTo>
                    <a:pt x="23" y="344"/>
                    <a:pt x="22" y="343"/>
                    <a:pt x="19" y="342"/>
                  </a:cubicBezTo>
                  <a:cubicBezTo>
                    <a:pt x="19" y="342"/>
                    <a:pt x="19" y="341"/>
                    <a:pt x="19" y="340"/>
                  </a:cubicBezTo>
                  <a:cubicBezTo>
                    <a:pt x="22" y="343"/>
                    <a:pt x="19" y="336"/>
                    <a:pt x="22" y="340"/>
                  </a:cubicBezTo>
                  <a:cubicBezTo>
                    <a:pt x="22" y="340"/>
                    <a:pt x="21" y="341"/>
                    <a:pt x="22" y="343"/>
                  </a:cubicBezTo>
                  <a:cubicBezTo>
                    <a:pt x="26" y="343"/>
                    <a:pt x="24" y="341"/>
                    <a:pt x="24" y="339"/>
                  </a:cubicBezTo>
                  <a:cubicBezTo>
                    <a:pt x="26" y="339"/>
                    <a:pt x="27" y="341"/>
                    <a:pt x="28" y="340"/>
                  </a:cubicBezTo>
                  <a:cubicBezTo>
                    <a:pt x="26" y="338"/>
                    <a:pt x="23" y="339"/>
                    <a:pt x="22" y="337"/>
                  </a:cubicBezTo>
                  <a:cubicBezTo>
                    <a:pt x="22" y="338"/>
                    <a:pt x="21" y="338"/>
                    <a:pt x="21" y="338"/>
                  </a:cubicBezTo>
                  <a:cubicBezTo>
                    <a:pt x="24" y="337"/>
                    <a:pt x="21" y="335"/>
                    <a:pt x="22" y="333"/>
                  </a:cubicBezTo>
                  <a:cubicBezTo>
                    <a:pt x="24" y="335"/>
                    <a:pt x="25" y="333"/>
                    <a:pt x="25" y="335"/>
                  </a:cubicBezTo>
                  <a:close/>
                  <a:moveTo>
                    <a:pt x="24" y="354"/>
                  </a:moveTo>
                  <a:cubicBezTo>
                    <a:pt x="24" y="355"/>
                    <a:pt x="24" y="355"/>
                    <a:pt x="24" y="356"/>
                  </a:cubicBezTo>
                  <a:cubicBezTo>
                    <a:pt x="21" y="355"/>
                    <a:pt x="20" y="354"/>
                    <a:pt x="18" y="355"/>
                  </a:cubicBezTo>
                  <a:cubicBezTo>
                    <a:pt x="18" y="353"/>
                    <a:pt x="22" y="355"/>
                    <a:pt x="24" y="354"/>
                  </a:cubicBezTo>
                  <a:close/>
                  <a:moveTo>
                    <a:pt x="37" y="348"/>
                  </a:moveTo>
                  <a:cubicBezTo>
                    <a:pt x="41" y="349"/>
                    <a:pt x="33" y="347"/>
                    <a:pt x="33" y="346"/>
                  </a:cubicBezTo>
                  <a:cubicBezTo>
                    <a:pt x="34" y="348"/>
                    <a:pt x="34" y="349"/>
                    <a:pt x="31" y="348"/>
                  </a:cubicBezTo>
                  <a:cubicBezTo>
                    <a:pt x="32" y="347"/>
                    <a:pt x="32" y="346"/>
                    <a:pt x="32" y="345"/>
                  </a:cubicBezTo>
                  <a:cubicBezTo>
                    <a:pt x="36" y="348"/>
                    <a:pt x="36" y="344"/>
                    <a:pt x="39" y="345"/>
                  </a:cubicBezTo>
                  <a:cubicBezTo>
                    <a:pt x="40" y="347"/>
                    <a:pt x="41" y="348"/>
                    <a:pt x="40" y="349"/>
                  </a:cubicBezTo>
                  <a:cubicBezTo>
                    <a:pt x="39" y="348"/>
                    <a:pt x="37" y="350"/>
                    <a:pt x="37" y="348"/>
                  </a:cubicBezTo>
                  <a:close/>
                  <a:moveTo>
                    <a:pt x="40" y="352"/>
                  </a:moveTo>
                  <a:cubicBezTo>
                    <a:pt x="38" y="352"/>
                    <a:pt x="40" y="354"/>
                    <a:pt x="36" y="353"/>
                  </a:cubicBezTo>
                  <a:cubicBezTo>
                    <a:pt x="37" y="352"/>
                    <a:pt x="36" y="352"/>
                    <a:pt x="33" y="351"/>
                  </a:cubicBezTo>
                  <a:cubicBezTo>
                    <a:pt x="33" y="350"/>
                    <a:pt x="34" y="351"/>
                    <a:pt x="35" y="350"/>
                  </a:cubicBezTo>
                  <a:cubicBezTo>
                    <a:pt x="38" y="350"/>
                    <a:pt x="38" y="351"/>
                    <a:pt x="39" y="352"/>
                  </a:cubicBezTo>
                  <a:close/>
                  <a:moveTo>
                    <a:pt x="2322" y="157"/>
                  </a:moveTo>
                  <a:cubicBezTo>
                    <a:pt x="2319" y="154"/>
                    <a:pt x="2330" y="154"/>
                    <a:pt x="2332" y="155"/>
                  </a:cubicBezTo>
                  <a:cubicBezTo>
                    <a:pt x="2328" y="152"/>
                    <a:pt x="2330" y="151"/>
                    <a:pt x="2336" y="148"/>
                  </a:cubicBezTo>
                  <a:cubicBezTo>
                    <a:pt x="2334" y="153"/>
                    <a:pt x="2343" y="150"/>
                    <a:pt x="2350" y="154"/>
                  </a:cubicBezTo>
                  <a:cubicBezTo>
                    <a:pt x="2351" y="150"/>
                    <a:pt x="2343" y="150"/>
                    <a:pt x="2352" y="148"/>
                  </a:cubicBezTo>
                  <a:cubicBezTo>
                    <a:pt x="2359" y="148"/>
                    <a:pt x="2365" y="145"/>
                    <a:pt x="2375" y="143"/>
                  </a:cubicBezTo>
                  <a:cubicBezTo>
                    <a:pt x="2378" y="146"/>
                    <a:pt x="2373" y="147"/>
                    <a:pt x="2371" y="149"/>
                  </a:cubicBezTo>
                  <a:cubicBezTo>
                    <a:pt x="2378" y="147"/>
                    <a:pt x="2376" y="150"/>
                    <a:pt x="2382" y="149"/>
                  </a:cubicBezTo>
                  <a:cubicBezTo>
                    <a:pt x="2381" y="147"/>
                    <a:pt x="2385" y="146"/>
                    <a:pt x="2387" y="147"/>
                  </a:cubicBezTo>
                  <a:cubicBezTo>
                    <a:pt x="2378" y="150"/>
                    <a:pt x="2400" y="149"/>
                    <a:pt x="2391" y="152"/>
                  </a:cubicBezTo>
                  <a:cubicBezTo>
                    <a:pt x="2390" y="151"/>
                    <a:pt x="2387" y="152"/>
                    <a:pt x="2385" y="153"/>
                  </a:cubicBezTo>
                  <a:cubicBezTo>
                    <a:pt x="2387" y="148"/>
                    <a:pt x="2374" y="152"/>
                    <a:pt x="2371" y="150"/>
                  </a:cubicBezTo>
                  <a:cubicBezTo>
                    <a:pt x="2367" y="158"/>
                    <a:pt x="2353" y="158"/>
                    <a:pt x="2338" y="158"/>
                  </a:cubicBezTo>
                  <a:cubicBezTo>
                    <a:pt x="2336" y="156"/>
                    <a:pt x="2341" y="155"/>
                    <a:pt x="2337" y="155"/>
                  </a:cubicBezTo>
                  <a:cubicBezTo>
                    <a:pt x="2337" y="156"/>
                    <a:pt x="2332" y="157"/>
                    <a:pt x="2330" y="158"/>
                  </a:cubicBezTo>
                  <a:cubicBezTo>
                    <a:pt x="2330" y="156"/>
                    <a:pt x="2328" y="156"/>
                    <a:pt x="2324" y="156"/>
                  </a:cubicBezTo>
                  <a:cubicBezTo>
                    <a:pt x="2324" y="157"/>
                    <a:pt x="2324" y="157"/>
                    <a:pt x="2322" y="157"/>
                  </a:cubicBezTo>
                  <a:close/>
                  <a:moveTo>
                    <a:pt x="165" y="228"/>
                  </a:moveTo>
                  <a:cubicBezTo>
                    <a:pt x="168" y="232"/>
                    <a:pt x="174" y="224"/>
                    <a:pt x="176" y="221"/>
                  </a:cubicBezTo>
                  <a:cubicBezTo>
                    <a:pt x="179" y="226"/>
                    <a:pt x="164" y="235"/>
                    <a:pt x="165" y="228"/>
                  </a:cubicBezTo>
                  <a:close/>
                  <a:moveTo>
                    <a:pt x="126" y="266"/>
                  </a:moveTo>
                  <a:cubicBezTo>
                    <a:pt x="128" y="264"/>
                    <a:pt x="125" y="263"/>
                    <a:pt x="126" y="262"/>
                  </a:cubicBezTo>
                  <a:cubicBezTo>
                    <a:pt x="128" y="264"/>
                    <a:pt x="127" y="256"/>
                    <a:pt x="130" y="258"/>
                  </a:cubicBezTo>
                  <a:cubicBezTo>
                    <a:pt x="130" y="262"/>
                    <a:pt x="129" y="263"/>
                    <a:pt x="126" y="266"/>
                  </a:cubicBezTo>
                  <a:close/>
                  <a:moveTo>
                    <a:pt x="97" y="295"/>
                  </a:moveTo>
                  <a:cubicBezTo>
                    <a:pt x="98" y="292"/>
                    <a:pt x="94" y="295"/>
                    <a:pt x="94" y="294"/>
                  </a:cubicBezTo>
                  <a:cubicBezTo>
                    <a:pt x="95" y="292"/>
                    <a:pt x="97" y="290"/>
                    <a:pt x="99" y="292"/>
                  </a:cubicBezTo>
                  <a:cubicBezTo>
                    <a:pt x="97" y="292"/>
                    <a:pt x="99" y="296"/>
                    <a:pt x="97" y="295"/>
                  </a:cubicBezTo>
                  <a:close/>
                  <a:moveTo>
                    <a:pt x="146" y="252"/>
                  </a:moveTo>
                  <a:cubicBezTo>
                    <a:pt x="149" y="251"/>
                    <a:pt x="148" y="258"/>
                    <a:pt x="146" y="256"/>
                  </a:cubicBezTo>
                  <a:cubicBezTo>
                    <a:pt x="148" y="253"/>
                    <a:pt x="142" y="256"/>
                    <a:pt x="140" y="258"/>
                  </a:cubicBezTo>
                  <a:cubicBezTo>
                    <a:pt x="138" y="255"/>
                    <a:pt x="140" y="255"/>
                    <a:pt x="136" y="254"/>
                  </a:cubicBezTo>
                  <a:cubicBezTo>
                    <a:pt x="139" y="249"/>
                    <a:pt x="139" y="256"/>
                    <a:pt x="141" y="253"/>
                  </a:cubicBezTo>
                  <a:cubicBezTo>
                    <a:pt x="142" y="250"/>
                    <a:pt x="140" y="252"/>
                    <a:pt x="139" y="250"/>
                  </a:cubicBezTo>
                  <a:cubicBezTo>
                    <a:pt x="140" y="249"/>
                    <a:pt x="141" y="248"/>
                    <a:pt x="142" y="247"/>
                  </a:cubicBezTo>
                  <a:cubicBezTo>
                    <a:pt x="143" y="249"/>
                    <a:pt x="144" y="250"/>
                    <a:pt x="145" y="251"/>
                  </a:cubicBezTo>
                  <a:cubicBezTo>
                    <a:pt x="144" y="253"/>
                    <a:pt x="143" y="254"/>
                    <a:pt x="145" y="255"/>
                  </a:cubicBezTo>
                  <a:cubicBezTo>
                    <a:pt x="146" y="254"/>
                    <a:pt x="145" y="253"/>
                    <a:pt x="146" y="252"/>
                  </a:cubicBezTo>
                  <a:close/>
                  <a:moveTo>
                    <a:pt x="2465" y="139"/>
                  </a:moveTo>
                  <a:cubicBezTo>
                    <a:pt x="2469" y="138"/>
                    <a:pt x="2465" y="137"/>
                    <a:pt x="2461" y="137"/>
                  </a:cubicBezTo>
                  <a:cubicBezTo>
                    <a:pt x="2461" y="139"/>
                    <a:pt x="2459" y="145"/>
                    <a:pt x="2453" y="143"/>
                  </a:cubicBezTo>
                  <a:cubicBezTo>
                    <a:pt x="2464" y="138"/>
                    <a:pt x="2449" y="139"/>
                    <a:pt x="2455" y="136"/>
                  </a:cubicBezTo>
                  <a:cubicBezTo>
                    <a:pt x="2458" y="139"/>
                    <a:pt x="2464" y="134"/>
                    <a:pt x="2470" y="134"/>
                  </a:cubicBezTo>
                  <a:cubicBezTo>
                    <a:pt x="2473" y="136"/>
                    <a:pt x="2468" y="141"/>
                    <a:pt x="2465" y="139"/>
                  </a:cubicBezTo>
                  <a:close/>
                  <a:moveTo>
                    <a:pt x="2444" y="140"/>
                  </a:moveTo>
                  <a:cubicBezTo>
                    <a:pt x="2444" y="141"/>
                    <a:pt x="2446" y="141"/>
                    <a:pt x="2450" y="140"/>
                  </a:cubicBezTo>
                  <a:cubicBezTo>
                    <a:pt x="2446" y="144"/>
                    <a:pt x="2452" y="143"/>
                    <a:pt x="2447" y="145"/>
                  </a:cubicBezTo>
                  <a:cubicBezTo>
                    <a:pt x="2448" y="144"/>
                    <a:pt x="2432" y="146"/>
                    <a:pt x="2441" y="143"/>
                  </a:cubicBezTo>
                  <a:cubicBezTo>
                    <a:pt x="2449" y="143"/>
                    <a:pt x="2438" y="141"/>
                    <a:pt x="2435" y="142"/>
                  </a:cubicBezTo>
                  <a:cubicBezTo>
                    <a:pt x="2439" y="141"/>
                    <a:pt x="2445" y="136"/>
                    <a:pt x="2447" y="139"/>
                  </a:cubicBezTo>
                  <a:cubicBezTo>
                    <a:pt x="2445" y="139"/>
                    <a:pt x="2443" y="140"/>
                    <a:pt x="2444" y="140"/>
                  </a:cubicBezTo>
                  <a:close/>
                  <a:moveTo>
                    <a:pt x="2275" y="174"/>
                  </a:moveTo>
                  <a:cubicBezTo>
                    <a:pt x="2275" y="176"/>
                    <a:pt x="2279" y="176"/>
                    <a:pt x="2280" y="177"/>
                  </a:cubicBezTo>
                  <a:cubicBezTo>
                    <a:pt x="2269" y="178"/>
                    <a:pt x="2259" y="180"/>
                    <a:pt x="2253" y="180"/>
                  </a:cubicBezTo>
                  <a:cubicBezTo>
                    <a:pt x="2258" y="179"/>
                    <a:pt x="2257" y="177"/>
                    <a:pt x="2254" y="176"/>
                  </a:cubicBezTo>
                  <a:cubicBezTo>
                    <a:pt x="2260" y="176"/>
                    <a:pt x="2261" y="174"/>
                    <a:pt x="2263" y="175"/>
                  </a:cubicBezTo>
                  <a:cubicBezTo>
                    <a:pt x="2259" y="179"/>
                    <a:pt x="2268" y="175"/>
                    <a:pt x="2275" y="174"/>
                  </a:cubicBezTo>
                  <a:close/>
                </a:path>
              </a:pathLst>
            </a:custGeom>
            <a:solidFill>
              <a:srgbClr val="E324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sp>
          <p:nvSpPr>
            <p:cNvPr id="21" name="Freeform: Shape 20">
              <a:extLst>
                <a:ext uri="{FF2B5EF4-FFF2-40B4-BE49-F238E27FC236}">
                  <a16:creationId xmlns:a16="http://schemas.microsoft.com/office/drawing/2014/main" id="{32391E1D-E0F2-259F-52B5-54A05277E96E}"/>
                </a:ext>
              </a:extLst>
            </p:cNvPr>
            <p:cNvSpPr/>
            <p:nvPr/>
          </p:nvSpPr>
          <p:spPr>
            <a:xfrm>
              <a:off x="7196760" y="3123720"/>
              <a:ext cx="146880" cy="182160"/>
            </a:xfrm>
            <a:custGeom>
              <a:avLst/>
              <a:gdLst/>
              <a:ahLst/>
              <a:cxnLst>
                <a:cxn ang="3cd4">
                  <a:pos x="hc" y="t"/>
                </a:cxn>
                <a:cxn ang="cd2">
                  <a:pos x="l" y="vc"/>
                </a:cxn>
                <a:cxn ang="cd4">
                  <a:pos x="hc" y="b"/>
                </a:cxn>
                <a:cxn ang="0">
                  <a:pos x="r" y="vc"/>
                </a:cxn>
              </a:cxnLst>
              <a:rect l="l" t="t" r="r" b="b"/>
              <a:pathLst>
                <a:path w="409" h="507">
                  <a:moveTo>
                    <a:pt x="138" y="165"/>
                  </a:moveTo>
                  <a:cubicBezTo>
                    <a:pt x="137" y="165"/>
                    <a:pt x="138" y="168"/>
                    <a:pt x="136" y="168"/>
                  </a:cubicBezTo>
                  <a:cubicBezTo>
                    <a:pt x="138" y="171"/>
                    <a:pt x="140" y="174"/>
                    <a:pt x="145" y="173"/>
                  </a:cubicBezTo>
                  <a:cubicBezTo>
                    <a:pt x="143" y="170"/>
                    <a:pt x="140" y="168"/>
                    <a:pt x="138" y="165"/>
                  </a:cubicBezTo>
                  <a:close/>
                  <a:moveTo>
                    <a:pt x="404" y="175"/>
                  </a:moveTo>
                  <a:cubicBezTo>
                    <a:pt x="401" y="176"/>
                    <a:pt x="401" y="165"/>
                    <a:pt x="402" y="166"/>
                  </a:cubicBezTo>
                  <a:cubicBezTo>
                    <a:pt x="403" y="169"/>
                    <a:pt x="403" y="173"/>
                    <a:pt x="404" y="175"/>
                  </a:cubicBezTo>
                  <a:close/>
                  <a:moveTo>
                    <a:pt x="405" y="183"/>
                  </a:moveTo>
                  <a:cubicBezTo>
                    <a:pt x="405" y="181"/>
                    <a:pt x="403" y="175"/>
                    <a:pt x="404" y="176"/>
                  </a:cubicBezTo>
                  <a:cubicBezTo>
                    <a:pt x="404" y="178"/>
                    <a:pt x="407" y="185"/>
                    <a:pt x="405" y="183"/>
                  </a:cubicBezTo>
                  <a:close/>
                  <a:moveTo>
                    <a:pt x="187" y="274"/>
                  </a:moveTo>
                  <a:cubicBezTo>
                    <a:pt x="186" y="274"/>
                    <a:pt x="186" y="274"/>
                    <a:pt x="185" y="275"/>
                  </a:cubicBezTo>
                  <a:cubicBezTo>
                    <a:pt x="184" y="274"/>
                    <a:pt x="185" y="271"/>
                    <a:pt x="186" y="269"/>
                  </a:cubicBezTo>
                  <a:cubicBezTo>
                    <a:pt x="186" y="271"/>
                    <a:pt x="186" y="273"/>
                    <a:pt x="187" y="274"/>
                  </a:cubicBezTo>
                  <a:close/>
                  <a:moveTo>
                    <a:pt x="353" y="250"/>
                  </a:moveTo>
                  <a:cubicBezTo>
                    <a:pt x="356" y="249"/>
                    <a:pt x="358" y="245"/>
                    <a:pt x="361" y="245"/>
                  </a:cubicBezTo>
                  <a:cubicBezTo>
                    <a:pt x="359" y="247"/>
                    <a:pt x="357" y="252"/>
                    <a:pt x="353" y="250"/>
                  </a:cubicBezTo>
                  <a:close/>
                  <a:moveTo>
                    <a:pt x="2" y="44"/>
                  </a:moveTo>
                  <a:cubicBezTo>
                    <a:pt x="4" y="40"/>
                    <a:pt x="8" y="38"/>
                    <a:pt x="9" y="33"/>
                  </a:cubicBezTo>
                  <a:cubicBezTo>
                    <a:pt x="6" y="29"/>
                    <a:pt x="6" y="26"/>
                    <a:pt x="1" y="24"/>
                  </a:cubicBezTo>
                  <a:cubicBezTo>
                    <a:pt x="-1" y="19"/>
                    <a:pt x="2" y="16"/>
                    <a:pt x="4" y="14"/>
                  </a:cubicBezTo>
                  <a:cubicBezTo>
                    <a:pt x="16" y="14"/>
                    <a:pt x="16" y="-2"/>
                    <a:pt x="27" y="0"/>
                  </a:cubicBezTo>
                  <a:cubicBezTo>
                    <a:pt x="36" y="2"/>
                    <a:pt x="44" y="10"/>
                    <a:pt x="52" y="9"/>
                  </a:cubicBezTo>
                  <a:cubicBezTo>
                    <a:pt x="45" y="22"/>
                    <a:pt x="67" y="25"/>
                    <a:pt x="78" y="29"/>
                  </a:cubicBezTo>
                  <a:cubicBezTo>
                    <a:pt x="75" y="30"/>
                    <a:pt x="72" y="26"/>
                    <a:pt x="71" y="28"/>
                  </a:cubicBezTo>
                  <a:cubicBezTo>
                    <a:pt x="81" y="37"/>
                    <a:pt x="99" y="40"/>
                    <a:pt x="107" y="47"/>
                  </a:cubicBezTo>
                  <a:cubicBezTo>
                    <a:pt x="106" y="46"/>
                    <a:pt x="102" y="44"/>
                    <a:pt x="102" y="46"/>
                  </a:cubicBezTo>
                  <a:cubicBezTo>
                    <a:pt x="106" y="49"/>
                    <a:pt x="113" y="51"/>
                    <a:pt x="117" y="51"/>
                  </a:cubicBezTo>
                  <a:cubicBezTo>
                    <a:pt x="110" y="43"/>
                    <a:pt x="98" y="43"/>
                    <a:pt x="91" y="35"/>
                  </a:cubicBezTo>
                  <a:cubicBezTo>
                    <a:pt x="105" y="38"/>
                    <a:pt x="113" y="48"/>
                    <a:pt x="126" y="53"/>
                  </a:cubicBezTo>
                  <a:cubicBezTo>
                    <a:pt x="125" y="51"/>
                    <a:pt x="121" y="49"/>
                    <a:pt x="122" y="48"/>
                  </a:cubicBezTo>
                  <a:cubicBezTo>
                    <a:pt x="127" y="53"/>
                    <a:pt x="132" y="55"/>
                    <a:pt x="140" y="57"/>
                  </a:cubicBezTo>
                  <a:cubicBezTo>
                    <a:pt x="140" y="56"/>
                    <a:pt x="137" y="55"/>
                    <a:pt x="139" y="54"/>
                  </a:cubicBezTo>
                  <a:cubicBezTo>
                    <a:pt x="157" y="65"/>
                    <a:pt x="182" y="72"/>
                    <a:pt x="195" y="79"/>
                  </a:cubicBezTo>
                  <a:cubicBezTo>
                    <a:pt x="191" y="80"/>
                    <a:pt x="187" y="76"/>
                    <a:pt x="185" y="78"/>
                  </a:cubicBezTo>
                  <a:cubicBezTo>
                    <a:pt x="195" y="81"/>
                    <a:pt x="207" y="82"/>
                    <a:pt x="216" y="86"/>
                  </a:cubicBezTo>
                  <a:cubicBezTo>
                    <a:pt x="215" y="88"/>
                    <a:pt x="212" y="87"/>
                    <a:pt x="211" y="89"/>
                  </a:cubicBezTo>
                  <a:cubicBezTo>
                    <a:pt x="214" y="93"/>
                    <a:pt x="217" y="91"/>
                    <a:pt x="223" y="91"/>
                  </a:cubicBezTo>
                  <a:cubicBezTo>
                    <a:pt x="223" y="89"/>
                    <a:pt x="220" y="89"/>
                    <a:pt x="222" y="88"/>
                  </a:cubicBezTo>
                  <a:cubicBezTo>
                    <a:pt x="225" y="91"/>
                    <a:pt x="234" y="91"/>
                    <a:pt x="235" y="95"/>
                  </a:cubicBezTo>
                  <a:cubicBezTo>
                    <a:pt x="234" y="94"/>
                    <a:pt x="231" y="93"/>
                    <a:pt x="232" y="95"/>
                  </a:cubicBezTo>
                  <a:cubicBezTo>
                    <a:pt x="240" y="100"/>
                    <a:pt x="248" y="98"/>
                    <a:pt x="257" y="102"/>
                  </a:cubicBezTo>
                  <a:cubicBezTo>
                    <a:pt x="263" y="105"/>
                    <a:pt x="270" y="110"/>
                    <a:pt x="273" y="109"/>
                  </a:cubicBezTo>
                  <a:cubicBezTo>
                    <a:pt x="280" y="112"/>
                    <a:pt x="288" y="116"/>
                    <a:pt x="296" y="119"/>
                  </a:cubicBezTo>
                  <a:cubicBezTo>
                    <a:pt x="304" y="123"/>
                    <a:pt x="314" y="124"/>
                    <a:pt x="317" y="131"/>
                  </a:cubicBezTo>
                  <a:lnTo>
                    <a:pt x="316" y="131"/>
                  </a:lnTo>
                  <a:cubicBezTo>
                    <a:pt x="321" y="134"/>
                    <a:pt x="327" y="136"/>
                    <a:pt x="334" y="137"/>
                  </a:cubicBezTo>
                  <a:cubicBezTo>
                    <a:pt x="334" y="135"/>
                    <a:pt x="330" y="134"/>
                    <a:pt x="331" y="133"/>
                  </a:cubicBezTo>
                  <a:cubicBezTo>
                    <a:pt x="351" y="143"/>
                    <a:pt x="375" y="147"/>
                    <a:pt x="393" y="159"/>
                  </a:cubicBezTo>
                  <a:cubicBezTo>
                    <a:pt x="390" y="158"/>
                    <a:pt x="390" y="160"/>
                    <a:pt x="389" y="162"/>
                  </a:cubicBezTo>
                  <a:cubicBezTo>
                    <a:pt x="383" y="153"/>
                    <a:pt x="366" y="156"/>
                    <a:pt x="362" y="148"/>
                  </a:cubicBezTo>
                  <a:cubicBezTo>
                    <a:pt x="351" y="149"/>
                    <a:pt x="345" y="143"/>
                    <a:pt x="336" y="140"/>
                  </a:cubicBezTo>
                  <a:cubicBezTo>
                    <a:pt x="343" y="149"/>
                    <a:pt x="354" y="152"/>
                    <a:pt x="366" y="155"/>
                  </a:cubicBezTo>
                  <a:cubicBezTo>
                    <a:pt x="367" y="157"/>
                    <a:pt x="365" y="157"/>
                    <a:pt x="365" y="158"/>
                  </a:cubicBezTo>
                  <a:cubicBezTo>
                    <a:pt x="375" y="164"/>
                    <a:pt x="387" y="166"/>
                    <a:pt x="398" y="170"/>
                  </a:cubicBezTo>
                  <a:cubicBezTo>
                    <a:pt x="400" y="177"/>
                    <a:pt x="401" y="183"/>
                    <a:pt x="403" y="189"/>
                  </a:cubicBezTo>
                  <a:cubicBezTo>
                    <a:pt x="394" y="198"/>
                    <a:pt x="386" y="210"/>
                    <a:pt x="378" y="218"/>
                  </a:cubicBezTo>
                  <a:cubicBezTo>
                    <a:pt x="379" y="218"/>
                    <a:pt x="381" y="215"/>
                    <a:pt x="379" y="215"/>
                  </a:cubicBezTo>
                  <a:cubicBezTo>
                    <a:pt x="374" y="226"/>
                    <a:pt x="364" y="232"/>
                    <a:pt x="357" y="241"/>
                  </a:cubicBezTo>
                  <a:cubicBezTo>
                    <a:pt x="358" y="233"/>
                    <a:pt x="366" y="229"/>
                    <a:pt x="368" y="222"/>
                  </a:cubicBezTo>
                  <a:cubicBezTo>
                    <a:pt x="357" y="226"/>
                    <a:pt x="360" y="239"/>
                    <a:pt x="348" y="243"/>
                  </a:cubicBezTo>
                  <a:cubicBezTo>
                    <a:pt x="349" y="236"/>
                    <a:pt x="357" y="234"/>
                    <a:pt x="358" y="227"/>
                  </a:cubicBezTo>
                  <a:cubicBezTo>
                    <a:pt x="354" y="234"/>
                    <a:pt x="345" y="236"/>
                    <a:pt x="346" y="245"/>
                  </a:cubicBezTo>
                  <a:cubicBezTo>
                    <a:pt x="340" y="250"/>
                    <a:pt x="336" y="260"/>
                    <a:pt x="330" y="263"/>
                  </a:cubicBezTo>
                  <a:cubicBezTo>
                    <a:pt x="331" y="262"/>
                    <a:pt x="334" y="260"/>
                    <a:pt x="332" y="259"/>
                  </a:cubicBezTo>
                  <a:cubicBezTo>
                    <a:pt x="330" y="262"/>
                    <a:pt x="325" y="263"/>
                    <a:pt x="326" y="268"/>
                  </a:cubicBezTo>
                  <a:cubicBezTo>
                    <a:pt x="315" y="269"/>
                    <a:pt x="314" y="277"/>
                    <a:pt x="310" y="282"/>
                  </a:cubicBezTo>
                  <a:cubicBezTo>
                    <a:pt x="311" y="282"/>
                    <a:pt x="312" y="282"/>
                    <a:pt x="312" y="284"/>
                  </a:cubicBezTo>
                  <a:cubicBezTo>
                    <a:pt x="309" y="286"/>
                    <a:pt x="306" y="287"/>
                    <a:pt x="306" y="290"/>
                  </a:cubicBezTo>
                  <a:cubicBezTo>
                    <a:pt x="307" y="290"/>
                    <a:pt x="307" y="290"/>
                    <a:pt x="308" y="289"/>
                  </a:cubicBezTo>
                  <a:cubicBezTo>
                    <a:pt x="298" y="306"/>
                    <a:pt x="287" y="318"/>
                    <a:pt x="275" y="333"/>
                  </a:cubicBezTo>
                  <a:cubicBezTo>
                    <a:pt x="276" y="333"/>
                    <a:pt x="277" y="333"/>
                    <a:pt x="278" y="332"/>
                  </a:cubicBezTo>
                  <a:cubicBezTo>
                    <a:pt x="278" y="336"/>
                    <a:pt x="275" y="337"/>
                    <a:pt x="274" y="340"/>
                  </a:cubicBezTo>
                  <a:cubicBezTo>
                    <a:pt x="275" y="340"/>
                    <a:pt x="276" y="339"/>
                    <a:pt x="276" y="340"/>
                  </a:cubicBezTo>
                  <a:cubicBezTo>
                    <a:pt x="269" y="348"/>
                    <a:pt x="258" y="365"/>
                    <a:pt x="249" y="365"/>
                  </a:cubicBezTo>
                  <a:cubicBezTo>
                    <a:pt x="252" y="364"/>
                    <a:pt x="253" y="361"/>
                    <a:pt x="252" y="359"/>
                  </a:cubicBezTo>
                  <a:cubicBezTo>
                    <a:pt x="247" y="363"/>
                    <a:pt x="243" y="372"/>
                    <a:pt x="235" y="372"/>
                  </a:cubicBezTo>
                  <a:cubicBezTo>
                    <a:pt x="238" y="368"/>
                    <a:pt x="242" y="366"/>
                    <a:pt x="244" y="362"/>
                  </a:cubicBezTo>
                  <a:cubicBezTo>
                    <a:pt x="242" y="363"/>
                    <a:pt x="242" y="362"/>
                    <a:pt x="240" y="362"/>
                  </a:cubicBezTo>
                  <a:cubicBezTo>
                    <a:pt x="229" y="376"/>
                    <a:pt x="215" y="389"/>
                    <a:pt x="203" y="402"/>
                  </a:cubicBezTo>
                  <a:cubicBezTo>
                    <a:pt x="200" y="406"/>
                    <a:pt x="196" y="409"/>
                    <a:pt x="192" y="412"/>
                  </a:cubicBezTo>
                  <a:cubicBezTo>
                    <a:pt x="181" y="424"/>
                    <a:pt x="175" y="439"/>
                    <a:pt x="164" y="448"/>
                  </a:cubicBezTo>
                  <a:cubicBezTo>
                    <a:pt x="165" y="447"/>
                    <a:pt x="168" y="443"/>
                    <a:pt x="166" y="443"/>
                  </a:cubicBezTo>
                  <a:cubicBezTo>
                    <a:pt x="164" y="445"/>
                    <a:pt x="162" y="448"/>
                    <a:pt x="160" y="450"/>
                  </a:cubicBezTo>
                  <a:cubicBezTo>
                    <a:pt x="162" y="443"/>
                    <a:pt x="168" y="437"/>
                    <a:pt x="173" y="431"/>
                  </a:cubicBezTo>
                  <a:cubicBezTo>
                    <a:pt x="178" y="424"/>
                    <a:pt x="183" y="418"/>
                    <a:pt x="187" y="412"/>
                  </a:cubicBezTo>
                  <a:cubicBezTo>
                    <a:pt x="178" y="418"/>
                    <a:pt x="176" y="433"/>
                    <a:pt x="164" y="435"/>
                  </a:cubicBezTo>
                  <a:cubicBezTo>
                    <a:pt x="164" y="431"/>
                    <a:pt x="170" y="427"/>
                    <a:pt x="169" y="425"/>
                  </a:cubicBezTo>
                  <a:cubicBezTo>
                    <a:pt x="161" y="433"/>
                    <a:pt x="154" y="443"/>
                    <a:pt x="146" y="452"/>
                  </a:cubicBezTo>
                  <a:cubicBezTo>
                    <a:pt x="153" y="437"/>
                    <a:pt x="165" y="425"/>
                    <a:pt x="173" y="411"/>
                  </a:cubicBezTo>
                  <a:cubicBezTo>
                    <a:pt x="164" y="413"/>
                    <a:pt x="159" y="410"/>
                    <a:pt x="154" y="407"/>
                  </a:cubicBezTo>
                  <a:cubicBezTo>
                    <a:pt x="147" y="431"/>
                    <a:pt x="136" y="454"/>
                    <a:pt x="133" y="480"/>
                  </a:cubicBezTo>
                  <a:cubicBezTo>
                    <a:pt x="136" y="478"/>
                    <a:pt x="136" y="472"/>
                    <a:pt x="138" y="473"/>
                  </a:cubicBezTo>
                  <a:cubicBezTo>
                    <a:pt x="135" y="477"/>
                    <a:pt x="135" y="480"/>
                    <a:pt x="135" y="484"/>
                  </a:cubicBezTo>
                  <a:cubicBezTo>
                    <a:pt x="136" y="484"/>
                    <a:pt x="137" y="483"/>
                    <a:pt x="138" y="484"/>
                  </a:cubicBezTo>
                  <a:cubicBezTo>
                    <a:pt x="133" y="492"/>
                    <a:pt x="128" y="499"/>
                    <a:pt x="122" y="506"/>
                  </a:cubicBezTo>
                  <a:cubicBezTo>
                    <a:pt x="117" y="502"/>
                    <a:pt x="113" y="507"/>
                    <a:pt x="109" y="507"/>
                  </a:cubicBezTo>
                  <a:cubicBezTo>
                    <a:pt x="111" y="506"/>
                    <a:pt x="107" y="507"/>
                    <a:pt x="106" y="507"/>
                  </a:cubicBezTo>
                  <a:cubicBezTo>
                    <a:pt x="107" y="503"/>
                    <a:pt x="106" y="502"/>
                    <a:pt x="107" y="499"/>
                  </a:cubicBezTo>
                  <a:cubicBezTo>
                    <a:pt x="104" y="499"/>
                    <a:pt x="102" y="497"/>
                    <a:pt x="99" y="497"/>
                  </a:cubicBezTo>
                  <a:cubicBezTo>
                    <a:pt x="100" y="491"/>
                    <a:pt x="104" y="488"/>
                    <a:pt x="108" y="487"/>
                  </a:cubicBezTo>
                  <a:cubicBezTo>
                    <a:pt x="110" y="483"/>
                    <a:pt x="112" y="480"/>
                    <a:pt x="115" y="477"/>
                  </a:cubicBezTo>
                  <a:cubicBezTo>
                    <a:pt x="118" y="469"/>
                    <a:pt x="124" y="461"/>
                    <a:pt x="125" y="452"/>
                  </a:cubicBezTo>
                  <a:cubicBezTo>
                    <a:pt x="125" y="449"/>
                    <a:pt x="124" y="447"/>
                    <a:pt x="124" y="445"/>
                  </a:cubicBezTo>
                  <a:cubicBezTo>
                    <a:pt x="127" y="434"/>
                    <a:pt x="133" y="423"/>
                    <a:pt x="137" y="411"/>
                  </a:cubicBezTo>
                  <a:cubicBezTo>
                    <a:pt x="150" y="378"/>
                    <a:pt x="165" y="342"/>
                    <a:pt x="174" y="309"/>
                  </a:cubicBezTo>
                  <a:cubicBezTo>
                    <a:pt x="179" y="305"/>
                    <a:pt x="179" y="299"/>
                    <a:pt x="180" y="293"/>
                  </a:cubicBezTo>
                  <a:cubicBezTo>
                    <a:pt x="184" y="293"/>
                    <a:pt x="183" y="290"/>
                    <a:pt x="184" y="287"/>
                  </a:cubicBezTo>
                  <a:cubicBezTo>
                    <a:pt x="181" y="286"/>
                    <a:pt x="179" y="289"/>
                    <a:pt x="176" y="288"/>
                  </a:cubicBezTo>
                  <a:cubicBezTo>
                    <a:pt x="176" y="285"/>
                    <a:pt x="177" y="283"/>
                    <a:pt x="178" y="281"/>
                  </a:cubicBezTo>
                  <a:cubicBezTo>
                    <a:pt x="178" y="282"/>
                    <a:pt x="177" y="285"/>
                    <a:pt x="179" y="285"/>
                  </a:cubicBezTo>
                  <a:cubicBezTo>
                    <a:pt x="183" y="284"/>
                    <a:pt x="183" y="280"/>
                    <a:pt x="185" y="277"/>
                  </a:cubicBezTo>
                  <a:cubicBezTo>
                    <a:pt x="195" y="290"/>
                    <a:pt x="178" y="300"/>
                    <a:pt x="180" y="313"/>
                  </a:cubicBezTo>
                  <a:cubicBezTo>
                    <a:pt x="185" y="303"/>
                    <a:pt x="190" y="293"/>
                    <a:pt x="193" y="281"/>
                  </a:cubicBezTo>
                  <a:cubicBezTo>
                    <a:pt x="196" y="279"/>
                    <a:pt x="194" y="285"/>
                    <a:pt x="196" y="284"/>
                  </a:cubicBezTo>
                  <a:cubicBezTo>
                    <a:pt x="195" y="281"/>
                    <a:pt x="197" y="277"/>
                    <a:pt x="195" y="275"/>
                  </a:cubicBezTo>
                  <a:cubicBezTo>
                    <a:pt x="195" y="277"/>
                    <a:pt x="194" y="279"/>
                    <a:pt x="194" y="280"/>
                  </a:cubicBezTo>
                  <a:cubicBezTo>
                    <a:pt x="193" y="277"/>
                    <a:pt x="193" y="274"/>
                    <a:pt x="193" y="271"/>
                  </a:cubicBezTo>
                  <a:cubicBezTo>
                    <a:pt x="193" y="270"/>
                    <a:pt x="195" y="269"/>
                    <a:pt x="195" y="268"/>
                  </a:cubicBezTo>
                  <a:cubicBezTo>
                    <a:pt x="196" y="264"/>
                    <a:pt x="197" y="261"/>
                    <a:pt x="198" y="257"/>
                  </a:cubicBezTo>
                  <a:cubicBezTo>
                    <a:pt x="199" y="256"/>
                    <a:pt x="202" y="248"/>
                    <a:pt x="201" y="252"/>
                  </a:cubicBezTo>
                  <a:cubicBezTo>
                    <a:pt x="200" y="258"/>
                    <a:pt x="197" y="265"/>
                    <a:pt x="196" y="274"/>
                  </a:cubicBezTo>
                  <a:cubicBezTo>
                    <a:pt x="198" y="269"/>
                    <a:pt x="203" y="270"/>
                    <a:pt x="207" y="272"/>
                  </a:cubicBezTo>
                  <a:cubicBezTo>
                    <a:pt x="207" y="263"/>
                    <a:pt x="209" y="254"/>
                    <a:pt x="214" y="248"/>
                  </a:cubicBezTo>
                  <a:cubicBezTo>
                    <a:pt x="211" y="248"/>
                    <a:pt x="210" y="248"/>
                    <a:pt x="208" y="248"/>
                  </a:cubicBezTo>
                  <a:cubicBezTo>
                    <a:pt x="208" y="246"/>
                    <a:pt x="207" y="246"/>
                    <a:pt x="207" y="244"/>
                  </a:cubicBezTo>
                  <a:cubicBezTo>
                    <a:pt x="215" y="242"/>
                    <a:pt x="222" y="241"/>
                    <a:pt x="222" y="236"/>
                  </a:cubicBezTo>
                  <a:cubicBezTo>
                    <a:pt x="221" y="228"/>
                    <a:pt x="210" y="238"/>
                    <a:pt x="206" y="238"/>
                  </a:cubicBezTo>
                  <a:cubicBezTo>
                    <a:pt x="204" y="240"/>
                    <a:pt x="204" y="247"/>
                    <a:pt x="202" y="247"/>
                  </a:cubicBezTo>
                  <a:cubicBezTo>
                    <a:pt x="203" y="243"/>
                    <a:pt x="205" y="237"/>
                    <a:pt x="203" y="233"/>
                  </a:cubicBezTo>
                  <a:cubicBezTo>
                    <a:pt x="202" y="239"/>
                    <a:pt x="199" y="245"/>
                    <a:pt x="197" y="250"/>
                  </a:cubicBezTo>
                  <a:cubicBezTo>
                    <a:pt x="195" y="256"/>
                    <a:pt x="194" y="263"/>
                    <a:pt x="190" y="266"/>
                  </a:cubicBezTo>
                  <a:cubicBezTo>
                    <a:pt x="191" y="262"/>
                    <a:pt x="193" y="259"/>
                    <a:pt x="193" y="255"/>
                  </a:cubicBezTo>
                  <a:cubicBezTo>
                    <a:pt x="190" y="257"/>
                    <a:pt x="191" y="262"/>
                    <a:pt x="190" y="265"/>
                  </a:cubicBezTo>
                  <a:cubicBezTo>
                    <a:pt x="188" y="267"/>
                    <a:pt x="186" y="266"/>
                    <a:pt x="186" y="269"/>
                  </a:cubicBezTo>
                  <a:cubicBezTo>
                    <a:pt x="189" y="259"/>
                    <a:pt x="188" y="246"/>
                    <a:pt x="192" y="238"/>
                  </a:cubicBezTo>
                  <a:cubicBezTo>
                    <a:pt x="194" y="235"/>
                    <a:pt x="198" y="233"/>
                    <a:pt x="198" y="230"/>
                  </a:cubicBezTo>
                  <a:cubicBezTo>
                    <a:pt x="198" y="225"/>
                    <a:pt x="190" y="221"/>
                    <a:pt x="186" y="217"/>
                  </a:cubicBezTo>
                  <a:cubicBezTo>
                    <a:pt x="182" y="213"/>
                    <a:pt x="176" y="208"/>
                    <a:pt x="174" y="205"/>
                  </a:cubicBezTo>
                  <a:cubicBezTo>
                    <a:pt x="173" y="204"/>
                    <a:pt x="174" y="202"/>
                    <a:pt x="174" y="202"/>
                  </a:cubicBezTo>
                  <a:cubicBezTo>
                    <a:pt x="173" y="199"/>
                    <a:pt x="167" y="196"/>
                    <a:pt x="167" y="192"/>
                  </a:cubicBezTo>
                  <a:cubicBezTo>
                    <a:pt x="167" y="193"/>
                    <a:pt x="168" y="193"/>
                    <a:pt x="168" y="192"/>
                  </a:cubicBezTo>
                  <a:cubicBezTo>
                    <a:pt x="166" y="191"/>
                    <a:pt x="165" y="189"/>
                    <a:pt x="165" y="187"/>
                  </a:cubicBezTo>
                  <a:cubicBezTo>
                    <a:pt x="165" y="189"/>
                    <a:pt x="161" y="183"/>
                    <a:pt x="165" y="187"/>
                  </a:cubicBezTo>
                  <a:cubicBezTo>
                    <a:pt x="167" y="189"/>
                    <a:pt x="173" y="200"/>
                    <a:pt x="177" y="199"/>
                  </a:cubicBezTo>
                  <a:cubicBezTo>
                    <a:pt x="174" y="190"/>
                    <a:pt x="168" y="185"/>
                    <a:pt x="164" y="178"/>
                  </a:cubicBezTo>
                  <a:cubicBezTo>
                    <a:pt x="161" y="178"/>
                    <a:pt x="162" y="182"/>
                    <a:pt x="161" y="183"/>
                  </a:cubicBezTo>
                  <a:cubicBezTo>
                    <a:pt x="160" y="180"/>
                    <a:pt x="160" y="177"/>
                    <a:pt x="160" y="175"/>
                  </a:cubicBezTo>
                  <a:cubicBezTo>
                    <a:pt x="153" y="174"/>
                    <a:pt x="145" y="168"/>
                    <a:pt x="146" y="161"/>
                  </a:cubicBezTo>
                  <a:cubicBezTo>
                    <a:pt x="143" y="155"/>
                    <a:pt x="135" y="149"/>
                    <a:pt x="134" y="144"/>
                  </a:cubicBezTo>
                  <a:cubicBezTo>
                    <a:pt x="134" y="145"/>
                    <a:pt x="135" y="145"/>
                    <a:pt x="135" y="144"/>
                  </a:cubicBezTo>
                  <a:cubicBezTo>
                    <a:pt x="132" y="139"/>
                    <a:pt x="122" y="138"/>
                    <a:pt x="123" y="131"/>
                  </a:cubicBezTo>
                  <a:cubicBezTo>
                    <a:pt x="132" y="138"/>
                    <a:pt x="138" y="149"/>
                    <a:pt x="146" y="156"/>
                  </a:cubicBezTo>
                  <a:cubicBezTo>
                    <a:pt x="145" y="149"/>
                    <a:pt x="142" y="141"/>
                    <a:pt x="137" y="142"/>
                  </a:cubicBezTo>
                  <a:cubicBezTo>
                    <a:pt x="132" y="137"/>
                    <a:pt x="128" y="130"/>
                    <a:pt x="121" y="127"/>
                  </a:cubicBezTo>
                  <a:cubicBezTo>
                    <a:pt x="122" y="132"/>
                    <a:pt x="114" y="132"/>
                    <a:pt x="112" y="135"/>
                  </a:cubicBezTo>
                  <a:cubicBezTo>
                    <a:pt x="113" y="136"/>
                    <a:pt x="118" y="140"/>
                    <a:pt x="116" y="139"/>
                  </a:cubicBezTo>
                  <a:cubicBezTo>
                    <a:pt x="113" y="137"/>
                    <a:pt x="111" y="136"/>
                    <a:pt x="108" y="137"/>
                  </a:cubicBezTo>
                  <a:cubicBezTo>
                    <a:pt x="106" y="134"/>
                    <a:pt x="101" y="130"/>
                    <a:pt x="103" y="125"/>
                  </a:cubicBezTo>
                  <a:cubicBezTo>
                    <a:pt x="103" y="126"/>
                    <a:pt x="104" y="127"/>
                    <a:pt x="106" y="127"/>
                  </a:cubicBezTo>
                  <a:cubicBezTo>
                    <a:pt x="107" y="125"/>
                    <a:pt x="107" y="119"/>
                    <a:pt x="104" y="118"/>
                  </a:cubicBezTo>
                  <a:cubicBezTo>
                    <a:pt x="104" y="121"/>
                    <a:pt x="103" y="124"/>
                    <a:pt x="101" y="127"/>
                  </a:cubicBezTo>
                  <a:cubicBezTo>
                    <a:pt x="97" y="122"/>
                    <a:pt x="101" y="116"/>
                    <a:pt x="96" y="112"/>
                  </a:cubicBezTo>
                  <a:cubicBezTo>
                    <a:pt x="97" y="114"/>
                    <a:pt x="95" y="111"/>
                    <a:pt x="93" y="112"/>
                  </a:cubicBezTo>
                  <a:cubicBezTo>
                    <a:pt x="93" y="114"/>
                    <a:pt x="94" y="115"/>
                    <a:pt x="93" y="116"/>
                  </a:cubicBezTo>
                  <a:cubicBezTo>
                    <a:pt x="87" y="111"/>
                    <a:pt x="81" y="107"/>
                    <a:pt x="77" y="100"/>
                  </a:cubicBezTo>
                  <a:cubicBezTo>
                    <a:pt x="78" y="102"/>
                    <a:pt x="78" y="102"/>
                    <a:pt x="77" y="104"/>
                  </a:cubicBezTo>
                  <a:cubicBezTo>
                    <a:pt x="71" y="100"/>
                    <a:pt x="65" y="90"/>
                    <a:pt x="62" y="82"/>
                  </a:cubicBezTo>
                  <a:cubicBezTo>
                    <a:pt x="65" y="84"/>
                    <a:pt x="68" y="81"/>
                    <a:pt x="66" y="77"/>
                  </a:cubicBezTo>
                  <a:cubicBezTo>
                    <a:pt x="59" y="81"/>
                    <a:pt x="54" y="74"/>
                    <a:pt x="51" y="72"/>
                  </a:cubicBezTo>
                  <a:cubicBezTo>
                    <a:pt x="53" y="79"/>
                    <a:pt x="59" y="82"/>
                    <a:pt x="61" y="89"/>
                  </a:cubicBezTo>
                  <a:cubicBezTo>
                    <a:pt x="57" y="89"/>
                    <a:pt x="56" y="84"/>
                    <a:pt x="54" y="82"/>
                  </a:cubicBezTo>
                  <a:cubicBezTo>
                    <a:pt x="42" y="80"/>
                    <a:pt x="39" y="65"/>
                    <a:pt x="29" y="60"/>
                  </a:cubicBezTo>
                  <a:cubicBezTo>
                    <a:pt x="31" y="62"/>
                    <a:pt x="34" y="62"/>
                    <a:pt x="34" y="66"/>
                  </a:cubicBezTo>
                  <a:cubicBezTo>
                    <a:pt x="27" y="64"/>
                    <a:pt x="26" y="54"/>
                    <a:pt x="19" y="52"/>
                  </a:cubicBezTo>
                  <a:cubicBezTo>
                    <a:pt x="20" y="46"/>
                    <a:pt x="11" y="45"/>
                    <a:pt x="11" y="42"/>
                  </a:cubicBezTo>
                  <a:cubicBezTo>
                    <a:pt x="9" y="43"/>
                    <a:pt x="9" y="46"/>
                    <a:pt x="6" y="47"/>
                  </a:cubicBezTo>
                  <a:cubicBezTo>
                    <a:pt x="3" y="45"/>
                    <a:pt x="10" y="41"/>
                    <a:pt x="8" y="39"/>
                  </a:cubicBezTo>
                  <a:cubicBezTo>
                    <a:pt x="5" y="40"/>
                    <a:pt x="4" y="44"/>
                    <a:pt x="2" y="44"/>
                  </a:cubicBezTo>
                  <a:close/>
                  <a:moveTo>
                    <a:pt x="306" y="286"/>
                  </a:moveTo>
                  <a:cubicBezTo>
                    <a:pt x="304" y="287"/>
                    <a:pt x="302" y="288"/>
                    <a:pt x="303" y="291"/>
                  </a:cubicBezTo>
                  <a:cubicBezTo>
                    <a:pt x="305" y="290"/>
                    <a:pt x="306" y="288"/>
                    <a:pt x="306" y="286"/>
                  </a:cubicBezTo>
                  <a:close/>
                  <a:moveTo>
                    <a:pt x="32" y="43"/>
                  </a:moveTo>
                  <a:cubicBezTo>
                    <a:pt x="30" y="43"/>
                    <a:pt x="30" y="45"/>
                    <a:pt x="27" y="45"/>
                  </a:cubicBezTo>
                  <a:cubicBezTo>
                    <a:pt x="28" y="48"/>
                    <a:pt x="29" y="51"/>
                    <a:pt x="31" y="54"/>
                  </a:cubicBezTo>
                  <a:cubicBezTo>
                    <a:pt x="32" y="54"/>
                    <a:pt x="32" y="53"/>
                    <a:pt x="33" y="52"/>
                  </a:cubicBezTo>
                  <a:cubicBezTo>
                    <a:pt x="36" y="57"/>
                    <a:pt x="40" y="65"/>
                    <a:pt x="45" y="63"/>
                  </a:cubicBezTo>
                  <a:cubicBezTo>
                    <a:pt x="45" y="59"/>
                    <a:pt x="39" y="58"/>
                    <a:pt x="42" y="54"/>
                  </a:cubicBezTo>
                  <a:cubicBezTo>
                    <a:pt x="39" y="49"/>
                    <a:pt x="35" y="47"/>
                    <a:pt x="32" y="43"/>
                  </a:cubicBezTo>
                  <a:close/>
                  <a:moveTo>
                    <a:pt x="84" y="41"/>
                  </a:moveTo>
                  <a:cubicBezTo>
                    <a:pt x="86" y="43"/>
                    <a:pt x="88" y="46"/>
                    <a:pt x="92" y="46"/>
                  </a:cubicBezTo>
                  <a:cubicBezTo>
                    <a:pt x="90" y="43"/>
                    <a:pt x="87" y="42"/>
                    <a:pt x="84" y="41"/>
                  </a:cubicBezTo>
                  <a:close/>
                  <a:moveTo>
                    <a:pt x="125" y="68"/>
                  </a:moveTo>
                  <a:cubicBezTo>
                    <a:pt x="138" y="73"/>
                    <a:pt x="154" y="82"/>
                    <a:pt x="168" y="88"/>
                  </a:cubicBezTo>
                  <a:cubicBezTo>
                    <a:pt x="171" y="87"/>
                    <a:pt x="172" y="85"/>
                    <a:pt x="174" y="84"/>
                  </a:cubicBezTo>
                  <a:cubicBezTo>
                    <a:pt x="170" y="79"/>
                    <a:pt x="163" y="75"/>
                    <a:pt x="157" y="76"/>
                  </a:cubicBezTo>
                  <a:cubicBezTo>
                    <a:pt x="151" y="70"/>
                    <a:pt x="144" y="67"/>
                    <a:pt x="136" y="63"/>
                  </a:cubicBezTo>
                  <a:cubicBezTo>
                    <a:pt x="134" y="64"/>
                    <a:pt x="137" y="65"/>
                    <a:pt x="137" y="66"/>
                  </a:cubicBezTo>
                  <a:cubicBezTo>
                    <a:pt x="122" y="61"/>
                    <a:pt x="107" y="54"/>
                    <a:pt x="91" y="48"/>
                  </a:cubicBezTo>
                  <a:cubicBezTo>
                    <a:pt x="95" y="51"/>
                    <a:pt x="100" y="54"/>
                    <a:pt x="103" y="59"/>
                  </a:cubicBezTo>
                  <a:cubicBezTo>
                    <a:pt x="105" y="58"/>
                    <a:pt x="102" y="56"/>
                    <a:pt x="102" y="54"/>
                  </a:cubicBezTo>
                  <a:cubicBezTo>
                    <a:pt x="107" y="54"/>
                    <a:pt x="113" y="61"/>
                    <a:pt x="111" y="64"/>
                  </a:cubicBezTo>
                  <a:cubicBezTo>
                    <a:pt x="119" y="64"/>
                    <a:pt x="122" y="72"/>
                    <a:pt x="130" y="72"/>
                  </a:cubicBezTo>
                  <a:cubicBezTo>
                    <a:pt x="129" y="70"/>
                    <a:pt x="127" y="69"/>
                    <a:pt x="125" y="68"/>
                  </a:cubicBezTo>
                  <a:close/>
                  <a:moveTo>
                    <a:pt x="63" y="84"/>
                  </a:moveTo>
                  <a:cubicBezTo>
                    <a:pt x="64" y="87"/>
                    <a:pt x="67" y="88"/>
                    <a:pt x="68" y="90"/>
                  </a:cubicBezTo>
                  <a:cubicBezTo>
                    <a:pt x="69" y="88"/>
                    <a:pt x="67" y="83"/>
                    <a:pt x="63" y="84"/>
                  </a:cubicBezTo>
                  <a:close/>
                  <a:moveTo>
                    <a:pt x="73" y="89"/>
                  </a:moveTo>
                  <a:cubicBezTo>
                    <a:pt x="75" y="90"/>
                    <a:pt x="75" y="95"/>
                    <a:pt x="72" y="92"/>
                  </a:cubicBezTo>
                  <a:cubicBezTo>
                    <a:pt x="70" y="94"/>
                    <a:pt x="74" y="96"/>
                    <a:pt x="75" y="98"/>
                  </a:cubicBezTo>
                  <a:cubicBezTo>
                    <a:pt x="77" y="96"/>
                    <a:pt x="78" y="93"/>
                    <a:pt x="81" y="91"/>
                  </a:cubicBezTo>
                  <a:cubicBezTo>
                    <a:pt x="80" y="89"/>
                    <a:pt x="77" y="88"/>
                    <a:pt x="73" y="89"/>
                  </a:cubicBezTo>
                  <a:close/>
                  <a:moveTo>
                    <a:pt x="142" y="82"/>
                  </a:moveTo>
                  <a:cubicBezTo>
                    <a:pt x="144" y="84"/>
                    <a:pt x="144" y="88"/>
                    <a:pt x="147" y="88"/>
                  </a:cubicBezTo>
                  <a:cubicBezTo>
                    <a:pt x="149" y="86"/>
                    <a:pt x="145" y="82"/>
                    <a:pt x="142" y="82"/>
                  </a:cubicBezTo>
                  <a:close/>
                  <a:moveTo>
                    <a:pt x="177" y="451"/>
                  </a:moveTo>
                  <a:cubicBezTo>
                    <a:pt x="179" y="449"/>
                    <a:pt x="198" y="424"/>
                    <a:pt x="198" y="421"/>
                  </a:cubicBezTo>
                  <a:cubicBezTo>
                    <a:pt x="195" y="420"/>
                    <a:pt x="176" y="448"/>
                    <a:pt x="177" y="451"/>
                  </a:cubicBezTo>
                  <a:close/>
                  <a:moveTo>
                    <a:pt x="234" y="123"/>
                  </a:moveTo>
                  <a:cubicBezTo>
                    <a:pt x="230" y="120"/>
                    <a:pt x="225" y="120"/>
                    <a:pt x="221" y="117"/>
                  </a:cubicBezTo>
                  <a:cubicBezTo>
                    <a:pt x="218" y="124"/>
                    <a:pt x="228" y="126"/>
                    <a:pt x="232" y="129"/>
                  </a:cubicBezTo>
                  <a:cubicBezTo>
                    <a:pt x="233" y="128"/>
                    <a:pt x="227" y="123"/>
                    <a:pt x="234" y="123"/>
                  </a:cubicBezTo>
                  <a:close/>
                  <a:moveTo>
                    <a:pt x="212" y="138"/>
                  </a:moveTo>
                  <a:cubicBezTo>
                    <a:pt x="210" y="140"/>
                    <a:pt x="220" y="149"/>
                    <a:pt x="224" y="144"/>
                  </a:cubicBezTo>
                  <a:cubicBezTo>
                    <a:pt x="220" y="143"/>
                    <a:pt x="216" y="140"/>
                    <a:pt x="212" y="138"/>
                  </a:cubicBezTo>
                  <a:close/>
                  <a:moveTo>
                    <a:pt x="181" y="145"/>
                  </a:moveTo>
                  <a:cubicBezTo>
                    <a:pt x="179" y="147"/>
                    <a:pt x="184" y="149"/>
                    <a:pt x="186" y="149"/>
                  </a:cubicBezTo>
                  <a:cubicBezTo>
                    <a:pt x="185" y="147"/>
                    <a:pt x="182" y="147"/>
                    <a:pt x="181" y="145"/>
                  </a:cubicBezTo>
                  <a:close/>
                  <a:moveTo>
                    <a:pt x="266" y="190"/>
                  </a:moveTo>
                  <a:cubicBezTo>
                    <a:pt x="267" y="194"/>
                    <a:pt x="276" y="199"/>
                    <a:pt x="274" y="207"/>
                  </a:cubicBezTo>
                  <a:cubicBezTo>
                    <a:pt x="277" y="206"/>
                    <a:pt x="277" y="210"/>
                    <a:pt x="278" y="213"/>
                  </a:cubicBezTo>
                  <a:cubicBezTo>
                    <a:pt x="281" y="209"/>
                    <a:pt x="284" y="206"/>
                    <a:pt x="287" y="201"/>
                  </a:cubicBezTo>
                  <a:cubicBezTo>
                    <a:pt x="276" y="195"/>
                    <a:pt x="263" y="186"/>
                    <a:pt x="261" y="170"/>
                  </a:cubicBezTo>
                  <a:cubicBezTo>
                    <a:pt x="265" y="174"/>
                    <a:pt x="268" y="180"/>
                    <a:pt x="272" y="184"/>
                  </a:cubicBezTo>
                  <a:cubicBezTo>
                    <a:pt x="281" y="181"/>
                    <a:pt x="288" y="187"/>
                    <a:pt x="293" y="191"/>
                  </a:cubicBezTo>
                  <a:cubicBezTo>
                    <a:pt x="290" y="191"/>
                    <a:pt x="289" y="188"/>
                    <a:pt x="285" y="188"/>
                  </a:cubicBezTo>
                  <a:cubicBezTo>
                    <a:pt x="286" y="190"/>
                    <a:pt x="284" y="191"/>
                    <a:pt x="285" y="193"/>
                  </a:cubicBezTo>
                  <a:cubicBezTo>
                    <a:pt x="288" y="193"/>
                    <a:pt x="290" y="195"/>
                    <a:pt x="292" y="195"/>
                  </a:cubicBezTo>
                  <a:cubicBezTo>
                    <a:pt x="295" y="193"/>
                    <a:pt x="296" y="189"/>
                    <a:pt x="299" y="187"/>
                  </a:cubicBezTo>
                  <a:cubicBezTo>
                    <a:pt x="289" y="181"/>
                    <a:pt x="277" y="178"/>
                    <a:pt x="272" y="166"/>
                  </a:cubicBezTo>
                  <a:cubicBezTo>
                    <a:pt x="270" y="164"/>
                    <a:pt x="269" y="166"/>
                    <a:pt x="269" y="168"/>
                  </a:cubicBezTo>
                  <a:cubicBezTo>
                    <a:pt x="266" y="166"/>
                    <a:pt x="262" y="165"/>
                    <a:pt x="258" y="165"/>
                  </a:cubicBezTo>
                  <a:cubicBezTo>
                    <a:pt x="264" y="161"/>
                    <a:pt x="252" y="156"/>
                    <a:pt x="249" y="159"/>
                  </a:cubicBezTo>
                  <a:cubicBezTo>
                    <a:pt x="244" y="156"/>
                    <a:pt x="241" y="146"/>
                    <a:pt x="232" y="151"/>
                  </a:cubicBezTo>
                  <a:cubicBezTo>
                    <a:pt x="230" y="150"/>
                    <a:pt x="235" y="149"/>
                    <a:pt x="233" y="146"/>
                  </a:cubicBezTo>
                  <a:cubicBezTo>
                    <a:pt x="230" y="145"/>
                    <a:pt x="227" y="149"/>
                    <a:pt x="223" y="148"/>
                  </a:cubicBezTo>
                  <a:cubicBezTo>
                    <a:pt x="226" y="150"/>
                    <a:pt x="230" y="154"/>
                    <a:pt x="229" y="159"/>
                  </a:cubicBezTo>
                  <a:cubicBezTo>
                    <a:pt x="227" y="159"/>
                    <a:pt x="228" y="155"/>
                    <a:pt x="227" y="155"/>
                  </a:cubicBezTo>
                  <a:cubicBezTo>
                    <a:pt x="224" y="156"/>
                    <a:pt x="225" y="166"/>
                    <a:pt x="229" y="166"/>
                  </a:cubicBezTo>
                  <a:cubicBezTo>
                    <a:pt x="228" y="164"/>
                    <a:pt x="228" y="162"/>
                    <a:pt x="227" y="161"/>
                  </a:cubicBezTo>
                  <a:cubicBezTo>
                    <a:pt x="230" y="161"/>
                    <a:pt x="231" y="163"/>
                    <a:pt x="233" y="165"/>
                  </a:cubicBezTo>
                  <a:cubicBezTo>
                    <a:pt x="235" y="164"/>
                    <a:pt x="232" y="159"/>
                    <a:pt x="233" y="158"/>
                  </a:cubicBezTo>
                  <a:cubicBezTo>
                    <a:pt x="234" y="156"/>
                    <a:pt x="238" y="162"/>
                    <a:pt x="240" y="158"/>
                  </a:cubicBezTo>
                  <a:cubicBezTo>
                    <a:pt x="241" y="165"/>
                    <a:pt x="249" y="164"/>
                    <a:pt x="252" y="168"/>
                  </a:cubicBezTo>
                  <a:cubicBezTo>
                    <a:pt x="251" y="170"/>
                    <a:pt x="247" y="168"/>
                    <a:pt x="245" y="169"/>
                  </a:cubicBezTo>
                  <a:cubicBezTo>
                    <a:pt x="247" y="173"/>
                    <a:pt x="250" y="171"/>
                    <a:pt x="252" y="172"/>
                  </a:cubicBezTo>
                  <a:cubicBezTo>
                    <a:pt x="257" y="175"/>
                    <a:pt x="260" y="181"/>
                    <a:pt x="263" y="188"/>
                  </a:cubicBezTo>
                  <a:cubicBezTo>
                    <a:pt x="265" y="189"/>
                    <a:pt x="268" y="190"/>
                    <a:pt x="270" y="192"/>
                  </a:cubicBezTo>
                  <a:cubicBezTo>
                    <a:pt x="268" y="192"/>
                    <a:pt x="267" y="191"/>
                    <a:pt x="266" y="190"/>
                  </a:cubicBezTo>
                  <a:close/>
                  <a:moveTo>
                    <a:pt x="198" y="156"/>
                  </a:moveTo>
                  <a:cubicBezTo>
                    <a:pt x="197" y="158"/>
                    <a:pt x="201" y="161"/>
                    <a:pt x="201" y="166"/>
                  </a:cubicBezTo>
                  <a:cubicBezTo>
                    <a:pt x="203" y="166"/>
                    <a:pt x="205" y="167"/>
                    <a:pt x="208" y="166"/>
                  </a:cubicBezTo>
                  <a:cubicBezTo>
                    <a:pt x="209" y="169"/>
                    <a:pt x="207" y="170"/>
                    <a:pt x="208" y="173"/>
                  </a:cubicBezTo>
                  <a:cubicBezTo>
                    <a:pt x="211" y="174"/>
                    <a:pt x="211" y="170"/>
                    <a:pt x="214" y="170"/>
                  </a:cubicBezTo>
                  <a:cubicBezTo>
                    <a:pt x="220" y="178"/>
                    <a:pt x="227" y="184"/>
                    <a:pt x="235" y="188"/>
                  </a:cubicBezTo>
                  <a:cubicBezTo>
                    <a:pt x="228" y="174"/>
                    <a:pt x="210" y="167"/>
                    <a:pt x="198" y="156"/>
                  </a:cubicBezTo>
                  <a:close/>
                  <a:moveTo>
                    <a:pt x="298" y="147"/>
                  </a:moveTo>
                  <a:cubicBezTo>
                    <a:pt x="297" y="151"/>
                    <a:pt x="299" y="154"/>
                    <a:pt x="301" y="159"/>
                  </a:cubicBezTo>
                  <a:cubicBezTo>
                    <a:pt x="305" y="157"/>
                    <a:pt x="302" y="146"/>
                    <a:pt x="298" y="147"/>
                  </a:cubicBezTo>
                  <a:close/>
                  <a:moveTo>
                    <a:pt x="330" y="159"/>
                  </a:moveTo>
                  <a:cubicBezTo>
                    <a:pt x="332" y="164"/>
                    <a:pt x="338" y="172"/>
                    <a:pt x="339" y="181"/>
                  </a:cubicBezTo>
                  <a:cubicBezTo>
                    <a:pt x="340" y="180"/>
                    <a:pt x="341" y="173"/>
                    <a:pt x="345" y="172"/>
                  </a:cubicBezTo>
                  <a:cubicBezTo>
                    <a:pt x="354" y="180"/>
                    <a:pt x="363" y="188"/>
                    <a:pt x="372" y="197"/>
                  </a:cubicBezTo>
                  <a:cubicBezTo>
                    <a:pt x="377" y="193"/>
                    <a:pt x="378" y="187"/>
                    <a:pt x="387" y="185"/>
                  </a:cubicBezTo>
                  <a:cubicBezTo>
                    <a:pt x="376" y="177"/>
                    <a:pt x="358" y="177"/>
                    <a:pt x="349" y="168"/>
                  </a:cubicBezTo>
                  <a:cubicBezTo>
                    <a:pt x="349" y="168"/>
                    <a:pt x="349" y="170"/>
                    <a:pt x="349" y="171"/>
                  </a:cubicBezTo>
                  <a:cubicBezTo>
                    <a:pt x="344" y="166"/>
                    <a:pt x="336" y="163"/>
                    <a:pt x="330" y="159"/>
                  </a:cubicBezTo>
                  <a:close/>
                  <a:moveTo>
                    <a:pt x="178" y="197"/>
                  </a:moveTo>
                  <a:cubicBezTo>
                    <a:pt x="177" y="204"/>
                    <a:pt x="187" y="204"/>
                    <a:pt x="190" y="208"/>
                  </a:cubicBezTo>
                  <a:cubicBezTo>
                    <a:pt x="190" y="202"/>
                    <a:pt x="181" y="201"/>
                    <a:pt x="178" y="197"/>
                  </a:cubicBezTo>
                  <a:close/>
                  <a:moveTo>
                    <a:pt x="190" y="204"/>
                  </a:moveTo>
                  <a:cubicBezTo>
                    <a:pt x="190" y="202"/>
                    <a:pt x="192" y="201"/>
                    <a:pt x="192" y="199"/>
                  </a:cubicBezTo>
                  <a:cubicBezTo>
                    <a:pt x="189" y="195"/>
                    <a:pt x="183" y="189"/>
                    <a:pt x="177" y="194"/>
                  </a:cubicBezTo>
                  <a:cubicBezTo>
                    <a:pt x="181" y="198"/>
                    <a:pt x="185" y="202"/>
                    <a:pt x="190" y="204"/>
                  </a:cubicBezTo>
                  <a:close/>
                  <a:moveTo>
                    <a:pt x="253" y="195"/>
                  </a:moveTo>
                  <a:cubicBezTo>
                    <a:pt x="252" y="196"/>
                    <a:pt x="252" y="199"/>
                    <a:pt x="251" y="202"/>
                  </a:cubicBezTo>
                  <a:cubicBezTo>
                    <a:pt x="254" y="202"/>
                    <a:pt x="256" y="203"/>
                    <a:pt x="257" y="205"/>
                  </a:cubicBezTo>
                  <a:cubicBezTo>
                    <a:pt x="259" y="201"/>
                    <a:pt x="255" y="197"/>
                    <a:pt x="253" y="195"/>
                  </a:cubicBezTo>
                  <a:close/>
                  <a:moveTo>
                    <a:pt x="221" y="388"/>
                  </a:moveTo>
                  <a:cubicBezTo>
                    <a:pt x="220" y="390"/>
                    <a:pt x="214" y="398"/>
                    <a:pt x="213" y="401"/>
                  </a:cubicBezTo>
                  <a:cubicBezTo>
                    <a:pt x="216" y="400"/>
                    <a:pt x="213" y="407"/>
                    <a:pt x="214" y="409"/>
                  </a:cubicBezTo>
                  <a:cubicBezTo>
                    <a:pt x="216" y="404"/>
                    <a:pt x="246" y="371"/>
                    <a:pt x="221" y="388"/>
                  </a:cubicBezTo>
                  <a:close/>
                  <a:moveTo>
                    <a:pt x="203" y="213"/>
                  </a:moveTo>
                  <a:cubicBezTo>
                    <a:pt x="201" y="214"/>
                    <a:pt x="202" y="217"/>
                    <a:pt x="202" y="219"/>
                  </a:cubicBezTo>
                  <a:cubicBezTo>
                    <a:pt x="206" y="220"/>
                    <a:pt x="209" y="222"/>
                    <a:pt x="209" y="227"/>
                  </a:cubicBezTo>
                  <a:cubicBezTo>
                    <a:pt x="211" y="226"/>
                    <a:pt x="210" y="223"/>
                    <a:pt x="214" y="223"/>
                  </a:cubicBezTo>
                  <a:cubicBezTo>
                    <a:pt x="211" y="218"/>
                    <a:pt x="206" y="217"/>
                    <a:pt x="203" y="213"/>
                  </a:cubicBezTo>
                  <a:close/>
                  <a:moveTo>
                    <a:pt x="197" y="221"/>
                  </a:moveTo>
                  <a:cubicBezTo>
                    <a:pt x="195" y="224"/>
                    <a:pt x="200" y="225"/>
                    <a:pt x="200" y="228"/>
                  </a:cubicBezTo>
                  <a:cubicBezTo>
                    <a:pt x="202" y="226"/>
                    <a:pt x="197" y="224"/>
                    <a:pt x="197" y="221"/>
                  </a:cubicBezTo>
                  <a:close/>
                  <a:moveTo>
                    <a:pt x="196" y="245"/>
                  </a:moveTo>
                  <a:cubicBezTo>
                    <a:pt x="194" y="244"/>
                    <a:pt x="191" y="247"/>
                    <a:pt x="192" y="250"/>
                  </a:cubicBezTo>
                  <a:cubicBezTo>
                    <a:pt x="194" y="249"/>
                    <a:pt x="195" y="246"/>
                    <a:pt x="196" y="245"/>
                  </a:cubicBezTo>
                  <a:close/>
                  <a:moveTo>
                    <a:pt x="341" y="250"/>
                  </a:moveTo>
                  <a:cubicBezTo>
                    <a:pt x="338" y="252"/>
                    <a:pt x="327" y="254"/>
                    <a:pt x="328" y="261"/>
                  </a:cubicBezTo>
                  <a:cubicBezTo>
                    <a:pt x="333" y="258"/>
                    <a:pt x="336" y="254"/>
                    <a:pt x="341" y="250"/>
                  </a:cubicBezTo>
                  <a:close/>
                  <a:moveTo>
                    <a:pt x="239" y="280"/>
                  </a:moveTo>
                  <a:cubicBezTo>
                    <a:pt x="236" y="283"/>
                    <a:pt x="237" y="284"/>
                    <a:pt x="239" y="287"/>
                  </a:cubicBezTo>
                  <a:cubicBezTo>
                    <a:pt x="243" y="287"/>
                    <a:pt x="245" y="286"/>
                    <a:pt x="245" y="283"/>
                  </a:cubicBezTo>
                  <a:cubicBezTo>
                    <a:pt x="244" y="280"/>
                    <a:pt x="240" y="282"/>
                    <a:pt x="239" y="280"/>
                  </a:cubicBezTo>
                  <a:close/>
                  <a:moveTo>
                    <a:pt x="160" y="466"/>
                  </a:moveTo>
                  <a:cubicBezTo>
                    <a:pt x="157" y="469"/>
                    <a:pt x="158" y="470"/>
                    <a:pt x="160" y="473"/>
                  </a:cubicBezTo>
                  <a:cubicBezTo>
                    <a:pt x="164" y="473"/>
                    <a:pt x="166" y="472"/>
                    <a:pt x="166" y="469"/>
                  </a:cubicBezTo>
                  <a:cubicBezTo>
                    <a:pt x="165" y="466"/>
                    <a:pt x="161" y="468"/>
                    <a:pt x="160" y="466"/>
                  </a:cubicBezTo>
                  <a:close/>
                  <a:moveTo>
                    <a:pt x="302" y="292"/>
                  </a:moveTo>
                  <a:cubicBezTo>
                    <a:pt x="298" y="290"/>
                    <a:pt x="298" y="296"/>
                    <a:pt x="295" y="297"/>
                  </a:cubicBezTo>
                  <a:cubicBezTo>
                    <a:pt x="297" y="298"/>
                    <a:pt x="300" y="293"/>
                    <a:pt x="302" y="292"/>
                  </a:cubicBezTo>
                  <a:close/>
                  <a:moveTo>
                    <a:pt x="279" y="317"/>
                  </a:moveTo>
                  <a:cubicBezTo>
                    <a:pt x="272" y="320"/>
                    <a:pt x="273" y="326"/>
                    <a:pt x="269" y="330"/>
                  </a:cubicBezTo>
                  <a:cubicBezTo>
                    <a:pt x="269" y="331"/>
                    <a:pt x="271" y="331"/>
                    <a:pt x="269" y="332"/>
                  </a:cubicBezTo>
                  <a:cubicBezTo>
                    <a:pt x="275" y="331"/>
                    <a:pt x="277" y="323"/>
                    <a:pt x="281" y="320"/>
                  </a:cubicBezTo>
                  <a:cubicBezTo>
                    <a:pt x="280" y="319"/>
                    <a:pt x="278" y="320"/>
                    <a:pt x="279" y="317"/>
                  </a:cubicBezTo>
                  <a:close/>
                  <a:moveTo>
                    <a:pt x="174" y="343"/>
                  </a:moveTo>
                  <a:cubicBezTo>
                    <a:pt x="172" y="344"/>
                    <a:pt x="174" y="346"/>
                    <a:pt x="172" y="347"/>
                  </a:cubicBezTo>
                  <a:cubicBezTo>
                    <a:pt x="174" y="349"/>
                    <a:pt x="176" y="344"/>
                    <a:pt x="174" y="343"/>
                  </a:cubicBezTo>
                  <a:close/>
                  <a:moveTo>
                    <a:pt x="175" y="362"/>
                  </a:moveTo>
                  <a:cubicBezTo>
                    <a:pt x="176" y="361"/>
                    <a:pt x="175" y="364"/>
                    <a:pt x="174" y="364"/>
                  </a:cubicBezTo>
                  <a:cubicBezTo>
                    <a:pt x="177" y="365"/>
                    <a:pt x="182" y="362"/>
                    <a:pt x="183" y="359"/>
                  </a:cubicBezTo>
                  <a:cubicBezTo>
                    <a:pt x="183" y="357"/>
                    <a:pt x="181" y="358"/>
                    <a:pt x="180" y="358"/>
                  </a:cubicBezTo>
                  <a:cubicBezTo>
                    <a:pt x="181" y="357"/>
                    <a:pt x="184" y="357"/>
                    <a:pt x="186" y="355"/>
                  </a:cubicBezTo>
                  <a:cubicBezTo>
                    <a:pt x="181" y="353"/>
                    <a:pt x="177" y="349"/>
                    <a:pt x="172" y="348"/>
                  </a:cubicBezTo>
                  <a:cubicBezTo>
                    <a:pt x="165" y="358"/>
                    <a:pt x="166" y="377"/>
                    <a:pt x="160" y="389"/>
                  </a:cubicBezTo>
                  <a:cubicBezTo>
                    <a:pt x="162" y="390"/>
                    <a:pt x="165" y="386"/>
                    <a:pt x="164" y="382"/>
                  </a:cubicBezTo>
                  <a:cubicBezTo>
                    <a:pt x="166" y="383"/>
                    <a:pt x="167" y="384"/>
                    <a:pt x="169" y="386"/>
                  </a:cubicBezTo>
                  <a:cubicBezTo>
                    <a:pt x="171" y="384"/>
                    <a:pt x="173" y="382"/>
                    <a:pt x="174" y="379"/>
                  </a:cubicBezTo>
                  <a:cubicBezTo>
                    <a:pt x="169" y="373"/>
                    <a:pt x="170" y="366"/>
                    <a:pt x="175" y="362"/>
                  </a:cubicBezTo>
                  <a:close/>
                  <a:moveTo>
                    <a:pt x="85" y="115"/>
                  </a:moveTo>
                  <a:cubicBezTo>
                    <a:pt x="83" y="112"/>
                    <a:pt x="78" y="108"/>
                    <a:pt x="78" y="105"/>
                  </a:cubicBezTo>
                  <a:cubicBezTo>
                    <a:pt x="80" y="108"/>
                    <a:pt x="86" y="112"/>
                    <a:pt x="85" y="115"/>
                  </a:cubicBezTo>
                  <a:close/>
                  <a:moveTo>
                    <a:pt x="125" y="150"/>
                  </a:moveTo>
                  <a:cubicBezTo>
                    <a:pt x="124" y="149"/>
                    <a:pt x="121" y="145"/>
                    <a:pt x="120" y="146"/>
                  </a:cubicBezTo>
                  <a:cubicBezTo>
                    <a:pt x="122" y="149"/>
                    <a:pt x="125" y="152"/>
                    <a:pt x="127" y="155"/>
                  </a:cubicBezTo>
                  <a:cubicBezTo>
                    <a:pt x="125" y="157"/>
                    <a:pt x="122" y="152"/>
                    <a:pt x="119" y="151"/>
                  </a:cubicBezTo>
                  <a:cubicBezTo>
                    <a:pt x="122" y="148"/>
                    <a:pt x="115" y="146"/>
                    <a:pt x="115" y="142"/>
                  </a:cubicBezTo>
                  <a:cubicBezTo>
                    <a:pt x="116" y="142"/>
                    <a:pt x="117" y="141"/>
                    <a:pt x="118" y="141"/>
                  </a:cubicBezTo>
                  <a:cubicBezTo>
                    <a:pt x="120" y="144"/>
                    <a:pt x="125" y="147"/>
                    <a:pt x="125" y="150"/>
                  </a:cubicBezTo>
                  <a:close/>
                  <a:moveTo>
                    <a:pt x="159" y="183"/>
                  </a:moveTo>
                  <a:cubicBezTo>
                    <a:pt x="159" y="183"/>
                    <a:pt x="157" y="183"/>
                    <a:pt x="157" y="184"/>
                  </a:cubicBezTo>
                  <a:cubicBezTo>
                    <a:pt x="159" y="186"/>
                    <a:pt x="165" y="191"/>
                    <a:pt x="164" y="191"/>
                  </a:cubicBezTo>
                  <a:cubicBezTo>
                    <a:pt x="161" y="188"/>
                    <a:pt x="157" y="186"/>
                    <a:pt x="155" y="182"/>
                  </a:cubicBezTo>
                  <a:cubicBezTo>
                    <a:pt x="154" y="181"/>
                    <a:pt x="152" y="180"/>
                    <a:pt x="151" y="179"/>
                  </a:cubicBezTo>
                  <a:cubicBezTo>
                    <a:pt x="152" y="179"/>
                    <a:pt x="153" y="179"/>
                    <a:pt x="153" y="178"/>
                  </a:cubicBezTo>
                  <a:cubicBezTo>
                    <a:pt x="148" y="176"/>
                    <a:pt x="142" y="169"/>
                    <a:pt x="142" y="163"/>
                  </a:cubicBezTo>
                  <a:cubicBezTo>
                    <a:pt x="148" y="170"/>
                    <a:pt x="154" y="177"/>
                    <a:pt x="159" y="183"/>
                  </a:cubicBezTo>
                  <a:close/>
                  <a:moveTo>
                    <a:pt x="400" y="165"/>
                  </a:moveTo>
                  <a:cubicBezTo>
                    <a:pt x="399" y="164"/>
                    <a:pt x="393" y="161"/>
                    <a:pt x="394" y="162"/>
                  </a:cubicBezTo>
                  <a:cubicBezTo>
                    <a:pt x="396" y="163"/>
                    <a:pt x="402" y="163"/>
                    <a:pt x="400" y="165"/>
                  </a:cubicBezTo>
                  <a:close/>
                  <a:moveTo>
                    <a:pt x="376" y="226"/>
                  </a:moveTo>
                  <a:cubicBezTo>
                    <a:pt x="385" y="214"/>
                    <a:pt x="397" y="204"/>
                    <a:pt x="407" y="193"/>
                  </a:cubicBezTo>
                  <a:cubicBezTo>
                    <a:pt x="407" y="191"/>
                    <a:pt x="405" y="184"/>
                    <a:pt x="407" y="186"/>
                  </a:cubicBezTo>
                  <a:cubicBezTo>
                    <a:pt x="407" y="188"/>
                    <a:pt x="407" y="192"/>
                    <a:pt x="409" y="194"/>
                  </a:cubicBezTo>
                  <a:cubicBezTo>
                    <a:pt x="401" y="202"/>
                    <a:pt x="395" y="211"/>
                    <a:pt x="387" y="219"/>
                  </a:cubicBezTo>
                  <a:cubicBezTo>
                    <a:pt x="386" y="217"/>
                    <a:pt x="390" y="216"/>
                    <a:pt x="387" y="215"/>
                  </a:cubicBezTo>
                  <a:cubicBezTo>
                    <a:pt x="383" y="218"/>
                    <a:pt x="380" y="225"/>
                    <a:pt x="376" y="226"/>
                  </a:cubicBezTo>
                  <a:close/>
                  <a:moveTo>
                    <a:pt x="332" y="279"/>
                  </a:moveTo>
                  <a:cubicBezTo>
                    <a:pt x="337" y="276"/>
                    <a:pt x="336" y="266"/>
                    <a:pt x="343" y="267"/>
                  </a:cubicBezTo>
                  <a:cubicBezTo>
                    <a:pt x="340" y="269"/>
                    <a:pt x="339" y="272"/>
                    <a:pt x="337" y="275"/>
                  </a:cubicBezTo>
                  <a:cubicBezTo>
                    <a:pt x="339" y="276"/>
                    <a:pt x="340" y="273"/>
                    <a:pt x="341" y="275"/>
                  </a:cubicBezTo>
                  <a:cubicBezTo>
                    <a:pt x="338" y="277"/>
                    <a:pt x="335" y="280"/>
                    <a:pt x="332" y="279"/>
                  </a:cubicBezTo>
                  <a:close/>
                  <a:moveTo>
                    <a:pt x="172" y="358"/>
                  </a:moveTo>
                  <a:cubicBezTo>
                    <a:pt x="173" y="357"/>
                    <a:pt x="172" y="351"/>
                    <a:pt x="175" y="353"/>
                  </a:cubicBezTo>
                  <a:cubicBezTo>
                    <a:pt x="174" y="354"/>
                    <a:pt x="174" y="360"/>
                    <a:pt x="172" y="358"/>
                  </a:cubicBezTo>
                  <a:close/>
                </a:path>
              </a:pathLst>
            </a:custGeom>
            <a:solidFill>
              <a:srgbClr val="E32400"/>
            </a:solidFill>
            <a:ln>
              <a:noFill/>
              <a:prstDash val="solid"/>
            </a:ln>
          </p:spPr>
          <p:txBody>
            <a:bodyPr vert="horz" wrap="square" lIns="90230" tIns="45115" rIns="90230" bIns="45115" anchorCtr="0" compatLnSpc="0"/>
            <a:lstStyle/>
            <a:p>
              <a:pPr hangingPunct="0"/>
              <a:endParaRPr lang="en-AU" sz="1805">
                <a:latin typeface="Liberation Sans" pitchFamily="18"/>
                <a:ea typeface="Noto Sans CJK SC" pitchFamily="2"/>
                <a:cs typeface="Lohit Devanagari" pitchFamily="2"/>
              </a:endParaRPr>
            </a:p>
          </p:txBody>
        </p:sp>
      </p:grpSp>
      <p:grpSp>
        <p:nvGrpSpPr>
          <p:cNvPr id="38" name="Group 37">
            <a:extLst>
              <a:ext uri="{FF2B5EF4-FFF2-40B4-BE49-F238E27FC236}">
                <a16:creationId xmlns:a16="http://schemas.microsoft.com/office/drawing/2014/main" id="{37FBDE15-5872-A7FF-F24A-19B45BBF6F39}"/>
              </a:ext>
            </a:extLst>
          </p:cNvPr>
          <p:cNvGrpSpPr/>
          <p:nvPr/>
        </p:nvGrpSpPr>
        <p:grpSpPr>
          <a:xfrm>
            <a:off x="9772946" y="2549773"/>
            <a:ext cx="1280901" cy="1515861"/>
            <a:chOff x="8387884" y="2231922"/>
            <a:chExt cx="1280901" cy="1515861"/>
          </a:xfrm>
        </p:grpSpPr>
        <p:grpSp>
          <p:nvGrpSpPr>
            <p:cNvPr id="15" name="Group 14">
              <a:extLst>
                <a:ext uri="{FF2B5EF4-FFF2-40B4-BE49-F238E27FC236}">
                  <a16:creationId xmlns:a16="http://schemas.microsoft.com/office/drawing/2014/main" id="{BE18A49C-B189-558F-2750-7D23DFB271E0}"/>
                </a:ext>
              </a:extLst>
            </p:cNvPr>
            <p:cNvGrpSpPr/>
            <p:nvPr/>
          </p:nvGrpSpPr>
          <p:grpSpPr>
            <a:xfrm>
              <a:off x="8387884" y="2231922"/>
              <a:ext cx="1263577" cy="1515861"/>
              <a:chOff x="7326360" y="2226239"/>
              <a:chExt cx="1260360" cy="1512001"/>
            </a:xfrm>
          </p:grpSpPr>
          <p:pic>
            <p:nvPicPr>
              <p:cNvPr id="16" name="Picture 15">
                <a:extLst>
                  <a:ext uri="{FF2B5EF4-FFF2-40B4-BE49-F238E27FC236}">
                    <a16:creationId xmlns:a16="http://schemas.microsoft.com/office/drawing/2014/main" id="{AA885060-D97D-25CB-AB92-6C9DDA7B67F9}"/>
                  </a:ext>
                </a:extLst>
              </p:cNvPr>
              <p:cNvPicPr>
                <a:picLocks noChangeAspect="1"/>
              </p:cNvPicPr>
              <p:nvPr/>
            </p:nvPicPr>
            <p:blipFill>
              <a:blip r:embed="rId3">
                <a:lum/>
                <a:alphaModFix/>
              </a:blip>
              <a:srcRect/>
              <a:stretch>
                <a:fillRect/>
              </a:stretch>
            </p:blipFill>
            <p:spPr>
              <a:xfrm>
                <a:off x="7650720" y="2226239"/>
                <a:ext cx="935280" cy="935280"/>
              </a:xfrm>
              <a:prstGeom prst="rect">
                <a:avLst/>
              </a:prstGeom>
              <a:noFill/>
              <a:ln>
                <a:noFill/>
              </a:ln>
            </p:spPr>
          </p:pic>
          <p:sp>
            <p:nvSpPr>
              <p:cNvPr id="17" name="Freeform: Shape 16">
                <a:extLst>
                  <a:ext uri="{FF2B5EF4-FFF2-40B4-BE49-F238E27FC236}">
                    <a16:creationId xmlns:a16="http://schemas.microsoft.com/office/drawing/2014/main" id="{849AA2E9-5D8D-13B0-ADA3-76F68C5FF330}"/>
                  </a:ext>
                </a:extLst>
              </p:cNvPr>
              <p:cNvSpPr/>
              <p:nvPr/>
            </p:nvSpPr>
            <p:spPr>
              <a:xfrm>
                <a:off x="7326360" y="2796480"/>
                <a:ext cx="1259639" cy="941399"/>
              </a:xfrm>
              <a:custGeom>
                <a:avLst/>
                <a:gdLst/>
                <a:ahLst/>
                <a:cxnLst>
                  <a:cxn ang="3cd4">
                    <a:pos x="hc" y="t"/>
                  </a:cxn>
                  <a:cxn ang="cd2">
                    <a:pos x="l" y="vc"/>
                  </a:cxn>
                  <a:cxn ang="cd4">
                    <a:pos x="hc" y="b"/>
                  </a:cxn>
                  <a:cxn ang="0">
                    <a:pos x="r" y="vc"/>
                  </a:cxn>
                </a:cxnLst>
                <a:rect l="l" t="t" r="r" b="b"/>
                <a:pathLst>
                  <a:path w="3500" h="2616">
                    <a:moveTo>
                      <a:pt x="0" y="0"/>
                    </a:moveTo>
                    <a:lnTo>
                      <a:pt x="3499" y="16"/>
                    </a:lnTo>
                    <a:lnTo>
                      <a:pt x="3500" y="2616"/>
                    </a:lnTo>
                    <a:lnTo>
                      <a:pt x="1" y="2616"/>
                    </a:lnTo>
                    <a:lnTo>
                      <a:pt x="1" y="2116"/>
                    </a:lnTo>
                    <a:lnTo>
                      <a:pt x="834" y="2116"/>
                    </a:lnTo>
                    <a:lnTo>
                      <a:pt x="834" y="1450"/>
                    </a:lnTo>
                    <a:lnTo>
                      <a:pt x="1417" y="1450"/>
                    </a:lnTo>
                    <a:lnTo>
                      <a:pt x="1417" y="1033"/>
                    </a:lnTo>
                    <a:lnTo>
                      <a:pt x="834" y="1033"/>
                    </a:lnTo>
                    <a:lnTo>
                      <a:pt x="834" y="912"/>
                    </a:lnTo>
                    <a:lnTo>
                      <a:pt x="493" y="916"/>
                    </a:lnTo>
                    <a:lnTo>
                      <a:pt x="493" y="616"/>
                    </a:lnTo>
                    <a:lnTo>
                      <a:pt x="1" y="616"/>
                    </a:lnTo>
                    <a:close/>
                  </a:path>
                </a:pathLst>
              </a:custGeom>
              <a:solidFill>
                <a:srgbClr val="808080"/>
              </a:solidFill>
              <a:ln w="0">
                <a:solidFill>
                  <a:srgbClr val="3465A4"/>
                </a:solidFill>
                <a:prstDash val="solid"/>
              </a:ln>
            </p:spPr>
            <p:txBody>
              <a:bodyPr vert="horz" wrap="square" lIns="90230" tIns="45115" rIns="90230" bIns="45115" anchor="ctr" anchorCtr="0" compatLnSpc="0"/>
              <a:lstStyle/>
              <a:p>
                <a:pPr hangingPunct="0"/>
                <a:endParaRPr lang="en-AU" sz="1805">
                  <a:latin typeface="Liberation Sans" pitchFamily="18"/>
                  <a:ea typeface="Noto Sans CJK SC" pitchFamily="2"/>
                  <a:cs typeface="Lohit Devanagari" pitchFamily="2"/>
                </a:endParaRPr>
              </a:p>
            </p:txBody>
          </p:sp>
          <p:pic>
            <p:nvPicPr>
              <p:cNvPr id="18" name="Picture 17">
                <a:extLst>
                  <a:ext uri="{FF2B5EF4-FFF2-40B4-BE49-F238E27FC236}">
                    <a16:creationId xmlns:a16="http://schemas.microsoft.com/office/drawing/2014/main" id="{911CD8D6-E7A5-903C-476D-71053E8AF773}"/>
                  </a:ext>
                </a:extLst>
              </p:cNvPr>
              <p:cNvPicPr>
                <a:picLocks noChangeAspect="1"/>
              </p:cNvPicPr>
              <p:nvPr/>
            </p:nvPicPr>
            <p:blipFill>
              <a:blip r:embed="rId4">
                <a:lum/>
                <a:alphaModFix/>
              </a:blip>
              <a:srcRect/>
              <a:stretch>
                <a:fillRect/>
              </a:stretch>
            </p:blipFill>
            <p:spPr>
              <a:xfrm>
                <a:off x="7866720" y="3018240"/>
                <a:ext cx="720000" cy="720000"/>
              </a:xfrm>
              <a:prstGeom prst="rect">
                <a:avLst/>
              </a:prstGeom>
              <a:noFill/>
              <a:ln>
                <a:noFill/>
              </a:ln>
            </p:spPr>
          </p:pic>
        </p:grpSp>
        <p:sp>
          <p:nvSpPr>
            <p:cNvPr id="22" name="TextBox 21">
              <a:extLst>
                <a:ext uri="{FF2B5EF4-FFF2-40B4-BE49-F238E27FC236}">
                  <a16:creationId xmlns:a16="http://schemas.microsoft.com/office/drawing/2014/main" id="{E6D1F57B-9639-7CD0-FB36-FBE6E6EE86B1}"/>
                </a:ext>
              </a:extLst>
            </p:cNvPr>
            <p:cNvSpPr txBox="1"/>
            <p:nvPr/>
          </p:nvSpPr>
          <p:spPr>
            <a:xfrm>
              <a:off x="8695412" y="2773301"/>
              <a:ext cx="973373" cy="298684"/>
            </a:xfrm>
            <a:prstGeom prst="rect">
              <a:avLst/>
            </a:prstGeom>
            <a:noFill/>
            <a:ln>
              <a:noFill/>
            </a:ln>
          </p:spPr>
          <p:txBody>
            <a:bodyPr vert="horz" wrap="square" lIns="90230" tIns="45115" rIns="90230" bIns="45115" anchorCtr="0" compatLnSpc="0">
              <a:spAutoFit/>
            </a:bodyPr>
            <a:lstStyle/>
            <a:p>
              <a:pPr hangingPunct="0"/>
              <a:r>
                <a:rPr lang="en-AU" sz="1404" dirty="0">
                  <a:solidFill>
                    <a:srgbClr val="FFFFFF"/>
                  </a:solidFill>
                  <a:latin typeface="Liberation Sans" pitchFamily="18"/>
                  <a:ea typeface="Noto Sans CJK SC" pitchFamily="2"/>
                  <a:cs typeface="Lohit Devanagari" pitchFamily="2"/>
                </a:rPr>
                <a:t>Device</a:t>
              </a:r>
            </a:p>
          </p:txBody>
        </p:sp>
      </p:grpSp>
      <p:sp>
        <p:nvSpPr>
          <p:cNvPr id="23" name="TextBox 22">
            <a:extLst>
              <a:ext uri="{FF2B5EF4-FFF2-40B4-BE49-F238E27FC236}">
                <a16:creationId xmlns:a16="http://schemas.microsoft.com/office/drawing/2014/main" id="{6980D24F-1B9E-9E0E-D1C1-F3D974837B5D}"/>
              </a:ext>
            </a:extLst>
          </p:cNvPr>
          <p:cNvSpPr txBox="1"/>
          <p:nvPr/>
        </p:nvSpPr>
        <p:spPr>
          <a:xfrm>
            <a:off x="1415208" y="2587577"/>
            <a:ext cx="1972213" cy="327651"/>
          </a:xfrm>
          <a:prstGeom prst="rect">
            <a:avLst/>
          </a:prstGeom>
          <a:noFill/>
          <a:ln>
            <a:noFill/>
          </a:ln>
        </p:spPr>
        <p:txBody>
          <a:bodyPr vert="horz" wrap="square" lIns="90230" tIns="45115" rIns="90230" bIns="45115" anchorCtr="0" compatLnSpc="0">
            <a:spAutoFit/>
          </a:bodyPr>
          <a:lstStyle/>
          <a:p>
            <a:pPr algn="r" hangingPunct="0"/>
            <a:r>
              <a:rPr lang="en-AU" sz="1604" dirty="0">
                <a:latin typeface="Liberation Sans" pitchFamily="18"/>
                <a:ea typeface="Noto Sans CJK SC" pitchFamily="2"/>
                <a:cs typeface="Lohit Devanagari" pitchFamily="2"/>
              </a:rPr>
              <a:t>Algebraic types</a:t>
            </a:r>
          </a:p>
        </p:txBody>
      </p:sp>
      <p:sp>
        <p:nvSpPr>
          <p:cNvPr id="24" name="TextBox 23">
            <a:extLst>
              <a:ext uri="{FF2B5EF4-FFF2-40B4-BE49-F238E27FC236}">
                <a16:creationId xmlns:a16="http://schemas.microsoft.com/office/drawing/2014/main" id="{A5D66251-EB9D-B099-7C9B-CAAF30169762}"/>
              </a:ext>
            </a:extLst>
          </p:cNvPr>
          <p:cNvSpPr txBox="1"/>
          <p:nvPr/>
        </p:nvSpPr>
        <p:spPr>
          <a:xfrm>
            <a:off x="5095125" y="5273110"/>
            <a:ext cx="2706100" cy="327651"/>
          </a:xfrm>
          <a:prstGeom prst="rect">
            <a:avLst/>
          </a:prstGeom>
          <a:noFill/>
          <a:ln>
            <a:noFill/>
          </a:ln>
        </p:spPr>
        <p:txBody>
          <a:bodyPr vert="horz" wrap="square" lIns="90230" tIns="45115" rIns="90230" bIns="45115" anchorCtr="0" compatLnSpc="0">
            <a:spAutoFit/>
          </a:bodyPr>
          <a:lstStyle/>
          <a:p>
            <a:pPr algn="ctr" hangingPunct="0"/>
            <a:r>
              <a:rPr lang="en-AU" sz="1604" dirty="0">
                <a:latin typeface="Liberation Sans" pitchFamily="18"/>
                <a:ea typeface="Noto Sans CJK SC" pitchFamily="2"/>
                <a:cs typeface="Lohit Devanagari" pitchFamily="2"/>
              </a:rPr>
              <a:t>Specified layout</a:t>
            </a:r>
          </a:p>
        </p:txBody>
      </p:sp>
      <p:pic>
        <p:nvPicPr>
          <p:cNvPr id="4" name="Graphic 3">
            <a:extLst>
              <a:ext uri="{FF2B5EF4-FFF2-40B4-BE49-F238E27FC236}">
                <a16:creationId xmlns:a16="http://schemas.microsoft.com/office/drawing/2014/main" id="{C9C3F292-93FA-1A1F-B088-F6EC6FE12E2B}"/>
              </a:ext>
            </a:extLst>
          </p:cNvPr>
          <p:cNvPicPr>
            <a:picLocks noChangeAspect="1"/>
          </p:cNvPicPr>
          <p:nvPr/>
        </p:nvPicPr>
        <p:blipFill>
          <a:blip r:embed="rId5">
            <a:lum/>
            <a:alphaModFix/>
            <a:extLst>
              <a:ext uri="{96DAC541-7B7A-43D3-8B79-37D633B846F1}">
                <asvg:svgBlip xmlns:asvg="http://schemas.microsoft.com/office/drawing/2016/SVG/main" r:embed="rId6"/>
              </a:ext>
            </a:extLst>
          </a:blip>
          <a:srcRect/>
          <a:stretch>
            <a:fillRect/>
          </a:stretch>
        </p:blipFill>
        <p:spPr>
          <a:xfrm>
            <a:off x="5621670" y="3798944"/>
            <a:ext cx="1556644" cy="1556644"/>
          </a:xfrm>
          <a:prstGeom prst="rect">
            <a:avLst/>
          </a:prstGeom>
          <a:noFill/>
          <a:ln>
            <a:noFill/>
          </a:ln>
        </p:spPr>
      </p:pic>
      <p:grpSp>
        <p:nvGrpSpPr>
          <p:cNvPr id="7" name="Group 6">
            <a:extLst>
              <a:ext uri="{FF2B5EF4-FFF2-40B4-BE49-F238E27FC236}">
                <a16:creationId xmlns:a16="http://schemas.microsoft.com/office/drawing/2014/main" id="{7F8E6703-BD03-1471-E26E-07CF9BA9AB34}"/>
              </a:ext>
            </a:extLst>
          </p:cNvPr>
          <p:cNvGrpSpPr/>
          <p:nvPr/>
        </p:nvGrpSpPr>
        <p:grpSpPr>
          <a:xfrm>
            <a:off x="6159440" y="4339962"/>
            <a:ext cx="613562" cy="649654"/>
            <a:chOff x="5841360" y="2994480"/>
            <a:chExt cx="612000" cy="648000"/>
          </a:xfrm>
        </p:grpSpPr>
        <p:sp>
          <p:nvSpPr>
            <p:cNvPr id="8" name="Freeform: Shape 7">
              <a:extLst>
                <a:ext uri="{FF2B5EF4-FFF2-40B4-BE49-F238E27FC236}">
                  <a16:creationId xmlns:a16="http://schemas.microsoft.com/office/drawing/2014/main" id="{ACA76EC1-C8EC-8120-DDEF-88D3815E5AAF}"/>
                </a:ext>
              </a:extLst>
            </p:cNvPr>
            <p:cNvSpPr/>
            <p:nvPr/>
          </p:nvSpPr>
          <p:spPr>
            <a:xfrm>
              <a:off x="5841360" y="3354480"/>
              <a:ext cx="360000" cy="28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0000"/>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9" name="Freeform: Shape 8">
              <a:extLst>
                <a:ext uri="{FF2B5EF4-FFF2-40B4-BE49-F238E27FC236}">
                  <a16:creationId xmlns:a16="http://schemas.microsoft.com/office/drawing/2014/main" id="{415090D2-1019-5DC7-A948-B4339EF0CC9C}"/>
                </a:ext>
              </a:extLst>
            </p:cNvPr>
            <p:cNvSpPr/>
            <p:nvPr/>
          </p:nvSpPr>
          <p:spPr>
            <a:xfrm>
              <a:off x="6201360" y="3174480"/>
              <a:ext cx="252000" cy="1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00"/>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10" name="Freeform: Shape 9">
              <a:extLst>
                <a:ext uri="{FF2B5EF4-FFF2-40B4-BE49-F238E27FC236}">
                  <a16:creationId xmlns:a16="http://schemas.microsoft.com/office/drawing/2014/main" id="{AFA0D2C9-8CBD-C61E-BD9E-06CE3DDBDF8E}"/>
                </a:ext>
              </a:extLst>
            </p:cNvPr>
            <p:cNvSpPr/>
            <p:nvPr/>
          </p:nvSpPr>
          <p:spPr>
            <a:xfrm>
              <a:off x="5841360" y="2994480"/>
              <a:ext cx="260280" cy="144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158466"/>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11" name="Freeform: Shape 10">
              <a:extLst>
                <a:ext uri="{FF2B5EF4-FFF2-40B4-BE49-F238E27FC236}">
                  <a16:creationId xmlns:a16="http://schemas.microsoft.com/office/drawing/2014/main" id="{E391B84D-3322-EC59-886F-6857ABEC6255}"/>
                </a:ext>
              </a:extLst>
            </p:cNvPr>
            <p:cNvSpPr/>
            <p:nvPr/>
          </p:nvSpPr>
          <p:spPr>
            <a:xfrm>
              <a:off x="5841360" y="3138479"/>
              <a:ext cx="108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55308D"/>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12" name="Freeform: Shape 11">
              <a:extLst>
                <a:ext uri="{FF2B5EF4-FFF2-40B4-BE49-F238E27FC236}">
                  <a16:creationId xmlns:a16="http://schemas.microsoft.com/office/drawing/2014/main" id="{06B91BD4-662E-CFB5-6A75-B167B885F70B}"/>
                </a:ext>
              </a:extLst>
            </p:cNvPr>
            <p:cNvSpPr/>
            <p:nvPr/>
          </p:nvSpPr>
          <p:spPr>
            <a:xfrm>
              <a:off x="5949360" y="3138479"/>
              <a:ext cx="108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D7D7"/>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13" name="Freeform: Shape 12">
              <a:extLst>
                <a:ext uri="{FF2B5EF4-FFF2-40B4-BE49-F238E27FC236}">
                  <a16:creationId xmlns:a16="http://schemas.microsoft.com/office/drawing/2014/main" id="{66B59745-FDDF-D682-37AF-44B4C0E87A7A}"/>
                </a:ext>
              </a:extLst>
            </p:cNvPr>
            <p:cNvSpPr/>
            <p:nvPr/>
          </p:nvSpPr>
          <p:spPr>
            <a:xfrm>
              <a:off x="6057360" y="3138479"/>
              <a:ext cx="72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1"/>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14" name="Freeform: Shape 13">
              <a:extLst>
                <a:ext uri="{FF2B5EF4-FFF2-40B4-BE49-F238E27FC236}">
                  <a16:creationId xmlns:a16="http://schemas.microsoft.com/office/drawing/2014/main" id="{6297CDAE-1BA4-E61D-9643-9CD8D48682D8}"/>
                </a:ext>
              </a:extLst>
            </p:cNvPr>
            <p:cNvSpPr/>
            <p:nvPr/>
          </p:nvSpPr>
          <p:spPr>
            <a:xfrm>
              <a:off x="6129360" y="3138479"/>
              <a:ext cx="72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DCFF"/>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grpSp>
      <p:sp>
        <p:nvSpPr>
          <p:cNvPr id="34" name="TextBox 33">
            <a:extLst>
              <a:ext uri="{FF2B5EF4-FFF2-40B4-BE49-F238E27FC236}">
                <a16:creationId xmlns:a16="http://schemas.microsoft.com/office/drawing/2014/main" id="{60E406FA-598B-2DD3-ECF8-521B920AECF0}"/>
              </a:ext>
            </a:extLst>
          </p:cNvPr>
          <p:cNvSpPr txBox="1"/>
          <p:nvPr/>
        </p:nvSpPr>
        <p:spPr>
          <a:xfrm>
            <a:off x="5897412" y="3974712"/>
            <a:ext cx="309669" cy="298684"/>
          </a:xfrm>
          <a:prstGeom prst="rect">
            <a:avLst/>
          </a:prstGeom>
          <a:noFill/>
          <a:ln>
            <a:noFill/>
          </a:ln>
        </p:spPr>
        <p:txBody>
          <a:bodyPr vert="horz" wrap="square" lIns="90230" tIns="45115" rIns="90230" bIns="45115" anchorCtr="0" compatLnSpc="0">
            <a:spAutoFit/>
          </a:bodyPr>
          <a:lstStyle/>
          <a:p>
            <a:pPr algn="r" hangingPunct="0"/>
            <a:r>
              <a:rPr lang="en-AU" sz="1404" b="1">
                <a:latin typeface="Liberation Sans" pitchFamily="18"/>
                <a:ea typeface="Noto Sans CJK SC" pitchFamily="2"/>
                <a:cs typeface="Lohit Devanagari" pitchFamily="2"/>
              </a:rPr>
              <a:t>C</a:t>
            </a:r>
          </a:p>
        </p:txBody>
      </p:sp>
      <p:grpSp>
        <p:nvGrpSpPr>
          <p:cNvPr id="65" name="Group 64">
            <a:extLst>
              <a:ext uri="{FF2B5EF4-FFF2-40B4-BE49-F238E27FC236}">
                <a16:creationId xmlns:a16="http://schemas.microsoft.com/office/drawing/2014/main" id="{272C09CC-4804-AD6A-C3F7-57429D9C5123}"/>
              </a:ext>
            </a:extLst>
          </p:cNvPr>
          <p:cNvGrpSpPr/>
          <p:nvPr/>
        </p:nvGrpSpPr>
        <p:grpSpPr>
          <a:xfrm>
            <a:off x="1634510" y="1195061"/>
            <a:ext cx="1789128" cy="1556644"/>
            <a:chOff x="1670107" y="2639507"/>
            <a:chExt cx="1789128" cy="1556644"/>
          </a:xfrm>
        </p:grpSpPr>
        <p:pic>
          <p:nvPicPr>
            <p:cNvPr id="5" name="Graphic 4">
              <a:extLst>
                <a:ext uri="{FF2B5EF4-FFF2-40B4-BE49-F238E27FC236}">
                  <a16:creationId xmlns:a16="http://schemas.microsoft.com/office/drawing/2014/main" id="{B4C1057F-8DE4-77FD-791A-AAEBE26A403D}"/>
                </a:ext>
              </a:extLst>
            </p:cNvPr>
            <p:cNvPicPr>
              <a:picLocks noChangeAspect="1"/>
            </p:cNvPicPr>
            <p:nvPr/>
          </p:nvPicPr>
          <p:blipFill>
            <a:blip r:embed="rId5">
              <a:lum/>
              <a:alphaModFix/>
              <a:extLst>
                <a:ext uri="{96DAC541-7B7A-43D3-8B79-37D633B846F1}">
                  <asvg:svgBlip xmlns:asvg="http://schemas.microsoft.com/office/drawing/2016/SVG/main" r:embed="rId6"/>
                </a:ext>
              </a:extLst>
            </a:blip>
            <a:srcRect/>
            <a:stretch>
              <a:fillRect/>
            </a:stretch>
          </p:blipFill>
          <p:spPr>
            <a:xfrm>
              <a:off x="1670107" y="2639507"/>
              <a:ext cx="1789128" cy="1556644"/>
            </a:xfrm>
            <a:prstGeom prst="rect">
              <a:avLst/>
            </a:prstGeom>
            <a:noFill/>
            <a:ln>
              <a:noFill/>
            </a:ln>
          </p:spPr>
        </p:pic>
        <p:sp>
          <p:nvSpPr>
            <p:cNvPr id="25" name="TextBox 24">
              <a:extLst>
                <a:ext uri="{FF2B5EF4-FFF2-40B4-BE49-F238E27FC236}">
                  <a16:creationId xmlns:a16="http://schemas.microsoft.com/office/drawing/2014/main" id="{97C7EAE0-248D-EEA1-87C2-119DF8843384}"/>
                </a:ext>
              </a:extLst>
            </p:cNvPr>
            <p:cNvSpPr txBox="1"/>
            <p:nvPr/>
          </p:nvSpPr>
          <p:spPr>
            <a:xfrm>
              <a:off x="1910341" y="2819967"/>
              <a:ext cx="879559" cy="298684"/>
            </a:xfrm>
            <a:prstGeom prst="rect">
              <a:avLst/>
            </a:prstGeom>
            <a:noFill/>
            <a:ln>
              <a:noFill/>
            </a:ln>
          </p:spPr>
          <p:txBody>
            <a:bodyPr vert="horz" wrap="square" lIns="90230" tIns="45115" rIns="90230" bIns="45115" anchorCtr="0" compatLnSpc="0">
              <a:spAutoFit/>
            </a:bodyPr>
            <a:lstStyle/>
            <a:p>
              <a:pPr algn="r" hangingPunct="0"/>
              <a:r>
                <a:rPr lang="en-AU" sz="1404" b="1" dirty="0">
                  <a:latin typeface="Liberation Sans" pitchFamily="18"/>
                  <a:ea typeface="Noto Sans CJK SC" pitchFamily="2"/>
                  <a:cs typeface="Lohit Devanagari" pitchFamily="2"/>
                </a:rPr>
                <a:t>Cogent</a:t>
              </a:r>
            </a:p>
          </p:txBody>
        </p:sp>
        <p:pic>
          <p:nvPicPr>
            <p:cNvPr id="35" name="Picture 34">
              <a:extLst>
                <a:ext uri="{FF2B5EF4-FFF2-40B4-BE49-F238E27FC236}">
                  <a16:creationId xmlns:a16="http://schemas.microsoft.com/office/drawing/2014/main" id="{619B1404-4A3B-1EF2-F685-4D857E8D2A32}"/>
                </a:ext>
              </a:extLst>
            </p:cNvPr>
            <p:cNvPicPr>
              <a:picLocks noChangeAspect="1"/>
            </p:cNvPicPr>
            <p:nvPr/>
          </p:nvPicPr>
          <p:blipFill>
            <a:blip r:embed="rId7">
              <a:lum/>
              <a:alphaModFix/>
            </a:blip>
            <a:srcRect/>
            <a:stretch>
              <a:fillRect/>
            </a:stretch>
          </p:blipFill>
          <p:spPr>
            <a:xfrm>
              <a:off x="2151987" y="3144793"/>
              <a:ext cx="834083" cy="834083"/>
            </a:xfrm>
            <a:prstGeom prst="rect">
              <a:avLst/>
            </a:prstGeom>
            <a:noFill/>
            <a:ln>
              <a:noFill/>
            </a:ln>
          </p:spPr>
        </p:pic>
      </p:grpSp>
      <p:sp>
        <p:nvSpPr>
          <p:cNvPr id="44" name="Slide Number Placeholder 43">
            <a:extLst>
              <a:ext uri="{FF2B5EF4-FFF2-40B4-BE49-F238E27FC236}">
                <a16:creationId xmlns:a16="http://schemas.microsoft.com/office/drawing/2014/main" id="{E43BFBB0-5E45-0F7B-0896-33997A02D006}"/>
              </a:ext>
            </a:extLst>
          </p:cNvPr>
          <p:cNvSpPr>
            <a:spLocks noGrp="1"/>
          </p:cNvSpPr>
          <p:nvPr>
            <p:ph type="sldNum" sz="quarter" idx="12"/>
          </p:nvPr>
        </p:nvSpPr>
        <p:spPr/>
        <p:txBody>
          <a:bodyPr/>
          <a:lstStyle/>
          <a:p>
            <a:fld id="{4FAB73BC-B049-4115-A692-8D63A059BFB8}" type="slidenum">
              <a:rPr lang="en-US" smtClean="0"/>
              <a:pPr/>
              <a:t>18</a:t>
            </a:fld>
            <a:endParaRPr lang="en-US" dirty="0"/>
          </a:p>
        </p:txBody>
      </p:sp>
      <p:sp>
        <p:nvSpPr>
          <p:cNvPr id="40" name="Title 1">
            <a:extLst>
              <a:ext uri="{FF2B5EF4-FFF2-40B4-BE49-F238E27FC236}">
                <a16:creationId xmlns:a16="http://schemas.microsoft.com/office/drawing/2014/main" id="{B82F770C-7847-E506-03C9-9F966ECE40DD}"/>
              </a:ext>
            </a:extLst>
          </p:cNvPr>
          <p:cNvSpPr txBox="1">
            <a:spLocks/>
          </p:cNvSpPr>
          <p:nvPr/>
        </p:nvSpPr>
        <p:spPr>
          <a:xfrm>
            <a:off x="0" y="-36649"/>
            <a:ext cx="12191999"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err="1">
                <a:solidFill>
                  <a:schemeClr val="accent1">
                    <a:lumMod val="50000"/>
                  </a:schemeClr>
                </a:solidFill>
              </a:rPr>
              <a:t>Customising</a:t>
            </a:r>
            <a:r>
              <a:rPr lang="en-US" dirty="0">
                <a:solidFill>
                  <a:schemeClr val="accent1">
                    <a:lumMod val="50000"/>
                  </a:schemeClr>
                </a:solidFill>
              </a:rPr>
              <a:t> the data layouts</a:t>
            </a:r>
            <a:endParaRPr lang="fr-FR" dirty="0">
              <a:solidFill>
                <a:schemeClr val="accent1">
                  <a:lumMod val="50000"/>
                </a:schemeClr>
              </a:solidFill>
            </a:endParaRPr>
          </a:p>
        </p:txBody>
      </p:sp>
      <p:grpSp>
        <p:nvGrpSpPr>
          <p:cNvPr id="59" name="Group 58">
            <a:extLst>
              <a:ext uri="{FF2B5EF4-FFF2-40B4-BE49-F238E27FC236}">
                <a16:creationId xmlns:a16="http://schemas.microsoft.com/office/drawing/2014/main" id="{6B1F9CE1-0139-120C-9840-7BC6D31BBC74}"/>
              </a:ext>
            </a:extLst>
          </p:cNvPr>
          <p:cNvGrpSpPr/>
          <p:nvPr/>
        </p:nvGrpSpPr>
        <p:grpSpPr>
          <a:xfrm>
            <a:off x="5611757" y="1132006"/>
            <a:ext cx="1556644" cy="1556644"/>
            <a:chOff x="5869740" y="990164"/>
            <a:chExt cx="1556644" cy="1556644"/>
          </a:xfrm>
        </p:grpSpPr>
        <p:pic>
          <p:nvPicPr>
            <p:cNvPr id="48" name="Graphic 47">
              <a:extLst>
                <a:ext uri="{FF2B5EF4-FFF2-40B4-BE49-F238E27FC236}">
                  <a16:creationId xmlns:a16="http://schemas.microsoft.com/office/drawing/2014/main" id="{46632935-26B5-FA7C-C3DC-8D7B7E29F37D}"/>
                </a:ext>
              </a:extLst>
            </p:cNvPr>
            <p:cNvPicPr>
              <a:picLocks noChangeAspect="1"/>
            </p:cNvPicPr>
            <p:nvPr/>
          </p:nvPicPr>
          <p:blipFill>
            <a:blip r:embed="rId5">
              <a:lum/>
              <a:alphaModFix/>
              <a:extLst>
                <a:ext uri="{96DAC541-7B7A-43D3-8B79-37D633B846F1}">
                  <asvg:svgBlip xmlns:asvg="http://schemas.microsoft.com/office/drawing/2016/SVG/main" r:embed="rId6"/>
                </a:ext>
              </a:extLst>
            </a:blip>
            <a:srcRect/>
            <a:stretch>
              <a:fillRect/>
            </a:stretch>
          </p:blipFill>
          <p:spPr>
            <a:xfrm>
              <a:off x="5869740" y="990164"/>
              <a:ext cx="1556644" cy="1556644"/>
            </a:xfrm>
            <a:prstGeom prst="rect">
              <a:avLst/>
            </a:prstGeom>
            <a:noFill/>
            <a:ln>
              <a:noFill/>
            </a:ln>
          </p:spPr>
        </p:pic>
        <p:sp>
          <p:nvSpPr>
            <p:cNvPr id="50" name="TextBox 49">
              <a:extLst>
                <a:ext uri="{FF2B5EF4-FFF2-40B4-BE49-F238E27FC236}">
                  <a16:creationId xmlns:a16="http://schemas.microsoft.com/office/drawing/2014/main" id="{35EA5BB1-D636-A336-02DD-8748D10B28D9}"/>
                </a:ext>
              </a:extLst>
            </p:cNvPr>
            <p:cNvSpPr txBox="1"/>
            <p:nvPr/>
          </p:nvSpPr>
          <p:spPr>
            <a:xfrm>
              <a:off x="6145482" y="1165932"/>
              <a:ext cx="309669" cy="298684"/>
            </a:xfrm>
            <a:prstGeom prst="rect">
              <a:avLst/>
            </a:prstGeom>
            <a:noFill/>
            <a:ln>
              <a:noFill/>
            </a:ln>
          </p:spPr>
          <p:txBody>
            <a:bodyPr vert="horz" wrap="square" lIns="90230" tIns="45115" rIns="90230" bIns="45115" anchorCtr="0" compatLnSpc="0">
              <a:spAutoFit/>
            </a:bodyPr>
            <a:lstStyle/>
            <a:p>
              <a:pPr algn="r" hangingPunct="0"/>
              <a:r>
                <a:rPr lang="en-AU" sz="1404" b="1">
                  <a:latin typeface="Liberation Sans" pitchFamily="18"/>
                  <a:ea typeface="Noto Sans CJK SC" pitchFamily="2"/>
                  <a:cs typeface="Lohit Devanagari" pitchFamily="2"/>
                </a:rPr>
                <a:t>C</a:t>
              </a:r>
            </a:p>
          </p:txBody>
        </p:sp>
        <p:pic>
          <p:nvPicPr>
            <p:cNvPr id="58" name="Picture 57">
              <a:extLst>
                <a:ext uri="{FF2B5EF4-FFF2-40B4-BE49-F238E27FC236}">
                  <a16:creationId xmlns:a16="http://schemas.microsoft.com/office/drawing/2014/main" id="{13F67DB7-C627-0E90-6DFF-C53251D08748}"/>
                </a:ext>
              </a:extLst>
            </p:cNvPr>
            <p:cNvPicPr>
              <a:picLocks noChangeAspect="1"/>
            </p:cNvPicPr>
            <p:nvPr/>
          </p:nvPicPr>
          <p:blipFill>
            <a:blip r:embed="rId8">
              <a:clrChange>
                <a:clrFrom>
                  <a:srgbClr val="E7E6E6"/>
                </a:clrFrom>
                <a:clrTo>
                  <a:srgbClr val="E7E6E6">
                    <a:alpha val="0"/>
                  </a:srgbClr>
                </a:clrTo>
              </a:clrChange>
            </a:blip>
            <a:stretch>
              <a:fillRect/>
            </a:stretch>
          </p:blipFill>
          <p:spPr>
            <a:xfrm>
              <a:off x="6300316" y="1570495"/>
              <a:ext cx="684135" cy="679678"/>
            </a:xfrm>
            <a:prstGeom prst="rect">
              <a:avLst/>
            </a:prstGeom>
          </p:spPr>
        </p:pic>
      </p:grpSp>
      <p:sp>
        <p:nvSpPr>
          <p:cNvPr id="60" name="Freeform: Shape 59">
            <a:extLst>
              <a:ext uri="{FF2B5EF4-FFF2-40B4-BE49-F238E27FC236}">
                <a16:creationId xmlns:a16="http://schemas.microsoft.com/office/drawing/2014/main" id="{3BC500DF-95F3-A1F2-1CE4-A1063F1CB8EE}"/>
              </a:ext>
            </a:extLst>
          </p:cNvPr>
          <p:cNvSpPr/>
          <p:nvPr/>
        </p:nvSpPr>
        <p:spPr>
          <a:xfrm>
            <a:off x="3500307" y="1657685"/>
            <a:ext cx="1985055" cy="505286"/>
          </a:xfrm>
          <a:custGeom>
            <a:avLst>
              <a:gd name="f0" fmla="val 16021"/>
              <a:gd name="f1" fmla="val 5493"/>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vert="horz" wrap="square" lIns="90230" tIns="45115" rIns="90230" bIns="45115" anchor="ctr" anchorCtr="0" compatLnSpc="0">
            <a:noAutofit/>
          </a:bodyPr>
          <a:lstStyle/>
          <a:p>
            <a:pPr algn="ctr" hangingPunct="0">
              <a:defRPr>
                <a:solidFill>
                  <a:srgbClr val="FFFFFF"/>
                </a:solidFill>
              </a:defRPr>
            </a:pPr>
            <a:r>
              <a:rPr lang="en-AU" sz="1805" dirty="0">
                <a:solidFill>
                  <a:srgbClr val="FFFFFF"/>
                </a:solidFill>
                <a:latin typeface="Liberation Sans" pitchFamily="18"/>
                <a:ea typeface="Noto Sans CJK SC" pitchFamily="2"/>
                <a:cs typeface="Lohit Devanagari" pitchFamily="2"/>
              </a:rPr>
              <a:t>Compilation</a:t>
            </a:r>
          </a:p>
        </p:txBody>
      </p:sp>
      <p:sp>
        <p:nvSpPr>
          <p:cNvPr id="63" name="Arrow: Right 62">
            <a:extLst>
              <a:ext uri="{FF2B5EF4-FFF2-40B4-BE49-F238E27FC236}">
                <a16:creationId xmlns:a16="http://schemas.microsoft.com/office/drawing/2014/main" id="{D4F40F0F-E689-37C1-7152-DCCE163EB366}"/>
              </a:ext>
            </a:extLst>
          </p:cNvPr>
          <p:cNvSpPr/>
          <p:nvPr/>
        </p:nvSpPr>
        <p:spPr>
          <a:xfrm rot="1444187">
            <a:off x="7160963" y="2220170"/>
            <a:ext cx="2485016" cy="5799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Encoding</a:t>
            </a:r>
            <a:r>
              <a:rPr lang="fr-FR" dirty="0"/>
              <a:t> / </a:t>
            </a:r>
            <a:r>
              <a:rPr lang="fr-FR" dirty="0" err="1"/>
              <a:t>Decoding</a:t>
            </a:r>
            <a:endParaRPr lang="fr-FR" dirty="0"/>
          </a:p>
        </p:txBody>
      </p:sp>
      <p:sp>
        <p:nvSpPr>
          <p:cNvPr id="64" name="TextBox 63">
            <a:extLst>
              <a:ext uri="{FF2B5EF4-FFF2-40B4-BE49-F238E27FC236}">
                <a16:creationId xmlns:a16="http://schemas.microsoft.com/office/drawing/2014/main" id="{35A117FE-53F5-2D57-DB79-7FF529AC501E}"/>
              </a:ext>
            </a:extLst>
          </p:cNvPr>
          <p:cNvSpPr txBox="1"/>
          <p:nvPr/>
        </p:nvSpPr>
        <p:spPr>
          <a:xfrm>
            <a:off x="5199435" y="2514334"/>
            <a:ext cx="2351489" cy="327651"/>
          </a:xfrm>
          <a:prstGeom prst="rect">
            <a:avLst/>
          </a:prstGeom>
          <a:noFill/>
          <a:ln>
            <a:noFill/>
          </a:ln>
        </p:spPr>
        <p:txBody>
          <a:bodyPr vert="horz" wrap="square" lIns="90230" tIns="45115" rIns="90230" bIns="45115" anchorCtr="0" compatLnSpc="0">
            <a:spAutoFit/>
          </a:bodyPr>
          <a:lstStyle/>
          <a:p>
            <a:pPr algn="ctr" hangingPunct="0"/>
            <a:r>
              <a:rPr lang="en-AU" sz="1604" dirty="0">
                <a:latin typeface="Liberation Sans" pitchFamily="18"/>
                <a:ea typeface="Noto Sans CJK SC" pitchFamily="2"/>
                <a:cs typeface="Lohit Devanagari" pitchFamily="2"/>
              </a:rPr>
              <a:t>Standard layout</a:t>
            </a:r>
          </a:p>
        </p:txBody>
      </p:sp>
      <p:sp>
        <p:nvSpPr>
          <p:cNvPr id="33" name="Freeform: Shape 32">
            <a:extLst>
              <a:ext uri="{FF2B5EF4-FFF2-40B4-BE49-F238E27FC236}">
                <a16:creationId xmlns:a16="http://schemas.microsoft.com/office/drawing/2014/main" id="{A5C0AE2D-EA6C-FA67-A3EC-845EB11FFE69}"/>
              </a:ext>
            </a:extLst>
          </p:cNvPr>
          <p:cNvSpPr/>
          <p:nvPr/>
        </p:nvSpPr>
        <p:spPr>
          <a:xfrm>
            <a:off x="3543968" y="4246545"/>
            <a:ext cx="1985055" cy="885668"/>
          </a:xfrm>
          <a:custGeom>
            <a:avLst>
              <a:gd name="f0" fmla="val 16021"/>
              <a:gd name="f1" fmla="val 5493"/>
            </a:avLst>
            <a:gdLst>
              <a:gd name="f2" fmla="val w"/>
              <a:gd name="f3" fmla="val h"/>
              <a:gd name="f4" fmla="val 0"/>
              <a:gd name="f5" fmla="val 21600"/>
              <a:gd name="f6" fmla="val 10800"/>
              <a:gd name="f7" fmla="*/ f2 1 21600"/>
              <a:gd name="f8" fmla="*/ f3 1 21600"/>
              <a:gd name="f9" fmla="pin 0 f0 21600"/>
              <a:gd name="f10" fmla="pin 0 f1 10800"/>
              <a:gd name="f11" fmla="val f10"/>
              <a:gd name="f12" fmla="val f9"/>
              <a:gd name="f13" fmla="+- 21600 0 f10"/>
              <a:gd name="f14" fmla="*/ f9 f7 1"/>
              <a:gd name="f15" fmla="*/ f10 f8 1"/>
              <a:gd name="f16" fmla="*/ 0 f7 1"/>
              <a:gd name="f17" fmla="+- 21600 0 f12"/>
              <a:gd name="f18" fmla="*/ f13 f8 1"/>
              <a:gd name="f19" fmla="*/ f11 f8 1"/>
              <a:gd name="f20" fmla="*/ f17 f11 1"/>
              <a:gd name="f21" fmla="*/ f20 1 10800"/>
              <a:gd name="f22" fmla="+- f12 f21 0"/>
              <a:gd name="f23" fmla="*/ f22 f7 1"/>
            </a:gdLst>
            <a:ahLst>
              <a:ahXY gdRefX="f0" minX="f4" maxX="f5" gdRefY="f1" minY="f4" maxY="f6">
                <a:pos x="f14" y="f15"/>
              </a:ahXY>
            </a:ahLst>
            <a:cxnLst>
              <a:cxn ang="3cd4">
                <a:pos x="hc" y="t"/>
              </a:cxn>
              <a:cxn ang="0">
                <a:pos x="r" y="vc"/>
              </a:cxn>
              <a:cxn ang="cd4">
                <a:pos x="hc" y="b"/>
              </a:cxn>
              <a:cxn ang="cd2">
                <a:pos x="l" y="vc"/>
              </a:cxn>
            </a:cxnLst>
            <a:rect l="f16" t="f19" r="f23" b="f18"/>
            <a:pathLst>
              <a:path w="21600" h="21600">
                <a:moveTo>
                  <a:pt x="f4" y="f11"/>
                </a:moveTo>
                <a:lnTo>
                  <a:pt x="f12" y="f11"/>
                </a:lnTo>
                <a:lnTo>
                  <a:pt x="f12" y="f4"/>
                </a:lnTo>
                <a:lnTo>
                  <a:pt x="f5" y="f6"/>
                </a:lnTo>
                <a:lnTo>
                  <a:pt x="f12" y="f5"/>
                </a:lnTo>
                <a:lnTo>
                  <a:pt x="f12" y="f13"/>
                </a:lnTo>
                <a:lnTo>
                  <a:pt x="f4" y="f13"/>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vert="horz" wrap="square" lIns="90230" tIns="45115" rIns="90230" bIns="45115" anchor="ctr" anchorCtr="0" compatLnSpc="0">
            <a:noAutofit/>
          </a:bodyPr>
          <a:lstStyle/>
          <a:p>
            <a:pPr algn="ctr" hangingPunct="0">
              <a:defRPr>
                <a:solidFill>
                  <a:srgbClr val="FFFFFF"/>
                </a:solidFill>
              </a:defRPr>
            </a:pPr>
            <a:r>
              <a:rPr lang="en-AU" sz="1805" dirty="0">
                <a:solidFill>
                  <a:srgbClr val="FFFFFF"/>
                </a:solidFill>
                <a:latin typeface="Liberation Sans" pitchFamily="18"/>
                <a:ea typeface="Noto Sans CJK SC" pitchFamily="2"/>
                <a:cs typeface="Lohit Devanagari" pitchFamily="2"/>
              </a:rPr>
              <a:t>Compilation</a:t>
            </a:r>
          </a:p>
        </p:txBody>
      </p:sp>
      <p:sp>
        <p:nvSpPr>
          <p:cNvPr id="54" name="TextBox 53">
            <a:extLst>
              <a:ext uri="{FF2B5EF4-FFF2-40B4-BE49-F238E27FC236}">
                <a16:creationId xmlns:a16="http://schemas.microsoft.com/office/drawing/2014/main" id="{09A5ED9D-AE68-1524-8166-1CA967003891}"/>
              </a:ext>
            </a:extLst>
          </p:cNvPr>
          <p:cNvSpPr txBox="1"/>
          <p:nvPr/>
        </p:nvSpPr>
        <p:spPr>
          <a:xfrm rot="20221120">
            <a:off x="7423347" y="4433297"/>
            <a:ext cx="2482721" cy="338554"/>
          </a:xfrm>
          <a:prstGeom prst="rect">
            <a:avLst/>
          </a:prstGeom>
          <a:noFill/>
        </p:spPr>
        <p:txBody>
          <a:bodyPr wrap="square" rtlCol="0">
            <a:spAutoFit/>
          </a:bodyPr>
          <a:lstStyle/>
          <a:p>
            <a:r>
              <a:rPr lang="en-US" sz="1600" dirty="0"/>
              <a:t>No encoding/decoding</a:t>
            </a:r>
            <a:endParaRPr lang="fr-FR" sz="1600" dirty="0"/>
          </a:p>
        </p:txBody>
      </p:sp>
      <p:sp>
        <p:nvSpPr>
          <p:cNvPr id="39" name="TextBox 38">
            <a:extLst>
              <a:ext uri="{FF2B5EF4-FFF2-40B4-BE49-F238E27FC236}">
                <a16:creationId xmlns:a16="http://schemas.microsoft.com/office/drawing/2014/main" id="{FBA817D3-C8E8-E01F-868C-5CCD9B5CD94B}"/>
              </a:ext>
            </a:extLst>
          </p:cNvPr>
          <p:cNvSpPr txBox="1"/>
          <p:nvPr/>
        </p:nvSpPr>
        <p:spPr>
          <a:xfrm>
            <a:off x="2529074" y="6071546"/>
            <a:ext cx="5039724" cy="584775"/>
          </a:xfrm>
          <a:prstGeom prst="rect">
            <a:avLst/>
          </a:prstGeom>
          <a:noFill/>
        </p:spPr>
        <p:txBody>
          <a:bodyPr wrap="square" rtlCol="0">
            <a:spAutoFit/>
          </a:bodyPr>
          <a:lstStyle/>
          <a:p>
            <a:r>
              <a:rPr lang="fr-FR" sz="3200" dirty="0" err="1">
                <a:solidFill>
                  <a:srgbClr val="0000FF"/>
                </a:solidFill>
              </a:rPr>
              <a:t>Dargent</a:t>
            </a:r>
            <a:r>
              <a:rPr lang="fr-FR" sz="3200" dirty="0">
                <a:solidFill>
                  <a:srgbClr val="0000FF"/>
                </a:solidFill>
              </a:rPr>
              <a:t> Extension</a:t>
            </a:r>
          </a:p>
        </p:txBody>
      </p:sp>
      <p:pic>
        <p:nvPicPr>
          <p:cNvPr id="42" name="Picture 2">
            <a:extLst>
              <a:ext uri="{FF2B5EF4-FFF2-40B4-BE49-F238E27FC236}">
                <a16:creationId xmlns:a16="http://schemas.microsoft.com/office/drawing/2014/main" id="{92A7A4D0-1FD9-6862-E53D-848642F282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72152" y="4707772"/>
            <a:ext cx="1010366" cy="898103"/>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a:extLst>
              <a:ext uri="{FF2B5EF4-FFF2-40B4-BE49-F238E27FC236}">
                <a16:creationId xmlns:a16="http://schemas.microsoft.com/office/drawing/2014/main" id="{BADEBF78-7754-6ECF-8CFF-5E31BABAD59F}"/>
              </a:ext>
            </a:extLst>
          </p:cNvPr>
          <p:cNvGrpSpPr/>
          <p:nvPr/>
        </p:nvGrpSpPr>
        <p:grpSpPr>
          <a:xfrm>
            <a:off x="1558056" y="3613791"/>
            <a:ext cx="1789128" cy="1556644"/>
            <a:chOff x="1670107" y="2639507"/>
            <a:chExt cx="1789128" cy="1556644"/>
          </a:xfrm>
        </p:grpSpPr>
        <p:pic>
          <p:nvPicPr>
            <p:cNvPr id="49" name="Graphic 48">
              <a:extLst>
                <a:ext uri="{FF2B5EF4-FFF2-40B4-BE49-F238E27FC236}">
                  <a16:creationId xmlns:a16="http://schemas.microsoft.com/office/drawing/2014/main" id="{8B7DDF16-CA03-86A3-E2C9-CDF40553F9B3}"/>
                </a:ext>
              </a:extLst>
            </p:cNvPr>
            <p:cNvPicPr>
              <a:picLocks noChangeAspect="1"/>
            </p:cNvPicPr>
            <p:nvPr/>
          </p:nvPicPr>
          <p:blipFill>
            <a:blip r:embed="rId5">
              <a:lum/>
              <a:alphaModFix/>
              <a:extLst>
                <a:ext uri="{96DAC541-7B7A-43D3-8B79-37D633B846F1}">
                  <asvg:svgBlip xmlns:asvg="http://schemas.microsoft.com/office/drawing/2016/SVG/main" r:embed="rId6"/>
                </a:ext>
              </a:extLst>
            </a:blip>
            <a:srcRect/>
            <a:stretch>
              <a:fillRect/>
            </a:stretch>
          </p:blipFill>
          <p:spPr>
            <a:xfrm>
              <a:off x="1670107" y="2639507"/>
              <a:ext cx="1789128" cy="1556644"/>
            </a:xfrm>
            <a:prstGeom prst="rect">
              <a:avLst/>
            </a:prstGeom>
            <a:noFill/>
            <a:ln>
              <a:noFill/>
            </a:ln>
          </p:spPr>
        </p:pic>
        <p:sp>
          <p:nvSpPr>
            <p:cNvPr id="51" name="TextBox 50">
              <a:extLst>
                <a:ext uri="{FF2B5EF4-FFF2-40B4-BE49-F238E27FC236}">
                  <a16:creationId xmlns:a16="http://schemas.microsoft.com/office/drawing/2014/main" id="{D92A0CEF-A2CC-27E8-5AEC-AFDA99D593D9}"/>
                </a:ext>
              </a:extLst>
            </p:cNvPr>
            <p:cNvSpPr txBox="1"/>
            <p:nvPr/>
          </p:nvSpPr>
          <p:spPr>
            <a:xfrm>
              <a:off x="1910341" y="2819967"/>
              <a:ext cx="879559" cy="298684"/>
            </a:xfrm>
            <a:prstGeom prst="rect">
              <a:avLst/>
            </a:prstGeom>
            <a:noFill/>
            <a:ln>
              <a:noFill/>
            </a:ln>
          </p:spPr>
          <p:txBody>
            <a:bodyPr vert="horz" wrap="square" lIns="90230" tIns="45115" rIns="90230" bIns="45115" anchorCtr="0" compatLnSpc="0">
              <a:spAutoFit/>
            </a:bodyPr>
            <a:lstStyle/>
            <a:p>
              <a:pPr algn="r" hangingPunct="0"/>
              <a:r>
                <a:rPr lang="en-AU" sz="1404" b="1" dirty="0">
                  <a:latin typeface="Liberation Sans" pitchFamily="18"/>
                  <a:ea typeface="Noto Sans CJK SC" pitchFamily="2"/>
                  <a:cs typeface="Lohit Devanagari" pitchFamily="2"/>
                </a:rPr>
                <a:t>Cogent</a:t>
              </a:r>
            </a:p>
          </p:txBody>
        </p:sp>
        <p:pic>
          <p:nvPicPr>
            <p:cNvPr id="52" name="Picture 51">
              <a:extLst>
                <a:ext uri="{FF2B5EF4-FFF2-40B4-BE49-F238E27FC236}">
                  <a16:creationId xmlns:a16="http://schemas.microsoft.com/office/drawing/2014/main" id="{37C5DB12-0CE1-C936-E598-F27DB14C0EA9}"/>
                </a:ext>
              </a:extLst>
            </p:cNvPr>
            <p:cNvPicPr>
              <a:picLocks noChangeAspect="1"/>
            </p:cNvPicPr>
            <p:nvPr/>
          </p:nvPicPr>
          <p:blipFill>
            <a:blip r:embed="rId7">
              <a:lum/>
              <a:alphaModFix/>
            </a:blip>
            <a:srcRect/>
            <a:stretch>
              <a:fillRect/>
            </a:stretch>
          </p:blipFill>
          <p:spPr>
            <a:xfrm>
              <a:off x="2151987" y="3144793"/>
              <a:ext cx="834083" cy="834083"/>
            </a:xfrm>
            <a:prstGeom prst="rect">
              <a:avLst/>
            </a:prstGeom>
            <a:noFill/>
            <a:ln>
              <a:noFill/>
            </a:ln>
          </p:spPr>
        </p:pic>
      </p:grpSp>
      <p:grpSp>
        <p:nvGrpSpPr>
          <p:cNvPr id="41" name="Group 40">
            <a:extLst>
              <a:ext uri="{FF2B5EF4-FFF2-40B4-BE49-F238E27FC236}">
                <a16:creationId xmlns:a16="http://schemas.microsoft.com/office/drawing/2014/main" id="{1E1FFA4D-4EBE-E42E-0D1B-F5B5B5D4B66D}"/>
              </a:ext>
            </a:extLst>
          </p:cNvPr>
          <p:cNvGrpSpPr/>
          <p:nvPr/>
        </p:nvGrpSpPr>
        <p:grpSpPr>
          <a:xfrm>
            <a:off x="1238471" y="4697051"/>
            <a:ext cx="1804595" cy="1479767"/>
            <a:chOff x="4327184" y="1834911"/>
            <a:chExt cx="1804595" cy="1479767"/>
          </a:xfrm>
        </p:grpSpPr>
        <p:sp>
          <p:nvSpPr>
            <p:cNvPr id="6" name="Freeform: Shape 5">
              <a:extLst>
                <a:ext uri="{FF2B5EF4-FFF2-40B4-BE49-F238E27FC236}">
                  <a16:creationId xmlns:a16="http://schemas.microsoft.com/office/drawing/2014/main" id="{958EA61D-093A-458A-4AE2-977F35D1D055}"/>
                </a:ext>
              </a:extLst>
            </p:cNvPr>
            <p:cNvSpPr/>
            <p:nvPr/>
          </p:nvSpPr>
          <p:spPr>
            <a:xfrm>
              <a:off x="4327184" y="1834911"/>
              <a:ext cx="1804595" cy="1479767"/>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FFF5CE"/>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6" name="TextBox 25">
              <a:extLst>
                <a:ext uri="{FF2B5EF4-FFF2-40B4-BE49-F238E27FC236}">
                  <a16:creationId xmlns:a16="http://schemas.microsoft.com/office/drawing/2014/main" id="{3A8503DE-1B5B-687B-A7A2-A400D3334D50}"/>
                </a:ext>
              </a:extLst>
            </p:cNvPr>
            <p:cNvSpPr txBox="1"/>
            <p:nvPr/>
          </p:nvSpPr>
          <p:spPr>
            <a:xfrm>
              <a:off x="4515943" y="1993716"/>
              <a:ext cx="1615836" cy="505199"/>
            </a:xfrm>
            <a:prstGeom prst="rect">
              <a:avLst/>
            </a:prstGeom>
            <a:noFill/>
            <a:ln>
              <a:noFill/>
            </a:ln>
          </p:spPr>
          <p:txBody>
            <a:bodyPr vert="horz" wrap="square" lIns="90230" tIns="45115" rIns="90230" bIns="45115" anchorCtr="0" compatLnSpc="0">
              <a:spAutoFit/>
            </a:bodyPr>
            <a:lstStyle/>
            <a:p>
              <a:pPr algn="ctr" hangingPunct="0"/>
              <a:r>
                <a:rPr lang="en-AU" sz="1404" b="1" dirty="0">
                  <a:latin typeface="Liberation Sans" pitchFamily="18"/>
                  <a:ea typeface="Noto Sans CJK SC" pitchFamily="2"/>
                  <a:cs typeface="Lohit Devanagari" pitchFamily="2"/>
                </a:rPr>
                <a:t>Layout</a:t>
              </a:r>
            </a:p>
            <a:p>
              <a:pPr algn="ctr" hangingPunct="0"/>
              <a:r>
                <a:rPr lang="en-AU" sz="1404" b="1" dirty="0">
                  <a:latin typeface="Liberation Sans" pitchFamily="18"/>
                  <a:ea typeface="Noto Sans CJK SC" pitchFamily="2"/>
                  <a:cs typeface="Lohit Devanagari" pitchFamily="2"/>
                </a:rPr>
                <a:t>annotation</a:t>
              </a:r>
            </a:p>
          </p:txBody>
        </p:sp>
        <p:sp>
          <p:nvSpPr>
            <p:cNvPr id="27" name="Freeform: Shape 26">
              <a:extLst>
                <a:ext uri="{FF2B5EF4-FFF2-40B4-BE49-F238E27FC236}">
                  <a16:creationId xmlns:a16="http://schemas.microsoft.com/office/drawing/2014/main" id="{C5A77BE3-3A1B-2FA1-5A76-6A53E0673250}"/>
                </a:ext>
              </a:extLst>
            </p:cNvPr>
            <p:cNvSpPr/>
            <p:nvPr/>
          </p:nvSpPr>
          <p:spPr>
            <a:xfrm>
              <a:off x="5590400" y="2745150"/>
              <a:ext cx="260584" cy="20861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31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8" name="Freeform: Shape 27">
              <a:extLst>
                <a:ext uri="{FF2B5EF4-FFF2-40B4-BE49-F238E27FC236}">
                  <a16:creationId xmlns:a16="http://schemas.microsoft.com/office/drawing/2014/main" id="{CC9CA93B-B32B-7BAF-6E75-1A78D90EBB8E}"/>
                </a:ext>
              </a:extLst>
            </p:cNvPr>
            <p:cNvSpPr/>
            <p:nvPr/>
          </p:nvSpPr>
          <p:spPr>
            <a:xfrm>
              <a:off x="5850984" y="2614858"/>
              <a:ext cx="182625" cy="13029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9" name="Freeform: Shape 28">
              <a:extLst>
                <a:ext uri="{FF2B5EF4-FFF2-40B4-BE49-F238E27FC236}">
                  <a16:creationId xmlns:a16="http://schemas.microsoft.com/office/drawing/2014/main" id="{3F5B3656-1297-4875-A12F-EDD0F3DCDA64}"/>
                </a:ext>
              </a:extLst>
            </p:cNvPr>
            <p:cNvSpPr/>
            <p:nvPr/>
          </p:nvSpPr>
          <p:spPr>
            <a:xfrm>
              <a:off x="5590400" y="2484566"/>
              <a:ext cx="188400" cy="1043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72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0" name="Freeform: Shape 29">
              <a:extLst>
                <a:ext uri="{FF2B5EF4-FFF2-40B4-BE49-F238E27FC236}">
                  <a16:creationId xmlns:a16="http://schemas.microsoft.com/office/drawing/2014/main" id="{E3579F75-420E-43A9-E782-28C50445093D}"/>
                </a:ext>
              </a:extLst>
            </p:cNvPr>
            <p:cNvSpPr/>
            <p:nvPr/>
          </p:nvSpPr>
          <p:spPr>
            <a:xfrm>
              <a:off x="5668720" y="2588872"/>
              <a:ext cx="77959"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1" name="Freeform: Shape 30">
              <a:extLst>
                <a:ext uri="{FF2B5EF4-FFF2-40B4-BE49-F238E27FC236}">
                  <a16:creationId xmlns:a16="http://schemas.microsoft.com/office/drawing/2014/main" id="{550421EA-A469-B2FB-5C04-BE359E26C69B}"/>
                </a:ext>
              </a:extLst>
            </p:cNvPr>
            <p:cNvSpPr/>
            <p:nvPr/>
          </p:nvSpPr>
          <p:spPr>
            <a:xfrm>
              <a:off x="5746679" y="2588872"/>
              <a:ext cx="52333"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2" name="Freeform: Shape 31">
              <a:extLst>
                <a:ext uri="{FF2B5EF4-FFF2-40B4-BE49-F238E27FC236}">
                  <a16:creationId xmlns:a16="http://schemas.microsoft.com/office/drawing/2014/main" id="{3C0F40FF-A041-7AB1-6A0A-95988A988A52}"/>
                </a:ext>
              </a:extLst>
            </p:cNvPr>
            <p:cNvSpPr/>
            <p:nvPr/>
          </p:nvSpPr>
          <p:spPr>
            <a:xfrm>
              <a:off x="5799012" y="2588872"/>
              <a:ext cx="51972"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pic>
          <p:nvPicPr>
            <p:cNvPr id="36" name="Picture 35">
              <a:extLst>
                <a:ext uri="{FF2B5EF4-FFF2-40B4-BE49-F238E27FC236}">
                  <a16:creationId xmlns:a16="http://schemas.microsoft.com/office/drawing/2014/main" id="{92830E9D-3744-F754-A15A-544C67D50878}"/>
                </a:ext>
              </a:extLst>
            </p:cNvPr>
            <p:cNvPicPr>
              <a:picLocks noChangeAspect="1"/>
            </p:cNvPicPr>
            <p:nvPr/>
          </p:nvPicPr>
          <p:blipFill>
            <a:blip r:embed="rId7">
              <a:lum contrast="-39000"/>
              <a:alphaModFix/>
              <a:grayscl/>
            </a:blip>
            <a:srcRect/>
            <a:stretch>
              <a:fillRect/>
            </a:stretch>
          </p:blipFill>
          <p:spPr>
            <a:xfrm>
              <a:off x="4543734" y="2448474"/>
              <a:ext cx="541379" cy="541379"/>
            </a:xfrm>
            <a:prstGeom prst="rect">
              <a:avLst/>
            </a:prstGeom>
            <a:noFill/>
            <a:ln>
              <a:noFill/>
            </a:ln>
          </p:spPr>
        </p:pic>
        <p:sp>
          <p:nvSpPr>
            <p:cNvPr id="37" name="Freeform: Shape 36">
              <a:extLst>
                <a:ext uri="{FF2B5EF4-FFF2-40B4-BE49-F238E27FC236}">
                  <a16:creationId xmlns:a16="http://schemas.microsoft.com/office/drawing/2014/main" id="{60567DD1-18EC-E903-1195-42C8E49CD68A}"/>
                </a:ext>
              </a:extLst>
            </p:cNvPr>
            <p:cNvSpPr/>
            <p:nvPr/>
          </p:nvSpPr>
          <p:spPr>
            <a:xfrm>
              <a:off x="5590762" y="2588872"/>
              <a:ext cx="78319"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65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45" name="TextBox 44">
              <a:extLst>
                <a:ext uri="{FF2B5EF4-FFF2-40B4-BE49-F238E27FC236}">
                  <a16:creationId xmlns:a16="http://schemas.microsoft.com/office/drawing/2014/main" id="{5F76F10E-5780-8ECE-4E40-47CE3CD5135F}"/>
                </a:ext>
              </a:extLst>
            </p:cNvPr>
            <p:cNvSpPr txBox="1"/>
            <p:nvPr/>
          </p:nvSpPr>
          <p:spPr>
            <a:xfrm rot="5400000" flipH="1">
              <a:off x="5092633" y="2542468"/>
              <a:ext cx="476795" cy="461665"/>
            </a:xfrm>
            <a:prstGeom prst="rect">
              <a:avLst/>
            </a:prstGeom>
            <a:noFill/>
          </p:spPr>
          <p:txBody>
            <a:bodyPr wrap="square" rtlCol="0">
              <a:spAutoFit/>
            </a:bodyPr>
            <a:lstStyle/>
            <a:p>
              <a:r>
                <a:rPr lang="en-US" sz="2400" dirty="0"/>
                <a:t>()</a:t>
              </a:r>
              <a:endParaRPr lang="fr-FR" sz="2400" dirty="0"/>
            </a:p>
          </p:txBody>
        </p:sp>
      </p:grpSp>
    </p:spTree>
    <p:extLst>
      <p:ext uri="{BB962C8B-B14F-4D97-AF65-F5344CB8AC3E}">
        <p14:creationId xmlns:p14="http://schemas.microsoft.com/office/powerpoint/2010/main" val="235048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24" grpId="0"/>
      <p:bldP spid="34" grpId="0"/>
      <p:bldP spid="33" grpId="0" animBg="1"/>
      <p:bldP spid="54" grpId="0"/>
      <p:bldP spid="3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7DE25C-52D0-A535-336B-68CDBF152FAA}"/>
              </a:ext>
            </a:extLst>
          </p:cNvPr>
          <p:cNvSpPr>
            <a:spLocks noGrp="1"/>
          </p:cNvSpPr>
          <p:nvPr>
            <p:ph type="sldNum" sz="quarter" idx="12"/>
          </p:nvPr>
        </p:nvSpPr>
        <p:spPr/>
        <p:txBody>
          <a:bodyPr/>
          <a:lstStyle/>
          <a:p>
            <a:fld id="{4FAB73BC-B049-4115-A692-8D63A059BFB8}" type="slidenum">
              <a:rPr lang="en-US" smtClean="0"/>
              <a:pPr/>
              <a:t>19</a:t>
            </a:fld>
            <a:endParaRPr lang="en-US" dirty="0"/>
          </a:p>
        </p:txBody>
      </p:sp>
      <p:sp>
        <p:nvSpPr>
          <p:cNvPr id="4" name="Title 1">
            <a:extLst>
              <a:ext uri="{FF2B5EF4-FFF2-40B4-BE49-F238E27FC236}">
                <a16:creationId xmlns:a16="http://schemas.microsoft.com/office/drawing/2014/main" id="{5C623F18-D036-D165-C8C9-29A9480113DB}"/>
              </a:ext>
            </a:extLst>
          </p:cNvPr>
          <p:cNvSpPr txBox="1">
            <a:spLocks/>
          </p:cNvSpPr>
          <p:nvPr/>
        </p:nvSpPr>
        <p:spPr>
          <a:xfrm>
            <a:off x="105642" y="-36649"/>
            <a:ext cx="1205312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err="1">
                <a:solidFill>
                  <a:srgbClr val="002060"/>
                </a:solidFill>
              </a:rPr>
              <a:t>Cogent</a:t>
            </a:r>
            <a:r>
              <a:rPr lang="fr-FR" baseline="30000" dirty="0">
                <a:solidFill>
                  <a:srgbClr val="002060"/>
                </a:solidFill>
              </a:rPr>
              <a:t>+ </a:t>
            </a:r>
            <a:r>
              <a:rPr lang="fr-FR" dirty="0">
                <a:solidFill>
                  <a:srgbClr val="002060"/>
                </a:solidFill>
              </a:rPr>
              <a:t>=</a:t>
            </a:r>
            <a:r>
              <a:rPr lang="fr-FR" baseline="30000" dirty="0">
                <a:solidFill>
                  <a:srgbClr val="002060"/>
                </a:solidFill>
              </a:rPr>
              <a:t> </a:t>
            </a:r>
            <a:r>
              <a:rPr lang="fr-FR" dirty="0" err="1">
                <a:solidFill>
                  <a:srgbClr val="002060"/>
                </a:solidFill>
              </a:rPr>
              <a:t>Cogent</a:t>
            </a:r>
            <a:r>
              <a:rPr lang="fr-FR" dirty="0">
                <a:solidFill>
                  <a:srgbClr val="002060"/>
                </a:solidFill>
              </a:rPr>
              <a:t> + </a:t>
            </a:r>
            <a:r>
              <a:rPr lang="fr-FR" dirty="0" err="1">
                <a:solidFill>
                  <a:srgbClr val="002060"/>
                </a:solidFill>
              </a:rPr>
              <a:t>Dargent</a:t>
            </a:r>
            <a:endParaRPr lang="fr-FR" dirty="0">
              <a:solidFill>
                <a:srgbClr val="002060"/>
              </a:solidFill>
            </a:endParaRPr>
          </a:p>
        </p:txBody>
      </p:sp>
      <p:pic>
        <p:nvPicPr>
          <p:cNvPr id="5" name="Picture 4">
            <a:extLst>
              <a:ext uri="{FF2B5EF4-FFF2-40B4-BE49-F238E27FC236}">
                <a16:creationId xmlns:a16="http://schemas.microsoft.com/office/drawing/2014/main" id="{05F3FAB2-6310-724B-E0E3-23280A58D8DB}"/>
              </a:ext>
            </a:extLst>
          </p:cNvPr>
          <p:cNvPicPr>
            <a:picLocks noChangeAspect="1"/>
          </p:cNvPicPr>
          <p:nvPr/>
        </p:nvPicPr>
        <p:blipFill>
          <a:blip r:embed="rId3">
            <a:clrChange>
              <a:clrFrom>
                <a:srgbClr val="FFFFFF"/>
              </a:clrFrom>
              <a:clrTo>
                <a:srgbClr val="FFFFFF">
                  <a:alpha val="0"/>
                </a:srgbClr>
              </a:clrTo>
            </a:clrChange>
            <a:lum/>
            <a:alphaModFix/>
          </a:blip>
          <a:srcRect/>
          <a:stretch>
            <a:fillRect/>
          </a:stretch>
        </p:blipFill>
        <p:spPr>
          <a:xfrm>
            <a:off x="5201683" y="3793636"/>
            <a:ext cx="6293388" cy="1303310"/>
          </a:xfrm>
          <a:prstGeom prst="rect">
            <a:avLst/>
          </a:prstGeom>
          <a:noFill/>
          <a:ln>
            <a:noFill/>
          </a:ln>
        </p:spPr>
      </p:pic>
      <p:pic>
        <p:nvPicPr>
          <p:cNvPr id="6" name="Picture 5">
            <a:extLst>
              <a:ext uri="{FF2B5EF4-FFF2-40B4-BE49-F238E27FC236}">
                <a16:creationId xmlns:a16="http://schemas.microsoft.com/office/drawing/2014/main" id="{723FAB5A-79D0-3307-706F-191D702BBCF0}"/>
              </a:ext>
            </a:extLst>
          </p:cNvPr>
          <p:cNvPicPr>
            <a:picLocks noChangeAspect="1"/>
          </p:cNvPicPr>
          <p:nvPr/>
        </p:nvPicPr>
        <p:blipFill>
          <a:blip r:embed="rId4">
            <a:clrChange>
              <a:clrFrom>
                <a:srgbClr val="FFFFFF"/>
              </a:clrFrom>
              <a:clrTo>
                <a:srgbClr val="FFFFFF">
                  <a:alpha val="0"/>
                </a:srgbClr>
              </a:clrTo>
            </a:clrChange>
            <a:lum/>
            <a:alphaModFix/>
          </a:blip>
          <a:srcRect/>
          <a:stretch>
            <a:fillRect/>
          </a:stretch>
        </p:blipFill>
        <p:spPr>
          <a:xfrm>
            <a:off x="784041" y="3738068"/>
            <a:ext cx="3091605" cy="1770967"/>
          </a:xfrm>
          <a:prstGeom prst="rect">
            <a:avLst/>
          </a:prstGeom>
          <a:noFill/>
          <a:ln>
            <a:noFill/>
          </a:ln>
        </p:spPr>
      </p:pic>
      <p:sp>
        <p:nvSpPr>
          <p:cNvPr id="8" name="Left Brace 7">
            <a:extLst>
              <a:ext uri="{FF2B5EF4-FFF2-40B4-BE49-F238E27FC236}">
                <a16:creationId xmlns:a16="http://schemas.microsoft.com/office/drawing/2014/main" id="{E8C41B63-D89A-84E3-D5EC-6AD2375B4A0E}"/>
              </a:ext>
            </a:extLst>
          </p:cNvPr>
          <p:cNvSpPr/>
          <p:nvPr/>
        </p:nvSpPr>
        <p:spPr>
          <a:xfrm rot="5400000">
            <a:off x="2215388" y="1869495"/>
            <a:ext cx="426028" cy="3288722"/>
          </a:xfrm>
          <a:prstGeom prst="leftBrace">
            <a:avLst>
              <a:gd name="adj1" fmla="val 37601"/>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4" name="TextBox 13">
            <a:extLst>
              <a:ext uri="{FF2B5EF4-FFF2-40B4-BE49-F238E27FC236}">
                <a16:creationId xmlns:a16="http://schemas.microsoft.com/office/drawing/2014/main" id="{904A3630-1258-2F57-9991-42BA2385615A}"/>
              </a:ext>
            </a:extLst>
          </p:cNvPr>
          <p:cNvSpPr txBox="1"/>
          <p:nvPr/>
        </p:nvSpPr>
        <p:spPr>
          <a:xfrm>
            <a:off x="1683645" y="2859579"/>
            <a:ext cx="1573265" cy="369332"/>
          </a:xfrm>
          <a:prstGeom prst="rect">
            <a:avLst/>
          </a:prstGeom>
          <a:noFill/>
        </p:spPr>
        <p:txBody>
          <a:bodyPr wrap="square" rtlCol="0">
            <a:spAutoFit/>
          </a:bodyPr>
          <a:lstStyle/>
          <a:p>
            <a:r>
              <a:rPr lang="en-US" dirty="0"/>
              <a:t>Cogent Type</a:t>
            </a:r>
            <a:endParaRPr lang="fr-FR" dirty="0"/>
          </a:p>
        </p:txBody>
      </p:sp>
      <p:sp>
        <p:nvSpPr>
          <p:cNvPr id="16" name="Left Brace 15">
            <a:extLst>
              <a:ext uri="{FF2B5EF4-FFF2-40B4-BE49-F238E27FC236}">
                <a16:creationId xmlns:a16="http://schemas.microsoft.com/office/drawing/2014/main" id="{D940B3D8-FD0B-B3D2-5BA9-B63525CF5B47}"/>
              </a:ext>
            </a:extLst>
          </p:cNvPr>
          <p:cNvSpPr/>
          <p:nvPr/>
        </p:nvSpPr>
        <p:spPr>
          <a:xfrm rot="5400000">
            <a:off x="8117544" y="458056"/>
            <a:ext cx="461664" cy="6218237"/>
          </a:xfrm>
          <a:prstGeom prst="leftBrace">
            <a:avLst>
              <a:gd name="adj1" fmla="val 37601"/>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18" name="TextBox 17">
            <a:extLst>
              <a:ext uri="{FF2B5EF4-FFF2-40B4-BE49-F238E27FC236}">
                <a16:creationId xmlns:a16="http://schemas.microsoft.com/office/drawing/2014/main" id="{5C703A6A-7B8E-5A0E-2866-F0EC53B9465A}"/>
              </a:ext>
            </a:extLst>
          </p:cNvPr>
          <p:cNvSpPr txBox="1"/>
          <p:nvPr/>
        </p:nvSpPr>
        <p:spPr>
          <a:xfrm>
            <a:off x="6535226" y="2900763"/>
            <a:ext cx="3973129" cy="369332"/>
          </a:xfrm>
          <a:prstGeom prst="rect">
            <a:avLst/>
          </a:prstGeom>
          <a:noFill/>
        </p:spPr>
        <p:txBody>
          <a:bodyPr wrap="square" rtlCol="0">
            <a:spAutoFit/>
          </a:bodyPr>
          <a:lstStyle/>
          <a:p>
            <a:pPr algn="ctr"/>
            <a:r>
              <a:rPr lang="fr-FR" dirty="0"/>
              <a:t>Possible </a:t>
            </a:r>
            <a:r>
              <a:rPr lang="fr-FR" dirty="0" err="1"/>
              <a:t>layout</a:t>
            </a:r>
            <a:endParaRPr lang="fr-FR" dirty="0"/>
          </a:p>
        </p:txBody>
      </p:sp>
      <p:sp>
        <p:nvSpPr>
          <p:cNvPr id="15" name="TextBox 14">
            <a:extLst>
              <a:ext uri="{FF2B5EF4-FFF2-40B4-BE49-F238E27FC236}">
                <a16:creationId xmlns:a16="http://schemas.microsoft.com/office/drawing/2014/main" id="{6A0A0974-2B7C-BF65-9208-8851146FF25C}"/>
              </a:ext>
            </a:extLst>
          </p:cNvPr>
          <p:cNvSpPr txBox="1"/>
          <p:nvPr/>
        </p:nvSpPr>
        <p:spPr>
          <a:xfrm>
            <a:off x="809981" y="1419918"/>
            <a:ext cx="11858920" cy="461665"/>
          </a:xfrm>
          <a:prstGeom prst="rect">
            <a:avLst/>
          </a:prstGeom>
          <a:noFill/>
        </p:spPr>
        <p:txBody>
          <a:bodyPr wrap="square" rtlCol="0">
            <a:spAutoFit/>
          </a:bodyPr>
          <a:lstStyle/>
          <a:p>
            <a:r>
              <a:rPr lang="en-US" sz="2400" dirty="0"/>
              <a:t>Cogent enriched with the possibility to annotate record types with explicit layouts.</a:t>
            </a:r>
            <a:endParaRPr lang="fr-FR" sz="2400" dirty="0"/>
          </a:p>
        </p:txBody>
      </p:sp>
      <p:sp>
        <p:nvSpPr>
          <p:cNvPr id="3" name="TextBox 2">
            <a:extLst>
              <a:ext uri="{FF2B5EF4-FFF2-40B4-BE49-F238E27FC236}">
                <a16:creationId xmlns:a16="http://schemas.microsoft.com/office/drawing/2014/main" id="{07D91378-EF1F-98F3-F879-3B0D8871167E}"/>
              </a:ext>
            </a:extLst>
          </p:cNvPr>
          <p:cNvSpPr txBox="1"/>
          <p:nvPr/>
        </p:nvSpPr>
        <p:spPr>
          <a:xfrm>
            <a:off x="9180880" y="2014077"/>
            <a:ext cx="1792816" cy="369332"/>
          </a:xfrm>
          <a:prstGeom prst="rect">
            <a:avLst/>
          </a:prstGeom>
          <a:noFill/>
        </p:spPr>
        <p:txBody>
          <a:bodyPr wrap="square">
            <a:spAutoFit/>
          </a:bodyPr>
          <a:lstStyle/>
          <a:p>
            <a:r>
              <a:rPr lang="fr-FR" dirty="0" err="1"/>
              <a:t>Dedicated</a:t>
            </a:r>
            <a:r>
              <a:rPr lang="fr-FR" dirty="0"/>
              <a:t> </a:t>
            </a:r>
            <a:r>
              <a:rPr lang="fr-FR" dirty="0" err="1"/>
              <a:t>syntax</a:t>
            </a:r>
            <a:endParaRPr lang="fr-FR" dirty="0"/>
          </a:p>
        </p:txBody>
      </p:sp>
      <p:sp>
        <p:nvSpPr>
          <p:cNvPr id="9" name="Left Brace 8">
            <a:extLst>
              <a:ext uri="{FF2B5EF4-FFF2-40B4-BE49-F238E27FC236}">
                <a16:creationId xmlns:a16="http://schemas.microsoft.com/office/drawing/2014/main" id="{4FEBDFD7-BC2C-895D-E322-A6EDC9D9A879}"/>
              </a:ext>
            </a:extLst>
          </p:cNvPr>
          <p:cNvSpPr/>
          <p:nvPr/>
        </p:nvSpPr>
        <p:spPr>
          <a:xfrm rot="16200000">
            <a:off x="10017639" y="991773"/>
            <a:ext cx="119298" cy="179281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Tree>
    <p:extLst>
      <p:ext uri="{BB962C8B-B14F-4D97-AF65-F5344CB8AC3E}">
        <p14:creationId xmlns:p14="http://schemas.microsoft.com/office/powerpoint/2010/main" val="129839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p:bldP spid="16" grpId="0" animBg="1"/>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170B7-D24C-56B4-3E5B-7404DC7D5681}"/>
              </a:ext>
            </a:extLst>
          </p:cNvPr>
          <p:cNvSpPr>
            <a:spLocks noGrp="1"/>
          </p:cNvSpPr>
          <p:nvPr>
            <p:ph type="title"/>
          </p:nvPr>
        </p:nvSpPr>
        <p:spPr>
          <a:xfrm>
            <a:off x="0" y="1033188"/>
            <a:ext cx="12192000" cy="2852737"/>
          </a:xfrm>
          <a:effectLst>
            <a:outerShdw blurRad="50800" dist="38100" dir="5400000" algn="t" rotWithShape="0">
              <a:prstClr val="black">
                <a:alpha val="40000"/>
              </a:prstClr>
            </a:outerShdw>
          </a:effectLst>
        </p:spPr>
        <p:txBody>
          <a:bodyPr>
            <a:normAutofit/>
          </a:bodyPr>
          <a:lstStyle/>
          <a:p>
            <a:pPr algn="ctr"/>
            <a:r>
              <a:rPr lang="en-US" sz="5400" dirty="0"/>
              <a:t>Context</a:t>
            </a:r>
            <a:endParaRPr lang="fr-FR" sz="5400" dirty="0"/>
          </a:p>
        </p:txBody>
      </p:sp>
      <p:sp>
        <p:nvSpPr>
          <p:cNvPr id="6" name="Slide Number Placeholder 5">
            <a:extLst>
              <a:ext uri="{FF2B5EF4-FFF2-40B4-BE49-F238E27FC236}">
                <a16:creationId xmlns:a16="http://schemas.microsoft.com/office/drawing/2014/main" id="{C9E80C5F-4567-BCAF-F29A-02395172DBAE}"/>
              </a:ext>
            </a:extLst>
          </p:cNvPr>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2105774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87F4B9-F5E4-0DED-C674-BD6FC6C1E72E}"/>
              </a:ext>
            </a:extLst>
          </p:cNvPr>
          <p:cNvPicPr>
            <a:picLocks noChangeAspect="1"/>
          </p:cNvPicPr>
          <p:nvPr/>
        </p:nvPicPr>
        <p:blipFill>
          <a:blip r:embed="rId3">
            <a:clrChange>
              <a:clrFrom>
                <a:srgbClr val="FFFFFF"/>
              </a:clrFrom>
              <a:clrTo>
                <a:srgbClr val="FFFFFF">
                  <a:alpha val="0"/>
                </a:srgbClr>
              </a:clrTo>
            </a:clrChange>
            <a:lum/>
            <a:alphaModFix/>
          </a:blip>
          <a:srcRect/>
          <a:stretch>
            <a:fillRect/>
          </a:stretch>
        </p:blipFill>
        <p:spPr>
          <a:xfrm>
            <a:off x="1728568" y="1459195"/>
            <a:ext cx="3677042" cy="2106323"/>
          </a:xfrm>
          <a:prstGeom prst="rect">
            <a:avLst/>
          </a:prstGeom>
          <a:noFill/>
          <a:ln>
            <a:noFill/>
          </a:ln>
        </p:spPr>
      </p:pic>
      <p:pic>
        <p:nvPicPr>
          <p:cNvPr id="4" name="Picture 3">
            <a:extLst>
              <a:ext uri="{FF2B5EF4-FFF2-40B4-BE49-F238E27FC236}">
                <a16:creationId xmlns:a16="http://schemas.microsoft.com/office/drawing/2014/main" id="{DE299166-2D60-5501-DC88-C982999E81C3}"/>
              </a:ext>
            </a:extLst>
          </p:cNvPr>
          <p:cNvPicPr>
            <a:picLocks noChangeAspect="1"/>
          </p:cNvPicPr>
          <p:nvPr/>
        </p:nvPicPr>
        <p:blipFill>
          <a:blip r:embed="rId4">
            <a:lum/>
            <a:alphaModFix/>
          </a:blip>
          <a:srcRect/>
          <a:stretch>
            <a:fillRect/>
          </a:stretch>
        </p:blipFill>
        <p:spPr>
          <a:xfrm>
            <a:off x="1723514" y="4633839"/>
            <a:ext cx="8661695" cy="1793767"/>
          </a:xfrm>
          <a:prstGeom prst="rect">
            <a:avLst/>
          </a:prstGeom>
          <a:noFill/>
          <a:ln>
            <a:noFill/>
          </a:ln>
        </p:spPr>
      </p:pic>
      <p:pic>
        <p:nvPicPr>
          <p:cNvPr id="5" name="Picture 4">
            <a:extLst>
              <a:ext uri="{FF2B5EF4-FFF2-40B4-BE49-F238E27FC236}">
                <a16:creationId xmlns:a16="http://schemas.microsoft.com/office/drawing/2014/main" id="{52F678A9-7B41-8434-AD95-4CD9E8F196C9}"/>
              </a:ext>
            </a:extLst>
          </p:cNvPr>
          <p:cNvPicPr>
            <a:picLocks noChangeAspect="1"/>
          </p:cNvPicPr>
          <p:nvPr/>
        </p:nvPicPr>
        <p:blipFill>
          <a:blip r:embed="rId5">
            <a:clrChange>
              <a:clrFrom>
                <a:srgbClr val="FFFFFF"/>
              </a:clrFrom>
              <a:clrTo>
                <a:srgbClr val="FFFFFF">
                  <a:alpha val="0"/>
                </a:srgbClr>
              </a:clrTo>
            </a:clrChange>
            <a:lum/>
            <a:alphaModFix/>
          </a:blip>
          <a:srcRect/>
          <a:stretch>
            <a:fillRect/>
          </a:stretch>
        </p:blipFill>
        <p:spPr>
          <a:xfrm>
            <a:off x="5752091" y="1485180"/>
            <a:ext cx="4963358" cy="2255022"/>
          </a:xfrm>
          <a:prstGeom prst="rect">
            <a:avLst/>
          </a:prstGeom>
          <a:noFill/>
          <a:ln>
            <a:noFill/>
          </a:ln>
        </p:spPr>
      </p:pic>
      <p:sp>
        <p:nvSpPr>
          <p:cNvPr id="6" name="TextBox 5">
            <a:extLst>
              <a:ext uri="{FF2B5EF4-FFF2-40B4-BE49-F238E27FC236}">
                <a16:creationId xmlns:a16="http://schemas.microsoft.com/office/drawing/2014/main" id="{BC281CEA-F170-C3F0-EFD0-9BD7285DB1BC}"/>
              </a:ext>
            </a:extLst>
          </p:cNvPr>
          <p:cNvSpPr txBox="1"/>
          <p:nvPr/>
        </p:nvSpPr>
        <p:spPr>
          <a:xfrm>
            <a:off x="828978" y="1868009"/>
            <a:ext cx="1438623" cy="366332"/>
          </a:xfrm>
          <a:prstGeom prst="rect">
            <a:avLst/>
          </a:prstGeom>
          <a:noFill/>
          <a:ln>
            <a:noFill/>
          </a:ln>
        </p:spPr>
        <p:txBody>
          <a:bodyPr vert="horz" wrap="square" lIns="90230" tIns="45115" rIns="90230" bIns="45115" anchorCtr="0" compatLnSpc="0">
            <a:spAutoFit/>
          </a:bodyPr>
          <a:lstStyle/>
          <a:p>
            <a:pPr hangingPunct="0">
              <a:defRPr sz="1900"/>
            </a:pPr>
            <a:r>
              <a:rPr lang="en-AU" sz="1805" dirty="0">
                <a:solidFill>
                  <a:srgbClr val="0000FF"/>
                </a:solidFill>
                <a:latin typeface="Liberation Sans" pitchFamily="18"/>
                <a:ea typeface="Noto Sans CJK SC" pitchFamily="2"/>
                <a:cs typeface="Lohit Devanagari" pitchFamily="2"/>
              </a:rPr>
              <a:t> record</a:t>
            </a:r>
          </a:p>
        </p:txBody>
      </p:sp>
      <p:sp>
        <p:nvSpPr>
          <p:cNvPr id="7" name="TextBox 6">
            <a:extLst>
              <a:ext uri="{FF2B5EF4-FFF2-40B4-BE49-F238E27FC236}">
                <a16:creationId xmlns:a16="http://schemas.microsoft.com/office/drawing/2014/main" id="{9E7C4E55-55F2-B6B7-42A5-0B3EEC94C3A2}"/>
              </a:ext>
            </a:extLst>
          </p:cNvPr>
          <p:cNvSpPr txBox="1"/>
          <p:nvPr/>
        </p:nvSpPr>
        <p:spPr>
          <a:xfrm>
            <a:off x="868648" y="2741889"/>
            <a:ext cx="1438623" cy="366332"/>
          </a:xfrm>
          <a:prstGeom prst="rect">
            <a:avLst/>
          </a:prstGeom>
          <a:noFill/>
          <a:ln>
            <a:noFill/>
          </a:ln>
        </p:spPr>
        <p:txBody>
          <a:bodyPr vert="horz" wrap="square" lIns="90230" tIns="45115" rIns="90230" bIns="45115" anchorCtr="0" compatLnSpc="0">
            <a:spAutoFit/>
          </a:bodyPr>
          <a:lstStyle/>
          <a:p>
            <a:pPr hangingPunct="0">
              <a:defRPr sz="1900"/>
            </a:pPr>
            <a:r>
              <a:rPr lang="en-AU" sz="1805" dirty="0">
                <a:solidFill>
                  <a:srgbClr val="0000FF"/>
                </a:solidFill>
                <a:latin typeface="Liberation Sans" pitchFamily="18"/>
                <a:ea typeface="Noto Sans CJK SC" pitchFamily="2"/>
                <a:cs typeface="Lohit Devanagari" pitchFamily="2"/>
              </a:rPr>
              <a:t>variant</a:t>
            </a:r>
          </a:p>
        </p:txBody>
      </p:sp>
      <p:sp>
        <p:nvSpPr>
          <p:cNvPr id="8" name="TextBox 7">
            <a:extLst>
              <a:ext uri="{FF2B5EF4-FFF2-40B4-BE49-F238E27FC236}">
                <a16:creationId xmlns:a16="http://schemas.microsoft.com/office/drawing/2014/main" id="{8D000D67-C9D0-6EA3-FD6F-20E3FB78910C}"/>
              </a:ext>
            </a:extLst>
          </p:cNvPr>
          <p:cNvSpPr txBox="1"/>
          <p:nvPr/>
        </p:nvSpPr>
        <p:spPr>
          <a:xfrm>
            <a:off x="865774" y="2329190"/>
            <a:ext cx="905546" cy="366332"/>
          </a:xfrm>
          <a:prstGeom prst="rect">
            <a:avLst/>
          </a:prstGeom>
          <a:noFill/>
          <a:ln>
            <a:noFill/>
          </a:ln>
        </p:spPr>
        <p:txBody>
          <a:bodyPr vert="horz" wrap="square" lIns="90230" tIns="45115" rIns="90230" bIns="45115" anchorCtr="0" compatLnSpc="0">
            <a:spAutoFit/>
          </a:bodyPr>
          <a:lstStyle/>
          <a:p>
            <a:pPr hangingPunct="0">
              <a:defRPr sz="1900"/>
            </a:pPr>
            <a:r>
              <a:rPr lang="en-AU" sz="1805" dirty="0">
                <a:solidFill>
                  <a:srgbClr val="0000FF"/>
                </a:solidFill>
                <a:latin typeface="Liberation Sans" pitchFamily="18"/>
                <a:ea typeface="Noto Sans CJK SC" pitchFamily="2"/>
                <a:cs typeface="Lohit Devanagari" pitchFamily="2"/>
              </a:rPr>
              <a:t>pointer</a:t>
            </a:r>
          </a:p>
        </p:txBody>
      </p:sp>
      <p:sp>
        <p:nvSpPr>
          <p:cNvPr id="9" name="TextBox 8">
            <a:extLst>
              <a:ext uri="{FF2B5EF4-FFF2-40B4-BE49-F238E27FC236}">
                <a16:creationId xmlns:a16="http://schemas.microsoft.com/office/drawing/2014/main" id="{D741E9A4-24EA-A171-1A37-75B22E413C62}"/>
              </a:ext>
            </a:extLst>
          </p:cNvPr>
          <p:cNvSpPr txBox="1"/>
          <p:nvPr/>
        </p:nvSpPr>
        <p:spPr>
          <a:xfrm>
            <a:off x="9669507" y="1788883"/>
            <a:ext cx="1916415" cy="372022"/>
          </a:xfrm>
          <a:prstGeom prst="rect">
            <a:avLst/>
          </a:prstGeom>
          <a:noFill/>
          <a:ln>
            <a:noFill/>
          </a:ln>
        </p:spPr>
        <p:txBody>
          <a:bodyPr vert="horz" wrap="square" lIns="90230" tIns="45115" rIns="90230" bIns="45115" anchorCtr="0" compatLnSpc="0">
            <a:spAutoFit/>
          </a:bodyPr>
          <a:lstStyle/>
          <a:p>
            <a:pPr algn="r" hangingPunct="0">
              <a:defRPr sz="1900"/>
            </a:pPr>
            <a:r>
              <a:rPr lang="en-AU" sz="1905" dirty="0">
                <a:solidFill>
                  <a:srgbClr val="FF0000"/>
                </a:solidFill>
                <a:latin typeface="Liberation Sans" pitchFamily="18"/>
                <a:ea typeface="Noto Sans CJK SC" pitchFamily="2"/>
                <a:cs typeface="Lohit Devanagari" pitchFamily="2"/>
              </a:rPr>
              <a:t>record’s layout</a:t>
            </a:r>
          </a:p>
        </p:txBody>
      </p:sp>
      <p:sp>
        <p:nvSpPr>
          <p:cNvPr id="10" name="Straight Connector 9">
            <a:extLst>
              <a:ext uri="{FF2B5EF4-FFF2-40B4-BE49-F238E27FC236}">
                <a16:creationId xmlns:a16="http://schemas.microsoft.com/office/drawing/2014/main" id="{5E23634F-B72A-F2EB-52F7-DC4C6422E15A}"/>
              </a:ext>
            </a:extLst>
          </p:cNvPr>
          <p:cNvSpPr/>
          <p:nvPr/>
        </p:nvSpPr>
        <p:spPr>
          <a:xfrm>
            <a:off x="1909027" y="4640696"/>
            <a:ext cx="2165514" cy="0"/>
          </a:xfrm>
          <a:prstGeom prst="line">
            <a:avLst/>
          </a:prstGeom>
          <a:noFill/>
          <a:ln w="0">
            <a:solidFill>
              <a:srgbClr val="FF0000"/>
            </a:solidFill>
            <a:prstDash val="solid"/>
            <a:headEnd type="arrow"/>
            <a:tailEnd type="arrow"/>
          </a:ln>
        </p:spPr>
        <p:txBody>
          <a:bodyPr vert="horz" wrap="square" lIns="90230" tIns="45115" rIns="90230" bIns="45115" anchor="ctr" anchorCtr="0" compatLnSpc="0"/>
          <a:lstStyle/>
          <a:p>
            <a:pPr hangingPunct="0"/>
            <a:endParaRPr lang="en-AU" sz="1805">
              <a:latin typeface="Liberation Sans" pitchFamily="18"/>
              <a:ea typeface="Noto Sans CJK SC" pitchFamily="2"/>
              <a:cs typeface="Lohit Devanagari" pitchFamily="2"/>
            </a:endParaRPr>
          </a:p>
        </p:txBody>
      </p:sp>
      <p:sp>
        <p:nvSpPr>
          <p:cNvPr id="11" name="Straight Connector 10">
            <a:extLst>
              <a:ext uri="{FF2B5EF4-FFF2-40B4-BE49-F238E27FC236}">
                <a16:creationId xmlns:a16="http://schemas.microsoft.com/office/drawing/2014/main" id="{AF9EB3DB-2FFA-B0F8-12E3-2F433490B5C7}"/>
              </a:ext>
            </a:extLst>
          </p:cNvPr>
          <p:cNvSpPr/>
          <p:nvPr/>
        </p:nvSpPr>
        <p:spPr>
          <a:xfrm>
            <a:off x="4435460" y="4640696"/>
            <a:ext cx="1576133" cy="722"/>
          </a:xfrm>
          <a:prstGeom prst="line">
            <a:avLst/>
          </a:prstGeom>
          <a:noFill/>
          <a:ln w="0">
            <a:solidFill>
              <a:srgbClr val="FF0000"/>
            </a:solidFill>
            <a:prstDash val="solid"/>
            <a:headEnd type="arrow"/>
            <a:tailEnd type="arrow"/>
          </a:ln>
        </p:spPr>
        <p:txBody>
          <a:bodyPr vert="horz" wrap="square" lIns="90230" tIns="45115" rIns="90230" bIns="45115" anchor="ctr" anchorCtr="0" compatLnSpc="0"/>
          <a:lstStyle/>
          <a:p>
            <a:pPr hangingPunct="0"/>
            <a:endParaRPr lang="en-AU" sz="1805">
              <a:latin typeface="Liberation Sans" pitchFamily="18"/>
              <a:ea typeface="Noto Sans CJK SC" pitchFamily="2"/>
              <a:cs typeface="Lohit Devanagari" pitchFamily="2"/>
            </a:endParaRPr>
          </a:p>
        </p:txBody>
      </p:sp>
      <p:sp>
        <p:nvSpPr>
          <p:cNvPr id="12" name="Straight Connector 11">
            <a:extLst>
              <a:ext uri="{FF2B5EF4-FFF2-40B4-BE49-F238E27FC236}">
                <a16:creationId xmlns:a16="http://schemas.microsoft.com/office/drawing/2014/main" id="{E64842DD-3DFB-D97F-93C3-72CA5ED843E1}"/>
              </a:ext>
            </a:extLst>
          </p:cNvPr>
          <p:cNvSpPr/>
          <p:nvPr/>
        </p:nvSpPr>
        <p:spPr>
          <a:xfrm flipV="1">
            <a:off x="6011593" y="4638891"/>
            <a:ext cx="4023886" cy="2166"/>
          </a:xfrm>
          <a:prstGeom prst="line">
            <a:avLst/>
          </a:prstGeom>
          <a:noFill/>
          <a:ln w="0">
            <a:solidFill>
              <a:srgbClr val="FF0000"/>
            </a:solidFill>
            <a:prstDash val="solid"/>
            <a:headEnd type="arrow"/>
            <a:tailEnd type="arrow"/>
          </a:ln>
        </p:spPr>
        <p:txBody>
          <a:bodyPr vert="horz" wrap="square" lIns="90230" tIns="45115" rIns="90230" bIns="45115" anchor="ctr" anchorCtr="0" compatLnSpc="0"/>
          <a:lstStyle/>
          <a:p>
            <a:pPr hangingPunct="0"/>
            <a:endParaRPr lang="en-AU" sz="1805">
              <a:latin typeface="Liberation Sans" pitchFamily="18"/>
              <a:ea typeface="Noto Sans CJK SC" pitchFamily="2"/>
              <a:cs typeface="Lohit Devanagari" pitchFamily="2"/>
            </a:endParaRPr>
          </a:p>
        </p:txBody>
      </p:sp>
      <p:sp>
        <p:nvSpPr>
          <p:cNvPr id="13" name="TextBox 12">
            <a:extLst>
              <a:ext uri="{FF2B5EF4-FFF2-40B4-BE49-F238E27FC236}">
                <a16:creationId xmlns:a16="http://schemas.microsoft.com/office/drawing/2014/main" id="{A908FB7C-755C-6F11-536B-0FFEFAF0203B}"/>
              </a:ext>
            </a:extLst>
          </p:cNvPr>
          <p:cNvSpPr txBox="1"/>
          <p:nvPr/>
        </p:nvSpPr>
        <p:spPr>
          <a:xfrm>
            <a:off x="9622522" y="2150163"/>
            <a:ext cx="1963399" cy="372022"/>
          </a:xfrm>
          <a:prstGeom prst="rect">
            <a:avLst/>
          </a:prstGeom>
          <a:noFill/>
          <a:ln>
            <a:noFill/>
          </a:ln>
        </p:spPr>
        <p:txBody>
          <a:bodyPr vert="horz" wrap="square" lIns="90230" tIns="45115" rIns="90230" bIns="45115" anchorCtr="0" compatLnSpc="0">
            <a:spAutoFit/>
          </a:bodyPr>
          <a:lstStyle/>
          <a:p>
            <a:pPr algn="r" hangingPunct="0">
              <a:defRPr sz="1900"/>
            </a:pPr>
            <a:r>
              <a:rPr lang="en-AU" sz="1905" dirty="0">
                <a:solidFill>
                  <a:srgbClr val="FF0000"/>
                </a:solidFill>
                <a:latin typeface="Liberation Sans" pitchFamily="18"/>
                <a:ea typeface="Noto Sans CJK SC" pitchFamily="2"/>
                <a:cs typeface="Lohit Devanagari" pitchFamily="2"/>
              </a:rPr>
              <a:t>pointer’s layout</a:t>
            </a:r>
          </a:p>
        </p:txBody>
      </p:sp>
      <p:sp>
        <p:nvSpPr>
          <p:cNvPr id="14" name="TextBox 13">
            <a:extLst>
              <a:ext uri="{FF2B5EF4-FFF2-40B4-BE49-F238E27FC236}">
                <a16:creationId xmlns:a16="http://schemas.microsoft.com/office/drawing/2014/main" id="{400C0541-6180-5990-CDA5-5A79921954A0}"/>
              </a:ext>
            </a:extLst>
          </p:cNvPr>
          <p:cNvSpPr txBox="1"/>
          <p:nvPr/>
        </p:nvSpPr>
        <p:spPr>
          <a:xfrm>
            <a:off x="9699707" y="2559811"/>
            <a:ext cx="1886215" cy="372022"/>
          </a:xfrm>
          <a:prstGeom prst="rect">
            <a:avLst/>
          </a:prstGeom>
          <a:noFill/>
          <a:ln>
            <a:noFill/>
          </a:ln>
        </p:spPr>
        <p:txBody>
          <a:bodyPr vert="horz" wrap="square" lIns="90230" tIns="45115" rIns="90230" bIns="45115" anchorCtr="0" compatLnSpc="0">
            <a:spAutoFit/>
          </a:bodyPr>
          <a:lstStyle/>
          <a:p>
            <a:pPr algn="r" hangingPunct="0">
              <a:defRPr sz="1900"/>
            </a:pPr>
            <a:r>
              <a:rPr lang="en-AU" sz="1905" dirty="0">
                <a:solidFill>
                  <a:srgbClr val="FF0000"/>
                </a:solidFill>
                <a:latin typeface="Liberation Sans" pitchFamily="18"/>
                <a:ea typeface="Noto Sans CJK SC" pitchFamily="2"/>
                <a:cs typeface="Lohit Devanagari" pitchFamily="2"/>
              </a:rPr>
              <a:t>variant’s layout</a:t>
            </a:r>
          </a:p>
        </p:txBody>
      </p:sp>
      <p:sp>
        <p:nvSpPr>
          <p:cNvPr id="15" name="TextBox 14">
            <a:extLst>
              <a:ext uri="{FF2B5EF4-FFF2-40B4-BE49-F238E27FC236}">
                <a16:creationId xmlns:a16="http://schemas.microsoft.com/office/drawing/2014/main" id="{7B9F8A47-CD09-676D-4A49-8F5F5D781407}"/>
              </a:ext>
            </a:extLst>
          </p:cNvPr>
          <p:cNvSpPr txBox="1"/>
          <p:nvPr/>
        </p:nvSpPr>
        <p:spPr>
          <a:xfrm>
            <a:off x="7359987" y="3573099"/>
            <a:ext cx="3567657" cy="372022"/>
          </a:xfrm>
          <a:prstGeom prst="rect">
            <a:avLst/>
          </a:prstGeom>
          <a:noFill/>
          <a:ln>
            <a:noFill/>
          </a:ln>
        </p:spPr>
        <p:txBody>
          <a:bodyPr vert="horz" wrap="square" lIns="90230" tIns="45115" rIns="90230" bIns="45115" anchorCtr="0" compatLnSpc="0">
            <a:spAutoFit/>
          </a:bodyPr>
          <a:lstStyle/>
          <a:p>
            <a:pPr hangingPunct="0">
              <a:defRPr sz="1900">
                <a:solidFill>
                  <a:srgbClr val="069A2E"/>
                </a:solidFill>
              </a:defRPr>
            </a:pPr>
            <a:r>
              <a:rPr lang="en-AU" sz="1905" dirty="0">
                <a:solidFill>
                  <a:srgbClr val="069A2E"/>
                </a:solidFill>
                <a:latin typeface="Liberation Sans" pitchFamily="18"/>
                <a:ea typeface="Noto Sans CJK SC" pitchFamily="2"/>
                <a:cs typeface="Lohit Devanagari" pitchFamily="2"/>
              </a:rPr>
              <a:t> layout size in bits &amp; Bytes</a:t>
            </a:r>
          </a:p>
        </p:txBody>
      </p:sp>
      <p:sp>
        <p:nvSpPr>
          <p:cNvPr id="16" name="Straight Connector 15">
            <a:extLst>
              <a:ext uri="{FF2B5EF4-FFF2-40B4-BE49-F238E27FC236}">
                <a16:creationId xmlns:a16="http://schemas.microsoft.com/office/drawing/2014/main" id="{420D9467-A9C3-FEF8-4104-94265170E7F7}"/>
              </a:ext>
            </a:extLst>
          </p:cNvPr>
          <p:cNvSpPr/>
          <p:nvPr/>
        </p:nvSpPr>
        <p:spPr>
          <a:xfrm>
            <a:off x="7503271" y="3903339"/>
            <a:ext cx="2706894" cy="0"/>
          </a:xfrm>
          <a:prstGeom prst="line">
            <a:avLst/>
          </a:prstGeom>
          <a:noFill/>
          <a:ln w="38160">
            <a:solidFill>
              <a:srgbClr val="069A2E"/>
            </a:solidFill>
            <a:prstDash val="solid"/>
          </a:ln>
        </p:spPr>
        <p:txBody>
          <a:bodyPr vert="horz" wrap="square" lIns="109358" tIns="64244" rIns="109358" bIns="64244" anchor="ctr" anchorCtr="0" compatLnSpc="0"/>
          <a:lstStyle/>
          <a:p>
            <a:pPr hangingPunct="0"/>
            <a:endParaRPr lang="en-AU" sz="1805">
              <a:latin typeface="Liberation Sans" pitchFamily="18"/>
              <a:ea typeface="Noto Sans CJK SC" pitchFamily="2"/>
              <a:cs typeface="Lohit Devanagari" pitchFamily="2"/>
            </a:endParaRPr>
          </a:p>
        </p:txBody>
      </p:sp>
      <p:sp>
        <p:nvSpPr>
          <p:cNvPr id="17" name="Straight Connector 16">
            <a:extLst>
              <a:ext uri="{FF2B5EF4-FFF2-40B4-BE49-F238E27FC236}">
                <a16:creationId xmlns:a16="http://schemas.microsoft.com/office/drawing/2014/main" id="{C2164136-0650-F276-283F-CE9776D21A37}"/>
              </a:ext>
            </a:extLst>
          </p:cNvPr>
          <p:cNvSpPr/>
          <p:nvPr/>
        </p:nvSpPr>
        <p:spPr>
          <a:xfrm>
            <a:off x="7576177" y="2892766"/>
            <a:ext cx="396650" cy="0"/>
          </a:xfrm>
          <a:prstGeom prst="line">
            <a:avLst/>
          </a:prstGeom>
          <a:noFill/>
          <a:ln w="38160">
            <a:solidFill>
              <a:srgbClr val="069A2E"/>
            </a:solidFill>
            <a:prstDash val="solid"/>
          </a:ln>
        </p:spPr>
        <p:txBody>
          <a:bodyPr vert="horz" wrap="square" lIns="109358" tIns="64244" rIns="109358" bIns="64244" anchor="ctr" anchorCtr="0" compatLnSpc="0"/>
          <a:lstStyle/>
          <a:p>
            <a:pPr hangingPunct="0"/>
            <a:endParaRPr lang="en-AU" sz="1805">
              <a:latin typeface="Liberation Sans" pitchFamily="18"/>
              <a:ea typeface="Noto Sans CJK SC" pitchFamily="2"/>
              <a:cs typeface="Lohit Devanagari" pitchFamily="2"/>
            </a:endParaRPr>
          </a:p>
        </p:txBody>
      </p:sp>
      <p:sp>
        <p:nvSpPr>
          <p:cNvPr id="18" name="Straight Connector 17">
            <a:extLst>
              <a:ext uri="{FF2B5EF4-FFF2-40B4-BE49-F238E27FC236}">
                <a16:creationId xmlns:a16="http://schemas.microsoft.com/office/drawing/2014/main" id="{C2D54367-9325-92F1-ADB4-443D7A3D1E58}"/>
              </a:ext>
            </a:extLst>
          </p:cNvPr>
          <p:cNvSpPr/>
          <p:nvPr/>
        </p:nvSpPr>
        <p:spPr>
          <a:xfrm>
            <a:off x="8225831" y="2170928"/>
            <a:ext cx="396651" cy="0"/>
          </a:xfrm>
          <a:prstGeom prst="line">
            <a:avLst/>
          </a:prstGeom>
          <a:noFill/>
          <a:ln w="38160">
            <a:solidFill>
              <a:srgbClr val="069A2E"/>
            </a:solidFill>
            <a:prstDash val="solid"/>
          </a:ln>
        </p:spPr>
        <p:txBody>
          <a:bodyPr vert="horz" wrap="square" lIns="109358" tIns="64244" rIns="109358" bIns="64244" anchor="ctr" anchorCtr="0" compatLnSpc="0"/>
          <a:lstStyle/>
          <a:p>
            <a:pPr hangingPunct="0"/>
            <a:endParaRPr lang="en-AU" sz="1805">
              <a:latin typeface="Liberation Sans" pitchFamily="18"/>
              <a:ea typeface="Noto Sans CJK SC" pitchFamily="2"/>
              <a:cs typeface="Lohit Devanagari" pitchFamily="2"/>
            </a:endParaRPr>
          </a:p>
        </p:txBody>
      </p:sp>
      <p:sp>
        <p:nvSpPr>
          <p:cNvPr id="19" name="Straight Connector 18">
            <a:extLst>
              <a:ext uri="{FF2B5EF4-FFF2-40B4-BE49-F238E27FC236}">
                <a16:creationId xmlns:a16="http://schemas.microsoft.com/office/drawing/2014/main" id="{9B9267AF-0748-7FEE-AF04-F5E4DEC39D0F}"/>
              </a:ext>
            </a:extLst>
          </p:cNvPr>
          <p:cNvSpPr/>
          <p:nvPr/>
        </p:nvSpPr>
        <p:spPr>
          <a:xfrm>
            <a:off x="8947669" y="2170928"/>
            <a:ext cx="396651" cy="0"/>
          </a:xfrm>
          <a:prstGeom prst="line">
            <a:avLst/>
          </a:prstGeom>
          <a:noFill/>
          <a:ln w="38160">
            <a:solidFill>
              <a:srgbClr val="069A2E"/>
            </a:solidFill>
            <a:prstDash val="solid"/>
          </a:ln>
        </p:spPr>
        <p:txBody>
          <a:bodyPr vert="horz" wrap="square" lIns="109358" tIns="64244" rIns="109358" bIns="64244" anchor="ctr" anchorCtr="0" compatLnSpc="0"/>
          <a:lstStyle/>
          <a:p>
            <a:pPr hangingPunct="0"/>
            <a:endParaRPr lang="en-AU" sz="1805">
              <a:latin typeface="Liberation Sans" pitchFamily="18"/>
              <a:ea typeface="Noto Sans CJK SC" pitchFamily="2"/>
              <a:cs typeface="Lohit Devanagari" pitchFamily="2"/>
            </a:endParaRPr>
          </a:p>
        </p:txBody>
      </p:sp>
      <p:sp>
        <p:nvSpPr>
          <p:cNvPr id="20" name="Straight Connector 19">
            <a:extLst>
              <a:ext uri="{FF2B5EF4-FFF2-40B4-BE49-F238E27FC236}">
                <a16:creationId xmlns:a16="http://schemas.microsoft.com/office/drawing/2014/main" id="{94B52308-25C5-7A19-9BAC-F807E00168AC}"/>
              </a:ext>
            </a:extLst>
          </p:cNvPr>
          <p:cNvSpPr/>
          <p:nvPr/>
        </p:nvSpPr>
        <p:spPr>
          <a:xfrm>
            <a:off x="8911577" y="3325868"/>
            <a:ext cx="396650" cy="0"/>
          </a:xfrm>
          <a:prstGeom prst="line">
            <a:avLst/>
          </a:prstGeom>
          <a:noFill/>
          <a:ln w="38160">
            <a:solidFill>
              <a:srgbClr val="069A2E"/>
            </a:solidFill>
            <a:prstDash val="solid"/>
          </a:ln>
        </p:spPr>
        <p:txBody>
          <a:bodyPr vert="horz" wrap="square" lIns="109358" tIns="64244" rIns="109358" bIns="64244" anchor="ctr" anchorCtr="0" compatLnSpc="0"/>
          <a:lstStyle/>
          <a:p>
            <a:pPr hangingPunct="0"/>
            <a:endParaRPr lang="en-AU" sz="1805">
              <a:latin typeface="Liberation Sans" pitchFamily="18"/>
              <a:ea typeface="Noto Sans CJK SC" pitchFamily="2"/>
              <a:cs typeface="Lohit Devanagari" pitchFamily="2"/>
            </a:endParaRPr>
          </a:p>
        </p:txBody>
      </p:sp>
      <p:sp>
        <p:nvSpPr>
          <p:cNvPr id="21" name="TextBox 20">
            <a:extLst>
              <a:ext uri="{FF2B5EF4-FFF2-40B4-BE49-F238E27FC236}">
                <a16:creationId xmlns:a16="http://schemas.microsoft.com/office/drawing/2014/main" id="{F32329C8-6EBF-6065-D580-56B0E5BB4042}"/>
              </a:ext>
            </a:extLst>
          </p:cNvPr>
          <p:cNvSpPr txBox="1"/>
          <p:nvPr/>
        </p:nvSpPr>
        <p:spPr>
          <a:xfrm>
            <a:off x="7432170" y="3934378"/>
            <a:ext cx="1643264" cy="372739"/>
          </a:xfrm>
          <a:prstGeom prst="rect">
            <a:avLst/>
          </a:prstGeom>
          <a:noFill/>
          <a:ln>
            <a:noFill/>
          </a:ln>
        </p:spPr>
        <p:txBody>
          <a:bodyPr vert="horz" wrap="square" lIns="90230" tIns="45115" rIns="90230" bIns="45115" anchorCtr="0" compatLnSpc="0">
            <a:spAutoFit/>
          </a:bodyPr>
          <a:lstStyle/>
          <a:p>
            <a:pPr hangingPunct="0">
              <a:defRPr sz="1900">
                <a:solidFill>
                  <a:srgbClr val="800080"/>
                </a:solidFill>
              </a:defRPr>
            </a:pPr>
            <a:r>
              <a:rPr lang="en-AU" sz="1905">
                <a:solidFill>
                  <a:srgbClr val="800080"/>
                </a:solidFill>
                <a:latin typeface="Liberation Sans" pitchFamily="18"/>
                <a:ea typeface="Noto Sans CJK SC" pitchFamily="2"/>
                <a:cs typeface="Lohit Devanagari" pitchFamily="2"/>
              </a:rPr>
              <a:t>offset</a:t>
            </a:r>
          </a:p>
        </p:txBody>
      </p:sp>
      <p:sp>
        <p:nvSpPr>
          <p:cNvPr id="22" name="Straight Connector 21">
            <a:extLst>
              <a:ext uri="{FF2B5EF4-FFF2-40B4-BE49-F238E27FC236}">
                <a16:creationId xmlns:a16="http://schemas.microsoft.com/office/drawing/2014/main" id="{76900631-4377-6928-C416-26CEF8EE94FC}"/>
              </a:ext>
            </a:extLst>
          </p:cNvPr>
          <p:cNvSpPr/>
          <p:nvPr/>
        </p:nvSpPr>
        <p:spPr>
          <a:xfrm>
            <a:off x="7503632" y="4228167"/>
            <a:ext cx="633052" cy="7939"/>
          </a:xfrm>
          <a:prstGeom prst="line">
            <a:avLst/>
          </a:prstGeom>
          <a:noFill/>
          <a:ln w="38160">
            <a:solidFill>
              <a:srgbClr val="800080"/>
            </a:solidFill>
            <a:prstDash val="solid"/>
          </a:ln>
        </p:spPr>
        <p:txBody>
          <a:bodyPr vert="horz" wrap="square" lIns="109358" tIns="64244" rIns="109358" bIns="64244" anchor="ctr" anchorCtr="0" compatLnSpc="0"/>
          <a:lstStyle/>
          <a:p>
            <a:pPr hangingPunct="0"/>
            <a:endParaRPr lang="en-AU" sz="1805">
              <a:latin typeface="Liberation Sans" pitchFamily="18"/>
              <a:ea typeface="Noto Sans CJK SC" pitchFamily="2"/>
              <a:cs typeface="Lohit Devanagari" pitchFamily="2"/>
            </a:endParaRPr>
          </a:p>
        </p:txBody>
      </p:sp>
      <p:sp>
        <p:nvSpPr>
          <p:cNvPr id="23" name="Straight Connector 22">
            <a:extLst>
              <a:ext uri="{FF2B5EF4-FFF2-40B4-BE49-F238E27FC236}">
                <a16:creationId xmlns:a16="http://schemas.microsoft.com/office/drawing/2014/main" id="{57E1C3C2-F549-A949-8487-3EA209E43615}"/>
              </a:ext>
            </a:extLst>
          </p:cNvPr>
          <p:cNvSpPr/>
          <p:nvPr/>
        </p:nvSpPr>
        <p:spPr>
          <a:xfrm>
            <a:off x="7612268" y="3325868"/>
            <a:ext cx="504566" cy="0"/>
          </a:xfrm>
          <a:prstGeom prst="line">
            <a:avLst/>
          </a:prstGeom>
          <a:noFill/>
          <a:ln w="38160">
            <a:solidFill>
              <a:srgbClr val="800080"/>
            </a:solidFill>
            <a:prstDash val="solid"/>
          </a:ln>
        </p:spPr>
        <p:txBody>
          <a:bodyPr vert="horz" wrap="square" lIns="109358" tIns="64244" rIns="109358" bIns="64244" anchor="ctr" anchorCtr="0" compatLnSpc="0"/>
          <a:lstStyle/>
          <a:p>
            <a:pPr hangingPunct="0"/>
            <a:endParaRPr lang="en-AU" sz="1805">
              <a:latin typeface="Liberation Sans" pitchFamily="18"/>
              <a:ea typeface="Noto Sans CJK SC" pitchFamily="2"/>
              <a:cs typeface="Lohit Devanagari" pitchFamily="2"/>
            </a:endParaRPr>
          </a:p>
        </p:txBody>
      </p:sp>
      <p:sp>
        <p:nvSpPr>
          <p:cNvPr id="24" name="Straight Connector 23">
            <a:extLst>
              <a:ext uri="{FF2B5EF4-FFF2-40B4-BE49-F238E27FC236}">
                <a16:creationId xmlns:a16="http://schemas.microsoft.com/office/drawing/2014/main" id="{C499C92F-5343-AA4A-0003-4AC96E1B605B}"/>
              </a:ext>
            </a:extLst>
          </p:cNvPr>
          <p:cNvSpPr/>
          <p:nvPr/>
        </p:nvSpPr>
        <p:spPr>
          <a:xfrm>
            <a:off x="10066518" y="3325868"/>
            <a:ext cx="504565" cy="0"/>
          </a:xfrm>
          <a:prstGeom prst="line">
            <a:avLst/>
          </a:prstGeom>
          <a:noFill/>
          <a:ln w="38160">
            <a:solidFill>
              <a:srgbClr val="800080"/>
            </a:solidFill>
            <a:prstDash val="solid"/>
          </a:ln>
        </p:spPr>
        <p:txBody>
          <a:bodyPr vert="horz" wrap="square" lIns="109358" tIns="64244" rIns="109358" bIns="64244" anchor="ctr" anchorCtr="0" compatLnSpc="0"/>
          <a:lstStyle/>
          <a:p>
            <a:pPr hangingPunct="0"/>
            <a:endParaRPr lang="en-AU" sz="1805">
              <a:latin typeface="Liberation Sans" pitchFamily="18"/>
              <a:ea typeface="Noto Sans CJK SC" pitchFamily="2"/>
              <a:cs typeface="Lohit Devanagari" pitchFamily="2"/>
            </a:endParaRPr>
          </a:p>
        </p:txBody>
      </p:sp>
      <p:sp>
        <p:nvSpPr>
          <p:cNvPr id="25" name="Straight Connector 24">
            <a:extLst>
              <a:ext uri="{FF2B5EF4-FFF2-40B4-BE49-F238E27FC236}">
                <a16:creationId xmlns:a16="http://schemas.microsoft.com/office/drawing/2014/main" id="{4DA89AFF-3BAA-D583-F370-BBA876AA0281}"/>
              </a:ext>
            </a:extLst>
          </p:cNvPr>
          <p:cNvSpPr/>
          <p:nvPr/>
        </p:nvSpPr>
        <p:spPr>
          <a:xfrm>
            <a:off x="7612268" y="2567937"/>
            <a:ext cx="504566" cy="0"/>
          </a:xfrm>
          <a:prstGeom prst="line">
            <a:avLst/>
          </a:prstGeom>
          <a:noFill/>
          <a:ln w="38160">
            <a:solidFill>
              <a:srgbClr val="800080"/>
            </a:solidFill>
            <a:prstDash val="solid"/>
          </a:ln>
        </p:spPr>
        <p:txBody>
          <a:bodyPr vert="horz" wrap="square" lIns="109358" tIns="64244" rIns="109358" bIns="64244" anchor="ctr" anchorCtr="0" compatLnSpc="0"/>
          <a:lstStyle/>
          <a:p>
            <a:pPr hangingPunct="0"/>
            <a:endParaRPr lang="en-AU" sz="1805">
              <a:latin typeface="Liberation Sans" pitchFamily="18"/>
              <a:ea typeface="Noto Sans CJK SC" pitchFamily="2"/>
              <a:cs typeface="Lohit Devanagari" pitchFamily="2"/>
            </a:endParaRPr>
          </a:p>
        </p:txBody>
      </p:sp>
      <p:sp>
        <p:nvSpPr>
          <p:cNvPr id="26" name="Straight Connector 25">
            <a:extLst>
              <a:ext uri="{FF2B5EF4-FFF2-40B4-BE49-F238E27FC236}">
                <a16:creationId xmlns:a16="http://schemas.microsoft.com/office/drawing/2014/main" id="{6261C215-721C-82D6-5DE0-E12536588117}"/>
              </a:ext>
            </a:extLst>
          </p:cNvPr>
          <p:cNvSpPr/>
          <p:nvPr/>
        </p:nvSpPr>
        <p:spPr>
          <a:xfrm>
            <a:off x="9380772" y="3325868"/>
            <a:ext cx="504565" cy="0"/>
          </a:xfrm>
          <a:prstGeom prst="line">
            <a:avLst/>
          </a:prstGeom>
          <a:noFill/>
          <a:ln w="38160">
            <a:solidFill>
              <a:srgbClr val="800080"/>
            </a:solidFill>
            <a:prstDash val="solid"/>
          </a:ln>
        </p:spPr>
        <p:txBody>
          <a:bodyPr vert="horz" wrap="square" lIns="109358" tIns="64244" rIns="109358" bIns="64244" anchor="ctr" anchorCtr="0" compatLnSpc="0"/>
          <a:lstStyle/>
          <a:p>
            <a:pPr hangingPunct="0"/>
            <a:endParaRPr lang="en-AU" sz="1805">
              <a:latin typeface="Liberation Sans" pitchFamily="18"/>
              <a:ea typeface="Noto Sans CJK SC" pitchFamily="2"/>
              <a:cs typeface="Lohit Devanagari" pitchFamily="2"/>
            </a:endParaRPr>
          </a:p>
        </p:txBody>
      </p:sp>
      <p:sp>
        <p:nvSpPr>
          <p:cNvPr id="27" name="TextBox 26">
            <a:extLst>
              <a:ext uri="{FF2B5EF4-FFF2-40B4-BE49-F238E27FC236}">
                <a16:creationId xmlns:a16="http://schemas.microsoft.com/office/drawing/2014/main" id="{364542F7-0131-CAD5-2CAE-15715472608B}"/>
              </a:ext>
            </a:extLst>
          </p:cNvPr>
          <p:cNvSpPr txBox="1"/>
          <p:nvPr/>
        </p:nvSpPr>
        <p:spPr>
          <a:xfrm>
            <a:off x="7432531" y="4223474"/>
            <a:ext cx="1643264" cy="372739"/>
          </a:xfrm>
          <a:prstGeom prst="rect">
            <a:avLst/>
          </a:prstGeom>
          <a:noFill/>
          <a:ln>
            <a:noFill/>
          </a:ln>
        </p:spPr>
        <p:txBody>
          <a:bodyPr vert="horz" wrap="square" lIns="90230" tIns="45115" rIns="90230" bIns="45115" anchorCtr="0" compatLnSpc="0">
            <a:spAutoFit/>
          </a:bodyPr>
          <a:lstStyle/>
          <a:p>
            <a:pPr hangingPunct="0">
              <a:defRPr sz="1900">
                <a:solidFill>
                  <a:srgbClr val="EA7500"/>
                </a:solidFill>
              </a:defRPr>
            </a:pPr>
            <a:r>
              <a:rPr lang="en-AU" sz="1905" dirty="0">
                <a:solidFill>
                  <a:srgbClr val="EA7500"/>
                </a:solidFill>
                <a:latin typeface="Liberation Sans" pitchFamily="18"/>
                <a:ea typeface="Noto Sans CJK SC" pitchFamily="2"/>
                <a:cs typeface="Lohit Devanagari" pitchFamily="2"/>
              </a:rPr>
              <a:t>tag</a:t>
            </a:r>
          </a:p>
        </p:txBody>
      </p:sp>
      <p:sp>
        <p:nvSpPr>
          <p:cNvPr id="28" name="Straight Connector 27">
            <a:extLst>
              <a:ext uri="{FF2B5EF4-FFF2-40B4-BE49-F238E27FC236}">
                <a16:creationId xmlns:a16="http://schemas.microsoft.com/office/drawing/2014/main" id="{4802C0CA-7437-4D53-1B13-E1561D8F0131}"/>
              </a:ext>
            </a:extLst>
          </p:cNvPr>
          <p:cNvSpPr/>
          <p:nvPr/>
        </p:nvSpPr>
        <p:spPr>
          <a:xfrm>
            <a:off x="7503993" y="4553354"/>
            <a:ext cx="396290" cy="0"/>
          </a:xfrm>
          <a:prstGeom prst="line">
            <a:avLst/>
          </a:prstGeom>
          <a:noFill/>
          <a:ln w="38160">
            <a:solidFill>
              <a:srgbClr val="EA7500"/>
            </a:solidFill>
            <a:prstDash val="solid"/>
          </a:ln>
        </p:spPr>
        <p:txBody>
          <a:bodyPr vert="horz" wrap="square" lIns="109358" tIns="64244" rIns="109358" bIns="64244" anchor="ctr" anchorCtr="0" compatLnSpc="0"/>
          <a:lstStyle/>
          <a:p>
            <a:pPr hangingPunct="0"/>
            <a:endParaRPr lang="en-AU" sz="1805">
              <a:latin typeface="Liberation Sans" pitchFamily="18"/>
              <a:ea typeface="Noto Sans CJK SC" pitchFamily="2"/>
              <a:cs typeface="Lohit Devanagari" pitchFamily="2"/>
            </a:endParaRPr>
          </a:p>
        </p:txBody>
      </p:sp>
      <p:sp>
        <p:nvSpPr>
          <p:cNvPr id="29" name="Straight Connector 28">
            <a:extLst>
              <a:ext uri="{FF2B5EF4-FFF2-40B4-BE49-F238E27FC236}">
                <a16:creationId xmlns:a16="http://schemas.microsoft.com/office/drawing/2014/main" id="{BE9DEA00-D02B-6E33-C58A-2B1B89E78461}"/>
              </a:ext>
            </a:extLst>
          </p:cNvPr>
          <p:cNvSpPr/>
          <p:nvPr/>
        </p:nvSpPr>
        <p:spPr>
          <a:xfrm>
            <a:off x="6781434" y="3326228"/>
            <a:ext cx="216551" cy="0"/>
          </a:xfrm>
          <a:prstGeom prst="line">
            <a:avLst/>
          </a:prstGeom>
          <a:noFill/>
          <a:ln w="38160">
            <a:solidFill>
              <a:srgbClr val="EA7500"/>
            </a:solidFill>
            <a:prstDash val="solid"/>
          </a:ln>
        </p:spPr>
        <p:txBody>
          <a:bodyPr vert="horz" wrap="square" lIns="109358" tIns="64244" rIns="109358" bIns="64244" anchor="ctr" anchorCtr="0" compatLnSpc="0"/>
          <a:lstStyle/>
          <a:p>
            <a:pPr hangingPunct="0"/>
            <a:endParaRPr lang="en-AU" sz="1805">
              <a:latin typeface="Liberation Sans" pitchFamily="18"/>
              <a:ea typeface="Noto Sans CJK SC" pitchFamily="2"/>
              <a:cs typeface="Lohit Devanagari" pitchFamily="2"/>
            </a:endParaRPr>
          </a:p>
        </p:txBody>
      </p:sp>
      <p:sp>
        <p:nvSpPr>
          <p:cNvPr id="30" name="Straight Connector 29">
            <a:extLst>
              <a:ext uri="{FF2B5EF4-FFF2-40B4-BE49-F238E27FC236}">
                <a16:creationId xmlns:a16="http://schemas.microsoft.com/office/drawing/2014/main" id="{B2FFB926-03C0-2791-C956-87C7AB531D97}"/>
              </a:ext>
            </a:extLst>
          </p:cNvPr>
          <p:cNvSpPr/>
          <p:nvPr/>
        </p:nvSpPr>
        <p:spPr>
          <a:xfrm>
            <a:off x="8405568" y="3326228"/>
            <a:ext cx="360919" cy="0"/>
          </a:xfrm>
          <a:prstGeom prst="line">
            <a:avLst/>
          </a:prstGeom>
          <a:noFill/>
          <a:ln w="38160">
            <a:solidFill>
              <a:srgbClr val="EA7500"/>
            </a:solidFill>
            <a:prstDash val="solid"/>
          </a:ln>
        </p:spPr>
        <p:txBody>
          <a:bodyPr vert="horz" wrap="square" lIns="109358" tIns="64244" rIns="109358" bIns="64244" anchor="ctr" anchorCtr="0" compatLnSpc="0"/>
          <a:lstStyle/>
          <a:p>
            <a:pPr hangingPunct="0"/>
            <a:endParaRPr lang="en-AU" sz="1805">
              <a:latin typeface="Liberation Sans" pitchFamily="18"/>
              <a:ea typeface="Noto Sans CJK SC" pitchFamily="2"/>
              <a:cs typeface="Lohit Devanagari" pitchFamily="2"/>
            </a:endParaRPr>
          </a:p>
        </p:txBody>
      </p:sp>
      <p:sp>
        <p:nvSpPr>
          <p:cNvPr id="31" name="Straight Connector 30">
            <a:extLst>
              <a:ext uri="{FF2B5EF4-FFF2-40B4-BE49-F238E27FC236}">
                <a16:creationId xmlns:a16="http://schemas.microsoft.com/office/drawing/2014/main" id="{97D8B218-5F17-BC2E-10B9-3E504D7C09E4}"/>
              </a:ext>
            </a:extLst>
          </p:cNvPr>
          <p:cNvSpPr/>
          <p:nvPr/>
        </p:nvSpPr>
        <p:spPr>
          <a:xfrm>
            <a:off x="7575455" y="2929218"/>
            <a:ext cx="397372" cy="0"/>
          </a:xfrm>
          <a:prstGeom prst="line">
            <a:avLst/>
          </a:prstGeom>
          <a:noFill/>
          <a:ln w="38160">
            <a:solidFill>
              <a:srgbClr val="EA7500"/>
            </a:solidFill>
            <a:prstDash val="solid"/>
          </a:ln>
        </p:spPr>
        <p:txBody>
          <a:bodyPr vert="horz" wrap="square" lIns="109358" tIns="64244" rIns="109358" bIns="64244" anchor="ctr" anchorCtr="0" compatLnSpc="0"/>
          <a:lstStyle/>
          <a:p>
            <a:pPr hangingPunct="0"/>
            <a:endParaRPr lang="en-AU" sz="1805">
              <a:latin typeface="Liberation Sans" pitchFamily="18"/>
              <a:ea typeface="Noto Sans CJK SC" pitchFamily="2"/>
              <a:cs typeface="Lohit Devanagari" pitchFamily="2"/>
            </a:endParaRPr>
          </a:p>
        </p:txBody>
      </p:sp>
      <p:sp>
        <p:nvSpPr>
          <p:cNvPr id="32" name="Freeform: Shape 31">
            <a:extLst>
              <a:ext uri="{FF2B5EF4-FFF2-40B4-BE49-F238E27FC236}">
                <a16:creationId xmlns:a16="http://schemas.microsoft.com/office/drawing/2014/main" id="{415AAFD5-C1EC-0E23-CA19-1BE0D517295B}"/>
              </a:ext>
            </a:extLst>
          </p:cNvPr>
          <p:cNvSpPr/>
          <p:nvPr/>
        </p:nvSpPr>
        <p:spPr>
          <a:xfrm>
            <a:off x="4796739" y="4840285"/>
            <a:ext cx="180460" cy="190565"/>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19080">
            <a:solidFill>
              <a:srgbClr val="EA7500"/>
            </a:solidFill>
            <a:prstDash val="solid"/>
          </a:ln>
        </p:spPr>
        <p:txBody>
          <a:bodyPr vert="horz" wrap="square" lIns="99614" tIns="54499" rIns="99614" bIns="54499"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3" name="Freeform: Shape 32">
            <a:extLst>
              <a:ext uri="{FF2B5EF4-FFF2-40B4-BE49-F238E27FC236}">
                <a16:creationId xmlns:a16="http://schemas.microsoft.com/office/drawing/2014/main" id="{B9706E0B-34F3-EF50-1058-DE0249AFF5DF}"/>
              </a:ext>
            </a:extLst>
          </p:cNvPr>
          <p:cNvSpPr/>
          <p:nvPr/>
        </p:nvSpPr>
        <p:spPr>
          <a:xfrm>
            <a:off x="4833192" y="5450238"/>
            <a:ext cx="180460" cy="190565"/>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19080">
            <a:solidFill>
              <a:srgbClr val="EA7500"/>
            </a:solidFill>
            <a:prstDash val="solid"/>
          </a:ln>
        </p:spPr>
        <p:txBody>
          <a:bodyPr vert="horz" wrap="square" lIns="99614" tIns="54499" rIns="99614" bIns="54499"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4" name="Straight Connector 33">
            <a:extLst>
              <a:ext uri="{FF2B5EF4-FFF2-40B4-BE49-F238E27FC236}">
                <a16:creationId xmlns:a16="http://schemas.microsoft.com/office/drawing/2014/main" id="{96CA52DB-D969-C8B2-E48F-777225650BE0}"/>
              </a:ext>
            </a:extLst>
          </p:cNvPr>
          <p:cNvSpPr/>
          <p:nvPr/>
        </p:nvSpPr>
        <p:spPr>
          <a:xfrm>
            <a:off x="7143074" y="3325868"/>
            <a:ext cx="396651" cy="0"/>
          </a:xfrm>
          <a:prstGeom prst="line">
            <a:avLst/>
          </a:prstGeom>
          <a:noFill/>
          <a:ln w="38160">
            <a:solidFill>
              <a:srgbClr val="069A2E"/>
            </a:solidFill>
            <a:prstDash val="solid"/>
          </a:ln>
        </p:spPr>
        <p:txBody>
          <a:bodyPr vert="horz" wrap="square" lIns="109358" tIns="64244" rIns="109358" bIns="64244" anchor="ctr" anchorCtr="0" compatLnSpc="0"/>
          <a:lstStyle/>
          <a:p>
            <a:pPr hangingPunct="0"/>
            <a:endParaRPr lang="en-AU" sz="1805">
              <a:latin typeface="Liberation Sans" pitchFamily="18"/>
              <a:ea typeface="Noto Sans CJK SC" pitchFamily="2"/>
              <a:cs typeface="Lohit Devanagari" pitchFamily="2"/>
            </a:endParaRPr>
          </a:p>
        </p:txBody>
      </p:sp>
      <p:sp>
        <p:nvSpPr>
          <p:cNvPr id="2" name="Slide Number Placeholder 4">
            <a:extLst>
              <a:ext uri="{FF2B5EF4-FFF2-40B4-BE49-F238E27FC236}">
                <a16:creationId xmlns:a16="http://schemas.microsoft.com/office/drawing/2014/main" id="{421C3C5A-31DA-EE52-0EED-71A88794836A}"/>
              </a:ext>
            </a:extLst>
          </p:cNvPr>
          <p:cNvSpPr>
            <a:spLocks noGrp="1"/>
          </p:cNvSpPr>
          <p:nvPr>
            <p:ph type="sldNum" sz="quarter" idx="12"/>
          </p:nvPr>
        </p:nvSpPr>
        <p:spPr>
          <a:xfrm>
            <a:off x="9448800" y="6492875"/>
            <a:ext cx="2743200" cy="365125"/>
          </a:xfrm>
        </p:spPr>
        <p:txBody>
          <a:bodyPr/>
          <a:lstStyle/>
          <a:p>
            <a:fld id="{4FAB73BC-B049-4115-A692-8D63A059BFB8}" type="slidenum">
              <a:rPr lang="en-US" smtClean="0"/>
              <a:pPr/>
              <a:t>20</a:t>
            </a:fld>
            <a:endParaRPr lang="en-US" dirty="0"/>
          </a:p>
        </p:txBody>
      </p:sp>
      <p:sp>
        <p:nvSpPr>
          <p:cNvPr id="35" name="Title 1">
            <a:extLst>
              <a:ext uri="{FF2B5EF4-FFF2-40B4-BE49-F238E27FC236}">
                <a16:creationId xmlns:a16="http://schemas.microsoft.com/office/drawing/2014/main" id="{B28CA73E-E60C-1007-B794-F78BD9981114}"/>
              </a:ext>
            </a:extLst>
          </p:cNvPr>
          <p:cNvSpPr txBox="1">
            <a:spLocks/>
          </p:cNvSpPr>
          <p:nvPr/>
        </p:nvSpPr>
        <p:spPr>
          <a:xfrm>
            <a:off x="105642" y="-36649"/>
            <a:ext cx="1205312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err="1">
                <a:solidFill>
                  <a:srgbClr val="002060"/>
                </a:solidFill>
              </a:rPr>
              <a:t>Syntax</a:t>
            </a:r>
            <a:r>
              <a:rPr lang="fr-FR" dirty="0">
                <a:solidFill>
                  <a:srgbClr val="002060"/>
                </a:solidFill>
              </a:rPr>
              <a:t> of </a:t>
            </a:r>
            <a:r>
              <a:rPr lang="fr-FR" dirty="0" err="1">
                <a:solidFill>
                  <a:srgbClr val="002060"/>
                </a:solidFill>
              </a:rPr>
              <a:t>Dargent</a:t>
            </a:r>
            <a:r>
              <a:rPr lang="fr-FR" dirty="0">
                <a:solidFill>
                  <a:srgbClr val="002060"/>
                </a:solidFill>
              </a:rPr>
              <a:t> annotations</a:t>
            </a:r>
          </a:p>
        </p:txBody>
      </p:sp>
    </p:spTree>
    <p:extLst>
      <p:ext uri="{BB962C8B-B14F-4D97-AF65-F5344CB8AC3E}">
        <p14:creationId xmlns:p14="http://schemas.microsoft.com/office/powerpoint/2010/main" val="109014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animBg="1"/>
      <p:bldP spid="19" grpId="0" animBg="1"/>
      <p:bldP spid="20" grpId="0" animBg="1"/>
      <p:bldP spid="21" grpId="0"/>
      <p:bldP spid="22" grpId="0" animBg="1"/>
      <p:bldP spid="23" grpId="0" animBg="1"/>
      <p:bldP spid="24" grpId="0" animBg="1"/>
      <p:bldP spid="25" grpId="0" animBg="1"/>
      <p:bldP spid="26" grpId="0" animBg="1"/>
      <p:bldP spid="27" grpId="0"/>
      <p:bldP spid="28" grpId="0" animBg="1"/>
      <p:bldP spid="29" grpId="0" animBg="1"/>
      <p:bldP spid="30" grpId="0" animBg="1"/>
      <p:bldP spid="31" grpId="0" animBg="1"/>
      <p:bldP spid="32" grpId="0" animBg="1"/>
      <p:bldP spid="33" grpId="0" animBg="1"/>
      <p:bldP spid="3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AFC954-48E4-7F38-E446-439DCEFC828E}"/>
              </a:ext>
            </a:extLst>
          </p:cNvPr>
          <p:cNvSpPr>
            <a:spLocks noGrp="1"/>
          </p:cNvSpPr>
          <p:nvPr>
            <p:ph type="sldNum" sz="quarter" idx="12"/>
          </p:nvPr>
        </p:nvSpPr>
        <p:spPr/>
        <p:txBody>
          <a:bodyPr/>
          <a:lstStyle/>
          <a:p>
            <a:fld id="{4FAB73BC-B049-4115-A692-8D63A059BFB8}" type="slidenum">
              <a:rPr lang="en-US" smtClean="0"/>
              <a:pPr/>
              <a:t>21</a:t>
            </a:fld>
            <a:endParaRPr lang="en-US" dirty="0"/>
          </a:p>
        </p:txBody>
      </p:sp>
      <p:sp>
        <p:nvSpPr>
          <p:cNvPr id="3" name="TextBox 2">
            <a:extLst>
              <a:ext uri="{FF2B5EF4-FFF2-40B4-BE49-F238E27FC236}">
                <a16:creationId xmlns:a16="http://schemas.microsoft.com/office/drawing/2014/main" id="{CC5B6D45-B4A9-B970-FD5E-E3D68C24C3BB}"/>
              </a:ext>
            </a:extLst>
          </p:cNvPr>
          <p:cNvSpPr txBox="1"/>
          <p:nvPr/>
        </p:nvSpPr>
        <p:spPr>
          <a:xfrm>
            <a:off x="1228005" y="2700000"/>
            <a:ext cx="3420000" cy="1947600"/>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defRPr sz="1800">
                <a:latin typeface="DejaVu Sans Mono" pitchFamily="49"/>
              </a:defRPr>
            </a:pPr>
            <a:r>
              <a:rPr lang="en-AU" sz="1800" b="0" i="0" u="none" strike="noStrike" kern="1200" cap="none">
                <a:ln>
                  <a:noFill/>
                </a:ln>
                <a:latin typeface="DejaVu Sans Mono" pitchFamily="49"/>
                <a:ea typeface="Noto Sans CJK SC" pitchFamily="2"/>
                <a:cs typeface="Lohit Devanagari" pitchFamily="2"/>
              </a:rPr>
              <a:t>struct can_id {</a:t>
            </a:r>
          </a:p>
          <a:p>
            <a:pPr marL="0" marR="0" lvl="0" indent="0" rtl="0" hangingPunct="0">
              <a:lnSpc>
                <a:spcPct val="100000"/>
              </a:lnSpc>
              <a:spcBef>
                <a:spcPts val="0"/>
              </a:spcBef>
              <a:spcAft>
                <a:spcPts val="0"/>
              </a:spcAft>
              <a:buNone/>
              <a:tabLst/>
              <a:defRPr sz="1800">
                <a:latin typeface="DejaVu Sans Mono" pitchFamily="49"/>
              </a:defRPr>
            </a:pPr>
            <a:r>
              <a:rPr lang="en-AU" sz="1800" b="0" i="0" u="none" strike="noStrike" kern="1200" cap="none">
                <a:ln>
                  <a:noFill/>
                </a:ln>
                <a:latin typeface="DejaVu Sans Mono" pitchFamily="49"/>
                <a:ea typeface="Noto Sans CJK SC" pitchFamily="2"/>
                <a:cs typeface="Lohit Devanagari" pitchFamily="2"/>
              </a:rPr>
              <a:t>  uint32_t id:</a:t>
            </a:r>
            <a:r>
              <a:rPr lang="en-AU" sz="1800" b="0" i="0" u="none" strike="noStrike" kern="1200" cap="none">
                <a:ln>
                  <a:noFill/>
                </a:ln>
                <a:solidFill>
                  <a:srgbClr val="FF0000"/>
                </a:solidFill>
                <a:latin typeface="DejaVu Sans Mono" pitchFamily="49"/>
                <a:ea typeface="Noto Sans CJK SC" pitchFamily="2"/>
                <a:cs typeface="Lohit Devanagari" pitchFamily="2"/>
              </a:rPr>
              <a:t>29</a:t>
            </a:r>
            <a:r>
              <a:rPr lang="en-AU" sz="1800" b="0" i="0" u="none" strike="noStrike" kern="1200" cap="none">
                <a:ln>
                  <a:noFill/>
                </a:ln>
                <a:latin typeface="DejaVu Sans Mono" pitchFamily="49"/>
                <a:ea typeface="Noto Sans CJK SC" pitchFamily="2"/>
                <a:cs typeface="Lohit Devanagari" pitchFamily="2"/>
              </a:rPr>
              <a:t>;</a:t>
            </a:r>
          </a:p>
          <a:p>
            <a:pPr marL="0" marR="0" lvl="0" indent="0" rtl="0" hangingPunct="0">
              <a:lnSpc>
                <a:spcPct val="100000"/>
              </a:lnSpc>
              <a:spcBef>
                <a:spcPts val="0"/>
              </a:spcBef>
              <a:spcAft>
                <a:spcPts val="0"/>
              </a:spcAft>
              <a:buNone/>
              <a:tabLst/>
              <a:defRPr sz="1800">
                <a:latin typeface="DejaVu Sans Mono" pitchFamily="49"/>
              </a:defRPr>
            </a:pPr>
            <a:r>
              <a:rPr lang="en-AU" sz="1800" b="0" i="0" u="none" strike="noStrike" kern="1200" cap="none">
                <a:ln>
                  <a:noFill/>
                </a:ln>
                <a:latin typeface="DejaVu Sans Mono" pitchFamily="49"/>
                <a:ea typeface="Noto Sans CJK SC" pitchFamily="2"/>
                <a:cs typeface="Lohit Devanagari" pitchFamily="2"/>
              </a:rPr>
              <a:t>  uint32_t exide:1;</a:t>
            </a:r>
          </a:p>
          <a:p>
            <a:pPr marL="0" marR="0" lvl="0" indent="0" rtl="0" hangingPunct="0">
              <a:lnSpc>
                <a:spcPct val="100000"/>
              </a:lnSpc>
              <a:spcBef>
                <a:spcPts val="0"/>
              </a:spcBef>
              <a:spcAft>
                <a:spcPts val="0"/>
              </a:spcAft>
              <a:buNone/>
              <a:tabLst/>
              <a:defRPr sz="1800">
                <a:latin typeface="DejaVu Sans Mono" pitchFamily="49"/>
              </a:defRPr>
            </a:pPr>
            <a:r>
              <a:rPr lang="en-AU" sz="1800" b="0" i="0" u="none" strike="noStrike" kern="1200" cap="none">
                <a:ln>
                  <a:noFill/>
                </a:ln>
                <a:latin typeface="DejaVu Sans Mono" pitchFamily="49"/>
                <a:ea typeface="Noto Sans CJK SC" pitchFamily="2"/>
                <a:cs typeface="Lohit Devanagari" pitchFamily="2"/>
              </a:rPr>
              <a:t>  uint32_t rtr:1;</a:t>
            </a:r>
          </a:p>
          <a:p>
            <a:pPr marL="0" marR="0" lvl="0" indent="0" rtl="0" hangingPunct="0">
              <a:lnSpc>
                <a:spcPct val="100000"/>
              </a:lnSpc>
              <a:spcBef>
                <a:spcPts val="0"/>
              </a:spcBef>
              <a:spcAft>
                <a:spcPts val="0"/>
              </a:spcAft>
              <a:buNone/>
              <a:tabLst/>
              <a:defRPr sz="1800">
                <a:latin typeface="DejaVu Sans Mono" pitchFamily="49"/>
              </a:defRPr>
            </a:pPr>
            <a:r>
              <a:rPr lang="en-AU" sz="1800" b="0" i="0" u="none" strike="noStrike" kern="1200" cap="none">
                <a:ln>
                  <a:noFill/>
                </a:ln>
                <a:latin typeface="DejaVu Sans Mono" pitchFamily="49"/>
                <a:ea typeface="Noto Sans CJK SC" pitchFamily="2"/>
                <a:cs typeface="Lohit Devanagari" pitchFamily="2"/>
              </a:rPr>
              <a:t>  uint32_t err:1;</a:t>
            </a:r>
          </a:p>
          <a:p>
            <a:pPr marL="0" marR="0" lvl="0" indent="0" rtl="0" hangingPunct="0">
              <a:lnSpc>
                <a:spcPct val="100000"/>
              </a:lnSpc>
              <a:spcBef>
                <a:spcPts val="0"/>
              </a:spcBef>
              <a:spcAft>
                <a:spcPts val="0"/>
              </a:spcAft>
              <a:buNone/>
              <a:tabLst/>
              <a:defRPr sz="1800">
                <a:latin typeface="DejaVu Sans Mono" pitchFamily="49"/>
              </a:defRPr>
            </a:pPr>
            <a:r>
              <a:rPr lang="en-AU" sz="1800" b="0" i="0" u="none" strike="noStrike" kern="1200" cap="none">
                <a:ln>
                  <a:noFill/>
                </a:ln>
                <a:latin typeface="DejaVu Sans Mono" pitchFamily="49"/>
                <a:ea typeface="Noto Sans CJK SC" pitchFamily="2"/>
                <a:cs typeface="Lohit Devanagari" pitchFamily="2"/>
              </a:rPr>
              <a:t>};</a:t>
            </a:r>
          </a:p>
        </p:txBody>
      </p:sp>
      <p:sp>
        <p:nvSpPr>
          <p:cNvPr id="4" name="TextBox 3">
            <a:extLst>
              <a:ext uri="{FF2B5EF4-FFF2-40B4-BE49-F238E27FC236}">
                <a16:creationId xmlns:a16="http://schemas.microsoft.com/office/drawing/2014/main" id="{B3C08D6C-4027-8B9A-508C-F4EFD182532F}"/>
              </a:ext>
            </a:extLst>
          </p:cNvPr>
          <p:cNvSpPr txBox="1"/>
          <p:nvPr/>
        </p:nvSpPr>
        <p:spPr>
          <a:xfrm>
            <a:off x="2072565" y="2160000"/>
            <a:ext cx="345240" cy="346320"/>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defRPr sz="1800"/>
            </a:pPr>
            <a:r>
              <a:rPr lang="en-AU" sz="1800" b="1" i="0" u="none" strike="noStrike" kern="1200" cap="none">
                <a:ln>
                  <a:noFill/>
                </a:ln>
                <a:latin typeface="Liberation Sans" pitchFamily="18"/>
                <a:ea typeface="Noto Sans CJK SC" pitchFamily="2"/>
                <a:cs typeface="Lohit Devanagari" pitchFamily="2"/>
              </a:rPr>
              <a:t>C</a:t>
            </a:r>
          </a:p>
        </p:txBody>
      </p:sp>
      <p:sp>
        <p:nvSpPr>
          <p:cNvPr id="5" name="TextBox 4">
            <a:extLst>
              <a:ext uri="{FF2B5EF4-FFF2-40B4-BE49-F238E27FC236}">
                <a16:creationId xmlns:a16="http://schemas.microsoft.com/office/drawing/2014/main" id="{AC90601C-368A-A60D-B1F9-BB91B713EC73}"/>
              </a:ext>
            </a:extLst>
          </p:cNvPr>
          <p:cNvSpPr txBox="1"/>
          <p:nvPr/>
        </p:nvSpPr>
        <p:spPr>
          <a:xfrm>
            <a:off x="4720005" y="2700000"/>
            <a:ext cx="3420000" cy="1947600"/>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defRPr sz="1800">
                <a:latin typeface="DejaVu Sans Mono" pitchFamily="49"/>
              </a:defRPr>
            </a:pPr>
            <a:r>
              <a:rPr lang="en-AU" sz="1800" b="0" i="0" u="none" strike="noStrike" kern="1200" cap="none" dirty="0">
                <a:ln>
                  <a:noFill/>
                </a:ln>
                <a:latin typeface="DejaVu Sans Mono" pitchFamily="49"/>
                <a:ea typeface="Noto Sans CJK SC" pitchFamily="2"/>
                <a:cs typeface="Lohit Devanagari" pitchFamily="2"/>
              </a:rPr>
              <a:t>type </a:t>
            </a:r>
            <a:r>
              <a:rPr lang="en-AU" sz="1800" b="0" i="0" u="none" strike="noStrike" kern="1200" cap="none" dirty="0" err="1">
                <a:ln>
                  <a:noFill/>
                </a:ln>
                <a:latin typeface="DejaVu Sans Mono" pitchFamily="49"/>
                <a:ea typeface="Noto Sans CJK SC" pitchFamily="2"/>
                <a:cs typeface="Lohit Devanagari" pitchFamily="2"/>
              </a:rPr>
              <a:t>CanId</a:t>
            </a:r>
            <a:r>
              <a:rPr lang="en-AU" sz="1800" b="0" i="0" u="none" strike="noStrike" kern="1200" cap="none" dirty="0">
                <a:ln>
                  <a:noFill/>
                </a:ln>
                <a:latin typeface="DejaVu Sans Mono" pitchFamily="49"/>
                <a:ea typeface="Noto Sans CJK SC" pitchFamily="2"/>
                <a:cs typeface="Lohit Devanagari" pitchFamily="2"/>
              </a:rPr>
              <a:t> = {</a:t>
            </a:r>
          </a:p>
          <a:p>
            <a:pPr marL="0" marR="0" lvl="0" indent="0" rtl="0" hangingPunct="0">
              <a:lnSpc>
                <a:spcPct val="100000"/>
              </a:lnSpc>
              <a:spcBef>
                <a:spcPts val="0"/>
              </a:spcBef>
              <a:spcAft>
                <a:spcPts val="0"/>
              </a:spcAft>
              <a:buNone/>
              <a:tabLst/>
              <a:defRPr sz="1800">
                <a:latin typeface="DejaVu Sans Mono" pitchFamily="49"/>
              </a:defRPr>
            </a:pPr>
            <a:r>
              <a:rPr lang="en-AU" sz="1800" b="0" i="0" u="none" strike="noStrike" kern="1200" cap="none" dirty="0">
                <a:ln>
                  <a:noFill/>
                </a:ln>
                <a:latin typeface="DejaVu Sans Mono" pitchFamily="49"/>
                <a:ea typeface="Noto Sans CJK SC" pitchFamily="2"/>
                <a:cs typeface="Lohit Devanagari" pitchFamily="2"/>
              </a:rPr>
              <a:t>  id : </a:t>
            </a:r>
            <a:r>
              <a:rPr lang="en-AU" sz="1800" b="0" i="0" u="none" strike="noStrike" kern="1200" cap="none" dirty="0">
                <a:ln>
                  <a:noFill/>
                </a:ln>
                <a:solidFill>
                  <a:srgbClr val="FF0000"/>
                </a:solidFill>
                <a:latin typeface="DejaVu Sans Mono" pitchFamily="49"/>
                <a:ea typeface="Noto Sans CJK SC" pitchFamily="2"/>
                <a:cs typeface="Lohit Devanagari" pitchFamily="2"/>
              </a:rPr>
              <a:t>U29</a:t>
            </a:r>
            <a:r>
              <a:rPr lang="en-AU" sz="1800" b="0" i="0" u="none" strike="noStrike" kern="1200" cap="none" dirty="0">
                <a:ln>
                  <a:noFill/>
                </a:ln>
                <a:latin typeface="DejaVu Sans Mono" pitchFamily="49"/>
                <a:ea typeface="Noto Sans CJK SC" pitchFamily="2"/>
                <a:cs typeface="Lohit Devanagari" pitchFamily="2"/>
              </a:rPr>
              <a:t>,</a:t>
            </a:r>
          </a:p>
          <a:p>
            <a:pPr marL="0" marR="0" lvl="0" indent="0" rtl="0" hangingPunct="0">
              <a:lnSpc>
                <a:spcPct val="100000"/>
              </a:lnSpc>
              <a:spcBef>
                <a:spcPts val="0"/>
              </a:spcBef>
              <a:spcAft>
                <a:spcPts val="0"/>
              </a:spcAft>
              <a:buNone/>
              <a:tabLst/>
              <a:defRPr sz="1800">
                <a:latin typeface="DejaVu Sans Mono" pitchFamily="49"/>
              </a:defRPr>
            </a:pPr>
            <a:r>
              <a:rPr lang="en-AU" sz="1800" b="0" i="0" u="none" strike="noStrike" kern="1200" cap="none" dirty="0">
                <a:ln>
                  <a:noFill/>
                </a:ln>
                <a:latin typeface="DejaVu Sans Mono" pitchFamily="49"/>
                <a:ea typeface="Noto Sans CJK SC" pitchFamily="2"/>
                <a:cs typeface="Lohit Devanagari" pitchFamily="2"/>
              </a:rPr>
              <a:t>  </a:t>
            </a:r>
            <a:r>
              <a:rPr lang="en-AU" sz="1800" b="0" i="0" u="none" strike="noStrike" kern="1200" cap="none" dirty="0" err="1">
                <a:ln>
                  <a:noFill/>
                </a:ln>
                <a:latin typeface="DejaVu Sans Mono" pitchFamily="49"/>
                <a:ea typeface="Noto Sans CJK SC" pitchFamily="2"/>
                <a:cs typeface="Lohit Devanagari" pitchFamily="2"/>
              </a:rPr>
              <a:t>exide</a:t>
            </a:r>
            <a:r>
              <a:rPr lang="en-AU" sz="1800" b="0" i="0" u="none" strike="noStrike" kern="1200" cap="none" dirty="0">
                <a:ln>
                  <a:noFill/>
                </a:ln>
                <a:latin typeface="DejaVu Sans Mono" pitchFamily="49"/>
                <a:ea typeface="Noto Sans CJK SC" pitchFamily="2"/>
                <a:cs typeface="Lohit Devanagari" pitchFamily="2"/>
              </a:rPr>
              <a:t> : Bool,</a:t>
            </a:r>
          </a:p>
          <a:p>
            <a:pPr marL="0" marR="0" lvl="0" indent="0" rtl="0" hangingPunct="0">
              <a:lnSpc>
                <a:spcPct val="100000"/>
              </a:lnSpc>
              <a:spcBef>
                <a:spcPts val="0"/>
              </a:spcBef>
              <a:spcAft>
                <a:spcPts val="0"/>
              </a:spcAft>
              <a:buNone/>
              <a:tabLst/>
              <a:defRPr sz="1800">
                <a:latin typeface="DejaVu Sans Mono" pitchFamily="49"/>
              </a:defRPr>
            </a:pPr>
            <a:r>
              <a:rPr lang="en-AU" sz="1800" b="0" i="0" u="none" strike="noStrike" kern="1200" cap="none" dirty="0">
                <a:ln>
                  <a:noFill/>
                </a:ln>
                <a:latin typeface="DejaVu Sans Mono" pitchFamily="49"/>
                <a:ea typeface="Noto Sans CJK SC" pitchFamily="2"/>
                <a:cs typeface="Lohit Devanagari" pitchFamily="2"/>
              </a:rPr>
              <a:t>  </a:t>
            </a:r>
            <a:r>
              <a:rPr lang="en-AU" sz="1800" b="0" i="0" u="none" strike="noStrike" kern="1200" cap="none" dirty="0" err="1">
                <a:ln>
                  <a:noFill/>
                </a:ln>
                <a:latin typeface="DejaVu Sans Mono" pitchFamily="49"/>
                <a:ea typeface="Noto Sans CJK SC" pitchFamily="2"/>
                <a:cs typeface="Lohit Devanagari" pitchFamily="2"/>
              </a:rPr>
              <a:t>rtr</a:t>
            </a:r>
            <a:r>
              <a:rPr lang="en-AU" sz="1800" b="0" i="0" u="none" strike="noStrike" kern="1200" cap="none" dirty="0">
                <a:ln>
                  <a:noFill/>
                </a:ln>
                <a:latin typeface="DejaVu Sans Mono" pitchFamily="49"/>
                <a:ea typeface="Noto Sans CJK SC" pitchFamily="2"/>
                <a:cs typeface="Lohit Devanagari" pitchFamily="2"/>
              </a:rPr>
              <a:t> : Bool,</a:t>
            </a:r>
          </a:p>
          <a:p>
            <a:pPr marL="0" marR="0" lvl="0" indent="0" rtl="0" hangingPunct="0">
              <a:lnSpc>
                <a:spcPct val="100000"/>
              </a:lnSpc>
              <a:spcBef>
                <a:spcPts val="0"/>
              </a:spcBef>
              <a:spcAft>
                <a:spcPts val="0"/>
              </a:spcAft>
              <a:buNone/>
              <a:tabLst/>
              <a:defRPr sz="1800">
                <a:latin typeface="DejaVu Sans Mono" pitchFamily="49"/>
              </a:defRPr>
            </a:pPr>
            <a:r>
              <a:rPr lang="en-AU" sz="1800" b="0" i="0" u="none" strike="noStrike" kern="1200" cap="none" dirty="0">
                <a:ln>
                  <a:noFill/>
                </a:ln>
                <a:latin typeface="DejaVu Sans Mono" pitchFamily="49"/>
                <a:ea typeface="Noto Sans CJK SC" pitchFamily="2"/>
                <a:cs typeface="Lohit Devanagari" pitchFamily="2"/>
              </a:rPr>
              <a:t>  err : Bool</a:t>
            </a:r>
          </a:p>
          <a:p>
            <a:pPr marL="0" marR="0" lvl="0" indent="0" rtl="0" hangingPunct="0">
              <a:lnSpc>
                <a:spcPct val="100000"/>
              </a:lnSpc>
              <a:spcBef>
                <a:spcPts val="0"/>
              </a:spcBef>
              <a:spcAft>
                <a:spcPts val="0"/>
              </a:spcAft>
              <a:buNone/>
              <a:tabLst/>
              <a:defRPr sz="1800">
                <a:latin typeface="DejaVu Sans Mono" pitchFamily="49"/>
              </a:defRPr>
            </a:pPr>
            <a:r>
              <a:rPr lang="en-AU" sz="1800" b="0" i="0" u="none" strike="noStrike" kern="1200" cap="none" dirty="0">
                <a:ln>
                  <a:noFill/>
                </a:ln>
                <a:latin typeface="DejaVu Sans Mono" pitchFamily="49"/>
                <a:ea typeface="Noto Sans CJK SC" pitchFamily="2"/>
                <a:cs typeface="Lohit Devanagari" pitchFamily="2"/>
              </a:rPr>
              <a:t>}</a:t>
            </a:r>
          </a:p>
          <a:p>
            <a:pPr marL="0" marR="0" lvl="0" indent="0" rtl="0" hangingPunct="0">
              <a:lnSpc>
                <a:spcPct val="100000"/>
              </a:lnSpc>
              <a:spcBef>
                <a:spcPts val="0"/>
              </a:spcBef>
              <a:spcAft>
                <a:spcPts val="0"/>
              </a:spcAft>
              <a:buNone/>
              <a:tabLst/>
              <a:defRPr sz="1800">
                <a:latin typeface="DejaVu Sans Mono" pitchFamily="49"/>
              </a:defRPr>
            </a:pPr>
            <a:endParaRPr lang="en-AU" sz="1800" b="0" i="0" u="none" strike="noStrike" kern="1200" cap="none" dirty="0">
              <a:ln>
                <a:noFill/>
              </a:ln>
              <a:latin typeface="DejaVu Sans Mono" pitchFamily="49"/>
              <a:ea typeface="Noto Sans CJK SC" pitchFamily="2"/>
              <a:cs typeface="Lohit Devanagari" pitchFamily="2"/>
            </a:endParaRPr>
          </a:p>
        </p:txBody>
      </p:sp>
      <p:sp>
        <p:nvSpPr>
          <p:cNvPr id="6" name="TextBox 5">
            <a:extLst>
              <a:ext uri="{FF2B5EF4-FFF2-40B4-BE49-F238E27FC236}">
                <a16:creationId xmlns:a16="http://schemas.microsoft.com/office/drawing/2014/main" id="{CE431D4B-76A8-DFC2-E7B2-4ACC1378326C}"/>
              </a:ext>
            </a:extLst>
          </p:cNvPr>
          <p:cNvSpPr txBox="1"/>
          <p:nvPr/>
        </p:nvSpPr>
        <p:spPr>
          <a:xfrm>
            <a:off x="5168925" y="2160000"/>
            <a:ext cx="1459080" cy="602280"/>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defRPr sz="1800"/>
            </a:pPr>
            <a:r>
              <a:rPr lang="en-AU" sz="1800" b="1" i="0" u="none" strike="noStrike" kern="1200" cap="none">
                <a:ln>
                  <a:noFill/>
                </a:ln>
                <a:latin typeface="Liberation Sans" pitchFamily="18"/>
                <a:ea typeface="Noto Sans CJK SC" pitchFamily="2"/>
                <a:cs typeface="Lohit Devanagari" pitchFamily="2"/>
              </a:rPr>
              <a:t>Cogent</a:t>
            </a:r>
          </a:p>
        </p:txBody>
      </p:sp>
      <p:sp>
        <p:nvSpPr>
          <p:cNvPr id="7" name="TextBox 6">
            <a:extLst>
              <a:ext uri="{FF2B5EF4-FFF2-40B4-BE49-F238E27FC236}">
                <a16:creationId xmlns:a16="http://schemas.microsoft.com/office/drawing/2014/main" id="{F00EDACD-EC90-5D77-C717-877522F5D528}"/>
              </a:ext>
            </a:extLst>
          </p:cNvPr>
          <p:cNvSpPr txBox="1"/>
          <p:nvPr/>
        </p:nvSpPr>
        <p:spPr>
          <a:xfrm>
            <a:off x="7924005" y="2700000"/>
            <a:ext cx="3420000" cy="1947600"/>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defRPr sz="1800">
                <a:latin typeface="DejaVu Sans Mono" pitchFamily="49"/>
              </a:defRPr>
            </a:pPr>
            <a:r>
              <a:rPr lang="en-AU" sz="1800" b="0" i="0" u="none" strike="noStrike" kern="1200" cap="none">
                <a:ln>
                  <a:noFill/>
                </a:ln>
                <a:latin typeface="DejaVu Sans Mono" pitchFamily="49"/>
                <a:ea typeface="Noto Sans CJK SC" pitchFamily="2"/>
                <a:cs typeface="Lohit Devanagari" pitchFamily="2"/>
              </a:rPr>
              <a:t>layout record {</a:t>
            </a:r>
          </a:p>
          <a:p>
            <a:pPr marL="0" marR="0" lvl="0" indent="0" rtl="0" hangingPunct="0">
              <a:lnSpc>
                <a:spcPct val="100000"/>
              </a:lnSpc>
              <a:spcBef>
                <a:spcPts val="0"/>
              </a:spcBef>
              <a:spcAft>
                <a:spcPts val="0"/>
              </a:spcAft>
              <a:buNone/>
              <a:tabLst/>
              <a:defRPr sz="1800">
                <a:latin typeface="DejaVu Sans Mono" pitchFamily="49"/>
              </a:defRPr>
            </a:pPr>
            <a:r>
              <a:rPr lang="en-AU" sz="1800" b="0" i="0" u="none" strike="noStrike" kern="1200" cap="none">
                <a:ln>
                  <a:noFill/>
                </a:ln>
                <a:latin typeface="DejaVu Sans Mono" pitchFamily="49"/>
                <a:ea typeface="Noto Sans CJK SC" pitchFamily="2"/>
                <a:cs typeface="Lohit Devanagari" pitchFamily="2"/>
              </a:rPr>
              <a:t>  id : </a:t>
            </a:r>
            <a:r>
              <a:rPr lang="en-AU" sz="1800" b="0" i="0" u="none" strike="noStrike" kern="1200" cap="none">
                <a:ln>
                  <a:noFill/>
                </a:ln>
                <a:solidFill>
                  <a:srgbClr val="FF0000"/>
                </a:solidFill>
                <a:latin typeface="DejaVu Sans Mono" pitchFamily="49"/>
                <a:ea typeface="Noto Sans CJK SC" pitchFamily="2"/>
                <a:cs typeface="Lohit Devanagari" pitchFamily="2"/>
              </a:rPr>
              <a:t>29b</a:t>
            </a:r>
            <a:r>
              <a:rPr lang="en-AU" sz="1800" b="0" i="0" u="none" strike="noStrike" kern="1200" cap="none">
                <a:ln>
                  <a:noFill/>
                </a:ln>
                <a:latin typeface="DejaVu Sans Mono" pitchFamily="49"/>
                <a:ea typeface="Noto Sans CJK SC" pitchFamily="2"/>
                <a:cs typeface="Lohit Devanagari" pitchFamily="2"/>
              </a:rPr>
              <a:t>,</a:t>
            </a:r>
          </a:p>
          <a:p>
            <a:pPr marL="0" marR="0" lvl="0" indent="0" rtl="0" hangingPunct="0">
              <a:lnSpc>
                <a:spcPct val="100000"/>
              </a:lnSpc>
              <a:spcBef>
                <a:spcPts val="0"/>
              </a:spcBef>
              <a:spcAft>
                <a:spcPts val="0"/>
              </a:spcAft>
              <a:buNone/>
              <a:tabLst/>
              <a:defRPr sz="1800">
                <a:latin typeface="DejaVu Sans Mono" pitchFamily="49"/>
              </a:defRPr>
            </a:pPr>
            <a:r>
              <a:rPr lang="en-AU" sz="1800" b="0" i="0" u="none" strike="noStrike" kern="1200" cap="none">
                <a:ln>
                  <a:noFill/>
                </a:ln>
                <a:latin typeface="DejaVu Sans Mono" pitchFamily="49"/>
                <a:ea typeface="Noto Sans CJK SC" pitchFamily="2"/>
                <a:cs typeface="Lohit Devanagari" pitchFamily="2"/>
              </a:rPr>
              <a:t>  exide : 1b,</a:t>
            </a:r>
          </a:p>
          <a:p>
            <a:pPr marL="0" marR="0" lvl="0" indent="0" rtl="0" hangingPunct="0">
              <a:lnSpc>
                <a:spcPct val="100000"/>
              </a:lnSpc>
              <a:spcBef>
                <a:spcPts val="0"/>
              </a:spcBef>
              <a:spcAft>
                <a:spcPts val="0"/>
              </a:spcAft>
              <a:buNone/>
              <a:tabLst/>
              <a:defRPr sz="1800">
                <a:latin typeface="DejaVu Sans Mono" pitchFamily="49"/>
              </a:defRPr>
            </a:pPr>
            <a:r>
              <a:rPr lang="en-AU" sz="1800" b="0" i="0" u="none" strike="noStrike" kern="1200" cap="none">
                <a:ln>
                  <a:noFill/>
                </a:ln>
                <a:latin typeface="DejaVu Sans Mono" pitchFamily="49"/>
                <a:ea typeface="Noto Sans CJK SC" pitchFamily="2"/>
                <a:cs typeface="Lohit Devanagari" pitchFamily="2"/>
              </a:rPr>
              <a:t>  rtr : 1b,</a:t>
            </a:r>
          </a:p>
          <a:p>
            <a:pPr marL="0" marR="0" lvl="0" indent="0" rtl="0" hangingPunct="0">
              <a:lnSpc>
                <a:spcPct val="100000"/>
              </a:lnSpc>
              <a:spcBef>
                <a:spcPts val="0"/>
              </a:spcBef>
              <a:spcAft>
                <a:spcPts val="0"/>
              </a:spcAft>
              <a:buNone/>
              <a:tabLst/>
              <a:defRPr sz="1800">
                <a:latin typeface="DejaVu Sans Mono" pitchFamily="49"/>
              </a:defRPr>
            </a:pPr>
            <a:r>
              <a:rPr lang="en-AU" sz="1800" b="0" i="0" u="none" strike="noStrike" kern="1200" cap="none">
                <a:ln>
                  <a:noFill/>
                </a:ln>
                <a:latin typeface="DejaVu Sans Mono" pitchFamily="49"/>
                <a:ea typeface="Noto Sans CJK SC" pitchFamily="2"/>
                <a:cs typeface="Lohit Devanagari" pitchFamily="2"/>
              </a:rPr>
              <a:t>  err : 1b</a:t>
            </a:r>
          </a:p>
          <a:p>
            <a:pPr marL="0" marR="0" lvl="0" indent="0" rtl="0" hangingPunct="0">
              <a:lnSpc>
                <a:spcPct val="100000"/>
              </a:lnSpc>
              <a:spcBef>
                <a:spcPts val="0"/>
              </a:spcBef>
              <a:spcAft>
                <a:spcPts val="0"/>
              </a:spcAft>
              <a:buNone/>
              <a:tabLst/>
              <a:defRPr sz="1800">
                <a:latin typeface="DejaVu Sans Mono" pitchFamily="49"/>
              </a:defRPr>
            </a:pPr>
            <a:r>
              <a:rPr lang="en-AU" sz="1800" b="0" i="0" u="none" strike="noStrike" kern="1200" cap="none">
                <a:ln>
                  <a:noFill/>
                </a:ln>
                <a:latin typeface="DejaVu Sans Mono" pitchFamily="49"/>
                <a:ea typeface="Noto Sans CJK SC" pitchFamily="2"/>
                <a:cs typeface="Lohit Devanagari" pitchFamily="2"/>
              </a:rPr>
              <a:t>}</a:t>
            </a:r>
          </a:p>
          <a:p>
            <a:pPr marL="0" marR="0" lvl="0" indent="0" rtl="0" hangingPunct="0">
              <a:lnSpc>
                <a:spcPct val="100000"/>
              </a:lnSpc>
              <a:spcBef>
                <a:spcPts val="0"/>
              </a:spcBef>
              <a:spcAft>
                <a:spcPts val="0"/>
              </a:spcAft>
              <a:buNone/>
              <a:tabLst/>
              <a:defRPr sz="1800">
                <a:latin typeface="DejaVu Sans Mono" pitchFamily="49"/>
              </a:defRPr>
            </a:pPr>
            <a:endParaRPr lang="en-AU" sz="1800" b="0" i="0" u="none" strike="noStrike" kern="1200" cap="none">
              <a:ln>
                <a:noFill/>
              </a:ln>
              <a:latin typeface="DejaVu Sans Mono" pitchFamily="49"/>
              <a:ea typeface="Noto Sans CJK SC" pitchFamily="2"/>
              <a:cs typeface="Lohit Devanagari" pitchFamily="2"/>
            </a:endParaRPr>
          </a:p>
        </p:txBody>
      </p:sp>
      <p:sp>
        <p:nvSpPr>
          <p:cNvPr id="8" name="TextBox 7">
            <a:extLst>
              <a:ext uri="{FF2B5EF4-FFF2-40B4-BE49-F238E27FC236}">
                <a16:creationId xmlns:a16="http://schemas.microsoft.com/office/drawing/2014/main" id="{F1BFB822-90F4-062D-ADA7-79374E19996A}"/>
              </a:ext>
            </a:extLst>
          </p:cNvPr>
          <p:cNvSpPr txBox="1"/>
          <p:nvPr/>
        </p:nvSpPr>
        <p:spPr>
          <a:xfrm>
            <a:off x="8372925" y="2160000"/>
            <a:ext cx="1459080" cy="602280"/>
          </a:xfrm>
          <a:prstGeom prst="rect">
            <a:avLst/>
          </a:prstGeom>
          <a:noFill/>
          <a:ln>
            <a:noFill/>
          </a:ln>
        </p:spPr>
        <p:txBody>
          <a:bodyPr vert="horz" wrap="square" lIns="90000" tIns="45000" rIns="90000" bIns="45000" anchorCtr="0" compatLnSpc="0">
            <a:spAutoFit/>
          </a:bodyPr>
          <a:lstStyle/>
          <a:p>
            <a:pPr marL="0" marR="0" lvl="0" indent="0" rtl="0" hangingPunct="0">
              <a:lnSpc>
                <a:spcPct val="100000"/>
              </a:lnSpc>
              <a:spcBef>
                <a:spcPts val="0"/>
              </a:spcBef>
              <a:spcAft>
                <a:spcPts val="0"/>
              </a:spcAft>
              <a:buNone/>
              <a:tabLst/>
              <a:defRPr sz="1800"/>
            </a:pPr>
            <a:r>
              <a:rPr lang="en-AU" sz="1800" b="1" i="0" u="none" strike="noStrike" kern="1200" cap="none">
                <a:ln>
                  <a:noFill/>
                </a:ln>
                <a:latin typeface="Liberation Sans" pitchFamily="18"/>
                <a:ea typeface="Noto Sans CJK SC" pitchFamily="2"/>
                <a:cs typeface="Lohit Devanagari" pitchFamily="2"/>
              </a:rPr>
              <a:t>Dargent</a:t>
            </a:r>
          </a:p>
        </p:txBody>
      </p:sp>
      <p:sp>
        <p:nvSpPr>
          <p:cNvPr id="12" name="Title 1">
            <a:extLst>
              <a:ext uri="{FF2B5EF4-FFF2-40B4-BE49-F238E27FC236}">
                <a16:creationId xmlns:a16="http://schemas.microsoft.com/office/drawing/2014/main" id="{2D69E885-65ED-F874-0EFE-E85DA13B72E9}"/>
              </a:ext>
            </a:extLst>
          </p:cNvPr>
          <p:cNvSpPr txBox="1">
            <a:spLocks/>
          </p:cNvSpPr>
          <p:nvPr/>
        </p:nvSpPr>
        <p:spPr>
          <a:xfrm>
            <a:off x="838200" y="1825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1">
                    <a:lumMod val="50000"/>
                  </a:schemeClr>
                </a:solidFill>
              </a:rPr>
              <a:t>Simulating Bitfields</a:t>
            </a:r>
            <a:endParaRPr lang="fr-FR" dirty="0">
              <a:solidFill>
                <a:schemeClr val="accent1">
                  <a:lumMod val="50000"/>
                </a:schemeClr>
              </a:solidFill>
            </a:endParaRPr>
          </a:p>
        </p:txBody>
      </p:sp>
      <p:sp>
        <p:nvSpPr>
          <p:cNvPr id="10" name="TextBox 9">
            <a:extLst>
              <a:ext uri="{FF2B5EF4-FFF2-40B4-BE49-F238E27FC236}">
                <a16:creationId xmlns:a16="http://schemas.microsoft.com/office/drawing/2014/main" id="{DCEDA173-2A06-61B3-9A71-5999B0A34DAF}"/>
              </a:ext>
            </a:extLst>
          </p:cNvPr>
          <p:cNvSpPr txBox="1"/>
          <p:nvPr/>
        </p:nvSpPr>
        <p:spPr>
          <a:xfrm>
            <a:off x="838200" y="4841280"/>
            <a:ext cx="3648885" cy="369332"/>
          </a:xfrm>
          <a:prstGeom prst="rect">
            <a:avLst/>
          </a:prstGeom>
          <a:noFill/>
        </p:spPr>
        <p:txBody>
          <a:bodyPr wrap="square" rtlCol="0">
            <a:spAutoFit/>
          </a:bodyPr>
          <a:lstStyle/>
          <a:p>
            <a:r>
              <a:rPr lang="en-US" dirty="0">
                <a:solidFill>
                  <a:srgbClr val="FF0000"/>
                </a:solidFill>
              </a:rPr>
              <a:t>Outside the C parser fragment</a:t>
            </a:r>
          </a:p>
        </p:txBody>
      </p:sp>
    </p:spTree>
    <p:extLst>
      <p:ext uri="{BB962C8B-B14F-4D97-AF65-F5344CB8AC3E}">
        <p14:creationId xmlns:p14="http://schemas.microsoft.com/office/powerpoint/2010/main" val="376608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AFC954-48E4-7F38-E446-439DCEFC828E}"/>
              </a:ext>
            </a:extLst>
          </p:cNvPr>
          <p:cNvSpPr>
            <a:spLocks noGrp="1"/>
          </p:cNvSpPr>
          <p:nvPr>
            <p:ph type="sldNum" sz="quarter" idx="12"/>
          </p:nvPr>
        </p:nvSpPr>
        <p:spPr/>
        <p:txBody>
          <a:bodyPr/>
          <a:lstStyle/>
          <a:p>
            <a:fld id="{4FAB73BC-B049-4115-A692-8D63A059BFB8}" type="slidenum">
              <a:rPr lang="en-US" smtClean="0"/>
              <a:pPr/>
              <a:t>22</a:t>
            </a:fld>
            <a:endParaRPr lang="en-US" dirty="0"/>
          </a:p>
        </p:txBody>
      </p:sp>
      <p:sp>
        <p:nvSpPr>
          <p:cNvPr id="12" name="Title 1">
            <a:extLst>
              <a:ext uri="{FF2B5EF4-FFF2-40B4-BE49-F238E27FC236}">
                <a16:creationId xmlns:a16="http://schemas.microsoft.com/office/drawing/2014/main" id="{2D69E885-65ED-F874-0EFE-E85DA13B72E9}"/>
              </a:ext>
            </a:extLst>
          </p:cNvPr>
          <p:cNvSpPr txBox="1">
            <a:spLocks/>
          </p:cNvSpPr>
          <p:nvPr/>
        </p:nvSpPr>
        <p:spPr>
          <a:xfrm>
            <a:off x="838200" y="1825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1">
                    <a:lumMod val="50000"/>
                  </a:schemeClr>
                </a:solidFill>
              </a:rPr>
              <a:t>Some features</a:t>
            </a:r>
            <a:endParaRPr lang="fr-FR" dirty="0">
              <a:solidFill>
                <a:schemeClr val="accent1">
                  <a:lumMod val="50000"/>
                </a:schemeClr>
              </a:solidFill>
            </a:endParaRPr>
          </a:p>
        </p:txBody>
      </p:sp>
      <p:sp>
        <p:nvSpPr>
          <p:cNvPr id="9" name="TextBox 8">
            <a:extLst>
              <a:ext uri="{FF2B5EF4-FFF2-40B4-BE49-F238E27FC236}">
                <a16:creationId xmlns:a16="http://schemas.microsoft.com/office/drawing/2014/main" id="{9AD99E17-511E-F4EF-741D-2E937C35C3A8}"/>
              </a:ext>
            </a:extLst>
          </p:cNvPr>
          <p:cNvSpPr txBox="1"/>
          <p:nvPr/>
        </p:nvSpPr>
        <p:spPr>
          <a:xfrm>
            <a:off x="1194098" y="2109523"/>
            <a:ext cx="10726556" cy="1077218"/>
          </a:xfrm>
          <a:prstGeom prst="rect">
            <a:avLst/>
          </a:prstGeom>
          <a:noFill/>
        </p:spPr>
        <p:txBody>
          <a:bodyPr wrap="square" rtlCol="0">
            <a:spAutoFit/>
          </a:bodyPr>
          <a:lstStyle/>
          <a:p>
            <a:pPr marL="285750" indent="-285750">
              <a:buFont typeface="Arial" panose="020B0604020202020204" pitchFamily="34" charset="0"/>
              <a:buChar char="•"/>
            </a:pPr>
            <a:r>
              <a:rPr lang="en-US" sz="3200" dirty="0"/>
              <a:t>Custom endianness (Little / Big endian) for primitive types</a:t>
            </a:r>
          </a:p>
          <a:p>
            <a:pPr marL="285750" indent="-285750">
              <a:buFont typeface="Arial" panose="020B0604020202020204" pitchFamily="34" charset="0"/>
              <a:buChar char="•"/>
            </a:pPr>
            <a:r>
              <a:rPr lang="en-US" sz="3200" dirty="0"/>
              <a:t>Layout polymorphism</a:t>
            </a:r>
          </a:p>
        </p:txBody>
      </p:sp>
      <p:pic>
        <p:nvPicPr>
          <p:cNvPr id="14" name="Picture 13">
            <a:extLst>
              <a:ext uri="{FF2B5EF4-FFF2-40B4-BE49-F238E27FC236}">
                <a16:creationId xmlns:a16="http://schemas.microsoft.com/office/drawing/2014/main" id="{4B1C2BD2-E69F-4CB6-E14E-2F828AD4B68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894229" y="3460172"/>
            <a:ext cx="8926171" cy="2105319"/>
          </a:xfrm>
          <a:prstGeom prst="rect">
            <a:avLst/>
          </a:prstGeom>
        </p:spPr>
      </p:pic>
    </p:spTree>
    <p:extLst>
      <p:ext uri="{BB962C8B-B14F-4D97-AF65-F5344CB8AC3E}">
        <p14:creationId xmlns:p14="http://schemas.microsoft.com/office/powerpoint/2010/main" val="55667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AFC954-48E4-7F38-E446-439DCEFC828E}"/>
              </a:ext>
            </a:extLst>
          </p:cNvPr>
          <p:cNvSpPr>
            <a:spLocks noGrp="1"/>
          </p:cNvSpPr>
          <p:nvPr>
            <p:ph type="sldNum" sz="quarter" idx="12"/>
          </p:nvPr>
        </p:nvSpPr>
        <p:spPr/>
        <p:txBody>
          <a:bodyPr/>
          <a:lstStyle/>
          <a:p>
            <a:fld id="{4FAB73BC-B049-4115-A692-8D63A059BFB8}" type="slidenum">
              <a:rPr lang="en-US" smtClean="0"/>
              <a:pPr/>
              <a:t>23</a:t>
            </a:fld>
            <a:endParaRPr lang="en-US" dirty="0"/>
          </a:p>
        </p:txBody>
      </p:sp>
      <p:sp>
        <p:nvSpPr>
          <p:cNvPr id="12" name="Title 1">
            <a:extLst>
              <a:ext uri="{FF2B5EF4-FFF2-40B4-BE49-F238E27FC236}">
                <a16:creationId xmlns:a16="http://schemas.microsoft.com/office/drawing/2014/main" id="{2D69E885-65ED-F874-0EFE-E85DA13B72E9}"/>
              </a:ext>
            </a:extLst>
          </p:cNvPr>
          <p:cNvSpPr txBox="1">
            <a:spLocks/>
          </p:cNvSpPr>
          <p:nvPr/>
        </p:nvSpPr>
        <p:spPr>
          <a:xfrm>
            <a:off x="838200" y="1825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1">
                    <a:lumMod val="50000"/>
                  </a:schemeClr>
                </a:solidFill>
              </a:rPr>
              <a:t>Matching relation between layouts and types</a:t>
            </a:r>
            <a:endParaRPr lang="fr-FR" dirty="0">
              <a:solidFill>
                <a:schemeClr val="accent1">
                  <a:lumMod val="50000"/>
                </a:schemeClr>
              </a:solidFill>
            </a:endParaRPr>
          </a:p>
        </p:txBody>
      </p:sp>
      <p:pic>
        <p:nvPicPr>
          <p:cNvPr id="4" name="Picture 3">
            <a:extLst>
              <a:ext uri="{FF2B5EF4-FFF2-40B4-BE49-F238E27FC236}">
                <a16:creationId xmlns:a16="http://schemas.microsoft.com/office/drawing/2014/main" id="{A99AC332-52D0-3D7F-66F1-B0DB176E1A6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542414" y="2035662"/>
            <a:ext cx="9107171" cy="3991532"/>
          </a:xfrm>
          <a:prstGeom prst="rect">
            <a:avLst/>
          </a:prstGeom>
        </p:spPr>
      </p:pic>
      <p:pic>
        <p:nvPicPr>
          <p:cNvPr id="5" name="Picture 4">
            <a:extLst>
              <a:ext uri="{FF2B5EF4-FFF2-40B4-BE49-F238E27FC236}">
                <a16:creationId xmlns:a16="http://schemas.microsoft.com/office/drawing/2014/main" id="{DD64555D-A76E-1221-4BBC-94FED57D51D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617214" y="1252764"/>
            <a:ext cx="1381318" cy="647790"/>
          </a:xfrm>
          <a:prstGeom prst="rect">
            <a:avLst/>
          </a:prstGeom>
        </p:spPr>
      </p:pic>
    </p:spTree>
    <p:extLst>
      <p:ext uri="{BB962C8B-B14F-4D97-AF65-F5344CB8AC3E}">
        <p14:creationId xmlns:p14="http://schemas.microsoft.com/office/powerpoint/2010/main" val="17718828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AFC954-48E4-7F38-E446-439DCEFC828E}"/>
              </a:ext>
            </a:extLst>
          </p:cNvPr>
          <p:cNvSpPr>
            <a:spLocks noGrp="1"/>
          </p:cNvSpPr>
          <p:nvPr>
            <p:ph type="sldNum" sz="quarter" idx="12"/>
          </p:nvPr>
        </p:nvSpPr>
        <p:spPr/>
        <p:txBody>
          <a:bodyPr/>
          <a:lstStyle/>
          <a:p>
            <a:fld id="{4FAB73BC-B049-4115-A692-8D63A059BFB8}" type="slidenum">
              <a:rPr lang="en-US" smtClean="0"/>
              <a:pPr/>
              <a:t>24</a:t>
            </a:fld>
            <a:endParaRPr lang="en-US" dirty="0"/>
          </a:p>
        </p:txBody>
      </p:sp>
      <p:sp>
        <p:nvSpPr>
          <p:cNvPr id="12" name="Title 1">
            <a:extLst>
              <a:ext uri="{FF2B5EF4-FFF2-40B4-BE49-F238E27FC236}">
                <a16:creationId xmlns:a16="http://schemas.microsoft.com/office/drawing/2014/main" id="{2D69E885-65ED-F874-0EFE-E85DA13B72E9}"/>
              </a:ext>
            </a:extLst>
          </p:cNvPr>
          <p:cNvSpPr txBox="1">
            <a:spLocks/>
          </p:cNvSpPr>
          <p:nvPr/>
        </p:nvSpPr>
        <p:spPr>
          <a:xfrm>
            <a:off x="838200" y="1825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err="1">
                <a:solidFill>
                  <a:schemeClr val="accent1">
                    <a:lumMod val="50000"/>
                  </a:schemeClr>
                </a:solidFill>
              </a:rPr>
              <a:t>Wellformed</a:t>
            </a:r>
            <a:r>
              <a:rPr lang="en-US" dirty="0">
                <a:solidFill>
                  <a:schemeClr val="accent1">
                    <a:lumMod val="50000"/>
                  </a:schemeClr>
                </a:solidFill>
              </a:rPr>
              <a:t> layouts</a:t>
            </a:r>
            <a:endParaRPr lang="fr-FR" dirty="0">
              <a:solidFill>
                <a:schemeClr val="accent1">
                  <a:lumMod val="50000"/>
                </a:schemeClr>
              </a:solidFill>
            </a:endParaRPr>
          </a:p>
        </p:txBody>
      </p:sp>
      <p:pic>
        <p:nvPicPr>
          <p:cNvPr id="6" name="Picture 5">
            <a:extLst>
              <a:ext uri="{FF2B5EF4-FFF2-40B4-BE49-F238E27FC236}">
                <a16:creationId xmlns:a16="http://schemas.microsoft.com/office/drawing/2014/main" id="{325AF1D8-207D-5837-345F-A1F44C11A00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8255" y="2265528"/>
            <a:ext cx="11707859" cy="3305636"/>
          </a:xfrm>
          <a:prstGeom prst="rect">
            <a:avLst/>
          </a:prstGeom>
        </p:spPr>
      </p:pic>
      <p:pic>
        <p:nvPicPr>
          <p:cNvPr id="8" name="Picture 7">
            <a:extLst>
              <a:ext uri="{FF2B5EF4-FFF2-40B4-BE49-F238E27FC236}">
                <a16:creationId xmlns:a16="http://schemas.microsoft.com/office/drawing/2014/main" id="{D6E0433C-0137-EFD3-9CB5-A7D0B8F5654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276736" y="1371695"/>
            <a:ext cx="819264" cy="562053"/>
          </a:xfrm>
          <a:prstGeom prst="rect">
            <a:avLst/>
          </a:prstGeom>
        </p:spPr>
      </p:pic>
    </p:spTree>
    <p:extLst>
      <p:ext uri="{BB962C8B-B14F-4D97-AF65-F5344CB8AC3E}">
        <p14:creationId xmlns:p14="http://schemas.microsoft.com/office/powerpoint/2010/main" val="26076836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818B41A-B892-4D90-EBF3-6B330429EB3E}"/>
              </a:ext>
            </a:extLst>
          </p:cNvPr>
          <p:cNvSpPr/>
          <p:nvPr>
            <p:custDataLst>
              <p:tags r:id="rId1"/>
            </p:custDataLst>
          </p:nvPr>
        </p:nvSpPr>
        <p:spPr>
          <a:xfrm>
            <a:off x="105642" y="4640329"/>
            <a:ext cx="11980718" cy="855497"/>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20" name="Rectangle 19">
            <a:extLst>
              <a:ext uri="{FF2B5EF4-FFF2-40B4-BE49-F238E27FC236}">
                <a16:creationId xmlns:a16="http://schemas.microsoft.com/office/drawing/2014/main" id="{87EE4B50-7261-00FC-6FBB-5120F1CF7789}"/>
              </a:ext>
            </a:extLst>
          </p:cNvPr>
          <p:cNvSpPr/>
          <p:nvPr>
            <p:custDataLst>
              <p:tags r:id="rId2"/>
            </p:custDataLst>
          </p:nvPr>
        </p:nvSpPr>
        <p:spPr>
          <a:xfrm>
            <a:off x="135084" y="1288914"/>
            <a:ext cx="11980718" cy="3010319"/>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7" name="Slide Number Placeholder 6">
            <a:extLst>
              <a:ext uri="{FF2B5EF4-FFF2-40B4-BE49-F238E27FC236}">
                <a16:creationId xmlns:a16="http://schemas.microsoft.com/office/drawing/2014/main" id="{DD7DE25C-52D0-A535-336B-68CDBF152FAA}"/>
              </a:ext>
            </a:extLst>
          </p:cNvPr>
          <p:cNvSpPr>
            <a:spLocks noGrp="1"/>
          </p:cNvSpPr>
          <p:nvPr>
            <p:ph type="sldNum" sz="quarter" idx="12"/>
          </p:nvPr>
        </p:nvSpPr>
        <p:spPr/>
        <p:txBody>
          <a:bodyPr/>
          <a:lstStyle/>
          <a:p>
            <a:fld id="{4FAB73BC-B049-4115-A692-8D63A059BFB8}" type="slidenum">
              <a:rPr lang="en-US" smtClean="0"/>
              <a:pPr/>
              <a:t>25</a:t>
            </a:fld>
            <a:endParaRPr lang="en-US" dirty="0"/>
          </a:p>
        </p:txBody>
      </p:sp>
      <p:sp>
        <p:nvSpPr>
          <p:cNvPr id="4" name="Title 1">
            <a:extLst>
              <a:ext uri="{FF2B5EF4-FFF2-40B4-BE49-F238E27FC236}">
                <a16:creationId xmlns:a16="http://schemas.microsoft.com/office/drawing/2014/main" id="{5C623F18-D036-D165-C8C9-29A9480113DB}"/>
              </a:ext>
            </a:extLst>
          </p:cNvPr>
          <p:cNvSpPr txBox="1">
            <a:spLocks/>
          </p:cNvSpPr>
          <p:nvPr/>
        </p:nvSpPr>
        <p:spPr>
          <a:xfrm>
            <a:off x="105642" y="-36649"/>
            <a:ext cx="1205312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2060"/>
                </a:solidFill>
              </a:rPr>
              <a:t>Compiling </a:t>
            </a:r>
            <a:r>
              <a:rPr lang="fr-FR" dirty="0" err="1">
                <a:solidFill>
                  <a:srgbClr val="002060"/>
                </a:solidFill>
              </a:rPr>
              <a:t>Cogent</a:t>
            </a:r>
            <a:r>
              <a:rPr lang="fr-FR" baseline="30000" dirty="0">
                <a:solidFill>
                  <a:srgbClr val="002060"/>
                </a:solidFill>
              </a:rPr>
              <a:t>+</a:t>
            </a:r>
            <a:r>
              <a:rPr lang="en-US" dirty="0">
                <a:solidFill>
                  <a:srgbClr val="002060"/>
                </a:solidFill>
              </a:rPr>
              <a:t> to C</a:t>
            </a:r>
            <a:endParaRPr lang="fr-FR" baseline="30000" dirty="0">
              <a:solidFill>
                <a:srgbClr val="002060"/>
              </a:solidFill>
            </a:endParaRPr>
          </a:p>
        </p:txBody>
      </p:sp>
      <p:pic>
        <p:nvPicPr>
          <p:cNvPr id="5" name="Picture 4">
            <a:extLst>
              <a:ext uri="{FF2B5EF4-FFF2-40B4-BE49-F238E27FC236}">
                <a16:creationId xmlns:a16="http://schemas.microsoft.com/office/drawing/2014/main" id="{05F3FAB2-6310-724B-E0E3-23280A58D8DB}"/>
              </a:ext>
            </a:extLst>
          </p:cNvPr>
          <p:cNvPicPr>
            <a:picLocks noChangeAspect="1"/>
          </p:cNvPicPr>
          <p:nvPr/>
        </p:nvPicPr>
        <p:blipFill>
          <a:blip r:embed="rId6">
            <a:clrChange>
              <a:clrFrom>
                <a:srgbClr val="FFFFFF"/>
              </a:clrFrom>
              <a:clrTo>
                <a:srgbClr val="FFFFFF">
                  <a:alpha val="0"/>
                </a:srgbClr>
              </a:clrTo>
            </a:clrChange>
            <a:lum/>
            <a:alphaModFix/>
          </a:blip>
          <a:srcRect/>
          <a:stretch>
            <a:fillRect/>
          </a:stretch>
        </p:blipFill>
        <p:spPr>
          <a:xfrm>
            <a:off x="5034550" y="2266710"/>
            <a:ext cx="6293388" cy="1303310"/>
          </a:xfrm>
          <a:prstGeom prst="rect">
            <a:avLst/>
          </a:prstGeom>
          <a:noFill/>
          <a:ln>
            <a:noFill/>
          </a:ln>
        </p:spPr>
      </p:pic>
      <p:pic>
        <p:nvPicPr>
          <p:cNvPr id="6" name="Picture 5">
            <a:extLst>
              <a:ext uri="{FF2B5EF4-FFF2-40B4-BE49-F238E27FC236}">
                <a16:creationId xmlns:a16="http://schemas.microsoft.com/office/drawing/2014/main" id="{723FAB5A-79D0-3307-706F-191D702BBCF0}"/>
              </a:ext>
            </a:extLst>
          </p:cNvPr>
          <p:cNvPicPr>
            <a:picLocks noChangeAspect="1"/>
          </p:cNvPicPr>
          <p:nvPr/>
        </p:nvPicPr>
        <p:blipFill>
          <a:blip r:embed="rId7">
            <a:clrChange>
              <a:clrFrom>
                <a:srgbClr val="FFFFFF"/>
              </a:clrFrom>
              <a:clrTo>
                <a:srgbClr val="FFFFFF">
                  <a:alpha val="0"/>
                </a:srgbClr>
              </a:clrTo>
            </a:clrChange>
            <a:lum/>
            <a:alphaModFix/>
          </a:blip>
          <a:srcRect/>
          <a:stretch>
            <a:fillRect/>
          </a:stretch>
        </p:blipFill>
        <p:spPr>
          <a:xfrm>
            <a:off x="420522" y="2211142"/>
            <a:ext cx="3091605" cy="1770967"/>
          </a:xfrm>
          <a:prstGeom prst="rect">
            <a:avLst/>
          </a:prstGeom>
          <a:noFill/>
          <a:ln>
            <a:noFill/>
          </a:ln>
        </p:spPr>
      </p:pic>
      <p:sp>
        <p:nvSpPr>
          <p:cNvPr id="12" name="TextBox 11">
            <a:extLst>
              <a:ext uri="{FF2B5EF4-FFF2-40B4-BE49-F238E27FC236}">
                <a16:creationId xmlns:a16="http://schemas.microsoft.com/office/drawing/2014/main" id="{733ED3C4-5A43-6F99-C35F-6921F2C07904}"/>
              </a:ext>
            </a:extLst>
          </p:cNvPr>
          <p:cNvSpPr txBox="1"/>
          <p:nvPr/>
        </p:nvSpPr>
        <p:spPr>
          <a:xfrm flipH="1">
            <a:off x="836578" y="4865585"/>
            <a:ext cx="2767799" cy="369332"/>
          </a:xfrm>
          <a:prstGeom prst="rect">
            <a:avLst/>
          </a:prstGeom>
          <a:noFill/>
        </p:spPr>
        <p:txBody>
          <a:bodyPr wrap="square" rtlCol="0">
            <a:spAutoFit/>
          </a:bodyPr>
          <a:lstStyle/>
          <a:p>
            <a:r>
              <a:rPr lang="en-US" dirty="0"/>
              <a:t>Type : array of </a:t>
            </a:r>
            <a:r>
              <a:rPr lang="en-US" dirty="0">
                <a:solidFill>
                  <a:srgbClr val="FF0000"/>
                </a:solidFill>
              </a:rPr>
              <a:t>16</a:t>
            </a:r>
            <a:r>
              <a:rPr lang="en-US" dirty="0"/>
              <a:t> bytes</a:t>
            </a:r>
            <a:endParaRPr lang="fr-FR" dirty="0"/>
          </a:p>
        </p:txBody>
      </p:sp>
      <p:sp>
        <p:nvSpPr>
          <p:cNvPr id="19" name="Arrow: Down 18">
            <a:extLst>
              <a:ext uri="{FF2B5EF4-FFF2-40B4-BE49-F238E27FC236}">
                <a16:creationId xmlns:a16="http://schemas.microsoft.com/office/drawing/2014/main" id="{12C66D69-2C53-E109-3F8B-5D2416162AEF}"/>
              </a:ext>
            </a:extLst>
          </p:cNvPr>
          <p:cNvSpPr/>
          <p:nvPr/>
        </p:nvSpPr>
        <p:spPr>
          <a:xfrm>
            <a:off x="586374" y="3711890"/>
            <a:ext cx="2852151" cy="1122776"/>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Compilation</a:t>
            </a:r>
          </a:p>
        </p:txBody>
      </p:sp>
      <p:pic>
        <p:nvPicPr>
          <p:cNvPr id="21" name="Picture 2">
            <a:extLst>
              <a:ext uri="{FF2B5EF4-FFF2-40B4-BE49-F238E27FC236}">
                <a16:creationId xmlns:a16="http://schemas.microsoft.com/office/drawing/2014/main" id="{2AEA618E-E3AE-C447-BEB4-4FD933CE1F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384197" y="1582112"/>
            <a:ext cx="774566" cy="1096731"/>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AE0180B3-0CB3-CD5E-9104-07BCC033A944}"/>
              </a:ext>
            </a:extLst>
          </p:cNvPr>
          <p:cNvSpPr txBox="1"/>
          <p:nvPr>
            <p:custDataLst>
              <p:tags r:id="rId3"/>
            </p:custDataLst>
          </p:nvPr>
        </p:nvSpPr>
        <p:spPr>
          <a:xfrm>
            <a:off x="10596893" y="4714132"/>
            <a:ext cx="1438569" cy="308865"/>
          </a:xfrm>
          <a:prstGeom prst="rect">
            <a:avLst/>
          </a:prstGeom>
          <a:noFill/>
          <a:ln>
            <a:solidFill>
              <a:schemeClr val="tx1"/>
            </a:solidFill>
          </a:ln>
        </p:spPr>
        <p:txBody>
          <a:bodyPr wrap="square">
            <a:spAutoFit/>
          </a:bodyPr>
          <a:lstStyle/>
          <a:p>
            <a:pPr algn="ctr"/>
            <a:r>
              <a:rPr lang="en-US" dirty="0"/>
              <a:t>C</a:t>
            </a:r>
            <a:endParaRPr lang="fr-FR" dirty="0"/>
          </a:p>
        </p:txBody>
      </p:sp>
      <p:cxnSp>
        <p:nvCxnSpPr>
          <p:cNvPr id="25" name="Straight Arrow Connector 24">
            <a:extLst>
              <a:ext uri="{FF2B5EF4-FFF2-40B4-BE49-F238E27FC236}">
                <a16:creationId xmlns:a16="http://schemas.microsoft.com/office/drawing/2014/main" id="{DD16B31F-8DED-009B-889F-7DE66A06CA4B}"/>
              </a:ext>
            </a:extLst>
          </p:cNvPr>
          <p:cNvCxnSpPr>
            <a:cxnSpLocks/>
          </p:cNvCxnSpPr>
          <p:nvPr/>
        </p:nvCxnSpPr>
        <p:spPr>
          <a:xfrm flipH="1">
            <a:off x="2700867" y="3448643"/>
            <a:ext cx="8305800" cy="1455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1AB33EF-6125-C228-BE6C-AB3D2B88E936}"/>
              </a:ext>
            </a:extLst>
          </p:cNvPr>
          <p:cNvSpPr txBox="1"/>
          <p:nvPr/>
        </p:nvSpPr>
        <p:spPr>
          <a:xfrm>
            <a:off x="4105847" y="4731608"/>
            <a:ext cx="2108812" cy="646331"/>
          </a:xfrm>
          <a:prstGeom prst="rect">
            <a:avLst/>
          </a:prstGeom>
          <a:noFill/>
        </p:spPr>
        <p:txBody>
          <a:bodyPr wrap="square" rtlCol="0">
            <a:spAutoFit/>
          </a:bodyPr>
          <a:lstStyle/>
          <a:p>
            <a:pPr algn="ctr"/>
            <a:r>
              <a:rPr lang="en-US" dirty="0"/>
              <a:t>Getters/setters for each field</a:t>
            </a:r>
            <a:endParaRPr lang="fr-FR"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531906E-5BB7-7C54-9AE2-2C0A5671186E}"/>
                  </a:ext>
                </a:extLst>
              </p:cNvPr>
              <p:cNvSpPr txBox="1"/>
              <p:nvPr/>
            </p:nvSpPr>
            <p:spPr>
              <a:xfrm>
                <a:off x="6724303" y="4731582"/>
                <a:ext cx="2374753" cy="298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𝑔𝑒</m:t>
                      </m:r>
                      <m:sSub>
                        <m:sSubPr>
                          <m:ctrlPr>
                            <a:rPr lang="en-US" b="0" i="1" smtClean="0">
                              <a:latin typeface="Cambria Math" panose="02040503050406030204" pitchFamily="18" charset="0"/>
                            </a:rPr>
                          </m:ctrlPr>
                        </m:sSubPr>
                        <m:e>
                          <m:r>
                            <a:rPr lang="fr-FR" b="0" i="1" smtClean="0">
                              <a:latin typeface="Cambria Math" panose="02040503050406030204" pitchFamily="18" charset="0"/>
                            </a:rPr>
                            <m:t>𝑡</m:t>
                          </m:r>
                        </m:e>
                        <m:sub>
                          <m:r>
                            <a:rPr lang="en-US" b="0" i="1" smtClean="0">
                              <a:latin typeface="Cambria Math" panose="02040503050406030204" pitchFamily="18" charset="0"/>
                            </a:rPr>
                            <m:t>𝑝𝑡𝑟</m:t>
                          </m:r>
                        </m:sub>
                      </m:sSub>
                      <m:r>
                        <a:rPr lang="en-US" b="0" i="1" smtClean="0">
                          <a:latin typeface="Cambria Math" panose="02040503050406030204" pitchFamily="18" charset="0"/>
                        </a:rPr>
                        <m:t>:</m:t>
                      </m:r>
                      <m:r>
                        <a:rPr lang="fr-FR" b="0" i="1" smtClean="0">
                          <a:latin typeface="Cambria Math" panose="02040503050406030204" pitchFamily="18" charset="0"/>
                        </a:rPr>
                        <m:t>𝑏𝑦𝑡𝑒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16</m:t>
                          </m:r>
                        </m:e>
                      </m:d>
                      <m:r>
                        <a:rPr lang="en-US" b="0" i="1" smtClean="0">
                          <a:latin typeface="Cambria Math" panose="02040503050406030204" pitchFamily="18" charset="0"/>
                        </a:rPr>
                        <m:t>→</m:t>
                      </m:r>
                      <m:r>
                        <a:rPr lang="en-US" b="0" i="1" smtClean="0">
                          <a:latin typeface="Cambria Math" panose="02040503050406030204" pitchFamily="18" charset="0"/>
                        </a:rPr>
                        <m:t>𝑝𝑡𝑟</m:t>
                      </m:r>
                      <m:r>
                        <a:rPr lang="en-US" b="0" i="1" smtClean="0">
                          <a:latin typeface="Cambria Math" panose="02040503050406030204" pitchFamily="18" charset="0"/>
                        </a:rPr>
                        <m:t> </m:t>
                      </m:r>
                    </m:oMath>
                  </m:oMathPara>
                </a14:m>
                <a:endParaRPr lang="fr-FR" dirty="0"/>
              </a:p>
            </p:txBody>
          </p:sp>
        </mc:Choice>
        <mc:Fallback xmlns="">
          <p:sp>
            <p:nvSpPr>
              <p:cNvPr id="13" name="TextBox 12">
                <a:extLst>
                  <a:ext uri="{FF2B5EF4-FFF2-40B4-BE49-F238E27FC236}">
                    <a16:creationId xmlns:a16="http://schemas.microsoft.com/office/drawing/2014/main" id="{A531906E-5BB7-7C54-9AE2-2C0A5671186E}"/>
                  </a:ext>
                </a:extLst>
              </p:cNvPr>
              <p:cNvSpPr txBox="1">
                <a:spLocks noRot="1" noChangeAspect="1" noMove="1" noResize="1" noEditPoints="1" noAdjustHandles="1" noChangeArrowheads="1" noChangeShapeType="1" noTextEdit="1"/>
              </p:cNvSpPr>
              <p:nvPr/>
            </p:nvSpPr>
            <p:spPr>
              <a:xfrm>
                <a:off x="6724303" y="4731582"/>
                <a:ext cx="2374753" cy="298415"/>
              </a:xfrm>
              <a:prstGeom prst="rect">
                <a:avLst/>
              </a:prstGeom>
              <a:blipFill>
                <a:blip r:embed="rId9"/>
                <a:stretch>
                  <a:fillRect l="-2051" r="-513" b="-2653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F1A955-E5DD-C77C-FB08-362CEE5D152D}"/>
                  </a:ext>
                </a:extLst>
              </p:cNvPr>
              <p:cNvSpPr txBox="1"/>
              <p:nvPr/>
            </p:nvSpPr>
            <p:spPr>
              <a:xfrm>
                <a:off x="6813094" y="5113704"/>
                <a:ext cx="2730619" cy="298415"/>
              </a:xfrm>
              <a:prstGeom prst="rect">
                <a:avLst/>
              </a:prstGeom>
              <a:noFill/>
            </p:spPr>
            <p:txBody>
              <a:bodyPr wrap="none" lIns="0" tIns="0" rIns="0" bIns="0" rtlCol="0">
                <a:spAutoFit/>
              </a:bodyPr>
              <a:lstStyle/>
              <a:p>
                <a:r>
                  <a:rPr lang="fr-FR" b="0" dirty="0"/>
                  <a:t>s</a:t>
                </a:r>
                <a14:m>
                  <m:oMath xmlns:m="http://schemas.openxmlformats.org/officeDocument/2006/math">
                    <m:r>
                      <a:rPr lang="fr-FR" b="0" i="1" smtClean="0">
                        <a:latin typeface="Cambria Math" panose="02040503050406030204" pitchFamily="18" charset="0"/>
                      </a:rPr>
                      <m:t>𝑒</m:t>
                    </m:r>
                    <m:sSub>
                      <m:sSubPr>
                        <m:ctrlPr>
                          <a:rPr lang="en-US" b="0" i="1" smtClean="0">
                            <a:latin typeface="Cambria Math" panose="02040503050406030204" pitchFamily="18" charset="0"/>
                          </a:rPr>
                        </m:ctrlPr>
                      </m:sSubPr>
                      <m:e>
                        <m:r>
                          <a:rPr lang="fr-FR" b="0" i="1" smtClean="0">
                            <a:latin typeface="Cambria Math" panose="02040503050406030204" pitchFamily="18" charset="0"/>
                          </a:rPr>
                          <m:t>𝑡</m:t>
                        </m:r>
                      </m:e>
                      <m:sub>
                        <m:r>
                          <a:rPr lang="en-US" b="0" i="1" smtClean="0">
                            <a:latin typeface="Cambria Math" panose="02040503050406030204" pitchFamily="18" charset="0"/>
                          </a:rPr>
                          <m:t>𝑝𝑡𝑟</m:t>
                        </m:r>
                      </m:sub>
                    </m:sSub>
                    <m:r>
                      <a:rPr lang="en-US" b="0" i="1" smtClean="0">
                        <a:latin typeface="Cambria Math" panose="02040503050406030204" pitchFamily="18" charset="0"/>
                      </a:rPr>
                      <m:t>:</m:t>
                    </m:r>
                    <m:r>
                      <a:rPr lang="fr-FR" b="0" i="1" smtClean="0">
                        <a:latin typeface="Cambria Math" panose="02040503050406030204" pitchFamily="18" charset="0"/>
                      </a:rPr>
                      <m:t>𝑏𝑦𝑡𝑒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16</m:t>
                        </m:r>
                      </m:e>
                    </m:d>
                    <m:r>
                      <a:rPr lang="en-US" b="0" i="1" smtClean="0">
                        <a:latin typeface="Cambria Math" panose="02040503050406030204" pitchFamily="18" charset="0"/>
                      </a:rPr>
                      <m:t>×</m:t>
                    </m:r>
                    <m:r>
                      <a:rPr lang="en-US" b="0" i="1" smtClean="0">
                        <a:latin typeface="Cambria Math" panose="02040503050406030204" pitchFamily="18" charset="0"/>
                      </a:rPr>
                      <m:t>𝑝𝑡𝑟</m:t>
                    </m:r>
                    <m:r>
                      <a:rPr lang="en-US" b="0" i="1" smtClean="0">
                        <a:latin typeface="Cambria Math" panose="02040503050406030204" pitchFamily="18" charset="0"/>
                      </a:rPr>
                      <m:t>→() </m:t>
                    </m:r>
                  </m:oMath>
                </a14:m>
                <a:endParaRPr lang="fr-FR" dirty="0"/>
              </a:p>
            </p:txBody>
          </p:sp>
        </mc:Choice>
        <mc:Fallback xmlns="">
          <p:sp>
            <p:nvSpPr>
              <p:cNvPr id="10" name="TextBox 9">
                <a:extLst>
                  <a:ext uri="{FF2B5EF4-FFF2-40B4-BE49-F238E27FC236}">
                    <a16:creationId xmlns:a16="http://schemas.microsoft.com/office/drawing/2014/main" id="{C9F1A955-E5DD-C77C-FB08-362CEE5D152D}"/>
                  </a:ext>
                </a:extLst>
              </p:cNvPr>
              <p:cNvSpPr txBox="1">
                <a:spLocks noRot="1" noChangeAspect="1" noMove="1" noResize="1" noEditPoints="1" noAdjustHandles="1" noChangeArrowheads="1" noChangeShapeType="1" noTextEdit="1"/>
              </p:cNvSpPr>
              <p:nvPr/>
            </p:nvSpPr>
            <p:spPr>
              <a:xfrm>
                <a:off x="6813094" y="5113704"/>
                <a:ext cx="2730619" cy="298415"/>
              </a:xfrm>
              <a:prstGeom prst="rect">
                <a:avLst/>
              </a:prstGeom>
              <a:blipFill>
                <a:blip r:embed="rId10"/>
                <a:stretch>
                  <a:fillRect l="-5357" t="-24490" r="-1339" b="-40816"/>
                </a:stretch>
              </a:blipFill>
            </p:spPr>
            <p:txBody>
              <a:bodyPr/>
              <a:lstStyle/>
              <a:p>
                <a:r>
                  <a:rPr lang="fr-FR">
                    <a:noFill/>
                  </a:rPr>
                  <a:t> </a:t>
                </a:r>
              </a:p>
            </p:txBody>
          </p:sp>
        </mc:Fallback>
      </mc:AlternateContent>
    </p:spTree>
    <p:extLst>
      <p:ext uri="{BB962C8B-B14F-4D97-AF65-F5344CB8AC3E}">
        <p14:creationId xmlns:p14="http://schemas.microsoft.com/office/powerpoint/2010/main" val="10450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2" grpId="0"/>
      <p:bldP spid="19" grpId="0" animBg="1"/>
      <p:bldP spid="23" grpId="0" animBg="1"/>
      <p:bldP spid="3" grpId="0"/>
      <p:bldP spid="13"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28A89F-B35A-AF85-750D-D9CE27A95EB3}"/>
              </a:ext>
            </a:extLst>
          </p:cNvPr>
          <p:cNvSpPr>
            <a:spLocks noGrp="1"/>
          </p:cNvSpPr>
          <p:nvPr>
            <p:ph type="sldNum" sz="quarter" idx="12"/>
          </p:nvPr>
        </p:nvSpPr>
        <p:spPr/>
        <p:txBody>
          <a:bodyPr/>
          <a:lstStyle/>
          <a:p>
            <a:fld id="{4FAB73BC-B049-4115-A692-8D63A059BFB8}" type="slidenum">
              <a:rPr lang="en-US" smtClean="0"/>
              <a:pPr/>
              <a:t>26</a:t>
            </a:fld>
            <a:endParaRPr lang="en-US" dirty="0"/>
          </a:p>
        </p:txBody>
      </p:sp>
      <p:sp>
        <p:nvSpPr>
          <p:cNvPr id="3" name="Title 1">
            <a:extLst>
              <a:ext uri="{FF2B5EF4-FFF2-40B4-BE49-F238E27FC236}">
                <a16:creationId xmlns:a16="http://schemas.microsoft.com/office/drawing/2014/main" id="{0B2E5D3E-4C39-6BB3-645E-628D492DDCCF}"/>
              </a:ext>
            </a:extLst>
          </p:cNvPr>
          <p:cNvSpPr txBox="1">
            <a:spLocks/>
          </p:cNvSpPr>
          <p:nvPr/>
        </p:nvSpPr>
        <p:spPr>
          <a:xfrm>
            <a:off x="917915" y="-36649"/>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solidFill>
                  <a:srgbClr val="002060"/>
                </a:solidFill>
              </a:rPr>
              <a:t>Example</a:t>
            </a:r>
          </a:p>
        </p:txBody>
      </p:sp>
      <p:pic>
        <p:nvPicPr>
          <p:cNvPr id="4" name="Picture 3">
            <a:extLst>
              <a:ext uri="{FF2B5EF4-FFF2-40B4-BE49-F238E27FC236}">
                <a16:creationId xmlns:a16="http://schemas.microsoft.com/office/drawing/2014/main" id="{1E62ADC2-D721-BD2F-58CB-8B2245DEE1A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567608" y="2601517"/>
            <a:ext cx="6301720" cy="827483"/>
          </a:xfrm>
          <a:prstGeom prst="rect">
            <a:avLst/>
          </a:prstGeom>
        </p:spPr>
      </p:pic>
      <p:pic>
        <p:nvPicPr>
          <p:cNvPr id="5" name="Picture 4">
            <a:extLst>
              <a:ext uri="{FF2B5EF4-FFF2-40B4-BE49-F238E27FC236}">
                <a16:creationId xmlns:a16="http://schemas.microsoft.com/office/drawing/2014/main" id="{3CBB66BD-CC0C-CBA6-B917-619A965BE352}"/>
              </a:ext>
            </a:extLst>
          </p:cNvPr>
          <p:cNvPicPr>
            <a:picLocks noChangeAspect="1"/>
          </p:cNvPicPr>
          <p:nvPr/>
        </p:nvPicPr>
        <p:blipFill>
          <a:blip r:embed="rId3">
            <a:clrChange>
              <a:clrFrom>
                <a:srgbClr val="E9E9F3"/>
              </a:clrFrom>
              <a:clrTo>
                <a:srgbClr val="E9E9F3">
                  <a:alpha val="0"/>
                </a:srgbClr>
              </a:clrTo>
            </a:clrChange>
          </a:blip>
          <a:stretch>
            <a:fillRect/>
          </a:stretch>
        </p:blipFill>
        <p:spPr>
          <a:xfrm>
            <a:off x="965341" y="2676702"/>
            <a:ext cx="3317733" cy="401121"/>
          </a:xfrm>
          <a:prstGeom prst="rect">
            <a:avLst/>
          </a:prstGeom>
        </p:spPr>
      </p:pic>
      <p:sp>
        <p:nvSpPr>
          <p:cNvPr id="6" name="Arrow: Right 5">
            <a:extLst>
              <a:ext uri="{FF2B5EF4-FFF2-40B4-BE49-F238E27FC236}">
                <a16:creationId xmlns:a16="http://schemas.microsoft.com/office/drawing/2014/main" id="{3BCBB5D1-47E5-2968-7E67-3245DF56C6A9}"/>
              </a:ext>
            </a:extLst>
          </p:cNvPr>
          <p:cNvSpPr/>
          <p:nvPr/>
        </p:nvSpPr>
        <p:spPr>
          <a:xfrm rot="2293643">
            <a:off x="2069281" y="3693135"/>
            <a:ext cx="1668544" cy="613557"/>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Compilation</a:t>
            </a:r>
          </a:p>
        </p:txBody>
      </p:sp>
      <p:sp>
        <p:nvSpPr>
          <p:cNvPr id="7" name="TextBox 6">
            <a:extLst>
              <a:ext uri="{FF2B5EF4-FFF2-40B4-BE49-F238E27FC236}">
                <a16:creationId xmlns:a16="http://schemas.microsoft.com/office/drawing/2014/main" id="{3B654EAC-CB4B-2B5D-DB1E-054950BC2589}"/>
              </a:ext>
            </a:extLst>
          </p:cNvPr>
          <p:cNvSpPr txBox="1"/>
          <p:nvPr/>
        </p:nvSpPr>
        <p:spPr>
          <a:xfrm>
            <a:off x="3243507" y="4974546"/>
            <a:ext cx="3644759"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set_</a:t>
            </a:r>
            <a:r>
              <a:rPr lang="en-US" b="1" dirty="0" err="1">
                <a:solidFill>
                  <a:srgbClr val="FF0000"/>
                </a:solidFill>
                <a:latin typeface="Courier New" panose="02070309020205020404" pitchFamily="49" charset="0"/>
                <a:cs typeface="Courier New" panose="02070309020205020404" pitchFamily="49" charset="0"/>
              </a:rPr>
              <a:t>VOS</a:t>
            </a:r>
            <a:r>
              <a:rPr lang="en-US" dirty="0">
                <a:latin typeface="Courier New" panose="02070309020205020404" pitchFamily="49" charset="0"/>
                <a:cs typeface="Courier New" panose="02070309020205020404" pitchFamily="49" charset="0"/>
              </a:rPr>
              <a:t>(</a:t>
            </a:r>
            <a:r>
              <a:rPr lang="en-US" b="1" dirty="0">
                <a:solidFill>
                  <a:srgbClr val="026902"/>
                </a:solidFill>
                <a:latin typeface="Courier New" panose="02070309020205020404" pitchFamily="49" charset="0"/>
                <a:cs typeface="Courier New" panose="02070309020205020404" pitchFamily="49" charset="0"/>
              </a:rPr>
              <a:t>PWR_CR1</a:t>
            </a:r>
            <a:r>
              <a:rPr lang="en-US" dirty="0">
                <a:latin typeface="Courier New" panose="02070309020205020404" pitchFamily="49" charset="0"/>
                <a:cs typeface="Courier New" panose="02070309020205020404" pitchFamily="49" charset="0"/>
              </a:rPr>
              <a:t>,</a:t>
            </a:r>
            <a:r>
              <a:rPr lang="en-US" b="1" dirty="0">
                <a:solidFill>
                  <a:srgbClr val="0000FF"/>
                </a:solidFill>
                <a:latin typeface="Courier New" panose="02070309020205020404" pitchFamily="49" charset="0"/>
                <a:cs typeface="Courier New" panose="02070309020205020404" pitchFamily="49" charset="0"/>
              </a:rPr>
              <a:t>scale</a:t>
            </a:r>
            <a:r>
              <a:rPr lang="en-US" dirty="0">
                <a:latin typeface="Courier New" panose="02070309020205020404" pitchFamily="49" charset="0"/>
                <a:cs typeface="Courier New" panose="02070309020205020404" pitchFamily="49" charset="0"/>
              </a:rPr>
              <a:t>);</a:t>
            </a:r>
            <a:endParaRPr lang="fr-FR" dirty="0">
              <a:latin typeface="Courier New" panose="02070309020205020404" pitchFamily="49" charset="0"/>
              <a:cs typeface="Courier New" panose="02070309020205020404" pitchFamily="49" charset="0"/>
            </a:endParaRPr>
          </a:p>
        </p:txBody>
      </p:sp>
      <p:pic>
        <p:nvPicPr>
          <p:cNvPr id="8" name="Picture 2">
            <a:extLst>
              <a:ext uri="{FF2B5EF4-FFF2-40B4-BE49-F238E27FC236}">
                <a16:creationId xmlns:a16="http://schemas.microsoft.com/office/drawing/2014/main" id="{3F29B347-9A49-1F06-B2F9-9700991262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76" y="2484335"/>
            <a:ext cx="774566" cy="1096731"/>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Right 9">
            <a:extLst>
              <a:ext uri="{FF2B5EF4-FFF2-40B4-BE49-F238E27FC236}">
                <a16:creationId xmlns:a16="http://schemas.microsoft.com/office/drawing/2014/main" id="{34DCEB50-D1B8-F76A-0D0E-275302C38A83}"/>
              </a:ext>
            </a:extLst>
          </p:cNvPr>
          <p:cNvSpPr/>
          <p:nvPr/>
        </p:nvSpPr>
        <p:spPr>
          <a:xfrm rot="19794755">
            <a:off x="6566824" y="3764513"/>
            <a:ext cx="2676525" cy="1094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Unfolds as</a:t>
            </a:r>
            <a:endParaRPr lang="fr-FR" dirty="0"/>
          </a:p>
        </p:txBody>
      </p:sp>
      <p:sp>
        <p:nvSpPr>
          <p:cNvPr id="11" name="TextBox 10">
            <a:extLst>
              <a:ext uri="{FF2B5EF4-FFF2-40B4-BE49-F238E27FC236}">
                <a16:creationId xmlns:a16="http://schemas.microsoft.com/office/drawing/2014/main" id="{30874B94-DDD0-61A9-4595-455202048456}"/>
              </a:ext>
            </a:extLst>
          </p:cNvPr>
          <p:cNvSpPr txBox="1"/>
          <p:nvPr/>
        </p:nvSpPr>
        <p:spPr>
          <a:xfrm>
            <a:off x="5567608" y="6101318"/>
            <a:ext cx="3447300" cy="369332"/>
          </a:xfrm>
          <a:prstGeom prst="rect">
            <a:avLst/>
          </a:prstGeom>
          <a:noFill/>
        </p:spPr>
        <p:txBody>
          <a:bodyPr wrap="square" rtlCol="0">
            <a:spAutoFit/>
          </a:bodyPr>
          <a:lstStyle/>
          <a:p>
            <a:r>
              <a:rPr lang="en-US" b="1" dirty="0"/>
              <a:t>Demo</a:t>
            </a:r>
            <a:endParaRPr lang="fr-FR" b="1" dirty="0"/>
          </a:p>
        </p:txBody>
      </p:sp>
      <p:sp>
        <p:nvSpPr>
          <p:cNvPr id="9" name="TextBox 8">
            <a:extLst>
              <a:ext uri="{FF2B5EF4-FFF2-40B4-BE49-F238E27FC236}">
                <a16:creationId xmlns:a16="http://schemas.microsoft.com/office/drawing/2014/main" id="{DA3B5FDC-1ED0-90E5-BF38-A04C793A4557}"/>
              </a:ext>
            </a:extLst>
          </p:cNvPr>
          <p:cNvSpPr txBox="1"/>
          <p:nvPr/>
        </p:nvSpPr>
        <p:spPr>
          <a:xfrm>
            <a:off x="4283074" y="980638"/>
            <a:ext cx="3942490" cy="369332"/>
          </a:xfrm>
          <a:prstGeom prst="rect">
            <a:avLst/>
          </a:prstGeom>
          <a:noFill/>
        </p:spPr>
        <p:txBody>
          <a:bodyPr wrap="none" rtlCol="0">
            <a:spAutoFit/>
          </a:bodyPr>
          <a:lstStyle/>
          <a:p>
            <a:r>
              <a:rPr lang="en-US" dirty="0"/>
              <a:t>A power controller system (libopencm3)</a:t>
            </a:r>
            <a:endParaRPr lang="fr-FR" dirty="0"/>
          </a:p>
        </p:txBody>
      </p:sp>
      <p:grpSp>
        <p:nvGrpSpPr>
          <p:cNvPr id="12" name="Group 11">
            <a:extLst>
              <a:ext uri="{FF2B5EF4-FFF2-40B4-BE49-F238E27FC236}">
                <a16:creationId xmlns:a16="http://schemas.microsoft.com/office/drawing/2014/main" id="{2662DD75-03FE-43D0-E67E-2114A545B55B}"/>
              </a:ext>
            </a:extLst>
          </p:cNvPr>
          <p:cNvGrpSpPr/>
          <p:nvPr/>
        </p:nvGrpSpPr>
        <p:grpSpPr>
          <a:xfrm>
            <a:off x="417399" y="3429000"/>
            <a:ext cx="1531713" cy="1418870"/>
            <a:chOff x="4327184" y="1834911"/>
            <a:chExt cx="1804595" cy="1479767"/>
          </a:xfrm>
        </p:grpSpPr>
        <p:sp>
          <p:nvSpPr>
            <p:cNvPr id="15" name="Freeform: Shape 14">
              <a:extLst>
                <a:ext uri="{FF2B5EF4-FFF2-40B4-BE49-F238E27FC236}">
                  <a16:creationId xmlns:a16="http://schemas.microsoft.com/office/drawing/2014/main" id="{83960CDA-1AA9-0990-FCA5-08773E5D9244}"/>
                </a:ext>
              </a:extLst>
            </p:cNvPr>
            <p:cNvSpPr/>
            <p:nvPr/>
          </p:nvSpPr>
          <p:spPr>
            <a:xfrm>
              <a:off x="4327184" y="1834911"/>
              <a:ext cx="1804595" cy="1479767"/>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FFF5CE"/>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18" name="TextBox 17">
              <a:extLst>
                <a:ext uri="{FF2B5EF4-FFF2-40B4-BE49-F238E27FC236}">
                  <a16:creationId xmlns:a16="http://schemas.microsoft.com/office/drawing/2014/main" id="{2C13B080-8FF9-787F-988E-F0F00DD2C991}"/>
                </a:ext>
              </a:extLst>
            </p:cNvPr>
            <p:cNvSpPr txBox="1"/>
            <p:nvPr/>
          </p:nvSpPr>
          <p:spPr>
            <a:xfrm>
              <a:off x="4515943" y="1993716"/>
              <a:ext cx="1615836" cy="464289"/>
            </a:xfrm>
            <a:prstGeom prst="rect">
              <a:avLst/>
            </a:prstGeom>
            <a:noFill/>
            <a:ln>
              <a:noFill/>
            </a:ln>
          </p:spPr>
          <p:txBody>
            <a:bodyPr vert="horz" wrap="square" lIns="90230" tIns="45115" rIns="90230" bIns="45115" anchorCtr="0" compatLnSpc="0">
              <a:spAutoFit/>
            </a:bodyPr>
            <a:lstStyle/>
            <a:p>
              <a:pPr algn="ctr" hangingPunct="0"/>
              <a:r>
                <a:rPr lang="en-AU" sz="1200" dirty="0">
                  <a:latin typeface="Liberation Sans" pitchFamily="18"/>
                  <a:ea typeface="Noto Sans CJK SC" pitchFamily="2"/>
                  <a:cs typeface="Lohit Devanagari" pitchFamily="2"/>
                </a:rPr>
                <a:t>Layout annotation</a:t>
              </a:r>
            </a:p>
          </p:txBody>
        </p:sp>
        <p:sp>
          <p:nvSpPr>
            <p:cNvPr id="19" name="Freeform: Shape 18">
              <a:extLst>
                <a:ext uri="{FF2B5EF4-FFF2-40B4-BE49-F238E27FC236}">
                  <a16:creationId xmlns:a16="http://schemas.microsoft.com/office/drawing/2014/main" id="{A4FD0F2E-CCE2-8A38-BCA3-973A65292651}"/>
                </a:ext>
              </a:extLst>
            </p:cNvPr>
            <p:cNvSpPr/>
            <p:nvPr/>
          </p:nvSpPr>
          <p:spPr>
            <a:xfrm>
              <a:off x="5590400" y="2745150"/>
              <a:ext cx="260584" cy="20861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31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0" name="Freeform: Shape 19">
              <a:extLst>
                <a:ext uri="{FF2B5EF4-FFF2-40B4-BE49-F238E27FC236}">
                  <a16:creationId xmlns:a16="http://schemas.microsoft.com/office/drawing/2014/main" id="{31A06830-700F-8200-3BD4-90DC3F731DD4}"/>
                </a:ext>
              </a:extLst>
            </p:cNvPr>
            <p:cNvSpPr/>
            <p:nvPr/>
          </p:nvSpPr>
          <p:spPr>
            <a:xfrm>
              <a:off x="5850984" y="2614858"/>
              <a:ext cx="182625" cy="13029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1" name="Freeform: Shape 20">
              <a:extLst>
                <a:ext uri="{FF2B5EF4-FFF2-40B4-BE49-F238E27FC236}">
                  <a16:creationId xmlns:a16="http://schemas.microsoft.com/office/drawing/2014/main" id="{0240972F-287C-82FE-76B9-079ABEA3F122}"/>
                </a:ext>
              </a:extLst>
            </p:cNvPr>
            <p:cNvSpPr/>
            <p:nvPr/>
          </p:nvSpPr>
          <p:spPr>
            <a:xfrm>
              <a:off x="5590400" y="2484566"/>
              <a:ext cx="188400" cy="1043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72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2" name="Freeform: Shape 21">
              <a:extLst>
                <a:ext uri="{FF2B5EF4-FFF2-40B4-BE49-F238E27FC236}">
                  <a16:creationId xmlns:a16="http://schemas.microsoft.com/office/drawing/2014/main" id="{E2DE0D44-073F-8885-8F81-EB967AE09551}"/>
                </a:ext>
              </a:extLst>
            </p:cNvPr>
            <p:cNvSpPr/>
            <p:nvPr/>
          </p:nvSpPr>
          <p:spPr>
            <a:xfrm>
              <a:off x="5668720" y="2588872"/>
              <a:ext cx="77959"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3" name="Freeform: Shape 22">
              <a:extLst>
                <a:ext uri="{FF2B5EF4-FFF2-40B4-BE49-F238E27FC236}">
                  <a16:creationId xmlns:a16="http://schemas.microsoft.com/office/drawing/2014/main" id="{D50A1DC3-64BD-939B-6AA9-EF3FD4FCFA62}"/>
                </a:ext>
              </a:extLst>
            </p:cNvPr>
            <p:cNvSpPr/>
            <p:nvPr/>
          </p:nvSpPr>
          <p:spPr>
            <a:xfrm>
              <a:off x="5746679" y="2588872"/>
              <a:ext cx="52333"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4" name="Freeform: Shape 23">
              <a:extLst>
                <a:ext uri="{FF2B5EF4-FFF2-40B4-BE49-F238E27FC236}">
                  <a16:creationId xmlns:a16="http://schemas.microsoft.com/office/drawing/2014/main" id="{027375CF-B64E-50AA-764B-8ECEAAA00348}"/>
                </a:ext>
              </a:extLst>
            </p:cNvPr>
            <p:cNvSpPr/>
            <p:nvPr/>
          </p:nvSpPr>
          <p:spPr>
            <a:xfrm>
              <a:off x="5799012" y="2588872"/>
              <a:ext cx="51972"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pic>
          <p:nvPicPr>
            <p:cNvPr id="25" name="Picture 24">
              <a:extLst>
                <a:ext uri="{FF2B5EF4-FFF2-40B4-BE49-F238E27FC236}">
                  <a16:creationId xmlns:a16="http://schemas.microsoft.com/office/drawing/2014/main" id="{6806B63B-96A3-02CF-CD92-2A80EDC2D71A}"/>
                </a:ext>
              </a:extLst>
            </p:cNvPr>
            <p:cNvPicPr>
              <a:picLocks noChangeAspect="1"/>
            </p:cNvPicPr>
            <p:nvPr/>
          </p:nvPicPr>
          <p:blipFill>
            <a:blip r:embed="rId5">
              <a:lum contrast="-39000"/>
              <a:alphaModFix/>
              <a:grayscl/>
            </a:blip>
            <a:srcRect/>
            <a:stretch>
              <a:fillRect/>
            </a:stretch>
          </p:blipFill>
          <p:spPr>
            <a:xfrm>
              <a:off x="4543734" y="2448474"/>
              <a:ext cx="541379" cy="541379"/>
            </a:xfrm>
            <a:prstGeom prst="rect">
              <a:avLst/>
            </a:prstGeom>
            <a:noFill/>
            <a:ln>
              <a:noFill/>
            </a:ln>
          </p:spPr>
        </p:pic>
        <p:sp>
          <p:nvSpPr>
            <p:cNvPr id="26" name="Freeform: Shape 25">
              <a:extLst>
                <a:ext uri="{FF2B5EF4-FFF2-40B4-BE49-F238E27FC236}">
                  <a16:creationId xmlns:a16="http://schemas.microsoft.com/office/drawing/2014/main" id="{C4AFB55A-DB64-D9A0-9D68-662FE6BE0F3A}"/>
                </a:ext>
              </a:extLst>
            </p:cNvPr>
            <p:cNvSpPr/>
            <p:nvPr/>
          </p:nvSpPr>
          <p:spPr>
            <a:xfrm>
              <a:off x="5590762" y="2588872"/>
              <a:ext cx="78319"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65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7" name="TextBox 26">
              <a:extLst>
                <a:ext uri="{FF2B5EF4-FFF2-40B4-BE49-F238E27FC236}">
                  <a16:creationId xmlns:a16="http://schemas.microsoft.com/office/drawing/2014/main" id="{7DF5E37C-1820-5ED5-F0F5-15DE896EE354}"/>
                </a:ext>
              </a:extLst>
            </p:cNvPr>
            <p:cNvSpPr txBox="1"/>
            <p:nvPr/>
          </p:nvSpPr>
          <p:spPr>
            <a:xfrm rot="5400000" flipH="1">
              <a:off x="5092633" y="2542468"/>
              <a:ext cx="476795" cy="461665"/>
            </a:xfrm>
            <a:prstGeom prst="rect">
              <a:avLst/>
            </a:prstGeom>
            <a:noFill/>
          </p:spPr>
          <p:txBody>
            <a:bodyPr wrap="square" rtlCol="0">
              <a:spAutoFit/>
            </a:bodyPr>
            <a:lstStyle/>
            <a:p>
              <a:r>
                <a:rPr lang="en-US" sz="2400" dirty="0"/>
                <a:t>()</a:t>
              </a:r>
              <a:endParaRPr lang="fr-FR" sz="2400" dirty="0"/>
            </a:p>
          </p:txBody>
        </p:sp>
      </p:grpSp>
      <p:sp>
        <p:nvSpPr>
          <p:cNvPr id="28" name="TextBox 27">
            <a:extLst>
              <a:ext uri="{FF2B5EF4-FFF2-40B4-BE49-F238E27FC236}">
                <a16:creationId xmlns:a16="http://schemas.microsoft.com/office/drawing/2014/main" id="{5E5DD2EC-6095-ED3E-D03C-DBFA8C6AD707}"/>
              </a:ext>
            </a:extLst>
          </p:cNvPr>
          <p:cNvSpPr txBox="1"/>
          <p:nvPr/>
        </p:nvSpPr>
        <p:spPr>
          <a:xfrm>
            <a:off x="5044930" y="2772078"/>
            <a:ext cx="659051" cy="461665"/>
          </a:xfrm>
          <a:prstGeom prst="rect">
            <a:avLst/>
          </a:prstGeom>
          <a:noFill/>
        </p:spPr>
        <p:txBody>
          <a:bodyPr wrap="square" rtlCol="0">
            <a:spAutoFit/>
          </a:bodyPr>
          <a:lstStyle/>
          <a:p>
            <a:r>
              <a:rPr lang="en-US" sz="2400" b="1" dirty="0"/>
              <a:t>C</a:t>
            </a:r>
            <a:endParaRPr lang="fr-FR" sz="2400" b="1" dirty="0"/>
          </a:p>
        </p:txBody>
      </p:sp>
    </p:spTree>
    <p:extLst>
      <p:ext uri="{BB962C8B-B14F-4D97-AF65-F5344CB8AC3E}">
        <p14:creationId xmlns:p14="http://schemas.microsoft.com/office/powerpoint/2010/main" val="296120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animBg="1"/>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C3AEBB28-0454-5A97-BF67-91C0B0E31E82}"/>
              </a:ext>
            </a:extLst>
          </p:cNvPr>
          <p:cNvSpPr/>
          <p:nvPr>
            <p:custDataLst>
              <p:tags r:id="rId1"/>
            </p:custDataLst>
          </p:nvPr>
        </p:nvSpPr>
        <p:spPr>
          <a:xfrm>
            <a:off x="1826394" y="1343818"/>
            <a:ext cx="2702388" cy="1592143"/>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11" name="Rectangle 10">
            <a:extLst>
              <a:ext uri="{FF2B5EF4-FFF2-40B4-BE49-F238E27FC236}">
                <a16:creationId xmlns:a16="http://schemas.microsoft.com/office/drawing/2014/main" id="{21E4D0A1-486D-46E4-33E5-DF838E6B1DF8}"/>
              </a:ext>
            </a:extLst>
          </p:cNvPr>
          <p:cNvSpPr/>
          <p:nvPr>
            <p:custDataLst>
              <p:tags r:id="rId2"/>
            </p:custDataLst>
          </p:nvPr>
        </p:nvSpPr>
        <p:spPr>
          <a:xfrm>
            <a:off x="6410748" y="1343818"/>
            <a:ext cx="4619201" cy="5183002"/>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4" name="Slide Number Placeholder 3">
            <a:extLst>
              <a:ext uri="{FF2B5EF4-FFF2-40B4-BE49-F238E27FC236}">
                <a16:creationId xmlns:a16="http://schemas.microsoft.com/office/drawing/2014/main" id="{FD975AF3-0663-A0BF-AD60-D6C1686A3AC2}"/>
              </a:ext>
            </a:extLst>
          </p:cNvPr>
          <p:cNvSpPr>
            <a:spLocks noGrp="1"/>
          </p:cNvSpPr>
          <p:nvPr>
            <p:ph type="sldNum" sz="quarter" idx="12"/>
          </p:nvPr>
        </p:nvSpPr>
        <p:spPr>
          <a:xfrm>
            <a:off x="9435364" y="6446850"/>
            <a:ext cx="2743200" cy="365125"/>
          </a:xfrm>
        </p:spPr>
        <p:txBody>
          <a:bodyPr/>
          <a:lstStyle/>
          <a:p>
            <a:fld id="{6113E31D-E2AB-40D1-8B51-AFA5AFEF393A}" type="slidenum">
              <a:rPr lang="en-US" smtClean="0"/>
              <a:t>27</a:t>
            </a:fld>
            <a:endParaRPr lang="en-US" dirty="0"/>
          </a:p>
        </p:txBody>
      </p:sp>
      <p:sp>
        <p:nvSpPr>
          <p:cNvPr id="5" name="Title 1">
            <a:extLst>
              <a:ext uri="{FF2B5EF4-FFF2-40B4-BE49-F238E27FC236}">
                <a16:creationId xmlns:a16="http://schemas.microsoft.com/office/drawing/2014/main" id="{AB2B899F-10FB-9853-265A-3F02AE31D165}"/>
              </a:ext>
            </a:extLst>
          </p:cNvPr>
          <p:cNvSpPr>
            <a:spLocks noGrp="1"/>
          </p:cNvSpPr>
          <p:nvPr>
            <p:ph type="title"/>
            <p:custDataLst>
              <p:tags r:id="rId3"/>
            </p:custDataLst>
          </p:nvPr>
        </p:nvSpPr>
        <p:spPr>
          <a:xfrm>
            <a:off x="838200" y="18255"/>
            <a:ext cx="10515600" cy="1325563"/>
          </a:xfrm>
        </p:spPr>
        <p:txBody>
          <a:bodyPr/>
          <a:lstStyle/>
          <a:p>
            <a:pPr algn="ctr"/>
            <a:r>
              <a:rPr lang="fr-FR" dirty="0" err="1">
                <a:solidFill>
                  <a:schemeClr val="accent1">
                    <a:lumMod val="50000"/>
                  </a:schemeClr>
                </a:solidFill>
              </a:rPr>
              <a:t>Compiling</a:t>
            </a:r>
            <a:r>
              <a:rPr lang="fr-FR" dirty="0">
                <a:solidFill>
                  <a:schemeClr val="accent1">
                    <a:lumMod val="50000"/>
                  </a:schemeClr>
                </a:solidFill>
              </a:rPr>
              <a:t> </a:t>
            </a:r>
            <a:r>
              <a:rPr lang="fr-FR" dirty="0" err="1">
                <a:solidFill>
                  <a:schemeClr val="accent1">
                    <a:lumMod val="50000"/>
                  </a:schemeClr>
                </a:solidFill>
              </a:rPr>
              <a:t>Cogent</a:t>
            </a:r>
            <a:r>
              <a:rPr lang="fr-FR" baseline="30000" dirty="0">
                <a:solidFill>
                  <a:schemeClr val="accent1">
                    <a:lumMod val="50000"/>
                  </a:schemeClr>
                </a:solidFill>
              </a:rPr>
              <a:t>+</a:t>
            </a:r>
          </a:p>
        </p:txBody>
      </p:sp>
      <p:sp>
        <p:nvSpPr>
          <p:cNvPr id="13" name="Rectangle 12">
            <a:extLst>
              <a:ext uri="{FF2B5EF4-FFF2-40B4-BE49-F238E27FC236}">
                <a16:creationId xmlns:a16="http://schemas.microsoft.com/office/drawing/2014/main" id="{D7EBB514-0CFD-FBBC-8A96-6B615E9918DE}"/>
              </a:ext>
            </a:extLst>
          </p:cNvPr>
          <p:cNvSpPr/>
          <p:nvPr>
            <p:custDataLst>
              <p:tags r:id="rId4"/>
            </p:custDataLst>
          </p:nvPr>
        </p:nvSpPr>
        <p:spPr>
          <a:xfrm>
            <a:off x="1857134" y="4816340"/>
            <a:ext cx="2679373" cy="1813060"/>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14" name="TextBox 13">
            <a:extLst>
              <a:ext uri="{FF2B5EF4-FFF2-40B4-BE49-F238E27FC236}">
                <a16:creationId xmlns:a16="http://schemas.microsoft.com/office/drawing/2014/main" id="{C25BEB36-BA10-E96A-5408-DB94D49ED7FB}"/>
              </a:ext>
            </a:extLst>
          </p:cNvPr>
          <p:cNvSpPr txBox="1"/>
          <p:nvPr>
            <p:custDataLst>
              <p:tags r:id="rId5"/>
            </p:custDataLst>
          </p:nvPr>
        </p:nvSpPr>
        <p:spPr>
          <a:xfrm>
            <a:off x="1956902" y="4912053"/>
            <a:ext cx="499215" cy="369332"/>
          </a:xfrm>
          <a:prstGeom prst="rect">
            <a:avLst/>
          </a:prstGeom>
          <a:noFill/>
          <a:ln>
            <a:solidFill>
              <a:schemeClr val="tx1"/>
            </a:solidFill>
          </a:ln>
        </p:spPr>
        <p:txBody>
          <a:bodyPr wrap="square">
            <a:spAutoFit/>
          </a:bodyPr>
          <a:lstStyle/>
          <a:p>
            <a:pPr algn="ctr"/>
            <a:r>
              <a:rPr lang="en-US" dirty="0"/>
              <a:t>C</a:t>
            </a:r>
            <a:endParaRPr lang="fr-FR" dirty="0"/>
          </a:p>
        </p:txBody>
      </p:sp>
      <p:sp>
        <p:nvSpPr>
          <p:cNvPr id="16" name="Arrow: Right 15">
            <a:extLst>
              <a:ext uri="{FF2B5EF4-FFF2-40B4-BE49-F238E27FC236}">
                <a16:creationId xmlns:a16="http://schemas.microsoft.com/office/drawing/2014/main" id="{C029928F-03A0-C52F-FD02-B6732F7C289B}"/>
              </a:ext>
            </a:extLst>
          </p:cNvPr>
          <p:cNvSpPr/>
          <p:nvPr/>
        </p:nvSpPr>
        <p:spPr>
          <a:xfrm>
            <a:off x="4452033" y="5128114"/>
            <a:ext cx="2454001" cy="12381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r>
              <a:rPr lang="fr-FR" dirty="0" err="1"/>
              <a:t>utoCorres</a:t>
            </a:r>
            <a:endParaRPr lang="fr-FR" dirty="0"/>
          </a:p>
        </p:txBody>
      </p:sp>
      <p:sp>
        <p:nvSpPr>
          <p:cNvPr id="37" name="Arrow: Down 36">
            <a:extLst>
              <a:ext uri="{FF2B5EF4-FFF2-40B4-BE49-F238E27FC236}">
                <a16:creationId xmlns:a16="http://schemas.microsoft.com/office/drawing/2014/main" id="{EC9BFD51-854F-5233-A394-9C30E95E7DF2}"/>
              </a:ext>
            </a:extLst>
          </p:cNvPr>
          <p:cNvSpPr/>
          <p:nvPr/>
        </p:nvSpPr>
        <p:spPr>
          <a:xfrm>
            <a:off x="1590755" y="2464641"/>
            <a:ext cx="2710422" cy="2707738"/>
          </a:xfrm>
          <a:prstGeom prst="downArrow">
            <a:avLst>
              <a:gd name="adj1" fmla="val 50000"/>
              <a:gd name="adj2" fmla="val 4127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p>
        </p:txBody>
      </p:sp>
      <p:sp>
        <p:nvSpPr>
          <p:cNvPr id="38" name="Arrow: Right 37">
            <a:extLst>
              <a:ext uri="{FF2B5EF4-FFF2-40B4-BE49-F238E27FC236}">
                <a16:creationId xmlns:a16="http://schemas.microsoft.com/office/drawing/2014/main" id="{44E33566-D5F9-43E8-88AA-338E4FC3D32C}"/>
              </a:ext>
            </a:extLst>
          </p:cNvPr>
          <p:cNvSpPr/>
          <p:nvPr/>
        </p:nvSpPr>
        <p:spPr>
          <a:xfrm>
            <a:off x="4561111" y="1637034"/>
            <a:ext cx="2682208" cy="1153169"/>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Compilation</a:t>
            </a:r>
            <a:endParaRPr lang="fr-FR" dirty="0"/>
          </a:p>
        </p:txBody>
      </p:sp>
      <p:sp>
        <p:nvSpPr>
          <p:cNvPr id="39" name="Arrow: Up-Down 38">
            <a:extLst>
              <a:ext uri="{FF2B5EF4-FFF2-40B4-BE49-F238E27FC236}">
                <a16:creationId xmlns:a16="http://schemas.microsoft.com/office/drawing/2014/main" id="{5E32AC74-671E-25BD-9DAE-C3D542377AC5}"/>
              </a:ext>
            </a:extLst>
          </p:cNvPr>
          <p:cNvSpPr/>
          <p:nvPr/>
        </p:nvSpPr>
        <p:spPr>
          <a:xfrm>
            <a:off x="6879499" y="2763719"/>
            <a:ext cx="2790058" cy="2316384"/>
          </a:xfrm>
          <a:prstGeom prst="upDownArrow">
            <a:avLst>
              <a:gd name="adj1" fmla="val 60817"/>
              <a:gd name="adj2" fmla="val 22168"/>
            </a:avLst>
          </a:prstGeom>
          <a:ln w="762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err="1">
                <a:solidFill>
                  <a:srgbClr val="0000FF"/>
                </a:solidFill>
              </a:rPr>
              <a:t>Compatibilit</a:t>
            </a:r>
            <a:r>
              <a:rPr lang="fr-FR" b="1" dirty="0">
                <a:solidFill>
                  <a:srgbClr val="0000FF"/>
                </a:solidFill>
              </a:rPr>
              <a:t>y</a:t>
            </a:r>
          </a:p>
          <a:p>
            <a:pPr marL="342900" indent="-342900" algn="ctr">
              <a:buFont typeface="+mj-lt"/>
              <a:buAutoNum type="arabicPeriod"/>
            </a:pPr>
            <a:r>
              <a:rPr lang="fr-FR" b="1" dirty="0" err="1">
                <a:solidFill>
                  <a:srgbClr val="0000FF"/>
                </a:solidFill>
              </a:rPr>
              <a:t>Statement</a:t>
            </a:r>
            <a:endParaRPr lang="fr-FR" b="1" dirty="0">
              <a:solidFill>
                <a:srgbClr val="0000FF"/>
              </a:solidFill>
            </a:endParaRPr>
          </a:p>
          <a:p>
            <a:pPr marL="342900" indent="-342900" algn="ctr">
              <a:buFont typeface="+mj-lt"/>
              <a:buAutoNum type="arabicPeriod"/>
            </a:pPr>
            <a:r>
              <a:rPr lang="fr-FR" b="1" dirty="0">
                <a:solidFill>
                  <a:srgbClr val="0000FF"/>
                </a:solidFill>
              </a:rPr>
              <a:t>Proof</a:t>
            </a:r>
          </a:p>
        </p:txBody>
      </p:sp>
      <p:pic>
        <p:nvPicPr>
          <p:cNvPr id="48" name="Graphic 47">
            <a:extLst>
              <a:ext uri="{FF2B5EF4-FFF2-40B4-BE49-F238E27FC236}">
                <a16:creationId xmlns:a16="http://schemas.microsoft.com/office/drawing/2014/main" id="{BC05110B-79F9-10DE-03A6-026B57A422A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018071" y="1441408"/>
            <a:ext cx="779862" cy="681044"/>
          </a:xfrm>
          <a:prstGeom prst="rect">
            <a:avLst/>
          </a:prstGeom>
        </p:spPr>
      </p:pic>
      <p:pic>
        <p:nvPicPr>
          <p:cNvPr id="50" name="Picture 2">
            <a:extLst>
              <a:ext uri="{FF2B5EF4-FFF2-40B4-BE49-F238E27FC236}">
                <a16:creationId xmlns:a16="http://schemas.microsoft.com/office/drawing/2014/main" id="{ECFA73E0-273F-B3DA-9D82-1CA1160BBDB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3090" y="1305805"/>
            <a:ext cx="589072" cy="834084"/>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Right 11">
            <a:extLst>
              <a:ext uri="{FF2B5EF4-FFF2-40B4-BE49-F238E27FC236}">
                <a16:creationId xmlns:a16="http://schemas.microsoft.com/office/drawing/2014/main" id="{2852ADDC-EBD8-1C40-4BAB-5DFB5CBEA5FB}"/>
              </a:ext>
            </a:extLst>
          </p:cNvPr>
          <p:cNvSpPr/>
          <p:nvPr/>
        </p:nvSpPr>
        <p:spPr>
          <a:xfrm rot="954391">
            <a:off x="4250186" y="3000697"/>
            <a:ext cx="3006856" cy="702767"/>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solidFill>
                  <a:srgbClr val="FF0000"/>
                </a:solidFill>
              </a:rPr>
              <a:t>    </a:t>
            </a:r>
            <a:r>
              <a:rPr lang="en-US" b="1" dirty="0">
                <a:solidFill>
                  <a:schemeClr val="bg1"/>
                </a:solidFill>
              </a:rPr>
              <a:t>Compilation</a:t>
            </a:r>
            <a:endParaRPr lang="fr-FR" b="1" dirty="0">
              <a:solidFill>
                <a:schemeClr val="bg1"/>
              </a:solidFill>
            </a:endParaRPr>
          </a:p>
        </p:txBody>
      </p:sp>
      <p:grpSp>
        <p:nvGrpSpPr>
          <p:cNvPr id="2" name="Group 1">
            <a:extLst>
              <a:ext uri="{FF2B5EF4-FFF2-40B4-BE49-F238E27FC236}">
                <a16:creationId xmlns:a16="http://schemas.microsoft.com/office/drawing/2014/main" id="{DE74DF7E-F53E-C818-8325-E0EECBF11FF9}"/>
              </a:ext>
            </a:extLst>
          </p:cNvPr>
          <p:cNvGrpSpPr/>
          <p:nvPr/>
        </p:nvGrpSpPr>
        <p:grpSpPr>
          <a:xfrm>
            <a:off x="2769036" y="5380843"/>
            <a:ext cx="613562" cy="649654"/>
            <a:chOff x="5841360" y="2994480"/>
            <a:chExt cx="612000" cy="648000"/>
          </a:xfrm>
        </p:grpSpPr>
        <p:sp>
          <p:nvSpPr>
            <p:cNvPr id="3" name="Freeform: Shape 2">
              <a:extLst>
                <a:ext uri="{FF2B5EF4-FFF2-40B4-BE49-F238E27FC236}">
                  <a16:creationId xmlns:a16="http://schemas.microsoft.com/office/drawing/2014/main" id="{F3926855-EF0B-B549-2FFB-2BB417CAEB64}"/>
                </a:ext>
              </a:extLst>
            </p:cNvPr>
            <p:cNvSpPr/>
            <p:nvPr/>
          </p:nvSpPr>
          <p:spPr>
            <a:xfrm>
              <a:off x="5841360" y="3354480"/>
              <a:ext cx="360000" cy="28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0000"/>
            </a:solidFill>
            <a:ln w="0">
              <a:solidFill>
                <a:srgbClr val="3465A4"/>
              </a:solidFill>
              <a:prstDash val="solid"/>
            </a:ln>
          </p:spPr>
          <p:txBody>
            <a:bodyPr vert="horz" wrap="square" lIns="90230" tIns="45115" rIns="90230" bIns="45115" anchor="ctr" anchorCtr="0" compatLnSpc="0">
              <a:noAutofit/>
            </a:bodyPr>
            <a:lstStyle/>
            <a:p>
              <a:pPr hangingPunct="0"/>
              <a:endParaRPr lang="en-AU" sz="1805" dirty="0">
                <a:latin typeface="Liberation Sans" pitchFamily="18"/>
                <a:ea typeface="Noto Sans CJK SC" pitchFamily="2"/>
                <a:cs typeface="Lohit Devanagari" pitchFamily="2"/>
              </a:endParaRPr>
            </a:p>
          </p:txBody>
        </p:sp>
        <p:sp>
          <p:nvSpPr>
            <p:cNvPr id="7" name="Freeform: Shape 6">
              <a:extLst>
                <a:ext uri="{FF2B5EF4-FFF2-40B4-BE49-F238E27FC236}">
                  <a16:creationId xmlns:a16="http://schemas.microsoft.com/office/drawing/2014/main" id="{1DD15595-4323-D17A-0627-5B3440860A95}"/>
                </a:ext>
              </a:extLst>
            </p:cNvPr>
            <p:cNvSpPr/>
            <p:nvPr/>
          </p:nvSpPr>
          <p:spPr>
            <a:xfrm>
              <a:off x="6201360" y="3174480"/>
              <a:ext cx="252000" cy="1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00"/>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8" name="Freeform: Shape 7">
              <a:extLst>
                <a:ext uri="{FF2B5EF4-FFF2-40B4-BE49-F238E27FC236}">
                  <a16:creationId xmlns:a16="http://schemas.microsoft.com/office/drawing/2014/main" id="{6A99A99F-DAF2-BAF2-6EFC-18871AF01EB8}"/>
                </a:ext>
              </a:extLst>
            </p:cNvPr>
            <p:cNvSpPr/>
            <p:nvPr/>
          </p:nvSpPr>
          <p:spPr>
            <a:xfrm>
              <a:off x="5841360" y="2994480"/>
              <a:ext cx="260280" cy="144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158466"/>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9" name="Freeform: Shape 8">
              <a:extLst>
                <a:ext uri="{FF2B5EF4-FFF2-40B4-BE49-F238E27FC236}">
                  <a16:creationId xmlns:a16="http://schemas.microsoft.com/office/drawing/2014/main" id="{FA0103E0-1E8C-1807-2765-3950FA97921C}"/>
                </a:ext>
              </a:extLst>
            </p:cNvPr>
            <p:cNvSpPr/>
            <p:nvPr/>
          </p:nvSpPr>
          <p:spPr>
            <a:xfrm>
              <a:off x="5841360" y="3138479"/>
              <a:ext cx="108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55308D"/>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10" name="Freeform: Shape 9">
              <a:extLst>
                <a:ext uri="{FF2B5EF4-FFF2-40B4-BE49-F238E27FC236}">
                  <a16:creationId xmlns:a16="http://schemas.microsoft.com/office/drawing/2014/main" id="{CB8F049F-D6CF-E9FF-9F57-17FD5B2068B4}"/>
                </a:ext>
              </a:extLst>
            </p:cNvPr>
            <p:cNvSpPr/>
            <p:nvPr/>
          </p:nvSpPr>
          <p:spPr>
            <a:xfrm>
              <a:off x="5949360" y="3138479"/>
              <a:ext cx="108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D7D7"/>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1" name="Freeform: Shape 20">
              <a:extLst>
                <a:ext uri="{FF2B5EF4-FFF2-40B4-BE49-F238E27FC236}">
                  <a16:creationId xmlns:a16="http://schemas.microsoft.com/office/drawing/2014/main" id="{BEF2A102-B9E5-8F00-AACE-31A8D4CB22E7}"/>
                </a:ext>
              </a:extLst>
            </p:cNvPr>
            <p:cNvSpPr/>
            <p:nvPr/>
          </p:nvSpPr>
          <p:spPr>
            <a:xfrm>
              <a:off x="6057360" y="3138479"/>
              <a:ext cx="72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1"/>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2" name="Freeform: Shape 21">
              <a:extLst>
                <a:ext uri="{FF2B5EF4-FFF2-40B4-BE49-F238E27FC236}">
                  <a16:creationId xmlns:a16="http://schemas.microsoft.com/office/drawing/2014/main" id="{2EEECBCC-1B8C-C738-9121-569C7D66733A}"/>
                </a:ext>
              </a:extLst>
            </p:cNvPr>
            <p:cNvSpPr/>
            <p:nvPr/>
          </p:nvSpPr>
          <p:spPr>
            <a:xfrm>
              <a:off x="6129360" y="3138479"/>
              <a:ext cx="72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DCFF"/>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grpSp>
      <p:grpSp>
        <p:nvGrpSpPr>
          <p:cNvPr id="23" name="Group 22">
            <a:extLst>
              <a:ext uri="{FF2B5EF4-FFF2-40B4-BE49-F238E27FC236}">
                <a16:creationId xmlns:a16="http://schemas.microsoft.com/office/drawing/2014/main" id="{ECF06A63-72BD-8928-68D5-D93F253CB432}"/>
              </a:ext>
            </a:extLst>
          </p:cNvPr>
          <p:cNvGrpSpPr/>
          <p:nvPr/>
        </p:nvGrpSpPr>
        <p:grpSpPr>
          <a:xfrm>
            <a:off x="2716951" y="2167283"/>
            <a:ext cx="1531713" cy="1418870"/>
            <a:chOff x="4327184" y="1834911"/>
            <a:chExt cx="1804595" cy="1479767"/>
          </a:xfrm>
        </p:grpSpPr>
        <p:sp>
          <p:nvSpPr>
            <p:cNvPr id="24" name="Freeform: Shape 23">
              <a:extLst>
                <a:ext uri="{FF2B5EF4-FFF2-40B4-BE49-F238E27FC236}">
                  <a16:creationId xmlns:a16="http://schemas.microsoft.com/office/drawing/2014/main" id="{E34CC71B-3176-1459-12D6-425E41BA4215}"/>
                </a:ext>
              </a:extLst>
            </p:cNvPr>
            <p:cNvSpPr/>
            <p:nvPr/>
          </p:nvSpPr>
          <p:spPr>
            <a:xfrm>
              <a:off x="4327184" y="1834911"/>
              <a:ext cx="1804595" cy="1479767"/>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FFF5CE"/>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6" name="TextBox 25">
              <a:extLst>
                <a:ext uri="{FF2B5EF4-FFF2-40B4-BE49-F238E27FC236}">
                  <a16:creationId xmlns:a16="http://schemas.microsoft.com/office/drawing/2014/main" id="{03A70B47-AE73-DA0D-BF92-F05CCE74C86E}"/>
                </a:ext>
              </a:extLst>
            </p:cNvPr>
            <p:cNvSpPr txBox="1"/>
            <p:nvPr/>
          </p:nvSpPr>
          <p:spPr>
            <a:xfrm>
              <a:off x="4515943" y="1993716"/>
              <a:ext cx="1615836" cy="464289"/>
            </a:xfrm>
            <a:prstGeom prst="rect">
              <a:avLst/>
            </a:prstGeom>
            <a:noFill/>
            <a:ln>
              <a:noFill/>
            </a:ln>
          </p:spPr>
          <p:txBody>
            <a:bodyPr vert="horz" wrap="square" lIns="90230" tIns="45115" rIns="90230" bIns="45115" anchorCtr="0" compatLnSpc="0">
              <a:spAutoFit/>
            </a:bodyPr>
            <a:lstStyle/>
            <a:p>
              <a:pPr algn="ctr" hangingPunct="0"/>
              <a:r>
                <a:rPr lang="en-AU" sz="1200" dirty="0">
                  <a:latin typeface="Liberation Sans" pitchFamily="18"/>
                  <a:ea typeface="Noto Sans CJK SC" pitchFamily="2"/>
                  <a:cs typeface="Lohit Devanagari" pitchFamily="2"/>
                </a:rPr>
                <a:t>Layout annotation</a:t>
              </a:r>
            </a:p>
          </p:txBody>
        </p:sp>
        <p:sp>
          <p:nvSpPr>
            <p:cNvPr id="27" name="Freeform: Shape 26">
              <a:extLst>
                <a:ext uri="{FF2B5EF4-FFF2-40B4-BE49-F238E27FC236}">
                  <a16:creationId xmlns:a16="http://schemas.microsoft.com/office/drawing/2014/main" id="{88FF4A93-10E0-5EC9-C185-68AEA667AF60}"/>
                </a:ext>
              </a:extLst>
            </p:cNvPr>
            <p:cNvSpPr/>
            <p:nvPr/>
          </p:nvSpPr>
          <p:spPr>
            <a:xfrm>
              <a:off x="5590400" y="2745150"/>
              <a:ext cx="260584" cy="20861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31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0" name="Freeform: Shape 29">
              <a:extLst>
                <a:ext uri="{FF2B5EF4-FFF2-40B4-BE49-F238E27FC236}">
                  <a16:creationId xmlns:a16="http://schemas.microsoft.com/office/drawing/2014/main" id="{0A0AF344-CCB1-BF71-51AA-7DA68A2F5B24}"/>
                </a:ext>
              </a:extLst>
            </p:cNvPr>
            <p:cNvSpPr/>
            <p:nvPr/>
          </p:nvSpPr>
          <p:spPr>
            <a:xfrm>
              <a:off x="5850984" y="2614858"/>
              <a:ext cx="182625" cy="13029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2" name="Freeform: Shape 31">
              <a:extLst>
                <a:ext uri="{FF2B5EF4-FFF2-40B4-BE49-F238E27FC236}">
                  <a16:creationId xmlns:a16="http://schemas.microsoft.com/office/drawing/2014/main" id="{2B3B0B26-2704-A46D-40E4-39B50EEB58A2}"/>
                </a:ext>
              </a:extLst>
            </p:cNvPr>
            <p:cNvSpPr/>
            <p:nvPr/>
          </p:nvSpPr>
          <p:spPr>
            <a:xfrm>
              <a:off x="5590400" y="2484566"/>
              <a:ext cx="188400" cy="10430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72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3" name="Freeform: Shape 32">
              <a:extLst>
                <a:ext uri="{FF2B5EF4-FFF2-40B4-BE49-F238E27FC236}">
                  <a16:creationId xmlns:a16="http://schemas.microsoft.com/office/drawing/2014/main" id="{D6437186-7E6B-6413-D5AD-AEDBAE20155E}"/>
                </a:ext>
              </a:extLst>
            </p:cNvPr>
            <p:cNvSpPr/>
            <p:nvPr/>
          </p:nvSpPr>
          <p:spPr>
            <a:xfrm>
              <a:off x="5668720" y="2588872"/>
              <a:ext cx="77959"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4" name="Freeform: Shape 33">
              <a:extLst>
                <a:ext uri="{FF2B5EF4-FFF2-40B4-BE49-F238E27FC236}">
                  <a16:creationId xmlns:a16="http://schemas.microsoft.com/office/drawing/2014/main" id="{863E0795-1AE8-4177-8922-12962A560B84}"/>
                </a:ext>
              </a:extLst>
            </p:cNvPr>
            <p:cNvSpPr/>
            <p:nvPr/>
          </p:nvSpPr>
          <p:spPr>
            <a:xfrm>
              <a:off x="5746679" y="2588872"/>
              <a:ext cx="52333"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5" name="Freeform: Shape 34">
              <a:extLst>
                <a:ext uri="{FF2B5EF4-FFF2-40B4-BE49-F238E27FC236}">
                  <a16:creationId xmlns:a16="http://schemas.microsoft.com/office/drawing/2014/main" id="{24A02836-C892-12E5-197A-6BD1A96E44D1}"/>
                </a:ext>
              </a:extLst>
            </p:cNvPr>
            <p:cNvSpPr/>
            <p:nvPr/>
          </p:nvSpPr>
          <p:spPr>
            <a:xfrm>
              <a:off x="5799012" y="2588872"/>
              <a:ext cx="51972"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20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pic>
          <p:nvPicPr>
            <p:cNvPr id="40" name="Picture 39">
              <a:extLst>
                <a:ext uri="{FF2B5EF4-FFF2-40B4-BE49-F238E27FC236}">
                  <a16:creationId xmlns:a16="http://schemas.microsoft.com/office/drawing/2014/main" id="{5699EDC2-6F42-2C6C-8CA4-68D3A577E5AE}"/>
                </a:ext>
              </a:extLst>
            </p:cNvPr>
            <p:cNvPicPr>
              <a:picLocks noChangeAspect="1"/>
            </p:cNvPicPr>
            <p:nvPr/>
          </p:nvPicPr>
          <p:blipFill>
            <a:blip r:embed="rId11">
              <a:lum contrast="-39000"/>
              <a:alphaModFix/>
              <a:grayscl/>
            </a:blip>
            <a:srcRect/>
            <a:stretch>
              <a:fillRect/>
            </a:stretch>
          </p:blipFill>
          <p:spPr>
            <a:xfrm>
              <a:off x="4543734" y="2448474"/>
              <a:ext cx="541379" cy="541379"/>
            </a:xfrm>
            <a:prstGeom prst="rect">
              <a:avLst/>
            </a:prstGeom>
            <a:noFill/>
            <a:ln>
              <a:noFill/>
            </a:ln>
          </p:spPr>
        </p:pic>
        <p:sp>
          <p:nvSpPr>
            <p:cNvPr id="41" name="Freeform: Shape 40">
              <a:extLst>
                <a:ext uri="{FF2B5EF4-FFF2-40B4-BE49-F238E27FC236}">
                  <a16:creationId xmlns:a16="http://schemas.microsoft.com/office/drawing/2014/main" id="{2F8A3272-FBD2-2B08-6591-28E2AACA7293}"/>
                </a:ext>
              </a:extLst>
            </p:cNvPr>
            <p:cNvSpPr/>
            <p:nvPr/>
          </p:nvSpPr>
          <p:spPr>
            <a:xfrm>
              <a:off x="5590762" y="2588872"/>
              <a:ext cx="78319" cy="15627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808080">
                <a:alpha val="65000"/>
              </a:srgbClr>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42" name="TextBox 41">
              <a:extLst>
                <a:ext uri="{FF2B5EF4-FFF2-40B4-BE49-F238E27FC236}">
                  <a16:creationId xmlns:a16="http://schemas.microsoft.com/office/drawing/2014/main" id="{4438041B-B430-2074-EB2C-9B8516411D96}"/>
                </a:ext>
              </a:extLst>
            </p:cNvPr>
            <p:cNvSpPr txBox="1"/>
            <p:nvPr/>
          </p:nvSpPr>
          <p:spPr>
            <a:xfrm rot="5400000" flipH="1">
              <a:off x="5092633" y="2542468"/>
              <a:ext cx="476795" cy="461665"/>
            </a:xfrm>
            <a:prstGeom prst="rect">
              <a:avLst/>
            </a:prstGeom>
            <a:noFill/>
          </p:spPr>
          <p:txBody>
            <a:bodyPr wrap="square" rtlCol="0">
              <a:spAutoFit/>
            </a:bodyPr>
            <a:lstStyle/>
            <a:p>
              <a:r>
                <a:rPr lang="en-US" sz="2400" dirty="0"/>
                <a:t>()</a:t>
              </a:r>
              <a:endParaRPr lang="fr-FR" sz="2400" dirty="0"/>
            </a:p>
          </p:txBody>
        </p:sp>
      </p:grpSp>
      <p:pic>
        <p:nvPicPr>
          <p:cNvPr id="43" name="Picture 42">
            <a:extLst>
              <a:ext uri="{FF2B5EF4-FFF2-40B4-BE49-F238E27FC236}">
                <a16:creationId xmlns:a16="http://schemas.microsoft.com/office/drawing/2014/main" id="{CCD15EA6-020E-1D77-3DC9-FA36769B7F9E}"/>
              </a:ext>
            </a:extLst>
          </p:cNvPr>
          <p:cNvPicPr>
            <a:picLocks noChangeAspect="1"/>
          </p:cNvPicPr>
          <p:nvPr/>
        </p:nvPicPr>
        <p:blipFill>
          <a:blip r:embed="rId11">
            <a:lum/>
            <a:alphaModFix/>
          </a:blip>
          <a:srcRect/>
          <a:stretch>
            <a:fillRect/>
          </a:stretch>
        </p:blipFill>
        <p:spPr>
          <a:xfrm>
            <a:off x="2611230" y="1530056"/>
            <a:ext cx="834083" cy="834083"/>
          </a:xfrm>
          <a:prstGeom prst="rect">
            <a:avLst/>
          </a:prstGeom>
          <a:noFill/>
          <a:ln>
            <a:noFill/>
          </a:ln>
        </p:spPr>
      </p:pic>
      <p:pic>
        <p:nvPicPr>
          <p:cNvPr id="44" name="Picture 43">
            <a:extLst>
              <a:ext uri="{FF2B5EF4-FFF2-40B4-BE49-F238E27FC236}">
                <a16:creationId xmlns:a16="http://schemas.microsoft.com/office/drawing/2014/main" id="{A2530D88-01D5-D046-6110-A165C58D5821}"/>
              </a:ext>
            </a:extLst>
          </p:cNvPr>
          <p:cNvPicPr>
            <a:picLocks noChangeAspect="1"/>
          </p:cNvPicPr>
          <p:nvPr/>
        </p:nvPicPr>
        <p:blipFill>
          <a:blip r:embed="rId11">
            <a:lum/>
            <a:alphaModFix/>
          </a:blip>
          <a:srcRect/>
          <a:stretch>
            <a:fillRect/>
          </a:stretch>
        </p:blipFill>
        <p:spPr>
          <a:xfrm>
            <a:off x="7779024" y="1508369"/>
            <a:ext cx="834083" cy="834083"/>
          </a:xfrm>
          <a:prstGeom prst="rect">
            <a:avLst/>
          </a:prstGeom>
          <a:noFill/>
          <a:ln>
            <a:noFill/>
          </a:ln>
        </p:spPr>
      </p:pic>
      <p:grpSp>
        <p:nvGrpSpPr>
          <p:cNvPr id="45" name="Group 44">
            <a:extLst>
              <a:ext uri="{FF2B5EF4-FFF2-40B4-BE49-F238E27FC236}">
                <a16:creationId xmlns:a16="http://schemas.microsoft.com/office/drawing/2014/main" id="{D580EAE8-307C-8420-A1A1-B615F63117FB}"/>
              </a:ext>
            </a:extLst>
          </p:cNvPr>
          <p:cNvGrpSpPr/>
          <p:nvPr/>
        </p:nvGrpSpPr>
        <p:grpSpPr>
          <a:xfrm>
            <a:off x="8088377" y="5673023"/>
            <a:ext cx="613562" cy="649654"/>
            <a:chOff x="5841360" y="2994480"/>
            <a:chExt cx="612000" cy="648000"/>
          </a:xfrm>
        </p:grpSpPr>
        <p:sp>
          <p:nvSpPr>
            <p:cNvPr id="46" name="Freeform: Shape 45">
              <a:extLst>
                <a:ext uri="{FF2B5EF4-FFF2-40B4-BE49-F238E27FC236}">
                  <a16:creationId xmlns:a16="http://schemas.microsoft.com/office/drawing/2014/main" id="{8738DA98-C9CC-9B99-A1A3-469B17B4728B}"/>
                </a:ext>
              </a:extLst>
            </p:cNvPr>
            <p:cNvSpPr/>
            <p:nvPr/>
          </p:nvSpPr>
          <p:spPr>
            <a:xfrm>
              <a:off x="5841360" y="3354480"/>
              <a:ext cx="360000" cy="28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0000"/>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47" name="Freeform: Shape 46">
              <a:extLst>
                <a:ext uri="{FF2B5EF4-FFF2-40B4-BE49-F238E27FC236}">
                  <a16:creationId xmlns:a16="http://schemas.microsoft.com/office/drawing/2014/main" id="{EF72D8C1-1FF6-9A8E-77CF-8D3F2929B050}"/>
                </a:ext>
              </a:extLst>
            </p:cNvPr>
            <p:cNvSpPr/>
            <p:nvPr/>
          </p:nvSpPr>
          <p:spPr>
            <a:xfrm>
              <a:off x="6201360" y="3174480"/>
              <a:ext cx="252000" cy="1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00"/>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49" name="Freeform: Shape 48">
              <a:extLst>
                <a:ext uri="{FF2B5EF4-FFF2-40B4-BE49-F238E27FC236}">
                  <a16:creationId xmlns:a16="http://schemas.microsoft.com/office/drawing/2014/main" id="{EF3B0EFA-B071-9DDE-BF26-001754D7EBE9}"/>
                </a:ext>
              </a:extLst>
            </p:cNvPr>
            <p:cNvSpPr/>
            <p:nvPr/>
          </p:nvSpPr>
          <p:spPr>
            <a:xfrm>
              <a:off x="5841360" y="2994480"/>
              <a:ext cx="260280" cy="144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158466"/>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51" name="Freeform: Shape 50">
              <a:extLst>
                <a:ext uri="{FF2B5EF4-FFF2-40B4-BE49-F238E27FC236}">
                  <a16:creationId xmlns:a16="http://schemas.microsoft.com/office/drawing/2014/main" id="{2E95FD00-FD47-2581-D23C-AF461681BE1B}"/>
                </a:ext>
              </a:extLst>
            </p:cNvPr>
            <p:cNvSpPr/>
            <p:nvPr/>
          </p:nvSpPr>
          <p:spPr>
            <a:xfrm>
              <a:off x="5841360" y="3138479"/>
              <a:ext cx="108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55308D"/>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52" name="Freeform: Shape 51">
              <a:extLst>
                <a:ext uri="{FF2B5EF4-FFF2-40B4-BE49-F238E27FC236}">
                  <a16:creationId xmlns:a16="http://schemas.microsoft.com/office/drawing/2014/main" id="{37D5CEF7-B0E5-85AC-CC97-1098998123CA}"/>
                </a:ext>
              </a:extLst>
            </p:cNvPr>
            <p:cNvSpPr/>
            <p:nvPr/>
          </p:nvSpPr>
          <p:spPr>
            <a:xfrm>
              <a:off x="5949360" y="3138479"/>
              <a:ext cx="108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D7D7"/>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53" name="Freeform: Shape 52">
              <a:extLst>
                <a:ext uri="{FF2B5EF4-FFF2-40B4-BE49-F238E27FC236}">
                  <a16:creationId xmlns:a16="http://schemas.microsoft.com/office/drawing/2014/main" id="{F5AEAA7F-D499-2040-5EC2-53CC219BA5F2}"/>
                </a:ext>
              </a:extLst>
            </p:cNvPr>
            <p:cNvSpPr/>
            <p:nvPr/>
          </p:nvSpPr>
          <p:spPr>
            <a:xfrm>
              <a:off x="6057360" y="3138479"/>
              <a:ext cx="72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1"/>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54" name="Freeform: Shape 53">
              <a:extLst>
                <a:ext uri="{FF2B5EF4-FFF2-40B4-BE49-F238E27FC236}">
                  <a16:creationId xmlns:a16="http://schemas.microsoft.com/office/drawing/2014/main" id="{DD3F6EBA-44B5-4173-3880-D35DE03C64A5}"/>
                </a:ext>
              </a:extLst>
            </p:cNvPr>
            <p:cNvSpPr/>
            <p:nvPr/>
          </p:nvSpPr>
          <p:spPr>
            <a:xfrm>
              <a:off x="6129360" y="3138479"/>
              <a:ext cx="72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DCFF"/>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grpSp>
      <p:sp>
        <p:nvSpPr>
          <p:cNvPr id="56" name="TextBox 55">
            <a:extLst>
              <a:ext uri="{FF2B5EF4-FFF2-40B4-BE49-F238E27FC236}">
                <a16:creationId xmlns:a16="http://schemas.microsoft.com/office/drawing/2014/main" id="{F5A3304C-2BAF-6652-21B4-96F21B9CD7E9}"/>
              </a:ext>
            </a:extLst>
          </p:cNvPr>
          <p:cNvSpPr txBox="1"/>
          <p:nvPr/>
        </p:nvSpPr>
        <p:spPr>
          <a:xfrm>
            <a:off x="2028998" y="3579376"/>
            <a:ext cx="1813388" cy="369332"/>
          </a:xfrm>
          <a:prstGeom prst="rect">
            <a:avLst/>
          </a:prstGeom>
          <a:noFill/>
        </p:spPr>
        <p:txBody>
          <a:bodyPr wrap="square">
            <a:spAutoFit/>
          </a:bodyPr>
          <a:lstStyle/>
          <a:p>
            <a:pPr algn="ctr"/>
            <a:r>
              <a:rPr lang="en-US" dirty="0">
                <a:solidFill>
                  <a:schemeClr val="bg1"/>
                </a:solidFill>
              </a:rPr>
              <a:t>Compilation</a:t>
            </a:r>
            <a:endParaRPr lang="fr-FR" dirty="0">
              <a:solidFill>
                <a:schemeClr val="bg1"/>
              </a:solidFill>
            </a:endParaRPr>
          </a:p>
        </p:txBody>
      </p:sp>
      <p:sp>
        <p:nvSpPr>
          <p:cNvPr id="17" name="TextBox 16">
            <a:extLst>
              <a:ext uri="{FF2B5EF4-FFF2-40B4-BE49-F238E27FC236}">
                <a16:creationId xmlns:a16="http://schemas.microsoft.com/office/drawing/2014/main" id="{8BB869CA-B3B1-0FA8-9D40-8583116F3AB6}"/>
              </a:ext>
            </a:extLst>
          </p:cNvPr>
          <p:cNvSpPr txBox="1"/>
          <p:nvPr/>
        </p:nvSpPr>
        <p:spPr>
          <a:xfrm>
            <a:off x="7121722" y="2399459"/>
            <a:ext cx="2317660" cy="369332"/>
          </a:xfrm>
          <a:prstGeom prst="rect">
            <a:avLst/>
          </a:prstGeom>
          <a:noFill/>
        </p:spPr>
        <p:txBody>
          <a:bodyPr wrap="square" rtlCol="0">
            <a:spAutoFit/>
          </a:bodyPr>
          <a:lstStyle/>
          <a:p>
            <a:r>
              <a:rPr lang="fr-FR" dirty="0" err="1"/>
              <a:t>Simplified</a:t>
            </a:r>
            <a:r>
              <a:rPr lang="fr-FR" dirty="0"/>
              <a:t> </a:t>
            </a:r>
            <a:r>
              <a:rPr lang="fr-FR" dirty="0" err="1"/>
              <a:t>semantics</a:t>
            </a:r>
            <a:endParaRPr lang="fr-FR" dirty="0"/>
          </a:p>
        </p:txBody>
      </p:sp>
      <p:sp>
        <p:nvSpPr>
          <p:cNvPr id="18" name="TextBox 17">
            <a:extLst>
              <a:ext uri="{FF2B5EF4-FFF2-40B4-BE49-F238E27FC236}">
                <a16:creationId xmlns:a16="http://schemas.microsoft.com/office/drawing/2014/main" id="{39BEBD7F-27AB-8ABD-3ED4-EB020A18CF94}"/>
              </a:ext>
            </a:extLst>
          </p:cNvPr>
          <p:cNvSpPr txBox="1"/>
          <p:nvPr/>
        </p:nvSpPr>
        <p:spPr>
          <a:xfrm>
            <a:off x="7104870" y="5246124"/>
            <a:ext cx="2679373" cy="369332"/>
          </a:xfrm>
          <a:prstGeom prst="rect">
            <a:avLst/>
          </a:prstGeom>
          <a:noFill/>
        </p:spPr>
        <p:txBody>
          <a:bodyPr wrap="square" rtlCol="0">
            <a:spAutoFit/>
          </a:bodyPr>
          <a:lstStyle/>
          <a:p>
            <a:r>
              <a:rPr lang="fr-FR" dirty="0" err="1"/>
              <a:t>Monadic</a:t>
            </a:r>
            <a:r>
              <a:rPr lang="fr-FR" dirty="0"/>
              <a:t> </a:t>
            </a:r>
            <a:r>
              <a:rPr lang="fr-FR" dirty="0" err="1"/>
              <a:t>semantics</a:t>
            </a:r>
            <a:endParaRPr lang="fr-FR" dirty="0"/>
          </a:p>
        </p:txBody>
      </p:sp>
    </p:spTree>
    <p:extLst>
      <p:ext uri="{BB962C8B-B14F-4D97-AF65-F5344CB8AC3E}">
        <p14:creationId xmlns:p14="http://schemas.microsoft.com/office/powerpoint/2010/main" val="369322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DF2230-9E2C-9582-240B-2FF6654A9BD5}"/>
              </a:ext>
            </a:extLst>
          </p:cNvPr>
          <p:cNvSpPr txBox="1"/>
          <p:nvPr/>
        </p:nvSpPr>
        <p:spPr>
          <a:xfrm>
            <a:off x="12655876" y="8301137"/>
            <a:ext cx="8738932" cy="1217620"/>
          </a:xfrm>
          <a:prstGeom prst="rect">
            <a:avLst/>
          </a:prstGeom>
          <a:noFill/>
          <a:ln>
            <a:noFill/>
          </a:ln>
        </p:spPr>
        <p:txBody>
          <a:bodyPr vert="horz" wrap="square" lIns="90230" tIns="45115" rIns="90230" bIns="45115" anchorCtr="0" compatLnSpc="0">
            <a:spAutoFit/>
          </a:bodyPr>
          <a:lstStyle/>
          <a:p>
            <a:pPr hangingPunct="0">
              <a:defRPr sz="1900"/>
            </a:pPr>
            <a:endParaRPr lang="en-AU" sz="1905">
              <a:latin typeface="Liberation Sans" pitchFamily="18"/>
              <a:ea typeface="Noto Sans CJK SC" pitchFamily="2"/>
              <a:cs typeface="Lohit Devanagari" pitchFamily="2"/>
            </a:endParaRPr>
          </a:p>
          <a:p>
            <a:pPr hangingPunct="0">
              <a:defRPr sz="1900"/>
            </a:pPr>
            <a:endParaRPr lang="en-AU" sz="1905">
              <a:latin typeface="Liberation Sans" pitchFamily="18"/>
              <a:ea typeface="Noto Sans CJK SC" pitchFamily="2"/>
              <a:cs typeface="Lohit Devanagari" pitchFamily="2"/>
            </a:endParaRPr>
          </a:p>
          <a:p>
            <a:pPr hangingPunct="0">
              <a:defRPr sz="1900"/>
            </a:pPr>
            <a:r>
              <a:rPr lang="en-AU" sz="1905">
                <a:latin typeface="Liberation Sans" pitchFamily="18"/>
                <a:ea typeface="Noto Sans CJK SC" pitchFamily="2"/>
                <a:cs typeface="Lohit Devanagari" pitchFamily="2"/>
              </a:rPr>
              <a:t> + Isabelle/HOL proof that datatypes are laid out as specified</a:t>
            </a:r>
          </a:p>
          <a:p>
            <a:pPr hangingPunct="0">
              <a:defRPr sz="1900"/>
            </a:pPr>
            <a:endParaRPr lang="en-AU" sz="1905">
              <a:latin typeface="Liberation Sans" pitchFamily="18"/>
              <a:ea typeface="Noto Sans CJK SC" pitchFamily="2"/>
              <a:cs typeface="Lohit Devanagari" pitchFamily="2"/>
            </a:endParaRPr>
          </a:p>
        </p:txBody>
      </p:sp>
      <p:sp>
        <p:nvSpPr>
          <p:cNvPr id="3" name="TextBox 2">
            <a:extLst>
              <a:ext uri="{FF2B5EF4-FFF2-40B4-BE49-F238E27FC236}">
                <a16:creationId xmlns:a16="http://schemas.microsoft.com/office/drawing/2014/main" id="{56D55A93-CC68-DC8D-14D4-BD9C53359CD1}"/>
              </a:ext>
            </a:extLst>
          </p:cNvPr>
          <p:cNvSpPr txBox="1"/>
          <p:nvPr/>
        </p:nvSpPr>
        <p:spPr>
          <a:xfrm>
            <a:off x="3749714" y="7579299"/>
            <a:ext cx="8738932" cy="1780875"/>
          </a:xfrm>
          <a:prstGeom prst="rect">
            <a:avLst/>
          </a:prstGeom>
          <a:noFill/>
          <a:ln>
            <a:noFill/>
          </a:ln>
        </p:spPr>
        <p:txBody>
          <a:bodyPr vert="horz" wrap="square" lIns="90230" tIns="45115" rIns="90230" bIns="45115" anchorCtr="0" compatLnSpc="0">
            <a:spAutoFit/>
          </a:bodyPr>
          <a:lstStyle/>
          <a:p>
            <a:pPr hangingPunct="0">
              <a:buSzPct val="45000"/>
              <a:buFont typeface="StarSymbol"/>
              <a:buChar char="●"/>
              <a:defRPr sz="1900"/>
            </a:pPr>
            <a:r>
              <a:rPr lang="en-AU" sz="1905">
                <a:latin typeface="Liberation Sans" pitchFamily="18"/>
                <a:ea typeface="Noto Sans CJK SC" pitchFamily="2"/>
                <a:cs typeface="Lohit Devanagari" pitchFamily="2"/>
              </a:rPr>
              <a:t>Programmer specifies layouts of algebraic types</a:t>
            </a:r>
          </a:p>
          <a:p>
            <a:pPr hangingPunct="0">
              <a:buSzPct val="45000"/>
              <a:buFont typeface="StarSymbol"/>
              <a:buChar char="●"/>
              <a:defRPr sz="1900"/>
            </a:pPr>
            <a:endParaRPr lang="en-AU" sz="1905">
              <a:latin typeface="Liberation Sans" pitchFamily="18"/>
              <a:ea typeface="Noto Sans CJK SC" pitchFamily="2"/>
              <a:cs typeface="Lohit Devanagari" pitchFamily="2"/>
            </a:endParaRPr>
          </a:p>
          <a:p>
            <a:pPr hangingPunct="0">
              <a:buSzPct val="45000"/>
              <a:buFont typeface="StarSymbol"/>
              <a:buChar char="●"/>
              <a:defRPr sz="1900"/>
            </a:pPr>
            <a:r>
              <a:rPr lang="en-AU" sz="1905">
                <a:latin typeface="Liberation Sans" pitchFamily="18"/>
                <a:ea typeface="Noto Sans CJK SC" pitchFamily="2"/>
                <a:cs typeface="Lohit Devanagari" pitchFamily="2"/>
              </a:rPr>
              <a:t>Certifying compiler lays out types as specified and generates:</a:t>
            </a:r>
          </a:p>
          <a:p>
            <a:pPr marL="0" lvl="1" hangingPunct="0">
              <a:buSzPct val="45000"/>
              <a:buFont typeface="StarSymbol"/>
              <a:buChar char="●"/>
              <a:defRPr sz="1900"/>
            </a:pPr>
            <a:r>
              <a:rPr lang="en-AU" sz="1905">
                <a:latin typeface="Liberation Sans" pitchFamily="18"/>
                <a:ea typeface="Noto Sans CJK SC" pitchFamily="2"/>
                <a:cs typeface="Lohit Devanagari" pitchFamily="2"/>
              </a:rPr>
              <a:t>getters/setter to operate on the algebraic datatype directly</a:t>
            </a:r>
          </a:p>
          <a:p>
            <a:pPr marL="0" lvl="1" hangingPunct="0">
              <a:buSzPct val="45000"/>
              <a:buFont typeface="StarSymbol"/>
              <a:buChar char="●"/>
              <a:defRPr sz="1900"/>
            </a:pPr>
            <a:r>
              <a:rPr lang="en-AU" sz="1905">
                <a:latin typeface="Liberation Sans" pitchFamily="18"/>
                <a:ea typeface="Noto Sans CJK SC" pitchFamily="2"/>
                <a:cs typeface="Lohit Devanagari" pitchFamily="2"/>
              </a:rPr>
              <a:t>Isabelle/HOL proof that datatypes are laid out as specified</a:t>
            </a:r>
          </a:p>
          <a:p>
            <a:pPr hangingPunct="0">
              <a:defRPr sz="1900"/>
            </a:pPr>
            <a:endParaRPr lang="en-AU" sz="1905">
              <a:latin typeface="Liberation Sans" pitchFamily="18"/>
              <a:ea typeface="Noto Sans CJK SC" pitchFamily="2"/>
              <a:cs typeface="Lohit Devanagari" pitchFamily="2"/>
            </a:endParaRPr>
          </a:p>
        </p:txBody>
      </p:sp>
      <p:sp>
        <p:nvSpPr>
          <p:cNvPr id="44" name="Slide Number Placeholder 43">
            <a:extLst>
              <a:ext uri="{FF2B5EF4-FFF2-40B4-BE49-F238E27FC236}">
                <a16:creationId xmlns:a16="http://schemas.microsoft.com/office/drawing/2014/main" id="{E43BFBB0-5E45-0F7B-0896-33997A02D006}"/>
              </a:ext>
            </a:extLst>
          </p:cNvPr>
          <p:cNvSpPr>
            <a:spLocks noGrp="1"/>
          </p:cNvSpPr>
          <p:nvPr>
            <p:ph type="sldNum" sz="quarter" idx="12"/>
          </p:nvPr>
        </p:nvSpPr>
        <p:spPr/>
        <p:txBody>
          <a:bodyPr/>
          <a:lstStyle/>
          <a:p>
            <a:fld id="{4FAB73BC-B049-4115-A692-8D63A059BFB8}" type="slidenum">
              <a:rPr lang="en-US" smtClean="0"/>
              <a:pPr/>
              <a:t>28</a:t>
            </a:fld>
            <a:endParaRPr lang="en-US" dirty="0"/>
          </a:p>
        </p:txBody>
      </p:sp>
      <p:sp>
        <p:nvSpPr>
          <p:cNvPr id="40" name="Title 1">
            <a:extLst>
              <a:ext uri="{FF2B5EF4-FFF2-40B4-BE49-F238E27FC236}">
                <a16:creationId xmlns:a16="http://schemas.microsoft.com/office/drawing/2014/main" id="{B82F770C-7847-E506-03C9-9F966ECE40DD}"/>
              </a:ext>
            </a:extLst>
          </p:cNvPr>
          <p:cNvSpPr txBox="1">
            <a:spLocks/>
          </p:cNvSpPr>
          <p:nvPr/>
        </p:nvSpPr>
        <p:spPr>
          <a:xfrm>
            <a:off x="0" y="-36649"/>
            <a:ext cx="121920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err="1">
                <a:solidFill>
                  <a:srgbClr val="002060"/>
                </a:solidFill>
              </a:rPr>
              <a:t>Stating</a:t>
            </a:r>
            <a:r>
              <a:rPr lang="fr-FR" dirty="0">
                <a:solidFill>
                  <a:srgbClr val="002060"/>
                </a:solidFill>
              </a:rPr>
              <a:t> compatibility</a:t>
            </a:r>
            <a:endParaRPr lang="fr-FR" baseline="-25000" dirty="0">
              <a:solidFill>
                <a:srgbClr val="002060"/>
              </a:solidFill>
            </a:endParaRPr>
          </a:p>
        </p:txBody>
      </p:sp>
      <p:pic>
        <p:nvPicPr>
          <p:cNvPr id="22" name="Picture 21">
            <a:extLst>
              <a:ext uri="{FF2B5EF4-FFF2-40B4-BE49-F238E27FC236}">
                <a16:creationId xmlns:a16="http://schemas.microsoft.com/office/drawing/2014/main" id="{D321D9C9-46F1-9B7E-DE59-1A498229CC1E}"/>
              </a:ext>
            </a:extLst>
          </p:cNvPr>
          <p:cNvPicPr>
            <a:picLocks noChangeAspect="1"/>
          </p:cNvPicPr>
          <p:nvPr/>
        </p:nvPicPr>
        <p:blipFill>
          <a:blip r:embed="rId3">
            <a:lum/>
            <a:alphaModFix/>
          </a:blip>
          <a:srcRect/>
          <a:stretch>
            <a:fillRect/>
          </a:stretch>
        </p:blipFill>
        <p:spPr>
          <a:xfrm>
            <a:off x="4093135" y="4925962"/>
            <a:ext cx="763795" cy="763795"/>
          </a:xfrm>
          <a:prstGeom prst="rect">
            <a:avLst/>
          </a:prstGeom>
          <a:noFill/>
          <a:ln>
            <a:noFill/>
          </a:ln>
        </p:spPr>
      </p:pic>
      <p:grpSp>
        <p:nvGrpSpPr>
          <p:cNvPr id="23" name="Group 22">
            <a:extLst>
              <a:ext uri="{FF2B5EF4-FFF2-40B4-BE49-F238E27FC236}">
                <a16:creationId xmlns:a16="http://schemas.microsoft.com/office/drawing/2014/main" id="{1619B968-6C56-0BC5-DFC2-D067C60ECE27}"/>
              </a:ext>
            </a:extLst>
          </p:cNvPr>
          <p:cNvGrpSpPr/>
          <p:nvPr/>
        </p:nvGrpSpPr>
        <p:grpSpPr>
          <a:xfrm>
            <a:off x="1565700" y="4990538"/>
            <a:ext cx="763795" cy="763795"/>
            <a:chOff x="5841360" y="2994480"/>
            <a:chExt cx="612000" cy="648000"/>
          </a:xfrm>
        </p:grpSpPr>
        <p:sp>
          <p:nvSpPr>
            <p:cNvPr id="24" name="Freeform: Shape 23">
              <a:extLst>
                <a:ext uri="{FF2B5EF4-FFF2-40B4-BE49-F238E27FC236}">
                  <a16:creationId xmlns:a16="http://schemas.microsoft.com/office/drawing/2014/main" id="{82D5D6E4-6603-A0E4-78DD-E104A5F2D0AA}"/>
                </a:ext>
              </a:extLst>
            </p:cNvPr>
            <p:cNvSpPr/>
            <p:nvPr/>
          </p:nvSpPr>
          <p:spPr>
            <a:xfrm>
              <a:off x="5841360" y="3354480"/>
              <a:ext cx="360000" cy="28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0000"/>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5" name="Freeform: Shape 24">
              <a:extLst>
                <a:ext uri="{FF2B5EF4-FFF2-40B4-BE49-F238E27FC236}">
                  <a16:creationId xmlns:a16="http://schemas.microsoft.com/office/drawing/2014/main" id="{DFC429FC-7D79-7CF0-4CB4-86F334BC8B7E}"/>
                </a:ext>
              </a:extLst>
            </p:cNvPr>
            <p:cNvSpPr/>
            <p:nvPr/>
          </p:nvSpPr>
          <p:spPr>
            <a:xfrm>
              <a:off x="6201360" y="3174480"/>
              <a:ext cx="252000" cy="1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00"/>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6" name="Freeform: Shape 25">
              <a:extLst>
                <a:ext uri="{FF2B5EF4-FFF2-40B4-BE49-F238E27FC236}">
                  <a16:creationId xmlns:a16="http://schemas.microsoft.com/office/drawing/2014/main" id="{781F86C1-20FC-CE7D-327F-7F91EBFB772B}"/>
                </a:ext>
              </a:extLst>
            </p:cNvPr>
            <p:cNvSpPr/>
            <p:nvPr/>
          </p:nvSpPr>
          <p:spPr>
            <a:xfrm>
              <a:off x="5841360" y="2994480"/>
              <a:ext cx="260280" cy="144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158466"/>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7" name="Freeform: Shape 26">
              <a:extLst>
                <a:ext uri="{FF2B5EF4-FFF2-40B4-BE49-F238E27FC236}">
                  <a16:creationId xmlns:a16="http://schemas.microsoft.com/office/drawing/2014/main" id="{4E6A376C-C714-E93A-ECE6-02682839C59A}"/>
                </a:ext>
              </a:extLst>
            </p:cNvPr>
            <p:cNvSpPr/>
            <p:nvPr/>
          </p:nvSpPr>
          <p:spPr>
            <a:xfrm>
              <a:off x="5841360" y="3138479"/>
              <a:ext cx="108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55308D"/>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29" name="Freeform: Shape 28">
              <a:extLst>
                <a:ext uri="{FF2B5EF4-FFF2-40B4-BE49-F238E27FC236}">
                  <a16:creationId xmlns:a16="http://schemas.microsoft.com/office/drawing/2014/main" id="{33E35902-EECB-5430-8B84-2B96E025D5DA}"/>
                </a:ext>
              </a:extLst>
            </p:cNvPr>
            <p:cNvSpPr/>
            <p:nvPr/>
          </p:nvSpPr>
          <p:spPr>
            <a:xfrm>
              <a:off x="5949360" y="3138479"/>
              <a:ext cx="108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D7D7"/>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5" name="Freeform: Shape 34">
              <a:extLst>
                <a:ext uri="{FF2B5EF4-FFF2-40B4-BE49-F238E27FC236}">
                  <a16:creationId xmlns:a16="http://schemas.microsoft.com/office/drawing/2014/main" id="{3588B205-2B70-F646-1532-E3754FF1AD6D}"/>
                </a:ext>
              </a:extLst>
            </p:cNvPr>
            <p:cNvSpPr/>
            <p:nvPr/>
          </p:nvSpPr>
          <p:spPr>
            <a:xfrm>
              <a:off x="6057360" y="3138479"/>
              <a:ext cx="72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FF01"/>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sp>
          <p:nvSpPr>
            <p:cNvPr id="36" name="Freeform: Shape 35">
              <a:extLst>
                <a:ext uri="{FF2B5EF4-FFF2-40B4-BE49-F238E27FC236}">
                  <a16:creationId xmlns:a16="http://schemas.microsoft.com/office/drawing/2014/main" id="{54879B5D-A55D-BFFC-330E-373F0C598D6E}"/>
                </a:ext>
              </a:extLst>
            </p:cNvPr>
            <p:cNvSpPr/>
            <p:nvPr/>
          </p:nvSpPr>
          <p:spPr>
            <a:xfrm>
              <a:off x="6129360" y="3138479"/>
              <a:ext cx="72000" cy="216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00DCFF"/>
            </a:solidFill>
            <a:ln w="0">
              <a:solidFill>
                <a:srgbClr val="3465A4"/>
              </a:solidFill>
              <a:prstDash val="solid"/>
            </a:ln>
          </p:spPr>
          <p:txBody>
            <a:bodyPr vert="horz" wrap="square" lIns="90230" tIns="45115" rIns="90230" bIns="45115" anchor="ctr" anchorCtr="0" compatLnSpc="0">
              <a:noAutofit/>
            </a:bodyPr>
            <a:lstStyle/>
            <a:p>
              <a:pPr hangingPunct="0"/>
              <a:endParaRPr lang="en-AU" sz="1805">
                <a:latin typeface="Liberation Sans" pitchFamily="18"/>
                <a:ea typeface="Noto Sans CJK SC" pitchFamily="2"/>
                <a:cs typeface="Lohit Devanagari" pitchFamily="2"/>
              </a:endParaRPr>
            </a:p>
          </p:txBody>
        </p:sp>
      </p:grpSp>
      <mc:AlternateContent xmlns:mc="http://schemas.openxmlformats.org/markup-compatibility/2006" xmlns:a14="http://schemas.microsoft.com/office/drawing/2010/main">
        <mc:Choice Requires="a14">
          <p:graphicFrame>
            <p:nvGraphicFramePr>
              <p:cNvPr id="11" name="Table 14">
                <a:extLst>
                  <a:ext uri="{FF2B5EF4-FFF2-40B4-BE49-F238E27FC236}">
                    <a16:creationId xmlns:a16="http://schemas.microsoft.com/office/drawing/2014/main" id="{25D3E1BF-C1AE-D2A7-9947-20D34D29E48B}"/>
                  </a:ext>
                </a:extLst>
              </p:cNvPr>
              <p:cNvGraphicFramePr>
                <a:graphicFrameLocks noGrp="1"/>
              </p:cNvGraphicFramePr>
              <p:nvPr>
                <p:extLst>
                  <p:ext uri="{D42A27DB-BD31-4B8C-83A1-F6EECF244321}">
                    <p14:modId xmlns:p14="http://schemas.microsoft.com/office/powerpoint/2010/main" val="893763315"/>
                  </p:ext>
                </p:extLst>
              </p:nvPr>
            </p:nvGraphicFramePr>
            <p:xfrm>
              <a:off x="389235" y="2010213"/>
              <a:ext cx="5382447" cy="1131301"/>
            </p:xfrm>
            <a:graphic>
              <a:graphicData uri="http://schemas.openxmlformats.org/drawingml/2006/table">
                <a:tbl>
                  <a:tblPr firstRow="1" bandRow="1">
                    <a:tableStyleId>{5C22544A-7EE6-4342-B048-85BDC9FD1C3A}</a:tableStyleId>
                  </a:tblPr>
                  <a:tblGrid>
                    <a:gridCol w="2747642">
                      <a:extLst>
                        <a:ext uri="{9D8B030D-6E8A-4147-A177-3AD203B41FA5}">
                          <a16:colId xmlns:a16="http://schemas.microsoft.com/office/drawing/2014/main" val="3083497361"/>
                        </a:ext>
                      </a:extLst>
                    </a:gridCol>
                    <a:gridCol w="2634805">
                      <a:extLst>
                        <a:ext uri="{9D8B030D-6E8A-4147-A177-3AD203B41FA5}">
                          <a16:colId xmlns:a16="http://schemas.microsoft.com/office/drawing/2014/main" val="2367537743"/>
                        </a:ext>
                      </a:extLst>
                    </a:gridCol>
                  </a:tblGrid>
                  <a:tr h="370840">
                    <a:tc>
                      <a:txBody>
                        <a:bodyPr/>
                        <a:lstStyle/>
                        <a:p>
                          <a:pPr algn="ctr"/>
                          <a:r>
                            <a:rPr lang="fr-FR" b="0" dirty="0" err="1"/>
                            <a:t>Monadic</a:t>
                          </a:r>
                          <a:r>
                            <a:rPr lang="fr-FR" b="0" dirty="0"/>
                            <a:t> </a:t>
                          </a:r>
                          <a:r>
                            <a:rPr lang="fr-FR" b="0" dirty="0" err="1"/>
                            <a:t>semantics</a:t>
                          </a:r>
                          <a:endParaRPr lang="fr-FR" b="0" dirty="0"/>
                        </a:p>
                      </a:txBody>
                      <a:tcPr anchor="ctr"/>
                    </a:tc>
                    <a:tc>
                      <a:txBody>
                        <a:bodyPr/>
                        <a:lstStyle/>
                        <a:p>
                          <a:pPr algn="ctr"/>
                          <a:r>
                            <a:rPr lang="fr-FR" b="0" dirty="0" err="1"/>
                            <a:t>Simplified</a:t>
                          </a:r>
                          <a:r>
                            <a:rPr lang="fr-FR" b="0" dirty="0"/>
                            <a:t> </a:t>
                          </a:r>
                          <a:r>
                            <a:rPr lang="fr-FR" b="0" dirty="0" err="1"/>
                            <a:t>semantics</a:t>
                          </a:r>
                          <a:endParaRPr lang="fr-FR" b="0" dirty="0"/>
                        </a:p>
                      </a:txBody>
                      <a:tcPr anchor="ctr"/>
                    </a:tc>
                    <a:extLst>
                      <a:ext uri="{0D108BD9-81ED-4DB2-BD59-A6C34878D82A}">
                        <a16:rowId xmlns:a16="http://schemas.microsoft.com/office/drawing/2014/main" val="1132097656"/>
                      </a:ext>
                    </a:extLst>
                  </a:tr>
                  <a:tr h="370840">
                    <a:tc>
                      <a:txBody>
                        <a:bodyPr/>
                        <a:lstStyle/>
                        <a:p>
                          <a:pPr algn="ctr"/>
                          <a:r>
                            <a:rPr lang="fr-FR" b="0" i="0" dirty="0"/>
                            <a:t>Type</a:t>
                          </a:r>
                          <a:r>
                            <a:rPr lang="fr-FR" b="0" i="1" dirty="0"/>
                            <a:t> T</a:t>
                          </a:r>
                          <a:r>
                            <a:rPr lang="fr-FR" b="0" i="1" baseline="-25000" dirty="0"/>
                            <a:t>m</a:t>
                          </a:r>
                          <a:endParaRPr lang="fr-FR" b="0" baseline="-25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t>Type </a:t>
                          </a:r>
                          <a:r>
                            <a:rPr lang="en-US" b="0" i="1" dirty="0"/>
                            <a:t>T</a:t>
                          </a:r>
                          <a:r>
                            <a:rPr lang="en-US" b="0" i="1" baseline="-25000" dirty="0"/>
                            <a:t>s</a:t>
                          </a:r>
                          <a:endParaRPr lang="en-US" b="0" i="1" dirty="0">
                            <a:latin typeface="Cambria Math" panose="02040503050406030204" pitchFamily="18" charset="0"/>
                          </a:endParaRPr>
                        </a:p>
                      </a:txBody>
                      <a:tcPr anchor="ctr"/>
                    </a:tc>
                    <a:extLst>
                      <a:ext uri="{0D108BD9-81ED-4DB2-BD59-A6C34878D82A}">
                        <a16:rowId xmlns:a16="http://schemas.microsoft.com/office/drawing/2014/main" val="1349628863"/>
                      </a:ext>
                    </a:extLst>
                  </a:tr>
                  <a:tr h="389621">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fr-FR" b="0" i="1" smtClean="0">
                                        <a:latin typeface="Cambria Math" panose="02040503050406030204" pitchFamily="18" charset="0"/>
                                      </a:rPr>
                                      <m:t>𝑓</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𝑚</m:t>
                                    </m:r>
                                  </m:sub>
                                </m:sSub>
                              </m:oMath>
                            </m:oMathPara>
                          </a14:m>
                          <a:endParaRPr lang="fr-FR" b="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fr-FR" b="0" i="1" smtClean="0">
                                        <a:latin typeface="Cambria Math" panose="02040503050406030204" pitchFamily="18" charset="0"/>
                                      </a:rPr>
                                      <m:t>𝑓</m:t>
                                    </m:r>
                                  </m:e>
                                  <m:sub>
                                    <m:r>
                                      <a:rPr lang="en-US" b="0" i="1" smtClean="0">
                                        <a:latin typeface="Cambria Math" panose="02040503050406030204" pitchFamily="18" charset="0"/>
                                      </a:rPr>
                                      <m:t>𝑠</m:t>
                                    </m:r>
                                  </m:sub>
                                </m:sSub>
                                <m:r>
                                  <a:rPr lang="fr-FR"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𝑠</m:t>
                                    </m:r>
                                  </m:sub>
                                </m:sSub>
                              </m:oMath>
                            </m:oMathPara>
                          </a14:m>
                          <a:endParaRPr lang="fr-FR" b="0" dirty="0"/>
                        </a:p>
                      </a:txBody>
                      <a:tcPr anchor="ctr"/>
                    </a:tc>
                    <a:extLst>
                      <a:ext uri="{0D108BD9-81ED-4DB2-BD59-A6C34878D82A}">
                        <a16:rowId xmlns:a16="http://schemas.microsoft.com/office/drawing/2014/main" val="1459687146"/>
                      </a:ext>
                    </a:extLst>
                  </a:tr>
                </a:tbl>
              </a:graphicData>
            </a:graphic>
          </p:graphicFrame>
        </mc:Choice>
        <mc:Fallback xmlns="">
          <p:graphicFrame>
            <p:nvGraphicFramePr>
              <p:cNvPr id="11" name="Table 14">
                <a:extLst>
                  <a:ext uri="{FF2B5EF4-FFF2-40B4-BE49-F238E27FC236}">
                    <a16:creationId xmlns:a16="http://schemas.microsoft.com/office/drawing/2014/main" id="{25D3E1BF-C1AE-D2A7-9947-20D34D29E48B}"/>
                  </a:ext>
                </a:extLst>
              </p:cNvPr>
              <p:cNvGraphicFramePr>
                <a:graphicFrameLocks noGrp="1"/>
              </p:cNvGraphicFramePr>
              <p:nvPr>
                <p:extLst>
                  <p:ext uri="{D42A27DB-BD31-4B8C-83A1-F6EECF244321}">
                    <p14:modId xmlns:p14="http://schemas.microsoft.com/office/powerpoint/2010/main" val="893763315"/>
                  </p:ext>
                </p:extLst>
              </p:nvPr>
            </p:nvGraphicFramePr>
            <p:xfrm>
              <a:off x="389235" y="2010213"/>
              <a:ext cx="5382447" cy="1131301"/>
            </p:xfrm>
            <a:graphic>
              <a:graphicData uri="http://schemas.openxmlformats.org/drawingml/2006/table">
                <a:tbl>
                  <a:tblPr firstRow="1" bandRow="1">
                    <a:tableStyleId>{5C22544A-7EE6-4342-B048-85BDC9FD1C3A}</a:tableStyleId>
                  </a:tblPr>
                  <a:tblGrid>
                    <a:gridCol w="2747642">
                      <a:extLst>
                        <a:ext uri="{9D8B030D-6E8A-4147-A177-3AD203B41FA5}">
                          <a16:colId xmlns:a16="http://schemas.microsoft.com/office/drawing/2014/main" val="3083497361"/>
                        </a:ext>
                      </a:extLst>
                    </a:gridCol>
                    <a:gridCol w="2634805">
                      <a:extLst>
                        <a:ext uri="{9D8B030D-6E8A-4147-A177-3AD203B41FA5}">
                          <a16:colId xmlns:a16="http://schemas.microsoft.com/office/drawing/2014/main" val="2367537743"/>
                        </a:ext>
                      </a:extLst>
                    </a:gridCol>
                  </a:tblGrid>
                  <a:tr h="370840">
                    <a:tc>
                      <a:txBody>
                        <a:bodyPr/>
                        <a:lstStyle/>
                        <a:p>
                          <a:pPr algn="ctr"/>
                          <a:r>
                            <a:rPr lang="fr-FR" b="0" dirty="0" err="1"/>
                            <a:t>Monadic</a:t>
                          </a:r>
                          <a:r>
                            <a:rPr lang="fr-FR" b="0" dirty="0"/>
                            <a:t> </a:t>
                          </a:r>
                          <a:r>
                            <a:rPr lang="fr-FR" b="0" dirty="0" err="1"/>
                            <a:t>semantics</a:t>
                          </a:r>
                          <a:endParaRPr lang="fr-FR" b="0" dirty="0"/>
                        </a:p>
                      </a:txBody>
                      <a:tcPr anchor="ctr"/>
                    </a:tc>
                    <a:tc>
                      <a:txBody>
                        <a:bodyPr/>
                        <a:lstStyle/>
                        <a:p>
                          <a:pPr algn="ctr"/>
                          <a:r>
                            <a:rPr lang="fr-FR" b="0" dirty="0" err="1"/>
                            <a:t>Simplified</a:t>
                          </a:r>
                          <a:r>
                            <a:rPr lang="fr-FR" b="0" dirty="0"/>
                            <a:t> </a:t>
                          </a:r>
                          <a:r>
                            <a:rPr lang="fr-FR" b="0" dirty="0" err="1"/>
                            <a:t>semantics</a:t>
                          </a:r>
                          <a:endParaRPr lang="fr-FR" b="0" dirty="0"/>
                        </a:p>
                      </a:txBody>
                      <a:tcPr anchor="ctr"/>
                    </a:tc>
                    <a:extLst>
                      <a:ext uri="{0D108BD9-81ED-4DB2-BD59-A6C34878D82A}">
                        <a16:rowId xmlns:a16="http://schemas.microsoft.com/office/drawing/2014/main" val="1132097656"/>
                      </a:ext>
                    </a:extLst>
                  </a:tr>
                  <a:tr h="370840">
                    <a:tc>
                      <a:txBody>
                        <a:bodyPr/>
                        <a:lstStyle/>
                        <a:p>
                          <a:pPr algn="ctr"/>
                          <a:r>
                            <a:rPr lang="fr-FR" b="0" i="0" dirty="0"/>
                            <a:t>Type</a:t>
                          </a:r>
                          <a:r>
                            <a:rPr lang="fr-FR" b="0" i="1" dirty="0"/>
                            <a:t> T</a:t>
                          </a:r>
                          <a:r>
                            <a:rPr lang="fr-FR" b="0" i="1" baseline="-25000" dirty="0"/>
                            <a:t>m</a:t>
                          </a:r>
                          <a:endParaRPr lang="fr-FR" b="0" baseline="-25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i="0" dirty="0"/>
                            <a:t>Type </a:t>
                          </a:r>
                          <a:r>
                            <a:rPr lang="en-US" b="0" i="1" dirty="0"/>
                            <a:t>T</a:t>
                          </a:r>
                          <a:r>
                            <a:rPr lang="en-US" b="0" i="1" baseline="-25000" dirty="0"/>
                            <a:t>s</a:t>
                          </a:r>
                          <a:endParaRPr lang="en-US" b="0" i="1" dirty="0">
                            <a:latin typeface="Cambria Math" panose="02040503050406030204" pitchFamily="18" charset="0"/>
                          </a:endParaRPr>
                        </a:p>
                      </a:txBody>
                      <a:tcPr anchor="ctr"/>
                    </a:tc>
                    <a:extLst>
                      <a:ext uri="{0D108BD9-81ED-4DB2-BD59-A6C34878D82A}">
                        <a16:rowId xmlns:a16="http://schemas.microsoft.com/office/drawing/2014/main" val="1349628863"/>
                      </a:ext>
                    </a:extLst>
                  </a:tr>
                  <a:tr h="389621">
                    <a:tc>
                      <a:txBody>
                        <a:bodyPr/>
                        <a:lstStyle/>
                        <a:p>
                          <a:endParaRPr lang="fr-FR"/>
                        </a:p>
                      </a:txBody>
                      <a:tcPr anchor="ctr">
                        <a:blipFill>
                          <a:blip r:embed="rId4"/>
                          <a:stretch>
                            <a:fillRect l="-222" t="-198438" r="-96896" b="-9375"/>
                          </a:stretch>
                        </a:blipFill>
                      </a:tcPr>
                    </a:tc>
                    <a:tc>
                      <a:txBody>
                        <a:bodyPr/>
                        <a:lstStyle/>
                        <a:p>
                          <a:endParaRPr lang="fr-FR"/>
                        </a:p>
                      </a:txBody>
                      <a:tcPr anchor="ctr">
                        <a:blipFill>
                          <a:blip r:embed="rId4"/>
                          <a:stretch>
                            <a:fillRect l="-104388" t="-198438" r="-924" b="-9375"/>
                          </a:stretch>
                        </a:blipFill>
                      </a:tcPr>
                    </a:tc>
                    <a:extLst>
                      <a:ext uri="{0D108BD9-81ED-4DB2-BD59-A6C34878D82A}">
                        <a16:rowId xmlns:a16="http://schemas.microsoft.com/office/drawing/2014/main" val="145968714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9D1D6588-3D65-44D2-7186-93A32466BD49}"/>
                  </a:ext>
                </a:extLst>
              </p:cNvPr>
              <p:cNvGraphicFramePr>
                <a:graphicFrameLocks noGrp="1"/>
              </p:cNvGraphicFramePr>
              <p:nvPr>
                <p:extLst>
                  <p:ext uri="{D42A27DB-BD31-4B8C-83A1-F6EECF244321}">
                    <p14:modId xmlns:p14="http://schemas.microsoft.com/office/powerpoint/2010/main" val="2305480610"/>
                  </p:ext>
                </p:extLst>
              </p:nvPr>
            </p:nvGraphicFramePr>
            <p:xfrm>
              <a:off x="6096000" y="2021843"/>
              <a:ext cx="5791825" cy="1131301"/>
            </p:xfrm>
            <a:graphic>
              <a:graphicData uri="http://schemas.openxmlformats.org/drawingml/2006/table">
                <a:tbl>
                  <a:tblPr firstRow="1" bandRow="1">
                    <a:tableStyleId>{5C22544A-7EE6-4342-B048-85BDC9FD1C3A}</a:tableStyleId>
                  </a:tblPr>
                  <a:tblGrid>
                    <a:gridCol w="5791825">
                      <a:extLst>
                        <a:ext uri="{9D8B030D-6E8A-4147-A177-3AD203B41FA5}">
                          <a16:colId xmlns:a16="http://schemas.microsoft.com/office/drawing/2014/main" val="1553345347"/>
                        </a:ext>
                      </a:extLst>
                    </a:gridCol>
                  </a:tblGrid>
                  <a:tr h="370840">
                    <a:tc>
                      <a:txBody>
                        <a:bodyPr/>
                        <a:lstStyle/>
                        <a:p>
                          <a:pPr algn="ctr"/>
                          <a:r>
                            <a:rPr lang="en-US" b="0" dirty="0"/>
                            <a:t>Compatibility between the two semantics</a:t>
                          </a:r>
                          <a:endParaRPr lang="fr-FR" b="0" dirty="0"/>
                        </a:p>
                      </a:txBody>
                      <a:tcPr anchor="ctr"/>
                    </a:tc>
                    <a:extLst>
                      <a:ext uri="{0D108BD9-81ED-4DB2-BD59-A6C34878D82A}">
                        <a16:rowId xmlns:a16="http://schemas.microsoft.com/office/drawing/2014/main" val="7880832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Relation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r>
                                <a:rPr lang="en-US" b="0" i="1" smtClean="0">
                                  <a:latin typeface="Cambria Math" panose="02040503050406030204" pitchFamily="18" charset="0"/>
                                </a:rPr>
                                <m:t>⊂</m:t>
                              </m:r>
                              <m:r>
                                <a:rPr lang="en-US" b="0" i="1" smtClean="0">
                                  <a:latin typeface="Cambria Math" panose="02040503050406030204" pitchFamily="18" charset="0"/>
                                </a:rPr>
                                <m:t>𝑠𝑡𝑎𝑡𝑒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𝑚</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𝑠</m:t>
                                  </m:r>
                                </m:sub>
                              </m:sSub>
                            </m:oMath>
                          </a14:m>
                          <a:endParaRPr lang="fr-FR" b="0" i="1" dirty="0"/>
                        </a:p>
                      </a:txBody>
                      <a:tcPr anchor="ctr"/>
                    </a:tc>
                    <a:extLst>
                      <a:ext uri="{0D108BD9-81ED-4DB2-BD59-A6C34878D82A}">
                        <a16:rowId xmlns:a16="http://schemas.microsoft.com/office/drawing/2014/main" val="104960545"/>
                      </a:ext>
                    </a:extLst>
                  </a:tr>
                  <a:tr h="3896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0" dirty="0"/>
                            <a:t>(</a:t>
                          </a:r>
                          <a:r>
                            <a:rPr lang="fr-FR" b="0" i="1" dirty="0" err="1"/>
                            <a:t>f</a:t>
                          </a:r>
                          <a:r>
                            <a:rPr lang="fr-FR" b="0" i="1" baseline="-25000" dirty="0" err="1"/>
                            <a:t>m</a:t>
                          </a:r>
                          <a:r>
                            <a:rPr lang="fr-FR" b="0" i="1" dirty="0"/>
                            <a:t> ,</a:t>
                          </a:r>
                          <a:r>
                            <a:rPr lang="fr-FR" b="0" i="0" dirty="0"/>
                            <a:t> </a:t>
                          </a:r>
                          <a:r>
                            <a:rPr lang="fr-FR" b="0" i="1" dirty="0" err="1"/>
                            <a:t>f</a:t>
                          </a:r>
                          <a:r>
                            <a:rPr lang="fr-FR" b="0" i="1" baseline="-25000" dirty="0" err="1"/>
                            <a:t>s</a:t>
                          </a:r>
                          <a:r>
                            <a:rPr lang="fr-FR" b="0" i="0" baseline="0" dirty="0"/>
                            <a:t>)</a:t>
                          </a:r>
                          <a:r>
                            <a:rPr lang="fr-FR" b="0" i="0" dirty="0"/>
                            <a:t> </a:t>
                          </a:r>
                          <a:r>
                            <a:rPr lang="fr-FR" b="0" i="0" dirty="0" err="1"/>
                            <a:t>is</a:t>
                          </a:r>
                          <a:r>
                            <a:rPr lang="fr-FR" b="0" i="0" dirty="0"/>
                            <a:t> compatible </a:t>
                          </a:r>
                          <a:r>
                            <a:rPr lang="fr-FR" b="0" i="0" dirty="0" err="1"/>
                            <a:t>with</a:t>
                          </a:r>
                          <a:r>
                            <a:rPr lang="fr-FR" b="0" i="0" dirty="0"/>
                            <a:t> (</a:t>
                          </a:r>
                          <a:r>
                            <a:rPr lang="fr-FR" b="0" i="1" dirty="0"/>
                            <a:t>A</a:t>
                          </a:r>
                          <a:r>
                            <a:rPr lang="fr-FR" b="0" i="1" baseline="-25000" dirty="0"/>
                            <a:t>r</a:t>
                          </a:r>
                          <a:r>
                            <a:rPr lang="fr-FR" b="0" i="0" dirty="0"/>
                            <a:t>, </a:t>
                          </a:r>
                          <a:r>
                            <a:rPr lang="fr-FR" b="0" i="1" dirty="0"/>
                            <a:t>B</a:t>
                          </a:r>
                          <a:r>
                            <a:rPr lang="fr-FR" b="0" i="1" baseline="-25000" dirty="0"/>
                            <a:t>r</a:t>
                          </a:r>
                          <a:r>
                            <a:rPr lang="fr-FR" b="0" i="0" dirty="0"/>
                            <a:t>)</a:t>
                          </a:r>
                          <a:endParaRPr lang="fr-FR" b="0" dirty="0"/>
                        </a:p>
                      </a:txBody>
                      <a:tcPr anchor="ctr"/>
                    </a:tc>
                    <a:extLst>
                      <a:ext uri="{0D108BD9-81ED-4DB2-BD59-A6C34878D82A}">
                        <a16:rowId xmlns:a16="http://schemas.microsoft.com/office/drawing/2014/main" val="1213948982"/>
                      </a:ext>
                    </a:extLst>
                  </a:tr>
                </a:tbl>
              </a:graphicData>
            </a:graphic>
          </p:graphicFrame>
        </mc:Choice>
        <mc:Fallback xmlns="">
          <p:graphicFrame>
            <p:nvGraphicFramePr>
              <p:cNvPr id="13" name="Table 12">
                <a:extLst>
                  <a:ext uri="{FF2B5EF4-FFF2-40B4-BE49-F238E27FC236}">
                    <a16:creationId xmlns:a16="http://schemas.microsoft.com/office/drawing/2014/main" id="{9D1D6588-3D65-44D2-7186-93A32466BD49}"/>
                  </a:ext>
                </a:extLst>
              </p:cNvPr>
              <p:cNvGraphicFramePr>
                <a:graphicFrameLocks noGrp="1"/>
              </p:cNvGraphicFramePr>
              <p:nvPr>
                <p:extLst>
                  <p:ext uri="{D42A27DB-BD31-4B8C-83A1-F6EECF244321}">
                    <p14:modId xmlns:p14="http://schemas.microsoft.com/office/powerpoint/2010/main" val="2305480610"/>
                  </p:ext>
                </p:extLst>
              </p:nvPr>
            </p:nvGraphicFramePr>
            <p:xfrm>
              <a:off x="6096000" y="2021843"/>
              <a:ext cx="5791825" cy="1131301"/>
            </p:xfrm>
            <a:graphic>
              <a:graphicData uri="http://schemas.openxmlformats.org/drawingml/2006/table">
                <a:tbl>
                  <a:tblPr firstRow="1" bandRow="1">
                    <a:tableStyleId>{5C22544A-7EE6-4342-B048-85BDC9FD1C3A}</a:tableStyleId>
                  </a:tblPr>
                  <a:tblGrid>
                    <a:gridCol w="5791825">
                      <a:extLst>
                        <a:ext uri="{9D8B030D-6E8A-4147-A177-3AD203B41FA5}">
                          <a16:colId xmlns:a16="http://schemas.microsoft.com/office/drawing/2014/main" val="1553345347"/>
                        </a:ext>
                      </a:extLst>
                    </a:gridCol>
                  </a:tblGrid>
                  <a:tr h="370840">
                    <a:tc>
                      <a:txBody>
                        <a:bodyPr/>
                        <a:lstStyle/>
                        <a:p>
                          <a:pPr algn="ctr"/>
                          <a:r>
                            <a:rPr lang="en-US" b="0" dirty="0"/>
                            <a:t>Compatibility between the two semantics</a:t>
                          </a:r>
                          <a:endParaRPr lang="fr-FR" b="0" dirty="0"/>
                        </a:p>
                      </a:txBody>
                      <a:tcPr anchor="ctr"/>
                    </a:tc>
                    <a:extLst>
                      <a:ext uri="{0D108BD9-81ED-4DB2-BD59-A6C34878D82A}">
                        <a16:rowId xmlns:a16="http://schemas.microsoft.com/office/drawing/2014/main" val="788083234"/>
                      </a:ext>
                    </a:extLst>
                  </a:tr>
                  <a:tr h="370840">
                    <a:tc>
                      <a:txBody>
                        <a:bodyPr/>
                        <a:lstStyle/>
                        <a:p>
                          <a:endParaRPr lang="fr-FR"/>
                        </a:p>
                      </a:txBody>
                      <a:tcPr anchor="ctr">
                        <a:blipFill>
                          <a:blip r:embed="rId5"/>
                          <a:stretch>
                            <a:fillRect l="-210" t="-104839" r="-421" b="-124194"/>
                          </a:stretch>
                        </a:blipFill>
                      </a:tcPr>
                    </a:tc>
                    <a:extLst>
                      <a:ext uri="{0D108BD9-81ED-4DB2-BD59-A6C34878D82A}">
                        <a16:rowId xmlns:a16="http://schemas.microsoft.com/office/drawing/2014/main" val="104960545"/>
                      </a:ext>
                    </a:extLst>
                  </a:tr>
                  <a:tr h="3896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0" dirty="0"/>
                            <a:t>(</a:t>
                          </a:r>
                          <a:r>
                            <a:rPr lang="fr-FR" b="0" i="1" dirty="0" err="1"/>
                            <a:t>f</a:t>
                          </a:r>
                          <a:r>
                            <a:rPr lang="fr-FR" b="0" i="1" baseline="-25000" dirty="0" err="1"/>
                            <a:t>m</a:t>
                          </a:r>
                          <a:r>
                            <a:rPr lang="fr-FR" b="0" i="1" dirty="0"/>
                            <a:t> ,</a:t>
                          </a:r>
                          <a:r>
                            <a:rPr lang="fr-FR" b="0" i="0" dirty="0"/>
                            <a:t> </a:t>
                          </a:r>
                          <a:r>
                            <a:rPr lang="fr-FR" b="0" i="1" dirty="0" err="1"/>
                            <a:t>f</a:t>
                          </a:r>
                          <a:r>
                            <a:rPr lang="fr-FR" b="0" i="1" baseline="-25000" dirty="0" err="1"/>
                            <a:t>s</a:t>
                          </a:r>
                          <a:r>
                            <a:rPr lang="fr-FR" b="0" i="0" baseline="0" dirty="0"/>
                            <a:t>)</a:t>
                          </a:r>
                          <a:r>
                            <a:rPr lang="fr-FR" b="0" i="0" dirty="0"/>
                            <a:t> </a:t>
                          </a:r>
                          <a:r>
                            <a:rPr lang="fr-FR" b="0" i="0" dirty="0" err="1"/>
                            <a:t>is</a:t>
                          </a:r>
                          <a:r>
                            <a:rPr lang="fr-FR" b="0" i="0" dirty="0"/>
                            <a:t> compatible </a:t>
                          </a:r>
                          <a:r>
                            <a:rPr lang="fr-FR" b="0" i="0" dirty="0" err="1"/>
                            <a:t>with</a:t>
                          </a:r>
                          <a:r>
                            <a:rPr lang="fr-FR" b="0" i="0" dirty="0"/>
                            <a:t> (</a:t>
                          </a:r>
                          <a:r>
                            <a:rPr lang="fr-FR" b="0" i="1" dirty="0"/>
                            <a:t>A</a:t>
                          </a:r>
                          <a:r>
                            <a:rPr lang="fr-FR" b="0" i="1" baseline="-25000" dirty="0"/>
                            <a:t>r</a:t>
                          </a:r>
                          <a:r>
                            <a:rPr lang="fr-FR" b="0" i="0" dirty="0"/>
                            <a:t>, </a:t>
                          </a:r>
                          <a:r>
                            <a:rPr lang="fr-FR" b="0" i="1" dirty="0"/>
                            <a:t>B</a:t>
                          </a:r>
                          <a:r>
                            <a:rPr lang="fr-FR" b="0" i="1" baseline="-25000" dirty="0"/>
                            <a:t>r</a:t>
                          </a:r>
                          <a:r>
                            <a:rPr lang="fr-FR" b="0" i="0" dirty="0"/>
                            <a:t>)</a:t>
                          </a:r>
                          <a:endParaRPr lang="fr-FR" b="0" dirty="0"/>
                        </a:p>
                      </a:txBody>
                      <a:tcPr anchor="ctr"/>
                    </a:tc>
                    <a:extLst>
                      <a:ext uri="{0D108BD9-81ED-4DB2-BD59-A6C34878D82A}">
                        <a16:rowId xmlns:a16="http://schemas.microsoft.com/office/drawing/2014/main" val="121394898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9" name="Table 18">
                <a:extLst>
                  <a:ext uri="{FF2B5EF4-FFF2-40B4-BE49-F238E27FC236}">
                    <a16:creationId xmlns:a16="http://schemas.microsoft.com/office/drawing/2014/main" id="{BC2C6FFF-14A4-5D07-0B7C-1422596126A0}"/>
                  </a:ext>
                </a:extLst>
              </p:cNvPr>
              <p:cNvGraphicFramePr>
                <a:graphicFrameLocks noGrp="1"/>
              </p:cNvGraphicFramePr>
              <p:nvPr>
                <p:extLst>
                  <p:ext uri="{D42A27DB-BD31-4B8C-83A1-F6EECF244321}">
                    <p14:modId xmlns:p14="http://schemas.microsoft.com/office/powerpoint/2010/main" val="3465086923"/>
                  </p:ext>
                </p:extLst>
              </p:nvPr>
            </p:nvGraphicFramePr>
            <p:xfrm>
              <a:off x="389235" y="4433761"/>
              <a:ext cx="5382447" cy="370840"/>
            </p:xfrm>
            <a:graphic>
              <a:graphicData uri="http://schemas.openxmlformats.org/drawingml/2006/table">
                <a:tbl>
                  <a:tblPr bandRow="1">
                    <a:tableStyleId>{5C22544A-7EE6-4342-B048-85BDC9FD1C3A}</a:tableStyleId>
                  </a:tblPr>
                  <a:tblGrid>
                    <a:gridCol w="2747642">
                      <a:extLst>
                        <a:ext uri="{9D8B030D-6E8A-4147-A177-3AD203B41FA5}">
                          <a16:colId xmlns:a16="http://schemas.microsoft.com/office/drawing/2014/main" val="4172071248"/>
                        </a:ext>
                      </a:extLst>
                    </a:gridCol>
                    <a:gridCol w="2634805">
                      <a:extLst>
                        <a:ext uri="{9D8B030D-6E8A-4147-A177-3AD203B41FA5}">
                          <a16:colId xmlns:a16="http://schemas.microsoft.com/office/drawing/2014/main" val="477783604"/>
                        </a:ext>
                      </a:extLst>
                    </a:gridCol>
                  </a:tblGrid>
                  <a:tr h="370840">
                    <a:tc>
                      <a:txBody>
                        <a:bodyPr/>
                        <a:lstStyle/>
                        <a:p>
                          <a:pPr algn="ctr"/>
                          <a:r>
                            <a:rPr lang="en-US" b="0" i="1" dirty="0"/>
                            <a:t>T</a:t>
                          </a:r>
                          <a:r>
                            <a:rPr lang="en-US" b="0" i="1" baseline="-25000" dirty="0"/>
                            <a:t>m</a:t>
                          </a:r>
                          <a:r>
                            <a:rPr lang="en-US" b="0" i="1" dirty="0"/>
                            <a:t> </a:t>
                          </a:r>
                          <a:r>
                            <a:rPr lang="en-US" b="0" i="0" dirty="0"/>
                            <a:t>=</a:t>
                          </a:r>
                          <a:r>
                            <a:rPr lang="en-US" b="0" i="1" dirty="0"/>
                            <a:t> </a:t>
                          </a:r>
                          <a:r>
                            <a:rPr lang="en-US" b="0" i="0" dirty="0">
                              <a:solidFill>
                                <a:schemeClr val="tx1"/>
                              </a:solidFill>
                            </a:rPr>
                            <a:t>byte[n]</a:t>
                          </a:r>
                          <a:endParaRPr lang="fr-FR" b="0" baseline="0" dirty="0">
                            <a:solidFill>
                              <a:schemeClr val="tx1"/>
                            </a:solidFil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noProof="0" smtClean="0">
                                        <a:latin typeface="Cambria Math" panose="02040503050406030204" pitchFamily="18" charset="0"/>
                                      </a:rPr>
                                    </m:ctrlPr>
                                  </m:sSubPr>
                                  <m:e>
                                    <m:r>
                                      <a:rPr lang="fr-FR" b="0" i="1" noProof="0" smtClean="0">
                                        <a:latin typeface="Cambria Math" panose="02040503050406030204" pitchFamily="18" charset="0"/>
                                      </a:rPr>
                                      <m:t>𝑇</m:t>
                                    </m:r>
                                  </m:e>
                                  <m:sub>
                                    <m:r>
                                      <a:rPr lang="en-US" b="0" i="1" noProof="0" smtClean="0">
                                        <a:latin typeface="Cambria Math" panose="02040503050406030204" pitchFamily="18" charset="0"/>
                                      </a:rPr>
                                      <m:t>𝑠</m:t>
                                    </m:r>
                                  </m:sub>
                                </m:sSub>
                                <m:r>
                                  <a:rPr lang="fr-FR" b="0" i="0" noProof="0" smtClean="0">
                                    <a:latin typeface="Cambria Math" panose="02040503050406030204" pitchFamily="18" charset="0"/>
                                  </a:rPr>
                                  <m:t>={…,</m:t>
                                </m:r>
                                <m:r>
                                  <a:rPr lang="fr-FR" b="0" noProof="0" smtClean="0">
                                    <a:latin typeface="Cambria Math" panose="02040503050406030204" pitchFamily="18" charset="0"/>
                                  </a:rPr>
                                  <m:t>𝑥</m:t>
                                </m:r>
                                <m:r>
                                  <a:rPr lang="fr-FR" b="0" noProof="0" smtClean="0">
                                    <a:latin typeface="Cambria Math" panose="02040503050406030204" pitchFamily="18" charset="0"/>
                                  </a:rPr>
                                  <m:t> :</m:t>
                                </m:r>
                                <m:r>
                                  <a:rPr lang="en-US" b="0" i="1" noProof="0" smtClean="0">
                                    <a:latin typeface="Cambria Math" panose="02040503050406030204" pitchFamily="18" charset="0"/>
                                  </a:rPr>
                                  <m:t>𝐴</m:t>
                                </m:r>
                                <m:r>
                                  <a:rPr lang="fr-FR" b="0" noProof="0" smtClean="0">
                                    <a:latin typeface="Cambria Math" panose="02040503050406030204" pitchFamily="18" charset="0"/>
                                  </a:rPr>
                                  <m:t>, …}</m:t>
                                </m:r>
                              </m:oMath>
                            </m:oMathPara>
                          </a14:m>
                          <a:endParaRPr lang="fr-FR" noProof="0" dirty="0"/>
                        </a:p>
                      </a:txBody>
                      <a:tcPr anchor="ctr"/>
                    </a:tc>
                    <a:extLst>
                      <a:ext uri="{0D108BD9-81ED-4DB2-BD59-A6C34878D82A}">
                        <a16:rowId xmlns:a16="http://schemas.microsoft.com/office/drawing/2014/main" val="3638546224"/>
                      </a:ext>
                    </a:extLst>
                  </a:tr>
                </a:tbl>
              </a:graphicData>
            </a:graphic>
          </p:graphicFrame>
        </mc:Choice>
        <mc:Fallback xmlns="">
          <p:graphicFrame>
            <p:nvGraphicFramePr>
              <p:cNvPr id="19" name="Table 18">
                <a:extLst>
                  <a:ext uri="{FF2B5EF4-FFF2-40B4-BE49-F238E27FC236}">
                    <a16:creationId xmlns:a16="http://schemas.microsoft.com/office/drawing/2014/main" id="{BC2C6FFF-14A4-5D07-0B7C-1422596126A0}"/>
                  </a:ext>
                </a:extLst>
              </p:cNvPr>
              <p:cNvGraphicFramePr>
                <a:graphicFrameLocks noGrp="1"/>
              </p:cNvGraphicFramePr>
              <p:nvPr>
                <p:extLst>
                  <p:ext uri="{D42A27DB-BD31-4B8C-83A1-F6EECF244321}">
                    <p14:modId xmlns:p14="http://schemas.microsoft.com/office/powerpoint/2010/main" val="3465086923"/>
                  </p:ext>
                </p:extLst>
              </p:nvPr>
            </p:nvGraphicFramePr>
            <p:xfrm>
              <a:off x="389235" y="4433761"/>
              <a:ext cx="5382447" cy="370840"/>
            </p:xfrm>
            <a:graphic>
              <a:graphicData uri="http://schemas.openxmlformats.org/drawingml/2006/table">
                <a:tbl>
                  <a:tblPr bandRow="1">
                    <a:tableStyleId>{5C22544A-7EE6-4342-B048-85BDC9FD1C3A}</a:tableStyleId>
                  </a:tblPr>
                  <a:tblGrid>
                    <a:gridCol w="2747642">
                      <a:extLst>
                        <a:ext uri="{9D8B030D-6E8A-4147-A177-3AD203B41FA5}">
                          <a16:colId xmlns:a16="http://schemas.microsoft.com/office/drawing/2014/main" val="4172071248"/>
                        </a:ext>
                      </a:extLst>
                    </a:gridCol>
                    <a:gridCol w="2634805">
                      <a:extLst>
                        <a:ext uri="{9D8B030D-6E8A-4147-A177-3AD203B41FA5}">
                          <a16:colId xmlns:a16="http://schemas.microsoft.com/office/drawing/2014/main" val="477783604"/>
                        </a:ext>
                      </a:extLst>
                    </a:gridCol>
                  </a:tblGrid>
                  <a:tr h="370840">
                    <a:tc>
                      <a:txBody>
                        <a:bodyPr/>
                        <a:lstStyle/>
                        <a:p>
                          <a:pPr algn="ctr"/>
                          <a:r>
                            <a:rPr lang="en-US" b="0" i="1" dirty="0"/>
                            <a:t>T</a:t>
                          </a:r>
                          <a:r>
                            <a:rPr lang="en-US" b="0" i="1" baseline="-25000" dirty="0"/>
                            <a:t>m</a:t>
                          </a:r>
                          <a:r>
                            <a:rPr lang="en-US" b="0" i="1" dirty="0"/>
                            <a:t> </a:t>
                          </a:r>
                          <a:r>
                            <a:rPr lang="en-US" b="0" i="0" dirty="0"/>
                            <a:t>=</a:t>
                          </a:r>
                          <a:r>
                            <a:rPr lang="en-US" b="0" i="1" dirty="0"/>
                            <a:t> </a:t>
                          </a:r>
                          <a:r>
                            <a:rPr lang="en-US" b="0" i="0" dirty="0">
                              <a:solidFill>
                                <a:schemeClr val="tx1"/>
                              </a:solidFill>
                            </a:rPr>
                            <a:t>byte[n]</a:t>
                          </a:r>
                          <a:endParaRPr lang="fr-FR" b="0" baseline="0" dirty="0">
                            <a:solidFill>
                              <a:schemeClr val="tx1"/>
                            </a:solidFill>
                          </a:endParaRPr>
                        </a:p>
                      </a:txBody>
                      <a:tcPr anchor="ctr"/>
                    </a:tc>
                    <a:tc>
                      <a:txBody>
                        <a:bodyPr/>
                        <a:lstStyle/>
                        <a:p>
                          <a:endParaRPr lang="fr-FR"/>
                        </a:p>
                      </a:txBody>
                      <a:tcPr anchor="ctr">
                        <a:blipFill>
                          <a:blip r:embed="rId6"/>
                          <a:stretch>
                            <a:fillRect l="-104388" t="-8065" r="-462" b="-24194"/>
                          </a:stretch>
                        </a:blipFill>
                      </a:tcPr>
                    </a:tc>
                    <a:extLst>
                      <a:ext uri="{0D108BD9-81ED-4DB2-BD59-A6C34878D82A}">
                        <a16:rowId xmlns:a16="http://schemas.microsoft.com/office/drawing/2014/main" val="363854622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8" name="Table 27">
                <a:extLst>
                  <a:ext uri="{FF2B5EF4-FFF2-40B4-BE49-F238E27FC236}">
                    <a16:creationId xmlns:a16="http://schemas.microsoft.com/office/drawing/2014/main" id="{F099A0C3-7B0F-1FE8-585F-E7BE43B773CB}"/>
                  </a:ext>
                </a:extLst>
              </p:cNvPr>
              <p:cNvGraphicFramePr>
                <a:graphicFrameLocks noGrp="1"/>
              </p:cNvGraphicFramePr>
              <p:nvPr>
                <p:extLst>
                  <p:ext uri="{D42A27DB-BD31-4B8C-83A1-F6EECF244321}">
                    <p14:modId xmlns:p14="http://schemas.microsoft.com/office/powerpoint/2010/main" val="3804508859"/>
                  </p:ext>
                </p:extLst>
              </p:nvPr>
            </p:nvGraphicFramePr>
            <p:xfrm>
              <a:off x="6096000" y="4422543"/>
              <a:ext cx="5769381" cy="370840"/>
            </p:xfrm>
            <a:graphic>
              <a:graphicData uri="http://schemas.openxmlformats.org/drawingml/2006/table">
                <a:tbl>
                  <a:tblPr bandRow="1">
                    <a:tableStyleId>{5C22544A-7EE6-4342-B048-85BDC9FD1C3A}</a:tableStyleId>
                  </a:tblPr>
                  <a:tblGrid>
                    <a:gridCol w="5769381">
                      <a:extLst>
                        <a:ext uri="{9D8B030D-6E8A-4147-A177-3AD203B41FA5}">
                          <a16:colId xmlns:a16="http://schemas.microsoft.com/office/drawing/2014/main" val="1769535461"/>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0" i="0" dirty="0">
                              <a:latin typeface="+mn-lt"/>
                            </a:rPr>
                            <a:t>Decoding relation</a:t>
                          </a:r>
                          <a:r>
                            <a:rPr lang="fr-FR" b="0" i="0" baseline="0" dirty="0">
                              <a:latin typeface="+mn-lt"/>
                            </a:rPr>
                            <a:t> </a:t>
                          </a:r>
                          <a:r>
                            <a:rPr lang="fr-FR" b="0" i="0" dirty="0">
                              <a:latin typeface="+mn-lt"/>
                            </a:rPr>
                            <a: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𝑟</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𝑎𝑟𝑟𝑎𝑦</m:t>
                                  </m:r>
                                  <m:r>
                                    <a:rPr lang="en-US" b="0" i="1" smtClean="0">
                                      <a:latin typeface="Cambria Math" panose="02040503050406030204" pitchFamily="18" charset="0"/>
                                    </a:rPr>
                                    <m:t>,</m:t>
                                  </m:r>
                                  <m:r>
                                    <a:rPr lang="en-US" b="0" i="1" smtClean="0">
                                      <a:latin typeface="Cambria Math" panose="02040503050406030204" pitchFamily="18" charset="0"/>
                                    </a:rPr>
                                    <m:t>𝑑𝑒𝑐𝑜𝑑𝑒</m:t>
                                  </m:r>
                                  <m:r>
                                    <a:rPr lang="en-US" b="0" i="1" smtClean="0">
                                      <a:latin typeface="Cambria Math" panose="02040503050406030204" pitchFamily="18" charset="0"/>
                                    </a:rPr>
                                    <m:t>(</m:t>
                                  </m:r>
                                  <m:r>
                                    <a:rPr lang="en-US" b="0" i="1" smtClean="0">
                                      <a:latin typeface="Cambria Math" panose="02040503050406030204" pitchFamily="18" charset="0"/>
                                    </a:rPr>
                                    <m:t>𝑎𝑟𝑟𝑎𝑦</m:t>
                                  </m:r>
                                </m:e>
                              </m:d>
                              <m:r>
                                <a:rPr lang="en-US" b="0" i="1" smtClean="0">
                                  <a:latin typeface="Cambria Math" panose="02040503050406030204" pitchFamily="18" charset="0"/>
                                </a:rPr>
                                <m:t>}</m:t>
                              </m:r>
                            </m:oMath>
                          </a14:m>
                          <a:r>
                            <a:rPr lang="fr-FR" dirty="0"/>
                            <a:t> »</a:t>
                          </a:r>
                        </a:p>
                      </a:txBody>
                      <a:tcPr anchor="ctr"/>
                    </a:tc>
                    <a:extLst>
                      <a:ext uri="{0D108BD9-81ED-4DB2-BD59-A6C34878D82A}">
                        <a16:rowId xmlns:a16="http://schemas.microsoft.com/office/drawing/2014/main" val="2068490748"/>
                      </a:ext>
                    </a:extLst>
                  </a:tr>
                </a:tbl>
              </a:graphicData>
            </a:graphic>
          </p:graphicFrame>
        </mc:Choice>
        <mc:Fallback xmlns="">
          <p:graphicFrame>
            <p:nvGraphicFramePr>
              <p:cNvPr id="28" name="Table 27">
                <a:extLst>
                  <a:ext uri="{FF2B5EF4-FFF2-40B4-BE49-F238E27FC236}">
                    <a16:creationId xmlns:a16="http://schemas.microsoft.com/office/drawing/2014/main" id="{F099A0C3-7B0F-1FE8-585F-E7BE43B773CB}"/>
                  </a:ext>
                </a:extLst>
              </p:cNvPr>
              <p:cNvGraphicFramePr>
                <a:graphicFrameLocks noGrp="1"/>
              </p:cNvGraphicFramePr>
              <p:nvPr>
                <p:extLst>
                  <p:ext uri="{D42A27DB-BD31-4B8C-83A1-F6EECF244321}">
                    <p14:modId xmlns:p14="http://schemas.microsoft.com/office/powerpoint/2010/main" val="3804508859"/>
                  </p:ext>
                </p:extLst>
              </p:nvPr>
            </p:nvGraphicFramePr>
            <p:xfrm>
              <a:off x="6096000" y="4422543"/>
              <a:ext cx="5769381" cy="370840"/>
            </p:xfrm>
            <a:graphic>
              <a:graphicData uri="http://schemas.openxmlformats.org/drawingml/2006/table">
                <a:tbl>
                  <a:tblPr bandRow="1">
                    <a:tableStyleId>{5C22544A-7EE6-4342-B048-85BDC9FD1C3A}</a:tableStyleId>
                  </a:tblPr>
                  <a:tblGrid>
                    <a:gridCol w="5769381">
                      <a:extLst>
                        <a:ext uri="{9D8B030D-6E8A-4147-A177-3AD203B41FA5}">
                          <a16:colId xmlns:a16="http://schemas.microsoft.com/office/drawing/2014/main" val="1769535461"/>
                        </a:ext>
                      </a:extLst>
                    </a:gridCol>
                  </a:tblGrid>
                  <a:tr h="370840">
                    <a:tc>
                      <a:txBody>
                        <a:bodyPr/>
                        <a:lstStyle/>
                        <a:p>
                          <a:endParaRPr lang="fr-FR"/>
                        </a:p>
                      </a:txBody>
                      <a:tcPr anchor="ctr">
                        <a:blipFill>
                          <a:blip r:embed="rId7"/>
                          <a:stretch>
                            <a:fillRect l="-211" t="-8065" r="-211" b="-24194"/>
                          </a:stretch>
                        </a:blipFill>
                      </a:tcPr>
                    </a:tc>
                    <a:extLst>
                      <a:ext uri="{0D108BD9-81ED-4DB2-BD59-A6C34878D82A}">
                        <a16:rowId xmlns:a16="http://schemas.microsoft.com/office/drawing/2014/main" val="2068490748"/>
                      </a:ext>
                    </a:extLst>
                  </a:tr>
                </a:tbl>
              </a:graphicData>
            </a:graphic>
          </p:graphicFrame>
        </mc:Fallback>
      </mc:AlternateContent>
      <p:cxnSp>
        <p:nvCxnSpPr>
          <p:cNvPr id="38" name="Straight Arrow Connector 37">
            <a:extLst>
              <a:ext uri="{FF2B5EF4-FFF2-40B4-BE49-F238E27FC236}">
                <a16:creationId xmlns:a16="http://schemas.microsoft.com/office/drawing/2014/main" id="{333AF112-F466-717D-1EDA-B30E1F5B92D6}"/>
              </a:ext>
            </a:extLst>
          </p:cNvPr>
          <p:cNvCxnSpPr>
            <a:cxnSpLocks/>
          </p:cNvCxnSpPr>
          <p:nvPr/>
        </p:nvCxnSpPr>
        <p:spPr>
          <a:xfrm flipV="1">
            <a:off x="9960746" y="4804601"/>
            <a:ext cx="395979" cy="503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a:extLst>
              <a:ext uri="{FF2B5EF4-FFF2-40B4-BE49-F238E27FC236}">
                <a16:creationId xmlns:a16="http://schemas.microsoft.com/office/drawing/2014/main" id="{4837F00C-559D-57DE-2AEA-EF8A9110C36D}"/>
              </a:ext>
            </a:extLst>
          </p:cNvPr>
          <p:cNvSpPr txBox="1"/>
          <p:nvPr/>
        </p:nvSpPr>
        <p:spPr>
          <a:xfrm>
            <a:off x="8287153" y="5261435"/>
            <a:ext cx="2533247" cy="646331"/>
          </a:xfrm>
          <a:prstGeom prst="rect">
            <a:avLst/>
          </a:prstGeom>
          <a:noFill/>
        </p:spPr>
        <p:txBody>
          <a:bodyPr wrap="square" rtlCol="0">
            <a:spAutoFit/>
          </a:bodyPr>
          <a:lstStyle/>
          <a:p>
            <a:pPr algn="ctr"/>
            <a:r>
              <a:rPr lang="en-US" dirty="0"/>
              <a:t>Decodes the array according to the layout</a:t>
            </a:r>
            <a:endParaRPr lang="fr-FR" dirty="0"/>
          </a:p>
        </p:txBody>
      </p:sp>
      <p:sp>
        <p:nvSpPr>
          <p:cNvPr id="42" name="TextBox 41">
            <a:extLst>
              <a:ext uri="{FF2B5EF4-FFF2-40B4-BE49-F238E27FC236}">
                <a16:creationId xmlns:a16="http://schemas.microsoft.com/office/drawing/2014/main" id="{5EBA9CFD-D0BF-78DE-BADA-757B9FAF3D52}"/>
              </a:ext>
            </a:extLst>
          </p:cNvPr>
          <p:cNvSpPr txBox="1"/>
          <p:nvPr/>
        </p:nvSpPr>
        <p:spPr>
          <a:xfrm>
            <a:off x="489097" y="3436971"/>
            <a:ext cx="6432698" cy="646331"/>
          </a:xfrm>
          <a:prstGeom prst="rect">
            <a:avLst/>
          </a:prstGeom>
          <a:noFill/>
        </p:spPr>
        <p:txBody>
          <a:bodyPr wrap="square" rtlCol="0">
            <a:spAutoFit/>
          </a:bodyPr>
          <a:lstStyle/>
          <a:p>
            <a:pPr marL="285750" indent="-285750">
              <a:buFont typeface="Arial" panose="020B0604020202020204" pitchFamily="34" charset="0"/>
              <a:buChar char="•"/>
            </a:pPr>
            <a:r>
              <a:rPr lang="en-US" dirty="0"/>
              <a:t>For an unannotated type, same </a:t>
            </a:r>
            <a:r>
              <a:rPr lang="en-US" i="1" dirty="0"/>
              <a:t>T</a:t>
            </a:r>
            <a:r>
              <a:rPr lang="en-US" i="1" baseline="-25000" dirty="0"/>
              <a:t>r</a:t>
            </a:r>
            <a:r>
              <a:rPr lang="en-US" dirty="0"/>
              <a:t> as before
What about an annotated type?</a:t>
            </a:r>
            <a:endParaRPr lang="fr-FR" dirty="0"/>
          </a:p>
        </p:txBody>
      </p:sp>
      <p:sp>
        <p:nvSpPr>
          <p:cNvPr id="43" name="TextBox 42">
            <a:extLst>
              <a:ext uri="{FF2B5EF4-FFF2-40B4-BE49-F238E27FC236}">
                <a16:creationId xmlns:a16="http://schemas.microsoft.com/office/drawing/2014/main" id="{22428589-41F2-D129-6CDC-F809A6F590B5}"/>
              </a:ext>
            </a:extLst>
          </p:cNvPr>
          <p:cNvSpPr txBox="1"/>
          <p:nvPr/>
        </p:nvSpPr>
        <p:spPr>
          <a:xfrm>
            <a:off x="10820400" y="2383346"/>
            <a:ext cx="514713" cy="369332"/>
          </a:xfrm>
          <a:prstGeom prst="rect">
            <a:avLst/>
          </a:prstGeom>
          <a:noFill/>
        </p:spPr>
        <p:txBody>
          <a:bodyPr wrap="square" rtlCol="0">
            <a:spAutoFit/>
          </a:bodyPr>
          <a:lstStyle/>
          <a:p>
            <a:r>
              <a:rPr lang="fr-FR" b="1" dirty="0">
                <a:solidFill>
                  <a:srgbClr val="FF0000"/>
                </a:solidFill>
              </a:rPr>
              <a:t>?</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201A629-76C0-80E7-2FCA-3917378B405B}"/>
                  </a:ext>
                </a:extLst>
              </p:cNvPr>
              <p:cNvSpPr txBox="1"/>
              <p:nvPr/>
            </p:nvSpPr>
            <p:spPr>
              <a:xfrm>
                <a:off x="6847248" y="6016667"/>
                <a:ext cx="3885231" cy="617861"/>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lang="fr-FR" b="0" i="1" smtClean="0">
                          <a:latin typeface="Cambria Math" panose="02040503050406030204" pitchFamily="18" charset="0"/>
                        </a:rPr>
                        <m:t>𝑑𝑒𝑐𝑜𝑑𝑒</m:t>
                      </m:r>
                      <m:r>
                        <a:rPr lang="en-US" b="0" i="1" smtClean="0">
                          <a:latin typeface="Cambria Math" panose="02040503050406030204" pitchFamily="18" charset="0"/>
                        </a:rPr>
                        <m:t> :</m:t>
                      </m:r>
                      <m:r>
                        <a:rPr lang="en-US" b="0" i="1" smtClean="0">
                          <a:latin typeface="Cambria Math" panose="02040503050406030204" pitchFamily="18" charset="0"/>
                        </a:rPr>
                        <m:t>𝑎𝑟𝑟𝑎𝑦</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m:t>
                                </m:r>
                              </m:e>
                            </m:mr>
                            <m:mr>
                              <m:e>
                                <m:r>
                                  <a:rPr lang="en-US" b="0" i="1" smtClean="0">
                                    <a:latin typeface="Cambria Math" panose="02040503050406030204" pitchFamily="18" charset="0"/>
                                  </a:rPr>
                                  <m:t>𝑥</m:t>
                                </m:r>
                                <m:r>
                                  <a:rPr lang="en-US" b="0" i="1" smtClean="0">
                                    <a:latin typeface="Cambria Math" panose="02040503050406030204" pitchFamily="18" charset="0"/>
                                  </a:rPr>
                                  <m:t>≔</m:t>
                                </m:r>
                                <m:r>
                                  <m:rPr>
                                    <m:brk m:alnAt="7"/>
                                  </m:rPr>
                                  <a:rPr lang="en-US" i="1">
                                    <a:latin typeface="Cambria Math" panose="02040503050406030204" pitchFamily="18" charset="0"/>
                                  </a:rPr>
                                  <m:t>𝑔</m:t>
                                </m:r>
                                <m:r>
                                  <a:rPr lang="en-US" i="1">
                                    <a:latin typeface="Cambria Math" panose="02040503050406030204" pitchFamily="18" charset="0"/>
                                  </a:rPr>
                                  <m:t>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𝑎𝑟𝑟𝑎𝑦</m:t>
                                </m:r>
                                <m:r>
                                  <a:rPr lang="en-US" b="0" i="1" smtClean="0">
                                    <a:latin typeface="Cambria Math" panose="02040503050406030204" pitchFamily="18" charset="0"/>
                                  </a:rPr>
                                  <m:t>)</m:t>
                                </m:r>
                              </m:e>
                            </m:mr>
                            <m:mr>
                              <m:e>
                                <m:r>
                                  <a:rPr lang="en-US" i="1" smtClean="0">
                                    <a:latin typeface="Cambria Math" panose="02040503050406030204" pitchFamily="18" charset="0"/>
                                  </a:rPr>
                                  <m:t>…</m:t>
                                </m:r>
                              </m:e>
                            </m:mr>
                          </m:m>
                        </m:e>
                      </m:d>
                    </m:oMath>
                  </m:oMathPara>
                </a14:m>
                <a:endParaRPr lang="fr-FR" dirty="0"/>
              </a:p>
            </p:txBody>
          </p:sp>
        </mc:Choice>
        <mc:Fallback xmlns="">
          <p:sp>
            <p:nvSpPr>
              <p:cNvPr id="4" name="TextBox 3">
                <a:extLst>
                  <a:ext uri="{FF2B5EF4-FFF2-40B4-BE49-F238E27FC236}">
                    <a16:creationId xmlns:a16="http://schemas.microsoft.com/office/drawing/2014/main" id="{8201A629-76C0-80E7-2FCA-3917378B405B}"/>
                  </a:ext>
                </a:extLst>
              </p:cNvPr>
              <p:cNvSpPr txBox="1">
                <a:spLocks noRot="1" noChangeAspect="1" noMove="1" noResize="1" noEditPoints="1" noAdjustHandles="1" noChangeArrowheads="1" noChangeShapeType="1" noTextEdit="1"/>
              </p:cNvSpPr>
              <p:nvPr/>
            </p:nvSpPr>
            <p:spPr>
              <a:xfrm>
                <a:off x="6847248" y="6016667"/>
                <a:ext cx="3885231" cy="617861"/>
              </a:xfrm>
              <a:prstGeom prst="rect">
                <a:avLst/>
              </a:prstGeom>
              <a:blipFill>
                <a:blip r:embed="rId8"/>
                <a:stretch>
                  <a:fillRect b="-990"/>
                </a:stretch>
              </a:blipFill>
            </p:spPr>
            <p:txBody>
              <a:bodyPr/>
              <a:lstStyle/>
              <a:p>
                <a:r>
                  <a:rPr lang="fr-FR">
                    <a:noFill/>
                  </a:rPr>
                  <a:t> </a:t>
                </a:r>
              </a:p>
            </p:txBody>
          </p:sp>
        </mc:Fallback>
      </mc:AlternateContent>
    </p:spTree>
    <p:extLst>
      <p:ext uri="{BB962C8B-B14F-4D97-AF65-F5344CB8AC3E}">
        <p14:creationId xmlns:p14="http://schemas.microsoft.com/office/powerpoint/2010/main" val="279647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0E305D4-156B-68DF-A87C-46E4290B9ABC}"/>
              </a:ext>
            </a:extLst>
          </p:cNvPr>
          <p:cNvSpPr/>
          <p:nvPr/>
        </p:nvSpPr>
        <p:spPr>
          <a:xfrm>
            <a:off x="2295728" y="4824919"/>
            <a:ext cx="2969702" cy="159156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TextBox 1">
            <a:extLst>
              <a:ext uri="{FF2B5EF4-FFF2-40B4-BE49-F238E27FC236}">
                <a16:creationId xmlns:a16="http://schemas.microsoft.com/office/drawing/2014/main" id="{65DF2230-9E2C-9582-240B-2FF6654A9BD5}"/>
              </a:ext>
            </a:extLst>
          </p:cNvPr>
          <p:cNvSpPr txBox="1"/>
          <p:nvPr/>
        </p:nvSpPr>
        <p:spPr>
          <a:xfrm>
            <a:off x="12655876" y="8301137"/>
            <a:ext cx="8738932" cy="1217620"/>
          </a:xfrm>
          <a:prstGeom prst="rect">
            <a:avLst/>
          </a:prstGeom>
          <a:noFill/>
          <a:ln>
            <a:noFill/>
          </a:ln>
        </p:spPr>
        <p:txBody>
          <a:bodyPr vert="horz" wrap="square" lIns="90230" tIns="45115" rIns="90230" bIns="45115" anchorCtr="0" compatLnSpc="0">
            <a:spAutoFit/>
          </a:bodyPr>
          <a:lstStyle/>
          <a:p>
            <a:pPr hangingPunct="0">
              <a:defRPr sz="1900"/>
            </a:pPr>
            <a:endParaRPr lang="en-AU" sz="1905">
              <a:latin typeface="Liberation Sans" pitchFamily="18"/>
              <a:ea typeface="Noto Sans CJK SC" pitchFamily="2"/>
              <a:cs typeface="Lohit Devanagari" pitchFamily="2"/>
            </a:endParaRPr>
          </a:p>
          <a:p>
            <a:pPr hangingPunct="0">
              <a:defRPr sz="1900"/>
            </a:pPr>
            <a:endParaRPr lang="en-AU" sz="1905">
              <a:latin typeface="Liberation Sans" pitchFamily="18"/>
              <a:ea typeface="Noto Sans CJK SC" pitchFamily="2"/>
              <a:cs typeface="Lohit Devanagari" pitchFamily="2"/>
            </a:endParaRPr>
          </a:p>
          <a:p>
            <a:pPr hangingPunct="0">
              <a:defRPr sz="1900"/>
            </a:pPr>
            <a:r>
              <a:rPr lang="en-AU" sz="1905">
                <a:latin typeface="Liberation Sans" pitchFamily="18"/>
                <a:ea typeface="Noto Sans CJK SC" pitchFamily="2"/>
                <a:cs typeface="Lohit Devanagari" pitchFamily="2"/>
              </a:rPr>
              <a:t> + Isabelle/HOL proof that datatypes are laid out as specified</a:t>
            </a:r>
          </a:p>
          <a:p>
            <a:pPr hangingPunct="0">
              <a:defRPr sz="1900"/>
            </a:pPr>
            <a:endParaRPr lang="en-AU" sz="1905">
              <a:latin typeface="Liberation Sans" pitchFamily="18"/>
              <a:ea typeface="Noto Sans CJK SC" pitchFamily="2"/>
              <a:cs typeface="Lohit Devanagari" pitchFamily="2"/>
            </a:endParaRPr>
          </a:p>
        </p:txBody>
      </p:sp>
      <p:sp>
        <p:nvSpPr>
          <p:cNvPr id="44" name="Slide Number Placeholder 43">
            <a:extLst>
              <a:ext uri="{FF2B5EF4-FFF2-40B4-BE49-F238E27FC236}">
                <a16:creationId xmlns:a16="http://schemas.microsoft.com/office/drawing/2014/main" id="{E43BFBB0-5E45-0F7B-0896-33997A02D006}"/>
              </a:ext>
            </a:extLst>
          </p:cNvPr>
          <p:cNvSpPr>
            <a:spLocks noGrp="1"/>
          </p:cNvSpPr>
          <p:nvPr>
            <p:ph type="sldNum" sz="quarter" idx="12"/>
          </p:nvPr>
        </p:nvSpPr>
        <p:spPr/>
        <p:txBody>
          <a:bodyPr/>
          <a:lstStyle/>
          <a:p>
            <a:fld id="{4FAB73BC-B049-4115-A692-8D63A059BFB8}" type="slidenum">
              <a:rPr lang="en-US" smtClean="0"/>
              <a:pPr/>
              <a:t>29</a:t>
            </a:fld>
            <a:endParaRPr lang="en-US" dirty="0"/>
          </a:p>
        </p:txBody>
      </p:sp>
      <p:sp>
        <p:nvSpPr>
          <p:cNvPr id="40" name="Title 1">
            <a:extLst>
              <a:ext uri="{FF2B5EF4-FFF2-40B4-BE49-F238E27FC236}">
                <a16:creationId xmlns:a16="http://schemas.microsoft.com/office/drawing/2014/main" id="{B82F770C-7847-E506-03C9-9F966ECE40DD}"/>
              </a:ext>
            </a:extLst>
          </p:cNvPr>
          <p:cNvSpPr txBox="1">
            <a:spLocks/>
          </p:cNvSpPr>
          <p:nvPr/>
        </p:nvSpPr>
        <p:spPr>
          <a:xfrm>
            <a:off x="0" y="-36649"/>
            <a:ext cx="121920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err="1">
                <a:solidFill>
                  <a:srgbClr val="002060"/>
                </a:solidFill>
              </a:rPr>
              <a:t>Proving</a:t>
            </a:r>
            <a:r>
              <a:rPr lang="fr-FR" dirty="0">
                <a:solidFill>
                  <a:srgbClr val="002060"/>
                </a:solidFill>
              </a:rPr>
              <a:t> compatibility</a:t>
            </a:r>
          </a:p>
        </p:txBody>
      </p:sp>
      <p:sp>
        <p:nvSpPr>
          <p:cNvPr id="36" name="Rectangle 35">
            <a:extLst>
              <a:ext uri="{FF2B5EF4-FFF2-40B4-BE49-F238E27FC236}">
                <a16:creationId xmlns:a16="http://schemas.microsoft.com/office/drawing/2014/main" id="{2429B9F3-FFF2-56A3-1001-D098F6850522}"/>
              </a:ext>
            </a:extLst>
          </p:cNvPr>
          <p:cNvSpPr/>
          <p:nvPr/>
        </p:nvSpPr>
        <p:spPr>
          <a:xfrm>
            <a:off x="7416370" y="1497559"/>
            <a:ext cx="2733390" cy="11125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b="1" dirty="0"/>
              <a:t>Proof </a:t>
            </a:r>
            <a:r>
              <a:rPr lang="fr-FR" b="1" dirty="0" err="1"/>
              <a:t>tactic</a:t>
            </a:r>
            <a:endParaRPr lang="fr-FR" b="1" dirty="0"/>
          </a:p>
          <a:p>
            <a:pPr algn="ctr"/>
            <a:r>
              <a:rPr lang="fr-FR" sz="1400" dirty="0"/>
              <a:t>(</a:t>
            </a:r>
            <a:r>
              <a:rPr lang="fr-FR" sz="1400" dirty="0" err="1"/>
              <a:t>recursive</a:t>
            </a:r>
            <a:r>
              <a:rPr lang="fr-FR" sz="1400" dirty="0"/>
              <a:t> inspection of </a:t>
            </a:r>
          </a:p>
          <a:p>
            <a:pPr algn="ctr"/>
            <a:r>
              <a:rPr lang="fr-FR" sz="1400" dirty="0" err="1"/>
              <a:t>Cogent</a:t>
            </a:r>
            <a:r>
              <a:rPr lang="fr-FR" sz="1400" dirty="0"/>
              <a:t> AST)</a:t>
            </a:r>
          </a:p>
        </p:txBody>
      </p:sp>
      <p:sp>
        <p:nvSpPr>
          <p:cNvPr id="37" name="Rectangle 36">
            <a:extLst>
              <a:ext uri="{FF2B5EF4-FFF2-40B4-BE49-F238E27FC236}">
                <a16:creationId xmlns:a16="http://schemas.microsoft.com/office/drawing/2014/main" id="{D5173F01-A76B-BC52-B44E-BB7FDB8B8F94}"/>
              </a:ext>
            </a:extLst>
          </p:cNvPr>
          <p:cNvSpPr/>
          <p:nvPr/>
        </p:nvSpPr>
        <p:spPr>
          <a:xfrm>
            <a:off x="2389058" y="3181734"/>
            <a:ext cx="2733389" cy="13082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b="1" dirty="0"/>
              <a:t>Compatibility </a:t>
            </a:r>
            <a:r>
              <a:rPr lang="fr-FR" dirty="0"/>
              <a:t>:</a:t>
            </a:r>
          </a:p>
          <a:p>
            <a:pPr algn="ctr"/>
            <a:r>
              <a:rPr lang="fr-FR" dirty="0"/>
              <a:t>Getters &amp; Setters</a:t>
            </a:r>
          </a:p>
        </p:txBody>
      </p:sp>
      <p:sp>
        <p:nvSpPr>
          <p:cNvPr id="38" name="Arrow: Left 37">
            <a:extLst>
              <a:ext uri="{FF2B5EF4-FFF2-40B4-BE49-F238E27FC236}">
                <a16:creationId xmlns:a16="http://schemas.microsoft.com/office/drawing/2014/main" id="{F1E21D2F-D9F8-26AB-0CB6-52A5B6763EBC}"/>
              </a:ext>
            </a:extLst>
          </p:cNvPr>
          <p:cNvSpPr/>
          <p:nvPr/>
        </p:nvSpPr>
        <p:spPr>
          <a:xfrm rot="20803461">
            <a:off x="5204735" y="2517049"/>
            <a:ext cx="2099125" cy="674255"/>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err="1"/>
              <a:t>Depends</a:t>
            </a:r>
            <a:r>
              <a:rPr lang="fr-FR" dirty="0"/>
              <a:t> on</a:t>
            </a:r>
          </a:p>
        </p:txBody>
      </p:sp>
      <p:sp>
        <p:nvSpPr>
          <p:cNvPr id="42" name="Rectangle 41">
            <a:extLst>
              <a:ext uri="{FF2B5EF4-FFF2-40B4-BE49-F238E27FC236}">
                <a16:creationId xmlns:a16="http://schemas.microsoft.com/office/drawing/2014/main" id="{ACEEB1C8-9D78-2F76-F53D-25440CEE0003}"/>
              </a:ext>
            </a:extLst>
          </p:cNvPr>
          <p:cNvSpPr/>
          <p:nvPr/>
        </p:nvSpPr>
        <p:spPr>
          <a:xfrm>
            <a:off x="7453445" y="3177334"/>
            <a:ext cx="2696315" cy="13126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err="1"/>
              <a:t>Specialised</a:t>
            </a:r>
            <a:r>
              <a:rPr lang="fr-FR" dirty="0"/>
              <a:t> proof </a:t>
            </a:r>
            <a:r>
              <a:rPr lang="fr-FR" dirty="0" err="1"/>
              <a:t>tactics</a:t>
            </a:r>
            <a:endParaRPr lang="fr-FR" i="1" dirty="0"/>
          </a:p>
        </p:txBody>
      </p:sp>
      <p:sp>
        <p:nvSpPr>
          <p:cNvPr id="7" name="Rectangle 6">
            <a:extLst>
              <a:ext uri="{FF2B5EF4-FFF2-40B4-BE49-F238E27FC236}">
                <a16:creationId xmlns:a16="http://schemas.microsoft.com/office/drawing/2014/main" id="{648CB348-CC9E-F006-CF4C-42B1D78A0B1B}"/>
              </a:ext>
            </a:extLst>
          </p:cNvPr>
          <p:cNvSpPr/>
          <p:nvPr/>
        </p:nvSpPr>
        <p:spPr>
          <a:xfrm>
            <a:off x="2389058" y="1497560"/>
            <a:ext cx="2733389" cy="11125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b="1" dirty="0"/>
              <a:t>Compatibility :</a:t>
            </a:r>
          </a:p>
          <a:p>
            <a:pPr algn="ctr"/>
            <a:r>
              <a:rPr lang="fr-FR" dirty="0" err="1"/>
              <a:t>Cogent</a:t>
            </a:r>
            <a:r>
              <a:rPr lang="fr-FR" dirty="0"/>
              <a:t> </a:t>
            </a:r>
            <a:r>
              <a:rPr lang="fr-FR" dirty="0" err="1"/>
              <a:t>function</a:t>
            </a:r>
            <a:endParaRPr lang="fr-FR" dirty="0"/>
          </a:p>
        </p:txBody>
      </p:sp>
      <p:sp>
        <p:nvSpPr>
          <p:cNvPr id="8" name="Arrow: Right 7">
            <a:extLst>
              <a:ext uri="{FF2B5EF4-FFF2-40B4-BE49-F238E27FC236}">
                <a16:creationId xmlns:a16="http://schemas.microsoft.com/office/drawing/2014/main" id="{71DF1D83-E8D7-B400-AFEE-E2D0FC0D6331}"/>
              </a:ext>
            </a:extLst>
          </p:cNvPr>
          <p:cNvSpPr/>
          <p:nvPr/>
        </p:nvSpPr>
        <p:spPr>
          <a:xfrm>
            <a:off x="5421673" y="1737330"/>
            <a:ext cx="1880285" cy="674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Proven</a:t>
            </a:r>
            <a:r>
              <a:rPr lang="fr-FR" dirty="0"/>
              <a:t> by</a:t>
            </a:r>
          </a:p>
        </p:txBody>
      </p:sp>
      <p:sp>
        <p:nvSpPr>
          <p:cNvPr id="3" name="Arrow: Left 2">
            <a:extLst>
              <a:ext uri="{FF2B5EF4-FFF2-40B4-BE49-F238E27FC236}">
                <a16:creationId xmlns:a16="http://schemas.microsoft.com/office/drawing/2014/main" id="{80277BEE-3324-0063-F2FF-3614C55CBA59}"/>
              </a:ext>
            </a:extLst>
          </p:cNvPr>
          <p:cNvSpPr/>
          <p:nvPr/>
        </p:nvSpPr>
        <p:spPr>
          <a:xfrm rot="20803461">
            <a:off x="5293179" y="4514090"/>
            <a:ext cx="2099125" cy="674255"/>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dirty="0" err="1"/>
              <a:t>Depends</a:t>
            </a:r>
            <a:r>
              <a:rPr lang="fr-FR" dirty="0"/>
              <a:t> on</a:t>
            </a:r>
          </a:p>
        </p:txBody>
      </p:sp>
      <p:sp>
        <p:nvSpPr>
          <p:cNvPr id="4" name="Rectangle 3">
            <a:extLst>
              <a:ext uri="{FF2B5EF4-FFF2-40B4-BE49-F238E27FC236}">
                <a16:creationId xmlns:a16="http://schemas.microsoft.com/office/drawing/2014/main" id="{5DD84EFA-F7F9-E274-D42F-77E49502BF5E}"/>
              </a:ext>
            </a:extLst>
          </p:cNvPr>
          <p:cNvSpPr/>
          <p:nvPr/>
        </p:nvSpPr>
        <p:spPr>
          <a:xfrm>
            <a:off x="2389059" y="4953957"/>
            <a:ext cx="2766308" cy="130824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b="1" i="1" dirty="0" err="1">
                <a:solidFill>
                  <a:schemeClr val="bg2"/>
                </a:solidFill>
              </a:rPr>
              <a:t>Compositionality</a:t>
            </a:r>
            <a:endParaRPr lang="fr-FR" b="1" i="1" dirty="0">
              <a:solidFill>
                <a:schemeClr val="bg2"/>
              </a:solidFill>
            </a:endParaRPr>
          </a:p>
          <a:p>
            <a:pPr algn="ctr"/>
            <a:r>
              <a:rPr lang="fr-FR" b="1" dirty="0">
                <a:solidFill>
                  <a:schemeClr val="bg2"/>
                </a:solidFill>
              </a:rPr>
              <a:t>of getters &amp; setters</a:t>
            </a:r>
          </a:p>
        </p:txBody>
      </p:sp>
      <p:sp>
        <p:nvSpPr>
          <p:cNvPr id="9" name="Rectangle 8">
            <a:extLst>
              <a:ext uri="{FF2B5EF4-FFF2-40B4-BE49-F238E27FC236}">
                <a16:creationId xmlns:a16="http://schemas.microsoft.com/office/drawing/2014/main" id="{11E69ADF-E823-239D-DA1F-655055EF56BF}"/>
              </a:ext>
            </a:extLst>
          </p:cNvPr>
          <p:cNvSpPr/>
          <p:nvPr/>
        </p:nvSpPr>
        <p:spPr>
          <a:xfrm>
            <a:off x="7458199" y="4971588"/>
            <a:ext cx="2696315" cy="131264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err="1"/>
              <a:t>Specialised</a:t>
            </a:r>
            <a:r>
              <a:rPr lang="fr-FR" dirty="0"/>
              <a:t> proof </a:t>
            </a:r>
            <a:r>
              <a:rPr lang="fr-FR" dirty="0" err="1"/>
              <a:t>tactics</a:t>
            </a:r>
            <a:endParaRPr lang="fr-FR" i="1" dirty="0"/>
          </a:p>
        </p:txBody>
      </p:sp>
      <p:sp>
        <p:nvSpPr>
          <p:cNvPr id="5" name="Arrow: Right 4">
            <a:extLst>
              <a:ext uri="{FF2B5EF4-FFF2-40B4-BE49-F238E27FC236}">
                <a16:creationId xmlns:a16="http://schemas.microsoft.com/office/drawing/2014/main" id="{0DABDA46-4C14-DA57-85CF-BD96C6CC3B76}"/>
              </a:ext>
            </a:extLst>
          </p:cNvPr>
          <p:cNvSpPr/>
          <p:nvPr/>
        </p:nvSpPr>
        <p:spPr>
          <a:xfrm>
            <a:off x="5421673" y="3562734"/>
            <a:ext cx="1880285" cy="674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Proven</a:t>
            </a:r>
            <a:r>
              <a:rPr lang="fr-FR"/>
              <a:t> by</a:t>
            </a:r>
            <a:endParaRPr lang="fr-FR" dirty="0"/>
          </a:p>
        </p:txBody>
      </p:sp>
      <p:sp>
        <p:nvSpPr>
          <p:cNvPr id="14" name="Arrow: Right 13">
            <a:extLst>
              <a:ext uri="{FF2B5EF4-FFF2-40B4-BE49-F238E27FC236}">
                <a16:creationId xmlns:a16="http://schemas.microsoft.com/office/drawing/2014/main" id="{973AFDB8-31AB-6EE9-364B-93AA8B049F1D}"/>
              </a:ext>
            </a:extLst>
          </p:cNvPr>
          <p:cNvSpPr/>
          <p:nvPr/>
        </p:nvSpPr>
        <p:spPr>
          <a:xfrm>
            <a:off x="5421672" y="5465446"/>
            <a:ext cx="1880285" cy="6742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Proven</a:t>
            </a:r>
            <a:r>
              <a:rPr lang="fr-FR"/>
              <a:t> by</a:t>
            </a:r>
            <a:endParaRPr lang="fr-FR" dirty="0"/>
          </a:p>
        </p:txBody>
      </p:sp>
    </p:spTree>
    <p:extLst>
      <p:ext uri="{BB962C8B-B14F-4D97-AF65-F5344CB8AC3E}">
        <p14:creationId xmlns:p14="http://schemas.microsoft.com/office/powerpoint/2010/main" val="258570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7" grpId="0" animBg="1"/>
      <p:bldP spid="38" grpId="0" animBg="1"/>
      <p:bldP spid="42" grpId="0" animBg="1"/>
      <p:bldP spid="3" grpId="0" animBg="1"/>
      <p:bldP spid="4" grpId="0" animBg="1"/>
      <p:bldP spid="9" grpId="0" animBg="1"/>
      <p:bldP spid="5"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9B6E13-35F3-A19C-1B2A-AE77B2AB068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34690" y="947639"/>
            <a:ext cx="3800620" cy="1748182"/>
          </a:xfrm>
          <a:prstGeom prst="rect">
            <a:avLst/>
          </a:prstGeom>
        </p:spPr>
      </p:pic>
      <p:sp>
        <p:nvSpPr>
          <p:cNvPr id="11" name="TextBox 10">
            <a:extLst>
              <a:ext uri="{FF2B5EF4-FFF2-40B4-BE49-F238E27FC236}">
                <a16:creationId xmlns:a16="http://schemas.microsoft.com/office/drawing/2014/main" id="{8B5CB9EE-0D9C-8647-9616-436BA3FC4EAB}"/>
              </a:ext>
            </a:extLst>
          </p:cNvPr>
          <p:cNvSpPr txBox="1"/>
          <p:nvPr/>
        </p:nvSpPr>
        <p:spPr>
          <a:xfrm>
            <a:off x="5208470" y="1395770"/>
            <a:ext cx="7324725" cy="707886"/>
          </a:xfrm>
          <a:prstGeom prst="rect">
            <a:avLst/>
          </a:prstGeom>
          <a:noFill/>
        </p:spPr>
        <p:txBody>
          <a:bodyPr wrap="square">
            <a:spAutoFit/>
          </a:bodyPr>
          <a:lstStyle/>
          <a:p>
            <a:r>
              <a:rPr lang="en-US" sz="2000" b="1">
                <a:solidFill>
                  <a:srgbClr val="668B37"/>
                </a:solidFill>
                <a:latin typeface="Roboto" panose="02000000000000000000" pitchFamily="2" charset="0"/>
              </a:rPr>
              <a:t>The world's most secure operating system kernel.
</a:t>
            </a:r>
            <a:endParaRPr lang="en-US" sz="2000" dirty="0"/>
          </a:p>
        </p:txBody>
      </p:sp>
      <p:pic>
        <p:nvPicPr>
          <p:cNvPr id="9" name="Picture 6" descr="Isabelle home">
            <a:extLst>
              <a:ext uri="{FF2B5EF4-FFF2-40B4-BE49-F238E27FC236}">
                <a16:creationId xmlns:a16="http://schemas.microsoft.com/office/drawing/2014/main" id="{B382DAE3-DA76-B7CA-90A9-F8B52708E3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0833" y="1987039"/>
            <a:ext cx="1085850" cy="952500"/>
          </a:xfrm>
          <a:prstGeom prst="rect">
            <a:avLst/>
          </a:prstGeom>
          <a:noFill/>
          <a:extLst>
            <a:ext uri="{909E8E84-426E-40DD-AFC4-6F175D3DCCD1}">
              <a14:hiddenFill xmlns:a14="http://schemas.microsoft.com/office/drawing/2010/main">
                <a:solidFill>
                  <a:srgbClr val="FFFFFF"/>
                </a:solidFill>
              </a14:hiddenFill>
            </a:ext>
          </a:extLst>
        </p:spPr>
      </p:pic>
      <p:sp>
        <p:nvSpPr>
          <p:cNvPr id="8" name="Slide Number Placeholder 7">
            <a:extLst>
              <a:ext uri="{FF2B5EF4-FFF2-40B4-BE49-F238E27FC236}">
                <a16:creationId xmlns:a16="http://schemas.microsoft.com/office/drawing/2014/main" id="{527FC250-C15F-2111-C673-40E7C381842B}"/>
              </a:ext>
            </a:extLst>
          </p:cNvPr>
          <p:cNvSpPr>
            <a:spLocks noGrp="1"/>
          </p:cNvSpPr>
          <p:nvPr>
            <p:ph type="sldNum" sz="quarter" idx="12"/>
          </p:nvPr>
        </p:nvSpPr>
        <p:spPr/>
        <p:txBody>
          <a:bodyPr/>
          <a:lstStyle/>
          <a:p>
            <a:fld id="{6113E31D-E2AB-40D1-8B51-AFA5AFEF393A}" type="slidenum">
              <a:rPr lang="en-US" smtClean="0"/>
              <a:t>3</a:t>
            </a:fld>
            <a:endParaRPr lang="en-US" dirty="0"/>
          </a:p>
        </p:txBody>
      </p:sp>
      <p:pic>
        <p:nvPicPr>
          <p:cNvPr id="2" name="Picture 6" descr="ULB">
            <a:extLst>
              <a:ext uri="{FF2B5EF4-FFF2-40B4-BE49-F238E27FC236}">
                <a16:creationId xmlns:a16="http://schemas.microsoft.com/office/drawing/2014/main" id="{F5D87289-9F85-8DE7-9770-8A16BE5470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4478" y="3626931"/>
            <a:ext cx="4103043" cy="272624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D0EDA12-8D8B-4D82-7D86-F0512F3817C6}"/>
              </a:ext>
            </a:extLst>
          </p:cNvPr>
          <p:cNvSpPr txBox="1"/>
          <p:nvPr/>
        </p:nvSpPr>
        <p:spPr>
          <a:xfrm>
            <a:off x="8632861" y="4870961"/>
            <a:ext cx="2198359" cy="923330"/>
          </a:xfrm>
          <a:prstGeom prst="rect">
            <a:avLst/>
          </a:prstGeom>
          <a:noFill/>
        </p:spPr>
        <p:txBody>
          <a:bodyPr wrap="none" rtlCol="0">
            <a:spAutoFit/>
          </a:bodyPr>
          <a:lstStyle/>
          <a:p>
            <a:pPr algn="ctr"/>
            <a:r>
              <a:rPr lang="fr-FR"/>
              <a:t>Used in 
Autonomous vehicles
</a:t>
            </a:r>
            <a:endParaRPr lang="fr-FR" dirty="0"/>
          </a:p>
        </p:txBody>
      </p:sp>
    </p:spTree>
    <p:extLst>
      <p:ext uri="{BB962C8B-B14F-4D97-AF65-F5344CB8AC3E}">
        <p14:creationId xmlns:p14="http://schemas.microsoft.com/office/powerpoint/2010/main" val="1926190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DF2230-9E2C-9582-240B-2FF6654A9BD5}"/>
              </a:ext>
            </a:extLst>
          </p:cNvPr>
          <p:cNvSpPr txBox="1"/>
          <p:nvPr/>
        </p:nvSpPr>
        <p:spPr>
          <a:xfrm>
            <a:off x="12655876" y="8301137"/>
            <a:ext cx="8738932" cy="1217620"/>
          </a:xfrm>
          <a:prstGeom prst="rect">
            <a:avLst/>
          </a:prstGeom>
          <a:noFill/>
          <a:ln>
            <a:noFill/>
          </a:ln>
        </p:spPr>
        <p:txBody>
          <a:bodyPr vert="horz" wrap="square" lIns="90230" tIns="45115" rIns="90230" bIns="45115" anchorCtr="0" compatLnSpc="0">
            <a:spAutoFit/>
          </a:bodyPr>
          <a:lstStyle/>
          <a:p>
            <a:pPr hangingPunct="0">
              <a:defRPr sz="1900"/>
            </a:pPr>
            <a:endParaRPr lang="en-AU" sz="1905">
              <a:latin typeface="Liberation Sans" pitchFamily="18"/>
              <a:ea typeface="Noto Sans CJK SC" pitchFamily="2"/>
              <a:cs typeface="Lohit Devanagari" pitchFamily="2"/>
            </a:endParaRPr>
          </a:p>
          <a:p>
            <a:pPr hangingPunct="0">
              <a:defRPr sz="1900"/>
            </a:pPr>
            <a:endParaRPr lang="en-AU" sz="1905">
              <a:latin typeface="Liberation Sans" pitchFamily="18"/>
              <a:ea typeface="Noto Sans CJK SC" pitchFamily="2"/>
              <a:cs typeface="Lohit Devanagari" pitchFamily="2"/>
            </a:endParaRPr>
          </a:p>
          <a:p>
            <a:pPr hangingPunct="0">
              <a:defRPr sz="1900"/>
            </a:pPr>
            <a:r>
              <a:rPr lang="en-AU" sz="1905">
                <a:latin typeface="Liberation Sans" pitchFamily="18"/>
                <a:ea typeface="Noto Sans CJK SC" pitchFamily="2"/>
                <a:cs typeface="Lohit Devanagari" pitchFamily="2"/>
              </a:rPr>
              <a:t> + Isabelle/HOL proof that datatypes are laid out as specified</a:t>
            </a:r>
          </a:p>
          <a:p>
            <a:pPr hangingPunct="0">
              <a:defRPr sz="1900"/>
            </a:pPr>
            <a:endParaRPr lang="en-AU" sz="1905">
              <a:latin typeface="Liberation Sans" pitchFamily="18"/>
              <a:ea typeface="Noto Sans CJK SC" pitchFamily="2"/>
              <a:cs typeface="Lohit Devanagari" pitchFamily="2"/>
            </a:endParaRPr>
          </a:p>
        </p:txBody>
      </p:sp>
      <p:sp>
        <p:nvSpPr>
          <p:cNvPr id="44" name="Slide Number Placeholder 43">
            <a:extLst>
              <a:ext uri="{FF2B5EF4-FFF2-40B4-BE49-F238E27FC236}">
                <a16:creationId xmlns:a16="http://schemas.microsoft.com/office/drawing/2014/main" id="{E43BFBB0-5E45-0F7B-0896-33997A02D006}"/>
              </a:ext>
            </a:extLst>
          </p:cNvPr>
          <p:cNvSpPr>
            <a:spLocks noGrp="1"/>
          </p:cNvSpPr>
          <p:nvPr>
            <p:ph type="sldNum" sz="quarter" idx="12"/>
          </p:nvPr>
        </p:nvSpPr>
        <p:spPr/>
        <p:txBody>
          <a:bodyPr/>
          <a:lstStyle/>
          <a:p>
            <a:fld id="{4FAB73BC-B049-4115-A692-8D63A059BFB8}" type="slidenum">
              <a:rPr lang="en-US" smtClean="0"/>
              <a:pPr/>
              <a:t>30</a:t>
            </a:fld>
            <a:endParaRPr lang="en-US" dirty="0"/>
          </a:p>
        </p:txBody>
      </p:sp>
      <p:sp>
        <p:nvSpPr>
          <p:cNvPr id="40" name="Title 1">
            <a:extLst>
              <a:ext uri="{FF2B5EF4-FFF2-40B4-BE49-F238E27FC236}">
                <a16:creationId xmlns:a16="http://schemas.microsoft.com/office/drawing/2014/main" id="{B82F770C-7847-E506-03C9-9F966ECE40DD}"/>
              </a:ext>
            </a:extLst>
          </p:cNvPr>
          <p:cNvSpPr txBox="1">
            <a:spLocks/>
          </p:cNvSpPr>
          <p:nvPr/>
        </p:nvSpPr>
        <p:spPr>
          <a:xfrm>
            <a:off x="0" y="-8300"/>
            <a:ext cx="121920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err="1">
                <a:solidFill>
                  <a:srgbClr val="002060"/>
                </a:solidFill>
              </a:rPr>
              <a:t>Compositionality</a:t>
            </a:r>
            <a:r>
              <a:rPr lang="fr-FR" dirty="0">
                <a:solidFill>
                  <a:srgbClr val="002060"/>
                </a:solidFill>
              </a:rPr>
              <a:t> of getters &amp; setters</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8EF6A870-29D1-9169-3C97-F1113F546127}"/>
                  </a:ext>
                </a:extLst>
              </p:cNvPr>
              <p:cNvGraphicFramePr>
                <a:graphicFrameLocks noGrp="1"/>
              </p:cNvGraphicFramePr>
              <p:nvPr>
                <p:extLst>
                  <p:ext uri="{D42A27DB-BD31-4B8C-83A1-F6EECF244321}">
                    <p14:modId xmlns:p14="http://schemas.microsoft.com/office/powerpoint/2010/main" val="712336396"/>
                  </p:ext>
                </p:extLst>
              </p:nvPr>
            </p:nvGraphicFramePr>
            <p:xfrm>
              <a:off x="3470501" y="4583976"/>
              <a:ext cx="5372814" cy="1663168"/>
            </p:xfrm>
            <a:graphic>
              <a:graphicData uri="http://schemas.openxmlformats.org/drawingml/2006/table">
                <a:tbl>
                  <a:tblPr firstRow="1" bandRow="1">
                    <a:tableStyleId>{5C22544A-7EE6-4342-B048-85BDC9FD1C3A}</a:tableStyleId>
                  </a:tblPr>
                  <a:tblGrid>
                    <a:gridCol w="2742725">
                      <a:extLst>
                        <a:ext uri="{9D8B030D-6E8A-4147-A177-3AD203B41FA5}">
                          <a16:colId xmlns:a16="http://schemas.microsoft.com/office/drawing/2014/main" val="2906765368"/>
                        </a:ext>
                      </a:extLst>
                    </a:gridCol>
                    <a:gridCol w="2630089">
                      <a:extLst>
                        <a:ext uri="{9D8B030D-6E8A-4147-A177-3AD203B41FA5}">
                          <a16:colId xmlns:a16="http://schemas.microsoft.com/office/drawing/2014/main" val="885394993"/>
                        </a:ext>
                      </a:extLst>
                    </a:gridCol>
                  </a:tblGrid>
                  <a:tr h="415792">
                    <a:tc>
                      <a:txBody>
                        <a:bodyPr/>
                        <a:lstStyle/>
                        <a:p>
                          <a:pPr algn="ctr"/>
                          <a:r>
                            <a:rPr lang="fr-FR" b="0" dirty="0" err="1"/>
                            <a:t>Monadic</a:t>
                          </a:r>
                          <a:r>
                            <a:rPr lang="fr-FR" b="0" dirty="0"/>
                            <a:t> </a:t>
                          </a:r>
                          <a:r>
                            <a:rPr lang="fr-FR" b="0" dirty="0" err="1"/>
                            <a:t>semantics</a:t>
                          </a:r>
                          <a:endParaRPr lang="fr-FR" b="0" dirty="0"/>
                        </a:p>
                      </a:txBody>
                      <a:tcPr anchor="ctr"/>
                    </a:tc>
                    <a:tc>
                      <a:txBody>
                        <a:bodyPr/>
                        <a:lstStyle/>
                        <a:p>
                          <a:pPr algn="ctr"/>
                          <a:r>
                            <a:rPr lang="fr-FR" b="0" dirty="0" err="1"/>
                            <a:t>Simplified</a:t>
                          </a:r>
                          <a:r>
                            <a:rPr lang="fr-FR" b="0" dirty="0"/>
                            <a:t> </a:t>
                          </a:r>
                          <a:r>
                            <a:rPr lang="fr-FR" b="0" dirty="0" err="1"/>
                            <a:t>semantics</a:t>
                          </a:r>
                          <a:endParaRPr lang="fr-FR" b="0" dirty="0"/>
                        </a:p>
                      </a:txBody>
                      <a:tcPr anchor="ctr"/>
                    </a:tc>
                    <a:extLst>
                      <a:ext uri="{0D108BD9-81ED-4DB2-BD59-A6C34878D82A}">
                        <a16:rowId xmlns:a16="http://schemas.microsoft.com/office/drawing/2014/main" val="1821348214"/>
                      </a:ext>
                    </a:extLst>
                  </a:tr>
                  <a:tr h="415792">
                    <a:tc>
                      <a:txBody>
                        <a:bodyPr/>
                        <a:lstStyle/>
                        <a:p>
                          <a:pPr algn="ctr"/>
                          <a:r>
                            <a:rPr lang="en-US" b="0" i="1" dirty="0"/>
                            <a:t>T</a:t>
                          </a:r>
                          <a:r>
                            <a:rPr lang="en-US" b="0" i="1" baseline="-25000" dirty="0"/>
                            <a:t>m</a:t>
                          </a:r>
                          <a:r>
                            <a:rPr lang="en-US" b="0" i="1" dirty="0"/>
                            <a:t> </a:t>
                          </a:r>
                          <a:r>
                            <a:rPr lang="en-US" b="0" i="0" dirty="0"/>
                            <a:t>=</a:t>
                          </a:r>
                          <a:r>
                            <a:rPr lang="en-US" b="0" i="1" dirty="0"/>
                            <a:t> </a:t>
                          </a:r>
                          <a:r>
                            <a:rPr lang="en-US" b="0" i="0" dirty="0"/>
                            <a:t>byte[n]</a:t>
                          </a:r>
                          <a:endParaRPr lang="fr-FR" b="0" baseline="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noProof="0" smtClean="0">
                                        <a:latin typeface="Cambria Math" panose="02040503050406030204" pitchFamily="18" charset="0"/>
                                      </a:rPr>
                                    </m:ctrlPr>
                                  </m:sSubPr>
                                  <m:e>
                                    <m:r>
                                      <a:rPr lang="fr-FR" b="0" i="1" noProof="0" smtClean="0">
                                        <a:latin typeface="Cambria Math" panose="02040503050406030204" pitchFamily="18" charset="0"/>
                                      </a:rPr>
                                      <m:t>𝑇</m:t>
                                    </m:r>
                                  </m:e>
                                  <m:sub>
                                    <m:r>
                                      <a:rPr lang="en-US" b="0" i="1" noProof="0" smtClean="0">
                                        <a:latin typeface="Cambria Math" panose="02040503050406030204" pitchFamily="18" charset="0"/>
                                      </a:rPr>
                                      <m:t>𝑠</m:t>
                                    </m:r>
                                  </m:sub>
                                </m:sSub>
                                <m:r>
                                  <a:rPr lang="fr-FR" b="0" i="0" noProof="0" smtClean="0">
                                    <a:latin typeface="Cambria Math" panose="02040503050406030204" pitchFamily="18" charset="0"/>
                                  </a:rPr>
                                  <m:t>={…,</m:t>
                                </m:r>
                                <m:r>
                                  <a:rPr lang="fr-FR" b="0" noProof="0" smtClean="0">
                                    <a:latin typeface="Cambria Math" panose="02040503050406030204" pitchFamily="18" charset="0"/>
                                  </a:rPr>
                                  <m:t>𝑥</m:t>
                                </m:r>
                                <m:r>
                                  <a:rPr lang="fr-FR" b="0" noProof="0" smtClean="0">
                                    <a:latin typeface="Cambria Math" panose="02040503050406030204" pitchFamily="18" charset="0"/>
                                  </a:rPr>
                                  <m:t> :</m:t>
                                </m:r>
                                <m:r>
                                  <a:rPr lang="en-US" b="0" i="1" noProof="0" smtClean="0">
                                    <a:latin typeface="Cambria Math" panose="02040503050406030204" pitchFamily="18" charset="0"/>
                                  </a:rPr>
                                  <m:t>𝐴</m:t>
                                </m:r>
                                <m:r>
                                  <a:rPr lang="fr-FR" b="0" noProof="0" smtClean="0">
                                    <a:latin typeface="Cambria Math" panose="02040503050406030204" pitchFamily="18" charset="0"/>
                                  </a:rPr>
                                  <m:t>, …}</m:t>
                                </m:r>
                              </m:oMath>
                            </m:oMathPara>
                          </a14:m>
                          <a:endParaRPr lang="fr-FR" noProof="0" dirty="0"/>
                        </a:p>
                      </a:txBody>
                      <a:tcPr anchor="ctr"/>
                    </a:tc>
                    <a:extLst>
                      <a:ext uri="{0D108BD9-81ED-4DB2-BD59-A6C34878D82A}">
                        <a16:rowId xmlns:a16="http://schemas.microsoft.com/office/drawing/2014/main" val="688797341"/>
                      </a:ext>
                    </a:extLst>
                  </a:tr>
                  <a:tr h="415792">
                    <a:tc>
                      <a:txBody>
                        <a:bodyPr/>
                        <a:lstStyle/>
                        <a:p>
                          <a:pPr algn="ctr"/>
                          <a14:m>
                            <m:oMathPara xmlns:m="http://schemas.openxmlformats.org/officeDocument/2006/math">
                              <m:oMathParaPr>
                                <m:jc m:val="centerGroup"/>
                              </m:oMathParaPr>
                              <m:oMath xmlns:m="http://schemas.openxmlformats.org/officeDocument/2006/math">
                                <m:r>
                                  <a:rPr lang="en-US" b="0" i="1" baseline="0" smtClean="0">
                                    <a:latin typeface="Cambria Math" panose="02040503050406030204" pitchFamily="18" charset="0"/>
                                  </a:rPr>
                                  <m:t>𝑔𝑒</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𝑡</m:t>
                                    </m:r>
                                  </m:e>
                                  <m:sub>
                                    <m:r>
                                      <a:rPr lang="en-US" b="0" i="1" baseline="0" smtClean="0">
                                        <a:latin typeface="Cambria Math" panose="02040503050406030204" pitchFamily="18" charset="0"/>
                                      </a:rPr>
                                      <m:t>𝑥</m:t>
                                    </m:r>
                                  </m:sub>
                                </m:sSub>
                              </m:oMath>
                            </m:oMathPara>
                          </a14:m>
                          <a:endParaRPr lang="fr-FR" b="0" baseline="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𝑡</m:t>
                                </m:r>
                                <m:r>
                                  <a:rPr lang="en-US" b="0" i="1" noProof="0" smtClean="0">
                                    <a:latin typeface="Cambria Math" panose="02040503050406030204" pitchFamily="18" charset="0"/>
                                  </a:rPr>
                                  <m:t>↦</m:t>
                                </m:r>
                                <m:r>
                                  <a:rPr lang="en-US" b="0" i="1" noProof="0" smtClean="0">
                                    <a:latin typeface="Cambria Math" panose="02040503050406030204" pitchFamily="18" charset="0"/>
                                  </a:rPr>
                                  <m:t>𝑡</m:t>
                                </m:r>
                                <m:r>
                                  <a:rPr lang="en-US" b="0" i="1" noProof="0" smtClean="0">
                                    <a:latin typeface="Cambria Math" panose="02040503050406030204" pitchFamily="18" charset="0"/>
                                  </a:rPr>
                                  <m:t>.</m:t>
                                </m:r>
                                <m:r>
                                  <a:rPr lang="en-US" b="0" i="1" noProof="0" smtClean="0">
                                    <a:latin typeface="Cambria Math" panose="02040503050406030204" pitchFamily="18" charset="0"/>
                                  </a:rPr>
                                  <m:t>𝑥</m:t>
                                </m:r>
                              </m:oMath>
                            </m:oMathPara>
                          </a14:m>
                          <a:endParaRPr lang="fr-FR" noProof="0" dirty="0"/>
                        </a:p>
                      </a:txBody>
                      <a:tcPr anchor="ctr"/>
                    </a:tc>
                    <a:extLst>
                      <a:ext uri="{0D108BD9-81ED-4DB2-BD59-A6C34878D82A}">
                        <a16:rowId xmlns:a16="http://schemas.microsoft.com/office/drawing/2014/main" val="2705748890"/>
                      </a:ext>
                    </a:extLst>
                  </a:tr>
                  <a:tr h="4157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baseline="0" smtClean="0">
                                    <a:latin typeface="Cambria Math" panose="02040503050406030204" pitchFamily="18" charset="0"/>
                                  </a:rPr>
                                  <m:t>𝑠𝑒</m:t>
                                </m:r>
                                <m:sSub>
                                  <m:sSubPr>
                                    <m:ctrlPr>
                                      <a:rPr lang="en-US" b="0" i="1" baseline="0" smtClean="0">
                                        <a:latin typeface="Cambria Math" panose="02040503050406030204" pitchFamily="18" charset="0"/>
                                      </a:rPr>
                                    </m:ctrlPr>
                                  </m:sSubPr>
                                  <m:e>
                                    <m:r>
                                      <a:rPr lang="en-US" b="0" i="1" baseline="0" smtClean="0">
                                        <a:latin typeface="Cambria Math" panose="02040503050406030204" pitchFamily="18" charset="0"/>
                                      </a:rPr>
                                      <m:t>𝑡</m:t>
                                    </m:r>
                                  </m:e>
                                  <m:sub>
                                    <m:r>
                                      <a:rPr lang="en-US" b="0" i="1" baseline="0" smtClean="0">
                                        <a:latin typeface="Cambria Math" panose="02040503050406030204" pitchFamily="18" charset="0"/>
                                      </a:rPr>
                                      <m:t>𝑥</m:t>
                                    </m:r>
                                  </m:sub>
                                </m:sSub>
                              </m:oMath>
                            </m:oMathPara>
                          </a14:m>
                          <a:endParaRPr lang="fr-FR" b="0" baseline="0" dirty="0"/>
                        </a:p>
                      </a:txBody>
                      <a:tcPr anchor="ctr">
                        <a:solidFill>
                          <a:srgbClr val="E9EBF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rPr>
                                  <m:t>(</m:t>
                                </m:r>
                                <m:r>
                                  <a:rPr lang="en-US" b="0" i="1" noProof="0" smtClean="0">
                                    <a:latin typeface="Cambria Math" panose="02040503050406030204" pitchFamily="18" charset="0"/>
                                  </a:rPr>
                                  <m:t>𝑡</m:t>
                                </m:r>
                                <m:r>
                                  <a:rPr lang="en-US" b="0" i="1" noProof="0" smtClean="0">
                                    <a:latin typeface="Cambria Math" panose="02040503050406030204" pitchFamily="18" charset="0"/>
                                  </a:rPr>
                                  <m:t>,</m:t>
                                </m:r>
                                <m:r>
                                  <a:rPr lang="en-US" b="0" i="1" noProof="0" smtClean="0">
                                    <a:latin typeface="Cambria Math" panose="02040503050406030204" pitchFamily="18" charset="0"/>
                                  </a:rPr>
                                  <m:t>𝑎</m:t>
                                </m:r>
                                <m:r>
                                  <a:rPr lang="en-US" b="0" i="1" noProof="0" smtClean="0">
                                    <a:latin typeface="Cambria Math" panose="02040503050406030204" pitchFamily="18" charset="0"/>
                                  </a:rPr>
                                  <m:t>)↦(</m:t>
                                </m:r>
                                <m:r>
                                  <a:rPr lang="en-US" b="0" i="1" noProof="0" smtClean="0">
                                    <a:latin typeface="Cambria Math" panose="02040503050406030204" pitchFamily="18" charset="0"/>
                                  </a:rPr>
                                  <m:t>𝑡</m:t>
                                </m:r>
                                <m:r>
                                  <a:rPr lang="en-US" b="0" i="1" noProof="0" smtClean="0">
                                    <a:latin typeface="Cambria Math" panose="02040503050406030204" pitchFamily="18" charset="0"/>
                                  </a:rPr>
                                  <m:t>.</m:t>
                                </m:r>
                                <m:r>
                                  <a:rPr lang="en-US" b="0" i="1" noProof="0" smtClean="0">
                                    <a:latin typeface="Cambria Math" panose="02040503050406030204" pitchFamily="18" charset="0"/>
                                  </a:rPr>
                                  <m:t>𝑥</m:t>
                                </m:r>
                                <m:r>
                                  <a:rPr lang="en-US" b="0" i="1" noProof="0" smtClean="0">
                                    <a:latin typeface="Cambria Math" panose="02040503050406030204" pitchFamily="18" charset="0"/>
                                  </a:rPr>
                                  <m:t>≔</m:t>
                                </m:r>
                                <m:r>
                                  <a:rPr lang="en-US" b="0" i="1" noProof="0" smtClean="0">
                                    <a:latin typeface="Cambria Math" panose="02040503050406030204" pitchFamily="18" charset="0"/>
                                  </a:rPr>
                                  <m:t>𝑎</m:t>
                                </m:r>
                                <m:r>
                                  <a:rPr lang="en-US" b="0" i="1" noProof="0" smtClean="0">
                                    <a:latin typeface="Cambria Math" panose="02040503050406030204" pitchFamily="18" charset="0"/>
                                  </a:rPr>
                                  <m:t>)</m:t>
                                </m:r>
                              </m:oMath>
                            </m:oMathPara>
                          </a14:m>
                          <a:endParaRPr lang="fr-FR" noProof="0" dirty="0"/>
                        </a:p>
                      </a:txBody>
                      <a:tcPr anchor="ctr">
                        <a:solidFill>
                          <a:srgbClr val="E9EBF5"/>
                        </a:solidFill>
                      </a:tcPr>
                    </a:tc>
                    <a:extLst>
                      <a:ext uri="{0D108BD9-81ED-4DB2-BD59-A6C34878D82A}">
                        <a16:rowId xmlns:a16="http://schemas.microsoft.com/office/drawing/2014/main" val="3371434796"/>
                      </a:ext>
                    </a:extLst>
                  </a:tr>
                </a:tbl>
              </a:graphicData>
            </a:graphic>
          </p:graphicFrame>
        </mc:Choice>
        <mc:Fallback xmlns="">
          <p:graphicFrame>
            <p:nvGraphicFramePr>
              <p:cNvPr id="6" name="Table 5">
                <a:extLst>
                  <a:ext uri="{FF2B5EF4-FFF2-40B4-BE49-F238E27FC236}">
                    <a16:creationId xmlns:a16="http://schemas.microsoft.com/office/drawing/2014/main" id="{8EF6A870-29D1-9169-3C97-F1113F546127}"/>
                  </a:ext>
                </a:extLst>
              </p:cNvPr>
              <p:cNvGraphicFramePr>
                <a:graphicFrameLocks noGrp="1"/>
              </p:cNvGraphicFramePr>
              <p:nvPr>
                <p:extLst>
                  <p:ext uri="{D42A27DB-BD31-4B8C-83A1-F6EECF244321}">
                    <p14:modId xmlns:p14="http://schemas.microsoft.com/office/powerpoint/2010/main" val="712336396"/>
                  </p:ext>
                </p:extLst>
              </p:nvPr>
            </p:nvGraphicFramePr>
            <p:xfrm>
              <a:off x="3470501" y="4583976"/>
              <a:ext cx="5372814" cy="1663168"/>
            </p:xfrm>
            <a:graphic>
              <a:graphicData uri="http://schemas.openxmlformats.org/drawingml/2006/table">
                <a:tbl>
                  <a:tblPr firstRow="1" bandRow="1">
                    <a:tableStyleId>{5C22544A-7EE6-4342-B048-85BDC9FD1C3A}</a:tableStyleId>
                  </a:tblPr>
                  <a:tblGrid>
                    <a:gridCol w="2742725">
                      <a:extLst>
                        <a:ext uri="{9D8B030D-6E8A-4147-A177-3AD203B41FA5}">
                          <a16:colId xmlns:a16="http://schemas.microsoft.com/office/drawing/2014/main" val="2906765368"/>
                        </a:ext>
                      </a:extLst>
                    </a:gridCol>
                    <a:gridCol w="2630089">
                      <a:extLst>
                        <a:ext uri="{9D8B030D-6E8A-4147-A177-3AD203B41FA5}">
                          <a16:colId xmlns:a16="http://schemas.microsoft.com/office/drawing/2014/main" val="885394993"/>
                        </a:ext>
                      </a:extLst>
                    </a:gridCol>
                  </a:tblGrid>
                  <a:tr h="415792">
                    <a:tc>
                      <a:txBody>
                        <a:bodyPr/>
                        <a:lstStyle/>
                        <a:p>
                          <a:pPr algn="ctr"/>
                          <a:r>
                            <a:rPr lang="fr-FR" b="0" dirty="0" err="1"/>
                            <a:t>Monadic</a:t>
                          </a:r>
                          <a:r>
                            <a:rPr lang="fr-FR" b="0" dirty="0"/>
                            <a:t> </a:t>
                          </a:r>
                          <a:r>
                            <a:rPr lang="fr-FR" b="0" dirty="0" err="1"/>
                            <a:t>semantics</a:t>
                          </a:r>
                          <a:endParaRPr lang="fr-FR" b="0" dirty="0"/>
                        </a:p>
                      </a:txBody>
                      <a:tcPr anchor="ctr"/>
                    </a:tc>
                    <a:tc>
                      <a:txBody>
                        <a:bodyPr/>
                        <a:lstStyle/>
                        <a:p>
                          <a:pPr algn="ctr"/>
                          <a:r>
                            <a:rPr lang="fr-FR" b="0" dirty="0" err="1"/>
                            <a:t>Simplified</a:t>
                          </a:r>
                          <a:r>
                            <a:rPr lang="fr-FR" b="0" dirty="0"/>
                            <a:t> </a:t>
                          </a:r>
                          <a:r>
                            <a:rPr lang="fr-FR" b="0" dirty="0" err="1"/>
                            <a:t>semantics</a:t>
                          </a:r>
                          <a:endParaRPr lang="fr-FR" b="0" dirty="0"/>
                        </a:p>
                      </a:txBody>
                      <a:tcPr anchor="ctr"/>
                    </a:tc>
                    <a:extLst>
                      <a:ext uri="{0D108BD9-81ED-4DB2-BD59-A6C34878D82A}">
                        <a16:rowId xmlns:a16="http://schemas.microsoft.com/office/drawing/2014/main" val="1821348214"/>
                      </a:ext>
                    </a:extLst>
                  </a:tr>
                  <a:tr h="415792">
                    <a:tc>
                      <a:txBody>
                        <a:bodyPr/>
                        <a:lstStyle/>
                        <a:p>
                          <a:pPr algn="ctr"/>
                          <a:r>
                            <a:rPr lang="en-US" b="0" i="1" dirty="0"/>
                            <a:t>T</a:t>
                          </a:r>
                          <a:r>
                            <a:rPr lang="en-US" b="0" i="1" baseline="-25000" dirty="0"/>
                            <a:t>m</a:t>
                          </a:r>
                          <a:r>
                            <a:rPr lang="en-US" b="0" i="1" dirty="0"/>
                            <a:t> </a:t>
                          </a:r>
                          <a:r>
                            <a:rPr lang="en-US" b="0" i="0" dirty="0"/>
                            <a:t>=</a:t>
                          </a:r>
                          <a:r>
                            <a:rPr lang="en-US" b="0" i="1" dirty="0"/>
                            <a:t> </a:t>
                          </a:r>
                          <a:r>
                            <a:rPr lang="en-US" b="0" i="0" dirty="0"/>
                            <a:t>byte[n]</a:t>
                          </a:r>
                          <a:endParaRPr lang="fr-FR" b="0" baseline="0" dirty="0"/>
                        </a:p>
                      </a:txBody>
                      <a:tcPr anchor="ctr"/>
                    </a:tc>
                    <a:tc>
                      <a:txBody>
                        <a:bodyPr/>
                        <a:lstStyle/>
                        <a:p>
                          <a:endParaRPr lang="fr-FR"/>
                        </a:p>
                      </a:txBody>
                      <a:tcPr anchor="ctr">
                        <a:blipFill>
                          <a:blip r:embed="rId3"/>
                          <a:stretch>
                            <a:fillRect l="-104398" t="-102941" r="-926" b="-207353"/>
                          </a:stretch>
                        </a:blipFill>
                      </a:tcPr>
                    </a:tc>
                    <a:extLst>
                      <a:ext uri="{0D108BD9-81ED-4DB2-BD59-A6C34878D82A}">
                        <a16:rowId xmlns:a16="http://schemas.microsoft.com/office/drawing/2014/main" val="688797341"/>
                      </a:ext>
                    </a:extLst>
                  </a:tr>
                  <a:tr h="415792">
                    <a:tc>
                      <a:txBody>
                        <a:bodyPr/>
                        <a:lstStyle/>
                        <a:p>
                          <a:endParaRPr lang="fr-FR"/>
                        </a:p>
                      </a:txBody>
                      <a:tcPr anchor="ctr">
                        <a:blipFill>
                          <a:blip r:embed="rId3"/>
                          <a:stretch>
                            <a:fillRect l="-222" t="-200000" r="-96889" b="-104348"/>
                          </a:stretch>
                        </a:blipFill>
                      </a:tcPr>
                    </a:tc>
                    <a:tc>
                      <a:txBody>
                        <a:bodyPr/>
                        <a:lstStyle/>
                        <a:p>
                          <a:endParaRPr lang="fr-FR"/>
                        </a:p>
                      </a:txBody>
                      <a:tcPr anchor="ctr">
                        <a:blipFill>
                          <a:blip r:embed="rId3"/>
                          <a:stretch>
                            <a:fillRect l="-104398" t="-200000" r="-926" b="-104348"/>
                          </a:stretch>
                        </a:blipFill>
                      </a:tcPr>
                    </a:tc>
                    <a:extLst>
                      <a:ext uri="{0D108BD9-81ED-4DB2-BD59-A6C34878D82A}">
                        <a16:rowId xmlns:a16="http://schemas.microsoft.com/office/drawing/2014/main" val="2705748890"/>
                      </a:ext>
                    </a:extLst>
                  </a:tr>
                  <a:tr h="415792">
                    <a:tc>
                      <a:txBody>
                        <a:bodyPr/>
                        <a:lstStyle/>
                        <a:p>
                          <a:endParaRPr lang="fr-FR"/>
                        </a:p>
                      </a:txBody>
                      <a:tcPr anchor="ctr">
                        <a:blipFill>
                          <a:blip r:embed="rId3"/>
                          <a:stretch>
                            <a:fillRect l="-222" t="-304412" r="-96889" b="-5882"/>
                          </a:stretch>
                        </a:blipFill>
                      </a:tcPr>
                    </a:tc>
                    <a:tc>
                      <a:txBody>
                        <a:bodyPr/>
                        <a:lstStyle/>
                        <a:p>
                          <a:endParaRPr lang="fr-FR"/>
                        </a:p>
                      </a:txBody>
                      <a:tcPr anchor="ctr">
                        <a:blipFill>
                          <a:blip r:embed="rId3"/>
                          <a:stretch>
                            <a:fillRect l="-104398" t="-304412" r="-926" b="-5882"/>
                          </a:stretch>
                        </a:blipFill>
                      </a:tcPr>
                    </a:tc>
                    <a:extLst>
                      <a:ext uri="{0D108BD9-81ED-4DB2-BD59-A6C34878D82A}">
                        <a16:rowId xmlns:a16="http://schemas.microsoft.com/office/drawing/2014/main" val="3371434796"/>
                      </a:ext>
                    </a:extLst>
                  </a:tr>
                </a:tbl>
              </a:graphicData>
            </a:graphic>
          </p:graphicFrame>
        </mc:Fallback>
      </mc:AlternateContent>
      <p:grpSp>
        <p:nvGrpSpPr>
          <p:cNvPr id="4" name="Group 3">
            <a:extLst>
              <a:ext uri="{FF2B5EF4-FFF2-40B4-BE49-F238E27FC236}">
                <a16:creationId xmlns:a16="http://schemas.microsoft.com/office/drawing/2014/main" id="{4F3F3C6C-7931-D42B-2CF2-32F2AE00B338}"/>
              </a:ext>
            </a:extLst>
          </p:cNvPr>
          <p:cNvGrpSpPr/>
          <p:nvPr/>
        </p:nvGrpSpPr>
        <p:grpSpPr>
          <a:xfrm>
            <a:off x="2906682" y="2012940"/>
            <a:ext cx="6728831" cy="727187"/>
            <a:chOff x="2811965" y="4069158"/>
            <a:chExt cx="6728831" cy="727187"/>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80A88AE-FC82-9A98-097C-991E1DC11EE6}"/>
                    </a:ext>
                  </a:extLst>
                </p:cNvPr>
                <p:cNvSpPr txBox="1"/>
                <p:nvPr/>
              </p:nvSpPr>
              <p:spPr>
                <a:xfrm>
                  <a:off x="4116516" y="4381808"/>
                  <a:ext cx="4241546" cy="414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𝑔𝑒</m:t>
                        </m:r>
                        <m:sSub>
                          <m:sSubPr>
                            <m:ctrlPr>
                              <a:rPr lang="en-US" b="0" i="1" smtClean="0">
                                <a:latin typeface="Cambria Math" panose="02040503050406030204" pitchFamily="18" charset="0"/>
                              </a:rPr>
                            </m:ctrlPr>
                          </m:sSubPr>
                          <m:e>
                            <m:r>
                              <a:rPr lang="fr-FR" b="0" i="1" smtClean="0">
                                <a:latin typeface="Cambria Math" panose="02040503050406030204" pitchFamily="18" charset="0"/>
                              </a:rPr>
                              <m:t>𝑡</m:t>
                            </m:r>
                          </m:e>
                          <m:sub>
                            <m:r>
                              <a:rPr lang="en-US" b="0" i="1" smtClean="0">
                                <a:solidFill>
                                  <a:srgbClr val="0000FF"/>
                                </a:solidFill>
                                <a:latin typeface="Cambria Math" panose="02040503050406030204" pitchFamily="18" charset="0"/>
                              </a:rPr>
                              <m:t>𝑥</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solidFill>
                                      <a:srgbClr val="FF0000"/>
                                    </a:solidFill>
                                    <a:latin typeface="Cambria Math" panose="02040503050406030204" pitchFamily="18" charset="0"/>
                                  </a:rPr>
                                  <m:t>𝑦</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𝑎𝑟𝑟𝑎𝑦</m:t>
                                </m:r>
                                <m:r>
                                  <a:rPr lang="en-US" b="0" i="1" smtClean="0">
                                    <a:latin typeface="Cambria Math" panose="02040503050406030204" pitchFamily="18" charset="0"/>
                                  </a:rPr>
                                  <m:t>,</m:t>
                                </m:r>
                                <m:r>
                                  <a:rPr lang="en-US" b="0" i="1" smtClean="0">
                                    <a:latin typeface="Cambria Math" panose="02040503050406030204" pitchFamily="18" charset="0"/>
                                  </a:rPr>
                                  <m:t>𝑣𝑎𝑙𝑢𝑒</m:t>
                                </m:r>
                              </m:e>
                            </m:d>
                          </m:e>
                        </m:d>
                        <m:r>
                          <a:rPr lang="en-US" b="0" i="1" smtClean="0">
                            <a:latin typeface="Cambria Math" panose="02040503050406030204" pitchFamily="18" charset="0"/>
                          </a:rPr>
                          <m:t>=</m:t>
                        </m:r>
                        <m:r>
                          <a:rPr lang="en-US" b="0" i="1" smtClean="0">
                            <a:latin typeface="Cambria Math" panose="02040503050406030204" pitchFamily="18" charset="0"/>
                          </a:rPr>
                          <m:t>𝑔𝑒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solidFill>
                                  <a:srgbClr val="0000FF"/>
                                </a:solidFill>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𝑎𝑟𝑟𝑎𝑦</m:t>
                        </m:r>
                        <m:r>
                          <a:rPr lang="en-US" b="0" i="1" smtClean="0">
                            <a:latin typeface="Cambria Math" panose="02040503050406030204" pitchFamily="18" charset="0"/>
                          </a:rPr>
                          <m:t>)</m:t>
                        </m:r>
                      </m:oMath>
                    </m:oMathPara>
                  </a14:m>
                  <a:endParaRPr lang="fr-FR" dirty="0"/>
                </a:p>
              </p:txBody>
            </p:sp>
          </mc:Choice>
          <mc:Fallback xmlns="">
            <p:sp>
              <p:nvSpPr>
                <p:cNvPr id="8" name="TextBox 7">
                  <a:extLst>
                    <a:ext uri="{FF2B5EF4-FFF2-40B4-BE49-F238E27FC236}">
                      <a16:creationId xmlns:a16="http://schemas.microsoft.com/office/drawing/2014/main" id="{E80A88AE-FC82-9A98-097C-991E1DC11EE6}"/>
                    </a:ext>
                  </a:extLst>
                </p:cNvPr>
                <p:cNvSpPr txBox="1">
                  <a:spLocks noRot="1" noChangeAspect="1" noMove="1" noResize="1" noEditPoints="1" noAdjustHandles="1" noChangeArrowheads="1" noChangeShapeType="1" noTextEdit="1"/>
                </p:cNvSpPr>
                <p:nvPr/>
              </p:nvSpPr>
              <p:spPr>
                <a:xfrm>
                  <a:off x="4116516" y="4381808"/>
                  <a:ext cx="4241546" cy="414537"/>
                </a:xfrm>
                <a:prstGeom prst="rect">
                  <a:avLst/>
                </a:prstGeom>
                <a:blipFill>
                  <a:blip r:embed="rId4"/>
                  <a:stretch>
                    <a:fillRect l="-862" r="-1580" b="-735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17DB9EA-4DCF-D250-D47E-1C06A4A6AAF8}"/>
                    </a:ext>
                  </a:extLst>
                </p:cNvPr>
                <p:cNvSpPr txBox="1"/>
                <p:nvPr/>
              </p:nvSpPr>
              <p:spPr>
                <a:xfrm>
                  <a:off x="4190943" y="4069158"/>
                  <a:ext cx="3491790"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𝑔𝑒</m:t>
                        </m:r>
                        <m:sSub>
                          <m:sSubPr>
                            <m:ctrlPr>
                              <a:rPr lang="en-US" b="0" i="1" smtClean="0">
                                <a:latin typeface="Cambria Math" panose="02040503050406030204" pitchFamily="18" charset="0"/>
                              </a:rPr>
                            </m:ctrlPr>
                          </m:sSubPr>
                          <m:e>
                            <m:r>
                              <a:rPr lang="fr-FR" b="0" i="1" smtClean="0">
                                <a:latin typeface="Cambria Math" panose="02040503050406030204" pitchFamily="18" charset="0"/>
                              </a:rPr>
                              <m:t>𝑡</m:t>
                            </m:r>
                          </m:e>
                          <m:sub>
                            <m:r>
                              <a:rPr lang="en-US" b="0" i="1" smtClean="0">
                                <a:solidFill>
                                  <a:srgbClr val="0000FF"/>
                                </a:solidFill>
                                <a:latin typeface="Cambria Math" panose="02040503050406030204" pitchFamily="18" charset="0"/>
                              </a:rPr>
                              <m:t>𝑥</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𝑠𝑒</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solidFill>
                                      <a:srgbClr val="0000FF"/>
                                    </a:solidFill>
                                    <a:latin typeface="Cambria Math" panose="02040503050406030204" pitchFamily="18" charset="0"/>
                                  </a:rPr>
                                  <m:t>𝑥</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𝑎𝑟𝑟𝑎𝑦</m:t>
                                </m:r>
                                <m:r>
                                  <a:rPr lang="en-US" b="0" i="1" smtClean="0">
                                    <a:latin typeface="Cambria Math" panose="02040503050406030204" pitchFamily="18" charset="0"/>
                                  </a:rPr>
                                  <m:t>,</m:t>
                                </m:r>
                                <m:r>
                                  <a:rPr lang="en-US" b="0" i="1" smtClean="0">
                                    <a:latin typeface="Cambria Math" panose="02040503050406030204" pitchFamily="18" charset="0"/>
                                  </a:rPr>
                                  <m:t>𝑣𝑎𝑙𝑢𝑒</m:t>
                                </m:r>
                              </m:e>
                            </m:d>
                          </m:e>
                        </m:d>
                        <m:r>
                          <a:rPr lang="en-US" b="0" i="1" smtClean="0">
                            <a:latin typeface="Cambria Math" panose="02040503050406030204" pitchFamily="18" charset="0"/>
                          </a:rPr>
                          <m:t>=</m:t>
                        </m:r>
                        <m:r>
                          <a:rPr lang="en-US" b="0" i="1" smtClean="0">
                            <a:latin typeface="Cambria Math" panose="02040503050406030204" pitchFamily="18" charset="0"/>
                          </a:rPr>
                          <m:t>𝑣𝑎𝑙𝑢𝑒</m:t>
                        </m:r>
                      </m:oMath>
                    </m:oMathPara>
                  </a14:m>
                  <a:endParaRPr lang="fr-FR" dirty="0"/>
                </a:p>
              </p:txBody>
            </p:sp>
          </mc:Choice>
          <mc:Fallback xmlns="">
            <p:sp>
              <p:nvSpPr>
                <p:cNvPr id="10" name="TextBox 9">
                  <a:extLst>
                    <a:ext uri="{FF2B5EF4-FFF2-40B4-BE49-F238E27FC236}">
                      <a16:creationId xmlns:a16="http://schemas.microsoft.com/office/drawing/2014/main" id="{417DB9EA-4DCF-D250-D47E-1C06A4A6AAF8}"/>
                    </a:ext>
                  </a:extLst>
                </p:cNvPr>
                <p:cNvSpPr txBox="1">
                  <a:spLocks noRot="1" noChangeAspect="1" noMove="1" noResize="1" noEditPoints="1" noAdjustHandles="1" noChangeArrowheads="1" noChangeShapeType="1" noTextEdit="1"/>
                </p:cNvSpPr>
                <p:nvPr/>
              </p:nvSpPr>
              <p:spPr>
                <a:xfrm>
                  <a:off x="4190943" y="4069158"/>
                  <a:ext cx="3491790" cy="312650"/>
                </a:xfrm>
                <a:prstGeom prst="rect">
                  <a:avLst/>
                </a:prstGeom>
                <a:blipFill>
                  <a:blip r:embed="rId5"/>
                  <a:stretch>
                    <a:fillRect l="-1222" r="-1222" b="-19608"/>
                  </a:stretch>
                </a:blipFill>
              </p:spPr>
              <p:txBody>
                <a:bodyPr/>
                <a:lstStyle/>
                <a:p>
                  <a:r>
                    <a:rPr lang="fr-FR">
                      <a:noFill/>
                    </a:rPr>
                    <a:t> </a:t>
                  </a:r>
                </a:p>
              </p:txBody>
            </p:sp>
          </mc:Fallback>
        </mc:AlternateContent>
        <p:sp>
          <p:nvSpPr>
            <p:cNvPr id="12" name="TextBox 11">
              <a:extLst>
                <a:ext uri="{FF2B5EF4-FFF2-40B4-BE49-F238E27FC236}">
                  <a16:creationId xmlns:a16="http://schemas.microsoft.com/office/drawing/2014/main" id="{9BDA9F2C-0C4F-3B1A-747F-D43A51A80FE3}"/>
                </a:ext>
              </a:extLst>
            </p:cNvPr>
            <p:cNvSpPr txBox="1"/>
            <p:nvPr/>
          </p:nvSpPr>
          <p:spPr>
            <a:xfrm>
              <a:off x="2811965" y="4088459"/>
              <a:ext cx="478465" cy="707886"/>
            </a:xfrm>
            <a:prstGeom prst="rect">
              <a:avLst/>
            </a:prstGeom>
            <a:noFill/>
          </p:spPr>
          <p:txBody>
            <a:bodyPr wrap="square" rtlCol="0">
              <a:spAutoFit/>
            </a:bodyPr>
            <a:lstStyle/>
            <a:p>
              <a:r>
                <a:rPr lang="fr-FR" sz="4000" dirty="0"/>
                <a:t>«</a:t>
              </a:r>
            </a:p>
          </p:txBody>
        </p:sp>
        <p:sp>
          <p:nvSpPr>
            <p:cNvPr id="18" name="TextBox 17">
              <a:extLst>
                <a:ext uri="{FF2B5EF4-FFF2-40B4-BE49-F238E27FC236}">
                  <a16:creationId xmlns:a16="http://schemas.microsoft.com/office/drawing/2014/main" id="{36750675-897C-96A0-C34D-4EA1008142A2}"/>
                </a:ext>
              </a:extLst>
            </p:cNvPr>
            <p:cNvSpPr txBox="1"/>
            <p:nvPr/>
          </p:nvSpPr>
          <p:spPr>
            <a:xfrm>
              <a:off x="8839047" y="4088459"/>
              <a:ext cx="701749" cy="707886"/>
            </a:xfrm>
            <a:prstGeom prst="rect">
              <a:avLst/>
            </a:prstGeom>
            <a:noFill/>
          </p:spPr>
          <p:txBody>
            <a:bodyPr wrap="square">
              <a:spAutoFit/>
            </a:bodyPr>
            <a:lstStyle/>
            <a:p>
              <a:r>
                <a:rPr lang="fr-FR" sz="4000" dirty="0"/>
                <a:t>»</a:t>
              </a:r>
            </a:p>
          </p:txBody>
        </p:sp>
      </p:grpSp>
      <p:sp>
        <p:nvSpPr>
          <p:cNvPr id="3" name="TextBox 2">
            <a:extLst>
              <a:ext uri="{FF2B5EF4-FFF2-40B4-BE49-F238E27FC236}">
                <a16:creationId xmlns:a16="http://schemas.microsoft.com/office/drawing/2014/main" id="{7A08E763-1735-19D8-8574-CD00CB41F08B}"/>
              </a:ext>
            </a:extLst>
          </p:cNvPr>
          <p:cNvSpPr txBox="1"/>
          <p:nvPr/>
        </p:nvSpPr>
        <p:spPr>
          <a:xfrm>
            <a:off x="1486048" y="3431219"/>
            <a:ext cx="9973135" cy="461665"/>
          </a:xfrm>
          <a:prstGeom prst="rect">
            <a:avLst/>
          </a:prstGeom>
          <a:noFill/>
        </p:spPr>
        <p:txBody>
          <a:bodyPr wrap="square" rtlCol="0">
            <a:spAutoFit/>
          </a:bodyPr>
          <a:lstStyle/>
          <a:p>
            <a:r>
              <a:rPr lang="en-US" sz="2400" dirty="0"/>
              <a:t>Enough to prove compatibility between the two semantics of getters &amp; setters</a:t>
            </a:r>
            <a:endParaRPr lang="fr-FR" sz="2400" dirty="0"/>
          </a:p>
        </p:txBody>
      </p:sp>
    </p:spTree>
    <p:extLst>
      <p:ext uri="{BB962C8B-B14F-4D97-AF65-F5344CB8AC3E}">
        <p14:creationId xmlns:p14="http://schemas.microsoft.com/office/powerpoint/2010/main" val="4251744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DF2230-9E2C-9582-240B-2FF6654A9BD5}"/>
              </a:ext>
            </a:extLst>
          </p:cNvPr>
          <p:cNvSpPr txBox="1"/>
          <p:nvPr/>
        </p:nvSpPr>
        <p:spPr>
          <a:xfrm>
            <a:off x="12655876" y="8301137"/>
            <a:ext cx="8738932" cy="1217620"/>
          </a:xfrm>
          <a:prstGeom prst="rect">
            <a:avLst/>
          </a:prstGeom>
          <a:noFill/>
          <a:ln>
            <a:noFill/>
          </a:ln>
        </p:spPr>
        <p:txBody>
          <a:bodyPr vert="horz" wrap="square" lIns="90230" tIns="45115" rIns="90230" bIns="45115" anchorCtr="0" compatLnSpc="0">
            <a:spAutoFit/>
          </a:bodyPr>
          <a:lstStyle/>
          <a:p>
            <a:pPr hangingPunct="0">
              <a:defRPr sz="1900"/>
            </a:pPr>
            <a:endParaRPr lang="en-AU" sz="1905">
              <a:latin typeface="Liberation Sans" pitchFamily="18"/>
              <a:ea typeface="Noto Sans CJK SC" pitchFamily="2"/>
              <a:cs typeface="Lohit Devanagari" pitchFamily="2"/>
            </a:endParaRPr>
          </a:p>
          <a:p>
            <a:pPr hangingPunct="0">
              <a:defRPr sz="1900"/>
            </a:pPr>
            <a:endParaRPr lang="en-AU" sz="1905">
              <a:latin typeface="Liberation Sans" pitchFamily="18"/>
              <a:ea typeface="Noto Sans CJK SC" pitchFamily="2"/>
              <a:cs typeface="Lohit Devanagari" pitchFamily="2"/>
            </a:endParaRPr>
          </a:p>
          <a:p>
            <a:pPr hangingPunct="0">
              <a:defRPr sz="1900"/>
            </a:pPr>
            <a:r>
              <a:rPr lang="en-AU" sz="1905">
                <a:latin typeface="Liberation Sans" pitchFamily="18"/>
                <a:ea typeface="Noto Sans CJK SC" pitchFamily="2"/>
                <a:cs typeface="Lohit Devanagari" pitchFamily="2"/>
              </a:rPr>
              <a:t> + Isabelle/HOL proof that datatypes are laid out as specified</a:t>
            </a:r>
          </a:p>
          <a:p>
            <a:pPr hangingPunct="0">
              <a:defRPr sz="1900"/>
            </a:pPr>
            <a:endParaRPr lang="en-AU" sz="1905">
              <a:latin typeface="Liberation Sans" pitchFamily="18"/>
              <a:ea typeface="Noto Sans CJK SC" pitchFamily="2"/>
              <a:cs typeface="Lohit Devanagari" pitchFamily="2"/>
            </a:endParaRPr>
          </a:p>
        </p:txBody>
      </p:sp>
      <p:sp>
        <p:nvSpPr>
          <p:cNvPr id="44" name="Slide Number Placeholder 43">
            <a:extLst>
              <a:ext uri="{FF2B5EF4-FFF2-40B4-BE49-F238E27FC236}">
                <a16:creationId xmlns:a16="http://schemas.microsoft.com/office/drawing/2014/main" id="{E43BFBB0-5E45-0F7B-0896-33997A02D006}"/>
              </a:ext>
            </a:extLst>
          </p:cNvPr>
          <p:cNvSpPr>
            <a:spLocks noGrp="1"/>
          </p:cNvSpPr>
          <p:nvPr>
            <p:ph type="sldNum" sz="quarter" idx="12"/>
          </p:nvPr>
        </p:nvSpPr>
        <p:spPr/>
        <p:txBody>
          <a:bodyPr/>
          <a:lstStyle/>
          <a:p>
            <a:fld id="{4FAB73BC-B049-4115-A692-8D63A059BFB8}" type="slidenum">
              <a:rPr lang="en-US" smtClean="0"/>
              <a:pPr/>
              <a:t>31</a:t>
            </a:fld>
            <a:endParaRPr lang="en-US" dirty="0"/>
          </a:p>
        </p:txBody>
      </p:sp>
      <p:sp>
        <p:nvSpPr>
          <p:cNvPr id="40" name="Title 1">
            <a:extLst>
              <a:ext uri="{FF2B5EF4-FFF2-40B4-BE49-F238E27FC236}">
                <a16:creationId xmlns:a16="http://schemas.microsoft.com/office/drawing/2014/main" id="{B82F770C-7847-E506-03C9-9F966ECE40DD}"/>
              </a:ext>
            </a:extLst>
          </p:cNvPr>
          <p:cNvSpPr txBox="1">
            <a:spLocks/>
          </p:cNvSpPr>
          <p:nvPr/>
        </p:nvSpPr>
        <p:spPr>
          <a:xfrm>
            <a:off x="0" y="-36649"/>
            <a:ext cx="121920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2060"/>
                </a:solidFill>
              </a:rPr>
              <a:t>Towards an extensible </a:t>
            </a:r>
            <a:r>
              <a:rPr lang="en-US" dirty="0" err="1">
                <a:solidFill>
                  <a:srgbClr val="002060"/>
                </a:solidFill>
              </a:rPr>
              <a:t>Dargent</a:t>
            </a:r>
            <a:endParaRPr lang="fr-FR" dirty="0">
              <a:solidFill>
                <a:srgbClr val="002060"/>
              </a:solidFill>
            </a:endParaRPr>
          </a:p>
        </p:txBody>
      </p:sp>
      <p:sp>
        <p:nvSpPr>
          <p:cNvPr id="6" name="TextBox 5">
            <a:extLst>
              <a:ext uri="{FF2B5EF4-FFF2-40B4-BE49-F238E27FC236}">
                <a16:creationId xmlns:a16="http://schemas.microsoft.com/office/drawing/2014/main" id="{5572162E-B7C1-453F-BE32-0F1CA4D639C3}"/>
              </a:ext>
            </a:extLst>
          </p:cNvPr>
          <p:cNvSpPr txBox="1"/>
          <p:nvPr/>
        </p:nvSpPr>
        <p:spPr>
          <a:xfrm>
            <a:off x="555945" y="1186287"/>
            <a:ext cx="11266600" cy="3416320"/>
          </a:xfrm>
          <a:prstGeom prst="rect">
            <a:avLst/>
          </a:prstGeom>
          <a:noFill/>
        </p:spPr>
        <p:txBody>
          <a:bodyPr wrap="square" rtlCol="0">
            <a:spAutoFit/>
          </a:bodyPr>
          <a:lstStyle/>
          <a:p>
            <a:r>
              <a:rPr lang="fr-FR" sz="2400" dirty="0" err="1"/>
              <a:t>Dargent</a:t>
            </a:r>
            <a:r>
              <a:rPr lang="fr-FR" sz="2400" dirty="0"/>
              <a:t> </a:t>
            </a:r>
            <a:r>
              <a:rPr lang="fr-FR" sz="2400" dirty="0" err="1"/>
              <a:t>is</a:t>
            </a:r>
            <a:r>
              <a:rPr lang="fr-FR" sz="2400" dirty="0"/>
              <a:t> </a:t>
            </a:r>
            <a:r>
              <a:rPr lang="fr-FR" sz="2400" dirty="0" err="1"/>
              <a:t>limited</a:t>
            </a:r>
            <a:r>
              <a:rPr lang="fr-FR" sz="2400" dirty="0"/>
              <a:t>. </a:t>
            </a:r>
          </a:p>
          <a:p>
            <a:r>
              <a:rPr lang="fr-FR" sz="2400" dirty="0"/>
              <a:t>For </a:t>
            </a:r>
            <a:r>
              <a:rPr lang="fr-FR" sz="2400" dirty="0" err="1"/>
              <a:t>example</a:t>
            </a:r>
            <a:r>
              <a:rPr lang="fr-FR" sz="2400" dirty="0"/>
              <a:t>, </a:t>
            </a:r>
            <a:r>
              <a:rPr lang="fr-FR" sz="2400" dirty="0" err="1"/>
              <a:t>what</a:t>
            </a:r>
            <a:r>
              <a:rPr lang="fr-FR" sz="2400" dirty="0"/>
              <a:t> if </a:t>
            </a:r>
            <a:r>
              <a:rPr lang="fr-FR" sz="2400" dirty="0" err="1"/>
              <a:t>we</a:t>
            </a:r>
            <a:r>
              <a:rPr lang="fr-FR" sz="2400" dirty="0"/>
              <a:t> </a:t>
            </a:r>
            <a:r>
              <a:rPr lang="fr-FR" sz="2400" dirty="0" err="1"/>
              <a:t>want</a:t>
            </a:r>
            <a:r>
              <a:rPr lang="fr-FR" sz="2400" dirty="0"/>
              <a:t> to </a:t>
            </a:r>
            <a:r>
              <a:rPr lang="fr-FR" sz="2400" dirty="0" err="1"/>
              <a:t>target</a:t>
            </a:r>
            <a:r>
              <a:rPr lang="fr-FR" sz="2400" dirty="0"/>
              <a:t> </a:t>
            </a:r>
            <a:r>
              <a:rPr lang="fr-FR" sz="2400" dirty="0" err="1"/>
              <a:t>something</a:t>
            </a:r>
            <a:r>
              <a:rPr lang="fr-FR" sz="2400" dirty="0"/>
              <a:t> </a:t>
            </a:r>
            <a:r>
              <a:rPr lang="fr-FR" sz="2400" dirty="0" err="1"/>
              <a:t>else</a:t>
            </a:r>
            <a:r>
              <a:rPr lang="fr-FR" sz="2400" dirty="0"/>
              <a:t> </a:t>
            </a:r>
            <a:r>
              <a:rPr lang="fr-FR" sz="2400" dirty="0" err="1"/>
              <a:t>than</a:t>
            </a:r>
            <a:r>
              <a:rPr lang="fr-FR" sz="2400" dirty="0"/>
              <a:t> a byte </a:t>
            </a:r>
            <a:r>
              <a:rPr lang="fr-FR" sz="2400" dirty="0" err="1"/>
              <a:t>array</a:t>
            </a:r>
            <a:r>
              <a:rPr lang="fr-FR" sz="2400" dirty="0"/>
              <a:t>?</a:t>
            </a:r>
          </a:p>
          <a:p>
            <a:pPr lvl="1"/>
            <a:endParaRPr lang="fr-FR" sz="2400" dirty="0"/>
          </a:p>
          <a:p>
            <a:r>
              <a:rPr lang="fr-FR" sz="2400" b="1" dirty="0" err="1"/>
              <a:t>Idea</a:t>
            </a:r>
            <a:r>
              <a:rPr lang="fr-FR" sz="2400" dirty="0"/>
              <a:t> :</a:t>
            </a:r>
          </a:p>
          <a:p>
            <a:r>
              <a:rPr lang="fr-FR" sz="2400" dirty="0" err="1"/>
              <a:t>Instead</a:t>
            </a:r>
            <a:r>
              <a:rPr lang="fr-FR" sz="2400" dirty="0"/>
              <a:t> of </a:t>
            </a:r>
            <a:r>
              <a:rPr lang="fr-FR" sz="2400" dirty="0" err="1"/>
              <a:t>describing</a:t>
            </a:r>
            <a:r>
              <a:rPr lang="fr-FR" sz="2400" dirty="0"/>
              <a:t> the </a:t>
            </a:r>
            <a:r>
              <a:rPr lang="fr-FR" sz="2400" dirty="0" err="1"/>
              <a:t>layout</a:t>
            </a:r>
            <a:r>
              <a:rPr lang="fr-FR" sz="2400" dirty="0"/>
              <a:t>, the user </a:t>
            </a:r>
            <a:r>
              <a:rPr lang="fr-FR" sz="2400" dirty="0" err="1"/>
              <a:t>provides</a:t>
            </a:r>
            <a:endParaRPr lang="fr-FR" sz="2400" dirty="0"/>
          </a:p>
          <a:p>
            <a:pPr marL="342900" indent="-342900">
              <a:buFont typeface="Arial" panose="020B0604020202020204" pitchFamily="34" charset="0"/>
              <a:buChar char="•"/>
            </a:pPr>
            <a:r>
              <a:rPr lang="fr-FR" sz="2400" dirty="0"/>
              <a:t>The </a:t>
            </a:r>
            <a:r>
              <a:rPr lang="fr-FR" sz="2400" dirty="0" err="1"/>
              <a:t>target</a:t>
            </a:r>
            <a:r>
              <a:rPr lang="fr-FR" sz="2400" dirty="0"/>
              <a:t> type (e.g., a byte </a:t>
            </a:r>
            <a:r>
              <a:rPr lang="fr-FR" sz="2400" dirty="0" err="1"/>
              <a:t>array</a:t>
            </a:r>
            <a:r>
              <a:rPr lang="fr-FR" sz="2400" dirty="0"/>
              <a:t>)</a:t>
            </a:r>
          </a:p>
          <a:p>
            <a:pPr marL="342900" indent="-342900">
              <a:buFont typeface="Arial" panose="020B0604020202020204" pitchFamily="34" charset="0"/>
              <a:buChar char="•"/>
            </a:pPr>
            <a:r>
              <a:rPr lang="fr-FR" sz="2400" dirty="0"/>
              <a:t>An </a:t>
            </a:r>
            <a:r>
              <a:rPr lang="fr-FR" sz="2400" dirty="0" err="1"/>
              <a:t>implementation</a:t>
            </a:r>
            <a:r>
              <a:rPr lang="fr-FR" sz="2400" dirty="0"/>
              <a:t> of getters / setters</a:t>
            </a:r>
          </a:p>
          <a:p>
            <a:pPr marL="342900" indent="-342900">
              <a:buFont typeface="Arial" panose="020B0604020202020204" pitchFamily="34" charset="0"/>
              <a:buChar char="•"/>
            </a:pPr>
            <a:r>
              <a:rPr lang="fr-FR" sz="2400" dirty="0"/>
              <a:t>The </a:t>
            </a:r>
            <a:r>
              <a:rPr lang="fr-FR" sz="2400" dirty="0" err="1"/>
              <a:t>proofs</a:t>
            </a:r>
            <a:r>
              <a:rPr lang="fr-FR" sz="2400" dirty="0"/>
              <a:t> of </a:t>
            </a:r>
            <a:r>
              <a:rPr lang="fr-FR" sz="2400" dirty="0" err="1"/>
              <a:t>their</a:t>
            </a:r>
            <a:r>
              <a:rPr lang="fr-FR" sz="2400" dirty="0"/>
              <a:t> </a:t>
            </a:r>
            <a:r>
              <a:rPr lang="fr-FR" sz="2400" dirty="0" err="1"/>
              <a:t>compositionality</a:t>
            </a:r>
            <a:r>
              <a:rPr lang="fr-FR" sz="2400" dirty="0"/>
              <a:t> </a:t>
            </a:r>
            <a:r>
              <a:rPr lang="fr-FR" sz="2400" dirty="0" err="1"/>
              <a:t>properties</a:t>
            </a:r>
            <a:endParaRPr lang="fr-FR" sz="2400" dirty="0"/>
          </a:p>
          <a:p>
            <a:r>
              <a:rPr lang="fr-FR" sz="2400" dirty="0" err="1"/>
              <a:t>Enough</a:t>
            </a:r>
            <a:r>
              <a:rPr lang="fr-FR" sz="2400" dirty="0"/>
              <a:t> to </a:t>
            </a:r>
            <a:r>
              <a:rPr lang="fr-FR" sz="2400" dirty="0" err="1"/>
              <a:t>ensure</a:t>
            </a:r>
            <a:r>
              <a:rPr lang="fr-FR" sz="2400" dirty="0"/>
              <a:t> compatibility!</a:t>
            </a:r>
          </a:p>
        </p:txBody>
      </p:sp>
      <p:sp>
        <p:nvSpPr>
          <p:cNvPr id="3" name="TextBox 2">
            <a:extLst>
              <a:ext uri="{FF2B5EF4-FFF2-40B4-BE49-F238E27FC236}">
                <a16:creationId xmlns:a16="http://schemas.microsoft.com/office/drawing/2014/main" id="{E402A90B-FD6D-DD9C-4892-5E86DD73A78E}"/>
              </a:ext>
            </a:extLst>
          </p:cNvPr>
          <p:cNvSpPr txBox="1"/>
          <p:nvPr/>
        </p:nvSpPr>
        <p:spPr>
          <a:xfrm>
            <a:off x="5369668" y="6030792"/>
            <a:ext cx="2266545" cy="369332"/>
          </a:xfrm>
          <a:prstGeom prst="rect">
            <a:avLst/>
          </a:prstGeom>
          <a:noFill/>
        </p:spPr>
        <p:txBody>
          <a:bodyPr wrap="square" rtlCol="0">
            <a:spAutoFit/>
          </a:bodyPr>
          <a:lstStyle/>
          <a:p>
            <a:r>
              <a:rPr lang="en-US" b="1" dirty="0"/>
              <a:t>Demo</a:t>
            </a:r>
            <a:endParaRPr lang="fr-FR" b="1" dirty="0"/>
          </a:p>
        </p:txBody>
      </p:sp>
    </p:spTree>
    <p:extLst>
      <p:ext uri="{BB962C8B-B14F-4D97-AF65-F5344CB8AC3E}">
        <p14:creationId xmlns:p14="http://schemas.microsoft.com/office/powerpoint/2010/main" val="22858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DF2230-9E2C-9582-240B-2FF6654A9BD5}"/>
              </a:ext>
            </a:extLst>
          </p:cNvPr>
          <p:cNvSpPr txBox="1"/>
          <p:nvPr/>
        </p:nvSpPr>
        <p:spPr>
          <a:xfrm>
            <a:off x="12655876" y="8301137"/>
            <a:ext cx="8738932" cy="1217620"/>
          </a:xfrm>
          <a:prstGeom prst="rect">
            <a:avLst/>
          </a:prstGeom>
          <a:noFill/>
          <a:ln>
            <a:noFill/>
          </a:ln>
        </p:spPr>
        <p:txBody>
          <a:bodyPr vert="horz" wrap="square" lIns="90230" tIns="45115" rIns="90230" bIns="45115" anchorCtr="0" compatLnSpc="0">
            <a:spAutoFit/>
          </a:bodyPr>
          <a:lstStyle/>
          <a:p>
            <a:pPr hangingPunct="0">
              <a:defRPr sz="1900"/>
            </a:pPr>
            <a:endParaRPr lang="en-AU" sz="1905">
              <a:latin typeface="Liberation Sans" pitchFamily="18"/>
              <a:ea typeface="Noto Sans CJK SC" pitchFamily="2"/>
              <a:cs typeface="Lohit Devanagari" pitchFamily="2"/>
            </a:endParaRPr>
          </a:p>
          <a:p>
            <a:pPr hangingPunct="0">
              <a:defRPr sz="1900"/>
            </a:pPr>
            <a:endParaRPr lang="en-AU" sz="1905">
              <a:latin typeface="Liberation Sans" pitchFamily="18"/>
              <a:ea typeface="Noto Sans CJK SC" pitchFamily="2"/>
              <a:cs typeface="Lohit Devanagari" pitchFamily="2"/>
            </a:endParaRPr>
          </a:p>
          <a:p>
            <a:pPr hangingPunct="0">
              <a:defRPr sz="1900"/>
            </a:pPr>
            <a:r>
              <a:rPr lang="en-AU" sz="1905">
                <a:latin typeface="Liberation Sans" pitchFamily="18"/>
                <a:ea typeface="Noto Sans CJK SC" pitchFamily="2"/>
                <a:cs typeface="Lohit Devanagari" pitchFamily="2"/>
              </a:rPr>
              <a:t> + Isabelle/HOL proof that datatypes are laid out as specified</a:t>
            </a:r>
          </a:p>
          <a:p>
            <a:pPr hangingPunct="0">
              <a:defRPr sz="1900"/>
            </a:pPr>
            <a:endParaRPr lang="en-AU" sz="1905">
              <a:latin typeface="Liberation Sans" pitchFamily="18"/>
              <a:ea typeface="Noto Sans CJK SC" pitchFamily="2"/>
              <a:cs typeface="Lohit Devanagari" pitchFamily="2"/>
            </a:endParaRPr>
          </a:p>
        </p:txBody>
      </p:sp>
      <p:sp>
        <p:nvSpPr>
          <p:cNvPr id="3" name="TextBox 2">
            <a:extLst>
              <a:ext uri="{FF2B5EF4-FFF2-40B4-BE49-F238E27FC236}">
                <a16:creationId xmlns:a16="http://schemas.microsoft.com/office/drawing/2014/main" id="{56D55A93-CC68-DC8D-14D4-BD9C53359CD1}"/>
              </a:ext>
            </a:extLst>
          </p:cNvPr>
          <p:cNvSpPr txBox="1"/>
          <p:nvPr/>
        </p:nvSpPr>
        <p:spPr>
          <a:xfrm>
            <a:off x="3749714" y="7579299"/>
            <a:ext cx="8738932" cy="1780875"/>
          </a:xfrm>
          <a:prstGeom prst="rect">
            <a:avLst/>
          </a:prstGeom>
          <a:noFill/>
          <a:ln>
            <a:noFill/>
          </a:ln>
        </p:spPr>
        <p:txBody>
          <a:bodyPr vert="horz" wrap="square" lIns="90230" tIns="45115" rIns="90230" bIns="45115" anchorCtr="0" compatLnSpc="0">
            <a:spAutoFit/>
          </a:bodyPr>
          <a:lstStyle/>
          <a:p>
            <a:pPr hangingPunct="0">
              <a:buSzPct val="45000"/>
              <a:buFont typeface="StarSymbol"/>
              <a:buChar char="●"/>
              <a:defRPr sz="1900"/>
            </a:pPr>
            <a:r>
              <a:rPr lang="en-AU" sz="1905">
                <a:latin typeface="Liberation Sans" pitchFamily="18"/>
                <a:ea typeface="Noto Sans CJK SC" pitchFamily="2"/>
                <a:cs typeface="Lohit Devanagari" pitchFamily="2"/>
              </a:rPr>
              <a:t>Programmer specifies layouts of algebraic types</a:t>
            </a:r>
          </a:p>
          <a:p>
            <a:pPr hangingPunct="0">
              <a:buSzPct val="45000"/>
              <a:buFont typeface="StarSymbol"/>
              <a:buChar char="●"/>
              <a:defRPr sz="1900"/>
            </a:pPr>
            <a:endParaRPr lang="en-AU" sz="1905">
              <a:latin typeface="Liberation Sans" pitchFamily="18"/>
              <a:ea typeface="Noto Sans CJK SC" pitchFamily="2"/>
              <a:cs typeface="Lohit Devanagari" pitchFamily="2"/>
            </a:endParaRPr>
          </a:p>
          <a:p>
            <a:pPr hangingPunct="0">
              <a:buSzPct val="45000"/>
              <a:buFont typeface="StarSymbol"/>
              <a:buChar char="●"/>
              <a:defRPr sz="1900"/>
            </a:pPr>
            <a:r>
              <a:rPr lang="en-AU" sz="1905">
                <a:latin typeface="Liberation Sans" pitchFamily="18"/>
                <a:ea typeface="Noto Sans CJK SC" pitchFamily="2"/>
                <a:cs typeface="Lohit Devanagari" pitchFamily="2"/>
              </a:rPr>
              <a:t>Certifying compiler lays out types as specified and generates:</a:t>
            </a:r>
          </a:p>
          <a:p>
            <a:pPr marL="0" lvl="1" hangingPunct="0">
              <a:buSzPct val="45000"/>
              <a:buFont typeface="StarSymbol"/>
              <a:buChar char="●"/>
              <a:defRPr sz="1900"/>
            </a:pPr>
            <a:r>
              <a:rPr lang="en-AU" sz="1905">
                <a:latin typeface="Liberation Sans" pitchFamily="18"/>
                <a:ea typeface="Noto Sans CJK SC" pitchFamily="2"/>
                <a:cs typeface="Lohit Devanagari" pitchFamily="2"/>
              </a:rPr>
              <a:t>getters/setter to operate on the algebraic datatype directly</a:t>
            </a:r>
          </a:p>
          <a:p>
            <a:pPr marL="0" lvl="1" hangingPunct="0">
              <a:buSzPct val="45000"/>
              <a:buFont typeface="StarSymbol"/>
              <a:buChar char="●"/>
              <a:defRPr sz="1900"/>
            </a:pPr>
            <a:r>
              <a:rPr lang="en-AU" sz="1905">
                <a:latin typeface="Liberation Sans" pitchFamily="18"/>
                <a:ea typeface="Noto Sans CJK SC" pitchFamily="2"/>
                <a:cs typeface="Lohit Devanagari" pitchFamily="2"/>
              </a:rPr>
              <a:t>Isabelle/HOL proof that datatypes are laid out as specified</a:t>
            </a:r>
          </a:p>
          <a:p>
            <a:pPr hangingPunct="0">
              <a:defRPr sz="1900"/>
            </a:pPr>
            <a:endParaRPr lang="en-AU" sz="1905">
              <a:latin typeface="Liberation Sans" pitchFamily="18"/>
              <a:ea typeface="Noto Sans CJK SC" pitchFamily="2"/>
              <a:cs typeface="Lohit Devanagari" pitchFamily="2"/>
            </a:endParaRPr>
          </a:p>
        </p:txBody>
      </p:sp>
      <p:sp>
        <p:nvSpPr>
          <p:cNvPr id="44" name="Slide Number Placeholder 43">
            <a:extLst>
              <a:ext uri="{FF2B5EF4-FFF2-40B4-BE49-F238E27FC236}">
                <a16:creationId xmlns:a16="http://schemas.microsoft.com/office/drawing/2014/main" id="{E43BFBB0-5E45-0F7B-0896-33997A02D006}"/>
              </a:ext>
            </a:extLst>
          </p:cNvPr>
          <p:cNvSpPr>
            <a:spLocks noGrp="1"/>
          </p:cNvSpPr>
          <p:nvPr>
            <p:ph type="sldNum" sz="quarter" idx="12"/>
          </p:nvPr>
        </p:nvSpPr>
        <p:spPr/>
        <p:txBody>
          <a:bodyPr/>
          <a:lstStyle/>
          <a:p>
            <a:fld id="{4FAB73BC-B049-4115-A692-8D63A059BFB8}" type="slidenum">
              <a:rPr lang="en-US" smtClean="0"/>
              <a:pPr/>
              <a:t>32</a:t>
            </a:fld>
            <a:endParaRPr lang="en-US" dirty="0"/>
          </a:p>
        </p:txBody>
      </p:sp>
      <p:sp>
        <p:nvSpPr>
          <p:cNvPr id="5" name="TextBox 4">
            <a:extLst>
              <a:ext uri="{FF2B5EF4-FFF2-40B4-BE49-F238E27FC236}">
                <a16:creationId xmlns:a16="http://schemas.microsoft.com/office/drawing/2014/main" id="{FC3C084D-F7A6-EB4A-2D6C-B3209E649068}"/>
              </a:ext>
            </a:extLst>
          </p:cNvPr>
          <p:cNvSpPr txBox="1"/>
          <p:nvPr/>
        </p:nvSpPr>
        <p:spPr>
          <a:xfrm>
            <a:off x="1080653" y="3739195"/>
            <a:ext cx="10599513" cy="1569660"/>
          </a:xfrm>
          <a:prstGeom prst="rect">
            <a:avLst/>
          </a:prstGeom>
          <a:noFill/>
        </p:spPr>
        <p:txBody>
          <a:bodyPr wrap="square" rtlCol="0">
            <a:spAutoFit/>
          </a:bodyPr>
          <a:lstStyle/>
          <a:p>
            <a:r>
              <a:rPr lang="fr-FR" sz="2400" b="1" dirty="0" err="1"/>
              <a:t>Additional</a:t>
            </a:r>
            <a:r>
              <a:rPr lang="fr-FR" sz="2400" b="1" dirty="0"/>
              <a:t> </a:t>
            </a:r>
            <a:r>
              <a:rPr lang="fr-FR" sz="2400" b="1" dirty="0" err="1"/>
              <a:t>generated</a:t>
            </a:r>
            <a:r>
              <a:rPr lang="fr-FR" sz="2400" b="1" dirty="0"/>
              <a:t> </a:t>
            </a:r>
            <a:r>
              <a:rPr lang="fr-FR" sz="2400" b="1" dirty="0" err="1"/>
              <a:t>formal</a:t>
            </a:r>
            <a:r>
              <a:rPr lang="fr-FR" sz="2400" b="1" dirty="0"/>
              <a:t> </a:t>
            </a:r>
            <a:r>
              <a:rPr lang="fr-FR" sz="2400" b="1" dirty="0" err="1"/>
              <a:t>guarantees</a:t>
            </a:r>
            <a:endParaRPr lang="fr-FR" sz="2400" b="1" dirty="0"/>
          </a:p>
          <a:p>
            <a:pPr marL="457200" indent="-457200">
              <a:buFont typeface="+mj-lt"/>
              <a:buAutoNum type="arabicPeriod"/>
            </a:pPr>
            <a:r>
              <a:rPr lang="fr-FR" sz="2400" dirty="0" err="1"/>
              <a:t>Generated</a:t>
            </a:r>
            <a:r>
              <a:rPr lang="fr-FR" sz="2400" dirty="0"/>
              <a:t> setters do not flip </a:t>
            </a:r>
            <a:r>
              <a:rPr lang="fr-FR" sz="2400" dirty="0" err="1"/>
              <a:t>any</a:t>
            </a:r>
            <a:r>
              <a:rPr lang="fr-FR" sz="2400" dirty="0"/>
              <a:t> bit </a:t>
            </a:r>
            <a:r>
              <a:rPr lang="fr-FR" sz="2400" dirty="0" err="1"/>
              <a:t>outside</a:t>
            </a:r>
            <a:r>
              <a:rPr lang="fr-FR" sz="2400" dirty="0"/>
              <a:t> </a:t>
            </a:r>
            <a:r>
              <a:rPr lang="fr-FR" sz="2400" dirty="0" err="1"/>
              <a:t>their</a:t>
            </a:r>
            <a:r>
              <a:rPr lang="fr-FR" sz="2400" dirty="0"/>
              <a:t> </a:t>
            </a:r>
            <a:r>
              <a:rPr lang="fr-FR" sz="2400" dirty="0" err="1"/>
              <a:t>layouts</a:t>
            </a:r>
            <a:endParaRPr lang="fr-FR" sz="2400" dirty="0"/>
          </a:p>
          <a:p>
            <a:pPr marL="457200" indent="-457200">
              <a:buFont typeface="+mj-lt"/>
              <a:buAutoNum type="arabicPeriod"/>
            </a:pPr>
            <a:r>
              <a:rPr lang="fr-FR" sz="2400" dirty="0" err="1"/>
              <a:t>Generated</a:t>
            </a:r>
            <a:r>
              <a:rPr lang="fr-FR" sz="2400" dirty="0"/>
              <a:t> getters </a:t>
            </a:r>
            <a:r>
              <a:rPr lang="fr-FR" sz="2400" dirty="0" err="1"/>
              <a:t>specialise</a:t>
            </a:r>
            <a:r>
              <a:rPr lang="fr-FR" sz="2400" dirty="0"/>
              <a:t> a </a:t>
            </a:r>
            <a:r>
              <a:rPr lang="fr-FR" sz="2400" dirty="0" err="1"/>
              <a:t>generic</a:t>
            </a:r>
            <a:r>
              <a:rPr lang="fr-FR" sz="2400" dirty="0"/>
              <a:t> getter </a:t>
            </a:r>
            <a:r>
              <a:rPr lang="fr-FR" sz="2400" dirty="0" err="1"/>
              <a:t>implemented</a:t>
            </a:r>
            <a:r>
              <a:rPr lang="fr-FR" sz="2400" dirty="0"/>
              <a:t> in Isabelle (</a:t>
            </a:r>
            <a:r>
              <a:rPr lang="fr-FR" sz="2400" dirty="0" err="1"/>
              <a:t>parameterised</a:t>
            </a:r>
            <a:r>
              <a:rPr lang="fr-FR" sz="2400" dirty="0"/>
              <a:t> by a </a:t>
            </a:r>
            <a:r>
              <a:rPr lang="fr-FR" sz="2400" dirty="0" err="1"/>
              <a:t>layout</a:t>
            </a:r>
            <a:r>
              <a:rPr lang="fr-FR" sz="2400" dirty="0"/>
              <a:t>)</a:t>
            </a:r>
          </a:p>
        </p:txBody>
      </p:sp>
      <p:sp>
        <p:nvSpPr>
          <p:cNvPr id="6" name="TextBox 5">
            <a:extLst>
              <a:ext uri="{FF2B5EF4-FFF2-40B4-BE49-F238E27FC236}">
                <a16:creationId xmlns:a16="http://schemas.microsoft.com/office/drawing/2014/main" id="{95E8082C-1950-530F-67FA-ACEAC58F4139}"/>
              </a:ext>
            </a:extLst>
          </p:cNvPr>
          <p:cNvSpPr txBox="1"/>
          <p:nvPr/>
        </p:nvSpPr>
        <p:spPr>
          <a:xfrm>
            <a:off x="1080653" y="1718344"/>
            <a:ext cx="10187796" cy="1200329"/>
          </a:xfrm>
          <a:prstGeom prst="rect">
            <a:avLst/>
          </a:prstGeom>
          <a:noFill/>
        </p:spPr>
        <p:txBody>
          <a:bodyPr wrap="square" rtlCol="0">
            <a:spAutoFit/>
          </a:bodyPr>
          <a:lstStyle/>
          <a:p>
            <a:r>
              <a:rPr lang="fr-FR" sz="2400" b="1" dirty="0"/>
              <a:t>Observation</a:t>
            </a:r>
            <a:r>
              <a:rPr lang="fr-FR" sz="2400" dirty="0"/>
              <a:t> :</a:t>
            </a:r>
          </a:p>
          <a:p>
            <a:r>
              <a:rPr lang="en-US" sz="2400" dirty="0"/>
              <a:t>Compatibility between the semantics gives </a:t>
            </a:r>
            <a:r>
              <a:rPr lang="en-US" sz="2400" u="sng" dirty="0"/>
              <a:t>no guarantee </a:t>
            </a:r>
            <a:r>
              <a:rPr lang="en-US" sz="2400" dirty="0"/>
              <a:t>that the generated getters / setters conform to the specified layout!</a:t>
            </a:r>
            <a:endParaRPr lang="fr-FR" sz="2800" dirty="0">
              <a:solidFill>
                <a:srgbClr val="0000FF"/>
              </a:solidFill>
            </a:endParaRPr>
          </a:p>
        </p:txBody>
      </p:sp>
      <p:sp>
        <p:nvSpPr>
          <p:cNvPr id="7" name="Title 1">
            <a:extLst>
              <a:ext uri="{FF2B5EF4-FFF2-40B4-BE49-F238E27FC236}">
                <a16:creationId xmlns:a16="http://schemas.microsoft.com/office/drawing/2014/main" id="{A9379A74-AABB-552B-B6BB-8D36086D3DC0}"/>
              </a:ext>
            </a:extLst>
          </p:cNvPr>
          <p:cNvSpPr txBox="1">
            <a:spLocks/>
          </p:cNvSpPr>
          <p:nvPr/>
        </p:nvSpPr>
        <p:spPr>
          <a:xfrm>
            <a:off x="0" y="-36649"/>
            <a:ext cx="121920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002060"/>
                </a:solidFill>
              </a:rPr>
              <a:t>Certifying getters &amp; setters</a:t>
            </a:r>
            <a:endParaRPr lang="fr-FR" dirty="0">
              <a:solidFill>
                <a:srgbClr val="002060"/>
              </a:solidFill>
            </a:endParaRPr>
          </a:p>
        </p:txBody>
      </p:sp>
      <p:sp>
        <p:nvSpPr>
          <p:cNvPr id="4" name="TextBox 3">
            <a:extLst>
              <a:ext uri="{FF2B5EF4-FFF2-40B4-BE49-F238E27FC236}">
                <a16:creationId xmlns:a16="http://schemas.microsoft.com/office/drawing/2014/main" id="{085A1385-2E38-2A79-8462-0B080BE7D783}"/>
              </a:ext>
            </a:extLst>
          </p:cNvPr>
          <p:cNvSpPr txBox="1"/>
          <p:nvPr/>
        </p:nvSpPr>
        <p:spPr>
          <a:xfrm>
            <a:off x="5369668" y="6030792"/>
            <a:ext cx="2266545" cy="369332"/>
          </a:xfrm>
          <a:prstGeom prst="rect">
            <a:avLst/>
          </a:prstGeom>
          <a:noFill/>
        </p:spPr>
        <p:txBody>
          <a:bodyPr wrap="square" rtlCol="0">
            <a:spAutoFit/>
          </a:bodyPr>
          <a:lstStyle/>
          <a:p>
            <a:r>
              <a:rPr lang="en-US" b="1" dirty="0"/>
              <a:t>Demo</a:t>
            </a:r>
            <a:endParaRPr lang="fr-FR" b="1" dirty="0"/>
          </a:p>
        </p:txBody>
      </p:sp>
    </p:spTree>
    <p:extLst>
      <p:ext uri="{BB962C8B-B14F-4D97-AF65-F5344CB8AC3E}">
        <p14:creationId xmlns:p14="http://schemas.microsoft.com/office/powerpoint/2010/main" val="351993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2D69E885-65ED-F874-0EFE-E85DA13B72E9}"/>
              </a:ext>
            </a:extLst>
          </p:cNvPr>
          <p:cNvSpPr txBox="1">
            <a:spLocks/>
          </p:cNvSpPr>
          <p:nvPr/>
        </p:nvSpPr>
        <p:spPr>
          <a:xfrm>
            <a:off x="83820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1">
                    <a:lumMod val="50000"/>
                  </a:schemeClr>
                </a:solidFill>
              </a:rPr>
              <a:t>Some feature wishes</a:t>
            </a:r>
            <a:endParaRPr lang="fr-FR" dirty="0">
              <a:solidFill>
                <a:schemeClr val="accent1">
                  <a:lumMod val="50000"/>
                </a:schemeClr>
              </a:solidFill>
            </a:endParaRPr>
          </a:p>
        </p:txBody>
      </p:sp>
      <p:sp>
        <p:nvSpPr>
          <p:cNvPr id="3" name="TextBox 2">
            <a:extLst>
              <a:ext uri="{FF2B5EF4-FFF2-40B4-BE49-F238E27FC236}">
                <a16:creationId xmlns:a16="http://schemas.microsoft.com/office/drawing/2014/main" id="{9AE08ECA-3489-5AC9-526D-36FF8E6705D2}"/>
              </a:ext>
            </a:extLst>
          </p:cNvPr>
          <p:cNvSpPr txBox="1"/>
          <p:nvPr/>
        </p:nvSpPr>
        <p:spPr>
          <a:xfrm>
            <a:off x="1097280" y="1584281"/>
            <a:ext cx="6615953"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Recursive types, Primitive arrays (Cogent)</a:t>
            </a:r>
          </a:p>
        </p:txBody>
      </p:sp>
      <p:sp>
        <p:nvSpPr>
          <p:cNvPr id="10" name="TextBox 9">
            <a:extLst>
              <a:ext uri="{FF2B5EF4-FFF2-40B4-BE49-F238E27FC236}">
                <a16:creationId xmlns:a16="http://schemas.microsoft.com/office/drawing/2014/main" id="{AC470632-66A9-159D-EDCB-AD554C654F01}"/>
              </a:ext>
            </a:extLst>
          </p:cNvPr>
          <p:cNvSpPr txBox="1"/>
          <p:nvPr/>
        </p:nvSpPr>
        <p:spPr>
          <a:xfrm>
            <a:off x="1097280" y="2058794"/>
            <a:ext cx="10208998" cy="461665"/>
          </a:xfrm>
          <a:prstGeom prst="rect">
            <a:avLst/>
          </a:prstGeom>
          <a:noFill/>
        </p:spPr>
        <p:txBody>
          <a:bodyPr wrap="square">
            <a:spAutoFit/>
          </a:bodyPr>
          <a:lstStyle/>
          <a:p>
            <a:pPr marL="285750" indent="-285750">
              <a:buFont typeface="Arial" panose="020B0604020202020204" pitchFamily="34" charset="0"/>
              <a:buChar char="•"/>
            </a:pPr>
            <a:r>
              <a:rPr lang="en-US" sz="2400" dirty="0"/>
              <a:t>Controlling the layout of the field type in getters / setters</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E25E34A-49C2-FA71-620A-F93D821AB07E}"/>
                  </a:ext>
                </a:extLst>
              </p:cNvPr>
              <p:cNvSpPr txBox="1"/>
              <p:nvPr/>
            </p:nvSpPr>
            <p:spPr>
              <a:xfrm>
                <a:off x="4497470" y="2595746"/>
                <a:ext cx="19027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𝑔𝑒</m:t>
                      </m:r>
                      <m:sSub>
                        <m:sSubPr>
                          <m:ctrlPr>
                            <a:rPr lang="en-US" b="0" i="1" smtClean="0">
                              <a:latin typeface="Cambria Math" panose="02040503050406030204" pitchFamily="18" charset="0"/>
                            </a:rPr>
                          </m:ctrlPr>
                        </m:sSubPr>
                        <m:e>
                          <m:r>
                            <a:rPr lang="fr-FR" b="0" i="1" smtClean="0">
                              <a:latin typeface="Cambria Math" panose="02040503050406030204" pitchFamily="18" charset="0"/>
                            </a:rPr>
                            <m:t>𝑡</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fr-FR" b="0" i="1" smtClean="0">
                          <a:latin typeface="Cambria Math" panose="02040503050406030204" pitchFamily="18" charset="0"/>
                        </a:rPr>
                        <m:t>𝑏𝑦𝑡𝑒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𝐴</m:t>
                      </m:r>
                    </m:oMath>
                  </m:oMathPara>
                </a14:m>
                <a:endParaRPr lang="fr-FR" dirty="0"/>
              </a:p>
            </p:txBody>
          </p:sp>
        </mc:Choice>
        <mc:Fallback xmlns="">
          <p:sp>
            <p:nvSpPr>
              <p:cNvPr id="14" name="TextBox 13">
                <a:extLst>
                  <a:ext uri="{FF2B5EF4-FFF2-40B4-BE49-F238E27FC236}">
                    <a16:creationId xmlns:a16="http://schemas.microsoft.com/office/drawing/2014/main" id="{1E25E34A-49C2-FA71-620A-F93D821AB07E}"/>
                  </a:ext>
                </a:extLst>
              </p:cNvPr>
              <p:cNvSpPr txBox="1">
                <a:spLocks noRot="1" noChangeAspect="1" noMove="1" noResize="1" noEditPoints="1" noAdjustHandles="1" noChangeArrowheads="1" noChangeShapeType="1" noTextEdit="1"/>
              </p:cNvSpPr>
              <p:nvPr/>
            </p:nvSpPr>
            <p:spPr>
              <a:xfrm>
                <a:off x="4497470" y="2595746"/>
                <a:ext cx="1902700" cy="276999"/>
              </a:xfrm>
              <a:prstGeom prst="rect">
                <a:avLst/>
              </a:prstGeom>
              <a:blipFill>
                <a:blip r:embed="rId2"/>
                <a:stretch>
                  <a:fillRect l="-1282" t="-2222" r="-962" b="-35556"/>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46230E3-DDF2-7846-30C2-A544D6D9BF8A}"/>
                  </a:ext>
                </a:extLst>
              </p:cNvPr>
              <p:cNvSpPr txBox="1"/>
              <p:nvPr/>
            </p:nvSpPr>
            <p:spPr>
              <a:xfrm>
                <a:off x="4586261" y="2977868"/>
                <a:ext cx="2254848" cy="276999"/>
              </a:xfrm>
              <a:prstGeom prst="rect">
                <a:avLst/>
              </a:prstGeom>
              <a:noFill/>
            </p:spPr>
            <p:txBody>
              <a:bodyPr wrap="none" lIns="0" tIns="0" rIns="0" bIns="0" rtlCol="0">
                <a:spAutoFit/>
              </a:bodyPr>
              <a:lstStyle/>
              <a:p>
                <a:r>
                  <a:rPr lang="fr-FR" b="0" dirty="0"/>
                  <a:t>s</a:t>
                </a:r>
                <a14:m>
                  <m:oMath xmlns:m="http://schemas.openxmlformats.org/officeDocument/2006/math">
                    <m:r>
                      <a:rPr lang="fr-FR" b="0" i="1" smtClean="0">
                        <a:latin typeface="Cambria Math" panose="02040503050406030204" pitchFamily="18" charset="0"/>
                      </a:rPr>
                      <m:t>𝑒</m:t>
                    </m:r>
                    <m:sSub>
                      <m:sSubPr>
                        <m:ctrlPr>
                          <a:rPr lang="en-US" b="0" i="1" smtClean="0">
                            <a:latin typeface="Cambria Math" panose="02040503050406030204" pitchFamily="18" charset="0"/>
                          </a:rPr>
                        </m:ctrlPr>
                      </m:sSubPr>
                      <m:e>
                        <m:r>
                          <a:rPr lang="fr-FR" b="0" i="1" smtClean="0">
                            <a:latin typeface="Cambria Math" panose="02040503050406030204" pitchFamily="18" charset="0"/>
                          </a:rPr>
                          <m:t>𝑡</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fr-FR" b="0" i="1" smtClean="0">
                        <a:latin typeface="Cambria Math" panose="02040503050406030204" pitchFamily="18" charset="0"/>
                      </a:rPr>
                      <m:t>𝑏𝑦𝑡𝑒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oMath>
                </a14:m>
                <a:endParaRPr lang="fr-FR" dirty="0"/>
              </a:p>
            </p:txBody>
          </p:sp>
        </mc:Choice>
        <mc:Fallback xmlns="">
          <p:sp>
            <p:nvSpPr>
              <p:cNvPr id="15" name="TextBox 14">
                <a:extLst>
                  <a:ext uri="{FF2B5EF4-FFF2-40B4-BE49-F238E27FC236}">
                    <a16:creationId xmlns:a16="http://schemas.microsoft.com/office/drawing/2014/main" id="{B46230E3-DDF2-7846-30C2-A544D6D9BF8A}"/>
                  </a:ext>
                </a:extLst>
              </p:cNvPr>
              <p:cNvSpPr txBox="1">
                <a:spLocks noRot="1" noChangeAspect="1" noMove="1" noResize="1" noEditPoints="1" noAdjustHandles="1" noChangeArrowheads="1" noChangeShapeType="1" noTextEdit="1"/>
              </p:cNvSpPr>
              <p:nvPr/>
            </p:nvSpPr>
            <p:spPr>
              <a:xfrm>
                <a:off x="4586261" y="2977868"/>
                <a:ext cx="2254848" cy="276999"/>
              </a:xfrm>
              <a:prstGeom prst="rect">
                <a:avLst/>
              </a:prstGeom>
              <a:blipFill>
                <a:blip r:embed="rId3"/>
                <a:stretch>
                  <a:fillRect l="-6216" t="-28261" r="-1892" b="-5000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3DD02EE-D5AC-F1E0-90EE-16FA1E6508B2}"/>
                  </a:ext>
                </a:extLst>
              </p:cNvPr>
              <p:cNvSpPr txBox="1"/>
              <p:nvPr/>
            </p:nvSpPr>
            <p:spPr>
              <a:xfrm>
                <a:off x="1231817" y="2771647"/>
                <a:ext cx="2180063"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b="0" noProof="0" dirty="0"/>
                  <a:t>T</a:t>
                </a:r>
                <a14:m>
                  <m:oMath xmlns:m="http://schemas.openxmlformats.org/officeDocument/2006/math">
                    <m:r>
                      <a:rPr lang="fr-FR" b="0" i="0" noProof="0" smtClean="0">
                        <a:latin typeface="Cambria Math" panose="02040503050406030204" pitchFamily="18" charset="0"/>
                      </a:rPr>
                      <m:t>={…,</m:t>
                    </m:r>
                    <m:r>
                      <a:rPr lang="fr-FR" b="0" noProof="0" smtClean="0">
                        <a:latin typeface="Cambria Math" panose="02040503050406030204" pitchFamily="18" charset="0"/>
                      </a:rPr>
                      <m:t>𝑥</m:t>
                    </m:r>
                    <m:r>
                      <a:rPr lang="fr-FR" b="0" noProof="0" smtClean="0">
                        <a:latin typeface="Cambria Math" panose="02040503050406030204" pitchFamily="18" charset="0"/>
                      </a:rPr>
                      <m:t> :</m:t>
                    </m:r>
                    <m:r>
                      <a:rPr lang="en-US" b="0" i="1" noProof="0" smtClean="0">
                        <a:latin typeface="Cambria Math" panose="02040503050406030204" pitchFamily="18" charset="0"/>
                      </a:rPr>
                      <m:t>𝐴</m:t>
                    </m:r>
                    <m:r>
                      <a:rPr lang="fr-FR" b="0" noProof="0" smtClean="0">
                        <a:latin typeface="Cambria Math" panose="02040503050406030204" pitchFamily="18" charset="0"/>
                      </a:rPr>
                      <m:t>, …}</m:t>
                    </m:r>
                  </m:oMath>
                </a14:m>
                <a:endParaRPr lang="fr-FR" noProof="0" dirty="0"/>
              </a:p>
            </p:txBody>
          </p:sp>
        </mc:Choice>
        <mc:Fallback xmlns="">
          <p:sp>
            <p:nvSpPr>
              <p:cNvPr id="17" name="TextBox 16">
                <a:extLst>
                  <a:ext uri="{FF2B5EF4-FFF2-40B4-BE49-F238E27FC236}">
                    <a16:creationId xmlns:a16="http://schemas.microsoft.com/office/drawing/2014/main" id="{B3DD02EE-D5AC-F1E0-90EE-16FA1E6508B2}"/>
                  </a:ext>
                </a:extLst>
              </p:cNvPr>
              <p:cNvSpPr txBox="1">
                <a:spLocks noRot="1" noChangeAspect="1" noMove="1" noResize="1" noEditPoints="1" noAdjustHandles="1" noChangeArrowheads="1" noChangeShapeType="1" noTextEdit="1"/>
              </p:cNvSpPr>
              <p:nvPr/>
            </p:nvSpPr>
            <p:spPr>
              <a:xfrm>
                <a:off x="1231817" y="2771647"/>
                <a:ext cx="2180063" cy="369332"/>
              </a:xfrm>
              <a:prstGeom prst="rect">
                <a:avLst/>
              </a:prstGeom>
              <a:blipFill>
                <a:blip r:embed="rId4"/>
                <a:stretch>
                  <a:fillRect t="-10000" b="-2666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41F9E9D-1FE9-C4DC-F057-2A57297C76DF}"/>
                  </a:ext>
                </a:extLst>
              </p:cNvPr>
              <p:cNvSpPr txBox="1"/>
              <p:nvPr/>
            </p:nvSpPr>
            <p:spPr>
              <a:xfrm>
                <a:off x="8691331" y="2620357"/>
                <a:ext cx="26149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𝑔𝑒</m:t>
                      </m:r>
                      <m:sSub>
                        <m:sSubPr>
                          <m:ctrlPr>
                            <a:rPr lang="en-US" b="0" i="1" smtClean="0">
                              <a:latin typeface="Cambria Math" panose="02040503050406030204" pitchFamily="18" charset="0"/>
                            </a:rPr>
                          </m:ctrlPr>
                        </m:sSubPr>
                        <m:e>
                          <m:r>
                            <a:rPr lang="fr-FR" b="0" i="1" smtClean="0">
                              <a:latin typeface="Cambria Math" panose="02040503050406030204" pitchFamily="18" charset="0"/>
                            </a:rPr>
                            <m:t>𝑡</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fr-FR" b="0" i="1" smtClean="0">
                          <a:latin typeface="Cambria Math" panose="02040503050406030204" pitchFamily="18" charset="0"/>
                        </a:rPr>
                        <m:t>𝑏𝑦𝑡𝑒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𝑏𝑦𝑡𝑒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𝐴</m:t>
                          </m:r>
                        </m:sub>
                      </m:sSub>
                      <m:r>
                        <a:rPr lang="en-US" b="0" i="1" smtClean="0">
                          <a:latin typeface="Cambria Math" panose="02040503050406030204" pitchFamily="18" charset="0"/>
                        </a:rPr>
                        <m:t>]</m:t>
                      </m:r>
                    </m:oMath>
                  </m:oMathPara>
                </a14:m>
                <a:endParaRPr lang="fr-FR" dirty="0"/>
              </a:p>
            </p:txBody>
          </p:sp>
        </mc:Choice>
        <mc:Fallback xmlns="">
          <p:sp>
            <p:nvSpPr>
              <p:cNvPr id="18" name="TextBox 17">
                <a:extLst>
                  <a:ext uri="{FF2B5EF4-FFF2-40B4-BE49-F238E27FC236}">
                    <a16:creationId xmlns:a16="http://schemas.microsoft.com/office/drawing/2014/main" id="{441F9E9D-1FE9-C4DC-F057-2A57297C76DF}"/>
                  </a:ext>
                </a:extLst>
              </p:cNvPr>
              <p:cNvSpPr txBox="1">
                <a:spLocks noRot="1" noChangeAspect="1" noMove="1" noResize="1" noEditPoints="1" noAdjustHandles="1" noChangeArrowheads="1" noChangeShapeType="1" noTextEdit="1"/>
              </p:cNvSpPr>
              <p:nvPr/>
            </p:nvSpPr>
            <p:spPr>
              <a:xfrm>
                <a:off x="8691331" y="2620357"/>
                <a:ext cx="2614947" cy="276999"/>
              </a:xfrm>
              <a:prstGeom prst="rect">
                <a:avLst/>
              </a:prstGeom>
              <a:blipFill>
                <a:blip r:embed="rId5"/>
                <a:stretch>
                  <a:fillRect l="-932" t="-4444" r="-2098" b="-37778"/>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B5C1E74-9623-C04C-9277-E9BA83CBEAA0}"/>
                  </a:ext>
                </a:extLst>
              </p:cNvPr>
              <p:cNvSpPr txBox="1"/>
              <p:nvPr/>
            </p:nvSpPr>
            <p:spPr>
              <a:xfrm>
                <a:off x="8780122" y="3002479"/>
                <a:ext cx="3569657" cy="276999"/>
              </a:xfrm>
              <a:prstGeom prst="rect">
                <a:avLst/>
              </a:prstGeom>
              <a:noFill/>
            </p:spPr>
            <p:txBody>
              <a:bodyPr wrap="square" lIns="0" tIns="0" rIns="0" bIns="0" rtlCol="0">
                <a:spAutoFit/>
              </a:bodyPr>
              <a:lstStyle/>
              <a:p>
                <a:r>
                  <a:rPr lang="fr-FR" b="0" dirty="0"/>
                  <a:t>s</a:t>
                </a:r>
                <a14:m>
                  <m:oMath xmlns:m="http://schemas.openxmlformats.org/officeDocument/2006/math">
                    <m:r>
                      <a:rPr lang="fr-FR" b="0" i="1" smtClean="0">
                        <a:latin typeface="Cambria Math" panose="02040503050406030204" pitchFamily="18" charset="0"/>
                      </a:rPr>
                      <m:t>𝑒</m:t>
                    </m:r>
                    <m:sSub>
                      <m:sSubPr>
                        <m:ctrlPr>
                          <a:rPr lang="en-US" b="0" i="1" smtClean="0">
                            <a:latin typeface="Cambria Math" panose="02040503050406030204" pitchFamily="18" charset="0"/>
                          </a:rPr>
                        </m:ctrlPr>
                      </m:sSubPr>
                      <m:e>
                        <m:r>
                          <a:rPr lang="fr-FR" b="0" i="1" smtClean="0">
                            <a:latin typeface="Cambria Math" panose="02040503050406030204" pitchFamily="18" charset="0"/>
                          </a:rPr>
                          <m:t>𝑡</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fr-FR" b="0" i="1" smtClean="0">
                        <a:latin typeface="Cambria Math" panose="02040503050406030204" pitchFamily="18" charset="0"/>
                      </a:rPr>
                      <m:t>𝑏𝑦𝑡𝑒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i="1">
                        <a:latin typeface="Cambria Math" panose="02040503050406030204" pitchFamily="18" charset="0"/>
                      </a:rPr>
                      <m:t>𝑏𝑦𝑡𝑒</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𝐴</m:t>
                        </m:r>
                      </m:sub>
                    </m:sSub>
                    <m:r>
                      <a:rPr lang="en-US" i="1">
                        <a:latin typeface="Cambria Math" panose="02040503050406030204" pitchFamily="18" charset="0"/>
                      </a:rPr>
                      <m:t>]</m:t>
                    </m:r>
                    <m:r>
                      <a:rPr lang="en-US" b="0" i="1" smtClean="0">
                        <a:latin typeface="Cambria Math" panose="02040503050406030204" pitchFamily="18" charset="0"/>
                      </a:rPr>
                      <m:t>→() </m:t>
                    </m:r>
                  </m:oMath>
                </a14:m>
                <a:endParaRPr lang="fr-FR" dirty="0"/>
              </a:p>
            </p:txBody>
          </p:sp>
        </mc:Choice>
        <mc:Fallback xmlns="">
          <p:sp>
            <p:nvSpPr>
              <p:cNvPr id="19" name="TextBox 18">
                <a:extLst>
                  <a:ext uri="{FF2B5EF4-FFF2-40B4-BE49-F238E27FC236}">
                    <a16:creationId xmlns:a16="http://schemas.microsoft.com/office/drawing/2014/main" id="{8B5C1E74-9623-C04C-9277-E9BA83CBEAA0}"/>
                  </a:ext>
                </a:extLst>
              </p:cNvPr>
              <p:cNvSpPr txBox="1">
                <a:spLocks noRot="1" noChangeAspect="1" noMove="1" noResize="1" noEditPoints="1" noAdjustHandles="1" noChangeArrowheads="1" noChangeShapeType="1" noTextEdit="1"/>
              </p:cNvSpPr>
              <p:nvPr/>
            </p:nvSpPr>
            <p:spPr>
              <a:xfrm>
                <a:off x="8780122" y="3002479"/>
                <a:ext cx="3569657" cy="276999"/>
              </a:xfrm>
              <a:prstGeom prst="rect">
                <a:avLst/>
              </a:prstGeom>
              <a:blipFill>
                <a:blip r:embed="rId6"/>
                <a:stretch>
                  <a:fillRect l="-3925" t="-28889" b="-51111"/>
                </a:stretch>
              </a:blipFill>
            </p:spPr>
            <p:txBody>
              <a:bodyPr/>
              <a:lstStyle/>
              <a:p>
                <a:r>
                  <a:rPr lang="fr-FR">
                    <a:noFill/>
                  </a:rPr>
                  <a:t> </a:t>
                </a:r>
              </a:p>
            </p:txBody>
          </p:sp>
        </mc:Fallback>
      </mc:AlternateContent>
      <p:sp>
        <p:nvSpPr>
          <p:cNvPr id="20" name="TextBox 19">
            <a:extLst>
              <a:ext uri="{FF2B5EF4-FFF2-40B4-BE49-F238E27FC236}">
                <a16:creationId xmlns:a16="http://schemas.microsoft.com/office/drawing/2014/main" id="{72E5A232-9383-A6BB-9DC7-4BEB45E4CB28}"/>
              </a:ext>
            </a:extLst>
          </p:cNvPr>
          <p:cNvSpPr txBox="1"/>
          <p:nvPr/>
        </p:nvSpPr>
        <p:spPr>
          <a:xfrm>
            <a:off x="7485760" y="2764139"/>
            <a:ext cx="636264" cy="369332"/>
          </a:xfrm>
          <a:prstGeom prst="rect">
            <a:avLst/>
          </a:prstGeom>
          <a:noFill/>
        </p:spPr>
        <p:txBody>
          <a:bodyPr wrap="square" rtlCol="0">
            <a:spAutoFit/>
          </a:bodyPr>
          <a:lstStyle/>
          <a:p>
            <a:r>
              <a:rPr lang="en-US" dirty="0"/>
              <a:t>VS</a:t>
            </a:r>
            <a:endParaRPr lang="fr-FR"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99D5B39-B9EF-9676-B16D-3D32375A018B}"/>
                  </a:ext>
                </a:extLst>
              </p:cNvPr>
              <p:cNvSpPr txBox="1"/>
              <p:nvPr/>
            </p:nvSpPr>
            <p:spPr>
              <a:xfrm>
                <a:off x="838200" y="3958814"/>
                <a:ext cx="6294120" cy="369332"/>
              </a:xfrm>
              <a:prstGeom prst="rect">
                <a:avLst/>
              </a:prstGeom>
              <a:noFill/>
            </p:spPr>
            <p:txBody>
              <a:bodyPr wrap="square" rtlCol="0">
                <a:spAutoFit/>
              </a:bodyPr>
              <a:lstStyle/>
              <a:p>
                <a:r>
                  <a:rPr lang="en-US" b="1" dirty="0"/>
                  <a:t>Example</a:t>
                </a:r>
                <a:r>
                  <a:rPr lang="en-US" dirty="0"/>
                  <a:t> : A = </a:t>
                </a:r>
                <a14:m>
                  <m:oMath xmlns:m="http://schemas.openxmlformats.org/officeDocument/2006/math">
                    <m:r>
                      <a:rPr lang="en-US" b="0" i="1" smtClean="0">
                        <a:latin typeface="Cambria Math" panose="02040503050406030204" pitchFamily="18" charset="0"/>
                      </a:rPr>
                      <m:t>&lt;</m:t>
                    </m:r>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𝑈</m:t>
                    </m:r>
                    <m:r>
                      <a:rPr lang="en-US" b="0" i="1" smtClean="0">
                        <a:latin typeface="Cambria Math" panose="02040503050406030204" pitchFamily="18" charset="0"/>
                      </a:rPr>
                      <m:t>8 | </m:t>
                    </m:r>
                    <m:r>
                      <a:rPr lang="en-US" b="0" i="1" smtClean="0">
                        <a:latin typeface="Cambria Math" panose="02040503050406030204" pitchFamily="18" charset="0"/>
                      </a:rPr>
                      <m:t>𝑌</m:t>
                    </m:r>
                    <m:r>
                      <a:rPr lang="en-US" b="0" i="1" smtClean="0">
                        <a:latin typeface="Cambria Math" panose="02040503050406030204" pitchFamily="18" charset="0"/>
                      </a:rPr>
                      <m:t> </m:t>
                    </m:r>
                    <m:r>
                      <a:rPr lang="en-US" b="0" i="1" smtClean="0">
                        <a:latin typeface="Cambria Math" panose="02040503050406030204" pitchFamily="18" charset="0"/>
                      </a:rPr>
                      <m:t>𝑈</m:t>
                    </m:r>
                    <m:r>
                      <a:rPr lang="en-US" b="0" i="1" smtClean="0">
                        <a:latin typeface="Cambria Math" panose="02040503050406030204" pitchFamily="18" charset="0"/>
                      </a:rPr>
                      <m:t>16&gt;</m:t>
                    </m:r>
                  </m:oMath>
                </a14:m>
                <a:endParaRPr lang="fr-FR" dirty="0"/>
              </a:p>
            </p:txBody>
          </p:sp>
        </mc:Choice>
        <mc:Fallback xmlns="">
          <p:sp>
            <p:nvSpPr>
              <p:cNvPr id="4" name="TextBox 3">
                <a:extLst>
                  <a:ext uri="{FF2B5EF4-FFF2-40B4-BE49-F238E27FC236}">
                    <a16:creationId xmlns:a16="http://schemas.microsoft.com/office/drawing/2014/main" id="{799D5B39-B9EF-9676-B16D-3D32375A018B}"/>
                  </a:ext>
                </a:extLst>
              </p:cNvPr>
              <p:cNvSpPr txBox="1">
                <a:spLocks noRot="1" noChangeAspect="1" noMove="1" noResize="1" noEditPoints="1" noAdjustHandles="1" noChangeArrowheads="1" noChangeShapeType="1" noTextEdit="1"/>
              </p:cNvSpPr>
              <p:nvPr/>
            </p:nvSpPr>
            <p:spPr>
              <a:xfrm>
                <a:off x="838200" y="3958814"/>
                <a:ext cx="6294120" cy="369332"/>
              </a:xfrm>
              <a:prstGeom prst="rect">
                <a:avLst/>
              </a:prstGeom>
              <a:blipFill>
                <a:blip r:embed="rId7"/>
                <a:stretch>
                  <a:fillRect l="-872" t="-8197" b="-24590"/>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86C57DB-CFA0-C8EC-8445-664F2706FA49}"/>
                  </a:ext>
                </a:extLst>
              </p:cNvPr>
              <p:cNvSpPr txBox="1"/>
              <p:nvPr/>
            </p:nvSpPr>
            <p:spPr>
              <a:xfrm>
                <a:off x="1097280" y="4564279"/>
                <a:ext cx="4808667" cy="9766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𝑔𝑒</m:t>
                      </m:r>
                      <m:sSub>
                        <m:sSubPr>
                          <m:ctrlPr>
                            <a:rPr lang="en-US" b="0" i="1" smtClean="0">
                              <a:latin typeface="Cambria Math" panose="02040503050406030204" pitchFamily="18" charset="0"/>
                            </a:rPr>
                          </m:ctrlPr>
                        </m:sSubPr>
                        <m:e>
                          <m:r>
                            <a:rPr lang="fr-FR" b="0" i="1" smtClean="0">
                              <a:latin typeface="Cambria Math" panose="02040503050406030204" pitchFamily="18" charset="0"/>
                            </a:rPr>
                            <m:t>𝑡</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fr-FR" b="0" i="1" smtClean="0">
                          <a:latin typeface="Cambria Math" panose="02040503050406030204" pitchFamily="18" charset="0"/>
                        </a:rPr>
                        <m:t>𝑏𝑦𝑡𝑒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𝑡</m:t>
                                </m:r>
                                <m:r>
                                  <a:rPr lang="en-US" b="0" i="1" smtClean="0">
                                    <a:latin typeface="Cambria Math" panose="02040503050406030204" pitchFamily="18" charset="0"/>
                                  </a:rPr>
                                  <m:t>𝑎𝑔</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8</m:t>
                                </m:r>
                              </m:e>
                            </m:mr>
                            <m:mr>
                              <m:e>
                                <m:r>
                                  <a:rPr lang="en-US" b="0" i="1" smtClean="0">
                                    <a:latin typeface="Cambria Math" panose="02040503050406030204" pitchFamily="18" charset="0"/>
                                  </a:rPr>
                                  <m:t>𝑝𝑎𝑦𝑙𝑜𝑎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𝑋</m:t>
                                    </m:r>
                                  </m:sub>
                                </m:sSub>
                                <m:r>
                                  <a:rPr lang="en-US" b="0" i="1" smtClean="0">
                                    <a:latin typeface="Cambria Math" panose="02040503050406030204" pitchFamily="18" charset="0"/>
                                  </a:rPr>
                                  <m:t> :</m:t>
                                </m:r>
                                <m:r>
                                  <a:rPr lang="en-US" b="0" i="1" smtClean="0">
                                    <a:latin typeface="Cambria Math" panose="02040503050406030204" pitchFamily="18" charset="0"/>
                                  </a:rPr>
                                  <m:t>𝑈</m:t>
                                </m:r>
                                <m:r>
                                  <a:rPr lang="en-US" b="0" i="1" smtClean="0">
                                    <a:latin typeface="Cambria Math" panose="02040503050406030204" pitchFamily="18" charset="0"/>
                                  </a:rPr>
                                  <m:t>8</m:t>
                                </m:r>
                              </m:e>
                            </m:mr>
                            <m:mr>
                              <m:e>
                                <m:r>
                                  <a:rPr lang="en-US" b="0" i="1" smtClean="0">
                                    <a:latin typeface="Cambria Math" panose="02040503050406030204" pitchFamily="18" charset="0"/>
                                  </a:rPr>
                                  <m:t>𝑝𝑎𝑦𝑙𝑜𝑎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𝑌</m:t>
                                    </m:r>
                                  </m:sub>
                                </m:sSub>
                                <m:r>
                                  <a:rPr lang="en-US" b="0" i="1" smtClean="0">
                                    <a:latin typeface="Cambria Math" panose="02040503050406030204" pitchFamily="18" charset="0"/>
                                  </a:rPr>
                                  <m:t> :</m:t>
                                </m:r>
                                <m:r>
                                  <a:rPr lang="en-US" b="0" i="1" smtClean="0">
                                    <a:latin typeface="Cambria Math" panose="02040503050406030204" pitchFamily="18" charset="0"/>
                                  </a:rPr>
                                  <m:t>𝑈</m:t>
                                </m:r>
                                <m:r>
                                  <a:rPr lang="en-US" b="0" i="1" smtClean="0">
                                    <a:latin typeface="Cambria Math" panose="02040503050406030204" pitchFamily="18" charset="0"/>
                                  </a:rPr>
                                  <m:t>16</m:t>
                                </m:r>
                              </m:e>
                            </m:mr>
                          </m:m>
                        </m:e>
                      </m:d>
                    </m:oMath>
                  </m:oMathPara>
                </a14:m>
                <a:endParaRPr lang="fr-FR" dirty="0"/>
              </a:p>
            </p:txBody>
          </p:sp>
        </mc:Choice>
        <mc:Fallback xmlns="">
          <p:sp>
            <p:nvSpPr>
              <p:cNvPr id="11" name="TextBox 10">
                <a:extLst>
                  <a:ext uri="{FF2B5EF4-FFF2-40B4-BE49-F238E27FC236}">
                    <a16:creationId xmlns:a16="http://schemas.microsoft.com/office/drawing/2014/main" id="{E86C57DB-CFA0-C8EC-8445-664F2706FA49}"/>
                  </a:ext>
                </a:extLst>
              </p:cNvPr>
              <p:cNvSpPr txBox="1">
                <a:spLocks noRot="1" noChangeAspect="1" noMove="1" noResize="1" noEditPoints="1" noAdjustHandles="1" noChangeArrowheads="1" noChangeShapeType="1" noTextEdit="1"/>
              </p:cNvSpPr>
              <p:nvPr/>
            </p:nvSpPr>
            <p:spPr>
              <a:xfrm>
                <a:off x="1097280" y="4564279"/>
                <a:ext cx="4808667" cy="976614"/>
              </a:xfrm>
              <a:prstGeom prst="rect">
                <a:avLst/>
              </a:prstGeom>
              <a:blipFill>
                <a:blip r:embed="rId8"/>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E0B28C3-F4A7-E888-69C3-69C728F5E74E}"/>
                  </a:ext>
                </a:extLst>
              </p:cNvPr>
              <p:cNvSpPr txBox="1"/>
              <p:nvPr/>
            </p:nvSpPr>
            <p:spPr>
              <a:xfrm>
                <a:off x="6587316" y="4904387"/>
                <a:ext cx="480866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𝑔𝑒</m:t>
                      </m:r>
                      <m:sSub>
                        <m:sSubPr>
                          <m:ctrlPr>
                            <a:rPr lang="en-US" b="0" i="1" smtClean="0">
                              <a:latin typeface="Cambria Math" panose="02040503050406030204" pitchFamily="18" charset="0"/>
                            </a:rPr>
                          </m:ctrlPr>
                        </m:sSubPr>
                        <m:e>
                          <m:r>
                            <a:rPr lang="fr-FR" b="0" i="1" smtClean="0">
                              <a:latin typeface="Cambria Math" panose="02040503050406030204" pitchFamily="18" charset="0"/>
                            </a:rPr>
                            <m:t>𝑡</m:t>
                          </m:r>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fr-FR" b="0" i="1" smtClean="0">
                          <a:latin typeface="Cambria Math" panose="02040503050406030204" pitchFamily="18" charset="0"/>
                        </a:rPr>
                        <m:t>𝑏𝑦𝑡𝑒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i="1" smtClean="0">
                          <a:latin typeface="Cambria Math" panose="02040503050406030204" pitchFamily="18" charset="0"/>
                        </a:rPr>
                        <m:t>𝑏</m:t>
                      </m:r>
                      <m:r>
                        <a:rPr lang="en-US" b="0" i="1" smtClean="0">
                          <a:latin typeface="Cambria Math" panose="02040503050406030204" pitchFamily="18" charset="0"/>
                        </a:rPr>
                        <m:t>𝑦𝑡𝑒</m:t>
                      </m:r>
                      <m:r>
                        <a:rPr lang="en-US" b="0" i="1" smtClean="0">
                          <a:latin typeface="Cambria Math" panose="02040503050406030204" pitchFamily="18" charset="0"/>
                        </a:rPr>
                        <m:t>[3]</m:t>
                      </m:r>
                    </m:oMath>
                  </m:oMathPara>
                </a14:m>
                <a:endParaRPr lang="fr-FR" dirty="0"/>
              </a:p>
            </p:txBody>
          </p:sp>
        </mc:Choice>
        <mc:Fallback xmlns="">
          <p:sp>
            <p:nvSpPr>
              <p:cNvPr id="16" name="TextBox 15">
                <a:extLst>
                  <a:ext uri="{FF2B5EF4-FFF2-40B4-BE49-F238E27FC236}">
                    <a16:creationId xmlns:a16="http://schemas.microsoft.com/office/drawing/2014/main" id="{8E0B28C3-F4A7-E888-69C3-69C728F5E74E}"/>
                  </a:ext>
                </a:extLst>
              </p:cNvPr>
              <p:cNvSpPr txBox="1">
                <a:spLocks noRot="1" noChangeAspect="1" noMove="1" noResize="1" noEditPoints="1" noAdjustHandles="1" noChangeArrowheads="1" noChangeShapeType="1" noTextEdit="1"/>
              </p:cNvSpPr>
              <p:nvPr/>
            </p:nvSpPr>
            <p:spPr>
              <a:xfrm>
                <a:off x="6587316" y="4904387"/>
                <a:ext cx="4808667" cy="369332"/>
              </a:xfrm>
              <a:prstGeom prst="rect">
                <a:avLst/>
              </a:prstGeom>
              <a:blipFill>
                <a:blip r:embed="rId9"/>
                <a:stretch>
                  <a:fillRect b="-16667"/>
                </a:stretch>
              </a:blipFill>
            </p:spPr>
            <p:txBody>
              <a:bodyPr/>
              <a:lstStyle/>
              <a:p>
                <a:r>
                  <a:rPr lang="fr-FR">
                    <a:noFill/>
                  </a:rPr>
                  <a:t> </a:t>
                </a:r>
              </a:p>
            </p:txBody>
          </p:sp>
        </mc:Fallback>
      </mc:AlternateContent>
      <p:sp>
        <p:nvSpPr>
          <p:cNvPr id="22" name="TextBox 21">
            <a:extLst>
              <a:ext uri="{FF2B5EF4-FFF2-40B4-BE49-F238E27FC236}">
                <a16:creationId xmlns:a16="http://schemas.microsoft.com/office/drawing/2014/main" id="{270CF8BA-6FDB-9946-C4EE-5BFF6AB15F2B}"/>
              </a:ext>
            </a:extLst>
          </p:cNvPr>
          <p:cNvSpPr txBox="1"/>
          <p:nvPr/>
        </p:nvSpPr>
        <p:spPr>
          <a:xfrm>
            <a:off x="6286055" y="4879776"/>
            <a:ext cx="636264" cy="369332"/>
          </a:xfrm>
          <a:prstGeom prst="rect">
            <a:avLst/>
          </a:prstGeom>
          <a:noFill/>
        </p:spPr>
        <p:txBody>
          <a:bodyPr wrap="square" rtlCol="0">
            <a:spAutoFit/>
          </a:bodyPr>
          <a:lstStyle/>
          <a:p>
            <a:r>
              <a:rPr lang="en-US" dirty="0"/>
              <a:t>VS</a:t>
            </a:r>
            <a:endParaRPr lang="fr-FR" dirty="0"/>
          </a:p>
        </p:txBody>
      </p:sp>
      <p:sp>
        <p:nvSpPr>
          <p:cNvPr id="2" name="Slide Number Placeholder 1">
            <a:extLst>
              <a:ext uri="{FF2B5EF4-FFF2-40B4-BE49-F238E27FC236}">
                <a16:creationId xmlns:a16="http://schemas.microsoft.com/office/drawing/2014/main" id="{9D2042A9-8E8E-39B0-4496-27A722618DB9}"/>
              </a:ext>
            </a:extLst>
          </p:cNvPr>
          <p:cNvSpPr>
            <a:spLocks noGrp="1"/>
          </p:cNvSpPr>
          <p:nvPr>
            <p:ph type="sldNum" sz="quarter" idx="12"/>
          </p:nvPr>
        </p:nvSpPr>
        <p:spPr>
          <a:xfrm>
            <a:off x="9448800" y="6492875"/>
            <a:ext cx="2743200" cy="365125"/>
          </a:xfrm>
        </p:spPr>
        <p:txBody>
          <a:bodyPr/>
          <a:lstStyle/>
          <a:p>
            <a:fld id="{4FAB73BC-B049-4115-A692-8D63A059BFB8}" type="slidenum">
              <a:rPr lang="en-US" smtClean="0"/>
              <a:pPr/>
              <a:t>33</a:t>
            </a:fld>
            <a:endParaRPr lang="en-US" dirty="0"/>
          </a:p>
        </p:txBody>
      </p:sp>
    </p:spTree>
    <p:extLst>
      <p:ext uri="{BB962C8B-B14F-4D97-AF65-F5344CB8AC3E}">
        <p14:creationId xmlns:p14="http://schemas.microsoft.com/office/powerpoint/2010/main" val="414978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4" grpId="0"/>
      <p:bldP spid="15" grpId="0"/>
      <p:bldP spid="17" grpId="0"/>
      <p:bldP spid="18" grpId="0"/>
      <p:bldP spid="19" grpId="0"/>
      <p:bldP spid="20" grpId="0"/>
      <p:bldP spid="4" grpId="0"/>
      <p:bldP spid="11" grpId="0"/>
      <p:bldP spid="16" grpId="0"/>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AFC954-48E4-7F38-E446-439DCEFC828E}"/>
              </a:ext>
            </a:extLst>
          </p:cNvPr>
          <p:cNvSpPr>
            <a:spLocks noGrp="1"/>
          </p:cNvSpPr>
          <p:nvPr>
            <p:ph type="sldNum" sz="quarter" idx="12"/>
          </p:nvPr>
        </p:nvSpPr>
        <p:spPr/>
        <p:txBody>
          <a:bodyPr/>
          <a:lstStyle/>
          <a:p>
            <a:fld id="{4FAB73BC-B049-4115-A692-8D63A059BFB8}" type="slidenum">
              <a:rPr lang="en-US" smtClean="0"/>
              <a:pPr/>
              <a:t>34</a:t>
            </a:fld>
            <a:endParaRPr lang="en-US" dirty="0"/>
          </a:p>
        </p:txBody>
      </p:sp>
      <p:sp>
        <p:nvSpPr>
          <p:cNvPr id="12" name="Title 1">
            <a:extLst>
              <a:ext uri="{FF2B5EF4-FFF2-40B4-BE49-F238E27FC236}">
                <a16:creationId xmlns:a16="http://schemas.microsoft.com/office/drawing/2014/main" id="{2D69E885-65ED-F874-0EFE-E85DA13B72E9}"/>
              </a:ext>
            </a:extLst>
          </p:cNvPr>
          <p:cNvSpPr txBox="1">
            <a:spLocks/>
          </p:cNvSpPr>
          <p:nvPr/>
        </p:nvSpPr>
        <p:spPr>
          <a:xfrm>
            <a:off x="83820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1">
                    <a:lumMod val="50000"/>
                  </a:schemeClr>
                </a:solidFill>
              </a:rPr>
              <a:t>Some feature wishes</a:t>
            </a:r>
            <a:endParaRPr lang="fr-FR" dirty="0">
              <a:solidFill>
                <a:schemeClr val="accent1">
                  <a:lumMod val="50000"/>
                </a:schemeClr>
              </a:solidFill>
            </a:endParaRPr>
          </a:p>
        </p:txBody>
      </p:sp>
      <p:pic>
        <p:nvPicPr>
          <p:cNvPr id="5" name="Picture 4">
            <a:extLst>
              <a:ext uri="{FF2B5EF4-FFF2-40B4-BE49-F238E27FC236}">
                <a16:creationId xmlns:a16="http://schemas.microsoft.com/office/drawing/2014/main" id="{11E85EBE-171B-F12F-38A1-377CE338387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41063" y="2820315"/>
            <a:ext cx="4362417" cy="2025804"/>
          </a:xfrm>
          <a:prstGeom prst="rect">
            <a:avLst/>
          </a:prstGeom>
        </p:spPr>
      </p:pic>
      <p:pic>
        <p:nvPicPr>
          <p:cNvPr id="7" name="Picture 6">
            <a:extLst>
              <a:ext uri="{FF2B5EF4-FFF2-40B4-BE49-F238E27FC236}">
                <a16:creationId xmlns:a16="http://schemas.microsoft.com/office/drawing/2014/main" id="{FAF15412-A465-7498-4835-F547EF66927C}"/>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72469" y="2820315"/>
            <a:ext cx="4262514" cy="2147907"/>
          </a:xfrm>
          <a:prstGeom prst="rect">
            <a:avLst/>
          </a:prstGeom>
        </p:spPr>
      </p:pic>
      <p:sp>
        <p:nvSpPr>
          <p:cNvPr id="8" name="Arrow: Right 7">
            <a:extLst>
              <a:ext uri="{FF2B5EF4-FFF2-40B4-BE49-F238E27FC236}">
                <a16:creationId xmlns:a16="http://schemas.microsoft.com/office/drawing/2014/main" id="{8CC06CE5-FEAA-3FAA-CAD8-8B060C7EB40E}"/>
              </a:ext>
            </a:extLst>
          </p:cNvPr>
          <p:cNvSpPr/>
          <p:nvPr/>
        </p:nvSpPr>
        <p:spPr>
          <a:xfrm>
            <a:off x="5034833" y="3426310"/>
            <a:ext cx="2014755" cy="10219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Compiles to?</a:t>
            </a:r>
            <a:endParaRPr lang="fr-FR" dirty="0"/>
          </a:p>
        </p:txBody>
      </p:sp>
      <p:sp>
        <p:nvSpPr>
          <p:cNvPr id="13" name="TextBox 12">
            <a:extLst>
              <a:ext uri="{FF2B5EF4-FFF2-40B4-BE49-F238E27FC236}">
                <a16:creationId xmlns:a16="http://schemas.microsoft.com/office/drawing/2014/main" id="{97E3FB50-87D0-9665-C13D-E91ED5835583}"/>
              </a:ext>
            </a:extLst>
          </p:cNvPr>
          <p:cNvSpPr txBox="1"/>
          <p:nvPr/>
        </p:nvSpPr>
        <p:spPr>
          <a:xfrm>
            <a:off x="1043491" y="2197732"/>
            <a:ext cx="6099586" cy="461665"/>
          </a:xfrm>
          <a:prstGeom prst="rect">
            <a:avLst/>
          </a:prstGeom>
          <a:noFill/>
        </p:spPr>
        <p:txBody>
          <a:bodyPr wrap="square">
            <a:spAutoFit/>
          </a:bodyPr>
          <a:lstStyle/>
          <a:p>
            <a:pPr marL="285750" indent="-285750">
              <a:buFont typeface="Arial" panose="020B0604020202020204" pitchFamily="34" charset="0"/>
              <a:buChar char="•"/>
            </a:pPr>
            <a:r>
              <a:rPr lang="en-US" sz="2400" dirty="0"/>
              <a:t>Simultaneous field updates</a:t>
            </a:r>
            <a:endParaRPr lang="fr-FR" sz="2400" dirty="0"/>
          </a:p>
        </p:txBody>
      </p:sp>
    </p:spTree>
    <p:extLst>
      <p:ext uri="{BB962C8B-B14F-4D97-AF65-F5344CB8AC3E}">
        <p14:creationId xmlns:p14="http://schemas.microsoft.com/office/powerpoint/2010/main" val="64458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AFC954-48E4-7F38-E446-439DCEFC828E}"/>
              </a:ext>
            </a:extLst>
          </p:cNvPr>
          <p:cNvSpPr>
            <a:spLocks noGrp="1"/>
          </p:cNvSpPr>
          <p:nvPr>
            <p:ph type="sldNum" sz="quarter" idx="12"/>
          </p:nvPr>
        </p:nvSpPr>
        <p:spPr/>
        <p:txBody>
          <a:bodyPr/>
          <a:lstStyle/>
          <a:p>
            <a:fld id="{4FAB73BC-B049-4115-A692-8D63A059BFB8}" type="slidenum">
              <a:rPr lang="en-US" smtClean="0"/>
              <a:pPr/>
              <a:t>35</a:t>
            </a:fld>
            <a:endParaRPr lang="en-US" dirty="0"/>
          </a:p>
        </p:txBody>
      </p:sp>
      <p:sp>
        <p:nvSpPr>
          <p:cNvPr id="12" name="Title 1">
            <a:extLst>
              <a:ext uri="{FF2B5EF4-FFF2-40B4-BE49-F238E27FC236}">
                <a16:creationId xmlns:a16="http://schemas.microsoft.com/office/drawing/2014/main" id="{2D69E885-65ED-F874-0EFE-E85DA13B72E9}"/>
              </a:ext>
            </a:extLst>
          </p:cNvPr>
          <p:cNvSpPr txBox="1">
            <a:spLocks/>
          </p:cNvSpPr>
          <p:nvPr/>
        </p:nvSpPr>
        <p:spPr>
          <a:xfrm>
            <a:off x="838200" y="2103437"/>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1">
                    <a:lumMod val="50000"/>
                  </a:schemeClr>
                </a:solidFill>
              </a:rPr>
              <a:t>A formally verified timer driver</a:t>
            </a:r>
            <a:endParaRPr lang="fr-FR" dirty="0">
              <a:solidFill>
                <a:schemeClr val="accent1">
                  <a:lumMod val="50000"/>
                </a:schemeClr>
              </a:solidFill>
            </a:endParaRPr>
          </a:p>
        </p:txBody>
      </p:sp>
      <p:sp>
        <p:nvSpPr>
          <p:cNvPr id="13" name="TextBox 12">
            <a:extLst>
              <a:ext uri="{FF2B5EF4-FFF2-40B4-BE49-F238E27FC236}">
                <a16:creationId xmlns:a16="http://schemas.microsoft.com/office/drawing/2014/main" id="{DD5E69BF-EF3B-D265-FB0A-0D85F1ACC817}"/>
              </a:ext>
            </a:extLst>
          </p:cNvPr>
          <p:cNvSpPr txBox="1"/>
          <p:nvPr/>
        </p:nvSpPr>
        <p:spPr>
          <a:xfrm>
            <a:off x="5526948" y="4316691"/>
            <a:ext cx="3555205" cy="369332"/>
          </a:xfrm>
          <a:prstGeom prst="rect">
            <a:avLst/>
          </a:prstGeom>
          <a:noFill/>
        </p:spPr>
        <p:txBody>
          <a:bodyPr wrap="square" rtlCol="0">
            <a:spAutoFit/>
          </a:bodyPr>
          <a:lstStyle/>
          <a:p>
            <a:r>
              <a:rPr lang="en-US" b="1" dirty="0"/>
              <a:t>Demo</a:t>
            </a:r>
            <a:endParaRPr lang="fr-FR" b="1" dirty="0"/>
          </a:p>
        </p:txBody>
      </p:sp>
    </p:spTree>
    <p:extLst>
      <p:ext uri="{BB962C8B-B14F-4D97-AF65-F5344CB8AC3E}">
        <p14:creationId xmlns:p14="http://schemas.microsoft.com/office/powerpoint/2010/main" val="189023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AFC954-48E4-7F38-E446-439DCEFC828E}"/>
              </a:ext>
            </a:extLst>
          </p:cNvPr>
          <p:cNvSpPr>
            <a:spLocks noGrp="1"/>
          </p:cNvSpPr>
          <p:nvPr>
            <p:ph type="sldNum" sz="quarter" idx="12"/>
          </p:nvPr>
        </p:nvSpPr>
        <p:spPr/>
        <p:txBody>
          <a:bodyPr/>
          <a:lstStyle/>
          <a:p>
            <a:fld id="{4FAB73BC-B049-4115-A692-8D63A059BFB8}" type="slidenum">
              <a:rPr lang="en-US" smtClean="0"/>
              <a:pPr/>
              <a:t>36</a:t>
            </a:fld>
            <a:endParaRPr lang="en-US" dirty="0"/>
          </a:p>
        </p:txBody>
      </p:sp>
      <p:sp>
        <p:nvSpPr>
          <p:cNvPr id="12" name="Title 1">
            <a:extLst>
              <a:ext uri="{FF2B5EF4-FFF2-40B4-BE49-F238E27FC236}">
                <a16:creationId xmlns:a16="http://schemas.microsoft.com/office/drawing/2014/main" id="{2D69E885-65ED-F874-0EFE-E85DA13B72E9}"/>
              </a:ext>
            </a:extLst>
          </p:cNvPr>
          <p:cNvSpPr txBox="1">
            <a:spLocks/>
          </p:cNvSpPr>
          <p:nvPr/>
        </p:nvSpPr>
        <p:spPr>
          <a:xfrm>
            <a:off x="838200" y="0"/>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1">
                    <a:lumMod val="50000"/>
                  </a:schemeClr>
                </a:solidFill>
              </a:rPr>
              <a:t>Conclusion</a:t>
            </a:r>
            <a:endParaRPr lang="fr-FR" dirty="0">
              <a:solidFill>
                <a:schemeClr val="accent1">
                  <a:lumMod val="50000"/>
                </a:schemeClr>
              </a:solidFill>
            </a:endParaRPr>
          </a:p>
        </p:txBody>
      </p:sp>
      <p:sp>
        <p:nvSpPr>
          <p:cNvPr id="4" name="TextBox 3">
            <a:extLst>
              <a:ext uri="{FF2B5EF4-FFF2-40B4-BE49-F238E27FC236}">
                <a16:creationId xmlns:a16="http://schemas.microsoft.com/office/drawing/2014/main" id="{DBBF7AC7-506D-C97A-E01B-E7068EDE066A}"/>
              </a:ext>
            </a:extLst>
          </p:cNvPr>
          <p:cNvSpPr txBox="1"/>
          <p:nvPr/>
        </p:nvSpPr>
        <p:spPr>
          <a:xfrm>
            <a:off x="1306157" y="1850552"/>
            <a:ext cx="9579685" cy="1384995"/>
          </a:xfrm>
          <a:prstGeom prst="rect">
            <a:avLst/>
          </a:prstGeom>
          <a:noFill/>
        </p:spPr>
        <p:txBody>
          <a:bodyPr wrap="square">
            <a:spAutoFit/>
          </a:bodyPr>
          <a:lstStyle/>
          <a:p>
            <a:r>
              <a:rPr lang="fr-FR" sz="2800" b="0" i="0" u="none" strike="noStrike" baseline="0" dirty="0" err="1">
                <a:latin typeface="Calibri" panose="020F0502020204030204" pitchFamily="34" charset="0"/>
              </a:rPr>
              <a:t>Cogent</a:t>
            </a:r>
            <a:r>
              <a:rPr lang="fr-FR" sz="2800" b="0" i="0" u="none" strike="noStrike" baseline="0" dirty="0">
                <a:latin typeface="Calibri" panose="020F0502020204030204" pitchFamily="34" charset="0"/>
              </a:rPr>
              <a:t> + </a:t>
            </a:r>
            <a:r>
              <a:rPr lang="fr-FR" sz="2800" b="0" i="0" u="none" strike="noStrike" baseline="0" dirty="0" err="1">
                <a:latin typeface="Calibri" panose="020F0502020204030204" pitchFamily="34" charset="0"/>
              </a:rPr>
              <a:t>Dargent</a:t>
            </a:r>
            <a:r>
              <a:rPr lang="fr-FR" sz="2800" b="0" i="0" u="none" strike="noStrike" baseline="0" dirty="0">
                <a:latin typeface="Calibri" panose="020F0502020204030204" pitchFamily="34" charset="0"/>
              </a:rPr>
              <a:t> = First </a:t>
            </a:r>
            <a:r>
              <a:rPr lang="fr-FR" sz="2800" b="0" i="0" u="none" strike="noStrike" baseline="0" dirty="0" err="1">
                <a:latin typeface="Calibri" panose="020F0502020204030204" pitchFamily="34" charset="0"/>
              </a:rPr>
              <a:t>programming</a:t>
            </a:r>
            <a:r>
              <a:rPr lang="fr-FR" sz="2800" b="0" i="0" u="none" strike="noStrike" baseline="0" dirty="0">
                <a:latin typeface="Calibri" panose="020F0502020204030204" pitchFamily="34" charset="0"/>
              </a:rPr>
              <a:t> </a:t>
            </a:r>
            <a:r>
              <a:rPr lang="fr-FR" sz="2800" b="0" i="0" u="none" strike="noStrike" baseline="0" dirty="0" err="1">
                <a:latin typeface="Calibri" panose="020F0502020204030204" pitchFamily="34" charset="0"/>
              </a:rPr>
              <a:t>language</a:t>
            </a:r>
            <a:r>
              <a:rPr lang="fr-FR" sz="2800" b="0" i="0" u="none" strike="noStrike" baseline="0" dirty="0">
                <a:latin typeface="Calibri" panose="020F0502020204030204" pitchFamily="34" charset="0"/>
              </a:rPr>
              <a:t> </a:t>
            </a:r>
            <a:r>
              <a:rPr lang="fr-FR" sz="2800" b="0" i="0" u="none" strike="noStrike" baseline="0" dirty="0" err="1">
                <a:latin typeface="Calibri" panose="020F0502020204030204" pitchFamily="34" charset="0"/>
              </a:rPr>
              <a:t>with</a:t>
            </a:r>
            <a:r>
              <a:rPr lang="fr-FR" sz="2800" b="0" i="0" u="none" strike="noStrike" baseline="0" dirty="0">
                <a:latin typeface="Calibri" panose="020F0502020204030204" pitchFamily="34" charset="0"/>
              </a:rPr>
              <a:t> </a:t>
            </a:r>
          </a:p>
          <a:p>
            <a:pPr marL="514350" indent="-514350">
              <a:buFont typeface="+mj-lt"/>
              <a:buAutoNum type="arabicPeriod"/>
            </a:pPr>
            <a:r>
              <a:rPr lang="fr-FR" sz="2800" b="0" i="0" u="none" strike="noStrike" baseline="0" dirty="0">
                <a:latin typeface="Calibri" panose="020F0502020204030204" pitchFamily="34" charset="0"/>
              </a:rPr>
              <a:t>Possible customisation of the </a:t>
            </a:r>
            <a:r>
              <a:rPr lang="fr-FR" sz="2800" b="0" i="0" u="none" strike="noStrike" baseline="0" dirty="0" err="1">
                <a:latin typeface="Calibri" panose="020F0502020204030204" pitchFamily="34" charset="0"/>
              </a:rPr>
              <a:t>layout</a:t>
            </a:r>
            <a:r>
              <a:rPr lang="fr-FR" sz="2800" b="0" i="0" u="none" strike="noStrike" baseline="0" dirty="0">
                <a:latin typeface="Calibri" panose="020F0502020204030204" pitchFamily="34" charset="0"/>
              </a:rPr>
              <a:t> of </a:t>
            </a:r>
            <a:r>
              <a:rPr lang="fr-FR" sz="2800" b="0" i="0" u="none" strike="noStrike" baseline="0" dirty="0" err="1">
                <a:latin typeface="Calibri" panose="020F0502020204030204" pitchFamily="34" charset="0"/>
              </a:rPr>
              <a:t>compiled</a:t>
            </a:r>
            <a:r>
              <a:rPr lang="fr-FR" sz="2800" b="0" i="0" u="none" strike="noStrike" baseline="0" dirty="0">
                <a:latin typeface="Calibri" panose="020F0502020204030204" pitchFamily="34" charset="0"/>
              </a:rPr>
              <a:t> types</a:t>
            </a:r>
          </a:p>
          <a:p>
            <a:pPr marL="514350" indent="-514350">
              <a:buFont typeface="+mj-lt"/>
              <a:buAutoNum type="arabicPeriod"/>
            </a:pPr>
            <a:r>
              <a:rPr lang="fr-FR" sz="2800" dirty="0" err="1">
                <a:latin typeface="Calibri" panose="020F0502020204030204" pitchFamily="34" charset="0"/>
              </a:rPr>
              <a:t>Formal</a:t>
            </a:r>
            <a:r>
              <a:rPr lang="fr-FR" sz="2800" dirty="0">
                <a:latin typeface="Calibri" panose="020F0502020204030204" pitchFamily="34" charset="0"/>
              </a:rPr>
              <a:t> </a:t>
            </a:r>
            <a:r>
              <a:rPr lang="fr-FR" sz="2800" dirty="0" err="1">
                <a:latin typeface="Calibri" panose="020F0502020204030204" pitchFamily="34" charset="0"/>
              </a:rPr>
              <a:t>guarantees</a:t>
            </a:r>
            <a:endParaRPr lang="fr-FR" sz="2800" dirty="0"/>
          </a:p>
        </p:txBody>
      </p:sp>
      <p:sp>
        <p:nvSpPr>
          <p:cNvPr id="6" name="TextBox 5">
            <a:extLst>
              <a:ext uri="{FF2B5EF4-FFF2-40B4-BE49-F238E27FC236}">
                <a16:creationId xmlns:a16="http://schemas.microsoft.com/office/drawing/2014/main" id="{3D31AC63-F1E1-659C-92D8-3C9C1D165975}"/>
              </a:ext>
            </a:extLst>
          </p:cNvPr>
          <p:cNvSpPr txBox="1"/>
          <p:nvPr/>
        </p:nvSpPr>
        <p:spPr>
          <a:xfrm>
            <a:off x="1306157" y="4602601"/>
            <a:ext cx="5378823" cy="523220"/>
          </a:xfrm>
          <a:prstGeom prst="rect">
            <a:avLst/>
          </a:prstGeom>
          <a:noFill/>
        </p:spPr>
        <p:txBody>
          <a:bodyPr wrap="square" rtlCol="0">
            <a:spAutoFit/>
          </a:bodyPr>
          <a:lstStyle/>
          <a:p>
            <a:r>
              <a:rPr lang="en-US" sz="2800" dirty="0"/>
              <a:t>Check our POPL ‘23 article:</a:t>
            </a:r>
            <a:endParaRPr lang="fr-FR" sz="2800" dirty="0"/>
          </a:p>
        </p:txBody>
      </p:sp>
      <p:sp>
        <p:nvSpPr>
          <p:cNvPr id="10" name="TextBox 9">
            <a:extLst>
              <a:ext uri="{FF2B5EF4-FFF2-40B4-BE49-F238E27FC236}">
                <a16:creationId xmlns:a16="http://schemas.microsoft.com/office/drawing/2014/main" id="{3A2B938A-2839-B372-B214-3EF813621F2F}"/>
              </a:ext>
            </a:extLst>
          </p:cNvPr>
          <p:cNvSpPr txBox="1"/>
          <p:nvPr/>
        </p:nvSpPr>
        <p:spPr>
          <a:xfrm>
            <a:off x="2006301" y="5487313"/>
            <a:ext cx="11074997" cy="523220"/>
          </a:xfrm>
          <a:prstGeom prst="rect">
            <a:avLst/>
          </a:prstGeom>
          <a:noFill/>
        </p:spPr>
        <p:txBody>
          <a:bodyPr wrap="square">
            <a:spAutoFit/>
          </a:bodyPr>
          <a:lstStyle/>
          <a:p>
            <a:r>
              <a:rPr lang="en-US" sz="2800" b="1" dirty="0" err="1"/>
              <a:t>Dargent</a:t>
            </a:r>
            <a:r>
              <a:rPr lang="en-US" sz="2800" b="1" dirty="0"/>
              <a:t>: A Silver Bullet for Verified Data Layout Refinement</a:t>
            </a:r>
            <a:endParaRPr lang="fr-FR" sz="2800" b="1" dirty="0"/>
          </a:p>
        </p:txBody>
      </p:sp>
    </p:spTree>
    <p:extLst>
      <p:ext uri="{BB962C8B-B14F-4D97-AF65-F5344CB8AC3E}">
        <p14:creationId xmlns:p14="http://schemas.microsoft.com/office/powerpoint/2010/main" val="372865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E1225A0-670F-051F-8E0D-29EFF6F882ED}"/>
              </a:ext>
            </a:extLst>
          </p:cNvPr>
          <p:cNvSpPr>
            <a:spLocks/>
          </p:cNvSpPr>
          <p:nvPr>
            <p:custDataLst>
              <p:tags r:id="rId2"/>
            </p:custDataLst>
          </p:nvPr>
        </p:nvSpPr>
        <p:spPr>
          <a:xfrm>
            <a:off x="3915068" y="1187955"/>
            <a:ext cx="3628930" cy="2449852"/>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grpSp>
        <p:nvGrpSpPr>
          <p:cNvPr id="23" name="Group 22">
            <a:extLst>
              <a:ext uri="{FF2B5EF4-FFF2-40B4-BE49-F238E27FC236}">
                <a16:creationId xmlns:a16="http://schemas.microsoft.com/office/drawing/2014/main" id="{B8417600-9644-7FDE-FD28-569E044A124F}"/>
              </a:ext>
            </a:extLst>
          </p:cNvPr>
          <p:cNvGrpSpPr/>
          <p:nvPr>
            <p:custDataLst>
              <p:tags r:id="rId3"/>
            </p:custDataLst>
          </p:nvPr>
        </p:nvGrpSpPr>
        <p:grpSpPr>
          <a:xfrm>
            <a:off x="4673940" y="1980166"/>
            <a:ext cx="766770" cy="1177721"/>
            <a:chOff x="6510330" y="3564329"/>
            <a:chExt cx="766770" cy="2114278"/>
          </a:xfrm>
        </p:grpSpPr>
        <p:sp>
          <p:nvSpPr>
            <p:cNvPr id="24" name="Rectangle 36">
              <a:extLst>
                <a:ext uri="{FF2B5EF4-FFF2-40B4-BE49-F238E27FC236}">
                  <a16:creationId xmlns:a16="http://schemas.microsoft.com/office/drawing/2014/main" id="{B9808661-D314-D8FC-8F23-C07C8E55B305}"/>
                </a:ext>
              </a:extLst>
            </p:cNvPr>
            <p:cNvSpPr/>
            <p:nvPr/>
          </p:nvSpPr>
          <p:spPr>
            <a:xfrm>
              <a:off x="6510330" y="3564329"/>
              <a:ext cx="766770" cy="900991"/>
            </a:xfrm>
            <a:custGeom>
              <a:avLst/>
              <a:gdLst>
                <a:gd name="connsiteX0" fmla="*/ 0 w 762000"/>
                <a:gd name="connsiteY0" fmla="*/ 0 h 900991"/>
                <a:gd name="connsiteX1" fmla="*/ 762000 w 762000"/>
                <a:gd name="connsiteY1" fmla="*/ 0 h 900991"/>
                <a:gd name="connsiteX2" fmla="*/ 762000 w 762000"/>
                <a:gd name="connsiteY2" fmla="*/ 900991 h 900991"/>
                <a:gd name="connsiteX3" fmla="*/ 0 w 762000"/>
                <a:gd name="connsiteY3" fmla="*/ 900991 h 900991"/>
                <a:gd name="connsiteX4" fmla="*/ 0 w 762000"/>
                <a:gd name="connsiteY4" fmla="*/ 0 h 900991"/>
                <a:gd name="connsiteX0" fmla="*/ 0 w 762000"/>
                <a:gd name="connsiteY0" fmla="*/ 0 h 900991"/>
                <a:gd name="connsiteX1" fmla="*/ 762000 w 762000"/>
                <a:gd name="connsiteY1" fmla="*/ 0 h 900991"/>
                <a:gd name="connsiteX2" fmla="*/ 762000 w 762000"/>
                <a:gd name="connsiteY2" fmla="*/ 900991 h 900991"/>
                <a:gd name="connsiteX3" fmla="*/ 0 w 762000"/>
                <a:gd name="connsiteY3" fmla="*/ 900991 h 900991"/>
                <a:gd name="connsiteX4" fmla="*/ 0 w 762000"/>
                <a:gd name="connsiteY4" fmla="*/ 687631 h 900991"/>
                <a:gd name="connsiteX5" fmla="*/ 0 w 762000"/>
                <a:gd name="connsiteY5" fmla="*/ 0 h 900991"/>
                <a:gd name="connsiteX0" fmla="*/ 4770 w 766770"/>
                <a:gd name="connsiteY0" fmla="*/ 0 h 900991"/>
                <a:gd name="connsiteX1" fmla="*/ 766770 w 766770"/>
                <a:gd name="connsiteY1" fmla="*/ 0 h 900991"/>
                <a:gd name="connsiteX2" fmla="*/ 766770 w 766770"/>
                <a:gd name="connsiteY2" fmla="*/ 900991 h 900991"/>
                <a:gd name="connsiteX3" fmla="*/ 4770 w 766770"/>
                <a:gd name="connsiteY3" fmla="*/ 900991 h 900991"/>
                <a:gd name="connsiteX4" fmla="*/ 4770 w 766770"/>
                <a:gd name="connsiteY4" fmla="*/ 687631 h 900991"/>
                <a:gd name="connsiteX5" fmla="*/ 0 w 766770"/>
                <a:gd name="connsiteY5" fmla="*/ 305759 h 900991"/>
                <a:gd name="connsiteX6" fmla="*/ 4770 w 766770"/>
                <a:gd name="connsiteY6" fmla="*/ 0 h 90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6770" h="900991">
                  <a:moveTo>
                    <a:pt x="4770" y="0"/>
                  </a:moveTo>
                  <a:lnTo>
                    <a:pt x="766770" y="0"/>
                  </a:lnTo>
                  <a:lnTo>
                    <a:pt x="766770" y="900991"/>
                  </a:lnTo>
                  <a:lnTo>
                    <a:pt x="4770" y="900991"/>
                  </a:lnTo>
                  <a:lnTo>
                    <a:pt x="4770" y="687631"/>
                  </a:lnTo>
                  <a:lnTo>
                    <a:pt x="0" y="305759"/>
                  </a:lnTo>
                  <a:lnTo>
                    <a:pt x="477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Arrow: Up 24">
              <a:extLst>
                <a:ext uri="{FF2B5EF4-FFF2-40B4-BE49-F238E27FC236}">
                  <a16:creationId xmlns:a16="http://schemas.microsoft.com/office/drawing/2014/main" id="{3C63D03F-7E72-CEE7-1B67-4AEB9E3F5905}"/>
                </a:ext>
              </a:extLst>
            </p:cNvPr>
            <p:cNvSpPr/>
            <p:nvPr/>
          </p:nvSpPr>
          <p:spPr>
            <a:xfrm>
              <a:off x="6635477" y="3767401"/>
              <a:ext cx="551815" cy="1911206"/>
            </a:xfrm>
            <a:prstGeom prst="upArrow">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26" name="TextBox 25">
            <a:extLst>
              <a:ext uri="{FF2B5EF4-FFF2-40B4-BE49-F238E27FC236}">
                <a16:creationId xmlns:a16="http://schemas.microsoft.com/office/drawing/2014/main" id="{A59D68DA-74BA-1F58-2C5C-11589C8FCB29}"/>
              </a:ext>
            </a:extLst>
          </p:cNvPr>
          <p:cNvSpPr txBox="1"/>
          <p:nvPr>
            <p:custDataLst>
              <p:tags r:id="rId4"/>
            </p:custDataLst>
          </p:nvPr>
        </p:nvSpPr>
        <p:spPr>
          <a:xfrm>
            <a:off x="4055234" y="3237301"/>
            <a:ext cx="2088572" cy="369332"/>
          </a:xfrm>
          <a:custGeom>
            <a:avLst/>
            <a:gdLst>
              <a:gd name="connsiteX0" fmla="*/ 0 w 1502229"/>
              <a:gd name="connsiteY0" fmla="*/ 0 h 369332"/>
              <a:gd name="connsiteX1" fmla="*/ 1502229 w 1502229"/>
              <a:gd name="connsiteY1" fmla="*/ 0 h 369332"/>
              <a:gd name="connsiteX2" fmla="*/ 1502229 w 1502229"/>
              <a:gd name="connsiteY2" fmla="*/ 369332 h 369332"/>
              <a:gd name="connsiteX3" fmla="*/ 0 w 1502229"/>
              <a:gd name="connsiteY3" fmla="*/ 369332 h 369332"/>
              <a:gd name="connsiteX4" fmla="*/ 0 w 1502229"/>
              <a:gd name="connsiteY4" fmla="*/ 0 h 369332"/>
              <a:gd name="connsiteX0" fmla="*/ 0 w 1502229"/>
              <a:gd name="connsiteY0" fmla="*/ 379 h 369711"/>
              <a:gd name="connsiteX1" fmla="*/ 993827 w 1502229"/>
              <a:gd name="connsiteY1" fmla="*/ 0 h 369711"/>
              <a:gd name="connsiteX2" fmla="*/ 1502229 w 1502229"/>
              <a:gd name="connsiteY2" fmla="*/ 379 h 369711"/>
              <a:gd name="connsiteX3" fmla="*/ 1502229 w 1502229"/>
              <a:gd name="connsiteY3" fmla="*/ 369711 h 369711"/>
              <a:gd name="connsiteX4" fmla="*/ 0 w 1502229"/>
              <a:gd name="connsiteY4" fmla="*/ 369711 h 369711"/>
              <a:gd name="connsiteX5" fmla="*/ 0 w 1502229"/>
              <a:gd name="connsiteY5" fmla="*/ 379 h 369711"/>
              <a:gd name="connsiteX0" fmla="*/ 0 w 1502229"/>
              <a:gd name="connsiteY0" fmla="*/ 379 h 369711"/>
              <a:gd name="connsiteX1" fmla="*/ 993827 w 1502229"/>
              <a:gd name="connsiteY1" fmla="*/ 0 h 369711"/>
              <a:gd name="connsiteX2" fmla="*/ 1502229 w 1502229"/>
              <a:gd name="connsiteY2" fmla="*/ 379 h 369711"/>
              <a:gd name="connsiteX3" fmla="*/ 1502229 w 1502229"/>
              <a:gd name="connsiteY3" fmla="*/ 369711 h 369711"/>
              <a:gd name="connsiteX4" fmla="*/ 736348 w 1502229"/>
              <a:gd name="connsiteY4" fmla="*/ 366816 h 369711"/>
              <a:gd name="connsiteX5" fmla="*/ 0 w 1502229"/>
              <a:gd name="connsiteY5" fmla="*/ 369711 h 369711"/>
              <a:gd name="connsiteX6" fmla="*/ 0 w 1502229"/>
              <a:gd name="connsiteY6" fmla="*/ 379 h 36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2229" h="369711">
                <a:moveTo>
                  <a:pt x="0" y="379"/>
                </a:moveTo>
                <a:lnTo>
                  <a:pt x="993827" y="0"/>
                </a:lnTo>
                <a:lnTo>
                  <a:pt x="1502229" y="379"/>
                </a:lnTo>
                <a:lnTo>
                  <a:pt x="1502229" y="369711"/>
                </a:lnTo>
                <a:lnTo>
                  <a:pt x="736348" y="366816"/>
                </a:lnTo>
                <a:lnTo>
                  <a:pt x="0" y="369711"/>
                </a:lnTo>
                <a:lnTo>
                  <a:pt x="0" y="379"/>
                </a:lnTo>
                <a:close/>
              </a:path>
            </a:pathLst>
          </a:custGeom>
          <a:noFill/>
        </p:spPr>
        <p:txBody>
          <a:bodyPr wrap="square" rtlCol="0">
            <a:spAutoFit/>
          </a:bodyPr>
          <a:lstStyle/>
          <a:p>
            <a:pPr algn="ctr"/>
            <a:r>
              <a:rPr lang="fr-FR" dirty="0">
                <a:solidFill>
                  <a:srgbClr val="FF0000"/>
                </a:solidFill>
              </a:rPr>
              <a:t>?</a:t>
            </a:r>
          </a:p>
        </p:txBody>
      </p:sp>
      <p:grpSp>
        <p:nvGrpSpPr>
          <p:cNvPr id="15" name="Group 14">
            <a:extLst>
              <a:ext uri="{FF2B5EF4-FFF2-40B4-BE49-F238E27FC236}">
                <a16:creationId xmlns:a16="http://schemas.microsoft.com/office/drawing/2014/main" id="{8FA9D870-5639-9ABD-1A43-B17E42F126AE}"/>
              </a:ext>
            </a:extLst>
          </p:cNvPr>
          <p:cNvGrpSpPr/>
          <p:nvPr/>
        </p:nvGrpSpPr>
        <p:grpSpPr>
          <a:xfrm>
            <a:off x="3915068" y="5396712"/>
            <a:ext cx="3628930" cy="823296"/>
            <a:chOff x="3915068" y="5396712"/>
            <a:chExt cx="3628930" cy="823296"/>
          </a:xfrm>
        </p:grpSpPr>
        <p:sp>
          <p:nvSpPr>
            <p:cNvPr id="14" name="Rectangle 13">
              <a:extLst>
                <a:ext uri="{FF2B5EF4-FFF2-40B4-BE49-F238E27FC236}">
                  <a16:creationId xmlns:a16="http://schemas.microsoft.com/office/drawing/2014/main" id="{A9C0B032-984D-341D-A5F1-7102058176AD}"/>
                </a:ext>
              </a:extLst>
            </p:cNvPr>
            <p:cNvSpPr/>
            <p:nvPr>
              <p:custDataLst>
                <p:tags r:id="rId9"/>
              </p:custDataLst>
            </p:nvPr>
          </p:nvSpPr>
          <p:spPr>
            <a:xfrm>
              <a:off x="3915068" y="5396712"/>
              <a:ext cx="3628930" cy="823296"/>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22" name="TextBox 21">
              <a:extLst>
                <a:ext uri="{FF2B5EF4-FFF2-40B4-BE49-F238E27FC236}">
                  <a16:creationId xmlns:a16="http://schemas.microsoft.com/office/drawing/2014/main" id="{002E7B8C-EACD-29DE-ACBE-B0AE35628C89}"/>
                </a:ext>
              </a:extLst>
            </p:cNvPr>
            <p:cNvSpPr txBox="1"/>
            <p:nvPr>
              <p:custDataLst>
                <p:tags r:id="rId10"/>
              </p:custDataLst>
            </p:nvPr>
          </p:nvSpPr>
          <p:spPr>
            <a:xfrm>
              <a:off x="5794629" y="5451184"/>
              <a:ext cx="1438569" cy="308865"/>
            </a:xfrm>
            <a:prstGeom prst="rect">
              <a:avLst/>
            </a:prstGeom>
            <a:noFill/>
            <a:ln>
              <a:solidFill>
                <a:schemeClr val="tx1"/>
              </a:solidFill>
            </a:ln>
          </p:spPr>
          <p:txBody>
            <a:bodyPr wrap="square">
              <a:spAutoFit/>
            </a:bodyPr>
            <a:lstStyle/>
            <a:p>
              <a:pPr algn="ctr"/>
              <a:r>
                <a:rPr lang="en-US" dirty="0"/>
                <a:t>C</a:t>
              </a:r>
              <a:endParaRPr lang="fr-FR" dirty="0"/>
            </a:p>
          </p:txBody>
        </p:sp>
        <p:sp>
          <p:nvSpPr>
            <p:cNvPr id="27" name="TextBox 26">
              <a:extLst>
                <a:ext uri="{FF2B5EF4-FFF2-40B4-BE49-F238E27FC236}">
                  <a16:creationId xmlns:a16="http://schemas.microsoft.com/office/drawing/2014/main" id="{9B99DBFE-FE09-8F76-7241-C895D54AE6B0}"/>
                </a:ext>
              </a:extLst>
            </p:cNvPr>
            <p:cNvSpPr txBox="1"/>
            <p:nvPr>
              <p:custDataLst>
                <p:tags r:id="rId11"/>
              </p:custDataLst>
            </p:nvPr>
          </p:nvSpPr>
          <p:spPr>
            <a:xfrm>
              <a:off x="4296967" y="5637263"/>
              <a:ext cx="1502229" cy="380002"/>
            </a:xfrm>
            <a:custGeom>
              <a:avLst/>
              <a:gdLst>
                <a:gd name="connsiteX0" fmla="*/ 0 w 1502229"/>
                <a:gd name="connsiteY0" fmla="*/ 0 h 369332"/>
                <a:gd name="connsiteX1" fmla="*/ 1502229 w 1502229"/>
                <a:gd name="connsiteY1" fmla="*/ 0 h 369332"/>
                <a:gd name="connsiteX2" fmla="*/ 1502229 w 1502229"/>
                <a:gd name="connsiteY2" fmla="*/ 369332 h 369332"/>
                <a:gd name="connsiteX3" fmla="*/ 0 w 1502229"/>
                <a:gd name="connsiteY3" fmla="*/ 369332 h 369332"/>
                <a:gd name="connsiteX4" fmla="*/ 0 w 1502229"/>
                <a:gd name="connsiteY4" fmla="*/ 0 h 369332"/>
                <a:gd name="connsiteX0" fmla="*/ 0 w 1502229"/>
                <a:gd name="connsiteY0" fmla="*/ 379 h 369711"/>
                <a:gd name="connsiteX1" fmla="*/ 993827 w 1502229"/>
                <a:gd name="connsiteY1" fmla="*/ 0 h 369711"/>
                <a:gd name="connsiteX2" fmla="*/ 1502229 w 1502229"/>
                <a:gd name="connsiteY2" fmla="*/ 379 h 369711"/>
                <a:gd name="connsiteX3" fmla="*/ 1502229 w 1502229"/>
                <a:gd name="connsiteY3" fmla="*/ 369711 h 369711"/>
                <a:gd name="connsiteX4" fmla="*/ 0 w 1502229"/>
                <a:gd name="connsiteY4" fmla="*/ 369711 h 369711"/>
                <a:gd name="connsiteX5" fmla="*/ 0 w 1502229"/>
                <a:gd name="connsiteY5" fmla="*/ 379 h 369711"/>
                <a:gd name="connsiteX0" fmla="*/ 0 w 1502229"/>
                <a:gd name="connsiteY0" fmla="*/ 10670 h 380002"/>
                <a:gd name="connsiteX1" fmla="*/ 716684 w 1502229"/>
                <a:gd name="connsiteY1" fmla="*/ 0 h 380002"/>
                <a:gd name="connsiteX2" fmla="*/ 993827 w 1502229"/>
                <a:gd name="connsiteY2" fmla="*/ 10291 h 380002"/>
                <a:gd name="connsiteX3" fmla="*/ 1502229 w 1502229"/>
                <a:gd name="connsiteY3" fmla="*/ 10670 h 380002"/>
                <a:gd name="connsiteX4" fmla="*/ 1502229 w 1502229"/>
                <a:gd name="connsiteY4" fmla="*/ 380002 h 380002"/>
                <a:gd name="connsiteX5" fmla="*/ 0 w 1502229"/>
                <a:gd name="connsiteY5" fmla="*/ 380002 h 380002"/>
                <a:gd name="connsiteX6" fmla="*/ 0 w 1502229"/>
                <a:gd name="connsiteY6" fmla="*/ 10670 h 38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2229" h="380002">
                  <a:moveTo>
                    <a:pt x="0" y="10670"/>
                  </a:moveTo>
                  <a:lnTo>
                    <a:pt x="716684" y="0"/>
                  </a:lnTo>
                  <a:lnTo>
                    <a:pt x="993827" y="10291"/>
                  </a:lnTo>
                  <a:lnTo>
                    <a:pt x="1502229" y="10670"/>
                  </a:lnTo>
                  <a:lnTo>
                    <a:pt x="1502229" y="380002"/>
                  </a:lnTo>
                  <a:lnTo>
                    <a:pt x="0" y="380002"/>
                  </a:lnTo>
                  <a:lnTo>
                    <a:pt x="0" y="10670"/>
                  </a:lnTo>
                  <a:close/>
                </a:path>
              </a:pathLst>
            </a:custGeom>
            <a:noFill/>
          </p:spPr>
          <p:txBody>
            <a:bodyPr wrap="square" rtlCol="0">
              <a:spAutoFit/>
            </a:bodyPr>
            <a:lstStyle/>
            <a:p>
              <a:pPr algn="ctr"/>
              <a:r>
                <a:rPr lang="en-US" dirty="0"/>
                <a:t>Program</a:t>
              </a:r>
              <a:endParaRPr lang="fr-FR" dirty="0"/>
            </a:p>
          </p:txBody>
        </p:sp>
      </p:grpSp>
      <p:sp>
        <p:nvSpPr>
          <p:cNvPr id="28" name="TextBox 27">
            <a:extLst>
              <a:ext uri="{FF2B5EF4-FFF2-40B4-BE49-F238E27FC236}">
                <a16:creationId xmlns:a16="http://schemas.microsoft.com/office/drawing/2014/main" id="{52174646-2246-EF4F-91A8-991ECCFC40DB}"/>
              </a:ext>
            </a:extLst>
          </p:cNvPr>
          <p:cNvSpPr txBox="1"/>
          <p:nvPr>
            <p:custDataLst>
              <p:tags r:id="rId5"/>
            </p:custDataLst>
          </p:nvPr>
        </p:nvSpPr>
        <p:spPr>
          <a:xfrm>
            <a:off x="3549058" y="1705875"/>
            <a:ext cx="3125127" cy="369332"/>
          </a:xfrm>
          <a:custGeom>
            <a:avLst/>
            <a:gdLst>
              <a:gd name="connsiteX0" fmla="*/ 0 w 1502229"/>
              <a:gd name="connsiteY0" fmla="*/ 0 h 369332"/>
              <a:gd name="connsiteX1" fmla="*/ 1502229 w 1502229"/>
              <a:gd name="connsiteY1" fmla="*/ 0 h 369332"/>
              <a:gd name="connsiteX2" fmla="*/ 1502229 w 1502229"/>
              <a:gd name="connsiteY2" fmla="*/ 369332 h 369332"/>
              <a:gd name="connsiteX3" fmla="*/ 0 w 1502229"/>
              <a:gd name="connsiteY3" fmla="*/ 369332 h 369332"/>
              <a:gd name="connsiteX4" fmla="*/ 0 w 1502229"/>
              <a:gd name="connsiteY4" fmla="*/ 0 h 369332"/>
              <a:gd name="connsiteX0" fmla="*/ 0 w 1502229"/>
              <a:gd name="connsiteY0" fmla="*/ 379 h 369711"/>
              <a:gd name="connsiteX1" fmla="*/ 993827 w 1502229"/>
              <a:gd name="connsiteY1" fmla="*/ 0 h 369711"/>
              <a:gd name="connsiteX2" fmla="*/ 1502229 w 1502229"/>
              <a:gd name="connsiteY2" fmla="*/ 379 h 369711"/>
              <a:gd name="connsiteX3" fmla="*/ 1502229 w 1502229"/>
              <a:gd name="connsiteY3" fmla="*/ 369711 h 369711"/>
              <a:gd name="connsiteX4" fmla="*/ 0 w 1502229"/>
              <a:gd name="connsiteY4" fmla="*/ 369711 h 369711"/>
              <a:gd name="connsiteX5" fmla="*/ 0 w 1502229"/>
              <a:gd name="connsiteY5" fmla="*/ 379 h 369711"/>
              <a:gd name="connsiteX0" fmla="*/ 6133 w 1508362"/>
              <a:gd name="connsiteY0" fmla="*/ 379 h 369711"/>
              <a:gd name="connsiteX1" fmla="*/ 999960 w 1508362"/>
              <a:gd name="connsiteY1" fmla="*/ 0 h 369711"/>
              <a:gd name="connsiteX2" fmla="*/ 1508362 w 1508362"/>
              <a:gd name="connsiteY2" fmla="*/ 379 h 369711"/>
              <a:gd name="connsiteX3" fmla="*/ 1508362 w 1508362"/>
              <a:gd name="connsiteY3" fmla="*/ 369711 h 369711"/>
              <a:gd name="connsiteX4" fmla="*/ 6133 w 1508362"/>
              <a:gd name="connsiteY4" fmla="*/ 369711 h 369711"/>
              <a:gd name="connsiteX5" fmla="*/ 0 w 1508362"/>
              <a:gd name="connsiteY5" fmla="*/ 154145 h 369711"/>
              <a:gd name="connsiteX6" fmla="*/ 6133 w 1508362"/>
              <a:gd name="connsiteY6" fmla="*/ 379 h 36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8362" h="369711">
                <a:moveTo>
                  <a:pt x="6133" y="379"/>
                </a:moveTo>
                <a:lnTo>
                  <a:pt x="999960" y="0"/>
                </a:lnTo>
                <a:lnTo>
                  <a:pt x="1508362" y="379"/>
                </a:lnTo>
                <a:lnTo>
                  <a:pt x="1508362" y="369711"/>
                </a:lnTo>
                <a:lnTo>
                  <a:pt x="6133" y="369711"/>
                </a:lnTo>
                <a:lnTo>
                  <a:pt x="0" y="154145"/>
                </a:lnTo>
                <a:lnTo>
                  <a:pt x="6133" y="379"/>
                </a:lnTo>
                <a:close/>
              </a:path>
            </a:pathLst>
          </a:custGeom>
          <a:noFill/>
        </p:spPr>
        <p:txBody>
          <a:bodyPr wrap="square" rtlCol="0">
            <a:spAutoFit/>
          </a:bodyPr>
          <a:lstStyle/>
          <a:p>
            <a:pPr algn="ctr"/>
            <a:r>
              <a:rPr lang="fr-FR" dirty="0" err="1"/>
              <a:t>Specification</a:t>
            </a:r>
            <a:endParaRPr lang="fr-FR" dirty="0"/>
          </a:p>
        </p:txBody>
      </p:sp>
      <p:sp>
        <p:nvSpPr>
          <p:cNvPr id="29" name="Arrow: Up 28">
            <a:extLst>
              <a:ext uri="{FF2B5EF4-FFF2-40B4-BE49-F238E27FC236}">
                <a16:creationId xmlns:a16="http://schemas.microsoft.com/office/drawing/2014/main" id="{526EFE7B-7A6C-28B5-3943-852DD650C2A7}"/>
              </a:ext>
            </a:extLst>
          </p:cNvPr>
          <p:cNvSpPr/>
          <p:nvPr>
            <p:custDataLst>
              <p:tags r:id="rId6"/>
            </p:custDataLst>
          </p:nvPr>
        </p:nvSpPr>
        <p:spPr>
          <a:xfrm>
            <a:off x="4820637" y="3859906"/>
            <a:ext cx="530265" cy="1181777"/>
          </a:xfrm>
          <a:prstGeom prst="upArrow">
            <a:avLst/>
          </a:prstGeom>
          <a:noFill/>
          <a:ln>
            <a:solidFill>
              <a:schemeClr val="tx1"/>
            </a:solid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solidFill>
                <a:srgbClr val="FFC000"/>
              </a:solidFill>
            </a:endParaRPr>
          </a:p>
        </p:txBody>
      </p:sp>
      <p:sp>
        <p:nvSpPr>
          <p:cNvPr id="2" name="TextBox 1">
            <a:extLst>
              <a:ext uri="{FF2B5EF4-FFF2-40B4-BE49-F238E27FC236}">
                <a16:creationId xmlns:a16="http://schemas.microsoft.com/office/drawing/2014/main" id="{95C328D7-C495-0099-39C1-7197088959CC}"/>
              </a:ext>
            </a:extLst>
          </p:cNvPr>
          <p:cNvSpPr txBox="1"/>
          <p:nvPr>
            <p:custDataLst>
              <p:tags r:id="rId7"/>
            </p:custDataLst>
          </p:nvPr>
        </p:nvSpPr>
        <p:spPr>
          <a:xfrm>
            <a:off x="5057325" y="2412881"/>
            <a:ext cx="2168340" cy="369332"/>
          </a:xfrm>
          <a:custGeom>
            <a:avLst/>
            <a:gdLst>
              <a:gd name="connsiteX0" fmla="*/ 0 w 1502229"/>
              <a:gd name="connsiteY0" fmla="*/ 0 h 369332"/>
              <a:gd name="connsiteX1" fmla="*/ 1502229 w 1502229"/>
              <a:gd name="connsiteY1" fmla="*/ 0 h 369332"/>
              <a:gd name="connsiteX2" fmla="*/ 1502229 w 1502229"/>
              <a:gd name="connsiteY2" fmla="*/ 369332 h 369332"/>
              <a:gd name="connsiteX3" fmla="*/ 0 w 1502229"/>
              <a:gd name="connsiteY3" fmla="*/ 369332 h 369332"/>
              <a:gd name="connsiteX4" fmla="*/ 0 w 1502229"/>
              <a:gd name="connsiteY4" fmla="*/ 0 h 369332"/>
              <a:gd name="connsiteX0" fmla="*/ 0 w 1502229"/>
              <a:gd name="connsiteY0" fmla="*/ 379 h 369711"/>
              <a:gd name="connsiteX1" fmla="*/ 993827 w 1502229"/>
              <a:gd name="connsiteY1" fmla="*/ 0 h 369711"/>
              <a:gd name="connsiteX2" fmla="*/ 1502229 w 1502229"/>
              <a:gd name="connsiteY2" fmla="*/ 379 h 369711"/>
              <a:gd name="connsiteX3" fmla="*/ 1502229 w 1502229"/>
              <a:gd name="connsiteY3" fmla="*/ 369711 h 369711"/>
              <a:gd name="connsiteX4" fmla="*/ 0 w 1502229"/>
              <a:gd name="connsiteY4" fmla="*/ 369711 h 369711"/>
              <a:gd name="connsiteX5" fmla="*/ 0 w 1502229"/>
              <a:gd name="connsiteY5" fmla="*/ 379 h 369711"/>
              <a:gd name="connsiteX0" fmla="*/ 6133 w 1508362"/>
              <a:gd name="connsiteY0" fmla="*/ 379 h 369711"/>
              <a:gd name="connsiteX1" fmla="*/ 999960 w 1508362"/>
              <a:gd name="connsiteY1" fmla="*/ 0 h 369711"/>
              <a:gd name="connsiteX2" fmla="*/ 1508362 w 1508362"/>
              <a:gd name="connsiteY2" fmla="*/ 379 h 369711"/>
              <a:gd name="connsiteX3" fmla="*/ 1508362 w 1508362"/>
              <a:gd name="connsiteY3" fmla="*/ 369711 h 369711"/>
              <a:gd name="connsiteX4" fmla="*/ 6133 w 1508362"/>
              <a:gd name="connsiteY4" fmla="*/ 369711 h 369711"/>
              <a:gd name="connsiteX5" fmla="*/ 0 w 1508362"/>
              <a:gd name="connsiteY5" fmla="*/ 154145 h 369711"/>
              <a:gd name="connsiteX6" fmla="*/ 6133 w 1508362"/>
              <a:gd name="connsiteY6" fmla="*/ 379 h 36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8362" h="369711">
                <a:moveTo>
                  <a:pt x="6133" y="379"/>
                </a:moveTo>
                <a:lnTo>
                  <a:pt x="999960" y="0"/>
                </a:lnTo>
                <a:lnTo>
                  <a:pt x="1508362" y="379"/>
                </a:lnTo>
                <a:lnTo>
                  <a:pt x="1508362" y="369711"/>
                </a:lnTo>
                <a:lnTo>
                  <a:pt x="6133" y="369711"/>
                </a:lnTo>
                <a:lnTo>
                  <a:pt x="0" y="154145"/>
                </a:lnTo>
                <a:lnTo>
                  <a:pt x="6133" y="379"/>
                </a:lnTo>
                <a:close/>
              </a:path>
            </a:pathLst>
          </a:custGeom>
          <a:noFill/>
        </p:spPr>
        <p:txBody>
          <a:bodyPr wrap="square" rtlCol="0">
            <a:spAutoFit/>
          </a:bodyPr>
          <a:lstStyle/>
          <a:p>
            <a:pPr algn="ctr"/>
            <a:r>
              <a:rPr lang="fr-FR" dirty="0" err="1"/>
              <a:t>Formal</a:t>
            </a:r>
            <a:r>
              <a:rPr lang="fr-FR" dirty="0"/>
              <a:t> proof</a:t>
            </a:r>
          </a:p>
        </p:txBody>
      </p:sp>
      <p:pic>
        <p:nvPicPr>
          <p:cNvPr id="9" name="Graphic 8">
            <a:extLst>
              <a:ext uri="{FF2B5EF4-FFF2-40B4-BE49-F238E27FC236}">
                <a16:creationId xmlns:a16="http://schemas.microsoft.com/office/drawing/2014/main" id="{0656FA4B-8475-5414-98EA-014BE82505E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472328" y="1198927"/>
            <a:ext cx="1068979" cy="933526"/>
          </a:xfrm>
          <a:prstGeom prst="rect">
            <a:avLst/>
          </a:prstGeom>
        </p:spPr>
      </p:pic>
      <p:pic>
        <p:nvPicPr>
          <p:cNvPr id="12" name="Graphic 11" descr="Programmer male outline">
            <a:extLst>
              <a:ext uri="{FF2B5EF4-FFF2-40B4-BE49-F238E27FC236}">
                <a16:creationId xmlns:a16="http://schemas.microsoft.com/office/drawing/2014/main" id="{A35751B5-2813-D034-7DF7-5146F2C7C12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96224" y="1567647"/>
            <a:ext cx="914400" cy="914400"/>
          </a:xfrm>
          <a:prstGeom prst="rect">
            <a:avLst/>
          </a:prstGeom>
        </p:spPr>
      </p:pic>
      <p:cxnSp>
        <p:nvCxnSpPr>
          <p:cNvPr id="17" name="Straight Arrow Connector 16">
            <a:extLst>
              <a:ext uri="{FF2B5EF4-FFF2-40B4-BE49-F238E27FC236}">
                <a16:creationId xmlns:a16="http://schemas.microsoft.com/office/drawing/2014/main" id="{113791F7-D584-12A3-D017-BB86576E5CC3}"/>
              </a:ext>
            </a:extLst>
          </p:cNvPr>
          <p:cNvCxnSpPr>
            <a:cxnSpLocks/>
          </p:cNvCxnSpPr>
          <p:nvPr/>
        </p:nvCxnSpPr>
        <p:spPr>
          <a:xfrm>
            <a:off x="1761897" y="2513518"/>
            <a:ext cx="2392270" cy="3092098"/>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61511B8-2B51-03D0-792E-276F7D0C5CCC}"/>
              </a:ext>
            </a:extLst>
          </p:cNvPr>
          <p:cNvCxnSpPr>
            <a:cxnSpLocks/>
          </p:cNvCxnSpPr>
          <p:nvPr/>
        </p:nvCxnSpPr>
        <p:spPr>
          <a:xfrm flipV="1">
            <a:off x="2135771" y="2024847"/>
            <a:ext cx="2224856" cy="81831"/>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CD1552F-4A0E-F57B-5432-0B8D9FD6E2BA}"/>
              </a:ext>
            </a:extLst>
          </p:cNvPr>
          <p:cNvCxnSpPr>
            <a:cxnSpLocks/>
          </p:cNvCxnSpPr>
          <p:nvPr/>
        </p:nvCxnSpPr>
        <p:spPr>
          <a:xfrm>
            <a:off x="2268862" y="2238459"/>
            <a:ext cx="2252804" cy="319842"/>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70E089F-09CC-44F7-72E8-9F5E5F785D79}"/>
              </a:ext>
            </a:extLst>
          </p:cNvPr>
          <p:cNvSpPr txBox="1"/>
          <p:nvPr/>
        </p:nvSpPr>
        <p:spPr>
          <a:xfrm>
            <a:off x="2743200" y="4249701"/>
            <a:ext cx="318782" cy="369332"/>
          </a:xfrm>
          <a:prstGeom prst="rect">
            <a:avLst/>
          </a:prstGeom>
          <a:noFill/>
        </p:spPr>
        <p:txBody>
          <a:bodyPr wrap="square" rtlCol="0">
            <a:spAutoFit/>
          </a:bodyPr>
          <a:lstStyle/>
          <a:p>
            <a:r>
              <a:rPr lang="en-US" dirty="0">
                <a:solidFill>
                  <a:srgbClr val="7030A0"/>
                </a:solidFill>
              </a:rPr>
              <a:t>1</a:t>
            </a:r>
            <a:endParaRPr lang="fr-FR" dirty="0">
              <a:solidFill>
                <a:srgbClr val="7030A0"/>
              </a:solidFill>
            </a:endParaRPr>
          </a:p>
        </p:txBody>
      </p:sp>
      <p:sp>
        <p:nvSpPr>
          <p:cNvPr id="34" name="TextBox 33">
            <a:extLst>
              <a:ext uri="{FF2B5EF4-FFF2-40B4-BE49-F238E27FC236}">
                <a16:creationId xmlns:a16="http://schemas.microsoft.com/office/drawing/2014/main" id="{1F410EFC-AC57-8294-39AE-34268F5B8A3A}"/>
              </a:ext>
            </a:extLst>
          </p:cNvPr>
          <p:cNvSpPr txBox="1"/>
          <p:nvPr/>
        </p:nvSpPr>
        <p:spPr>
          <a:xfrm>
            <a:off x="2985339" y="1679335"/>
            <a:ext cx="318782" cy="369332"/>
          </a:xfrm>
          <a:prstGeom prst="rect">
            <a:avLst/>
          </a:prstGeom>
          <a:noFill/>
        </p:spPr>
        <p:txBody>
          <a:bodyPr wrap="square" rtlCol="0">
            <a:spAutoFit/>
          </a:bodyPr>
          <a:lstStyle/>
          <a:p>
            <a:r>
              <a:rPr lang="en-US" dirty="0">
                <a:solidFill>
                  <a:srgbClr val="7030A0"/>
                </a:solidFill>
              </a:rPr>
              <a:t>2</a:t>
            </a:r>
            <a:endParaRPr lang="fr-FR" dirty="0">
              <a:solidFill>
                <a:srgbClr val="7030A0"/>
              </a:solidFill>
            </a:endParaRPr>
          </a:p>
        </p:txBody>
      </p:sp>
      <p:sp>
        <p:nvSpPr>
          <p:cNvPr id="35" name="TextBox 34">
            <a:extLst>
              <a:ext uri="{FF2B5EF4-FFF2-40B4-BE49-F238E27FC236}">
                <a16:creationId xmlns:a16="http://schemas.microsoft.com/office/drawing/2014/main" id="{DD0AC2F4-0C6D-C14B-8DB7-C652E5B698DD}"/>
              </a:ext>
            </a:extLst>
          </p:cNvPr>
          <p:cNvSpPr txBox="1"/>
          <p:nvPr/>
        </p:nvSpPr>
        <p:spPr>
          <a:xfrm>
            <a:off x="3057459" y="2345628"/>
            <a:ext cx="318782" cy="369332"/>
          </a:xfrm>
          <a:prstGeom prst="rect">
            <a:avLst/>
          </a:prstGeom>
          <a:noFill/>
        </p:spPr>
        <p:txBody>
          <a:bodyPr wrap="square" rtlCol="0">
            <a:spAutoFit/>
          </a:bodyPr>
          <a:lstStyle/>
          <a:p>
            <a:r>
              <a:rPr lang="en-US" dirty="0">
                <a:solidFill>
                  <a:srgbClr val="7030A0"/>
                </a:solidFill>
              </a:rPr>
              <a:t>3</a:t>
            </a:r>
            <a:endParaRPr lang="fr-FR" dirty="0">
              <a:solidFill>
                <a:srgbClr val="7030A0"/>
              </a:solidFill>
            </a:endParaRPr>
          </a:p>
        </p:txBody>
      </p:sp>
      <p:sp>
        <p:nvSpPr>
          <p:cNvPr id="3" name="Slide Number Placeholder 3">
            <a:extLst>
              <a:ext uri="{FF2B5EF4-FFF2-40B4-BE49-F238E27FC236}">
                <a16:creationId xmlns:a16="http://schemas.microsoft.com/office/drawing/2014/main" id="{D194080B-F535-F96B-7111-E44D745F808B}"/>
              </a:ext>
            </a:extLst>
          </p:cNvPr>
          <p:cNvSpPr>
            <a:spLocks noGrp="1"/>
          </p:cNvSpPr>
          <p:nvPr>
            <p:ph type="sldNum" sz="quarter" idx="12"/>
          </p:nvPr>
        </p:nvSpPr>
        <p:spPr>
          <a:xfrm>
            <a:off x="9448800" y="6474620"/>
            <a:ext cx="2743200" cy="365125"/>
          </a:xfrm>
        </p:spPr>
        <p:txBody>
          <a:bodyPr/>
          <a:lstStyle/>
          <a:p>
            <a:fld id="{6113E31D-E2AB-40D1-8B51-AFA5AFEF393A}" type="slidenum">
              <a:rPr lang="en-US" smtClean="0"/>
              <a:t>4</a:t>
            </a:fld>
            <a:endParaRPr lang="en-US" dirty="0"/>
          </a:p>
        </p:txBody>
      </p:sp>
      <p:sp>
        <p:nvSpPr>
          <p:cNvPr id="6" name="Title 1">
            <a:extLst>
              <a:ext uri="{FF2B5EF4-FFF2-40B4-BE49-F238E27FC236}">
                <a16:creationId xmlns:a16="http://schemas.microsoft.com/office/drawing/2014/main" id="{297BA3D1-677D-AEB0-0590-843FFA8F5CD2}"/>
              </a:ext>
            </a:extLst>
          </p:cNvPr>
          <p:cNvSpPr txBox="1">
            <a:spLocks/>
          </p:cNvSpPr>
          <p:nvPr>
            <p:custDataLst>
              <p:tags r:id="rId8"/>
            </p:custDataLst>
          </p:nvPr>
        </p:nvSpPr>
        <p:spPr>
          <a:xfrm>
            <a:off x="83820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1">
                    <a:lumMod val="50000"/>
                  </a:schemeClr>
                </a:solidFill>
              </a:rPr>
              <a:t>How does the sel4 team reason on C code?</a:t>
            </a:r>
            <a:endParaRPr lang="fr-FR" dirty="0">
              <a:solidFill>
                <a:schemeClr val="accent1">
                  <a:lumMod val="50000"/>
                </a:schemeClr>
              </a:solidFill>
            </a:endParaRPr>
          </a:p>
        </p:txBody>
      </p:sp>
    </p:spTree>
    <p:custDataLst>
      <p:tags r:id="rId1"/>
    </p:custDataLst>
    <p:extLst>
      <p:ext uri="{BB962C8B-B14F-4D97-AF65-F5344CB8AC3E}">
        <p14:creationId xmlns:p14="http://schemas.microsoft.com/office/powerpoint/2010/main" val="374272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6" grpId="0"/>
      <p:bldP spid="28" grpId="0"/>
      <p:bldP spid="29" grpId="0" animBg="1"/>
      <p:bldP spid="2" grpId="0"/>
      <p:bldP spid="33" grpId="0"/>
      <p:bldP spid="34" grpId="0"/>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E1225A0-670F-051F-8E0D-29EFF6F882ED}"/>
              </a:ext>
            </a:extLst>
          </p:cNvPr>
          <p:cNvSpPr>
            <a:spLocks/>
          </p:cNvSpPr>
          <p:nvPr>
            <p:custDataLst>
              <p:tags r:id="rId2"/>
            </p:custDataLst>
          </p:nvPr>
        </p:nvSpPr>
        <p:spPr>
          <a:xfrm>
            <a:off x="3915068" y="1187955"/>
            <a:ext cx="3628930" cy="2449852"/>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grpSp>
        <p:nvGrpSpPr>
          <p:cNvPr id="23" name="Group 22">
            <a:extLst>
              <a:ext uri="{FF2B5EF4-FFF2-40B4-BE49-F238E27FC236}">
                <a16:creationId xmlns:a16="http://schemas.microsoft.com/office/drawing/2014/main" id="{B8417600-9644-7FDE-FD28-569E044A124F}"/>
              </a:ext>
            </a:extLst>
          </p:cNvPr>
          <p:cNvGrpSpPr/>
          <p:nvPr>
            <p:custDataLst>
              <p:tags r:id="rId3"/>
            </p:custDataLst>
          </p:nvPr>
        </p:nvGrpSpPr>
        <p:grpSpPr>
          <a:xfrm>
            <a:off x="4673940" y="1980166"/>
            <a:ext cx="766770" cy="1177721"/>
            <a:chOff x="6510330" y="3564329"/>
            <a:chExt cx="766770" cy="2114278"/>
          </a:xfrm>
        </p:grpSpPr>
        <p:sp>
          <p:nvSpPr>
            <p:cNvPr id="24" name="Rectangle 36">
              <a:extLst>
                <a:ext uri="{FF2B5EF4-FFF2-40B4-BE49-F238E27FC236}">
                  <a16:creationId xmlns:a16="http://schemas.microsoft.com/office/drawing/2014/main" id="{B9808661-D314-D8FC-8F23-C07C8E55B305}"/>
                </a:ext>
              </a:extLst>
            </p:cNvPr>
            <p:cNvSpPr/>
            <p:nvPr/>
          </p:nvSpPr>
          <p:spPr>
            <a:xfrm>
              <a:off x="6510330" y="3564329"/>
              <a:ext cx="766770" cy="900991"/>
            </a:xfrm>
            <a:custGeom>
              <a:avLst/>
              <a:gdLst>
                <a:gd name="connsiteX0" fmla="*/ 0 w 762000"/>
                <a:gd name="connsiteY0" fmla="*/ 0 h 900991"/>
                <a:gd name="connsiteX1" fmla="*/ 762000 w 762000"/>
                <a:gd name="connsiteY1" fmla="*/ 0 h 900991"/>
                <a:gd name="connsiteX2" fmla="*/ 762000 w 762000"/>
                <a:gd name="connsiteY2" fmla="*/ 900991 h 900991"/>
                <a:gd name="connsiteX3" fmla="*/ 0 w 762000"/>
                <a:gd name="connsiteY3" fmla="*/ 900991 h 900991"/>
                <a:gd name="connsiteX4" fmla="*/ 0 w 762000"/>
                <a:gd name="connsiteY4" fmla="*/ 0 h 900991"/>
                <a:gd name="connsiteX0" fmla="*/ 0 w 762000"/>
                <a:gd name="connsiteY0" fmla="*/ 0 h 900991"/>
                <a:gd name="connsiteX1" fmla="*/ 762000 w 762000"/>
                <a:gd name="connsiteY1" fmla="*/ 0 h 900991"/>
                <a:gd name="connsiteX2" fmla="*/ 762000 w 762000"/>
                <a:gd name="connsiteY2" fmla="*/ 900991 h 900991"/>
                <a:gd name="connsiteX3" fmla="*/ 0 w 762000"/>
                <a:gd name="connsiteY3" fmla="*/ 900991 h 900991"/>
                <a:gd name="connsiteX4" fmla="*/ 0 w 762000"/>
                <a:gd name="connsiteY4" fmla="*/ 687631 h 900991"/>
                <a:gd name="connsiteX5" fmla="*/ 0 w 762000"/>
                <a:gd name="connsiteY5" fmla="*/ 0 h 900991"/>
                <a:gd name="connsiteX0" fmla="*/ 4770 w 766770"/>
                <a:gd name="connsiteY0" fmla="*/ 0 h 900991"/>
                <a:gd name="connsiteX1" fmla="*/ 766770 w 766770"/>
                <a:gd name="connsiteY1" fmla="*/ 0 h 900991"/>
                <a:gd name="connsiteX2" fmla="*/ 766770 w 766770"/>
                <a:gd name="connsiteY2" fmla="*/ 900991 h 900991"/>
                <a:gd name="connsiteX3" fmla="*/ 4770 w 766770"/>
                <a:gd name="connsiteY3" fmla="*/ 900991 h 900991"/>
                <a:gd name="connsiteX4" fmla="*/ 4770 w 766770"/>
                <a:gd name="connsiteY4" fmla="*/ 687631 h 900991"/>
                <a:gd name="connsiteX5" fmla="*/ 0 w 766770"/>
                <a:gd name="connsiteY5" fmla="*/ 305759 h 900991"/>
                <a:gd name="connsiteX6" fmla="*/ 4770 w 766770"/>
                <a:gd name="connsiteY6" fmla="*/ 0 h 90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6770" h="900991">
                  <a:moveTo>
                    <a:pt x="4770" y="0"/>
                  </a:moveTo>
                  <a:lnTo>
                    <a:pt x="766770" y="0"/>
                  </a:lnTo>
                  <a:lnTo>
                    <a:pt x="766770" y="900991"/>
                  </a:lnTo>
                  <a:lnTo>
                    <a:pt x="4770" y="900991"/>
                  </a:lnTo>
                  <a:lnTo>
                    <a:pt x="4770" y="687631"/>
                  </a:lnTo>
                  <a:lnTo>
                    <a:pt x="0" y="305759"/>
                  </a:lnTo>
                  <a:lnTo>
                    <a:pt x="477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Arrow: Up 24">
              <a:extLst>
                <a:ext uri="{FF2B5EF4-FFF2-40B4-BE49-F238E27FC236}">
                  <a16:creationId xmlns:a16="http://schemas.microsoft.com/office/drawing/2014/main" id="{3C63D03F-7E72-CEE7-1B67-4AEB9E3F5905}"/>
                </a:ext>
              </a:extLst>
            </p:cNvPr>
            <p:cNvSpPr/>
            <p:nvPr/>
          </p:nvSpPr>
          <p:spPr>
            <a:xfrm>
              <a:off x="6635477" y="3767401"/>
              <a:ext cx="551815" cy="1911206"/>
            </a:xfrm>
            <a:prstGeom prst="upArrow">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26" name="TextBox 25">
            <a:extLst>
              <a:ext uri="{FF2B5EF4-FFF2-40B4-BE49-F238E27FC236}">
                <a16:creationId xmlns:a16="http://schemas.microsoft.com/office/drawing/2014/main" id="{A59D68DA-74BA-1F58-2C5C-11589C8FCB29}"/>
              </a:ext>
            </a:extLst>
          </p:cNvPr>
          <p:cNvSpPr txBox="1"/>
          <p:nvPr>
            <p:custDataLst>
              <p:tags r:id="rId4"/>
            </p:custDataLst>
          </p:nvPr>
        </p:nvSpPr>
        <p:spPr>
          <a:xfrm>
            <a:off x="4055234" y="3237301"/>
            <a:ext cx="2088572" cy="369332"/>
          </a:xfrm>
          <a:custGeom>
            <a:avLst/>
            <a:gdLst>
              <a:gd name="connsiteX0" fmla="*/ 0 w 1502229"/>
              <a:gd name="connsiteY0" fmla="*/ 0 h 369332"/>
              <a:gd name="connsiteX1" fmla="*/ 1502229 w 1502229"/>
              <a:gd name="connsiteY1" fmla="*/ 0 h 369332"/>
              <a:gd name="connsiteX2" fmla="*/ 1502229 w 1502229"/>
              <a:gd name="connsiteY2" fmla="*/ 369332 h 369332"/>
              <a:gd name="connsiteX3" fmla="*/ 0 w 1502229"/>
              <a:gd name="connsiteY3" fmla="*/ 369332 h 369332"/>
              <a:gd name="connsiteX4" fmla="*/ 0 w 1502229"/>
              <a:gd name="connsiteY4" fmla="*/ 0 h 369332"/>
              <a:gd name="connsiteX0" fmla="*/ 0 w 1502229"/>
              <a:gd name="connsiteY0" fmla="*/ 379 h 369711"/>
              <a:gd name="connsiteX1" fmla="*/ 993827 w 1502229"/>
              <a:gd name="connsiteY1" fmla="*/ 0 h 369711"/>
              <a:gd name="connsiteX2" fmla="*/ 1502229 w 1502229"/>
              <a:gd name="connsiteY2" fmla="*/ 379 h 369711"/>
              <a:gd name="connsiteX3" fmla="*/ 1502229 w 1502229"/>
              <a:gd name="connsiteY3" fmla="*/ 369711 h 369711"/>
              <a:gd name="connsiteX4" fmla="*/ 0 w 1502229"/>
              <a:gd name="connsiteY4" fmla="*/ 369711 h 369711"/>
              <a:gd name="connsiteX5" fmla="*/ 0 w 1502229"/>
              <a:gd name="connsiteY5" fmla="*/ 379 h 369711"/>
              <a:gd name="connsiteX0" fmla="*/ 0 w 1502229"/>
              <a:gd name="connsiteY0" fmla="*/ 379 h 369711"/>
              <a:gd name="connsiteX1" fmla="*/ 993827 w 1502229"/>
              <a:gd name="connsiteY1" fmla="*/ 0 h 369711"/>
              <a:gd name="connsiteX2" fmla="*/ 1502229 w 1502229"/>
              <a:gd name="connsiteY2" fmla="*/ 379 h 369711"/>
              <a:gd name="connsiteX3" fmla="*/ 1502229 w 1502229"/>
              <a:gd name="connsiteY3" fmla="*/ 369711 h 369711"/>
              <a:gd name="connsiteX4" fmla="*/ 736348 w 1502229"/>
              <a:gd name="connsiteY4" fmla="*/ 366816 h 369711"/>
              <a:gd name="connsiteX5" fmla="*/ 0 w 1502229"/>
              <a:gd name="connsiteY5" fmla="*/ 369711 h 369711"/>
              <a:gd name="connsiteX6" fmla="*/ 0 w 1502229"/>
              <a:gd name="connsiteY6" fmla="*/ 379 h 36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2229" h="369711">
                <a:moveTo>
                  <a:pt x="0" y="379"/>
                </a:moveTo>
                <a:lnTo>
                  <a:pt x="993827" y="0"/>
                </a:lnTo>
                <a:lnTo>
                  <a:pt x="1502229" y="379"/>
                </a:lnTo>
                <a:lnTo>
                  <a:pt x="1502229" y="369711"/>
                </a:lnTo>
                <a:lnTo>
                  <a:pt x="736348" y="366816"/>
                </a:lnTo>
                <a:lnTo>
                  <a:pt x="0" y="369711"/>
                </a:lnTo>
                <a:lnTo>
                  <a:pt x="0" y="379"/>
                </a:lnTo>
                <a:close/>
              </a:path>
            </a:pathLst>
          </a:custGeom>
          <a:noFill/>
        </p:spPr>
        <p:txBody>
          <a:bodyPr wrap="square" rtlCol="0">
            <a:spAutoFit/>
          </a:bodyPr>
          <a:lstStyle/>
          <a:p>
            <a:pPr algn="ctr"/>
            <a:r>
              <a:rPr lang="fr-FR" dirty="0"/>
              <a:t>SIMPL program</a:t>
            </a:r>
          </a:p>
        </p:txBody>
      </p:sp>
      <p:grpSp>
        <p:nvGrpSpPr>
          <p:cNvPr id="15" name="Group 14">
            <a:extLst>
              <a:ext uri="{FF2B5EF4-FFF2-40B4-BE49-F238E27FC236}">
                <a16:creationId xmlns:a16="http://schemas.microsoft.com/office/drawing/2014/main" id="{8FA9D870-5639-9ABD-1A43-B17E42F126AE}"/>
              </a:ext>
            </a:extLst>
          </p:cNvPr>
          <p:cNvGrpSpPr/>
          <p:nvPr/>
        </p:nvGrpSpPr>
        <p:grpSpPr>
          <a:xfrm>
            <a:off x="3915068" y="5396712"/>
            <a:ext cx="3628930" cy="823296"/>
            <a:chOff x="3915068" y="5396712"/>
            <a:chExt cx="3628930" cy="823296"/>
          </a:xfrm>
        </p:grpSpPr>
        <p:sp>
          <p:nvSpPr>
            <p:cNvPr id="14" name="Rectangle 13">
              <a:extLst>
                <a:ext uri="{FF2B5EF4-FFF2-40B4-BE49-F238E27FC236}">
                  <a16:creationId xmlns:a16="http://schemas.microsoft.com/office/drawing/2014/main" id="{A9C0B032-984D-341D-A5F1-7102058176AD}"/>
                </a:ext>
              </a:extLst>
            </p:cNvPr>
            <p:cNvSpPr/>
            <p:nvPr>
              <p:custDataLst>
                <p:tags r:id="rId9"/>
              </p:custDataLst>
            </p:nvPr>
          </p:nvSpPr>
          <p:spPr>
            <a:xfrm>
              <a:off x="3915068" y="5396712"/>
              <a:ext cx="3628930" cy="823296"/>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22" name="TextBox 21">
              <a:extLst>
                <a:ext uri="{FF2B5EF4-FFF2-40B4-BE49-F238E27FC236}">
                  <a16:creationId xmlns:a16="http://schemas.microsoft.com/office/drawing/2014/main" id="{002E7B8C-EACD-29DE-ACBE-B0AE35628C89}"/>
                </a:ext>
              </a:extLst>
            </p:cNvPr>
            <p:cNvSpPr txBox="1"/>
            <p:nvPr>
              <p:custDataLst>
                <p:tags r:id="rId10"/>
              </p:custDataLst>
            </p:nvPr>
          </p:nvSpPr>
          <p:spPr>
            <a:xfrm>
              <a:off x="5794629" y="5451184"/>
              <a:ext cx="1438569" cy="308865"/>
            </a:xfrm>
            <a:prstGeom prst="rect">
              <a:avLst/>
            </a:prstGeom>
            <a:noFill/>
            <a:ln>
              <a:solidFill>
                <a:schemeClr val="tx1"/>
              </a:solidFill>
            </a:ln>
          </p:spPr>
          <p:txBody>
            <a:bodyPr wrap="square">
              <a:spAutoFit/>
            </a:bodyPr>
            <a:lstStyle/>
            <a:p>
              <a:pPr algn="ctr"/>
              <a:r>
                <a:rPr lang="en-US" dirty="0"/>
                <a:t>C</a:t>
              </a:r>
              <a:endParaRPr lang="fr-FR" dirty="0"/>
            </a:p>
          </p:txBody>
        </p:sp>
        <p:sp>
          <p:nvSpPr>
            <p:cNvPr id="27" name="TextBox 26">
              <a:extLst>
                <a:ext uri="{FF2B5EF4-FFF2-40B4-BE49-F238E27FC236}">
                  <a16:creationId xmlns:a16="http://schemas.microsoft.com/office/drawing/2014/main" id="{9B99DBFE-FE09-8F76-7241-C895D54AE6B0}"/>
                </a:ext>
              </a:extLst>
            </p:cNvPr>
            <p:cNvSpPr txBox="1"/>
            <p:nvPr>
              <p:custDataLst>
                <p:tags r:id="rId11"/>
              </p:custDataLst>
            </p:nvPr>
          </p:nvSpPr>
          <p:spPr>
            <a:xfrm>
              <a:off x="4296967" y="5637263"/>
              <a:ext cx="1502229" cy="380002"/>
            </a:xfrm>
            <a:custGeom>
              <a:avLst/>
              <a:gdLst>
                <a:gd name="connsiteX0" fmla="*/ 0 w 1502229"/>
                <a:gd name="connsiteY0" fmla="*/ 0 h 369332"/>
                <a:gd name="connsiteX1" fmla="*/ 1502229 w 1502229"/>
                <a:gd name="connsiteY1" fmla="*/ 0 h 369332"/>
                <a:gd name="connsiteX2" fmla="*/ 1502229 w 1502229"/>
                <a:gd name="connsiteY2" fmla="*/ 369332 h 369332"/>
                <a:gd name="connsiteX3" fmla="*/ 0 w 1502229"/>
                <a:gd name="connsiteY3" fmla="*/ 369332 h 369332"/>
                <a:gd name="connsiteX4" fmla="*/ 0 w 1502229"/>
                <a:gd name="connsiteY4" fmla="*/ 0 h 369332"/>
                <a:gd name="connsiteX0" fmla="*/ 0 w 1502229"/>
                <a:gd name="connsiteY0" fmla="*/ 379 h 369711"/>
                <a:gd name="connsiteX1" fmla="*/ 993827 w 1502229"/>
                <a:gd name="connsiteY1" fmla="*/ 0 h 369711"/>
                <a:gd name="connsiteX2" fmla="*/ 1502229 w 1502229"/>
                <a:gd name="connsiteY2" fmla="*/ 379 h 369711"/>
                <a:gd name="connsiteX3" fmla="*/ 1502229 w 1502229"/>
                <a:gd name="connsiteY3" fmla="*/ 369711 h 369711"/>
                <a:gd name="connsiteX4" fmla="*/ 0 w 1502229"/>
                <a:gd name="connsiteY4" fmla="*/ 369711 h 369711"/>
                <a:gd name="connsiteX5" fmla="*/ 0 w 1502229"/>
                <a:gd name="connsiteY5" fmla="*/ 379 h 369711"/>
                <a:gd name="connsiteX0" fmla="*/ 0 w 1502229"/>
                <a:gd name="connsiteY0" fmla="*/ 10670 h 380002"/>
                <a:gd name="connsiteX1" fmla="*/ 716684 w 1502229"/>
                <a:gd name="connsiteY1" fmla="*/ 0 h 380002"/>
                <a:gd name="connsiteX2" fmla="*/ 993827 w 1502229"/>
                <a:gd name="connsiteY2" fmla="*/ 10291 h 380002"/>
                <a:gd name="connsiteX3" fmla="*/ 1502229 w 1502229"/>
                <a:gd name="connsiteY3" fmla="*/ 10670 h 380002"/>
                <a:gd name="connsiteX4" fmla="*/ 1502229 w 1502229"/>
                <a:gd name="connsiteY4" fmla="*/ 380002 h 380002"/>
                <a:gd name="connsiteX5" fmla="*/ 0 w 1502229"/>
                <a:gd name="connsiteY5" fmla="*/ 380002 h 380002"/>
                <a:gd name="connsiteX6" fmla="*/ 0 w 1502229"/>
                <a:gd name="connsiteY6" fmla="*/ 10670 h 38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2229" h="380002">
                  <a:moveTo>
                    <a:pt x="0" y="10670"/>
                  </a:moveTo>
                  <a:lnTo>
                    <a:pt x="716684" y="0"/>
                  </a:lnTo>
                  <a:lnTo>
                    <a:pt x="993827" y="10291"/>
                  </a:lnTo>
                  <a:lnTo>
                    <a:pt x="1502229" y="10670"/>
                  </a:lnTo>
                  <a:lnTo>
                    <a:pt x="1502229" y="380002"/>
                  </a:lnTo>
                  <a:lnTo>
                    <a:pt x="0" y="380002"/>
                  </a:lnTo>
                  <a:lnTo>
                    <a:pt x="0" y="10670"/>
                  </a:lnTo>
                  <a:close/>
                </a:path>
              </a:pathLst>
            </a:custGeom>
            <a:noFill/>
          </p:spPr>
          <p:txBody>
            <a:bodyPr wrap="square" rtlCol="0">
              <a:spAutoFit/>
            </a:bodyPr>
            <a:lstStyle/>
            <a:p>
              <a:pPr algn="ctr"/>
              <a:r>
                <a:rPr lang="en-US" dirty="0"/>
                <a:t>Program</a:t>
              </a:r>
              <a:endParaRPr lang="fr-FR" dirty="0"/>
            </a:p>
          </p:txBody>
        </p:sp>
      </p:grpSp>
      <p:sp>
        <p:nvSpPr>
          <p:cNvPr id="28" name="TextBox 27">
            <a:extLst>
              <a:ext uri="{FF2B5EF4-FFF2-40B4-BE49-F238E27FC236}">
                <a16:creationId xmlns:a16="http://schemas.microsoft.com/office/drawing/2014/main" id="{52174646-2246-EF4F-91A8-991ECCFC40DB}"/>
              </a:ext>
            </a:extLst>
          </p:cNvPr>
          <p:cNvSpPr txBox="1"/>
          <p:nvPr>
            <p:custDataLst>
              <p:tags r:id="rId5"/>
            </p:custDataLst>
          </p:nvPr>
        </p:nvSpPr>
        <p:spPr>
          <a:xfrm>
            <a:off x="3549058" y="1705875"/>
            <a:ext cx="3125127" cy="369332"/>
          </a:xfrm>
          <a:custGeom>
            <a:avLst/>
            <a:gdLst>
              <a:gd name="connsiteX0" fmla="*/ 0 w 1502229"/>
              <a:gd name="connsiteY0" fmla="*/ 0 h 369332"/>
              <a:gd name="connsiteX1" fmla="*/ 1502229 w 1502229"/>
              <a:gd name="connsiteY1" fmla="*/ 0 h 369332"/>
              <a:gd name="connsiteX2" fmla="*/ 1502229 w 1502229"/>
              <a:gd name="connsiteY2" fmla="*/ 369332 h 369332"/>
              <a:gd name="connsiteX3" fmla="*/ 0 w 1502229"/>
              <a:gd name="connsiteY3" fmla="*/ 369332 h 369332"/>
              <a:gd name="connsiteX4" fmla="*/ 0 w 1502229"/>
              <a:gd name="connsiteY4" fmla="*/ 0 h 369332"/>
              <a:gd name="connsiteX0" fmla="*/ 0 w 1502229"/>
              <a:gd name="connsiteY0" fmla="*/ 379 h 369711"/>
              <a:gd name="connsiteX1" fmla="*/ 993827 w 1502229"/>
              <a:gd name="connsiteY1" fmla="*/ 0 h 369711"/>
              <a:gd name="connsiteX2" fmla="*/ 1502229 w 1502229"/>
              <a:gd name="connsiteY2" fmla="*/ 379 h 369711"/>
              <a:gd name="connsiteX3" fmla="*/ 1502229 w 1502229"/>
              <a:gd name="connsiteY3" fmla="*/ 369711 h 369711"/>
              <a:gd name="connsiteX4" fmla="*/ 0 w 1502229"/>
              <a:gd name="connsiteY4" fmla="*/ 369711 h 369711"/>
              <a:gd name="connsiteX5" fmla="*/ 0 w 1502229"/>
              <a:gd name="connsiteY5" fmla="*/ 379 h 369711"/>
              <a:gd name="connsiteX0" fmla="*/ 6133 w 1508362"/>
              <a:gd name="connsiteY0" fmla="*/ 379 h 369711"/>
              <a:gd name="connsiteX1" fmla="*/ 999960 w 1508362"/>
              <a:gd name="connsiteY1" fmla="*/ 0 h 369711"/>
              <a:gd name="connsiteX2" fmla="*/ 1508362 w 1508362"/>
              <a:gd name="connsiteY2" fmla="*/ 379 h 369711"/>
              <a:gd name="connsiteX3" fmla="*/ 1508362 w 1508362"/>
              <a:gd name="connsiteY3" fmla="*/ 369711 h 369711"/>
              <a:gd name="connsiteX4" fmla="*/ 6133 w 1508362"/>
              <a:gd name="connsiteY4" fmla="*/ 369711 h 369711"/>
              <a:gd name="connsiteX5" fmla="*/ 0 w 1508362"/>
              <a:gd name="connsiteY5" fmla="*/ 154145 h 369711"/>
              <a:gd name="connsiteX6" fmla="*/ 6133 w 1508362"/>
              <a:gd name="connsiteY6" fmla="*/ 379 h 36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8362" h="369711">
                <a:moveTo>
                  <a:pt x="6133" y="379"/>
                </a:moveTo>
                <a:lnTo>
                  <a:pt x="999960" y="0"/>
                </a:lnTo>
                <a:lnTo>
                  <a:pt x="1508362" y="379"/>
                </a:lnTo>
                <a:lnTo>
                  <a:pt x="1508362" y="369711"/>
                </a:lnTo>
                <a:lnTo>
                  <a:pt x="6133" y="369711"/>
                </a:lnTo>
                <a:lnTo>
                  <a:pt x="0" y="154145"/>
                </a:lnTo>
                <a:lnTo>
                  <a:pt x="6133" y="379"/>
                </a:lnTo>
                <a:close/>
              </a:path>
            </a:pathLst>
          </a:custGeom>
          <a:noFill/>
        </p:spPr>
        <p:txBody>
          <a:bodyPr wrap="square" rtlCol="0">
            <a:spAutoFit/>
          </a:bodyPr>
          <a:lstStyle/>
          <a:p>
            <a:pPr algn="ctr"/>
            <a:r>
              <a:rPr lang="fr-FR" dirty="0" err="1"/>
              <a:t>Specification</a:t>
            </a:r>
            <a:endParaRPr lang="fr-FR" dirty="0"/>
          </a:p>
        </p:txBody>
      </p:sp>
      <p:sp>
        <p:nvSpPr>
          <p:cNvPr id="29" name="Arrow: Up 28">
            <a:extLst>
              <a:ext uri="{FF2B5EF4-FFF2-40B4-BE49-F238E27FC236}">
                <a16:creationId xmlns:a16="http://schemas.microsoft.com/office/drawing/2014/main" id="{526EFE7B-7A6C-28B5-3943-852DD650C2A7}"/>
              </a:ext>
            </a:extLst>
          </p:cNvPr>
          <p:cNvSpPr/>
          <p:nvPr>
            <p:custDataLst>
              <p:tags r:id="rId6"/>
            </p:custDataLst>
          </p:nvPr>
        </p:nvSpPr>
        <p:spPr>
          <a:xfrm>
            <a:off x="4820637" y="3859906"/>
            <a:ext cx="530265" cy="1181777"/>
          </a:xfrm>
          <a:prstGeom prst="upArrow">
            <a:avLst/>
          </a:prstGeom>
          <a:noFill/>
          <a:ln>
            <a:solidFill>
              <a:schemeClr val="tx1"/>
            </a:solid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solidFill>
                <a:srgbClr val="FFC000"/>
              </a:solidFill>
            </a:endParaRPr>
          </a:p>
        </p:txBody>
      </p:sp>
      <p:sp>
        <p:nvSpPr>
          <p:cNvPr id="2" name="TextBox 1">
            <a:extLst>
              <a:ext uri="{FF2B5EF4-FFF2-40B4-BE49-F238E27FC236}">
                <a16:creationId xmlns:a16="http://schemas.microsoft.com/office/drawing/2014/main" id="{95C328D7-C495-0099-39C1-7197088959CC}"/>
              </a:ext>
            </a:extLst>
          </p:cNvPr>
          <p:cNvSpPr txBox="1"/>
          <p:nvPr>
            <p:custDataLst>
              <p:tags r:id="rId7"/>
            </p:custDataLst>
          </p:nvPr>
        </p:nvSpPr>
        <p:spPr>
          <a:xfrm>
            <a:off x="5057325" y="2412881"/>
            <a:ext cx="2168340" cy="369332"/>
          </a:xfrm>
          <a:custGeom>
            <a:avLst/>
            <a:gdLst>
              <a:gd name="connsiteX0" fmla="*/ 0 w 1502229"/>
              <a:gd name="connsiteY0" fmla="*/ 0 h 369332"/>
              <a:gd name="connsiteX1" fmla="*/ 1502229 w 1502229"/>
              <a:gd name="connsiteY1" fmla="*/ 0 h 369332"/>
              <a:gd name="connsiteX2" fmla="*/ 1502229 w 1502229"/>
              <a:gd name="connsiteY2" fmla="*/ 369332 h 369332"/>
              <a:gd name="connsiteX3" fmla="*/ 0 w 1502229"/>
              <a:gd name="connsiteY3" fmla="*/ 369332 h 369332"/>
              <a:gd name="connsiteX4" fmla="*/ 0 w 1502229"/>
              <a:gd name="connsiteY4" fmla="*/ 0 h 369332"/>
              <a:gd name="connsiteX0" fmla="*/ 0 w 1502229"/>
              <a:gd name="connsiteY0" fmla="*/ 379 h 369711"/>
              <a:gd name="connsiteX1" fmla="*/ 993827 w 1502229"/>
              <a:gd name="connsiteY1" fmla="*/ 0 h 369711"/>
              <a:gd name="connsiteX2" fmla="*/ 1502229 w 1502229"/>
              <a:gd name="connsiteY2" fmla="*/ 379 h 369711"/>
              <a:gd name="connsiteX3" fmla="*/ 1502229 w 1502229"/>
              <a:gd name="connsiteY3" fmla="*/ 369711 h 369711"/>
              <a:gd name="connsiteX4" fmla="*/ 0 w 1502229"/>
              <a:gd name="connsiteY4" fmla="*/ 369711 h 369711"/>
              <a:gd name="connsiteX5" fmla="*/ 0 w 1502229"/>
              <a:gd name="connsiteY5" fmla="*/ 379 h 369711"/>
              <a:gd name="connsiteX0" fmla="*/ 6133 w 1508362"/>
              <a:gd name="connsiteY0" fmla="*/ 379 h 369711"/>
              <a:gd name="connsiteX1" fmla="*/ 999960 w 1508362"/>
              <a:gd name="connsiteY1" fmla="*/ 0 h 369711"/>
              <a:gd name="connsiteX2" fmla="*/ 1508362 w 1508362"/>
              <a:gd name="connsiteY2" fmla="*/ 379 h 369711"/>
              <a:gd name="connsiteX3" fmla="*/ 1508362 w 1508362"/>
              <a:gd name="connsiteY3" fmla="*/ 369711 h 369711"/>
              <a:gd name="connsiteX4" fmla="*/ 6133 w 1508362"/>
              <a:gd name="connsiteY4" fmla="*/ 369711 h 369711"/>
              <a:gd name="connsiteX5" fmla="*/ 0 w 1508362"/>
              <a:gd name="connsiteY5" fmla="*/ 154145 h 369711"/>
              <a:gd name="connsiteX6" fmla="*/ 6133 w 1508362"/>
              <a:gd name="connsiteY6" fmla="*/ 379 h 36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8362" h="369711">
                <a:moveTo>
                  <a:pt x="6133" y="379"/>
                </a:moveTo>
                <a:lnTo>
                  <a:pt x="999960" y="0"/>
                </a:lnTo>
                <a:lnTo>
                  <a:pt x="1508362" y="379"/>
                </a:lnTo>
                <a:lnTo>
                  <a:pt x="1508362" y="369711"/>
                </a:lnTo>
                <a:lnTo>
                  <a:pt x="6133" y="369711"/>
                </a:lnTo>
                <a:lnTo>
                  <a:pt x="0" y="154145"/>
                </a:lnTo>
                <a:lnTo>
                  <a:pt x="6133" y="379"/>
                </a:lnTo>
                <a:close/>
              </a:path>
            </a:pathLst>
          </a:custGeom>
          <a:noFill/>
        </p:spPr>
        <p:txBody>
          <a:bodyPr wrap="square" rtlCol="0">
            <a:spAutoFit/>
          </a:bodyPr>
          <a:lstStyle/>
          <a:p>
            <a:pPr algn="ctr"/>
            <a:r>
              <a:rPr lang="fr-FR" dirty="0" err="1"/>
              <a:t>Formal</a:t>
            </a:r>
            <a:r>
              <a:rPr lang="fr-FR" dirty="0"/>
              <a:t> proof</a:t>
            </a:r>
          </a:p>
        </p:txBody>
      </p:sp>
      <p:pic>
        <p:nvPicPr>
          <p:cNvPr id="9" name="Graphic 8">
            <a:extLst>
              <a:ext uri="{FF2B5EF4-FFF2-40B4-BE49-F238E27FC236}">
                <a16:creationId xmlns:a16="http://schemas.microsoft.com/office/drawing/2014/main" id="{0656FA4B-8475-5414-98EA-014BE82505E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472328" y="1198927"/>
            <a:ext cx="1068979" cy="933526"/>
          </a:xfrm>
          <a:prstGeom prst="rect">
            <a:avLst/>
          </a:prstGeom>
        </p:spPr>
      </p:pic>
      <p:sp>
        <p:nvSpPr>
          <p:cNvPr id="5" name="TextBox 4">
            <a:extLst>
              <a:ext uri="{FF2B5EF4-FFF2-40B4-BE49-F238E27FC236}">
                <a16:creationId xmlns:a16="http://schemas.microsoft.com/office/drawing/2014/main" id="{60B00CDF-4DA7-D63C-93A4-CA720AA5FA47}"/>
              </a:ext>
            </a:extLst>
          </p:cNvPr>
          <p:cNvSpPr txBox="1"/>
          <p:nvPr/>
        </p:nvSpPr>
        <p:spPr>
          <a:xfrm>
            <a:off x="5531982" y="4301341"/>
            <a:ext cx="2891256" cy="646331"/>
          </a:xfrm>
          <a:prstGeom prst="rect">
            <a:avLst/>
          </a:prstGeom>
          <a:noFill/>
        </p:spPr>
        <p:txBody>
          <a:bodyPr wrap="square">
            <a:spAutoFit/>
          </a:bodyPr>
          <a:lstStyle/>
          <a:p>
            <a:pPr algn="ctr"/>
            <a:r>
              <a:rPr lang="fr-FR" b="0" i="0" dirty="0">
                <a:solidFill>
                  <a:srgbClr val="212529"/>
                </a:solidFill>
                <a:effectLst/>
                <a:latin typeface="Helvetica" panose="020B0604020202020204" pitchFamily="34" charset="0"/>
              </a:rPr>
              <a:t>C </a:t>
            </a:r>
            <a:r>
              <a:rPr lang="fr-FR" b="0" i="0" dirty="0" err="1">
                <a:solidFill>
                  <a:srgbClr val="212529"/>
                </a:solidFill>
                <a:effectLst/>
                <a:latin typeface="Helvetica" panose="020B0604020202020204" pitchFamily="34" charset="0"/>
              </a:rPr>
              <a:t>parser</a:t>
            </a:r>
            <a:r>
              <a:rPr lang="fr-FR" b="0" i="0" dirty="0">
                <a:solidFill>
                  <a:srgbClr val="212529"/>
                </a:solidFill>
                <a:effectLst/>
                <a:latin typeface="Helvetica" panose="020B0604020202020204" pitchFamily="34" charset="0"/>
              </a:rPr>
              <a:t> </a:t>
            </a:r>
            <a:r>
              <a:rPr lang="fr-FR" dirty="0">
                <a:solidFill>
                  <a:srgbClr val="212529"/>
                </a:solidFill>
                <a:latin typeface="Helvetica" panose="020B0604020202020204" pitchFamily="34" charset="0"/>
              </a:rPr>
              <a:t>[</a:t>
            </a:r>
            <a:r>
              <a:rPr lang="fr-FR" dirty="0" err="1">
                <a:solidFill>
                  <a:srgbClr val="212529"/>
                </a:solidFill>
                <a:latin typeface="Helvetica" panose="020B0604020202020204" pitchFamily="34" charset="0"/>
              </a:rPr>
              <a:t>Tuch</a:t>
            </a:r>
            <a:r>
              <a:rPr lang="fr-FR" dirty="0">
                <a:solidFill>
                  <a:srgbClr val="212529"/>
                </a:solidFill>
                <a:latin typeface="Helvetica" panose="020B0604020202020204" pitchFamily="34" charset="0"/>
              </a:rPr>
              <a:t> et al. 2007]</a:t>
            </a:r>
            <a:endParaRPr lang="fr-FR" b="0" i="0" dirty="0">
              <a:solidFill>
                <a:srgbClr val="212529"/>
              </a:solidFill>
              <a:effectLst/>
              <a:latin typeface="Helvetica" panose="020B0604020202020204" pitchFamily="34" charset="0"/>
            </a:endParaRPr>
          </a:p>
          <a:p>
            <a:pPr algn="ctr"/>
            <a:r>
              <a:rPr lang="fr-FR" b="0" i="0" dirty="0">
                <a:solidFill>
                  <a:srgbClr val="212529"/>
                </a:solidFill>
                <a:effectLst/>
                <a:latin typeface="Helvetica" panose="020B0604020202020204" pitchFamily="34" charset="0"/>
              </a:rPr>
              <a:t>for a fragment of C</a:t>
            </a:r>
          </a:p>
        </p:txBody>
      </p:sp>
      <p:cxnSp>
        <p:nvCxnSpPr>
          <p:cNvPr id="7" name="Straight Arrow Connector 6">
            <a:extLst>
              <a:ext uri="{FF2B5EF4-FFF2-40B4-BE49-F238E27FC236}">
                <a16:creationId xmlns:a16="http://schemas.microsoft.com/office/drawing/2014/main" id="{42EECEB4-C3CE-8691-61E4-35975873E881}"/>
              </a:ext>
            </a:extLst>
          </p:cNvPr>
          <p:cNvCxnSpPr/>
          <p:nvPr/>
        </p:nvCxnSpPr>
        <p:spPr>
          <a:xfrm flipV="1">
            <a:off x="3190875" y="3495675"/>
            <a:ext cx="1106092" cy="438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A8E1759D-5B33-B57D-4DD4-1E163CC3B764}"/>
              </a:ext>
            </a:extLst>
          </p:cNvPr>
          <p:cNvSpPr txBox="1"/>
          <p:nvPr/>
        </p:nvSpPr>
        <p:spPr>
          <a:xfrm>
            <a:off x="1391246" y="4007533"/>
            <a:ext cx="2352675" cy="646331"/>
          </a:xfrm>
          <a:prstGeom prst="rect">
            <a:avLst/>
          </a:prstGeom>
          <a:noFill/>
        </p:spPr>
        <p:txBody>
          <a:bodyPr wrap="square" rtlCol="0">
            <a:spAutoFit/>
          </a:bodyPr>
          <a:lstStyle/>
          <a:p>
            <a:r>
              <a:rPr lang="en-US" dirty="0"/>
              <a:t>Sequential, imperative programming language</a:t>
            </a:r>
            <a:endParaRPr lang="fr-FR" dirty="0"/>
          </a:p>
        </p:txBody>
      </p:sp>
      <p:sp>
        <p:nvSpPr>
          <p:cNvPr id="11" name="Title 1">
            <a:extLst>
              <a:ext uri="{FF2B5EF4-FFF2-40B4-BE49-F238E27FC236}">
                <a16:creationId xmlns:a16="http://schemas.microsoft.com/office/drawing/2014/main" id="{27AA77E6-4FB6-8755-29EF-7DEA069702CA}"/>
              </a:ext>
            </a:extLst>
          </p:cNvPr>
          <p:cNvSpPr txBox="1">
            <a:spLocks/>
          </p:cNvSpPr>
          <p:nvPr>
            <p:custDataLst>
              <p:tags r:id="rId8"/>
            </p:custDataLst>
          </p:nvPr>
        </p:nvSpPr>
        <p:spPr>
          <a:xfrm>
            <a:off x="838200" y="182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accent1">
                    <a:lumMod val="50000"/>
                  </a:schemeClr>
                </a:solidFill>
              </a:rPr>
              <a:t>How does the sel4 team reason on C code?</a:t>
            </a:r>
            <a:endParaRPr lang="fr-FR" dirty="0">
              <a:solidFill>
                <a:schemeClr val="accent1">
                  <a:lumMod val="50000"/>
                </a:schemeClr>
              </a:solidFill>
            </a:endParaRPr>
          </a:p>
        </p:txBody>
      </p:sp>
      <p:sp>
        <p:nvSpPr>
          <p:cNvPr id="12" name="Slide Number Placeholder 3">
            <a:extLst>
              <a:ext uri="{FF2B5EF4-FFF2-40B4-BE49-F238E27FC236}">
                <a16:creationId xmlns:a16="http://schemas.microsoft.com/office/drawing/2014/main" id="{5A63D74B-8815-5471-8B37-C357D1AD7B6F}"/>
              </a:ext>
            </a:extLst>
          </p:cNvPr>
          <p:cNvSpPr>
            <a:spLocks noGrp="1"/>
          </p:cNvSpPr>
          <p:nvPr>
            <p:ph type="sldNum" sz="quarter" idx="12"/>
          </p:nvPr>
        </p:nvSpPr>
        <p:spPr>
          <a:xfrm>
            <a:off x="9448800" y="6474620"/>
            <a:ext cx="2743200" cy="365125"/>
          </a:xfrm>
        </p:spPr>
        <p:txBody>
          <a:bodyPr/>
          <a:lstStyle/>
          <a:p>
            <a:fld id="{6113E31D-E2AB-40D1-8B51-AFA5AFEF393A}" type="slidenum">
              <a:rPr lang="en-US" smtClean="0"/>
              <a:t>5</a:t>
            </a:fld>
            <a:endParaRPr lang="en-US" dirty="0"/>
          </a:p>
        </p:txBody>
      </p:sp>
    </p:spTree>
    <p:custDataLst>
      <p:tags r:id="rId1"/>
    </p:custDataLst>
    <p:extLst>
      <p:ext uri="{BB962C8B-B14F-4D97-AF65-F5344CB8AC3E}">
        <p14:creationId xmlns:p14="http://schemas.microsoft.com/office/powerpoint/2010/main" val="155099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869A2E-0188-76AA-CEF9-935C20EECC41}"/>
              </a:ext>
            </a:extLst>
          </p:cNvPr>
          <p:cNvSpPr>
            <a:spLocks noGrp="1"/>
          </p:cNvSpPr>
          <p:nvPr>
            <p:ph type="sldNum" sz="quarter" idx="12"/>
          </p:nvPr>
        </p:nvSpPr>
        <p:spPr/>
        <p:txBody>
          <a:bodyPr/>
          <a:lstStyle/>
          <a:p>
            <a:fld id="{6113E31D-E2AB-40D1-8B51-AFA5AFEF393A}" type="slidenum">
              <a:rPr lang="en-US" smtClean="0"/>
              <a:t>6</a:t>
            </a:fld>
            <a:endParaRPr lang="en-US" dirty="0"/>
          </a:p>
        </p:txBody>
      </p:sp>
      <p:pic>
        <p:nvPicPr>
          <p:cNvPr id="1026" name="Picture 2" descr="Linux - Wikipedia">
            <a:extLst>
              <a:ext uri="{FF2B5EF4-FFF2-40B4-BE49-F238E27FC236}">
                <a16:creationId xmlns:a16="http://schemas.microsoft.com/office/drawing/2014/main" id="{26F08EB1-8AE0-EEC0-0496-65B3C9701B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480263"/>
            <a:ext cx="4913425" cy="582172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0EDF9BE-7804-8038-69EC-955CE9BACAD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915975" y="736964"/>
            <a:ext cx="1842479" cy="847490"/>
          </a:xfrm>
          <a:prstGeom prst="rect">
            <a:avLst/>
          </a:prstGeom>
        </p:spPr>
      </p:pic>
      <p:sp>
        <p:nvSpPr>
          <p:cNvPr id="7" name="TextBox 6">
            <a:extLst>
              <a:ext uri="{FF2B5EF4-FFF2-40B4-BE49-F238E27FC236}">
                <a16:creationId xmlns:a16="http://schemas.microsoft.com/office/drawing/2014/main" id="{FBFEA392-E25A-EC17-B538-804C49601F3D}"/>
              </a:ext>
            </a:extLst>
          </p:cNvPr>
          <p:cNvSpPr txBox="1"/>
          <p:nvPr/>
        </p:nvSpPr>
        <p:spPr>
          <a:xfrm>
            <a:off x="3126582" y="1032691"/>
            <a:ext cx="6093618" cy="369332"/>
          </a:xfrm>
          <a:prstGeom prst="rect">
            <a:avLst/>
          </a:prstGeom>
          <a:noFill/>
        </p:spPr>
        <p:txBody>
          <a:bodyPr wrap="square">
            <a:spAutoFit/>
          </a:bodyPr>
          <a:lstStyle/>
          <a:p>
            <a:r>
              <a:rPr lang="fr-FR" sz="1800" dirty="0"/>
              <a:t>Micro-kernel: </a:t>
            </a:r>
            <a:r>
              <a:rPr lang="fr-FR" sz="1800" dirty="0">
                <a:solidFill>
                  <a:srgbClr val="C00000"/>
                </a:solidFill>
              </a:rPr>
              <a:t>10k</a:t>
            </a:r>
            <a:r>
              <a:rPr lang="fr-FR" sz="1800" dirty="0"/>
              <a:t> </a:t>
            </a:r>
            <a:r>
              <a:rPr lang="fr-FR" sz="1800" dirty="0" err="1"/>
              <a:t>lines</a:t>
            </a:r>
            <a:r>
              <a:rPr lang="fr-FR" sz="1800" dirty="0"/>
              <a:t> of C</a:t>
            </a:r>
            <a:endParaRPr lang="fr-FR" dirty="0"/>
          </a:p>
        </p:txBody>
      </p:sp>
      <p:sp>
        <p:nvSpPr>
          <p:cNvPr id="12" name="TextBox 11">
            <a:extLst>
              <a:ext uri="{FF2B5EF4-FFF2-40B4-BE49-F238E27FC236}">
                <a16:creationId xmlns:a16="http://schemas.microsoft.com/office/drawing/2014/main" id="{CF43677B-9382-BD26-C1D0-878028BD03E9}"/>
              </a:ext>
            </a:extLst>
          </p:cNvPr>
          <p:cNvSpPr txBox="1"/>
          <p:nvPr/>
        </p:nvSpPr>
        <p:spPr>
          <a:xfrm>
            <a:off x="6338696" y="3657881"/>
            <a:ext cx="4636205" cy="1446550"/>
          </a:xfrm>
          <a:prstGeom prst="rect">
            <a:avLst/>
          </a:prstGeom>
          <a:noFill/>
        </p:spPr>
        <p:txBody>
          <a:bodyPr wrap="none" rtlCol="0">
            <a:spAutoFit/>
          </a:bodyPr>
          <a:lstStyle/>
          <a:p>
            <a:pPr algn="ctr"/>
            <a:r>
              <a:rPr lang="en-US" sz="6000" dirty="0">
                <a:solidFill>
                  <a:srgbClr val="C00000"/>
                </a:solidFill>
              </a:rPr>
              <a:t>30M</a:t>
            </a:r>
            <a:r>
              <a:rPr lang="en-US" sz="6000" dirty="0"/>
              <a:t> lines of C</a:t>
            </a:r>
          </a:p>
          <a:p>
            <a:pPr algn="ctr"/>
            <a:r>
              <a:rPr lang="en-US" sz="2800" dirty="0"/>
              <a:t>File systems, device drivers, …</a:t>
            </a:r>
            <a:endParaRPr lang="fr-FR" sz="2400" dirty="0"/>
          </a:p>
        </p:txBody>
      </p:sp>
      <p:sp>
        <p:nvSpPr>
          <p:cNvPr id="13" name="TextBox 12">
            <a:extLst>
              <a:ext uri="{FF2B5EF4-FFF2-40B4-BE49-F238E27FC236}">
                <a16:creationId xmlns:a16="http://schemas.microsoft.com/office/drawing/2014/main" id="{B445105B-14ED-FDCF-C74D-599A504CD988}"/>
              </a:ext>
            </a:extLst>
          </p:cNvPr>
          <p:cNvSpPr txBox="1"/>
          <p:nvPr/>
        </p:nvSpPr>
        <p:spPr>
          <a:xfrm>
            <a:off x="1928813" y="4391123"/>
            <a:ext cx="1388522" cy="769441"/>
          </a:xfrm>
          <a:prstGeom prst="rect">
            <a:avLst/>
          </a:prstGeom>
          <a:noFill/>
        </p:spPr>
        <p:txBody>
          <a:bodyPr wrap="none" rtlCol="0">
            <a:spAutoFit/>
          </a:bodyPr>
          <a:lstStyle/>
          <a:p>
            <a:r>
              <a:rPr lang="en-US" sz="4400" dirty="0"/>
              <a:t>Linux</a:t>
            </a:r>
            <a:endParaRPr lang="fr-FR" sz="4400" dirty="0"/>
          </a:p>
        </p:txBody>
      </p:sp>
      <p:grpSp>
        <p:nvGrpSpPr>
          <p:cNvPr id="14" name="Group 13">
            <a:extLst>
              <a:ext uri="{FF2B5EF4-FFF2-40B4-BE49-F238E27FC236}">
                <a16:creationId xmlns:a16="http://schemas.microsoft.com/office/drawing/2014/main" id="{F52DB0A5-FD29-B279-75F6-67470BAE19A6}"/>
              </a:ext>
            </a:extLst>
          </p:cNvPr>
          <p:cNvGrpSpPr/>
          <p:nvPr/>
        </p:nvGrpSpPr>
        <p:grpSpPr>
          <a:xfrm>
            <a:off x="6618594" y="874824"/>
            <a:ext cx="3499733" cy="1942505"/>
            <a:chOff x="6589738" y="3176159"/>
            <a:chExt cx="4167599" cy="2060227"/>
          </a:xfrm>
        </p:grpSpPr>
        <p:sp>
          <p:nvSpPr>
            <p:cNvPr id="15" name="Rectangle 14">
              <a:extLst>
                <a:ext uri="{FF2B5EF4-FFF2-40B4-BE49-F238E27FC236}">
                  <a16:creationId xmlns:a16="http://schemas.microsoft.com/office/drawing/2014/main" id="{D60ED943-49DA-AF20-CECF-AA49F07259E5}"/>
                </a:ext>
              </a:extLst>
            </p:cNvPr>
            <p:cNvSpPr/>
            <p:nvPr/>
          </p:nvSpPr>
          <p:spPr>
            <a:xfrm>
              <a:off x="6589738" y="3176159"/>
              <a:ext cx="4167599" cy="2060227"/>
            </a:xfrm>
            <a:prstGeom prst="rect">
              <a:avLst/>
            </a:prstGeom>
            <a:solidFill>
              <a:srgbClr val="F2F5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16" name="Rectangle 15">
              <a:extLst>
                <a:ext uri="{FF2B5EF4-FFF2-40B4-BE49-F238E27FC236}">
                  <a16:creationId xmlns:a16="http://schemas.microsoft.com/office/drawing/2014/main" id="{CC348F53-1D20-223F-B247-54FE7D0A7C2A}"/>
                </a:ext>
              </a:extLst>
            </p:cNvPr>
            <p:cNvSpPr/>
            <p:nvPr/>
          </p:nvSpPr>
          <p:spPr>
            <a:xfrm>
              <a:off x="6824746" y="3358054"/>
              <a:ext cx="3696109" cy="1660635"/>
            </a:xfrm>
            <a:prstGeom prst="rect">
              <a:avLst/>
            </a:prstGeom>
            <a:noFill/>
            <a:ln>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ln>
                  <a:solidFill>
                    <a:schemeClr val="accent2">
                      <a:lumMod val="75000"/>
                    </a:schemeClr>
                  </a:solidFill>
                </a:ln>
              </a:endParaRPr>
            </a:p>
          </p:txBody>
        </p:sp>
        <p:sp>
          <p:nvSpPr>
            <p:cNvPr id="17" name="TextBox 16">
              <a:extLst>
                <a:ext uri="{FF2B5EF4-FFF2-40B4-BE49-F238E27FC236}">
                  <a16:creationId xmlns:a16="http://schemas.microsoft.com/office/drawing/2014/main" id="{B6CABC41-71E2-B917-AFBC-4C5DC824364B}"/>
                </a:ext>
              </a:extLst>
            </p:cNvPr>
            <p:cNvSpPr txBox="1"/>
            <p:nvPr/>
          </p:nvSpPr>
          <p:spPr>
            <a:xfrm>
              <a:off x="7398444" y="3487451"/>
              <a:ext cx="1330892" cy="489643"/>
            </a:xfrm>
            <a:prstGeom prst="rect">
              <a:avLst/>
            </a:prstGeom>
            <a:noFill/>
          </p:spPr>
          <p:txBody>
            <a:bodyPr wrap="none" rtlCol="0">
              <a:spAutoFit/>
            </a:bodyPr>
            <a:lstStyle/>
            <a:p>
              <a:pPr algn="ctr"/>
              <a:r>
                <a:rPr lang="fr-FR" sz="2400" dirty="0">
                  <a:solidFill>
                    <a:schemeClr val="accent4">
                      <a:lumMod val="75000"/>
                    </a:schemeClr>
                  </a:solidFill>
                  <a:latin typeface="Algerian" panose="04020705040A02060702" pitchFamily="82" charset="0"/>
                </a:rPr>
                <a:t>Proof</a:t>
              </a:r>
            </a:p>
          </p:txBody>
        </p:sp>
      </p:grpSp>
      <p:sp>
        <p:nvSpPr>
          <p:cNvPr id="18" name="TextBox 17">
            <a:extLst>
              <a:ext uri="{FF2B5EF4-FFF2-40B4-BE49-F238E27FC236}">
                <a16:creationId xmlns:a16="http://schemas.microsoft.com/office/drawing/2014/main" id="{734FFBD8-EFB1-09A7-2A76-9637DAE8A0AE}"/>
              </a:ext>
            </a:extLst>
          </p:cNvPr>
          <p:cNvSpPr txBox="1"/>
          <p:nvPr/>
        </p:nvSpPr>
        <p:spPr>
          <a:xfrm>
            <a:off x="6827055" y="1940025"/>
            <a:ext cx="3371407" cy="584775"/>
          </a:xfrm>
          <a:prstGeom prst="rect">
            <a:avLst/>
          </a:prstGeom>
          <a:noFill/>
        </p:spPr>
        <p:txBody>
          <a:bodyPr wrap="square">
            <a:spAutoFit/>
          </a:bodyPr>
          <a:lstStyle/>
          <a:p>
            <a:r>
              <a:rPr lang="en-US" sz="3200" dirty="0">
                <a:solidFill>
                  <a:srgbClr val="0000FF"/>
                </a:solidFill>
                <a:latin typeface="Merriweather" panose="020B0604020202020204" pitchFamily="2" charset="0"/>
              </a:rPr>
              <a:t>2</a:t>
            </a:r>
            <a:r>
              <a:rPr lang="en-US" sz="3200" i="0" dirty="0">
                <a:solidFill>
                  <a:srgbClr val="0000FF"/>
                </a:solidFill>
                <a:effectLst/>
                <a:latin typeface="Merriweather" panose="020B0604020202020204" pitchFamily="2" charset="0"/>
              </a:rPr>
              <a:t>00k</a:t>
            </a:r>
            <a:r>
              <a:rPr lang="en-US" sz="2800" i="0" dirty="0">
                <a:effectLst/>
                <a:latin typeface="Merriweather" panose="020B0604020202020204" pitchFamily="2" charset="0"/>
              </a:rPr>
              <a:t> lines</a:t>
            </a:r>
            <a:endParaRPr lang="fr-FR" sz="2800" dirty="0"/>
          </a:p>
        </p:txBody>
      </p:sp>
      <p:pic>
        <p:nvPicPr>
          <p:cNvPr id="20" name="Graphic 19" descr="Gears with solid fill">
            <a:extLst>
              <a:ext uri="{FF2B5EF4-FFF2-40B4-BE49-F238E27FC236}">
                <a16:creationId xmlns:a16="http://schemas.microsoft.com/office/drawing/2014/main" id="{269FFB26-E4DE-8A99-8E40-97E4AC239C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73080" y="1074350"/>
            <a:ext cx="557052" cy="573887"/>
          </a:xfrm>
          <a:prstGeom prst="rect">
            <a:avLst/>
          </a:prstGeom>
        </p:spPr>
      </p:pic>
      <p:pic>
        <p:nvPicPr>
          <p:cNvPr id="21" name="Picture 6" descr="Isabelle home">
            <a:extLst>
              <a:ext uri="{FF2B5EF4-FFF2-40B4-BE49-F238E27FC236}">
                <a16:creationId xmlns:a16="http://schemas.microsoft.com/office/drawing/2014/main" id="{6414E481-ADAD-69CB-F730-F8946E5FFA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77251" y="1808449"/>
            <a:ext cx="917261" cy="80461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B165CE65-5B61-E452-CE6F-B00F8250208D}"/>
              </a:ext>
            </a:extLst>
          </p:cNvPr>
          <p:cNvGrpSpPr/>
          <p:nvPr/>
        </p:nvGrpSpPr>
        <p:grpSpPr>
          <a:xfrm>
            <a:off x="3998852" y="7698552"/>
            <a:ext cx="9664484" cy="5955595"/>
            <a:chOff x="5759558" y="5120146"/>
            <a:chExt cx="9664484" cy="5955595"/>
          </a:xfrm>
        </p:grpSpPr>
        <p:sp>
          <p:nvSpPr>
            <p:cNvPr id="23" name="Rectangle 22">
              <a:extLst>
                <a:ext uri="{FF2B5EF4-FFF2-40B4-BE49-F238E27FC236}">
                  <a16:creationId xmlns:a16="http://schemas.microsoft.com/office/drawing/2014/main" id="{02A0D50D-A0F1-FE77-05BE-3DE09E16B09D}"/>
                </a:ext>
              </a:extLst>
            </p:cNvPr>
            <p:cNvSpPr/>
            <p:nvPr/>
          </p:nvSpPr>
          <p:spPr>
            <a:xfrm>
              <a:off x="5759558" y="5120146"/>
              <a:ext cx="9664484" cy="5955595"/>
            </a:xfrm>
            <a:prstGeom prst="rect">
              <a:avLst/>
            </a:prstGeom>
            <a:solidFill>
              <a:srgbClr val="F2F5F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a:p>
          </p:txBody>
        </p:sp>
        <p:sp>
          <p:nvSpPr>
            <p:cNvPr id="24" name="Rectangle 23">
              <a:extLst>
                <a:ext uri="{FF2B5EF4-FFF2-40B4-BE49-F238E27FC236}">
                  <a16:creationId xmlns:a16="http://schemas.microsoft.com/office/drawing/2014/main" id="{C76B198E-9579-BCAC-4133-9402F221D87C}"/>
                </a:ext>
              </a:extLst>
            </p:cNvPr>
            <p:cNvSpPr/>
            <p:nvPr/>
          </p:nvSpPr>
          <p:spPr>
            <a:xfrm>
              <a:off x="6304529" y="5645958"/>
              <a:ext cx="8571119" cy="4800476"/>
            </a:xfrm>
            <a:prstGeom prst="rect">
              <a:avLst/>
            </a:prstGeom>
            <a:no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a:ln>
                  <a:solidFill>
                    <a:schemeClr val="accent2">
                      <a:lumMod val="75000"/>
                    </a:schemeClr>
                  </a:solidFill>
                </a:ln>
              </a:endParaRPr>
            </a:p>
          </p:txBody>
        </p:sp>
      </p:grpSp>
      <p:sp>
        <p:nvSpPr>
          <p:cNvPr id="27" name="TextBox 26">
            <a:extLst>
              <a:ext uri="{FF2B5EF4-FFF2-40B4-BE49-F238E27FC236}">
                <a16:creationId xmlns:a16="http://schemas.microsoft.com/office/drawing/2014/main" id="{4F90356B-0FD1-0BD6-0957-ECC30F4CD0B9}"/>
              </a:ext>
            </a:extLst>
          </p:cNvPr>
          <p:cNvSpPr txBox="1"/>
          <p:nvPr/>
        </p:nvSpPr>
        <p:spPr>
          <a:xfrm>
            <a:off x="5725009" y="5389748"/>
            <a:ext cx="5863577" cy="1569660"/>
          </a:xfrm>
          <a:prstGeom prst="rect">
            <a:avLst/>
          </a:prstGeom>
          <a:noFill/>
        </p:spPr>
        <p:txBody>
          <a:bodyPr wrap="square" rtlCol="0">
            <a:spAutoFit/>
          </a:bodyPr>
          <a:lstStyle/>
          <a:p>
            <a:pPr algn="ctr"/>
            <a:r>
              <a:rPr lang="en-US" sz="3200" dirty="0">
                <a:solidFill>
                  <a:srgbClr val="0000FF"/>
                </a:solidFill>
              </a:rPr>
              <a:t>How to ease systems code certification?
</a:t>
            </a:r>
            <a:endParaRPr lang="fr-FR" sz="3200" dirty="0">
              <a:solidFill>
                <a:srgbClr val="0000FF"/>
              </a:solidFill>
            </a:endParaRPr>
          </a:p>
        </p:txBody>
      </p:sp>
    </p:spTree>
    <p:extLst>
      <p:ext uri="{BB962C8B-B14F-4D97-AF65-F5344CB8AC3E}">
        <p14:creationId xmlns:p14="http://schemas.microsoft.com/office/powerpoint/2010/main" val="265407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8"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4B99493-22DB-7A64-A5D9-90B72EE3D6B3}"/>
              </a:ext>
            </a:extLst>
          </p:cNvPr>
          <p:cNvSpPr>
            <a:spLocks noGrp="1"/>
          </p:cNvSpPr>
          <p:nvPr>
            <p:ph type="title"/>
            <p:custDataLst>
              <p:tags r:id="rId2"/>
            </p:custDataLst>
          </p:nvPr>
        </p:nvSpPr>
        <p:spPr>
          <a:xfrm>
            <a:off x="838200" y="18255"/>
            <a:ext cx="10515600" cy="1325563"/>
          </a:xfrm>
        </p:spPr>
        <p:txBody>
          <a:bodyPr/>
          <a:lstStyle/>
          <a:p>
            <a:pPr algn="ctr"/>
            <a:r>
              <a:rPr lang="en-US" dirty="0">
                <a:solidFill>
                  <a:schemeClr val="accent1">
                    <a:lumMod val="50000"/>
                  </a:schemeClr>
                </a:solidFill>
              </a:rPr>
              <a:t>A simpler embedding </a:t>
            </a:r>
            <a:r>
              <a:rPr lang="en-US">
                <a:solidFill>
                  <a:schemeClr val="accent1">
                    <a:lumMod val="50000"/>
                  </a:schemeClr>
                </a:solidFill>
              </a:rPr>
              <a:t>of C</a:t>
            </a:r>
            <a:endParaRPr lang="fr-FR" dirty="0">
              <a:solidFill>
                <a:schemeClr val="accent1">
                  <a:lumMod val="50000"/>
                </a:schemeClr>
              </a:solidFill>
            </a:endParaRPr>
          </a:p>
        </p:txBody>
      </p:sp>
      <p:sp>
        <p:nvSpPr>
          <p:cNvPr id="11" name="TextBox 10">
            <a:extLst>
              <a:ext uri="{FF2B5EF4-FFF2-40B4-BE49-F238E27FC236}">
                <a16:creationId xmlns:a16="http://schemas.microsoft.com/office/drawing/2014/main" id="{516CA4AF-E767-1491-C064-682A392F726D}"/>
              </a:ext>
            </a:extLst>
          </p:cNvPr>
          <p:cNvSpPr txBox="1"/>
          <p:nvPr>
            <p:custDataLst>
              <p:tags r:id="rId3"/>
            </p:custDataLst>
          </p:nvPr>
        </p:nvSpPr>
        <p:spPr>
          <a:xfrm>
            <a:off x="6925265" y="4283264"/>
            <a:ext cx="6462467" cy="369332"/>
          </a:xfrm>
          <a:prstGeom prst="rect">
            <a:avLst/>
          </a:prstGeom>
          <a:noFill/>
        </p:spPr>
        <p:txBody>
          <a:bodyPr wrap="square">
            <a:spAutoFit/>
          </a:bodyPr>
          <a:lstStyle/>
          <a:p>
            <a:r>
              <a:rPr lang="fr-FR" dirty="0"/>
              <a:t>[Greenaway et al. 2012]</a:t>
            </a:r>
          </a:p>
        </p:txBody>
      </p:sp>
      <p:sp>
        <p:nvSpPr>
          <p:cNvPr id="13" name="Rectangle 12">
            <a:extLst>
              <a:ext uri="{FF2B5EF4-FFF2-40B4-BE49-F238E27FC236}">
                <a16:creationId xmlns:a16="http://schemas.microsoft.com/office/drawing/2014/main" id="{AE1225A0-670F-051F-8E0D-29EFF6F882ED}"/>
              </a:ext>
            </a:extLst>
          </p:cNvPr>
          <p:cNvSpPr>
            <a:spLocks/>
          </p:cNvSpPr>
          <p:nvPr>
            <p:custDataLst>
              <p:tags r:id="rId4"/>
            </p:custDataLst>
          </p:nvPr>
        </p:nvSpPr>
        <p:spPr>
          <a:xfrm>
            <a:off x="3915068" y="1187955"/>
            <a:ext cx="3628930" cy="2449852"/>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grpSp>
        <p:nvGrpSpPr>
          <p:cNvPr id="23" name="Group 22">
            <a:extLst>
              <a:ext uri="{FF2B5EF4-FFF2-40B4-BE49-F238E27FC236}">
                <a16:creationId xmlns:a16="http://schemas.microsoft.com/office/drawing/2014/main" id="{B8417600-9644-7FDE-FD28-569E044A124F}"/>
              </a:ext>
            </a:extLst>
          </p:cNvPr>
          <p:cNvGrpSpPr/>
          <p:nvPr>
            <p:custDataLst>
              <p:tags r:id="rId5"/>
            </p:custDataLst>
          </p:nvPr>
        </p:nvGrpSpPr>
        <p:grpSpPr>
          <a:xfrm>
            <a:off x="4673940" y="1980166"/>
            <a:ext cx="766770" cy="1177721"/>
            <a:chOff x="6510330" y="3564329"/>
            <a:chExt cx="766770" cy="2114278"/>
          </a:xfrm>
        </p:grpSpPr>
        <p:sp>
          <p:nvSpPr>
            <p:cNvPr id="24" name="Rectangle 36">
              <a:extLst>
                <a:ext uri="{FF2B5EF4-FFF2-40B4-BE49-F238E27FC236}">
                  <a16:creationId xmlns:a16="http://schemas.microsoft.com/office/drawing/2014/main" id="{B9808661-D314-D8FC-8F23-C07C8E55B305}"/>
                </a:ext>
              </a:extLst>
            </p:cNvPr>
            <p:cNvSpPr/>
            <p:nvPr/>
          </p:nvSpPr>
          <p:spPr>
            <a:xfrm>
              <a:off x="6510330" y="3564329"/>
              <a:ext cx="766770" cy="900991"/>
            </a:xfrm>
            <a:custGeom>
              <a:avLst/>
              <a:gdLst>
                <a:gd name="connsiteX0" fmla="*/ 0 w 762000"/>
                <a:gd name="connsiteY0" fmla="*/ 0 h 900991"/>
                <a:gd name="connsiteX1" fmla="*/ 762000 w 762000"/>
                <a:gd name="connsiteY1" fmla="*/ 0 h 900991"/>
                <a:gd name="connsiteX2" fmla="*/ 762000 w 762000"/>
                <a:gd name="connsiteY2" fmla="*/ 900991 h 900991"/>
                <a:gd name="connsiteX3" fmla="*/ 0 w 762000"/>
                <a:gd name="connsiteY3" fmla="*/ 900991 h 900991"/>
                <a:gd name="connsiteX4" fmla="*/ 0 w 762000"/>
                <a:gd name="connsiteY4" fmla="*/ 0 h 900991"/>
                <a:gd name="connsiteX0" fmla="*/ 0 w 762000"/>
                <a:gd name="connsiteY0" fmla="*/ 0 h 900991"/>
                <a:gd name="connsiteX1" fmla="*/ 762000 w 762000"/>
                <a:gd name="connsiteY1" fmla="*/ 0 h 900991"/>
                <a:gd name="connsiteX2" fmla="*/ 762000 w 762000"/>
                <a:gd name="connsiteY2" fmla="*/ 900991 h 900991"/>
                <a:gd name="connsiteX3" fmla="*/ 0 w 762000"/>
                <a:gd name="connsiteY3" fmla="*/ 900991 h 900991"/>
                <a:gd name="connsiteX4" fmla="*/ 0 w 762000"/>
                <a:gd name="connsiteY4" fmla="*/ 687631 h 900991"/>
                <a:gd name="connsiteX5" fmla="*/ 0 w 762000"/>
                <a:gd name="connsiteY5" fmla="*/ 0 h 900991"/>
                <a:gd name="connsiteX0" fmla="*/ 4770 w 766770"/>
                <a:gd name="connsiteY0" fmla="*/ 0 h 900991"/>
                <a:gd name="connsiteX1" fmla="*/ 766770 w 766770"/>
                <a:gd name="connsiteY1" fmla="*/ 0 h 900991"/>
                <a:gd name="connsiteX2" fmla="*/ 766770 w 766770"/>
                <a:gd name="connsiteY2" fmla="*/ 900991 h 900991"/>
                <a:gd name="connsiteX3" fmla="*/ 4770 w 766770"/>
                <a:gd name="connsiteY3" fmla="*/ 900991 h 900991"/>
                <a:gd name="connsiteX4" fmla="*/ 4770 w 766770"/>
                <a:gd name="connsiteY4" fmla="*/ 687631 h 900991"/>
                <a:gd name="connsiteX5" fmla="*/ 0 w 766770"/>
                <a:gd name="connsiteY5" fmla="*/ 305759 h 900991"/>
                <a:gd name="connsiteX6" fmla="*/ 4770 w 766770"/>
                <a:gd name="connsiteY6" fmla="*/ 0 h 90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6770" h="900991">
                  <a:moveTo>
                    <a:pt x="4770" y="0"/>
                  </a:moveTo>
                  <a:lnTo>
                    <a:pt x="766770" y="0"/>
                  </a:lnTo>
                  <a:lnTo>
                    <a:pt x="766770" y="900991"/>
                  </a:lnTo>
                  <a:lnTo>
                    <a:pt x="4770" y="900991"/>
                  </a:lnTo>
                  <a:lnTo>
                    <a:pt x="4770" y="687631"/>
                  </a:lnTo>
                  <a:lnTo>
                    <a:pt x="0" y="305759"/>
                  </a:lnTo>
                  <a:lnTo>
                    <a:pt x="4770" y="0"/>
                  </a:lnTo>
                  <a:close/>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Arrow: Up 24">
              <a:extLst>
                <a:ext uri="{FF2B5EF4-FFF2-40B4-BE49-F238E27FC236}">
                  <a16:creationId xmlns:a16="http://schemas.microsoft.com/office/drawing/2014/main" id="{3C63D03F-7E72-CEE7-1B67-4AEB9E3F5905}"/>
                </a:ext>
              </a:extLst>
            </p:cNvPr>
            <p:cNvSpPr/>
            <p:nvPr/>
          </p:nvSpPr>
          <p:spPr>
            <a:xfrm>
              <a:off x="6635477" y="3767401"/>
              <a:ext cx="551815" cy="1911206"/>
            </a:xfrm>
            <a:prstGeom prst="upArrow">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grpSp>
        <p:nvGrpSpPr>
          <p:cNvPr id="15" name="Group 14">
            <a:extLst>
              <a:ext uri="{FF2B5EF4-FFF2-40B4-BE49-F238E27FC236}">
                <a16:creationId xmlns:a16="http://schemas.microsoft.com/office/drawing/2014/main" id="{8FA9D870-5639-9ABD-1A43-B17E42F126AE}"/>
              </a:ext>
            </a:extLst>
          </p:cNvPr>
          <p:cNvGrpSpPr/>
          <p:nvPr/>
        </p:nvGrpSpPr>
        <p:grpSpPr>
          <a:xfrm>
            <a:off x="3915068" y="5396712"/>
            <a:ext cx="3628930" cy="823296"/>
            <a:chOff x="3915068" y="5396712"/>
            <a:chExt cx="3628930" cy="823296"/>
          </a:xfrm>
        </p:grpSpPr>
        <p:sp>
          <p:nvSpPr>
            <p:cNvPr id="14" name="Rectangle 13">
              <a:extLst>
                <a:ext uri="{FF2B5EF4-FFF2-40B4-BE49-F238E27FC236}">
                  <a16:creationId xmlns:a16="http://schemas.microsoft.com/office/drawing/2014/main" id="{A9C0B032-984D-341D-A5F1-7102058176AD}"/>
                </a:ext>
              </a:extLst>
            </p:cNvPr>
            <p:cNvSpPr/>
            <p:nvPr>
              <p:custDataLst>
                <p:tags r:id="rId10"/>
              </p:custDataLst>
            </p:nvPr>
          </p:nvSpPr>
          <p:spPr>
            <a:xfrm>
              <a:off x="3915068" y="5396712"/>
              <a:ext cx="3628930" cy="823296"/>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22" name="TextBox 21">
              <a:extLst>
                <a:ext uri="{FF2B5EF4-FFF2-40B4-BE49-F238E27FC236}">
                  <a16:creationId xmlns:a16="http://schemas.microsoft.com/office/drawing/2014/main" id="{002E7B8C-EACD-29DE-ACBE-B0AE35628C89}"/>
                </a:ext>
              </a:extLst>
            </p:cNvPr>
            <p:cNvSpPr txBox="1"/>
            <p:nvPr>
              <p:custDataLst>
                <p:tags r:id="rId11"/>
              </p:custDataLst>
            </p:nvPr>
          </p:nvSpPr>
          <p:spPr>
            <a:xfrm>
              <a:off x="5794629" y="5451184"/>
              <a:ext cx="1438569" cy="308865"/>
            </a:xfrm>
            <a:prstGeom prst="rect">
              <a:avLst/>
            </a:prstGeom>
            <a:noFill/>
            <a:ln>
              <a:solidFill>
                <a:schemeClr val="tx1"/>
              </a:solidFill>
            </a:ln>
          </p:spPr>
          <p:txBody>
            <a:bodyPr wrap="square">
              <a:spAutoFit/>
            </a:bodyPr>
            <a:lstStyle/>
            <a:p>
              <a:pPr algn="ctr"/>
              <a:r>
                <a:rPr lang="en-US" dirty="0"/>
                <a:t>C</a:t>
              </a:r>
              <a:endParaRPr lang="fr-FR" dirty="0"/>
            </a:p>
          </p:txBody>
        </p:sp>
        <p:sp>
          <p:nvSpPr>
            <p:cNvPr id="27" name="TextBox 26">
              <a:extLst>
                <a:ext uri="{FF2B5EF4-FFF2-40B4-BE49-F238E27FC236}">
                  <a16:creationId xmlns:a16="http://schemas.microsoft.com/office/drawing/2014/main" id="{9B99DBFE-FE09-8F76-7241-C895D54AE6B0}"/>
                </a:ext>
              </a:extLst>
            </p:cNvPr>
            <p:cNvSpPr txBox="1"/>
            <p:nvPr>
              <p:custDataLst>
                <p:tags r:id="rId12"/>
              </p:custDataLst>
            </p:nvPr>
          </p:nvSpPr>
          <p:spPr>
            <a:xfrm>
              <a:off x="4296967" y="5637263"/>
              <a:ext cx="1502229" cy="380002"/>
            </a:xfrm>
            <a:custGeom>
              <a:avLst/>
              <a:gdLst>
                <a:gd name="connsiteX0" fmla="*/ 0 w 1502229"/>
                <a:gd name="connsiteY0" fmla="*/ 0 h 369332"/>
                <a:gd name="connsiteX1" fmla="*/ 1502229 w 1502229"/>
                <a:gd name="connsiteY1" fmla="*/ 0 h 369332"/>
                <a:gd name="connsiteX2" fmla="*/ 1502229 w 1502229"/>
                <a:gd name="connsiteY2" fmla="*/ 369332 h 369332"/>
                <a:gd name="connsiteX3" fmla="*/ 0 w 1502229"/>
                <a:gd name="connsiteY3" fmla="*/ 369332 h 369332"/>
                <a:gd name="connsiteX4" fmla="*/ 0 w 1502229"/>
                <a:gd name="connsiteY4" fmla="*/ 0 h 369332"/>
                <a:gd name="connsiteX0" fmla="*/ 0 w 1502229"/>
                <a:gd name="connsiteY0" fmla="*/ 379 h 369711"/>
                <a:gd name="connsiteX1" fmla="*/ 993827 w 1502229"/>
                <a:gd name="connsiteY1" fmla="*/ 0 h 369711"/>
                <a:gd name="connsiteX2" fmla="*/ 1502229 w 1502229"/>
                <a:gd name="connsiteY2" fmla="*/ 379 h 369711"/>
                <a:gd name="connsiteX3" fmla="*/ 1502229 w 1502229"/>
                <a:gd name="connsiteY3" fmla="*/ 369711 h 369711"/>
                <a:gd name="connsiteX4" fmla="*/ 0 w 1502229"/>
                <a:gd name="connsiteY4" fmla="*/ 369711 h 369711"/>
                <a:gd name="connsiteX5" fmla="*/ 0 w 1502229"/>
                <a:gd name="connsiteY5" fmla="*/ 379 h 369711"/>
                <a:gd name="connsiteX0" fmla="*/ 0 w 1502229"/>
                <a:gd name="connsiteY0" fmla="*/ 10670 h 380002"/>
                <a:gd name="connsiteX1" fmla="*/ 716684 w 1502229"/>
                <a:gd name="connsiteY1" fmla="*/ 0 h 380002"/>
                <a:gd name="connsiteX2" fmla="*/ 993827 w 1502229"/>
                <a:gd name="connsiteY2" fmla="*/ 10291 h 380002"/>
                <a:gd name="connsiteX3" fmla="*/ 1502229 w 1502229"/>
                <a:gd name="connsiteY3" fmla="*/ 10670 h 380002"/>
                <a:gd name="connsiteX4" fmla="*/ 1502229 w 1502229"/>
                <a:gd name="connsiteY4" fmla="*/ 380002 h 380002"/>
                <a:gd name="connsiteX5" fmla="*/ 0 w 1502229"/>
                <a:gd name="connsiteY5" fmla="*/ 380002 h 380002"/>
                <a:gd name="connsiteX6" fmla="*/ 0 w 1502229"/>
                <a:gd name="connsiteY6" fmla="*/ 10670 h 38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2229" h="380002">
                  <a:moveTo>
                    <a:pt x="0" y="10670"/>
                  </a:moveTo>
                  <a:lnTo>
                    <a:pt x="716684" y="0"/>
                  </a:lnTo>
                  <a:lnTo>
                    <a:pt x="993827" y="10291"/>
                  </a:lnTo>
                  <a:lnTo>
                    <a:pt x="1502229" y="10670"/>
                  </a:lnTo>
                  <a:lnTo>
                    <a:pt x="1502229" y="380002"/>
                  </a:lnTo>
                  <a:lnTo>
                    <a:pt x="0" y="380002"/>
                  </a:lnTo>
                  <a:lnTo>
                    <a:pt x="0" y="10670"/>
                  </a:lnTo>
                  <a:close/>
                </a:path>
              </a:pathLst>
            </a:custGeom>
            <a:noFill/>
          </p:spPr>
          <p:txBody>
            <a:bodyPr wrap="square" rtlCol="0">
              <a:spAutoFit/>
            </a:bodyPr>
            <a:lstStyle/>
            <a:p>
              <a:pPr algn="ctr"/>
              <a:r>
                <a:rPr lang="en-US" dirty="0"/>
                <a:t>Program</a:t>
              </a:r>
              <a:endParaRPr lang="fr-FR" dirty="0"/>
            </a:p>
          </p:txBody>
        </p:sp>
      </p:grpSp>
      <p:sp>
        <p:nvSpPr>
          <p:cNvPr id="28" name="TextBox 27">
            <a:extLst>
              <a:ext uri="{FF2B5EF4-FFF2-40B4-BE49-F238E27FC236}">
                <a16:creationId xmlns:a16="http://schemas.microsoft.com/office/drawing/2014/main" id="{52174646-2246-EF4F-91A8-991ECCFC40DB}"/>
              </a:ext>
            </a:extLst>
          </p:cNvPr>
          <p:cNvSpPr txBox="1"/>
          <p:nvPr>
            <p:custDataLst>
              <p:tags r:id="rId6"/>
            </p:custDataLst>
          </p:nvPr>
        </p:nvSpPr>
        <p:spPr>
          <a:xfrm>
            <a:off x="3549058" y="1705875"/>
            <a:ext cx="3125127" cy="369332"/>
          </a:xfrm>
          <a:custGeom>
            <a:avLst/>
            <a:gdLst>
              <a:gd name="connsiteX0" fmla="*/ 0 w 1502229"/>
              <a:gd name="connsiteY0" fmla="*/ 0 h 369332"/>
              <a:gd name="connsiteX1" fmla="*/ 1502229 w 1502229"/>
              <a:gd name="connsiteY1" fmla="*/ 0 h 369332"/>
              <a:gd name="connsiteX2" fmla="*/ 1502229 w 1502229"/>
              <a:gd name="connsiteY2" fmla="*/ 369332 h 369332"/>
              <a:gd name="connsiteX3" fmla="*/ 0 w 1502229"/>
              <a:gd name="connsiteY3" fmla="*/ 369332 h 369332"/>
              <a:gd name="connsiteX4" fmla="*/ 0 w 1502229"/>
              <a:gd name="connsiteY4" fmla="*/ 0 h 369332"/>
              <a:gd name="connsiteX0" fmla="*/ 0 w 1502229"/>
              <a:gd name="connsiteY0" fmla="*/ 379 h 369711"/>
              <a:gd name="connsiteX1" fmla="*/ 993827 w 1502229"/>
              <a:gd name="connsiteY1" fmla="*/ 0 h 369711"/>
              <a:gd name="connsiteX2" fmla="*/ 1502229 w 1502229"/>
              <a:gd name="connsiteY2" fmla="*/ 379 h 369711"/>
              <a:gd name="connsiteX3" fmla="*/ 1502229 w 1502229"/>
              <a:gd name="connsiteY3" fmla="*/ 369711 h 369711"/>
              <a:gd name="connsiteX4" fmla="*/ 0 w 1502229"/>
              <a:gd name="connsiteY4" fmla="*/ 369711 h 369711"/>
              <a:gd name="connsiteX5" fmla="*/ 0 w 1502229"/>
              <a:gd name="connsiteY5" fmla="*/ 379 h 369711"/>
              <a:gd name="connsiteX0" fmla="*/ 6133 w 1508362"/>
              <a:gd name="connsiteY0" fmla="*/ 379 h 369711"/>
              <a:gd name="connsiteX1" fmla="*/ 999960 w 1508362"/>
              <a:gd name="connsiteY1" fmla="*/ 0 h 369711"/>
              <a:gd name="connsiteX2" fmla="*/ 1508362 w 1508362"/>
              <a:gd name="connsiteY2" fmla="*/ 379 h 369711"/>
              <a:gd name="connsiteX3" fmla="*/ 1508362 w 1508362"/>
              <a:gd name="connsiteY3" fmla="*/ 369711 h 369711"/>
              <a:gd name="connsiteX4" fmla="*/ 6133 w 1508362"/>
              <a:gd name="connsiteY4" fmla="*/ 369711 h 369711"/>
              <a:gd name="connsiteX5" fmla="*/ 0 w 1508362"/>
              <a:gd name="connsiteY5" fmla="*/ 154145 h 369711"/>
              <a:gd name="connsiteX6" fmla="*/ 6133 w 1508362"/>
              <a:gd name="connsiteY6" fmla="*/ 379 h 36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8362" h="369711">
                <a:moveTo>
                  <a:pt x="6133" y="379"/>
                </a:moveTo>
                <a:lnTo>
                  <a:pt x="999960" y="0"/>
                </a:lnTo>
                <a:lnTo>
                  <a:pt x="1508362" y="379"/>
                </a:lnTo>
                <a:lnTo>
                  <a:pt x="1508362" y="369711"/>
                </a:lnTo>
                <a:lnTo>
                  <a:pt x="6133" y="369711"/>
                </a:lnTo>
                <a:lnTo>
                  <a:pt x="0" y="154145"/>
                </a:lnTo>
                <a:lnTo>
                  <a:pt x="6133" y="379"/>
                </a:lnTo>
                <a:close/>
              </a:path>
            </a:pathLst>
          </a:custGeom>
          <a:noFill/>
        </p:spPr>
        <p:txBody>
          <a:bodyPr wrap="square" rtlCol="0">
            <a:spAutoFit/>
          </a:bodyPr>
          <a:lstStyle/>
          <a:p>
            <a:pPr algn="ctr"/>
            <a:r>
              <a:rPr lang="fr-FR" dirty="0" err="1"/>
              <a:t>Specification</a:t>
            </a:r>
            <a:endParaRPr lang="fr-FR" dirty="0"/>
          </a:p>
        </p:txBody>
      </p:sp>
      <p:sp>
        <p:nvSpPr>
          <p:cNvPr id="29" name="Arrow: Up 28">
            <a:extLst>
              <a:ext uri="{FF2B5EF4-FFF2-40B4-BE49-F238E27FC236}">
                <a16:creationId xmlns:a16="http://schemas.microsoft.com/office/drawing/2014/main" id="{526EFE7B-7A6C-28B5-3943-852DD650C2A7}"/>
              </a:ext>
            </a:extLst>
          </p:cNvPr>
          <p:cNvSpPr/>
          <p:nvPr>
            <p:custDataLst>
              <p:tags r:id="rId7"/>
            </p:custDataLst>
          </p:nvPr>
        </p:nvSpPr>
        <p:spPr>
          <a:xfrm>
            <a:off x="4820637" y="3859906"/>
            <a:ext cx="530265" cy="1181777"/>
          </a:xfrm>
          <a:prstGeom prst="upArrow">
            <a:avLst/>
          </a:prstGeom>
          <a:noFill/>
          <a:ln>
            <a:solidFill>
              <a:schemeClr val="tx1"/>
            </a:solidFill>
            <a:prstDash val="dash"/>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dirty="0">
              <a:solidFill>
                <a:srgbClr val="FFC000"/>
              </a:solidFill>
            </a:endParaRPr>
          </a:p>
        </p:txBody>
      </p:sp>
      <p:sp>
        <p:nvSpPr>
          <p:cNvPr id="2" name="TextBox 1">
            <a:extLst>
              <a:ext uri="{FF2B5EF4-FFF2-40B4-BE49-F238E27FC236}">
                <a16:creationId xmlns:a16="http://schemas.microsoft.com/office/drawing/2014/main" id="{95C328D7-C495-0099-39C1-7197088959CC}"/>
              </a:ext>
            </a:extLst>
          </p:cNvPr>
          <p:cNvSpPr txBox="1"/>
          <p:nvPr>
            <p:custDataLst>
              <p:tags r:id="rId8"/>
            </p:custDataLst>
          </p:nvPr>
        </p:nvSpPr>
        <p:spPr>
          <a:xfrm>
            <a:off x="5057325" y="2412881"/>
            <a:ext cx="2168340" cy="369332"/>
          </a:xfrm>
          <a:custGeom>
            <a:avLst/>
            <a:gdLst>
              <a:gd name="connsiteX0" fmla="*/ 0 w 1502229"/>
              <a:gd name="connsiteY0" fmla="*/ 0 h 369332"/>
              <a:gd name="connsiteX1" fmla="*/ 1502229 w 1502229"/>
              <a:gd name="connsiteY1" fmla="*/ 0 h 369332"/>
              <a:gd name="connsiteX2" fmla="*/ 1502229 w 1502229"/>
              <a:gd name="connsiteY2" fmla="*/ 369332 h 369332"/>
              <a:gd name="connsiteX3" fmla="*/ 0 w 1502229"/>
              <a:gd name="connsiteY3" fmla="*/ 369332 h 369332"/>
              <a:gd name="connsiteX4" fmla="*/ 0 w 1502229"/>
              <a:gd name="connsiteY4" fmla="*/ 0 h 369332"/>
              <a:gd name="connsiteX0" fmla="*/ 0 w 1502229"/>
              <a:gd name="connsiteY0" fmla="*/ 379 h 369711"/>
              <a:gd name="connsiteX1" fmla="*/ 993827 w 1502229"/>
              <a:gd name="connsiteY1" fmla="*/ 0 h 369711"/>
              <a:gd name="connsiteX2" fmla="*/ 1502229 w 1502229"/>
              <a:gd name="connsiteY2" fmla="*/ 379 h 369711"/>
              <a:gd name="connsiteX3" fmla="*/ 1502229 w 1502229"/>
              <a:gd name="connsiteY3" fmla="*/ 369711 h 369711"/>
              <a:gd name="connsiteX4" fmla="*/ 0 w 1502229"/>
              <a:gd name="connsiteY4" fmla="*/ 369711 h 369711"/>
              <a:gd name="connsiteX5" fmla="*/ 0 w 1502229"/>
              <a:gd name="connsiteY5" fmla="*/ 379 h 369711"/>
              <a:gd name="connsiteX0" fmla="*/ 6133 w 1508362"/>
              <a:gd name="connsiteY0" fmla="*/ 379 h 369711"/>
              <a:gd name="connsiteX1" fmla="*/ 999960 w 1508362"/>
              <a:gd name="connsiteY1" fmla="*/ 0 h 369711"/>
              <a:gd name="connsiteX2" fmla="*/ 1508362 w 1508362"/>
              <a:gd name="connsiteY2" fmla="*/ 379 h 369711"/>
              <a:gd name="connsiteX3" fmla="*/ 1508362 w 1508362"/>
              <a:gd name="connsiteY3" fmla="*/ 369711 h 369711"/>
              <a:gd name="connsiteX4" fmla="*/ 6133 w 1508362"/>
              <a:gd name="connsiteY4" fmla="*/ 369711 h 369711"/>
              <a:gd name="connsiteX5" fmla="*/ 0 w 1508362"/>
              <a:gd name="connsiteY5" fmla="*/ 154145 h 369711"/>
              <a:gd name="connsiteX6" fmla="*/ 6133 w 1508362"/>
              <a:gd name="connsiteY6" fmla="*/ 379 h 36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8362" h="369711">
                <a:moveTo>
                  <a:pt x="6133" y="379"/>
                </a:moveTo>
                <a:lnTo>
                  <a:pt x="999960" y="0"/>
                </a:lnTo>
                <a:lnTo>
                  <a:pt x="1508362" y="379"/>
                </a:lnTo>
                <a:lnTo>
                  <a:pt x="1508362" y="369711"/>
                </a:lnTo>
                <a:lnTo>
                  <a:pt x="6133" y="369711"/>
                </a:lnTo>
                <a:lnTo>
                  <a:pt x="0" y="154145"/>
                </a:lnTo>
                <a:lnTo>
                  <a:pt x="6133" y="379"/>
                </a:lnTo>
                <a:close/>
              </a:path>
            </a:pathLst>
          </a:custGeom>
          <a:noFill/>
        </p:spPr>
        <p:txBody>
          <a:bodyPr wrap="square" rtlCol="0">
            <a:spAutoFit/>
          </a:bodyPr>
          <a:lstStyle/>
          <a:p>
            <a:pPr algn="ctr"/>
            <a:r>
              <a:rPr lang="fr-FR" dirty="0" err="1"/>
              <a:t>Formal</a:t>
            </a:r>
            <a:r>
              <a:rPr lang="fr-FR" dirty="0"/>
              <a:t> proof</a:t>
            </a:r>
          </a:p>
        </p:txBody>
      </p:sp>
      <p:sp>
        <p:nvSpPr>
          <p:cNvPr id="3" name="TextBox 2">
            <a:extLst>
              <a:ext uri="{FF2B5EF4-FFF2-40B4-BE49-F238E27FC236}">
                <a16:creationId xmlns:a16="http://schemas.microsoft.com/office/drawing/2014/main" id="{983C23B1-7584-C750-A827-C8CBE6EE586B}"/>
              </a:ext>
            </a:extLst>
          </p:cNvPr>
          <p:cNvSpPr txBox="1"/>
          <p:nvPr>
            <p:custDataLst>
              <p:tags r:id="rId9"/>
            </p:custDataLst>
          </p:nvPr>
        </p:nvSpPr>
        <p:spPr>
          <a:xfrm>
            <a:off x="3956653" y="3244907"/>
            <a:ext cx="2557260" cy="369332"/>
          </a:xfrm>
          <a:custGeom>
            <a:avLst/>
            <a:gdLst>
              <a:gd name="connsiteX0" fmla="*/ 0 w 1502229"/>
              <a:gd name="connsiteY0" fmla="*/ 0 h 369332"/>
              <a:gd name="connsiteX1" fmla="*/ 1502229 w 1502229"/>
              <a:gd name="connsiteY1" fmla="*/ 0 h 369332"/>
              <a:gd name="connsiteX2" fmla="*/ 1502229 w 1502229"/>
              <a:gd name="connsiteY2" fmla="*/ 369332 h 369332"/>
              <a:gd name="connsiteX3" fmla="*/ 0 w 1502229"/>
              <a:gd name="connsiteY3" fmla="*/ 369332 h 369332"/>
              <a:gd name="connsiteX4" fmla="*/ 0 w 1502229"/>
              <a:gd name="connsiteY4" fmla="*/ 0 h 369332"/>
              <a:gd name="connsiteX0" fmla="*/ 0 w 1502229"/>
              <a:gd name="connsiteY0" fmla="*/ 379 h 369711"/>
              <a:gd name="connsiteX1" fmla="*/ 993827 w 1502229"/>
              <a:gd name="connsiteY1" fmla="*/ 0 h 369711"/>
              <a:gd name="connsiteX2" fmla="*/ 1502229 w 1502229"/>
              <a:gd name="connsiteY2" fmla="*/ 379 h 369711"/>
              <a:gd name="connsiteX3" fmla="*/ 1502229 w 1502229"/>
              <a:gd name="connsiteY3" fmla="*/ 369711 h 369711"/>
              <a:gd name="connsiteX4" fmla="*/ 0 w 1502229"/>
              <a:gd name="connsiteY4" fmla="*/ 369711 h 369711"/>
              <a:gd name="connsiteX5" fmla="*/ 0 w 1502229"/>
              <a:gd name="connsiteY5" fmla="*/ 379 h 369711"/>
              <a:gd name="connsiteX0" fmla="*/ 0 w 1502229"/>
              <a:gd name="connsiteY0" fmla="*/ 10670 h 380002"/>
              <a:gd name="connsiteX1" fmla="*/ 716684 w 1502229"/>
              <a:gd name="connsiteY1" fmla="*/ 0 h 380002"/>
              <a:gd name="connsiteX2" fmla="*/ 993827 w 1502229"/>
              <a:gd name="connsiteY2" fmla="*/ 10291 h 380002"/>
              <a:gd name="connsiteX3" fmla="*/ 1502229 w 1502229"/>
              <a:gd name="connsiteY3" fmla="*/ 10670 h 380002"/>
              <a:gd name="connsiteX4" fmla="*/ 1502229 w 1502229"/>
              <a:gd name="connsiteY4" fmla="*/ 380002 h 380002"/>
              <a:gd name="connsiteX5" fmla="*/ 0 w 1502229"/>
              <a:gd name="connsiteY5" fmla="*/ 380002 h 380002"/>
              <a:gd name="connsiteX6" fmla="*/ 0 w 1502229"/>
              <a:gd name="connsiteY6" fmla="*/ 10670 h 380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2229" h="380002">
                <a:moveTo>
                  <a:pt x="0" y="10670"/>
                </a:moveTo>
                <a:lnTo>
                  <a:pt x="716684" y="0"/>
                </a:lnTo>
                <a:lnTo>
                  <a:pt x="993827" y="10291"/>
                </a:lnTo>
                <a:lnTo>
                  <a:pt x="1502229" y="10670"/>
                </a:lnTo>
                <a:lnTo>
                  <a:pt x="1502229" y="380002"/>
                </a:lnTo>
                <a:lnTo>
                  <a:pt x="0" y="380002"/>
                </a:lnTo>
                <a:lnTo>
                  <a:pt x="0" y="10670"/>
                </a:lnTo>
                <a:close/>
              </a:path>
            </a:pathLst>
          </a:custGeom>
          <a:solidFill>
            <a:srgbClr val="9BBDE5"/>
          </a:solidFill>
        </p:spPr>
        <p:txBody>
          <a:bodyPr wrap="square" rtlCol="0">
            <a:spAutoFit/>
          </a:bodyPr>
          <a:lstStyle/>
          <a:p>
            <a:pPr algn="ctr"/>
            <a:r>
              <a:rPr lang="en-US" i="1" dirty="0"/>
              <a:t>Monadic</a:t>
            </a:r>
            <a:r>
              <a:rPr lang="en-US" dirty="0"/>
              <a:t> program</a:t>
            </a:r>
            <a:endParaRPr lang="fr-FR" i="1" dirty="0"/>
          </a:p>
        </p:txBody>
      </p:sp>
      <p:sp>
        <p:nvSpPr>
          <p:cNvPr id="5" name="TextBox 4">
            <a:extLst>
              <a:ext uri="{FF2B5EF4-FFF2-40B4-BE49-F238E27FC236}">
                <a16:creationId xmlns:a16="http://schemas.microsoft.com/office/drawing/2014/main" id="{EF0CF915-9643-4C82-48CA-CA90A568908A}"/>
              </a:ext>
            </a:extLst>
          </p:cNvPr>
          <p:cNvSpPr txBox="1"/>
          <p:nvPr/>
        </p:nvSpPr>
        <p:spPr>
          <a:xfrm>
            <a:off x="5440710" y="4200592"/>
            <a:ext cx="1620445" cy="461665"/>
          </a:xfrm>
          <a:prstGeom prst="rect">
            <a:avLst/>
          </a:prstGeom>
          <a:noFill/>
        </p:spPr>
        <p:txBody>
          <a:bodyPr wrap="square" rtlCol="0">
            <a:spAutoFit/>
          </a:bodyPr>
          <a:lstStyle/>
          <a:p>
            <a:r>
              <a:rPr lang="en-US" sz="2400" dirty="0" err="1">
                <a:ln w="0"/>
                <a:solidFill>
                  <a:srgbClr val="C00000"/>
                </a:solidFill>
                <a:effectLst>
                  <a:outerShdw blurRad="38100" dist="19050" dir="2700000" algn="tl" rotWithShape="0">
                    <a:schemeClr val="dk1">
                      <a:alpha val="40000"/>
                    </a:schemeClr>
                  </a:outerShdw>
                </a:effectLst>
              </a:rPr>
              <a:t>AutoCorres</a:t>
            </a:r>
            <a:endParaRPr lang="fr-FR" sz="2400" dirty="0">
              <a:ln w="0"/>
              <a:solidFill>
                <a:srgbClr val="C00000"/>
              </a:solidFill>
              <a:effectLst>
                <a:outerShdw blurRad="38100" dist="19050" dir="2700000" algn="tl" rotWithShape="0">
                  <a:schemeClr val="dk1">
                    <a:alpha val="40000"/>
                  </a:schemeClr>
                </a:outerShdw>
              </a:effectLst>
            </a:endParaRPr>
          </a:p>
        </p:txBody>
      </p:sp>
      <p:pic>
        <p:nvPicPr>
          <p:cNvPr id="9" name="Graphic 8">
            <a:extLst>
              <a:ext uri="{FF2B5EF4-FFF2-40B4-BE49-F238E27FC236}">
                <a16:creationId xmlns:a16="http://schemas.microsoft.com/office/drawing/2014/main" id="{0656FA4B-8475-5414-98EA-014BE82505E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472328" y="1198927"/>
            <a:ext cx="1068979" cy="933526"/>
          </a:xfrm>
          <a:prstGeom prst="rect">
            <a:avLst/>
          </a:prstGeom>
        </p:spPr>
      </p:pic>
      <p:sp>
        <p:nvSpPr>
          <p:cNvPr id="6" name="Slide Number Placeholder 3">
            <a:extLst>
              <a:ext uri="{FF2B5EF4-FFF2-40B4-BE49-F238E27FC236}">
                <a16:creationId xmlns:a16="http://schemas.microsoft.com/office/drawing/2014/main" id="{008DCB31-745F-3939-1B7F-4CC38159CE81}"/>
              </a:ext>
            </a:extLst>
          </p:cNvPr>
          <p:cNvSpPr>
            <a:spLocks noGrp="1"/>
          </p:cNvSpPr>
          <p:nvPr>
            <p:ph type="sldNum" sz="quarter" idx="12"/>
          </p:nvPr>
        </p:nvSpPr>
        <p:spPr>
          <a:xfrm>
            <a:off x="9448800" y="6474620"/>
            <a:ext cx="2743200" cy="365125"/>
          </a:xfrm>
        </p:spPr>
        <p:txBody>
          <a:bodyPr/>
          <a:lstStyle/>
          <a:p>
            <a:fld id="{6113E31D-E2AB-40D1-8B51-AFA5AFEF393A}" type="slidenum">
              <a:rPr lang="en-US" smtClean="0"/>
              <a:t>7</a:t>
            </a:fld>
            <a:endParaRPr lang="en-US" dirty="0"/>
          </a:p>
        </p:txBody>
      </p:sp>
      <p:sp>
        <p:nvSpPr>
          <p:cNvPr id="7" name="TextBox 6">
            <a:extLst>
              <a:ext uri="{FF2B5EF4-FFF2-40B4-BE49-F238E27FC236}">
                <a16:creationId xmlns:a16="http://schemas.microsoft.com/office/drawing/2014/main" id="{2A85526B-1DE4-987F-AD19-61ED68A663C6}"/>
              </a:ext>
            </a:extLst>
          </p:cNvPr>
          <p:cNvSpPr txBox="1"/>
          <p:nvPr/>
        </p:nvSpPr>
        <p:spPr>
          <a:xfrm>
            <a:off x="5500744" y="4604237"/>
            <a:ext cx="6691256" cy="646331"/>
          </a:xfrm>
          <a:prstGeom prst="rect">
            <a:avLst/>
          </a:prstGeom>
          <a:noFill/>
        </p:spPr>
        <p:txBody>
          <a:bodyPr wrap="square">
            <a:spAutoFit/>
          </a:bodyPr>
          <a:lstStyle/>
          <a:p>
            <a:r>
              <a:rPr lang="en-US" dirty="0"/>
              <a:t>computes </a:t>
            </a:r>
            <a:r>
              <a:rPr lang="en-US" i="1" dirty="0"/>
              <a:t>monadic</a:t>
            </a:r>
            <a:r>
              <a:rPr lang="en-US" dirty="0"/>
              <a:t> semantics </a:t>
            </a:r>
          </a:p>
          <a:p>
            <a:r>
              <a:rPr lang="en-US" dirty="0"/>
              <a:t>for a </a:t>
            </a:r>
            <a:r>
              <a:rPr lang="en-US" dirty="0" err="1"/>
              <a:t>subfragment</a:t>
            </a:r>
            <a:r>
              <a:rPr lang="en-US" dirty="0"/>
              <a:t> of the C parser</a:t>
            </a:r>
            <a:endParaRPr lang="fr-FR" dirty="0"/>
          </a:p>
        </p:txBody>
      </p:sp>
    </p:spTree>
    <p:custDataLst>
      <p:tags r:id="rId1"/>
    </p:custDataLst>
    <p:extLst>
      <p:ext uri="{BB962C8B-B14F-4D97-AF65-F5344CB8AC3E}">
        <p14:creationId xmlns:p14="http://schemas.microsoft.com/office/powerpoint/2010/main" val="1472314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94292E4-0147-59B8-AB71-1C3139EA1AF0}"/>
              </a:ext>
            </a:extLst>
          </p:cNvPr>
          <p:cNvSpPr/>
          <p:nvPr>
            <p:custDataLst>
              <p:tags r:id="rId1"/>
            </p:custDataLst>
          </p:nvPr>
        </p:nvSpPr>
        <p:spPr>
          <a:xfrm>
            <a:off x="5753499" y="1721357"/>
            <a:ext cx="5981282" cy="3502485"/>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18" name="Rectangle 17">
            <a:extLst>
              <a:ext uri="{FF2B5EF4-FFF2-40B4-BE49-F238E27FC236}">
                <a16:creationId xmlns:a16="http://schemas.microsoft.com/office/drawing/2014/main" id="{0B8FE5E3-2685-821D-9573-63D75963D2F6}"/>
              </a:ext>
            </a:extLst>
          </p:cNvPr>
          <p:cNvSpPr/>
          <p:nvPr>
            <p:custDataLst>
              <p:tags r:id="rId2"/>
            </p:custDataLst>
          </p:nvPr>
        </p:nvSpPr>
        <p:spPr>
          <a:xfrm>
            <a:off x="335758" y="1713750"/>
            <a:ext cx="3474389" cy="3502486"/>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4" name="Slide Number Placeholder 3">
            <a:extLst>
              <a:ext uri="{FF2B5EF4-FFF2-40B4-BE49-F238E27FC236}">
                <a16:creationId xmlns:a16="http://schemas.microsoft.com/office/drawing/2014/main" id="{FD975AF3-0663-A0BF-AD60-D6C1686A3AC2}"/>
              </a:ext>
            </a:extLst>
          </p:cNvPr>
          <p:cNvSpPr>
            <a:spLocks noGrp="1"/>
          </p:cNvSpPr>
          <p:nvPr>
            <p:ph type="sldNum" sz="quarter" idx="12"/>
          </p:nvPr>
        </p:nvSpPr>
        <p:spPr/>
        <p:txBody>
          <a:bodyPr/>
          <a:lstStyle/>
          <a:p>
            <a:fld id="{6113E31D-E2AB-40D1-8B51-AFA5AFEF393A}" type="slidenum">
              <a:rPr lang="en-US" smtClean="0"/>
              <a:t>8</a:t>
            </a:fld>
            <a:endParaRPr lang="en-US" dirty="0"/>
          </a:p>
        </p:txBody>
      </p:sp>
      <p:sp>
        <p:nvSpPr>
          <p:cNvPr id="5" name="Title 1">
            <a:extLst>
              <a:ext uri="{FF2B5EF4-FFF2-40B4-BE49-F238E27FC236}">
                <a16:creationId xmlns:a16="http://schemas.microsoft.com/office/drawing/2014/main" id="{AB2B899F-10FB-9853-265A-3F02AE31D165}"/>
              </a:ext>
            </a:extLst>
          </p:cNvPr>
          <p:cNvSpPr>
            <a:spLocks noGrp="1"/>
          </p:cNvSpPr>
          <p:nvPr>
            <p:ph type="title"/>
            <p:custDataLst>
              <p:tags r:id="rId3"/>
            </p:custDataLst>
          </p:nvPr>
        </p:nvSpPr>
        <p:spPr>
          <a:xfrm>
            <a:off x="838200" y="18255"/>
            <a:ext cx="10515600" cy="1325563"/>
          </a:xfrm>
        </p:spPr>
        <p:txBody>
          <a:bodyPr/>
          <a:lstStyle/>
          <a:p>
            <a:pPr algn="ctr"/>
            <a:r>
              <a:rPr lang="en-US" dirty="0">
                <a:solidFill>
                  <a:schemeClr val="accent1">
                    <a:lumMod val="50000"/>
                  </a:schemeClr>
                </a:solidFill>
              </a:rPr>
              <a:t>The monadic semantics of </a:t>
            </a:r>
            <a:r>
              <a:rPr lang="en-US" dirty="0" err="1">
                <a:solidFill>
                  <a:schemeClr val="accent1">
                    <a:lumMod val="50000"/>
                  </a:schemeClr>
                </a:solidFill>
              </a:rPr>
              <a:t>AutoCorres</a:t>
            </a:r>
            <a:endParaRPr lang="fr-FR" dirty="0">
              <a:solidFill>
                <a:schemeClr val="accent1">
                  <a:lumMod val="50000"/>
                </a:schemeClr>
              </a:solidFill>
            </a:endParaRPr>
          </a:p>
        </p:txBody>
      </p:sp>
      <p:sp>
        <p:nvSpPr>
          <p:cNvPr id="19" name="TextBox 18">
            <a:extLst>
              <a:ext uri="{FF2B5EF4-FFF2-40B4-BE49-F238E27FC236}">
                <a16:creationId xmlns:a16="http://schemas.microsoft.com/office/drawing/2014/main" id="{EB79570A-F05E-FBAF-C694-E4BE987A09FA}"/>
              </a:ext>
            </a:extLst>
          </p:cNvPr>
          <p:cNvSpPr txBox="1"/>
          <p:nvPr>
            <p:custDataLst>
              <p:tags r:id="rId4"/>
            </p:custDataLst>
          </p:nvPr>
        </p:nvSpPr>
        <p:spPr>
          <a:xfrm>
            <a:off x="445786" y="1769094"/>
            <a:ext cx="512489" cy="523220"/>
          </a:xfrm>
          <a:prstGeom prst="rect">
            <a:avLst/>
          </a:prstGeom>
          <a:noFill/>
          <a:ln>
            <a:solidFill>
              <a:schemeClr val="tx1"/>
            </a:solidFill>
          </a:ln>
        </p:spPr>
        <p:txBody>
          <a:bodyPr wrap="square">
            <a:spAutoFit/>
          </a:bodyPr>
          <a:lstStyle/>
          <a:p>
            <a:pPr algn="ctr"/>
            <a:r>
              <a:rPr lang="en-US" sz="2800" dirty="0"/>
              <a:t>C</a:t>
            </a:r>
            <a:endParaRPr lang="fr-FR" sz="2800" dirty="0"/>
          </a:p>
        </p:txBody>
      </p:sp>
      <p:pic>
        <p:nvPicPr>
          <p:cNvPr id="35" name="Graphic 34">
            <a:extLst>
              <a:ext uri="{FF2B5EF4-FFF2-40B4-BE49-F238E27FC236}">
                <a16:creationId xmlns:a16="http://schemas.microsoft.com/office/drawing/2014/main" id="{1EA43273-F692-EF18-00D1-41EBB44FC8B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43429" y="1816200"/>
            <a:ext cx="859935" cy="750970"/>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AAFF83E-7408-8F09-1BBA-07A95760C17B}"/>
                  </a:ext>
                </a:extLst>
              </p:cNvPr>
              <p:cNvSpPr txBox="1"/>
              <p:nvPr/>
            </p:nvSpPr>
            <p:spPr>
              <a:xfrm>
                <a:off x="702031" y="3330634"/>
                <a:ext cx="2233625" cy="6771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400" b="0" i="1" smtClean="0">
                          <a:solidFill>
                            <a:schemeClr val="tx1"/>
                          </a:solidFill>
                          <a:latin typeface="Cambria Math" panose="02040503050406030204" pitchFamily="18" charset="0"/>
                        </a:rPr>
                        <m:t>𝑓</m:t>
                      </m:r>
                      <m:r>
                        <a:rPr lang="en-US" sz="4400" b="0" i="1" smtClean="0">
                          <a:solidFill>
                            <a:schemeClr val="tx1"/>
                          </a:solidFill>
                          <a:latin typeface="Cambria Math" panose="02040503050406030204" pitchFamily="18" charset="0"/>
                        </a:rPr>
                        <m:t>:</m:t>
                      </m:r>
                      <m:r>
                        <a:rPr lang="en-US" sz="4400" b="0" i="1" smtClean="0">
                          <a:solidFill>
                            <a:schemeClr val="tx1"/>
                          </a:solidFill>
                          <a:latin typeface="Cambria Math" panose="02040503050406030204" pitchFamily="18" charset="0"/>
                        </a:rPr>
                        <m:t>𝐴</m:t>
                      </m:r>
                      <m:r>
                        <a:rPr lang="en-US" sz="4400" b="0" i="1" smtClean="0">
                          <a:solidFill>
                            <a:schemeClr val="tx1"/>
                          </a:solidFill>
                          <a:latin typeface="Cambria Math" panose="02040503050406030204" pitchFamily="18" charset="0"/>
                        </a:rPr>
                        <m:t>→</m:t>
                      </m:r>
                      <m:r>
                        <a:rPr lang="en-US" sz="4400" b="0" i="1" smtClean="0">
                          <a:solidFill>
                            <a:schemeClr val="tx1"/>
                          </a:solidFill>
                          <a:latin typeface="Cambria Math" panose="02040503050406030204" pitchFamily="18" charset="0"/>
                        </a:rPr>
                        <m:t>𝐵</m:t>
                      </m:r>
                    </m:oMath>
                  </m:oMathPara>
                </a14:m>
                <a:endParaRPr lang="fr-FR" sz="4400" dirty="0">
                  <a:solidFill>
                    <a:schemeClr val="tx1"/>
                  </a:solidFill>
                </a:endParaRPr>
              </a:p>
            </p:txBody>
          </p:sp>
        </mc:Choice>
        <mc:Fallback xmlns="">
          <p:sp>
            <p:nvSpPr>
              <p:cNvPr id="13" name="TextBox 12">
                <a:extLst>
                  <a:ext uri="{FF2B5EF4-FFF2-40B4-BE49-F238E27FC236}">
                    <a16:creationId xmlns:a16="http://schemas.microsoft.com/office/drawing/2014/main" id="{EAAFF83E-7408-8F09-1BBA-07A95760C17B}"/>
                  </a:ext>
                </a:extLst>
              </p:cNvPr>
              <p:cNvSpPr txBox="1">
                <a:spLocks noRot="1" noChangeAspect="1" noMove="1" noResize="1" noEditPoints="1" noAdjustHandles="1" noChangeArrowheads="1" noChangeShapeType="1" noTextEdit="1"/>
              </p:cNvSpPr>
              <p:nvPr/>
            </p:nvSpPr>
            <p:spPr>
              <a:xfrm>
                <a:off x="702031" y="3330634"/>
                <a:ext cx="2233625" cy="677108"/>
              </a:xfrm>
              <a:prstGeom prst="rect">
                <a:avLst/>
              </a:prstGeom>
              <a:blipFill>
                <a:blip r:embed="rId9"/>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ACC6BD1-04EF-CA5D-78F3-9D4F005B8721}"/>
                  </a:ext>
                </a:extLst>
              </p:cNvPr>
              <p:cNvSpPr txBox="1"/>
              <p:nvPr/>
            </p:nvSpPr>
            <p:spPr>
              <a:xfrm>
                <a:off x="6152897" y="3361412"/>
                <a:ext cx="3599181"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solidFill>
                                <a:schemeClr val="tx1"/>
                              </a:solidFill>
                              <a:latin typeface="Cambria Math" panose="02040503050406030204" pitchFamily="18" charset="0"/>
                            </a:rPr>
                          </m:ctrlPr>
                        </m:sSubPr>
                        <m:e>
                          <m:r>
                            <a:rPr lang="en-US" sz="4000" b="0" i="1" smtClean="0">
                              <a:solidFill>
                                <a:schemeClr val="tx1"/>
                              </a:solidFill>
                              <a:latin typeface="Cambria Math" panose="02040503050406030204" pitchFamily="18" charset="0"/>
                            </a:rPr>
                            <m:t>𝑓</m:t>
                          </m:r>
                        </m:e>
                        <m:sub>
                          <m:r>
                            <a:rPr lang="en-US" sz="4000" b="0" i="1" smtClean="0">
                              <a:solidFill>
                                <a:schemeClr val="tx1"/>
                              </a:solidFill>
                              <a:latin typeface="Cambria Math" panose="02040503050406030204" pitchFamily="18" charset="0"/>
                            </a:rPr>
                            <m:t>𝑚</m:t>
                          </m:r>
                        </m:sub>
                      </m:sSub>
                      <m:r>
                        <a:rPr lang="en-US" sz="4000" b="0" i="1" smtClean="0">
                          <a:solidFill>
                            <a:schemeClr val="tx1"/>
                          </a:solidFill>
                          <a:latin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𝐴</m:t>
                          </m:r>
                        </m:e>
                        <m:sub>
                          <m:r>
                            <a:rPr lang="en-US" sz="4000" i="1">
                              <a:latin typeface="Cambria Math" panose="02040503050406030204" pitchFamily="18" charset="0"/>
                            </a:rPr>
                            <m:t>𝑚</m:t>
                          </m:r>
                        </m:sub>
                      </m:sSub>
                      <m:r>
                        <a:rPr lang="en-US" sz="4000" i="1" dirty="0" smtClean="0">
                          <a:solidFill>
                            <a:schemeClr val="tx1"/>
                          </a:solidFill>
                          <a:latin typeface="Cambria Math" panose="02040503050406030204" pitchFamily="18" charset="0"/>
                          <a:ea typeface="Cambria Math" panose="02040503050406030204" pitchFamily="18" charset="0"/>
                        </a:rPr>
                        <m:t>⇝</m:t>
                      </m:r>
                      <m:sSub>
                        <m:sSubPr>
                          <m:ctrlPr>
                            <a:rPr lang="en-US" sz="4000" i="1">
                              <a:latin typeface="Cambria Math" panose="02040503050406030204" pitchFamily="18" charset="0"/>
                            </a:rPr>
                          </m:ctrlPr>
                        </m:sSubPr>
                        <m:e>
                          <m:r>
                            <a:rPr lang="en-US" sz="4000" i="1">
                              <a:latin typeface="Cambria Math" panose="02040503050406030204" pitchFamily="18" charset="0"/>
                            </a:rPr>
                            <m:t>𝐵</m:t>
                          </m:r>
                        </m:e>
                        <m:sub>
                          <m:r>
                            <a:rPr lang="en-US" sz="4000" i="1">
                              <a:latin typeface="Cambria Math" panose="02040503050406030204" pitchFamily="18" charset="0"/>
                            </a:rPr>
                            <m:t>𝑚</m:t>
                          </m:r>
                        </m:sub>
                      </m:sSub>
                    </m:oMath>
                  </m:oMathPara>
                </a14:m>
                <a:endParaRPr lang="fr-FR" sz="4000" dirty="0">
                  <a:solidFill>
                    <a:schemeClr val="tx1"/>
                  </a:solidFill>
                </a:endParaRPr>
              </a:p>
            </p:txBody>
          </p:sp>
        </mc:Choice>
        <mc:Fallback xmlns="">
          <p:sp>
            <p:nvSpPr>
              <p:cNvPr id="14" name="TextBox 13">
                <a:extLst>
                  <a:ext uri="{FF2B5EF4-FFF2-40B4-BE49-F238E27FC236}">
                    <a16:creationId xmlns:a16="http://schemas.microsoft.com/office/drawing/2014/main" id="{8ACC6BD1-04EF-CA5D-78F3-9D4F005B8721}"/>
                  </a:ext>
                </a:extLst>
              </p:cNvPr>
              <p:cNvSpPr txBox="1">
                <a:spLocks noRot="1" noChangeAspect="1" noMove="1" noResize="1" noEditPoints="1" noAdjustHandles="1" noChangeArrowheads="1" noChangeShapeType="1" noTextEdit="1"/>
              </p:cNvSpPr>
              <p:nvPr/>
            </p:nvSpPr>
            <p:spPr>
              <a:xfrm>
                <a:off x="6152897" y="3361412"/>
                <a:ext cx="3599181" cy="615553"/>
              </a:xfrm>
              <a:prstGeom prst="rect">
                <a:avLst/>
              </a:prstGeom>
              <a:blipFill>
                <a:blip r:embed="rId10"/>
                <a:stretch>
                  <a:fillRect/>
                </a:stretch>
              </a:blipFill>
            </p:spPr>
            <p:txBody>
              <a:bodyPr/>
              <a:lstStyle/>
              <a:p>
                <a:r>
                  <a:rPr lang="fr-FR">
                    <a:noFill/>
                  </a:rPr>
                  <a:t> </a:t>
                </a:r>
              </a:p>
            </p:txBody>
          </p:sp>
        </mc:Fallback>
      </mc:AlternateContent>
      <p:sp>
        <p:nvSpPr>
          <p:cNvPr id="15" name="Arrow: Right 14">
            <a:extLst>
              <a:ext uri="{FF2B5EF4-FFF2-40B4-BE49-F238E27FC236}">
                <a16:creationId xmlns:a16="http://schemas.microsoft.com/office/drawing/2014/main" id="{036860F5-288E-2AF4-4FBB-B40A478355C0}"/>
              </a:ext>
            </a:extLst>
          </p:cNvPr>
          <p:cNvSpPr/>
          <p:nvPr/>
        </p:nvSpPr>
        <p:spPr>
          <a:xfrm>
            <a:off x="3497841" y="2815969"/>
            <a:ext cx="2655056"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AutoCorres</a:t>
            </a:r>
            <a:endParaRPr lang="fr-FR"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ACEB29D-9A0E-3949-0ADD-124EB37B5C1D}"/>
                  </a:ext>
                </a:extLst>
              </p:cNvPr>
              <p:cNvSpPr txBox="1"/>
              <p:nvPr/>
            </p:nvSpPr>
            <p:spPr>
              <a:xfrm>
                <a:off x="6421582" y="4588276"/>
                <a:ext cx="4932218" cy="46166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𝐴</m:t>
                          </m:r>
                        </m:e>
                        <m:sub>
                          <m:r>
                            <a:rPr lang="en-US" sz="2400" b="0" i="1" smtClean="0">
                              <a:solidFill>
                                <a:schemeClr val="tx1"/>
                              </a:solidFill>
                              <a:latin typeface="Cambria Math" panose="02040503050406030204" pitchFamily="18" charset="0"/>
                            </a:rPr>
                            <m:t>𝑚</m:t>
                          </m:r>
                        </m:sub>
                      </m:sSub>
                      <m:r>
                        <a:rPr lang="en-US" sz="2400" b="0" i="1" smtClean="0">
                          <a:solidFill>
                            <a:schemeClr val="tx1"/>
                          </a:solidFill>
                          <a:latin typeface="Cambria Math" panose="02040503050406030204" pitchFamily="18" charset="0"/>
                        </a:rPr>
                        <m:t>×</m:t>
                      </m:r>
                      <m:r>
                        <a:rPr lang="en-US" sz="2400" b="0" i="1" smtClean="0">
                          <a:solidFill>
                            <a:srgbClr val="0000FF"/>
                          </a:solidFill>
                          <a:latin typeface="Cambria Math" panose="02040503050406030204" pitchFamily="18" charset="0"/>
                        </a:rPr>
                        <m:t>𝑠𝑡𝑎𝑡𝑒</m:t>
                      </m:r>
                      <m:r>
                        <a:rPr lang="en-US" sz="2400" b="0" i="1" smtClean="0">
                          <a:solidFill>
                            <a:schemeClr val="tx1"/>
                          </a:solidFill>
                          <a:latin typeface="Cambria Math" panose="02040503050406030204" pitchFamily="18" charset="0"/>
                        </a:rPr>
                        <m:t> →(</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𝐵</m:t>
                          </m:r>
                        </m:e>
                        <m:sub>
                          <m:r>
                            <a:rPr lang="en-US" sz="2400" b="0" i="1" smtClean="0">
                              <a:solidFill>
                                <a:schemeClr val="tx1"/>
                              </a:solidFill>
                              <a:latin typeface="Cambria Math" panose="02040503050406030204" pitchFamily="18" charset="0"/>
                            </a:rPr>
                            <m:t>𝑚</m:t>
                          </m:r>
                        </m:sub>
                      </m:sSub>
                      <m:r>
                        <a:rPr lang="en-US" sz="2400" b="0" i="1" smtClean="0">
                          <a:solidFill>
                            <a:schemeClr val="tx1"/>
                          </a:solidFill>
                          <a:latin typeface="Cambria Math" panose="02040503050406030204" pitchFamily="18" charset="0"/>
                        </a:rPr>
                        <m:t>×</m:t>
                      </m:r>
                      <m:r>
                        <a:rPr lang="en-US" sz="2400" b="0" i="1" smtClean="0">
                          <a:solidFill>
                            <a:srgbClr val="0000FF"/>
                          </a:solidFill>
                          <a:latin typeface="Cambria Math" panose="02040503050406030204" pitchFamily="18" charset="0"/>
                        </a:rPr>
                        <m:t>𝑠𝑡𝑎𝑡𝑒</m:t>
                      </m:r>
                      <m:r>
                        <a:rPr lang="fr-FR"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 </m:t>
                      </m:r>
                      <m:r>
                        <a:rPr lang="en-US" sz="2400" b="0" i="1" smtClean="0">
                          <a:solidFill>
                            <a:srgbClr val="FF0000"/>
                          </a:solidFill>
                          <a:latin typeface="Cambria Math" panose="02040503050406030204" pitchFamily="18" charset="0"/>
                        </a:rPr>
                        <m:t>𝑜𝑝𝑡𝑖𝑜𝑛</m:t>
                      </m:r>
                    </m:oMath>
                  </m:oMathPara>
                </a14:m>
                <a:endParaRPr lang="fr-FR" sz="2400" dirty="0">
                  <a:solidFill>
                    <a:schemeClr val="tx1"/>
                  </a:solidFill>
                </a:endParaRPr>
              </a:p>
            </p:txBody>
          </p:sp>
        </mc:Choice>
        <mc:Fallback xmlns="">
          <p:sp>
            <p:nvSpPr>
              <p:cNvPr id="22" name="TextBox 21">
                <a:extLst>
                  <a:ext uri="{FF2B5EF4-FFF2-40B4-BE49-F238E27FC236}">
                    <a16:creationId xmlns:a16="http://schemas.microsoft.com/office/drawing/2014/main" id="{7ACEB29D-9A0E-3949-0ADD-124EB37B5C1D}"/>
                  </a:ext>
                </a:extLst>
              </p:cNvPr>
              <p:cNvSpPr txBox="1">
                <a:spLocks noRot="1" noChangeAspect="1" noMove="1" noResize="1" noEditPoints="1" noAdjustHandles="1" noChangeArrowheads="1" noChangeShapeType="1" noTextEdit="1"/>
              </p:cNvSpPr>
              <p:nvPr/>
            </p:nvSpPr>
            <p:spPr>
              <a:xfrm>
                <a:off x="6421582" y="4588276"/>
                <a:ext cx="4932218" cy="461665"/>
              </a:xfrm>
              <a:prstGeom prst="rect">
                <a:avLst/>
              </a:prstGeom>
              <a:blipFill>
                <a:blip r:embed="rId11"/>
                <a:stretch>
                  <a:fillRect b="-18667"/>
                </a:stretch>
              </a:blipFill>
            </p:spPr>
            <p:txBody>
              <a:bodyPr/>
              <a:lstStyle/>
              <a:p>
                <a:r>
                  <a:rPr lang="fr-FR">
                    <a:noFill/>
                  </a:rPr>
                  <a:t> </a:t>
                </a:r>
              </a:p>
            </p:txBody>
          </p:sp>
        </mc:Fallback>
      </mc:AlternateContent>
      <p:sp>
        <p:nvSpPr>
          <p:cNvPr id="2" name="TextBox 1">
            <a:extLst>
              <a:ext uri="{FF2B5EF4-FFF2-40B4-BE49-F238E27FC236}">
                <a16:creationId xmlns:a16="http://schemas.microsoft.com/office/drawing/2014/main" id="{710FA41C-463F-7C56-7ECA-7DA3FE178EBA}"/>
              </a:ext>
            </a:extLst>
          </p:cNvPr>
          <p:cNvSpPr txBox="1"/>
          <p:nvPr/>
        </p:nvSpPr>
        <p:spPr>
          <a:xfrm>
            <a:off x="9624260" y="3032812"/>
            <a:ext cx="2238339" cy="1077218"/>
          </a:xfrm>
          <a:prstGeom prst="rect">
            <a:avLst/>
          </a:prstGeom>
          <a:noFill/>
        </p:spPr>
        <p:txBody>
          <a:bodyPr wrap="square" rtlCol="0">
            <a:spAutoFit/>
          </a:bodyPr>
          <a:lstStyle/>
          <a:p>
            <a:r>
              <a:rPr lang="en-US" sz="1600" u="sng" dirty="0"/>
              <a:t>Effects</a:t>
            </a:r>
            <a:r>
              <a:rPr lang="en-US" sz="1600" i="1" dirty="0"/>
              <a:t> </a:t>
            </a:r>
            <a:r>
              <a:rPr lang="en-US" sz="1600" dirty="0"/>
              <a:t>: </a:t>
            </a:r>
          </a:p>
          <a:p>
            <a:pPr marL="285750" indent="-285750">
              <a:buFont typeface="Arial" panose="020B0604020202020204" pitchFamily="34" charset="0"/>
              <a:buChar char="•"/>
            </a:pPr>
            <a:r>
              <a:rPr lang="en-US" sz="1600" dirty="0">
                <a:solidFill>
                  <a:srgbClr val="0000FF"/>
                </a:solidFill>
              </a:rPr>
              <a:t>Memory state</a:t>
            </a:r>
          </a:p>
          <a:p>
            <a:pPr marL="285750" indent="-285750">
              <a:buFont typeface="Arial" panose="020B0604020202020204" pitchFamily="34" charset="0"/>
              <a:buChar char="•"/>
            </a:pPr>
            <a:r>
              <a:rPr lang="en-US" sz="1600" dirty="0">
                <a:solidFill>
                  <a:srgbClr val="FF0000"/>
                </a:solidFill>
              </a:rPr>
              <a:t>Error</a:t>
            </a:r>
            <a:endParaRPr lang="en-US" sz="1600" dirty="0"/>
          </a:p>
          <a:p>
            <a:pPr marL="285750" indent="-285750">
              <a:buFont typeface="Arial" panose="020B0604020202020204" pitchFamily="34" charset="0"/>
              <a:buChar char="•"/>
            </a:pPr>
            <a:r>
              <a:rPr lang="en-US" sz="1600" dirty="0">
                <a:solidFill>
                  <a:schemeClr val="bg1">
                    <a:lumMod val="50000"/>
                  </a:schemeClr>
                </a:solidFill>
              </a:rPr>
              <a:t>(</a:t>
            </a:r>
            <a:r>
              <a:rPr lang="en-US" sz="1600" i="1" dirty="0">
                <a:solidFill>
                  <a:schemeClr val="bg1">
                    <a:lumMod val="50000"/>
                  </a:schemeClr>
                </a:solidFill>
              </a:rPr>
              <a:t>non d</a:t>
            </a:r>
            <a:r>
              <a:rPr lang="fr-FR" sz="1600" i="1" dirty="0" err="1">
                <a:solidFill>
                  <a:schemeClr val="bg1">
                    <a:lumMod val="50000"/>
                  </a:schemeClr>
                </a:solidFill>
              </a:rPr>
              <a:t>eterminism</a:t>
            </a:r>
            <a:r>
              <a:rPr lang="fr-FR" sz="1600" dirty="0">
                <a:solidFill>
                  <a:schemeClr val="bg1">
                    <a:lumMod val="50000"/>
                  </a:schemeClr>
                </a:solidFill>
              </a:rPr>
              <a:t>)</a:t>
            </a:r>
          </a:p>
        </p:txBody>
      </p:sp>
      <p:sp>
        <p:nvSpPr>
          <p:cNvPr id="11" name="Left Brace 10">
            <a:extLst>
              <a:ext uri="{FF2B5EF4-FFF2-40B4-BE49-F238E27FC236}">
                <a16:creationId xmlns:a16="http://schemas.microsoft.com/office/drawing/2014/main" id="{1417C945-9DEE-3C78-7A15-4AE4A8A9799A}"/>
              </a:ext>
            </a:extLst>
          </p:cNvPr>
          <p:cNvSpPr/>
          <p:nvPr/>
        </p:nvSpPr>
        <p:spPr>
          <a:xfrm rot="16200000">
            <a:off x="8169821" y="3081341"/>
            <a:ext cx="414901" cy="2238341"/>
          </a:xfrm>
          <a:prstGeom prst="leftBrace">
            <a:avLst>
              <a:gd name="adj1" fmla="val 46515"/>
              <a:gd name="adj2" fmla="val 50000"/>
            </a:avLst>
          </a:prstGeom>
          <a:ln/>
        </p:spPr>
        <p:style>
          <a:lnRef idx="1">
            <a:schemeClr val="dk1"/>
          </a:lnRef>
          <a:fillRef idx="0">
            <a:schemeClr val="dk1"/>
          </a:fillRef>
          <a:effectRef idx="0">
            <a:schemeClr val="dk1"/>
          </a:effectRef>
          <a:fontRef idx="minor">
            <a:schemeClr val="tx1"/>
          </a:fontRef>
        </p:style>
        <p:txBody>
          <a:bodyPr rtlCol="0" anchor="ctr"/>
          <a:lstStyle/>
          <a:p>
            <a:pPr algn="ctr"/>
            <a:endParaRPr lang="fr-FR">
              <a:solidFill>
                <a:srgbClr val="0000FF"/>
              </a:solidFill>
            </a:endParaRPr>
          </a:p>
        </p:txBody>
      </p:sp>
      <p:sp>
        <p:nvSpPr>
          <p:cNvPr id="6" name="TextBox 5">
            <a:extLst>
              <a:ext uri="{FF2B5EF4-FFF2-40B4-BE49-F238E27FC236}">
                <a16:creationId xmlns:a16="http://schemas.microsoft.com/office/drawing/2014/main" id="{B1797E1E-D3BD-17DF-41C4-7F476160E5AB}"/>
              </a:ext>
            </a:extLst>
          </p:cNvPr>
          <p:cNvSpPr txBox="1"/>
          <p:nvPr/>
        </p:nvSpPr>
        <p:spPr>
          <a:xfrm>
            <a:off x="1209255" y="2482459"/>
            <a:ext cx="2234617" cy="769441"/>
          </a:xfrm>
          <a:prstGeom prst="rect">
            <a:avLst/>
          </a:prstGeom>
          <a:noFill/>
        </p:spPr>
        <p:txBody>
          <a:bodyPr wrap="square" rtlCol="0">
            <a:spAutoFit/>
          </a:bodyPr>
          <a:lstStyle/>
          <a:p>
            <a:r>
              <a:rPr lang="en-US" sz="4400" dirty="0"/>
              <a:t>Type A</a:t>
            </a:r>
            <a:endParaRPr lang="fr-FR" sz="4400" dirty="0"/>
          </a:p>
        </p:txBody>
      </p:sp>
      <p:sp>
        <p:nvSpPr>
          <p:cNvPr id="7" name="TextBox 6">
            <a:extLst>
              <a:ext uri="{FF2B5EF4-FFF2-40B4-BE49-F238E27FC236}">
                <a16:creationId xmlns:a16="http://schemas.microsoft.com/office/drawing/2014/main" id="{97C74BD7-3E9C-1998-F06C-DBABEBB28D0B}"/>
              </a:ext>
            </a:extLst>
          </p:cNvPr>
          <p:cNvSpPr txBox="1"/>
          <p:nvPr/>
        </p:nvSpPr>
        <p:spPr>
          <a:xfrm>
            <a:off x="6984352" y="2482459"/>
            <a:ext cx="2378124" cy="769441"/>
          </a:xfrm>
          <a:prstGeom prst="rect">
            <a:avLst/>
          </a:prstGeom>
          <a:noFill/>
        </p:spPr>
        <p:txBody>
          <a:bodyPr wrap="square" rtlCol="0">
            <a:spAutoFit/>
          </a:bodyPr>
          <a:lstStyle/>
          <a:p>
            <a:r>
              <a:rPr lang="en-US" sz="4400" dirty="0"/>
              <a:t>Type</a:t>
            </a:r>
            <a:r>
              <a:rPr lang="en-US" sz="2800" dirty="0"/>
              <a:t> </a:t>
            </a:r>
            <a:r>
              <a:rPr lang="en-US" sz="4400" dirty="0"/>
              <a:t>A</a:t>
            </a:r>
            <a:r>
              <a:rPr lang="en-US" sz="4400" baseline="-25000" dirty="0"/>
              <a:t>m</a:t>
            </a:r>
            <a:endParaRPr lang="fr-FR" sz="4400" baseline="-25000" dirty="0"/>
          </a:p>
        </p:txBody>
      </p:sp>
    </p:spTree>
    <p:extLst>
      <p:ext uri="{BB962C8B-B14F-4D97-AF65-F5344CB8AC3E}">
        <p14:creationId xmlns:p14="http://schemas.microsoft.com/office/powerpoint/2010/main" val="3945041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2" grpId="0"/>
      <p:bldP spid="2" grpId="0"/>
      <p:bldP spid="11" grpId="0" animBg="1"/>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94292E4-0147-59B8-AB71-1C3139EA1AF0}"/>
              </a:ext>
            </a:extLst>
          </p:cNvPr>
          <p:cNvSpPr/>
          <p:nvPr>
            <p:custDataLst>
              <p:tags r:id="rId1"/>
            </p:custDataLst>
          </p:nvPr>
        </p:nvSpPr>
        <p:spPr>
          <a:xfrm>
            <a:off x="4429524" y="1769094"/>
            <a:ext cx="7667226" cy="3502485"/>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18" name="Rectangle 17">
            <a:extLst>
              <a:ext uri="{FF2B5EF4-FFF2-40B4-BE49-F238E27FC236}">
                <a16:creationId xmlns:a16="http://schemas.microsoft.com/office/drawing/2014/main" id="{0B8FE5E3-2685-821D-9573-63D75963D2F6}"/>
              </a:ext>
            </a:extLst>
          </p:cNvPr>
          <p:cNvSpPr/>
          <p:nvPr>
            <p:custDataLst>
              <p:tags r:id="rId2"/>
            </p:custDataLst>
          </p:nvPr>
        </p:nvSpPr>
        <p:spPr>
          <a:xfrm>
            <a:off x="335758" y="1713750"/>
            <a:ext cx="1788317" cy="3502486"/>
          </a:xfrm>
          <a:prstGeom prst="rect">
            <a:avLst/>
          </a:prstGeom>
        </p:spPr>
        <p:style>
          <a:lnRef idx="1">
            <a:schemeClr val="accent5"/>
          </a:lnRef>
          <a:fillRef idx="2">
            <a:schemeClr val="accent5"/>
          </a:fillRef>
          <a:effectRef idx="1">
            <a:schemeClr val="accent5"/>
          </a:effectRef>
          <a:fontRef idx="minor">
            <a:schemeClr val="dk1"/>
          </a:fontRef>
        </p:style>
        <p:txBody>
          <a:bodyPr rtlCol="0" anchor="t"/>
          <a:lstStyle/>
          <a:p>
            <a:pPr algn="ctr"/>
            <a:endParaRPr lang="fr-FR" dirty="0"/>
          </a:p>
        </p:txBody>
      </p:sp>
      <p:sp>
        <p:nvSpPr>
          <p:cNvPr id="4" name="Slide Number Placeholder 3">
            <a:extLst>
              <a:ext uri="{FF2B5EF4-FFF2-40B4-BE49-F238E27FC236}">
                <a16:creationId xmlns:a16="http://schemas.microsoft.com/office/drawing/2014/main" id="{FD975AF3-0663-A0BF-AD60-D6C1686A3AC2}"/>
              </a:ext>
            </a:extLst>
          </p:cNvPr>
          <p:cNvSpPr>
            <a:spLocks noGrp="1"/>
          </p:cNvSpPr>
          <p:nvPr>
            <p:ph type="sldNum" sz="quarter" idx="12"/>
          </p:nvPr>
        </p:nvSpPr>
        <p:spPr/>
        <p:txBody>
          <a:bodyPr/>
          <a:lstStyle/>
          <a:p>
            <a:fld id="{6113E31D-E2AB-40D1-8B51-AFA5AFEF393A}" type="slidenum">
              <a:rPr lang="en-US" smtClean="0"/>
              <a:t>9</a:t>
            </a:fld>
            <a:endParaRPr lang="en-US" dirty="0"/>
          </a:p>
        </p:txBody>
      </p:sp>
      <p:sp>
        <p:nvSpPr>
          <p:cNvPr id="5" name="Title 1">
            <a:extLst>
              <a:ext uri="{FF2B5EF4-FFF2-40B4-BE49-F238E27FC236}">
                <a16:creationId xmlns:a16="http://schemas.microsoft.com/office/drawing/2014/main" id="{AB2B899F-10FB-9853-265A-3F02AE31D165}"/>
              </a:ext>
            </a:extLst>
          </p:cNvPr>
          <p:cNvSpPr>
            <a:spLocks noGrp="1"/>
          </p:cNvSpPr>
          <p:nvPr>
            <p:ph type="title"/>
            <p:custDataLst>
              <p:tags r:id="rId3"/>
            </p:custDataLst>
          </p:nvPr>
        </p:nvSpPr>
        <p:spPr>
          <a:xfrm>
            <a:off x="838200" y="18255"/>
            <a:ext cx="10515600" cy="1325563"/>
          </a:xfrm>
        </p:spPr>
        <p:txBody>
          <a:bodyPr/>
          <a:lstStyle/>
          <a:p>
            <a:pPr algn="ctr"/>
            <a:r>
              <a:rPr lang="en-US" dirty="0">
                <a:solidFill>
                  <a:schemeClr val="accent1">
                    <a:lumMod val="50000"/>
                  </a:schemeClr>
                </a:solidFill>
              </a:rPr>
              <a:t>Justifying the monadic semantics</a:t>
            </a:r>
            <a:endParaRPr lang="fr-FR" dirty="0">
              <a:solidFill>
                <a:schemeClr val="accent1">
                  <a:lumMod val="50000"/>
                </a:schemeClr>
              </a:solidFill>
            </a:endParaRPr>
          </a:p>
        </p:txBody>
      </p:sp>
      <p:sp>
        <p:nvSpPr>
          <p:cNvPr id="19" name="TextBox 18">
            <a:extLst>
              <a:ext uri="{FF2B5EF4-FFF2-40B4-BE49-F238E27FC236}">
                <a16:creationId xmlns:a16="http://schemas.microsoft.com/office/drawing/2014/main" id="{EB79570A-F05E-FBAF-C694-E4BE987A09FA}"/>
              </a:ext>
            </a:extLst>
          </p:cNvPr>
          <p:cNvSpPr txBox="1"/>
          <p:nvPr>
            <p:custDataLst>
              <p:tags r:id="rId4"/>
            </p:custDataLst>
          </p:nvPr>
        </p:nvSpPr>
        <p:spPr>
          <a:xfrm>
            <a:off x="445786" y="1769094"/>
            <a:ext cx="512489" cy="523220"/>
          </a:xfrm>
          <a:prstGeom prst="rect">
            <a:avLst/>
          </a:prstGeom>
          <a:noFill/>
          <a:ln>
            <a:solidFill>
              <a:schemeClr val="tx1"/>
            </a:solidFill>
          </a:ln>
        </p:spPr>
        <p:txBody>
          <a:bodyPr wrap="square">
            <a:spAutoFit/>
          </a:bodyPr>
          <a:lstStyle/>
          <a:p>
            <a:pPr algn="ctr"/>
            <a:r>
              <a:rPr lang="en-US" sz="2800" dirty="0"/>
              <a:t>C</a:t>
            </a:r>
            <a:endParaRPr lang="fr-FR" sz="2800" dirty="0"/>
          </a:p>
        </p:txBody>
      </p:sp>
      <p:pic>
        <p:nvPicPr>
          <p:cNvPr id="35" name="Graphic 34">
            <a:extLst>
              <a:ext uri="{FF2B5EF4-FFF2-40B4-BE49-F238E27FC236}">
                <a16:creationId xmlns:a16="http://schemas.microsoft.com/office/drawing/2014/main" id="{1EA43273-F692-EF18-00D1-41EBB44FC8B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011414" y="1835411"/>
            <a:ext cx="859935" cy="750970"/>
          </a:xfrm>
          <a:prstGeom prst="rect">
            <a:avLst/>
          </a:prstGeom>
        </p:spPr>
      </p:pic>
      <p:sp>
        <p:nvSpPr>
          <p:cNvPr id="15" name="Arrow: Right 14">
            <a:extLst>
              <a:ext uri="{FF2B5EF4-FFF2-40B4-BE49-F238E27FC236}">
                <a16:creationId xmlns:a16="http://schemas.microsoft.com/office/drawing/2014/main" id="{036860F5-288E-2AF4-4FBB-B40A478355C0}"/>
              </a:ext>
            </a:extLst>
          </p:cNvPr>
          <p:cNvSpPr/>
          <p:nvPr/>
        </p:nvSpPr>
        <p:spPr>
          <a:xfrm rot="21422568">
            <a:off x="1790570" y="2731852"/>
            <a:ext cx="2978521" cy="889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AutoCorres</a:t>
            </a:r>
            <a:endParaRPr lang="fr-FR" dirty="0"/>
          </a:p>
        </p:txBody>
      </p:sp>
      <p:sp>
        <p:nvSpPr>
          <p:cNvPr id="8" name="TextBox 7">
            <a:extLst>
              <a:ext uri="{FF2B5EF4-FFF2-40B4-BE49-F238E27FC236}">
                <a16:creationId xmlns:a16="http://schemas.microsoft.com/office/drawing/2014/main" id="{3DE5024F-3D0A-7470-9D79-64A30EB03C11}"/>
              </a:ext>
            </a:extLst>
          </p:cNvPr>
          <p:cNvSpPr txBox="1"/>
          <p:nvPr/>
        </p:nvSpPr>
        <p:spPr>
          <a:xfrm>
            <a:off x="729483" y="3280740"/>
            <a:ext cx="1495425" cy="369332"/>
          </a:xfrm>
          <a:prstGeom prst="rect">
            <a:avLst/>
          </a:prstGeom>
          <a:noFill/>
        </p:spPr>
        <p:txBody>
          <a:bodyPr wrap="square" rtlCol="0">
            <a:spAutoFit/>
          </a:bodyPr>
          <a:lstStyle/>
          <a:p>
            <a:r>
              <a:rPr lang="en-US" dirty="0"/>
              <a:t>Program</a:t>
            </a:r>
            <a:endParaRPr lang="fr-FR" dirty="0"/>
          </a:p>
        </p:txBody>
      </p:sp>
      <p:sp>
        <p:nvSpPr>
          <p:cNvPr id="9" name="TextBox 8">
            <a:extLst>
              <a:ext uri="{FF2B5EF4-FFF2-40B4-BE49-F238E27FC236}">
                <a16:creationId xmlns:a16="http://schemas.microsoft.com/office/drawing/2014/main" id="{35885A47-BABD-D6DF-38CE-4D1371696EC9}"/>
              </a:ext>
            </a:extLst>
          </p:cNvPr>
          <p:cNvSpPr txBox="1"/>
          <p:nvPr/>
        </p:nvSpPr>
        <p:spPr>
          <a:xfrm>
            <a:off x="5724525" y="2239422"/>
            <a:ext cx="2057400" cy="369332"/>
          </a:xfrm>
          <a:prstGeom prst="rect">
            <a:avLst/>
          </a:prstGeom>
          <a:noFill/>
        </p:spPr>
        <p:txBody>
          <a:bodyPr wrap="square" rtlCol="0">
            <a:spAutoFit/>
          </a:bodyPr>
          <a:lstStyle/>
          <a:p>
            <a:r>
              <a:rPr lang="en-US" dirty="0"/>
              <a:t>Monadic program</a:t>
            </a:r>
            <a:endParaRPr lang="fr-FR" dirty="0"/>
          </a:p>
        </p:txBody>
      </p:sp>
      <p:sp>
        <p:nvSpPr>
          <p:cNvPr id="10" name="TextBox 9">
            <a:extLst>
              <a:ext uri="{FF2B5EF4-FFF2-40B4-BE49-F238E27FC236}">
                <a16:creationId xmlns:a16="http://schemas.microsoft.com/office/drawing/2014/main" id="{97DE0BC4-23F2-73D3-A6AF-F0F8FC0365CB}"/>
              </a:ext>
            </a:extLst>
          </p:cNvPr>
          <p:cNvSpPr txBox="1"/>
          <p:nvPr/>
        </p:nvSpPr>
        <p:spPr>
          <a:xfrm>
            <a:off x="5860832" y="4454485"/>
            <a:ext cx="2057400" cy="369332"/>
          </a:xfrm>
          <a:prstGeom prst="rect">
            <a:avLst/>
          </a:prstGeom>
          <a:noFill/>
        </p:spPr>
        <p:txBody>
          <a:bodyPr wrap="square" rtlCol="0">
            <a:spAutoFit/>
          </a:bodyPr>
          <a:lstStyle/>
          <a:p>
            <a:r>
              <a:rPr lang="en-US" dirty="0"/>
              <a:t>SIMPL program</a:t>
            </a:r>
            <a:endParaRPr lang="fr-FR" dirty="0"/>
          </a:p>
        </p:txBody>
      </p:sp>
      <p:sp>
        <p:nvSpPr>
          <p:cNvPr id="12" name="Arrow: Right 11">
            <a:extLst>
              <a:ext uri="{FF2B5EF4-FFF2-40B4-BE49-F238E27FC236}">
                <a16:creationId xmlns:a16="http://schemas.microsoft.com/office/drawing/2014/main" id="{28BECF1D-2075-420F-1A97-9FEA459A01A5}"/>
              </a:ext>
            </a:extLst>
          </p:cNvPr>
          <p:cNvSpPr/>
          <p:nvPr/>
        </p:nvSpPr>
        <p:spPr>
          <a:xfrm rot="547972">
            <a:off x="1981651" y="3966734"/>
            <a:ext cx="3389649" cy="7173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 </a:t>
            </a:r>
            <a:r>
              <a:rPr lang="fr-FR" dirty="0" err="1"/>
              <a:t>parser</a:t>
            </a:r>
            <a:endParaRPr lang="fr-FR" dirty="0"/>
          </a:p>
        </p:txBody>
      </p:sp>
      <p:sp>
        <p:nvSpPr>
          <p:cNvPr id="16" name="Arrow: Up-Down 15">
            <a:extLst>
              <a:ext uri="{FF2B5EF4-FFF2-40B4-BE49-F238E27FC236}">
                <a16:creationId xmlns:a16="http://schemas.microsoft.com/office/drawing/2014/main" id="{D2B097C1-B31A-38D0-65A0-B38D2E48D795}"/>
              </a:ext>
            </a:extLst>
          </p:cNvPr>
          <p:cNvSpPr/>
          <p:nvPr/>
        </p:nvSpPr>
        <p:spPr>
          <a:xfrm>
            <a:off x="5406749" y="2831632"/>
            <a:ext cx="2511483" cy="1266721"/>
          </a:xfrm>
          <a:prstGeom prst="upDownArrow">
            <a:avLst>
              <a:gd name="adj1" fmla="val 62881"/>
              <a:gd name="adj2" fmla="val 22168"/>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Com</a:t>
            </a:r>
            <a:r>
              <a:rPr lang="fr-FR" dirty="0" err="1"/>
              <a:t>patibility</a:t>
            </a:r>
            <a:endParaRPr lang="fr-FR" dirty="0"/>
          </a:p>
        </p:txBody>
      </p:sp>
      <p:sp>
        <p:nvSpPr>
          <p:cNvPr id="17" name="Left Brace 16">
            <a:extLst>
              <a:ext uri="{FF2B5EF4-FFF2-40B4-BE49-F238E27FC236}">
                <a16:creationId xmlns:a16="http://schemas.microsoft.com/office/drawing/2014/main" id="{4B503DBB-9D16-543D-D72B-592210DCA7B6}"/>
              </a:ext>
            </a:extLst>
          </p:cNvPr>
          <p:cNvSpPr/>
          <p:nvPr/>
        </p:nvSpPr>
        <p:spPr>
          <a:xfrm>
            <a:off x="4840289" y="2095612"/>
            <a:ext cx="375544" cy="2014485"/>
          </a:xfrm>
          <a:prstGeom prst="leftBrace">
            <a:avLst>
              <a:gd name="adj1" fmla="val 38769"/>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fr-FR"/>
          </a:p>
        </p:txBody>
      </p:sp>
      <p:sp>
        <p:nvSpPr>
          <p:cNvPr id="21" name="TextBox 20">
            <a:extLst>
              <a:ext uri="{FF2B5EF4-FFF2-40B4-BE49-F238E27FC236}">
                <a16:creationId xmlns:a16="http://schemas.microsoft.com/office/drawing/2014/main" id="{A4F411F0-783C-1819-3B6E-4A4E3E94D14F}"/>
              </a:ext>
            </a:extLst>
          </p:cNvPr>
          <p:cNvSpPr txBox="1"/>
          <p:nvPr/>
        </p:nvSpPr>
        <p:spPr>
          <a:xfrm>
            <a:off x="8029575" y="2933238"/>
            <a:ext cx="3826667" cy="1200329"/>
          </a:xfrm>
          <a:prstGeom prst="rect">
            <a:avLst/>
          </a:prstGeom>
          <a:noFill/>
        </p:spPr>
        <p:txBody>
          <a:bodyPr wrap="square" rtlCol="0">
            <a:spAutoFit/>
          </a:bodyPr>
          <a:lstStyle/>
          <a:p>
            <a:pPr algn="ctr"/>
            <a:r>
              <a:rPr lang="en-US" dirty="0"/>
              <a:t>“If the monadic program doesn’t fail, then any possible result of the SIMPL program is a possible result of the monadic program”</a:t>
            </a:r>
            <a:endParaRPr lang="fr-FR" dirty="0"/>
          </a:p>
        </p:txBody>
      </p:sp>
    </p:spTree>
    <p:extLst>
      <p:ext uri="{BB962C8B-B14F-4D97-AF65-F5344CB8AC3E}">
        <p14:creationId xmlns:p14="http://schemas.microsoft.com/office/powerpoint/2010/main" val="5728255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ONE" val="1"/>
  <p:tag name="ORIGINALSLIDENUMBER" val=" 27"/>
</p:tagLst>
</file>

<file path=ppt/tags/tag10.xml><?xml version="1.0" encoding="utf-8"?>
<p:tagLst xmlns:a="http://schemas.openxmlformats.org/drawingml/2006/main" xmlns:r="http://schemas.openxmlformats.org/officeDocument/2006/relationships" xmlns:p="http://schemas.openxmlformats.org/presentationml/2006/main">
  <p:tag name="ID" val=" 22"/>
</p:tagLst>
</file>

<file path=ppt/tags/tag11.xml><?xml version="1.0" encoding="utf-8"?>
<p:tagLst xmlns:a="http://schemas.openxmlformats.org/drawingml/2006/main" xmlns:r="http://schemas.openxmlformats.org/officeDocument/2006/relationships" xmlns:p="http://schemas.openxmlformats.org/presentationml/2006/main">
  <p:tag name="ID" val=" 27"/>
</p:tagLst>
</file>

<file path=ppt/tags/tag12.xml><?xml version="1.0" encoding="utf-8"?>
<p:tagLst xmlns:a="http://schemas.openxmlformats.org/drawingml/2006/main" xmlns:r="http://schemas.openxmlformats.org/officeDocument/2006/relationships" xmlns:p="http://schemas.openxmlformats.org/presentationml/2006/main">
  <p:tag name="DONE" val="1"/>
  <p:tag name="ORIGINALSLIDENUMBER" val=" 27"/>
</p:tagLst>
</file>

<file path=ppt/tags/tag13.xml><?xml version="1.0" encoding="utf-8"?>
<p:tagLst xmlns:a="http://schemas.openxmlformats.org/drawingml/2006/main" xmlns:r="http://schemas.openxmlformats.org/officeDocument/2006/relationships" xmlns:p="http://schemas.openxmlformats.org/presentationml/2006/main">
  <p:tag name="ID" val=" 13"/>
</p:tagLst>
</file>

<file path=ppt/tags/tag14.xml><?xml version="1.0" encoding="utf-8"?>
<p:tagLst xmlns:a="http://schemas.openxmlformats.org/drawingml/2006/main" xmlns:r="http://schemas.openxmlformats.org/officeDocument/2006/relationships" xmlns:p="http://schemas.openxmlformats.org/presentationml/2006/main">
  <p:tag name="ID" val=" 23"/>
</p:tagLst>
</file>

<file path=ppt/tags/tag15.xml><?xml version="1.0" encoding="utf-8"?>
<p:tagLst xmlns:a="http://schemas.openxmlformats.org/drawingml/2006/main" xmlns:r="http://schemas.openxmlformats.org/officeDocument/2006/relationships" xmlns:p="http://schemas.openxmlformats.org/presentationml/2006/main">
  <p:tag name="ID" val=" 26"/>
</p:tagLst>
</file>

<file path=ppt/tags/tag16.xml><?xml version="1.0" encoding="utf-8"?>
<p:tagLst xmlns:a="http://schemas.openxmlformats.org/drawingml/2006/main" xmlns:r="http://schemas.openxmlformats.org/officeDocument/2006/relationships" xmlns:p="http://schemas.openxmlformats.org/presentationml/2006/main">
  <p:tag name="ID" val=" 28"/>
</p:tagLst>
</file>

<file path=ppt/tags/tag17.xml><?xml version="1.0" encoding="utf-8"?>
<p:tagLst xmlns:a="http://schemas.openxmlformats.org/drawingml/2006/main" xmlns:r="http://schemas.openxmlformats.org/officeDocument/2006/relationships" xmlns:p="http://schemas.openxmlformats.org/presentationml/2006/main">
  <p:tag name="ID" val=" 29"/>
</p:tagLst>
</file>

<file path=ppt/tags/tag18.xml><?xml version="1.0" encoding="utf-8"?>
<p:tagLst xmlns:a="http://schemas.openxmlformats.org/drawingml/2006/main" xmlns:r="http://schemas.openxmlformats.org/officeDocument/2006/relationships" xmlns:p="http://schemas.openxmlformats.org/presentationml/2006/main">
  <p:tag name="ID" val=" 2"/>
</p:tagLst>
</file>

<file path=ppt/tags/tag19.xml><?xml version="1.0" encoding="utf-8"?>
<p:tagLst xmlns:a="http://schemas.openxmlformats.org/drawingml/2006/main" xmlns:r="http://schemas.openxmlformats.org/officeDocument/2006/relationships" xmlns:p="http://schemas.openxmlformats.org/presentationml/2006/main">
  <p:tag name="ID" val=" 10"/>
</p:tagLst>
</file>

<file path=ppt/tags/tag2.xml><?xml version="1.0" encoding="utf-8"?>
<p:tagLst xmlns:a="http://schemas.openxmlformats.org/drawingml/2006/main" xmlns:r="http://schemas.openxmlformats.org/officeDocument/2006/relationships" xmlns:p="http://schemas.openxmlformats.org/presentationml/2006/main">
  <p:tag name="ID" val=" 13"/>
</p:tagLst>
</file>

<file path=ppt/tags/tag20.xml><?xml version="1.0" encoding="utf-8"?>
<p:tagLst xmlns:a="http://schemas.openxmlformats.org/drawingml/2006/main" xmlns:r="http://schemas.openxmlformats.org/officeDocument/2006/relationships" xmlns:p="http://schemas.openxmlformats.org/presentationml/2006/main">
  <p:tag name="ID" val=" 14"/>
</p:tagLst>
</file>

<file path=ppt/tags/tag21.xml><?xml version="1.0" encoding="utf-8"?>
<p:tagLst xmlns:a="http://schemas.openxmlformats.org/drawingml/2006/main" xmlns:r="http://schemas.openxmlformats.org/officeDocument/2006/relationships" xmlns:p="http://schemas.openxmlformats.org/presentationml/2006/main">
  <p:tag name="ID" val=" 22"/>
</p:tagLst>
</file>

<file path=ppt/tags/tag22.xml><?xml version="1.0" encoding="utf-8"?>
<p:tagLst xmlns:a="http://schemas.openxmlformats.org/drawingml/2006/main" xmlns:r="http://schemas.openxmlformats.org/officeDocument/2006/relationships" xmlns:p="http://schemas.openxmlformats.org/presentationml/2006/main">
  <p:tag name="ID" val=" 27"/>
</p:tagLst>
</file>

<file path=ppt/tags/tag23.xml><?xml version="1.0" encoding="utf-8"?>
<p:tagLst xmlns:a="http://schemas.openxmlformats.org/drawingml/2006/main" xmlns:r="http://schemas.openxmlformats.org/officeDocument/2006/relationships" xmlns:p="http://schemas.openxmlformats.org/presentationml/2006/main">
  <p:tag name="DONE" val="1"/>
  <p:tag name="ORIGINALSLIDENUMBER" val=" 27"/>
</p:tagLst>
</file>

<file path=ppt/tags/tag24.xml><?xml version="1.0" encoding="utf-8"?>
<p:tagLst xmlns:a="http://schemas.openxmlformats.org/drawingml/2006/main" xmlns:r="http://schemas.openxmlformats.org/officeDocument/2006/relationships" xmlns:p="http://schemas.openxmlformats.org/presentationml/2006/main">
  <p:tag name="ID" val=" 10"/>
</p:tagLst>
</file>

<file path=ppt/tags/tag25.xml><?xml version="1.0" encoding="utf-8"?>
<p:tagLst xmlns:a="http://schemas.openxmlformats.org/drawingml/2006/main" xmlns:r="http://schemas.openxmlformats.org/officeDocument/2006/relationships" xmlns:p="http://schemas.openxmlformats.org/presentationml/2006/main">
  <p:tag name="ID" val=" 11"/>
</p:tagLst>
</file>

<file path=ppt/tags/tag26.xml><?xml version="1.0" encoding="utf-8"?>
<p:tagLst xmlns:a="http://schemas.openxmlformats.org/drawingml/2006/main" xmlns:r="http://schemas.openxmlformats.org/officeDocument/2006/relationships" xmlns:p="http://schemas.openxmlformats.org/presentationml/2006/main">
  <p:tag name="ID" val=" 13"/>
</p:tagLst>
</file>

<file path=ppt/tags/tag27.xml><?xml version="1.0" encoding="utf-8"?>
<p:tagLst xmlns:a="http://schemas.openxmlformats.org/drawingml/2006/main" xmlns:r="http://schemas.openxmlformats.org/officeDocument/2006/relationships" xmlns:p="http://schemas.openxmlformats.org/presentationml/2006/main">
  <p:tag name="ID" val=" 23"/>
</p:tagLst>
</file>

<file path=ppt/tags/tag28.xml><?xml version="1.0" encoding="utf-8"?>
<p:tagLst xmlns:a="http://schemas.openxmlformats.org/drawingml/2006/main" xmlns:r="http://schemas.openxmlformats.org/officeDocument/2006/relationships" xmlns:p="http://schemas.openxmlformats.org/presentationml/2006/main">
  <p:tag name="ID" val=" 28"/>
</p:tagLst>
</file>

<file path=ppt/tags/tag29.xml><?xml version="1.0" encoding="utf-8"?>
<p:tagLst xmlns:a="http://schemas.openxmlformats.org/drawingml/2006/main" xmlns:r="http://schemas.openxmlformats.org/officeDocument/2006/relationships" xmlns:p="http://schemas.openxmlformats.org/presentationml/2006/main">
  <p:tag name="ID" val=" 29"/>
</p:tagLst>
</file>

<file path=ppt/tags/tag3.xml><?xml version="1.0" encoding="utf-8"?>
<p:tagLst xmlns:a="http://schemas.openxmlformats.org/drawingml/2006/main" xmlns:r="http://schemas.openxmlformats.org/officeDocument/2006/relationships" xmlns:p="http://schemas.openxmlformats.org/presentationml/2006/main">
  <p:tag name="ID" val=" 23"/>
</p:tagLst>
</file>

<file path=ppt/tags/tag30.xml><?xml version="1.0" encoding="utf-8"?>
<p:tagLst xmlns:a="http://schemas.openxmlformats.org/drawingml/2006/main" xmlns:r="http://schemas.openxmlformats.org/officeDocument/2006/relationships" xmlns:p="http://schemas.openxmlformats.org/presentationml/2006/main">
  <p:tag name="ID" val=" 2"/>
</p:tagLst>
</file>

<file path=ppt/tags/tag31.xml><?xml version="1.0" encoding="utf-8"?>
<p:tagLst xmlns:a="http://schemas.openxmlformats.org/drawingml/2006/main" xmlns:r="http://schemas.openxmlformats.org/officeDocument/2006/relationships" xmlns:p="http://schemas.openxmlformats.org/presentationml/2006/main">
  <p:tag name="ID" val=" 27"/>
</p:tagLst>
</file>

<file path=ppt/tags/tag32.xml><?xml version="1.0" encoding="utf-8"?>
<p:tagLst xmlns:a="http://schemas.openxmlformats.org/drawingml/2006/main" xmlns:r="http://schemas.openxmlformats.org/officeDocument/2006/relationships" xmlns:p="http://schemas.openxmlformats.org/presentationml/2006/main">
  <p:tag name="ID" val=" 14"/>
</p:tagLst>
</file>

<file path=ppt/tags/tag33.xml><?xml version="1.0" encoding="utf-8"?>
<p:tagLst xmlns:a="http://schemas.openxmlformats.org/drawingml/2006/main" xmlns:r="http://schemas.openxmlformats.org/officeDocument/2006/relationships" xmlns:p="http://schemas.openxmlformats.org/presentationml/2006/main">
  <p:tag name="ID" val=" 22"/>
</p:tagLst>
</file>

<file path=ppt/tags/tag34.xml><?xml version="1.0" encoding="utf-8"?>
<p:tagLst xmlns:a="http://schemas.openxmlformats.org/drawingml/2006/main" xmlns:r="http://schemas.openxmlformats.org/officeDocument/2006/relationships" xmlns:p="http://schemas.openxmlformats.org/presentationml/2006/main">
  <p:tag name="ID" val=" 27"/>
</p:tagLst>
</file>

<file path=ppt/tags/tag35.xml><?xml version="1.0" encoding="utf-8"?>
<p:tagLst xmlns:a="http://schemas.openxmlformats.org/drawingml/2006/main" xmlns:r="http://schemas.openxmlformats.org/officeDocument/2006/relationships" xmlns:p="http://schemas.openxmlformats.org/presentationml/2006/main">
  <p:tag name="ID" val=" 14"/>
</p:tagLst>
</file>

<file path=ppt/tags/tag36.xml><?xml version="1.0" encoding="utf-8"?>
<p:tagLst xmlns:a="http://schemas.openxmlformats.org/drawingml/2006/main" xmlns:r="http://schemas.openxmlformats.org/officeDocument/2006/relationships" xmlns:p="http://schemas.openxmlformats.org/presentationml/2006/main">
  <p:tag name="ID" val=" 14"/>
</p:tagLst>
</file>

<file path=ppt/tags/tag37.xml><?xml version="1.0" encoding="utf-8"?>
<p:tagLst xmlns:a="http://schemas.openxmlformats.org/drawingml/2006/main" xmlns:r="http://schemas.openxmlformats.org/officeDocument/2006/relationships" xmlns:p="http://schemas.openxmlformats.org/presentationml/2006/main">
  <p:tag name="ID" val=" 10"/>
</p:tagLst>
</file>

<file path=ppt/tags/tag38.xml><?xml version="1.0" encoding="utf-8"?>
<p:tagLst xmlns:a="http://schemas.openxmlformats.org/drawingml/2006/main" xmlns:r="http://schemas.openxmlformats.org/officeDocument/2006/relationships" xmlns:p="http://schemas.openxmlformats.org/presentationml/2006/main">
  <p:tag name="ID" val=" 22"/>
</p:tagLst>
</file>

<file path=ppt/tags/tag39.xml><?xml version="1.0" encoding="utf-8"?>
<p:tagLst xmlns:a="http://schemas.openxmlformats.org/drawingml/2006/main" xmlns:r="http://schemas.openxmlformats.org/officeDocument/2006/relationships" xmlns:p="http://schemas.openxmlformats.org/presentationml/2006/main">
  <p:tag name="ID" val=" 14"/>
</p:tagLst>
</file>

<file path=ppt/tags/tag4.xml><?xml version="1.0" encoding="utf-8"?>
<p:tagLst xmlns:a="http://schemas.openxmlformats.org/drawingml/2006/main" xmlns:r="http://schemas.openxmlformats.org/officeDocument/2006/relationships" xmlns:p="http://schemas.openxmlformats.org/presentationml/2006/main">
  <p:tag name="ID" val=" 26"/>
</p:tagLst>
</file>

<file path=ppt/tags/tag40.xml><?xml version="1.0" encoding="utf-8"?>
<p:tagLst xmlns:a="http://schemas.openxmlformats.org/drawingml/2006/main" xmlns:r="http://schemas.openxmlformats.org/officeDocument/2006/relationships" xmlns:p="http://schemas.openxmlformats.org/presentationml/2006/main">
  <p:tag name="ID" val=" 14"/>
</p:tagLst>
</file>

<file path=ppt/tags/tag41.xml><?xml version="1.0" encoding="utf-8"?>
<p:tagLst xmlns:a="http://schemas.openxmlformats.org/drawingml/2006/main" xmlns:r="http://schemas.openxmlformats.org/officeDocument/2006/relationships" xmlns:p="http://schemas.openxmlformats.org/presentationml/2006/main">
  <p:tag name="ID" val=" 10"/>
</p:tagLst>
</file>

<file path=ppt/tags/tag42.xml><?xml version="1.0" encoding="utf-8"?>
<p:tagLst xmlns:a="http://schemas.openxmlformats.org/drawingml/2006/main" xmlns:r="http://schemas.openxmlformats.org/officeDocument/2006/relationships" xmlns:p="http://schemas.openxmlformats.org/presentationml/2006/main">
  <p:tag name="ID" val=" 22"/>
</p:tagLst>
</file>

<file path=ppt/tags/tag43.xml><?xml version="1.0" encoding="utf-8"?>
<p:tagLst xmlns:a="http://schemas.openxmlformats.org/drawingml/2006/main" xmlns:r="http://schemas.openxmlformats.org/officeDocument/2006/relationships" xmlns:p="http://schemas.openxmlformats.org/presentationml/2006/main">
  <p:tag name="ID" val=" 10"/>
</p:tagLst>
</file>

<file path=ppt/tags/tag44.xml><?xml version="1.0" encoding="utf-8"?>
<p:tagLst xmlns:a="http://schemas.openxmlformats.org/drawingml/2006/main" xmlns:r="http://schemas.openxmlformats.org/officeDocument/2006/relationships" xmlns:p="http://schemas.openxmlformats.org/presentationml/2006/main">
  <p:tag name="ID" val=" 14"/>
</p:tagLst>
</file>

<file path=ppt/tags/tag45.xml><?xml version="1.0" encoding="utf-8"?>
<p:tagLst xmlns:a="http://schemas.openxmlformats.org/drawingml/2006/main" xmlns:r="http://schemas.openxmlformats.org/officeDocument/2006/relationships" xmlns:p="http://schemas.openxmlformats.org/presentationml/2006/main">
  <p:tag name="ID" val=" 14"/>
</p:tagLst>
</file>

<file path=ppt/tags/tag46.xml><?xml version="1.0" encoding="utf-8"?>
<p:tagLst xmlns:a="http://schemas.openxmlformats.org/drawingml/2006/main" xmlns:r="http://schemas.openxmlformats.org/officeDocument/2006/relationships" xmlns:p="http://schemas.openxmlformats.org/presentationml/2006/main">
  <p:tag name="ID" val=" 14"/>
</p:tagLst>
</file>

<file path=ppt/tags/tag47.xml><?xml version="1.0" encoding="utf-8"?>
<p:tagLst xmlns:a="http://schemas.openxmlformats.org/drawingml/2006/main" xmlns:r="http://schemas.openxmlformats.org/officeDocument/2006/relationships" xmlns:p="http://schemas.openxmlformats.org/presentationml/2006/main">
  <p:tag name="ID" val=" 22"/>
</p:tagLst>
</file>

<file path=ppt/tags/tag48.xml><?xml version="1.0" encoding="utf-8"?>
<p:tagLst xmlns:a="http://schemas.openxmlformats.org/drawingml/2006/main" xmlns:r="http://schemas.openxmlformats.org/officeDocument/2006/relationships" xmlns:p="http://schemas.openxmlformats.org/presentationml/2006/main">
  <p:tag name="ID" val=" 10"/>
</p:tagLst>
</file>

<file path=ppt/tags/tag49.xml><?xml version="1.0" encoding="utf-8"?>
<p:tagLst xmlns:a="http://schemas.openxmlformats.org/drawingml/2006/main" xmlns:r="http://schemas.openxmlformats.org/officeDocument/2006/relationships" xmlns:p="http://schemas.openxmlformats.org/presentationml/2006/main">
  <p:tag name="ID" val=" 14"/>
</p:tagLst>
</file>

<file path=ppt/tags/tag5.xml><?xml version="1.0" encoding="utf-8"?>
<p:tagLst xmlns:a="http://schemas.openxmlformats.org/drawingml/2006/main" xmlns:r="http://schemas.openxmlformats.org/officeDocument/2006/relationships" xmlns:p="http://schemas.openxmlformats.org/presentationml/2006/main">
  <p:tag name="ID" val=" 28"/>
</p:tagLst>
</file>

<file path=ppt/tags/tag50.xml><?xml version="1.0" encoding="utf-8"?>
<p:tagLst xmlns:a="http://schemas.openxmlformats.org/drawingml/2006/main" xmlns:r="http://schemas.openxmlformats.org/officeDocument/2006/relationships" xmlns:p="http://schemas.openxmlformats.org/presentationml/2006/main">
  <p:tag name="ID" val=" 14"/>
</p:tagLst>
</file>

<file path=ppt/tags/tag51.xml><?xml version="1.0" encoding="utf-8"?>
<p:tagLst xmlns:a="http://schemas.openxmlformats.org/drawingml/2006/main" xmlns:r="http://schemas.openxmlformats.org/officeDocument/2006/relationships" xmlns:p="http://schemas.openxmlformats.org/presentationml/2006/main">
  <p:tag name="ID" val=" 10"/>
</p:tagLst>
</file>

<file path=ppt/tags/tag52.xml><?xml version="1.0" encoding="utf-8"?>
<p:tagLst xmlns:a="http://schemas.openxmlformats.org/drawingml/2006/main" xmlns:r="http://schemas.openxmlformats.org/officeDocument/2006/relationships" xmlns:p="http://schemas.openxmlformats.org/presentationml/2006/main">
  <p:tag name="ID" val=" 14"/>
</p:tagLst>
</file>

<file path=ppt/tags/tag53.xml><?xml version="1.0" encoding="utf-8"?>
<p:tagLst xmlns:a="http://schemas.openxmlformats.org/drawingml/2006/main" xmlns:r="http://schemas.openxmlformats.org/officeDocument/2006/relationships" xmlns:p="http://schemas.openxmlformats.org/presentationml/2006/main">
  <p:tag name="ID" val=" 22"/>
</p:tagLst>
</file>

<file path=ppt/tags/tag54.xml><?xml version="1.0" encoding="utf-8"?>
<p:tagLst xmlns:a="http://schemas.openxmlformats.org/drawingml/2006/main" xmlns:r="http://schemas.openxmlformats.org/officeDocument/2006/relationships" xmlns:p="http://schemas.openxmlformats.org/presentationml/2006/main">
  <p:tag name="ID" val=" 14"/>
</p:tagLst>
</file>

<file path=ppt/tags/tag55.xml><?xml version="1.0" encoding="utf-8"?>
<p:tagLst xmlns:a="http://schemas.openxmlformats.org/drawingml/2006/main" xmlns:r="http://schemas.openxmlformats.org/officeDocument/2006/relationships" xmlns:p="http://schemas.openxmlformats.org/presentationml/2006/main">
  <p:tag name="ID" val=" 14"/>
</p:tagLst>
</file>

<file path=ppt/tags/tag56.xml><?xml version="1.0" encoding="utf-8"?>
<p:tagLst xmlns:a="http://schemas.openxmlformats.org/drawingml/2006/main" xmlns:r="http://schemas.openxmlformats.org/officeDocument/2006/relationships" xmlns:p="http://schemas.openxmlformats.org/presentationml/2006/main">
  <p:tag name="ID" val=" 22"/>
</p:tagLst>
</file>

<file path=ppt/tags/tag57.xml><?xml version="1.0" encoding="utf-8"?>
<p:tagLst xmlns:a="http://schemas.openxmlformats.org/drawingml/2006/main" xmlns:r="http://schemas.openxmlformats.org/officeDocument/2006/relationships" xmlns:p="http://schemas.openxmlformats.org/presentationml/2006/main">
  <p:tag name="ID" val=" 14"/>
</p:tagLst>
</file>

<file path=ppt/tags/tag58.xml><?xml version="1.0" encoding="utf-8"?>
<p:tagLst xmlns:a="http://schemas.openxmlformats.org/drawingml/2006/main" xmlns:r="http://schemas.openxmlformats.org/officeDocument/2006/relationships" xmlns:p="http://schemas.openxmlformats.org/presentationml/2006/main">
  <p:tag name="ID" val=" 14"/>
</p:tagLst>
</file>

<file path=ppt/tags/tag59.xml><?xml version="1.0" encoding="utf-8"?>
<p:tagLst xmlns:a="http://schemas.openxmlformats.org/drawingml/2006/main" xmlns:r="http://schemas.openxmlformats.org/officeDocument/2006/relationships" xmlns:p="http://schemas.openxmlformats.org/presentationml/2006/main">
  <p:tag name="ID" val=" 10"/>
</p:tagLst>
</file>

<file path=ppt/tags/tag6.xml><?xml version="1.0" encoding="utf-8"?>
<p:tagLst xmlns:a="http://schemas.openxmlformats.org/drawingml/2006/main" xmlns:r="http://schemas.openxmlformats.org/officeDocument/2006/relationships" xmlns:p="http://schemas.openxmlformats.org/presentationml/2006/main">
  <p:tag name="ID" val=" 29"/>
</p:tagLst>
</file>

<file path=ppt/tags/tag60.xml><?xml version="1.0" encoding="utf-8"?>
<p:tagLst xmlns:a="http://schemas.openxmlformats.org/drawingml/2006/main" xmlns:r="http://schemas.openxmlformats.org/officeDocument/2006/relationships" xmlns:p="http://schemas.openxmlformats.org/presentationml/2006/main">
  <p:tag name="ID" val=" 14"/>
</p:tagLst>
</file>

<file path=ppt/tags/tag61.xml><?xml version="1.0" encoding="utf-8"?>
<p:tagLst xmlns:a="http://schemas.openxmlformats.org/drawingml/2006/main" xmlns:r="http://schemas.openxmlformats.org/officeDocument/2006/relationships" xmlns:p="http://schemas.openxmlformats.org/presentationml/2006/main">
  <p:tag name="ID" val=" 22"/>
</p:tagLst>
</file>

<file path=ppt/tags/tag7.xml><?xml version="1.0" encoding="utf-8"?>
<p:tagLst xmlns:a="http://schemas.openxmlformats.org/drawingml/2006/main" xmlns:r="http://schemas.openxmlformats.org/officeDocument/2006/relationships" xmlns:p="http://schemas.openxmlformats.org/presentationml/2006/main">
  <p:tag name="ID" val=" 2"/>
</p:tagLst>
</file>

<file path=ppt/tags/tag8.xml><?xml version="1.0" encoding="utf-8"?>
<p:tagLst xmlns:a="http://schemas.openxmlformats.org/drawingml/2006/main" xmlns:r="http://schemas.openxmlformats.org/officeDocument/2006/relationships" xmlns:p="http://schemas.openxmlformats.org/presentationml/2006/main">
  <p:tag name="ID" val=" 10"/>
</p:tagLst>
</file>

<file path=ppt/tags/tag9.xml><?xml version="1.0" encoding="utf-8"?>
<p:tagLst xmlns:a="http://schemas.openxmlformats.org/drawingml/2006/main" xmlns:r="http://schemas.openxmlformats.org/officeDocument/2006/relationships" xmlns:p="http://schemas.openxmlformats.org/presentationml/2006/main">
  <p:tag name="ID" val=" 14"/>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406109ECDAD1B439FD5595838701101" ma:contentTypeVersion="7" ma:contentTypeDescription="Create a new document." ma:contentTypeScope="" ma:versionID="d1811d045fece9e9c193ead80878d642">
  <xsd:schema xmlns:xsd="http://www.w3.org/2001/XMLSchema" xmlns:xs="http://www.w3.org/2001/XMLSchema" xmlns:p="http://schemas.microsoft.com/office/2006/metadata/properties" xmlns:ns3="8c41d9cf-e92f-4895-b4be-ebd101c3be92" xmlns:ns4="26046fef-d17c-47b0-9309-24cc0a0d93eb" targetNamespace="http://schemas.microsoft.com/office/2006/metadata/properties" ma:root="true" ma:fieldsID="2788bb34aabc14482dd7609e74150d9d" ns3:_="" ns4:_="">
    <xsd:import namespace="8c41d9cf-e92f-4895-b4be-ebd101c3be92"/>
    <xsd:import namespace="26046fef-d17c-47b0-9309-24cc0a0d93e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41d9cf-e92f-4895-b4be-ebd101c3be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046fef-d17c-47b0-9309-24cc0a0d93e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BFADD2-80FE-49DC-806B-F4F71A45B91F}">
  <ds:schemaRefs>
    <ds:schemaRef ds:uri="http://schemas.microsoft.com/office/2006/documentManagement/types"/>
    <ds:schemaRef ds:uri="http://purl.org/dc/terms/"/>
    <ds:schemaRef ds:uri="http://schemas.openxmlformats.org/package/2006/metadata/core-properties"/>
    <ds:schemaRef ds:uri="http://purl.org/dc/dcmitype/"/>
    <ds:schemaRef ds:uri="8c41d9cf-e92f-4895-b4be-ebd101c3be92"/>
    <ds:schemaRef ds:uri="http://purl.org/dc/elements/1.1/"/>
    <ds:schemaRef ds:uri="26046fef-d17c-47b0-9309-24cc0a0d93eb"/>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FFD09D8-C434-475F-A831-E93F50798887}">
  <ds:schemaRefs>
    <ds:schemaRef ds:uri="http://schemas.microsoft.com/sharepoint/v3/contenttype/forms"/>
  </ds:schemaRefs>
</ds:datastoreItem>
</file>

<file path=customXml/itemProps3.xml><?xml version="1.0" encoding="utf-8"?>
<ds:datastoreItem xmlns:ds="http://schemas.openxmlformats.org/officeDocument/2006/customXml" ds:itemID="{3F410B05-6365-45C4-812F-6293B7FC9E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41d9cf-e92f-4895-b4be-ebd101c3be92"/>
    <ds:schemaRef ds:uri="26046fef-d17c-47b0-9309-24cc0a0d93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21814</TotalTime>
  <Words>3384</Words>
  <Application>Microsoft Office PowerPoint</Application>
  <PresentationFormat>Widescreen</PresentationFormat>
  <Paragraphs>561</Paragraphs>
  <Slides>36</Slides>
  <Notes>24</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 Dargent: A Silver Bullet for  Verified Data Layout Refinement (POPL 2023)</vt:lpstr>
      <vt:lpstr>Context</vt:lpstr>
      <vt:lpstr>PowerPoint Presentation</vt:lpstr>
      <vt:lpstr>PowerPoint Presentation</vt:lpstr>
      <vt:lpstr>PowerPoint Presentation</vt:lpstr>
      <vt:lpstr>PowerPoint Presentation</vt:lpstr>
      <vt:lpstr>A simpler embedding of C</vt:lpstr>
      <vt:lpstr>The monadic semantics of AutoCorres</vt:lpstr>
      <vt:lpstr>Justifying the monadic semantics</vt:lpstr>
      <vt:lpstr>Cogent: Simplified semantics</vt:lpstr>
      <vt:lpstr>Comparing semantics</vt:lpstr>
      <vt:lpstr>PowerPoint Presentation</vt:lpstr>
      <vt:lpstr>Example</vt:lpstr>
      <vt:lpstr>PowerPoint Presentation</vt:lpstr>
      <vt:lpstr>PowerPoint Presentation</vt:lpstr>
      <vt:lpstr>PowerPoint Presentation</vt:lpstr>
      <vt:lpstr>Dargent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Compiling Cogent+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Audition CNRS</dc:title>
  <dc:creator>Ambroise Lafont</dc:creator>
  <cp:lastModifiedBy>Ambroise Lafont</cp:lastModifiedBy>
  <cp:revision>514</cp:revision>
  <dcterms:created xsi:type="dcterms:W3CDTF">2023-02-22T18:28:09Z</dcterms:created>
  <dcterms:modified xsi:type="dcterms:W3CDTF">2023-06-08T18:56:44Z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0x0101001406109ECDAD1B439FD5595838701101</vt:lpwstr>
  </property>
</Properties>
</file>