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32"/>
  </p:notesMasterIdLst>
  <p:handoutMasterIdLst>
    <p:handoutMasterId r:id="rId33"/>
  </p:handoutMasterIdLst>
  <p:sldIdLst>
    <p:sldId id="472" r:id="rId5"/>
    <p:sldId id="733" r:id="rId6"/>
    <p:sldId id="734" r:id="rId7"/>
    <p:sldId id="758" r:id="rId8"/>
    <p:sldId id="698" r:id="rId9"/>
    <p:sldId id="732" r:id="rId10"/>
    <p:sldId id="755" r:id="rId11"/>
    <p:sldId id="742" r:id="rId12"/>
    <p:sldId id="756" r:id="rId13"/>
    <p:sldId id="757" r:id="rId14"/>
    <p:sldId id="703" r:id="rId15"/>
    <p:sldId id="759" r:id="rId16"/>
    <p:sldId id="760" r:id="rId17"/>
    <p:sldId id="751" r:id="rId18"/>
    <p:sldId id="726" r:id="rId19"/>
    <p:sldId id="765" r:id="rId20"/>
    <p:sldId id="761" r:id="rId21"/>
    <p:sldId id="736" r:id="rId22"/>
    <p:sldId id="738" r:id="rId23"/>
    <p:sldId id="767" r:id="rId24"/>
    <p:sldId id="741" r:id="rId25"/>
    <p:sldId id="768" r:id="rId26"/>
    <p:sldId id="762" r:id="rId27"/>
    <p:sldId id="769" r:id="rId28"/>
    <p:sldId id="746" r:id="rId29"/>
    <p:sldId id="763" r:id="rId30"/>
    <p:sldId id="76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  <p14:sldId id="733"/>
            <p14:sldId id="734"/>
            <p14:sldId id="758"/>
            <p14:sldId id="698"/>
            <p14:sldId id="732"/>
            <p14:sldId id="755"/>
          </p14:sldIdLst>
        </p14:section>
        <p14:section name="Mechanisation" id="{FCF0B99C-E3D6-4040-8DF3-47BE6B0769B1}">
          <p14:sldIdLst>
            <p14:sldId id="742"/>
            <p14:sldId id="756"/>
            <p14:sldId id="757"/>
            <p14:sldId id="703"/>
            <p14:sldId id="759"/>
            <p14:sldId id="760"/>
          </p14:sldIdLst>
        </p14:section>
        <p14:section name="Tactics and notations" id="{033DF892-F095-437D-9249-8D2FE318FF46}">
          <p14:sldIdLst>
            <p14:sldId id="751"/>
          </p14:sldIdLst>
        </p14:section>
        <p14:section name="Chabassier" id="{9EF79D08-916B-4B25-956B-9C4E3E2AF55F}">
          <p14:sldIdLst>
            <p14:sldId id="726"/>
          </p14:sldIdLst>
        </p14:section>
        <p14:section name="Diagrammatic reasoning" id="{455B9B87-E269-4A46-9523-33DD9D713C57}">
          <p14:sldIdLst>
            <p14:sldId id="765"/>
            <p14:sldId id="761"/>
            <p14:sldId id="736"/>
            <p14:sldId id="738"/>
            <p14:sldId id="767"/>
            <p14:sldId id="741"/>
            <p14:sldId id="768"/>
            <p14:sldId id="762"/>
            <p14:sldId id="769"/>
            <p14:sldId id="746"/>
            <p14:sldId id="763"/>
            <p14:sldId id="764"/>
          </p14:sldIdLst>
        </p14:section>
        <p14:section name="Leftovers" id="{1D8EC182-5CDD-4017-B935-870F86BF963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00CC99"/>
    <a:srgbClr val="00CC66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7" autoAdjust="0"/>
  </p:normalViewPr>
  <p:slideViewPr>
    <p:cSldViewPr snapToGrid="0">
      <p:cViewPr>
        <p:scale>
          <a:sx n="78" d="100"/>
          <a:sy n="78" d="100"/>
        </p:scale>
        <p:origin x="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7:46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1 121,'2'-5,"0"0,1 1,0-1,6-7,-7 10,0 0,0 0,0 0,1 1,-1-1,1 1,-1 0,1-1,0 1,-1 0,4 0,17-6,5-1,0 1,54-7,63-3,64-2,-165 19,-26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7:47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89,'14'0,"31"-6,35-7,19-5,12 1,4 3,-1 4,-10 4,-20 3,-22 1,-18 2,-14 1,-9 0,-8-1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7:49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0 264,'9'-8,"25"-13,37-13,29-7,15 0,3 2,-8 7,-13 9,-18 9,-13 6,-16 5,-12 3,-14 7,-10 6,-8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3:59:58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1,'2'2,"-1"0,1 0,0 0,0 0,-1 0,1 0,1 0,-1-1,0 1,0-1,4 3,5 2,205 102,-113-59,151 67,104 53,-355-168,-1 0,0 1,1-1,-1 1,0-1,0 1,0 0,0 0,0 0,0 0,0 0,-1 0,1 1,-1-1,0 1,0-1,0 1,0-1,1 5,0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0:00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0 412,'3'0,"-1"-1,0 1,1-1,-1 0,0 0,1 0,-1 0,0 0,3-2,7-4,15-4,0 2,0 0,1 2,0 1,1 1,-1 2,37-1,325 7,-385-3,0 0,0 0,0-1,0 0,0 0,0 0,0 0,6-3,-7 2,-1 0,0 0,0-1,0 1,0-1,-1 1,1-1,-1 0,1 0,-1 0,4-6,10-20,1-1,38-50,-46 69,0 0,-1 0,0-1,-1 0,0 0,-1 0,-1-1,1 0,-2 0,3-15,-5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1:16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0,'497'19,"-333"-3,160 37,-300-48,55 15,-72-18,-1 0,1 1,-1 0,0 0,0 0,0 1,-1 0,1 0,5 6,-10-8,1 0,0 0,-1 0,1 0,-1 1,0-1,0 1,0-1,0 1,0-1,0 1,0 3,0 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1:18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0,'19'1,"1"1,0 0,25 7,7 2,369 83,-366-81,0-2,63 4,-116-15,0 0,0 1,0-1,0 0,0 1,-1-1,1 1,0-1,0 1,-1 0,1 0,0 0,-1 0,1 0,0 0,-1 0,0 0,1 1,-1-1,0 1,0-1,0 1,1-1,-2 1,1 0,0-1,0 1,0 0,-1 0,1 0,0 3,1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4:01:19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1,'136'0,"156"1,-244 1,1 3,70 15,-103-17,31 0,-37-3,1 1,-1 0,0 0,0 1,0 0,0 0,11 5,-10-1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blafont.github.io/articles/debruijn-extended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Bonjour, je </a:t>
            </a:r>
            <a:r>
              <a:rPr lang="en-US" err="1"/>
              <a:t>vais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presenter </a:t>
            </a:r>
            <a:r>
              <a:rPr lang="en-US" err="1"/>
              <a:t>mon</a:t>
            </a:r>
            <a:r>
              <a:rPr lang="en-US"/>
              <a:t> </a:t>
            </a:r>
            <a:r>
              <a:rPr lang="en-US" err="1"/>
              <a:t>porfil</a:t>
            </a:r>
            <a:r>
              <a:rPr lang="en-US"/>
              <a:t> </a:t>
            </a:r>
            <a:r>
              <a:rPr lang="en-US" err="1"/>
              <a:t>autour</a:t>
            </a:r>
            <a:r>
              <a:rPr lang="en-US"/>
              <a:t> des </a:t>
            </a:r>
            <a:r>
              <a:rPr lang="en-US" err="1"/>
              <a:t>langages</a:t>
            </a:r>
            <a:r>
              <a:rPr lang="en-US"/>
              <a:t> et </a:t>
            </a:r>
            <a:r>
              <a:rPr lang="en-US" err="1"/>
              <a:t>preuves</a:t>
            </a:r>
            <a:r>
              <a:rPr lang="en-US"/>
              <a:t> </a:t>
            </a:r>
            <a:r>
              <a:rPr lang="en-US" err="1"/>
              <a:t>mécanisées</a:t>
            </a:r>
            <a:r>
              <a:rPr lang="en-US"/>
              <a:t> pour un poste de </a:t>
            </a:r>
            <a:r>
              <a:rPr lang="en-US" err="1"/>
              <a:t>charche</a:t>
            </a:r>
            <a:r>
              <a:rPr lang="en-US"/>
              <a:t> de recherche de </a:t>
            </a:r>
            <a:r>
              <a:rPr lang="en-US" err="1"/>
              <a:t>classe</a:t>
            </a:r>
            <a:r>
              <a:rPr lang="en-US"/>
              <a:t> </a:t>
            </a:r>
            <a:r>
              <a:rPr lang="en-US" err="1"/>
              <a:t>normale</a:t>
            </a:r>
            <a:r>
              <a:rPr lang="en-US"/>
              <a:t> au CNRS</a:t>
            </a:r>
          </a:p>
          <a:p>
            <a:r>
              <a:rPr lang="en-US"/>
              <a:t>Je suis </a:t>
            </a:r>
            <a:r>
              <a:rPr lang="en-US" err="1"/>
              <a:t>actuellement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postdoctorat</a:t>
            </a:r>
            <a:r>
              <a:rPr lang="en-US"/>
              <a:t> </a:t>
            </a:r>
            <a:r>
              <a:rPr lang="en-US" err="1"/>
              <a:t>depuis</a:t>
            </a:r>
            <a:r>
              <a:rPr lang="en-US"/>
              <a:t> 2022 a </a:t>
            </a:r>
            <a:r>
              <a:rPr lang="en-US" err="1"/>
              <a:t>l’universite</a:t>
            </a:r>
            <a:r>
              <a:rPr lang="en-US"/>
              <a:t> de Cambridge. </a:t>
            </a:r>
            <a:r>
              <a:rPr lang="en-US" err="1"/>
              <a:t>Apres</a:t>
            </a:r>
            <a:r>
              <a:rPr lang="en-US"/>
              <a:t> un premier </a:t>
            </a:r>
            <a:r>
              <a:rPr lang="en-US" err="1"/>
              <a:t>doctorat</a:t>
            </a:r>
            <a:r>
              <a:rPr lang="en-US"/>
              <a:t> a </a:t>
            </a:r>
            <a:r>
              <a:rPr lang="en-US" err="1"/>
              <a:t>l’universi</a:t>
            </a:r>
            <a:r>
              <a:rPr lang="en-US"/>
              <a:t> entre 2020 et 2022, </a:t>
            </a:r>
            <a:r>
              <a:rPr lang="en-US" err="1"/>
              <a:t>suivant</a:t>
            </a:r>
            <a:r>
              <a:rPr lang="en-US"/>
              <a:t> ma these</a:t>
            </a:r>
          </a:p>
          <a:p>
            <a:endParaRPr lang="en-US"/>
          </a:p>
          <a:p>
            <a:r>
              <a:rPr lang="en-US" b="1"/>
              <a:t>A quoi ca </a:t>
            </a:r>
            <a:r>
              <a:rPr lang="en-US" b="1" err="1"/>
              <a:t>sert</a:t>
            </a:r>
            <a:r>
              <a:rPr lang="en-US" b="1"/>
              <a:t> de verifier un </a:t>
            </a:r>
            <a:r>
              <a:rPr lang="en-US" b="1" err="1"/>
              <a:t>compilateur</a:t>
            </a:r>
            <a:endParaRPr lang="en-US" b="1"/>
          </a:p>
          <a:p>
            <a:endParaRPr lang="en-US"/>
          </a:p>
          <a:p>
            <a:r>
              <a:rPr lang="en-US" err="1"/>
              <a:t>Precedemment</a:t>
            </a:r>
            <a:r>
              <a:rPr lang="en-US"/>
              <a:t>, </a:t>
            </a:r>
            <a:r>
              <a:rPr lang="en-US" err="1"/>
              <a:t>j’etais</a:t>
            </a:r>
            <a:endParaRPr lang="en-US"/>
          </a:p>
          <a:p>
            <a:endParaRPr lang="en-US"/>
          </a:p>
          <a:p>
            <a:r>
              <a:rPr lang="en-US"/>
              <a:t>Pas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articule</a:t>
            </a:r>
            <a:endParaRPr lang="en-US"/>
          </a:p>
          <a:p>
            <a:r>
              <a:rPr lang="en-US"/>
              <a:t>Je parle trop </a:t>
            </a:r>
            <a:r>
              <a:rPr lang="en-US" err="1"/>
              <a:t>vite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1D7DCB"/>
                </a:solidFill>
                <a:effectLst/>
                <a:latin typeface="Arial" panose="020B0604020202020204" pitchFamily="34" charset="0"/>
                <a:hlinkClick r:id="rId3"/>
              </a:rPr>
              <a:t>Variable binding and substitution for (nameless) dummies</a:t>
            </a:r>
            <a:endParaRPr lang="en-US" b="1" i="0">
              <a:solidFill>
                <a:srgbClr val="2D2D2D"/>
              </a:solidFill>
              <a:effectLst/>
              <a:latin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04184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 -- f_1 -&gt; a_1 -- f_2 -&gt; a_2 -- \dots -&gt; a_{n} -- f_n -&gt; y = x -- g_1 -&gt; b_1 -- \dots -&gt; b_{m} -- g_m -&gt; y</a:t>
            </a:r>
          </a:p>
          <a:p>
            <a:endParaRPr lang="pt-BR" dirty="0"/>
          </a:p>
          <a:p>
            <a:r>
              <a:rPr lang="en-GB" dirty="0"/>
              <a:t>{"graph":{"activeTabId":0,"latexPreamble":"\\newcommand{\\coqproof}[1]{\\checkmark}","nextTabId":1,"tabs":[{"edges":[{"from":0,"id":10,"label":{"kind":"normal","label":"f_1","style":{"alignment":"left","bend":0,"color":"black","dashed":false,"head":"default","kind":"normal","position":0.5,"tail":"none"},"zindex":0},"to":3},{"from":3,"id":11,"label":{"kind":"normal","label":"f_2","style":{"alignment":"left","bend":0,"color":"black","dashed":false,"head":"default","kind":"normal","position":0.5,"tail":"none"},"zindex":0},"to":2},{"from":2,"id":12,"label":{"kind":"normal","label":"\\dots","style":{"alignment":"left","bend":0,"color":"black","dashed":false,"head":"default","kind":"normal","position":0.5,"tail":"none"},"zindex":0},"to":4},{"from":4,"id":13,"label":{"kind":"normal","label":"f_n","style":{"alignment":"left","bend":0,"color":"black","dashed":false,"head":"default","kind":"normal","position":0.5,"tail":"none"},"zindex":0},"to":1},{"from":7,"id":14,"label":{"kind":"normal","label":"\\dots","style":{"alignment":"left","bend":0,"color":"black","dashed":false,"head":"default","kind":"normal","position":0.5,"tail":"none"},"zindex":0},"to":6},{"from":6,"id":15,"label":{"kind":"normal","label":"g_m","style":{"alignment":"left","bend":0,"color":"black","dashed":false,"head":"default","kind":"normal","position":0.5,"tail":"none"},"zindex":0},"to":8},{"from":9,"id":16,"label":{"kind":"normal","label":"g_1","style":{"alignment":"left","bend":0,"color":"black","dashed":false,"head":"default","kind":"normal","position":0.5,"tail":"none"},"zindex":0},"to":7}],"id":0,"nextGraphId":17,"nodes":[{"id":0,"label":{"isCoqValidated":false,"isMath":true,"label":"x","pos":[48,48],"zindex":0}},{"id":1,"label":{"isCoqValidated":false,"isMath":true,"label":"y","pos":[432,48],"zindex":0}},{"id":2,"label":{"isCoqValidated":false,"isMath":true,"label":"a_2","pos":[240,48],"zindex":0}},{"id":3,"label":{"isCoqValidated":false,"isMath":true,"label":"a_1","pos":[144,48],"zindex":0}},{"id":4,"label":{"isCoqValidated":false,"isMath":true,"label":"a_{n}","pos":[336,48],"zindex":0}},{"id":5,"label":{"isCoqValidated":false,"isMath":true,"label":"=","pos":[479.14286041259766,48],"zindex":0}},{"id":6,"label":{"isCoqValidated":false,"isMath":true,"label":"b_{m}","pos":[719.1428604125977,48],"zindex":0}},{"id":7,"label":{"isCoqValidated":false,"isMath":true,"label":"b_1","pos":[623.1428604125977,48],"zindex":0}},{"id":8,"label":{"isCoqValidated":false,"isMath":true,"label":"y","pos":[815.1428604125977,48],"zindex":0}},{"id":9,"label":{"isCoqValidated":false,"isMath":true,"label":"x","pos":[527.1428604125977,48],"zindex":0}}],"sizeGrid":96,"title":"2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569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 -- f_1 -&gt; a_1 -- f_2 -&gt; a_2 -- \dots -&gt; a_{n} -- f_n -&gt; y = x -- g_1 -&gt; b_1 -- \dots -&gt; b_{m} -- g_m -&gt; y</a:t>
            </a:r>
          </a:p>
          <a:p>
            <a:endParaRPr lang="pt-BR" dirty="0"/>
          </a:p>
          <a:p>
            <a:r>
              <a:rPr lang="en-GB" dirty="0"/>
              <a:t>{"graph":{"activeTabId":0,"latexPreamble":"\\newcommand{\\coqproof}[1]{\\checkmark}","nextTabId":1,"tabs":[{"edges":[{"from":0,"id":10,"label":{"kind":"normal","label":"f_1","style":{"alignment":"left","bend":0,"color":"black","dashed":false,"head":"default","kind":"normal","position":0.5,"tail":"none"},"zindex":0},"to":3},{"from":3,"id":11,"label":{"kind":"normal","label":"f_2","style":{"alignment":"left","bend":0,"color":"black","dashed":false,"head":"default","kind":"normal","position":0.5,"tail":"none"},"zindex":0},"to":2},{"from":2,"id":12,"label":{"kind":"normal","label":"\\dots","style":{"alignment":"left","bend":0,"color":"black","dashed":false,"head":"default","kind":"normal","position":0.5,"tail":"none"},"zindex":0},"to":4},{"from":4,"id":13,"label":{"kind":"normal","label":"f_n","style":{"alignment":"left","bend":0,"color":"black","dashed":false,"head":"default","kind":"normal","position":0.5,"tail":"none"},"zindex":0},"to":1},{"from":7,"id":14,"label":{"kind":"normal","label":"\\dots","style":{"alignment":"left","bend":0,"color":"black","dashed":false,"head":"default","kind":"normal","position":0.5,"tail":"none"},"zindex":0},"to":6},{"from":6,"id":15,"label":{"kind":"normal","label":"g_m","style":{"alignment":"left","bend":0,"color":"black","dashed":false,"head":"default","kind":"normal","position":0.5,"tail":"none"},"zindex":0},"to":8},{"from":9,"id":16,"label":{"kind":"normal","label":"g_1","style":{"alignment":"left","bend":0,"color":"black","dashed":false,"head":"default","kind":"normal","position":0.5,"tail":"none"},"zindex":0},"to":7}],"id":0,"nextGraphId":17,"nodes":[{"id":0,"label":{"isCoqValidated":false,"isMath":true,"label":"x","pos":[48,48],"zindex":0}},{"id":1,"label":{"isCoqValidated":false,"isMath":true,"label":"y","pos":[432,48],"zindex":0}},{"id":2,"label":{"isCoqValidated":false,"isMath":true,"label":"a_2","pos":[240,48],"zindex":0}},{"id":3,"label":{"isCoqValidated":false,"isMath":true,"label":"a_1","pos":[144,48],"zindex":0}},{"id":4,"label":{"isCoqValidated":false,"isMath":true,"label":"a_{n}","pos":[336,48],"zindex":0}},{"id":5,"label":{"isCoqValidated":false,"isMath":true,"label":"=","pos":[479.14286041259766,48],"zindex":0}},{"id":6,"label":{"isCoqValidated":false,"isMath":true,"label":"b_{m}","pos":[719.1428604125977,48],"zindex":0}},{"id":7,"label":{"isCoqValidated":false,"isMath":true,"label":"b_1","pos":[623.1428604125977,48],"zindex":0}},{"id":8,"label":{"isCoqValidated":false,"isMath":true,"label":"y","pos":[815.1428604125977,48],"zindex":0}},{"id":9,"label":{"isCoqValidated":false,"isMath":true,"label":"x","pos":[527.1428604125977,48],"zindex":0}}],"sizeGrid":96,"title":"2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139804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10,"label":{"kind":"normal","label":"f","style":{"alignment":"left","bend":0,"color":"black","dashed":false,"head":"default","kind":"normal","position":0.5,"tail":"none"},"zindex":0},"to":1},{"from":1,"id":11,"label":{"kind":"normal","label":"m","style":{"alignment":"left","bend":0,"color":"black","dashed":false,"head":"default","kind":"normal","position":0.5,"tail":"none"},"zindex":0},"to":2},{"from":0,"id":12,"label":{"kind":"normal","label":"g","style":{"alignment":"right","bend":0,"color":"black","dashed":false,"head":"default","kind":"normal","position":0.5,"tail":"none"},"zindex":0},"to":3},{"from":3,"id":13,"label":{"kind":"normal","label":"m","style":{"alignment":"right","bend":0,"color":"black","dashed":false,"head":"default","kind":"normal","position":0.5,"tail":"none"},"zindex":0},"to":2},{"from":6,"id":14,"label":{"kind":"normal","label":"f","style":{"alignment":"left","bend":-0.4,"color":"black","dashed":false,"head":"default","kind":"normal","position":0.5,"tail":"none"},"zindex":0},"to":7},{"from":6,"id":15,"label":{"kind":"normal","label":"g","style":{"alignment":"right","bend":0.4,"color":"black","dashed":false,"head":"default","kind":"normal","position":0.5,"tail":"none"},"zindex":0},"to":7}],"id":0,"nextGraphId":16,"nodes":[{"id":0,"label":{"isCoqValidated":false,"isMath":true,"label":"a","pos":[105,105],"zindex":0}},{"id":1,"label":{"isCoqValidated":false,"isMath":true,"label":"x","pos":[175,35],"zindex":0}},{"id":2,"label":{"isCoqValidated":false,"isMath":true,"label":"y","pos":[245,105],"zindex":0}},{"id":3,"label":{"isCoqValidated":false,"isMath":true,"label":"x","pos":[175,175],"zindex":0}},{"id":4,"label":{"isCoqValidated":false,"isMath":true,"label":"=","pos":[173.6,107.35520833333334],"zindex":0}},{"id":5,"label":{"isCoqValidated":false,"isMath":true,"label":"\\Rightarrow","pos":[315,105],"zindex":0}},{"id":6,"label":{"isCoqValidated":false,"isMath":true,"label":"a","pos":[385,105],"zindex":0}},{"id":7,"label":{"isCoqValidated":false,"isMath":true,"label":"x","pos":[455,105],"zindex":0}},{"id":8,"label":{"isCoqValidated":false,"isMath":true,"label":"=","pos":[418.5,104.046875],"zindex":0}},{"id":9,"label":{"isCoqValidated":false,"isMath":true,"label":"","pos":[462.5,264.046875],"zindex":0}}],"sizeGrid":70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0370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3,"label":{"kind":"normal","label":"","style":{"alignment":"left","bend":0,"color":"black","dashed":false,"head":"default","kind":"normal","position":0.5,"tail":"hook"},"zindex":0},"to":1},{"from":2,"id":4,"label":{"kind":"normal","label":"","style":{"alignment":"left","bend":0,"color":"black","dashed":false,"head":"default","kind":"normal","position":0.5,"tail":"none"},"zindex":0},"to":0},{"from":2,"id":5,"label":{"kind":"normal","label":"","style":{"alignment":"left","bend":-0.6,"color":"black","dashed":false,"head":"default","kind":"normal","position":0.5,"tail":"none"},"zindex":0},"to":1},{"from":0,"id":6,"label":{"kind":"normal","label":"","style":{"alignment":"left","bend":-0.30000000000000004,"color":"black","dashed":false,"head":"default","kind":"double","position":0.5,"tail":"none"},"zindex":0},"to":5},{"from":0,"id":7,"label":{"kind":"normal","label":"","style":{"alignment":"left","bend":0.30000000000000004,"color":"black","dashed":false,"head":"default","kind":"double","position":0.5,"tail":"none"},"zindex":0},"to":5}],"id":0,"nextGraphId":8,"nodes":[{"id":0,"label":{"isCoqValidated":false,"isMath":true,"label":"","pos":[444.0052080154419,124.67465209960938],"zindex":0}},{"id":1,"label":{"isCoqValidated":false,"isMath":true,"label":"","pos":[544.0052080154419,124.67465209960938],"zindex":0}},{"id":2,"label":{"isCoqValidated":false,"isMath":true,"label":"","pos":[344.0052080154419,124.67465209960938]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38968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black","dashed":false,"head":"default","kind":"normal","position":0.5,"tail":"hook"},"zindex":0},"to":1},{"from":1,"id":5,"label":{"kind":"normal","label":"","style":{"alignment":"left","bend":0,"color":"black","dashed":false,"head":"default","kind":"normal","position":0.5,"tail":"hook"},"zindex":0},"to":2},{"from":3,"id":6,"label":{"kind":"normal","label":"","style":{"alignment":"left","bend":0.2,"color":"black","dashed":false,"head":"default","kind":"normal","position":0.5,"tail":"none"},"zindex":0},"to":0},{"from":3,"id":7,"label":{"kind":"normal","label":"","style":{"alignment":"left","bend":-0.30000000000000004,"color":"black","dashed":false,"head":"default","kind":"normal","position":0.5,"tail":"none"},"zindex":0},"to":0},{"from":3,"id":8,"label":{"kind":"normal","label":"","style":{"alignment":"left","bend":-0.6,"color":"black","dashed":false,"head":"default","kind":"normal","position":0.5,"tail":"none"},"zindex":0},"to":2},{"from":0,"id":9,"label":{"kind":"normal","label":"","style":{"alignment":"left","bend":-0.5,"color":"black","dashed":false,"head":"default","kind":"normal","position":0.5,"tail":"none"},"zindex":0},"to":2},{"from":1,"id":10,"label":{"kind":"normal","label":"","style":{"alignment":"left","bend":0,"color":"black","dashed":false,"head":"default","kind":"double","position":0.5,"tail":"none"},"zindex":0},"to":9},{"from":0,"id":11,"label":{"kind":"normal","label":"","style":{"alignment":"left","bend":-0.4,"color":"black","dashed":false,"head":"default","kind":"double","position":0.5,"tail":"none"},"zindex":0},"to":8},{"from":0,"id":12,"label":{"kind":"normal","label":"","style":{"alignment":"left","bend":0.1,"color":"black","dashed":false,"head":"default","kind":"double","position":0.5,"tail":"none"},"zindex":0},"to":8}],"id":0,"nextGraphId":13,"nodes":[{"id":0,"label":{"isCoqValidated":false,"isMath":true,"label":"\\textcolor{black}{\\bullet}","pos":[250,150],"zindex":0}},{"id":1,"label":{"isCoqValidated":false,"isMath":true,"label":"\\textcolor{black}{\\bullet}","pos":[350,150],"zindex":0}},{"id":2,"label":{"isCoqValidated":false,"isMath":true,"label":"\\textcolor{black}{\\bullet}","pos":[450,150],"zindex":0}},{"id":3,"label":{"isCoqValidated":false,"isMath":true,"label":"","pos":[150,150]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15171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red","dashed":false,"head":"default","kind":"normal","position":0.5,"tail":"hook"},"zindex":0},"to":1},{"from":2,"id":5,"label":{"kind":"normal","label":"","style":{"alignment":"left","bend":-0.30000000000000004,"color":"blue","dashed":false,"head":"default","kind":"normal","position":0.5,"tail":"none"},"zindex":0},"to":0},{"from":2,"id":6,"label":{"kind":"normal","label":"","style":{"alignment":"left","bend":0.30000000000000004,"color":"blue","dashed":false,"head":"default","kind":"normal","position":0.5,"tail":"none"},"zindex":0},"to":0},{"from":2,"id":7,"label":{"kind":"normal","label":"","style":{"alignment":"left","bend":-0.6,"color":"blue","dashed":false,"head":"default","kind":"normal","position":0.5,"tail":"none"},"zindex":0},"to":1},{"from":0,"id":8,"label":{"kind":"normal","label":"","style":{"alignment":"left","bend":0,"color":"black","dashed":false,"head":"default","kind":"normal","position":0.5,"tail":"none"},"zindex":0},"to":1},{"from":0,"id":9,"label":{"kind":"normal","label":"","style":{"alignment":"left","bend":-0.30000000000000004,"color":"blue","dashed":false,"head":"default","kind":"double","position":0.5,"tail":"none"},"zindex":0},"to":7},{"from":0,"id":10,"label":{"kind":"normal","label":"","style":{"alignment":"left","bend":0.30000000000000004,"color":"blue","dashed":false,"head":"default","kind":"double","position":0.5,"tail":"none"},"zindex":0},"to":7}],"id":0,"nextGraphId":11,"nodes":[{"id":0,"label":{"isCoqValidated":false,"isMath":true,"label":"","pos":[602.0052080154419,232.89686584472656],"zindex":0}},{"id":1,"label":{"isCoqValidated":false,"isMath":true,"label":"","pos":[702.0052080154419,232.89686584472656],"zindex":0}},{"id":2,"label":{"isCoqValidated":false,"isMath":true,"label":"","pos":[502.0052080154419,232.89686584472656],"zindex":0}},{"id":3,"label":{"isCoqValidated":false,"isMath":true,"label":"\\textcolor{green}{=}","pos":[550.0052080154419,229.6968536376953]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424932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4.png"/><Relationship Id="rId18" Type="http://schemas.openxmlformats.org/officeDocument/2006/relationships/customXml" Target="../ink/ink8.xml"/><Relationship Id="rId26" Type="http://schemas.openxmlformats.org/officeDocument/2006/relationships/image" Target="../media/image16.png"/><Relationship Id="rId3" Type="http://schemas.openxmlformats.org/officeDocument/2006/relationships/image" Target="../media/image110.png"/><Relationship Id="rId21" Type="http://schemas.openxmlformats.org/officeDocument/2006/relationships/image" Target="../media/image39.png"/><Relationship Id="rId7" Type="http://schemas.openxmlformats.org/officeDocument/2006/relationships/image" Target="../media/image31.png"/><Relationship Id="rId12" Type="http://schemas.openxmlformats.org/officeDocument/2006/relationships/customXml" Target="../ink/ink5.xml"/><Relationship Id="rId17" Type="http://schemas.openxmlformats.org/officeDocument/2006/relationships/image" Target="../media/image36.png"/><Relationship Id="rId25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customXml" Target="../ink/ink7.xml"/><Relationship Id="rId20" Type="http://schemas.openxmlformats.org/officeDocument/2006/relationships/image" Target="../media/image121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3.png"/><Relationship Id="rId24" Type="http://schemas.openxmlformats.org/officeDocument/2006/relationships/image" Target="../media/image14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23" Type="http://schemas.openxmlformats.org/officeDocument/2006/relationships/image" Target="../media/image131.png"/><Relationship Id="rId28" Type="http://schemas.openxmlformats.org/officeDocument/2006/relationships/image" Target="../media/image18.png"/><Relationship Id="rId10" Type="http://schemas.openxmlformats.org/officeDocument/2006/relationships/customXml" Target="../ink/ink4.xml"/><Relationship Id="rId19" Type="http://schemas.openxmlformats.org/officeDocument/2006/relationships/image" Target="../media/image37.png"/><Relationship Id="rId31" Type="http://schemas.openxmlformats.org/officeDocument/2006/relationships/image" Target="../media/image14.jpeg"/><Relationship Id="rId4" Type="http://schemas.openxmlformats.org/officeDocument/2006/relationships/customXml" Target="../ink/ink1.xml"/><Relationship Id="rId9" Type="http://schemas.openxmlformats.org/officeDocument/2006/relationships/image" Target="../media/image32.png"/><Relationship Id="rId14" Type="http://schemas.openxmlformats.org/officeDocument/2006/relationships/customXml" Target="../ink/ink6.xml"/><Relationship Id="rId22" Type="http://schemas.openxmlformats.org/officeDocument/2006/relationships/image" Target="../media/image40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mblafont/diagrammatic-resoning-spe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mblafont.github.io/graph-editor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kuten.com/" TargetMode="External"/><Relationship Id="rId2" Type="http://schemas.openxmlformats.org/officeDocument/2006/relationships/hyperlink" Target="https://github.com/lucamu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YA</a:t>
            </a:r>
            <a:r>
              <a:rPr lang="en-US" sz="5300" b="1" baseline="30000" dirty="0">
                <a:solidFill>
                  <a:srgbClr val="C00000"/>
                </a:solidFill>
              </a:rPr>
              <a:t>2</a:t>
            </a:r>
            <a:r>
              <a:rPr lang="en-US" sz="5400" b="1" dirty="0">
                <a:solidFill>
                  <a:srgbClr val="C00000"/>
                </a:solidFill>
              </a:rPr>
              <a:t>DE: a diagram editor 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to </a:t>
            </a:r>
            <a:r>
              <a:rPr lang="en-US" sz="5400" b="1" dirty="0" err="1">
                <a:solidFill>
                  <a:srgbClr val="C00000"/>
                </a:solidFill>
              </a:rPr>
              <a:t>mechanise</a:t>
            </a:r>
            <a:r>
              <a:rPr lang="en-US" sz="5400" b="1" dirty="0">
                <a:solidFill>
                  <a:srgbClr val="C00000"/>
                </a:solidFill>
              </a:rPr>
              <a:t> categorical proofs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4236118" y="3882668"/>
            <a:ext cx="3679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Chambery, 24 October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9E51-CBE2-A228-6597-4321314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97" y="24416"/>
            <a:ext cx="10515600" cy="1325563"/>
          </a:xfrm>
        </p:spPr>
        <p:txBody>
          <a:bodyPr/>
          <a:lstStyle/>
          <a:p>
            <a:r>
              <a:rPr lang="en-GB" dirty="0"/>
              <a:t>How to prove a commutation statement?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0640-FA4C-C991-843E-239917F1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A161F-E132-1D11-CB2E-ED0CB512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7" y="2051318"/>
            <a:ext cx="4466469" cy="4232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49AB6-6E0B-31AD-8804-2ABCE495CEB6}"/>
              </a:ext>
            </a:extLst>
          </p:cNvPr>
          <p:cNvSpPr txBox="1"/>
          <p:nvPr/>
        </p:nvSpPr>
        <p:spPr>
          <a:xfrm>
            <a:off x="2449237" y="4067934"/>
            <a:ext cx="110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=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387F8-39F5-2E1C-FE42-83215E43FC51}"/>
              </a:ext>
            </a:extLst>
          </p:cNvPr>
          <p:cNvSpPr txBox="1"/>
          <p:nvPr/>
        </p:nvSpPr>
        <p:spPr>
          <a:xfrm>
            <a:off x="2449237" y="3608586"/>
            <a:ext cx="116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?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B0904-0513-EB6C-AD71-C208EAD0D619}"/>
              </a:ext>
            </a:extLst>
          </p:cNvPr>
          <p:cNvSpPr txBox="1"/>
          <p:nvPr/>
        </p:nvSpPr>
        <p:spPr>
          <a:xfrm>
            <a:off x="6594113" y="1139227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GB" sz="2400" dirty="0"/>
              <a:t>“split” the diagram into subfaces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justify equality of each subface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164CF6-44CD-6C81-3BF4-C227DE719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925" y="2935386"/>
            <a:ext cx="3722997" cy="3308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8F06E5-58CE-F926-B6BE-389F4EFA48CF}"/>
              </a:ext>
            </a:extLst>
          </p:cNvPr>
          <p:cNvSpPr txBox="1"/>
          <p:nvPr/>
        </p:nvSpPr>
        <p:spPr>
          <a:xfrm>
            <a:off x="7872977" y="3195736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D3022-5B88-9241-57F7-D769DE40EC5E}"/>
              </a:ext>
            </a:extLst>
          </p:cNvPr>
          <p:cNvSpPr txBox="1"/>
          <p:nvPr/>
        </p:nvSpPr>
        <p:spPr>
          <a:xfrm>
            <a:off x="8978388" y="3421914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888760-55B5-0643-0E55-3EC126A65AD9}"/>
              </a:ext>
            </a:extLst>
          </p:cNvPr>
          <p:cNvSpPr txBox="1"/>
          <p:nvPr/>
        </p:nvSpPr>
        <p:spPr>
          <a:xfrm>
            <a:off x="7872977" y="4232224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FC28E3-F1F9-EB0F-4048-AD18E84135F3}"/>
              </a:ext>
            </a:extLst>
          </p:cNvPr>
          <p:cNvSpPr txBox="1"/>
          <p:nvPr/>
        </p:nvSpPr>
        <p:spPr>
          <a:xfrm>
            <a:off x="10041063" y="3191571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3A4FF-E7B0-B536-5CC2-1889073A411A}"/>
              </a:ext>
            </a:extLst>
          </p:cNvPr>
          <p:cNvSpPr txBox="1"/>
          <p:nvPr/>
        </p:nvSpPr>
        <p:spPr>
          <a:xfrm>
            <a:off x="9987527" y="4325127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D42F9-68FF-E269-D4AB-EE26F2AD7870}"/>
              </a:ext>
            </a:extLst>
          </p:cNvPr>
          <p:cNvSpPr txBox="1"/>
          <p:nvPr/>
        </p:nvSpPr>
        <p:spPr>
          <a:xfrm>
            <a:off x="9174003" y="4589561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21264-BF15-A2A5-4F0F-6FD02E63B880}"/>
              </a:ext>
            </a:extLst>
          </p:cNvPr>
          <p:cNvSpPr txBox="1"/>
          <p:nvPr/>
        </p:nvSpPr>
        <p:spPr>
          <a:xfrm>
            <a:off x="7878815" y="5237980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AB921-25D3-7F2B-94AE-66096B9497DD}"/>
              </a:ext>
            </a:extLst>
          </p:cNvPr>
          <p:cNvSpPr txBox="1"/>
          <p:nvPr/>
        </p:nvSpPr>
        <p:spPr>
          <a:xfrm>
            <a:off x="8978388" y="5304235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73117-1169-36AB-E1F3-17806AB2AE89}"/>
              </a:ext>
            </a:extLst>
          </p:cNvPr>
          <p:cNvSpPr txBox="1"/>
          <p:nvPr/>
        </p:nvSpPr>
        <p:spPr>
          <a:xfrm>
            <a:off x="8523490" y="4493925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E6F6A2-10BD-08BA-75DC-298D100B171A}"/>
              </a:ext>
            </a:extLst>
          </p:cNvPr>
          <p:cNvSpPr txBox="1"/>
          <p:nvPr/>
        </p:nvSpPr>
        <p:spPr>
          <a:xfrm>
            <a:off x="9999715" y="5233298"/>
            <a:ext cx="483623" cy="71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BD48E-BA00-7678-660D-72D92529B3AB}"/>
              </a:ext>
            </a:extLst>
          </p:cNvPr>
          <p:cNvSpPr txBox="1"/>
          <p:nvPr/>
        </p:nvSpPr>
        <p:spPr>
          <a:xfrm>
            <a:off x="5943600" y="1904656"/>
            <a:ext cx="5911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is enough to </a:t>
            </a:r>
            <a:r>
              <a:rPr lang="en-GB" sz="2800" dirty="0">
                <a:solidFill>
                  <a:srgbClr val="0000FF"/>
                </a:solidFill>
              </a:rPr>
              <a:t>reconstruct </a:t>
            </a:r>
            <a:r>
              <a:rPr lang="en-GB" sz="2800" dirty="0"/>
              <a:t>the proof that the original equality holds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2AF0F6-9D0D-2F49-B831-1C807FC15CAA}"/>
              </a:ext>
            </a:extLst>
          </p:cNvPr>
          <p:cNvCxnSpPr>
            <a:cxnSpLocks/>
          </p:cNvCxnSpPr>
          <p:nvPr/>
        </p:nvCxnSpPr>
        <p:spPr>
          <a:xfrm>
            <a:off x="4278153" y="982422"/>
            <a:ext cx="55354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96" y="-11036"/>
            <a:ext cx="11450618" cy="1325563"/>
          </a:xfrm>
        </p:spPr>
        <p:txBody>
          <a:bodyPr/>
          <a:lstStyle/>
          <a:p>
            <a:pPr algn="ctr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reconstruct</a:t>
            </a:r>
            <a:r>
              <a:rPr lang="en-US" dirty="0"/>
              <a:t> the full proof?</a:t>
            </a:r>
            <a:endParaRPr lang="fr-F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3712C-82F6-9DBC-72D5-467F4113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4419" y="1861073"/>
            <a:ext cx="4142100" cy="384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/>
              <p:nvPr/>
            </p:nvSpPr>
            <p:spPr>
              <a:xfrm>
                <a:off x="243730" y="1274862"/>
                <a:ext cx="9224525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200" dirty="0"/>
                  <a:t>Save all subfaces as rewrite rules: </a:t>
                </a:r>
              </a:p>
              <a:p>
                <a:endParaRPr lang="en-US" dirty="0"/>
              </a:p>
              <a:p>
                <a:pPr lvl="2"/>
                <a:r>
                  <a:rPr lang="en-US" dirty="0"/>
                  <a:t>			“top right branch”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“bottom left branch”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200" dirty="0"/>
                  <a:t>2) Identify the top right branch of the outer diagram.</a:t>
                </a:r>
              </a:p>
              <a:p>
                <a:endParaRPr lang="fr-FR" dirty="0"/>
              </a:p>
              <a:p>
                <a:r>
                  <a:rPr lang="fr-FR" sz="2200" dirty="0"/>
                  <a:t>3) Use </a:t>
                </a:r>
                <a:r>
                  <a:rPr lang="fr-FR" sz="2200" dirty="0" err="1"/>
                  <a:t>greedily</a:t>
                </a:r>
                <a:r>
                  <a:rPr lang="fr-FR" sz="2200" dirty="0"/>
                  <a:t> the rewrite </a:t>
                </a:r>
                <a:r>
                  <a:rPr lang="fr-FR" sz="2200" dirty="0" err="1"/>
                  <a:t>rules</a:t>
                </a:r>
                <a:r>
                  <a:rPr lang="fr-FR" sz="2200" dirty="0"/>
                  <a:t> </a:t>
                </a:r>
                <a:r>
                  <a:rPr lang="fr-FR" sz="2200" dirty="0" err="1"/>
                  <a:t>until</a:t>
                </a:r>
                <a:r>
                  <a:rPr lang="fr-FR" sz="2200" dirty="0"/>
                  <a:t> </a:t>
                </a:r>
                <a:r>
                  <a:rPr lang="fr-FR" sz="2200" dirty="0" err="1"/>
                  <a:t>reaching</a:t>
                </a:r>
                <a:r>
                  <a:rPr lang="fr-FR" sz="2200" dirty="0"/>
                  <a:t> the </a:t>
                </a:r>
                <a:r>
                  <a:rPr lang="fr-FR" sz="2200" dirty="0" err="1"/>
                  <a:t>bottom</a:t>
                </a:r>
                <a:r>
                  <a:rPr lang="fr-FR" sz="2200" dirty="0"/>
                  <a:t> </a:t>
                </a:r>
                <a:r>
                  <a:rPr lang="fr-FR" sz="2200" dirty="0" err="1"/>
                  <a:t>left</a:t>
                </a:r>
                <a:r>
                  <a:rPr lang="fr-FR" sz="2200" dirty="0"/>
                  <a:t> </a:t>
                </a:r>
                <a:r>
                  <a:rPr lang="fr-FR" sz="2200" dirty="0" err="1"/>
                  <a:t>branch</a:t>
                </a:r>
                <a:r>
                  <a:rPr lang="fr-FR" sz="2200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sz="2000" dirty="0"/>
                  <a:t>4) </a:t>
                </a:r>
                <a:r>
                  <a:rPr lang="fr-FR" sz="2000" dirty="0" err="1"/>
                  <a:t>Reconstruct</a:t>
                </a:r>
                <a:r>
                  <a:rPr lang="fr-FR" sz="2000" dirty="0"/>
                  <a:t> the proof </a:t>
                </a:r>
                <a:r>
                  <a:rPr lang="fr-FR" sz="2000" dirty="0" err="1"/>
                  <a:t>from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history</a:t>
                </a:r>
                <a:r>
                  <a:rPr lang="fr-FR" sz="2000" dirty="0"/>
                  <a:t> of rewrite </a:t>
                </a:r>
                <a:r>
                  <a:rPr lang="fr-FR" sz="2000" dirty="0" err="1"/>
                  <a:t>steps</a:t>
                </a:r>
                <a:r>
                  <a:rPr lang="fr-FR" sz="2000" dirty="0"/>
                  <a:t>: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30" y="1274862"/>
                <a:ext cx="9224525" cy="4462760"/>
              </a:xfrm>
              <a:prstGeom prst="rect">
                <a:avLst/>
              </a:prstGeom>
              <a:blipFill>
                <a:blip r:embed="rId3"/>
                <a:stretch>
                  <a:fillRect l="-925" t="-1093" b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943547-2F39-2B60-AECE-E594721F3FEC}"/>
                  </a:ext>
                </a:extLst>
              </p14:cNvPr>
              <p14:cNvContentPartPr/>
              <p14:nvPr/>
            </p14:nvContentPartPr>
            <p14:xfrm>
              <a:off x="9137474" y="2748793"/>
              <a:ext cx="226440" cy="4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943547-2F39-2B60-AECE-E594721F3F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3834" y="2640793"/>
                <a:ext cx="3340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9395B3-8E81-4651-8743-D6C1A10C3002}"/>
                  </a:ext>
                </a:extLst>
              </p14:cNvPr>
              <p14:cNvContentPartPr/>
              <p14:nvPr/>
            </p14:nvContentPartPr>
            <p14:xfrm>
              <a:off x="10088954" y="2299873"/>
              <a:ext cx="337320" cy="3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9395B3-8E81-4651-8743-D6C1A10C30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5314" y="2191873"/>
                <a:ext cx="444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2E1C5C-BE4B-BCAC-68DB-783780B6A891}"/>
                  </a:ext>
                </a:extLst>
              </p14:cNvPr>
              <p14:cNvContentPartPr/>
              <p14:nvPr/>
            </p14:nvContentPartPr>
            <p14:xfrm>
              <a:off x="11586554" y="3636193"/>
              <a:ext cx="335520" cy="9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2E1C5C-BE4B-BCAC-68DB-783780B6A8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32554" y="3528193"/>
                <a:ext cx="443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6FD587-3AF1-6F72-06CE-471D88594EF5}"/>
                  </a:ext>
                </a:extLst>
              </p14:cNvPr>
              <p14:cNvContentPartPr/>
              <p14:nvPr/>
            </p14:nvContentPartPr>
            <p14:xfrm>
              <a:off x="9763874" y="4461313"/>
              <a:ext cx="362880" cy="19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6FD587-3AF1-6F72-06CE-471D88594E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9874" y="4353673"/>
                <a:ext cx="470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87C9AF-1D74-C54E-115E-773CF31250C3}"/>
                  </a:ext>
                </a:extLst>
              </p14:cNvPr>
              <p14:cNvContentPartPr/>
              <p14:nvPr/>
            </p14:nvContentPartPr>
            <p14:xfrm>
              <a:off x="8389034" y="3932833"/>
              <a:ext cx="339120" cy="148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87C9AF-1D74-C54E-115E-773CF31250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35034" y="3825193"/>
                <a:ext cx="446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1A3675-88CA-CBEC-155A-EDEB198DD796}"/>
                  </a:ext>
                </a:extLst>
              </p14:cNvPr>
              <p14:cNvContentPartPr/>
              <p14:nvPr/>
            </p14:nvContentPartPr>
            <p14:xfrm>
              <a:off x="10708874" y="3571753"/>
              <a:ext cx="421560" cy="72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1A3675-88CA-CBEC-155A-EDEB198DD7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54874" y="3463753"/>
                <a:ext cx="5292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28B303-ADF4-7947-3324-E593B22A5BDE}"/>
                  </a:ext>
                </a:extLst>
              </p14:cNvPr>
              <p14:cNvContentPartPr/>
              <p14:nvPr/>
            </p14:nvContentPartPr>
            <p14:xfrm>
              <a:off x="11604554" y="4473553"/>
              <a:ext cx="307080" cy="7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28B303-ADF4-7947-3324-E593B22A5B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50914" y="4365553"/>
                <a:ext cx="4147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3ABC4-D760-BF3D-C232-EDAAEAD0CD0C}"/>
                  </a:ext>
                </a:extLst>
              </p14:cNvPr>
              <p14:cNvContentPartPr/>
              <p14:nvPr/>
            </p14:nvContentPartPr>
            <p14:xfrm>
              <a:off x="10739474" y="5522953"/>
              <a:ext cx="291960" cy="20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3ABC4-D760-BF3D-C232-EDAAEAD0CD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85474" y="5415313"/>
                <a:ext cx="399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500281-44FC-0A64-F982-EC684A00C7C2}"/>
                  </a:ext>
                </a:extLst>
              </p:cNvPr>
              <p:cNvSpPr txBox="1"/>
              <p:nvPr/>
            </p:nvSpPr>
            <p:spPr>
              <a:xfrm>
                <a:off x="1403023" y="4793767"/>
                <a:ext cx="19991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500281-44FC-0A64-F982-EC684A00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23" y="4793767"/>
                <a:ext cx="1999100" cy="387927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108C11-7AF1-372F-2C88-94C055C00EBD}"/>
                  </a:ext>
                </a:extLst>
              </p:cNvPr>
              <p:cNvSpPr txBox="1"/>
              <p:nvPr/>
            </p:nvSpPr>
            <p:spPr>
              <a:xfrm>
                <a:off x="3040033" y="4832821"/>
                <a:ext cx="1999100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108C11-7AF1-372F-2C88-94C055C00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33" y="4832821"/>
                <a:ext cx="1999100" cy="387927"/>
              </a:xfrm>
              <a:prstGeom prst="rect">
                <a:avLst/>
              </a:prstGeom>
              <a:blipFill>
                <a:blip r:embed="rId21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B6E4D1-FD93-F20D-E737-F60DE98E7315}"/>
                  </a:ext>
                </a:extLst>
              </p:cNvPr>
              <p:cNvSpPr txBox="1"/>
              <p:nvPr/>
            </p:nvSpPr>
            <p:spPr>
              <a:xfrm>
                <a:off x="4464863" y="4832820"/>
                <a:ext cx="2049743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B6E4D1-FD93-F20D-E737-F60DE98E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63" y="4832820"/>
                <a:ext cx="2049743" cy="387927"/>
              </a:xfrm>
              <a:prstGeom prst="rect">
                <a:avLst/>
              </a:prstGeom>
              <a:blipFill>
                <a:blip r:embed="rId2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648-9EE7-4A26-4B88-F06D7D012DC0}"/>
                  </a:ext>
                </a:extLst>
              </p:cNvPr>
              <p:cNvSpPr txBox="1"/>
              <p:nvPr/>
            </p:nvSpPr>
            <p:spPr>
              <a:xfrm>
                <a:off x="768078" y="4831515"/>
                <a:ext cx="1014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3E4648-9EE7-4A26-4B88-F06D7D01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78" y="4831515"/>
                <a:ext cx="1014124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1402AA-FC9D-2866-D924-567657B48271}"/>
                  </a:ext>
                </a:extLst>
              </p:cNvPr>
              <p:cNvSpPr txBox="1"/>
              <p:nvPr/>
            </p:nvSpPr>
            <p:spPr>
              <a:xfrm>
                <a:off x="1403023" y="5862942"/>
                <a:ext cx="19991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1402AA-FC9D-2866-D924-567657B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23" y="5862942"/>
                <a:ext cx="1999100" cy="392993"/>
              </a:xfrm>
              <a:prstGeom prst="rect">
                <a:avLst/>
              </a:prstGeom>
              <a:blipFill>
                <a:blip r:embed="rId2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D6874-BB4E-7421-0E83-59D8BF54682C}"/>
                  </a:ext>
                </a:extLst>
              </p:cNvPr>
              <p:cNvSpPr txBox="1"/>
              <p:nvPr/>
            </p:nvSpPr>
            <p:spPr>
              <a:xfrm>
                <a:off x="3040033" y="5901996"/>
                <a:ext cx="19991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D6874-BB4E-7421-0E83-59D8BF54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33" y="5901996"/>
                <a:ext cx="1999100" cy="392993"/>
              </a:xfrm>
              <a:prstGeom prst="rect">
                <a:avLst/>
              </a:prstGeom>
              <a:blipFill>
                <a:blip r:embed="rId2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D0E7B5-E36D-9C02-4746-5568DF3B8AE8}"/>
                  </a:ext>
                </a:extLst>
              </p:cNvPr>
              <p:cNvSpPr txBox="1"/>
              <p:nvPr/>
            </p:nvSpPr>
            <p:spPr>
              <a:xfrm>
                <a:off x="4464863" y="5901995"/>
                <a:ext cx="2049743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D0E7B5-E36D-9C02-4746-5568DF3B8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63" y="5901995"/>
                <a:ext cx="2049743" cy="392993"/>
              </a:xfrm>
              <a:prstGeom prst="rect">
                <a:avLst/>
              </a:prstGeom>
              <a:blipFill>
                <a:blip r:embed="rId2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D4C97B-7D57-D742-97E4-B41236B2019A}"/>
                  </a:ext>
                </a:extLst>
              </p:cNvPr>
              <p:cNvSpPr txBox="1"/>
              <p:nvPr/>
            </p:nvSpPr>
            <p:spPr>
              <a:xfrm>
                <a:off x="768078" y="5900690"/>
                <a:ext cx="10141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D4C97B-7D57-D742-97E4-B41236B20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78" y="5900690"/>
                <a:ext cx="1014124" cy="369332"/>
              </a:xfrm>
              <a:prstGeom prst="rect">
                <a:avLst/>
              </a:prstGeom>
              <a:blipFill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6B3A9C-A269-7448-8C32-B164F8A3302D}"/>
                  </a:ext>
                </a:extLst>
              </p:cNvPr>
              <p:cNvSpPr txBox="1"/>
              <p:nvPr/>
            </p:nvSpPr>
            <p:spPr>
              <a:xfrm>
                <a:off x="1255506" y="5733972"/>
                <a:ext cx="11460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6B3A9C-A269-7448-8C32-B164F8A33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06" y="5733972"/>
                <a:ext cx="1146068" cy="276999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D14831-C1E1-FAB8-C088-B9F9CE28EC22}"/>
                  </a:ext>
                </a:extLst>
              </p:cNvPr>
              <p:cNvSpPr txBox="1"/>
              <p:nvPr/>
            </p:nvSpPr>
            <p:spPr>
              <a:xfrm>
                <a:off x="2898931" y="5733971"/>
                <a:ext cx="11460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D14831-C1E1-FAB8-C088-B9F9CE28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1" y="5733971"/>
                <a:ext cx="1146068" cy="276999"/>
              </a:xfrm>
              <a:prstGeom prst="rect">
                <a:avLst/>
              </a:prstGeom>
              <a:blipFill>
                <a:blip r:embed="rId2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A4F39-EE2D-BF8C-5ED2-8680F079DB21}"/>
                  </a:ext>
                </a:extLst>
              </p:cNvPr>
              <p:cNvSpPr txBox="1"/>
              <p:nvPr/>
            </p:nvSpPr>
            <p:spPr>
              <a:xfrm>
                <a:off x="4548210" y="5757408"/>
                <a:ext cx="11460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A4F39-EE2D-BF8C-5ED2-8680F079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10" y="5757408"/>
                <a:ext cx="1146068" cy="276999"/>
              </a:xfrm>
              <a:prstGeom prst="rect">
                <a:avLst/>
              </a:prstGeom>
              <a:blipFill>
                <a:blip r:embed="rId3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>
            <a:extLst>
              <a:ext uri="{FF2B5EF4-FFF2-40B4-BE49-F238E27FC236}">
                <a16:creationId xmlns:a16="http://schemas.microsoft.com/office/drawing/2014/main" id="{433BE4C5-FE17-AC21-AB02-306EC960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77" y="2491671"/>
            <a:ext cx="4621178" cy="59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0F07857-D99E-73D8-082C-7DA46670B860}"/>
              </a:ext>
            </a:extLst>
          </p:cNvPr>
          <p:cNvSpPr/>
          <p:nvPr/>
        </p:nvSpPr>
        <p:spPr>
          <a:xfrm>
            <a:off x="4853097" y="2491671"/>
            <a:ext cx="1251948" cy="8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353EA-88AF-C577-E99A-FE8654516039}"/>
              </a:ext>
            </a:extLst>
          </p:cNvPr>
          <p:cNvSpPr txBox="1"/>
          <p:nvPr/>
        </p:nvSpPr>
        <p:spPr>
          <a:xfrm>
            <a:off x="4493438" y="2505670"/>
            <a:ext cx="1753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YADE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30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7DD7-EF84-DEAD-E5A2-BB69B1E1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50566-8504-3ED5-7B2C-CD308D62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C496-DA74-04C8-90B8-D11014DFFE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617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9A107-1715-C799-8CB7-C6379AB4BC96}"/>
              </a:ext>
            </a:extLst>
          </p:cNvPr>
          <p:cNvSpPr txBox="1"/>
          <p:nvPr/>
        </p:nvSpPr>
        <p:spPr>
          <a:xfrm>
            <a:off x="5298140" y="2985247"/>
            <a:ext cx="8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(YADE)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4D7B1-56C1-3921-0988-E04286AB9EAF}"/>
              </a:ext>
            </a:extLst>
          </p:cNvPr>
          <p:cNvSpPr txBox="1"/>
          <p:nvPr/>
        </p:nvSpPr>
        <p:spPr>
          <a:xfrm>
            <a:off x="11026636" y="3169913"/>
            <a:ext cx="118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generatedCoq</a:t>
            </a:r>
            <a:r>
              <a:rPr lang="en-GB" dirty="0"/>
              <a:t> proof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E5B4031-A2C8-6FF7-A471-5B15174E797B}"/>
              </a:ext>
            </a:extLst>
          </p:cNvPr>
          <p:cNvSpPr/>
          <p:nvPr/>
        </p:nvSpPr>
        <p:spPr>
          <a:xfrm>
            <a:off x="10515600" y="53788"/>
            <a:ext cx="457200" cy="6804212"/>
          </a:xfrm>
          <a:prstGeom prst="rightBrace">
            <a:avLst>
              <a:gd name="adj1" fmla="val 7745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59460-2B95-028D-6FBB-297170420D6D}"/>
              </a:ext>
            </a:extLst>
          </p:cNvPr>
          <p:cNvSpPr txBox="1"/>
          <p:nvPr/>
        </p:nvSpPr>
        <p:spPr>
          <a:xfrm>
            <a:off x="6777269" y="677951"/>
            <a:ext cx="352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highlight>
                  <a:srgbClr val="FF0000"/>
                </a:highlight>
              </a:rPr>
              <a:t>proof of (1) provided by the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26424-03BD-77F2-34F7-FE4373032D3D}"/>
              </a:ext>
            </a:extLst>
          </p:cNvPr>
          <p:cNvSpPr txBox="1"/>
          <p:nvPr/>
        </p:nvSpPr>
        <p:spPr>
          <a:xfrm>
            <a:off x="6777268" y="2457445"/>
            <a:ext cx="352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highlight>
                  <a:srgbClr val="FF0000"/>
                </a:highlight>
              </a:rPr>
              <a:t>proof of (3) provided by the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9B6A6-6533-E028-EE4F-F3C27B60AA86}"/>
              </a:ext>
            </a:extLst>
          </p:cNvPr>
          <p:cNvSpPr txBox="1"/>
          <p:nvPr/>
        </p:nvSpPr>
        <p:spPr>
          <a:xfrm>
            <a:off x="6777268" y="4812202"/>
            <a:ext cx="352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highlight>
                  <a:srgbClr val="FF0000"/>
                </a:highlight>
              </a:rPr>
              <a:t>proof of (2) provided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9191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385-31F0-2C43-6EB0-457A9804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splitting of the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21DD-143E-096C-16FA-16A3C56E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6B5D9-EED0-4F29-DAE5-B1A3AE33E9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186"/>
            <a:ext cx="12192000" cy="4716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CFBBE-57C2-6A38-E7C1-473BC6BB85E7}"/>
              </a:ext>
            </a:extLst>
          </p:cNvPr>
          <p:cNvSpPr txBox="1"/>
          <p:nvPr/>
        </p:nvSpPr>
        <p:spPr>
          <a:xfrm>
            <a:off x="4716574" y="3768051"/>
            <a:ext cx="237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“By naturality.”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447B6-A147-9AA2-F743-B11790B7C72E}"/>
              </a:ext>
            </a:extLst>
          </p:cNvPr>
          <p:cNvSpPr txBox="1"/>
          <p:nvPr/>
        </p:nvSpPr>
        <p:spPr>
          <a:xfrm>
            <a:off x="4606931" y="2772975"/>
            <a:ext cx="2308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000FF"/>
                </a:solidFill>
              </a:rPr>
              <a:t>Provided by the user (any Coq tactic)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D5C2D83-562E-C194-4E5C-13685F6D18CD}"/>
              </a:ext>
            </a:extLst>
          </p:cNvPr>
          <p:cNvSpPr/>
          <p:nvPr/>
        </p:nvSpPr>
        <p:spPr>
          <a:xfrm rot="18761643">
            <a:off x="8949018" y="2610616"/>
            <a:ext cx="739589" cy="2971800"/>
          </a:xfrm>
          <a:prstGeom prst="leftBrace">
            <a:avLst>
              <a:gd name="adj1" fmla="val 47488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0C98-B5FC-E8AE-5C32-5DF6D2A4A0EA}"/>
              </a:ext>
            </a:extLst>
          </p:cNvPr>
          <p:cNvSpPr txBox="1"/>
          <p:nvPr/>
        </p:nvSpPr>
        <p:spPr>
          <a:xfrm rot="2462768">
            <a:off x="7502779" y="4681608"/>
            <a:ext cx="301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Inferred by Coq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7D231-E758-4C8B-0336-DC91C7AC8B53}"/>
              </a:ext>
            </a:extLst>
          </p:cNvPr>
          <p:cNvSpPr txBox="1"/>
          <p:nvPr/>
        </p:nvSpPr>
        <p:spPr>
          <a:xfrm>
            <a:off x="10096500" y="2723915"/>
            <a:ext cx="125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=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E78A7AD-A1D2-4BEB-6818-0DD20457C83F}"/>
              </a:ext>
            </a:extLst>
          </p:cNvPr>
          <p:cNvSpPr/>
          <p:nvPr/>
        </p:nvSpPr>
        <p:spPr>
          <a:xfrm rot="5400000">
            <a:off x="5640202" y="2948741"/>
            <a:ext cx="253571" cy="1385048"/>
          </a:xfrm>
          <a:prstGeom prst="leftBrace">
            <a:avLst>
              <a:gd name="adj1" fmla="val 47488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C32137-6843-47EF-EE8C-794BBA5CA9B3}"/>
              </a:ext>
            </a:extLst>
          </p:cNvPr>
          <p:cNvSpPr/>
          <p:nvPr/>
        </p:nvSpPr>
        <p:spPr>
          <a:xfrm>
            <a:off x="4713193" y="2433918"/>
            <a:ext cx="2202475" cy="4874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545238-C778-CF13-7E4B-B654F1821877}"/>
              </a:ext>
            </a:extLst>
          </p:cNvPr>
          <p:cNvSpPr/>
          <p:nvPr/>
        </p:nvSpPr>
        <p:spPr>
          <a:xfrm>
            <a:off x="6883956" y="2141186"/>
            <a:ext cx="4638644" cy="5167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1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DB4-42D4-7F6B-D51E-10EB7B45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300" dirty="0"/>
              <a:t>The underlying category theory library</a:t>
            </a:r>
            <a:br>
              <a:rPr lang="en-GB" sz="5300" dirty="0"/>
            </a:br>
            <a:r>
              <a:rPr lang="en-GB" sz="3600" dirty="0"/>
              <a:t>(definition of categories, functors, …)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CF5-7AB2-20AD-CB2A-442977A4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Originally, based on the (big) </a:t>
            </a:r>
            <a:r>
              <a:rPr lang="en-GB" dirty="0" err="1"/>
              <a:t>UniMath</a:t>
            </a:r>
            <a:r>
              <a:rPr lang="en-GB" dirty="0"/>
              <a:t> library</a:t>
            </a:r>
          </a:p>
          <a:p>
            <a:r>
              <a:rPr lang="en-GB" dirty="0"/>
              <a:t>The demo is based on Hierarchy Builder’s (small) library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Adaptation was straightforward: just redefine some lemmas / notations on top of your favourite library.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 plan to make this easier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0964-5D48-7150-F538-7B74CCF7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276766" y="1420081"/>
            <a:ext cx="4283643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Graphical interface</a:t>
            </a:r>
          </a:p>
          <a:p>
            <a:pPr algn="ctr"/>
            <a:r>
              <a:rPr lang="en-US" dirty="0"/>
              <a:t>(standalone program,</a:t>
            </a:r>
          </a:p>
          <a:p>
            <a:pPr algn="ctr"/>
            <a:r>
              <a:rPr lang="en-US" dirty="0"/>
              <a:t> implemented in Rust)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490720" y="1420081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479207" y="1420081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Coq plugin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ocaml</a:t>
            </a:r>
            <a:r>
              <a:rPr lang="en-US"/>
              <a:t>)</a:t>
            </a: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940992-6509-8A85-968D-0D249D4961AB}"/>
              </a:ext>
            </a:extLst>
          </p:cNvPr>
          <p:cNvSpPr txBox="1">
            <a:spLocks/>
          </p:cNvSpPr>
          <p:nvPr/>
        </p:nvSpPr>
        <p:spPr>
          <a:xfrm>
            <a:off x="276766" y="-35747"/>
            <a:ext cx="11686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Luc </a:t>
            </a:r>
            <a:r>
              <a:rPr lang="en-GB" dirty="0" err="1"/>
              <a:t>Chabassier’s</a:t>
            </a:r>
            <a:r>
              <a:rPr lang="en-GB" dirty="0"/>
              <a:t> interface for diagrammatic proofs</a:t>
            </a:r>
            <a:r>
              <a:rPr lang="en-GB" baseline="30000" dirty="0"/>
              <a:t>1</a:t>
            </a:r>
          </a:p>
        </p:txBody>
      </p:sp>
      <p:pic>
        <p:nvPicPr>
          <p:cNvPr id="13" name="Picture 12" descr="The Coq proof assistant (@CoqLang) / Twitter">
            <a:extLst>
              <a:ext uri="{FF2B5EF4-FFF2-40B4-BE49-F238E27FC236}">
                <a16:creationId xmlns:a16="http://schemas.microsoft.com/office/drawing/2014/main" id="{650823EA-22EB-5ACB-9773-72E599A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415" y="1535054"/>
            <a:ext cx="967289" cy="9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76DCDE-F57B-C7CD-6260-84909F50E469}"/>
              </a:ext>
            </a:extLst>
          </p:cNvPr>
          <p:cNvSpPr txBox="1"/>
          <p:nvPr/>
        </p:nvSpPr>
        <p:spPr>
          <a:xfrm>
            <a:off x="8389284" y="2862310"/>
            <a:ext cx="28419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Lemma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diagram server.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1B796FC-F1E9-803F-1946-1B0065265549}"/>
              </a:ext>
            </a:extLst>
          </p:cNvPr>
          <p:cNvSpPr/>
          <p:nvPr/>
        </p:nvSpPr>
        <p:spPr>
          <a:xfrm rot="1283544">
            <a:off x="7396341" y="3238256"/>
            <a:ext cx="1086638" cy="5037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E8DC0A-3FC7-38A3-E998-974A276D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5" y="2502343"/>
            <a:ext cx="4065107" cy="2251879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591671" y="1207909"/>
            <a:ext cx="3358446" cy="1849524"/>
          </a:xfrm>
          <a:prstGeom prst="leftArrow">
            <a:avLst>
              <a:gd name="adj1" fmla="val 31611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Goal, </a:t>
            </a:r>
            <a:r>
              <a:rPr lang="fr-FR" dirty="0" err="1"/>
              <a:t>assumptions</a:t>
            </a:r>
            <a:r>
              <a:rPr lang="fr-FR" dirty="0"/>
              <a:t>, </a:t>
            </a:r>
            <a:r>
              <a:rPr lang="fr-FR" b="1" dirty="0" err="1"/>
              <a:t>lemmas</a:t>
            </a:r>
            <a:endParaRPr lang="fr-F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628CD-C26F-579A-1C3E-6ACEA0606A97}"/>
              </a:ext>
            </a:extLst>
          </p:cNvPr>
          <p:cNvSpPr txBox="1"/>
          <p:nvPr/>
        </p:nvSpPr>
        <p:spPr>
          <a:xfrm>
            <a:off x="276766" y="5326925"/>
            <a:ext cx="5675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Automatic layout (limited manual editing)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Proof tactics (including invoking a lemma)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E5DE764-1D77-CF1A-80E1-64954D167BCB}"/>
              </a:ext>
            </a:extLst>
          </p:cNvPr>
          <p:cNvSpPr/>
          <p:nvPr/>
        </p:nvSpPr>
        <p:spPr>
          <a:xfrm>
            <a:off x="3831257" y="3006174"/>
            <a:ext cx="3183681" cy="20690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Coq proof </a:t>
            </a:r>
            <a:r>
              <a:rPr lang="fr-FR" dirty="0" err="1"/>
              <a:t>term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implicit</a:t>
            </a:r>
            <a:r>
              <a:rPr lang="fr-F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0B9DB-3AAB-B969-9DF8-C0169B1A6BD6}"/>
              </a:ext>
            </a:extLst>
          </p:cNvPr>
          <p:cNvSpPr txBox="1"/>
          <p:nvPr/>
        </p:nvSpPr>
        <p:spPr>
          <a:xfrm>
            <a:off x="-11824" y="6450556"/>
            <a:ext cx="61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https://github.com/dwarfmaster/commutative-diagrams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92F40-0D50-AFA9-7FF2-4E2DCBC64C4C}"/>
              </a:ext>
            </a:extLst>
          </p:cNvPr>
          <p:cNvSpPr txBox="1"/>
          <p:nvPr/>
        </p:nvSpPr>
        <p:spPr>
          <a:xfrm>
            <a:off x="7218642" y="5431646"/>
            <a:ext cx="420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Integrated search for lemmas</a:t>
            </a:r>
          </a:p>
        </p:txBody>
      </p:sp>
    </p:spTree>
    <p:extLst>
      <p:ext uri="{BB962C8B-B14F-4D97-AF65-F5344CB8AC3E}">
        <p14:creationId xmlns:p14="http://schemas.microsoft.com/office/powerpoint/2010/main" val="12700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A9EE-12DF-269E-3F38-D98BC5AC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68" y="1209238"/>
            <a:ext cx="10515600" cy="1171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Life is not all about commutative diagrams.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4CC0-62B5-7D93-36F3-5E8DF138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AEAF906-F898-BC04-D9DA-4384FC6207D4}"/>
              </a:ext>
            </a:extLst>
          </p:cNvPr>
          <p:cNvSpPr txBox="1">
            <a:spLocks/>
          </p:cNvSpPr>
          <p:nvPr/>
        </p:nvSpPr>
        <p:spPr>
          <a:xfrm>
            <a:off x="748703" y="4395335"/>
            <a:ext cx="10469573" cy="1193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C00000"/>
                </a:solidFill>
              </a:rPr>
              <a:t>Towards a proof assistant 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for diagrammatic reasoning</a:t>
            </a:r>
            <a:endParaRPr lang="fr-FR" sz="6000" b="1" dirty="0">
              <a:solidFill>
                <a:srgbClr val="C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B40B8D-1097-4BA2-19EA-9459C1AED0B4}"/>
              </a:ext>
            </a:extLst>
          </p:cNvPr>
          <p:cNvSpPr txBox="1">
            <a:spLocks/>
          </p:cNvSpPr>
          <p:nvPr/>
        </p:nvSpPr>
        <p:spPr>
          <a:xfrm>
            <a:off x="899568" y="2869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latin typeface="+mn-lt"/>
              </a:rPr>
              <a:t>Last part of this talk:</a:t>
            </a:r>
          </a:p>
        </p:txBody>
      </p:sp>
    </p:spTree>
    <p:extLst>
      <p:ext uri="{BB962C8B-B14F-4D97-AF65-F5344CB8AC3E}">
        <p14:creationId xmlns:p14="http://schemas.microsoft.com/office/powerpoint/2010/main" val="97136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80B4-20BE-E339-99A5-925A057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55070"/>
            <a:ext cx="10515600" cy="1325563"/>
          </a:xfrm>
        </p:spPr>
        <p:txBody>
          <a:bodyPr/>
          <a:lstStyle/>
          <a:p>
            <a:r>
              <a:rPr lang="en-GB" dirty="0"/>
              <a:t>I have a dream…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AD-90BC-880A-0A91-972397B0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6" y="1340206"/>
            <a:ext cx="11317013" cy="50533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/>
              <a:t>… of an interactive proof assistant</a:t>
            </a:r>
          </a:p>
          <a:p>
            <a:pPr>
              <a:lnSpc>
                <a:spcPct val="120000"/>
              </a:lnSpc>
            </a:pPr>
            <a:r>
              <a:rPr lang="en-GB" dirty="0"/>
              <a:t>with a graphical interface (no text),</a:t>
            </a:r>
          </a:p>
          <a:p>
            <a:pPr>
              <a:lnSpc>
                <a:spcPct val="120000"/>
              </a:lnSpc>
            </a:pPr>
            <a:r>
              <a:rPr lang="en-GB" dirty="0"/>
              <a:t>to prove that some </a:t>
            </a:r>
            <a:r>
              <a:rPr lang="en-GB" dirty="0">
                <a:solidFill>
                  <a:srgbClr val="FF0000"/>
                </a:solidFill>
              </a:rPr>
              <a:t>statement</a:t>
            </a:r>
            <a:r>
              <a:rPr lang="en-GB" dirty="0"/>
              <a:t> holds in any </a:t>
            </a:r>
            <a:r>
              <a:rPr lang="en-GB" i="1" dirty="0">
                <a:solidFill>
                  <a:srgbClr val="0000FF"/>
                </a:solidFill>
              </a:rPr>
              <a:t>model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</a:pPr>
            <a:r>
              <a:rPr lang="en-GB" dirty="0"/>
              <a:t>where the notion of </a:t>
            </a:r>
            <a:r>
              <a:rPr lang="en-GB" dirty="0">
                <a:solidFill>
                  <a:srgbClr val="0000FF"/>
                </a:solidFill>
              </a:rPr>
              <a:t>model</a:t>
            </a:r>
            <a:r>
              <a:rPr lang="en-GB" dirty="0"/>
              <a:t> is specified by the user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Examples: a category with pullbacks, a 2-category …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No built-in notion of models: the user must define what a category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7B76-24B5-EF54-2207-F26FD06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F66F3-F050-A79F-BBEF-2C07FD4BB3F0}"/>
              </a:ext>
            </a:extLst>
          </p:cNvPr>
          <p:cNvSpPr txBox="1"/>
          <p:nvPr/>
        </p:nvSpPr>
        <p:spPr>
          <a:xfrm>
            <a:off x="1810388" y="5247770"/>
            <a:ext cx="7806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to specify a </a:t>
            </a:r>
            <a:r>
              <a:rPr lang="en-GB" sz="4000" dirty="0">
                <a:solidFill>
                  <a:srgbClr val="0000FF"/>
                </a:solidFill>
              </a:rPr>
              <a:t>model</a:t>
            </a:r>
            <a:r>
              <a:rPr lang="en-GB" sz="4000" dirty="0"/>
              <a:t> </a:t>
            </a:r>
            <a:r>
              <a:rPr lang="en-GB" sz="4000" i="1" dirty="0"/>
              <a:t>graphically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70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specify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For graphs: 	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u="sng" dirty="0"/>
              <a:t>vertex</a:t>
            </a:r>
            <a:r>
              <a:rPr lang="en-GB" dirty="0"/>
              <a:t> and </a:t>
            </a:r>
            <a:r>
              <a:rPr lang="en-GB" u="sng" dirty="0"/>
              <a:t>edge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categories:	</a:t>
            </a:r>
          </a:p>
          <a:p>
            <a:pPr marL="457200" lvl="1" indent="0">
              <a:buNone/>
            </a:pPr>
            <a:r>
              <a:rPr lang="en-GB" dirty="0"/>
              <a:t>	same + </a:t>
            </a:r>
            <a:r>
              <a:rPr lang="en-GB" u="sng" dirty="0"/>
              <a:t>composition witness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 with monomorphisms: 	</a:t>
            </a:r>
          </a:p>
          <a:p>
            <a:pPr marL="457200" lvl="1" indent="0">
              <a:buNone/>
            </a:pPr>
            <a:r>
              <a:rPr lang="en-GB" dirty="0"/>
              <a:t>	… + </a:t>
            </a:r>
            <a:r>
              <a:rPr lang="en-GB" u="sng" dirty="0"/>
              <a:t>monomorphic tag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6947338" y="1690688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400" dirty="0"/>
              <a:t>Operations (e.g. composition)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22369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255C97-B9F3-3D95-DD70-C0EAF5EE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11938"/>
              </p:ext>
            </p:extLst>
          </p:nvPr>
        </p:nvGraphicFramePr>
        <p:xfrm>
          <a:off x="547924" y="1405354"/>
          <a:ext cx="10805875" cy="14632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61175">
                  <a:extLst>
                    <a:ext uri="{9D8B030D-6E8A-4147-A177-3AD203B41FA5}">
                      <a16:colId xmlns:a16="http://schemas.microsoft.com/office/drawing/2014/main" val="2955236419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4139901660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504811774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202296777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102266218"/>
                    </a:ext>
                  </a:extLst>
                </a:gridCol>
              </a:tblGrid>
              <a:tr h="14632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Sort Specification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28444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2A0BDFE-E017-052D-51B9-22516500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68414"/>
              </p:ext>
            </p:extLst>
          </p:nvPr>
        </p:nvGraphicFramePr>
        <p:xfrm>
          <a:off x="547923" y="4651730"/>
          <a:ext cx="10704210" cy="72818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149721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753845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3910659608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76967976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3423255"/>
                    </a:ext>
                  </a:extLst>
                </a:gridCol>
              </a:tblGrid>
              <a:tr h="7281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Dependencies</a:t>
                      </a:r>
                    </a:p>
                    <a:p>
                      <a:pPr algn="ctr"/>
                      <a:r>
                        <a:rPr lang="en-GB" dirty="0"/>
                        <a:t>(in black)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(none)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 </a:t>
                      </a:r>
                      <a:r>
                        <a:rPr lang="en-GB" u="sng" dirty="0"/>
                        <a:t>vertices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/>
                        <a:t>1 </a:t>
                      </a:r>
                      <a:r>
                        <a:rPr lang="en-GB" u="sng" dirty="0"/>
                        <a:t>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triangle of </a:t>
                      </a:r>
                      <a:r>
                        <a:rPr lang="en-GB" u="sng" dirty="0"/>
                        <a:t>edges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937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43DF06-02A8-E417-4DE8-7FC7F2C0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51" y="2027048"/>
            <a:ext cx="484189" cy="32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37976-2F3F-3C0A-1603-CDBDEBE5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396" y="1956865"/>
            <a:ext cx="1544930" cy="39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6CD5D-A557-8717-2185-82618D5A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967" y="1895947"/>
            <a:ext cx="1998336" cy="584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55EE4-2118-30C1-DC07-A764C30C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1621837"/>
            <a:ext cx="2120902" cy="11908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1799053" y="3108853"/>
            <a:ext cx="788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Each user-drawn diagram above </a:t>
            </a:r>
          </a:p>
          <a:p>
            <a:pPr algn="ctr"/>
            <a:r>
              <a:rPr lang="en-GB" sz="3600" dirty="0"/>
              <a:t>specifies a </a:t>
            </a:r>
            <a:r>
              <a:rPr lang="en-GB" sz="3600" u="sng" dirty="0"/>
              <a:t>sort</a:t>
            </a:r>
            <a:r>
              <a:rPr lang="en-GB" sz="3600" dirty="0"/>
              <a:t> as below: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ECE610-740D-2E49-D3EA-641396A1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8538"/>
              </p:ext>
            </p:extLst>
          </p:nvPr>
        </p:nvGraphicFramePr>
        <p:xfrm>
          <a:off x="547923" y="5397596"/>
          <a:ext cx="10704210" cy="640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800797007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428599752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53690175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84143953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8773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Graphical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Double arrow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8800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2F53A8F-B4EF-9089-6C94-3FBB386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55B-5B0E-5EC3-540F-8507B80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51" y="141096"/>
            <a:ext cx="10515600" cy="1325563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b="1" dirty="0"/>
              <a:t>YA</a:t>
            </a:r>
            <a:r>
              <a:rPr lang="en-GB" b="1" baseline="30000" dirty="0"/>
              <a:t>2</a:t>
            </a:r>
            <a:r>
              <a:rPr lang="en-GB" b="1" dirty="0"/>
              <a:t>DE</a:t>
            </a:r>
            <a:r>
              <a:rPr lang="en-GB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14D0-99A4-91A7-C0CD-D2AADE8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204B9-4E6A-317B-1D04-047C4B288CA9}"/>
              </a:ext>
            </a:extLst>
          </p:cNvPr>
          <p:cNvSpPr txBox="1"/>
          <p:nvPr/>
        </p:nvSpPr>
        <p:spPr>
          <a:xfrm>
            <a:off x="3560377" y="1586830"/>
            <a:ext cx="6495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Y</a:t>
            </a:r>
            <a:r>
              <a:rPr lang="en-GB" sz="4000" dirty="0"/>
              <a:t>et </a:t>
            </a:r>
            <a:r>
              <a:rPr lang="en-GB" sz="4000" b="1" dirty="0"/>
              <a:t>A</a:t>
            </a:r>
            <a:r>
              <a:rPr lang="en-GB" sz="4000" dirty="0"/>
              <a:t>nother </a:t>
            </a:r>
            <a:r>
              <a:rPr lang="en-GB" sz="4000" b="1" dirty="0"/>
              <a:t>D</a:t>
            </a:r>
            <a:r>
              <a:rPr lang="en-GB" sz="4000" dirty="0"/>
              <a:t>iagram </a:t>
            </a:r>
            <a:r>
              <a:rPr lang="en-GB" sz="4000" b="1" dirty="0"/>
              <a:t>E</a:t>
            </a:r>
            <a:r>
              <a:rPr lang="en-GB" sz="4000" dirty="0"/>
              <a:t>ditor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156BA-2116-4729-1A2A-87F2C2ACBED4}"/>
              </a:ext>
            </a:extLst>
          </p:cNvPr>
          <p:cNvSpPr txBox="1"/>
          <p:nvPr/>
        </p:nvSpPr>
        <p:spPr>
          <a:xfrm>
            <a:off x="2212423" y="2901994"/>
            <a:ext cx="919129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Not to be confused with  </a:t>
            </a:r>
            <a:r>
              <a:rPr lang="en-GB" sz="2800" b="1" dirty="0">
                <a:solidFill>
                  <a:srgbClr val="0000FF"/>
                </a:solidFill>
              </a:rPr>
              <a:t>Y</a:t>
            </a:r>
            <a:r>
              <a:rPr lang="en-GB" sz="2800" dirty="0">
                <a:solidFill>
                  <a:srgbClr val="0000FF"/>
                </a:solidFill>
              </a:rPr>
              <a:t>et </a:t>
            </a:r>
            <a:r>
              <a:rPr lang="en-GB" sz="2800" b="1" dirty="0">
                <a:solidFill>
                  <a:srgbClr val="0000FF"/>
                </a:solidFill>
              </a:rPr>
              <a:t>A</a:t>
            </a:r>
            <a:r>
              <a:rPr lang="en-GB" sz="2800" dirty="0">
                <a:solidFill>
                  <a:srgbClr val="0000FF"/>
                </a:solidFill>
              </a:rPr>
              <a:t>nother </a:t>
            </a:r>
            <a:r>
              <a:rPr lang="en-GB" sz="2800" b="1" dirty="0">
                <a:solidFill>
                  <a:srgbClr val="0000FF"/>
                </a:solidFill>
              </a:rPr>
              <a:t>D</a:t>
            </a:r>
            <a:r>
              <a:rPr lang="en-GB" sz="2800" dirty="0">
                <a:solidFill>
                  <a:srgbClr val="0000FF"/>
                </a:solidFill>
              </a:rPr>
              <a:t>ynamical </a:t>
            </a:r>
            <a:r>
              <a:rPr lang="en-GB" sz="2800" b="1" dirty="0">
                <a:solidFill>
                  <a:srgbClr val="0000FF"/>
                </a:solidFill>
              </a:rPr>
              <a:t>E</a:t>
            </a:r>
            <a:r>
              <a:rPr lang="en-GB" sz="2800" dirty="0">
                <a:solidFill>
                  <a:srgbClr val="0000FF"/>
                </a:solidFill>
              </a:rPr>
              <a:t>ngine</a:t>
            </a:r>
            <a:r>
              <a:rPr lang="en-GB" sz="2800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CEB27-705A-C4D0-1E0F-ECDF8E6376FA}"/>
              </a:ext>
            </a:extLst>
          </p:cNvPr>
          <p:cNvSpPr txBox="1"/>
          <p:nvPr/>
        </p:nvSpPr>
        <p:spPr>
          <a:xfrm>
            <a:off x="3670732" y="4274232"/>
            <a:ext cx="172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YAYADE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9F81A-30E8-123A-EAEB-BF8CE4B7970C}"/>
              </a:ext>
            </a:extLst>
          </p:cNvPr>
          <p:cNvSpPr txBox="1"/>
          <p:nvPr/>
        </p:nvSpPr>
        <p:spPr>
          <a:xfrm>
            <a:off x="6808072" y="4274232"/>
            <a:ext cx="345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Y</a:t>
            </a:r>
            <a:r>
              <a:rPr lang="en-GB" sz="3200" dirty="0"/>
              <a:t>et </a:t>
            </a:r>
            <a:r>
              <a:rPr lang="en-GB" sz="3200" b="1" dirty="0"/>
              <a:t>A</a:t>
            </a:r>
            <a:r>
              <a:rPr lang="en-GB" sz="3200" dirty="0"/>
              <a:t>nother </a:t>
            </a:r>
            <a:r>
              <a:rPr lang="en-GB" sz="3200" b="1" dirty="0"/>
              <a:t>YADE</a:t>
            </a:r>
            <a:endParaRPr lang="en-GB" sz="3200" dirty="0"/>
          </a:p>
        </p:txBody>
      </p:sp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55984834-FCA2-F16D-F6B3-FCCFC4CC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095" y="270640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33410D-1743-2951-44B9-F7749843388A}"/>
              </a:ext>
            </a:extLst>
          </p:cNvPr>
          <p:cNvSpPr txBox="1"/>
          <p:nvPr/>
        </p:nvSpPr>
        <p:spPr>
          <a:xfrm>
            <a:off x="1696962" y="4274231"/>
            <a:ext cx="218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YA</a:t>
            </a:r>
            <a:r>
              <a:rPr lang="en-GB" sz="3200" b="1" baseline="30000" dirty="0">
                <a:solidFill>
                  <a:srgbClr val="FF0000"/>
                </a:solidFill>
              </a:rPr>
              <a:t>2</a:t>
            </a:r>
            <a:r>
              <a:rPr lang="en-GB" sz="3200" b="1" dirty="0"/>
              <a:t>DE    =</a:t>
            </a:r>
          </a:p>
        </p:txBody>
      </p:sp>
    </p:spTree>
    <p:extLst>
      <p:ext uri="{BB962C8B-B14F-4D97-AF65-F5344CB8AC3E}">
        <p14:creationId xmlns:p14="http://schemas.microsoft.com/office/powerpoint/2010/main" val="25570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110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4443477" y="17796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3646-C0CB-369A-4E6E-33ECD9250E02}"/>
              </a:ext>
            </a:extLst>
          </p:cNvPr>
          <p:cNvSpPr txBox="1"/>
          <p:nvPr/>
        </p:nvSpPr>
        <p:spPr>
          <a:xfrm>
            <a:off x="4504494" y="3016251"/>
            <a:ext cx="7744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First example: composition of morphisms</a:t>
            </a:r>
          </a:p>
        </p:txBody>
      </p:sp>
    </p:spTree>
    <p:extLst>
      <p:ext uri="{BB962C8B-B14F-4D97-AF65-F5344CB8AC3E}">
        <p14:creationId xmlns:p14="http://schemas.microsoft.com/office/powerpoint/2010/main" val="1981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/>
              <p:nvPr/>
            </p:nvSpPr>
            <p:spPr>
              <a:xfrm>
                <a:off x="5187560" y="4768407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60" y="4768407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2102960" y="3290356"/>
            <a:ext cx="788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user-drawn diagram above </a:t>
            </a:r>
          </a:p>
          <a:p>
            <a:pPr algn="ctr"/>
            <a:r>
              <a:rPr lang="en-GB" sz="3600" dirty="0"/>
              <a:t>specifies a </a:t>
            </a:r>
            <a:r>
              <a:rPr lang="en-GB" sz="3600" b="1" dirty="0"/>
              <a:t>rewriting rule</a:t>
            </a:r>
            <a:r>
              <a:rPr lang="en-GB" sz="3600" dirty="0"/>
              <a:t> as below: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CCB7-D71F-68BB-FE68-DE31238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97" y="1321553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A02C61-502D-71F2-C510-989B7EBCE4D5}"/>
              </a:ext>
            </a:extLst>
          </p:cNvPr>
          <p:cNvSpPr/>
          <p:nvPr/>
        </p:nvSpPr>
        <p:spPr>
          <a:xfrm>
            <a:off x="1564145" y="587640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1891D-D891-56FC-63E9-DCAC8E2BBBF8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49371" y="4956128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5F06D6-8F4C-C412-57BD-B05707F7BA38}"/>
              </a:ext>
            </a:extLst>
          </p:cNvPr>
          <p:cNvSpPr/>
          <p:nvPr/>
        </p:nvSpPr>
        <p:spPr>
          <a:xfrm>
            <a:off x="2463412" y="4862267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0972-3B06-8C84-EC62-1A9F6B2B369A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57273" y="4956128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4EA24E-4F22-6884-A13A-4175271623EE}"/>
              </a:ext>
            </a:extLst>
          </p:cNvPr>
          <p:cNvSpPr/>
          <p:nvPr/>
        </p:nvSpPr>
        <p:spPr>
          <a:xfrm>
            <a:off x="3262541" y="5852147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86487-E264-E9AF-51B5-1A24C1FEC9F2}"/>
              </a:ext>
            </a:extLst>
          </p:cNvPr>
          <p:cNvSpPr/>
          <p:nvPr/>
        </p:nvSpPr>
        <p:spPr>
          <a:xfrm>
            <a:off x="7515591" y="5962461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E4359-9748-630C-8033-DFD743A12933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600817" y="4680839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FC065B6-6332-F1EF-322B-F580D0A42BB5}"/>
              </a:ext>
            </a:extLst>
          </p:cNvPr>
          <p:cNvSpPr/>
          <p:nvPr/>
        </p:nvSpPr>
        <p:spPr>
          <a:xfrm>
            <a:off x="8814881" y="4586978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4641F1-F2B0-89B1-C5C0-19F9E646375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908742" y="4680839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0E99967-C8F7-1080-361B-0602EEC4BEDC}"/>
              </a:ext>
            </a:extLst>
          </p:cNvPr>
          <p:cNvSpPr/>
          <p:nvPr/>
        </p:nvSpPr>
        <p:spPr>
          <a:xfrm>
            <a:off x="10088513" y="5956692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AF93D-5621-A5D1-83FE-55140A066D15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15440" y="6011675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/>
              <p:nvPr/>
            </p:nvSpPr>
            <p:spPr>
              <a:xfrm rot="5400000">
                <a:off x="8618191" y="5066992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18191" y="5066992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A0293C28-E9F2-872B-B663-C8136EBD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379A6E-8844-5FFE-8AFC-C1EE607B81B5}"/>
              </a:ext>
            </a:extLst>
          </p:cNvPr>
          <p:cNvSpPr txBox="1"/>
          <p:nvPr/>
        </p:nvSpPr>
        <p:spPr>
          <a:xfrm>
            <a:off x="7251107" y="1705359"/>
            <a:ext cx="4756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rgbClr val="0000FF"/>
                </a:solidFill>
              </a:rPr>
              <a:t>“Each time I see the </a:t>
            </a:r>
            <a:r>
              <a:rPr lang="en-GB" sz="2800" i="1" dirty="0"/>
              <a:t>black stuff</a:t>
            </a:r>
            <a:r>
              <a:rPr lang="en-GB" sz="2800" i="1" dirty="0">
                <a:solidFill>
                  <a:srgbClr val="0000FF"/>
                </a:solidFill>
              </a:rPr>
              <a:t>, </a:t>
            </a:r>
          </a:p>
          <a:p>
            <a:pPr algn="ctr"/>
            <a:r>
              <a:rPr lang="en-GB" sz="2800" i="1" dirty="0">
                <a:solidFill>
                  <a:srgbClr val="0000FF"/>
                </a:solidFill>
              </a:rPr>
              <a:t>I can add the </a:t>
            </a:r>
            <a:r>
              <a:rPr lang="en-GB" sz="2800" i="1" dirty="0">
                <a:solidFill>
                  <a:srgbClr val="FF0000"/>
                </a:solidFill>
              </a:rPr>
              <a:t>red stuff</a:t>
            </a:r>
            <a:r>
              <a:rPr lang="en-GB" sz="2800" i="1" dirty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DBCE7-B169-1F62-39E7-3BFE587CBB52}"/>
              </a:ext>
            </a:extLst>
          </p:cNvPr>
          <p:cNvSpPr txBox="1"/>
          <p:nvPr/>
        </p:nvSpPr>
        <p:spPr>
          <a:xfrm>
            <a:off x="1755042" y="512157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9FB1-C0C8-8A8E-B7CF-B62B43FCD0DE}"/>
              </a:ext>
            </a:extLst>
          </p:cNvPr>
          <p:cNvSpPr txBox="1"/>
          <p:nvPr/>
        </p:nvSpPr>
        <p:spPr>
          <a:xfrm>
            <a:off x="2990226" y="512157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3A3C-7F25-E42A-ECB4-9913E257B7D1}"/>
              </a:ext>
            </a:extLst>
          </p:cNvPr>
          <p:cNvSpPr txBox="1"/>
          <p:nvPr/>
        </p:nvSpPr>
        <p:spPr>
          <a:xfrm>
            <a:off x="7736339" y="521665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A2CD4-2EFE-34A0-2D7A-47288F34397C}"/>
              </a:ext>
            </a:extLst>
          </p:cNvPr>
          <p:cNvSpPr txBox="1"/>
          <p:nvPr/>
        </p:nvSpPr>
        <p:spPr>
          <a:xfrm>
            <a:off x="9661382" y="512157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E1F5C-1BAD-E000-8E18-C2EA0E7DF3CE}"/>
              </a:ext>
            </a:extLst>
          </p:cNvPr>
          <p:cNvSpPr txBox="1"/>
          <p:nvPr/>
        </p:nvSpPr>
        <p:spPr>
          <a:xfrm>
            <a:off x="8737354" y="6117409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/>
              <p:nvPr/>
            </p:nvSpPr>
            <p:spPr>
              <a:xfrm>
                <a:off x="8172076" y="5460977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076" y="5460977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40" grpId="0"/>
      <p:bldP spid="2" grpId="0"/>
      <p:bldP spid="5" grpId="0"/>
      <p:bldP spid="6" grpId="0"/>
      <p:bldP spid="8" grpId="0"/>
      <p:bldP spid="10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advanced example: monomorphisms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/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0" u="sng" dirty="0"/>
                  <a:t>Definition:</a:t>
                </a: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is mono means:</a:t>
                </a:r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blipFill>
                <a:blip r:embed="rId3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39B5F3E-1221-726E-3237-4BD1D39BD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11" y="2604377"/>
            <a:ext cx="5717557" cy="244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/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/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u="sng" dirty="0"/>
                  <a:t>Notation</a:t>
                </a:r>
                <a:r>
                  <a:rPr lang="en-GB" sz="3600" dirty="0"/>
                  <a:t>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means that </a:t>
                </a:r>
                <a:r>
                  <a:rPr lang="en-GB" sz="3600" i="1" dirty="0"/>
                  <a:t>m</a:t>
                </a:r>
                <a:r>
                  <a:rPr lang="en-GB" sz="3600" dirty="0"/>
                  <a:t> is mono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blipFill>
                <a:blip r:embed="rId6"/>
                <a:stretch>
                  <a:fillRect l="-2026" t="-14019" b="-33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/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527-4C59-9F7C-8259-D98C39A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for the monomorphic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C90-4DFF-06C0-4868-CF967902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99F23-66E6-C7C8-9D2F-FC9441F04F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2" y="1488496"/>
            <a:ext cx="5458816" cy="284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0D2EEE-28E2-CF71-2DA6-38554E823F78}"/>
              </a:ext>
            </a:extLst>
          </p:cNvPr>
          <p:cNvSpPr txBox="1"/>
          <p:nvPr/>
        </p:nvSpPr>
        <p:spPr>
          <a:xfrm>
            <a:off x="3690931" y="1672639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D9AD8-8B98-F7A4-6174-9A74A2B762AF}"/>
              </a:ext>
            </a:extLst>
          </p:cNvPr>
          <p:cNvSpPr txBox="1"/>
          <p:nvPr/>
        </p:nvSpPr>
        <p:spPr>
          <a:xfrm>
            <a:off x="4134382" y="3566968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30E8E-48AB-AC63-2D63-29E97F055F6F}"/>
              </a:ext>
            </a:extLst>
          </p:cNvPr>
          <p:cNvSpPr txBox="1"/>
          <p:nvPr/>
        </p:nvSpPr>
        <p:spPr>
          <a:xfrm>
            <a:off x="2212427" y="2910776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6717-B7FD-31AC-B930-3EFE48CD4EBD}"/>
              </a:ext>
            </a:extLst>
          </p:cNvPr>
          <p:cNvSpPr txBox="1"/>
          <p:nvPr/>
        </p:nvSpPr>
        <p:spPr>
          <a:xfrm>
            <a:off x="2212427" y="3908262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/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/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/>
              <p:nvPr/>
            </p:nvSpPr>
            <p:spPr>
              <a:xfrm>
                <a:off x="6841719" y="2881517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i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19" y="2881517"/>
                <a:ext cx="4756962" cy="523220"/>
              </a:xfrm>
              <a:prstGeom prst="rect">
                <a:avLst/>
              </a:prstGeom>
              <a:blipFill>
                <a:blip r:embed="rId6"/>
                <a:stretch>
                  <a:fillRect l="-1280" t="-11628" r="-12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2E200-6BC7-C0D4-C6F1-932888B9364D}"/>
              </a:ext>
            </a:extLst>
          </p:cNvPr>
          <p:cNvGrpSpPr/>
          <p:nvPr/>
        </p:nvGrpSpPr>
        <p:grpSpPr>
          <a:xfrm>
            <a:off x="656897" y="5045901"/>
            <a:ext cx="3477485" cy="1812099"/>
            <a:chOff x="656897" y="4785489"/>
            <a:chExt cx="3477485" cy="1812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D15908-65C5-ACDD-AE5A-738904BF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97" y="4785489"/>
              <a:ext cx="3477485" cy="181209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2ED826-75AE-C91B-2EAE-18D390DC0897}"/>
                </a:ext>
              </a:extLst>
            </p:cNvPr>
            <p:cNvSpPr/>
            <p:nvPr/>
          </p:nvSpPr>
          <p:spPr>
            <a:xfrm>
              <a:off x="1439917" y="5969876"/>
              <a:ext cx="367862" cy="2364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/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37468F0-BDD6-D16C-891B-BFFB782ED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4074" y="5385566"/>
            <a:ext cx="2892819" cy="1172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6953D-9401-2BE2-4AE4-086902EF58AF}"/>
              </a:ext>
            </a:extLst>
          </p:cNvPr>
          <p:cNvSpPr txBox="1"/>
          <p:nvPr/>
        </p:nvSpPr>
        <p:spPr>
          <a:xfrm>
            <a:off x="-184107" y="4444622"/>
            <a:ext cx="1205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rgbClr val="0000FF"/>
                </a:solidFill>
              </a:rPr>
              <a:t>Each time I see the </a:t>
            </a:r>
            <a:r>
              <a:rPr lang="en-GB" sz="2800" i="1" dirty="0"/>
              <a:t>black stuff</a:t>
            </a:r>
            <a:r>
              <a:rPr lang="en-GB" sz="2800" i="1" dirty="0">
                <a:solidFill>
                  <a:srgbClr val="0000FF"/>
                </a:solidFill>
              </a:rPr>
              <a:t>, I can “add” </a:t>
            </a:r>
            <a:r>
              <a:rPr lang="en-GB" sz="2800" i="1" dirty="0">
                <a:solidFill>
                  <a:srgbClr val="FF0000"/>
                </a:solidFill>
              </a:rPr>
              <a:t>red stuff</a:t>
            </a:r>
            <a:r>
              <a:rPr lang="en-GB" sz="2800" i="1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EF711F-DFB1-0169-0116-8E95DF7C7809}"/>
              </a:ext>
            </a:extLst>
          </p:cNvPr>
          <p:cNvSpPr txBox="1"/>
          <p:nvPr/>
        </p:nvSpPr>
        <p:spPr>
          <a:xfrm>
            <a:off x="3927694" y="4888303"/>
            <a:ext cx="843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1" dirty="0">
                <a:solidFill>
                  <a:srgbClr val="0000FF"/>
                </a:solidFill>
              </a:rPr>
              <a:t>…which here means I can merge stuff marked as </a:t>
            </a:r>
            <a:r>
              <a:rPr lang="en-GB" sz="2800" i="1" dirty="0">
                <a:solidFill>
                  <a:srgbClr val="FF0000"/>
                </a:solidFill>
              </a:rPr>
              <a:t>equal</a:t>
            </a:r>
            <a:endParaRPr lang="en-GB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9676-D946-D37F-441E-B388A97D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16364"/>
            <a:ext cx="10515600" cy="1325563"/>
          </a:xfrm>
        </p:spPr>
        <p:txBody>
          <a:bodyPr/>
          <a:lstStyle/>
          <a:p>
            <a:r>
              <a:rPr lang="en-GB" dirty="0"/>
              <a:t>A proof that monomorphisms compose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↪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5386-9540-1601-7083-CCF819F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/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/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mono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⇒         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   mono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blipFill>
                <a:blip r:embed="rId5"/>
                <a:stretch>
                  <a:fillRect l="-219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FCA90B-2EC5-7420-8295-6D48315784AE}"/>
              </a:ext>
            </a:extLst>
          </p:cNvPr>
          <p:cNvSpPr/>
          <p:nvPr/>
        </p:nvSpPr>
        <p:spPr>
          <a:xfrm>
            <a:off x="3300057" y="1562735"/>
            <a:ext cx="332169" cy="715538"/>
          </a:xfrm>
          <a:prstGeom prst="rightBrace">
            <a:avLst>
              <a:gd name="adj1" fmla="val 36111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/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/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’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/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0" dirty="0"/>
                  <a:t>i.e.,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blipFill>
                <a:blip r:embed="rId8"/>
                <a:stretch>
                  <a:fillRect l="-4065" t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/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6BE7EFA-B41E-565A-1621-7B095526C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846" y="4552103"/>
            <a:ext cx="4291402" cy="1654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F314B5-4249-DD33-1085-F0B3BC608150}"/>
              </a:ext>
            </a:extLst>
          </p:cNvPr>
          <p:cNvSpPr txBox="1"/>
          <p:nvPr/>
        </p:nvSpPr>
        <p:spPr>
          <a:xfrm>
            <a:off x="245846" y="3615757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Proof: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/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/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/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42B35BC1-6341-77DD-7A92-AA84CEC43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7235" y="4495385"/>
            <a:ext cx="4141632" cy="18577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D4AFFD-A7AB-2E89-ADC1-BF64C771E17B}"/>
              </a:ext>
            </a:extLst>
          </p:cNvPr>
          <p:cNvSpPr txBox="1"/>
          <p:nvPr/>
        </p:nvSpPr>
        <p:spPr>
          <a:xfrm>
            <a:off x="956480" y="5379202"/>
            <a:ext cx="9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3C503-48DD-0543-5FC5-022DAF63ECF2}"/>
              </a:ext>
            </a:extLst>
          </p:cNvPr>
          <p:cNvSpPr txBox="1"/>
          <p:nvPr/>
        </p:nvSpPr>
        <p:spPr>
          <a:xfrm>
            <a:off x="956480" y="6087174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AB4E57-D634-F7B6-FF17-D2B28F07D840}"/>
              </a:ext>
            </a:extLst>
          </p:cNvPr>
          <p:cNvSpPr txBox="1"/>
          <p:nvPr/>
        </p:nvSpPr>
        <p:spPr>
          <a:xfrm>
            <a:off x="2154862" y="5902508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6B10F6-F724-B4DD-45CC-544EFF1676E9}"/>
              </a:ext>
            </a:extLst>
          </p:cNvPr>
          <p:cNvSpPr txBox="1"/>
          <p:nvPr/>
        </p:nvSpPr>
        <p:spPr>
          <a:xfrm>
            <a:off x="3489078" y="5910527"/>
            <a:ext cx="85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/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/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5" grpId="0" animBg="1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AE5-870C-0D64-97E6-5459B2CF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9" y="0"/>
            <a:ext cx="11079685" cy="1325563"/>
          </a:xfrm>
        </p:spPr>
        <p:txBody>
          <a:bodyPr/>
          <a:lstStyle/>
          <a:p>
            <a:r>
              <a:rPr lang="en-GB" dirty="0"/>
              <a:t>Rewriting rule for tagging a morphism as mono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9601-9341-5708-8F95-19CBA25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3D49-7F43-61E9-8478-DE715739B460}"/>
              </a:ext>
            </a:extLst>
          </p:cNvPr>
          <p:cNvSpPr txBox="1"/>
          <p:nvPr/>
        </p:nvSpPr>
        <p:spPr>
          <a:xfrm>
            <a:off x="6658546" y="2313757"/>
            <a:ext cx="5022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/>
              <a:t>“Each time I see the </a:t>
            </a:r>
            <a:r>
              <a:rPr lang="en-GB" sz="2800" b="1" i="1" dirty="0"/>
              <a:t>black stuff</a:t>
            </a:r>
            <a:r>
              <a:rPr lang="en-GB" sz="2800" i="1" dirty="0"/>
              <a:t>, </a:t>
            </a:r>
          </a:p>
          <a:p>
            <a:pPr algn="ctr"/>
            <a:r>
              <a:rPr lang="en-GB" sz="2800" i="1" dirty="0"/>
              <a:t>if, by adding the </a:t>
            </a:r>
            <a:r>
              <a:rPr lang="en-GB" sz="2800" i="1" dirty="0">
                <a:solidFill>
                  <a:srgbClr val="0000FF"/>
                </a:solidFill>
              </a:rPr>
              <a:t>blue stuff</a:t>
            </a:r>
            <a:r>
              <a:rPr lang="en-GB" sz="2800" i="1" dirty="0"/>
              <a:t>,</a:t>
            </a:r>
          </a:p>
          <a:p>
            <a:pPr algn="ctr"/>
            <a:r>
              <a:rPr lang="en-GB" sz="2800" i="1" dirty="0"/>
              <a:t> I am able to add the </a:t>
            </a:r>
            <a:r>
              <a:rPr lang="en-GB" sz="2800" i="1" dirty="0">
                <a:solidFill>
                  <a:srgbClr val="00B050"/>
                </a:solidFill>
              </a:rPr>
              <a:t>green stuff</a:t>
            </a:r>
            <a:r>
              <a:rPr lang="en-GB" sz="2800" i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GB" sz="2800" i="1" dirty="0"/>
              <a:t>then I can add the </a:t>
            </a:r>
            <a:r>
              <a:rPr lang="en-GB" sz="2800" i="1" dirty="0">
                <a:solidFill>
                  <a:srgbClr val="FF0000"/>
                </a:solidFill>
              </a:rPr>
              <a:t>red stuff</a:t>
            </a:r>
            <a:r>
              <a:rPr lang="en-GB" sz="2800" i="1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588B5-58DC-21D2-8C62-8BC7E180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2" y="1492395"/>
            <a:ext cx="5569168" cy="290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D42AD-37DB-3A67-2F94-687E82148E3E}"/>
              </a:ext>
            </a:extLst>
          </p:cNvPr>
          <p:cNvSpPr txBox="1"/>
          <p:nvPr/>
        </p:nvSpPr>
        <p:spPr>
          <a:xfrm>
            <a:off x="611645" y="5378624"/>
            <a:ext cx="1118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Thesis</a:t>
            </a:r>
            <a:r>
              <a:rPr lang="en-GB" sz="4000" dirty="0"/>
              <a:t>: This notion of (second-order) rule is enough to capture any model specification. </a:t>
            </a:r>
            <a:r>
              <a:rPr lang="en-GB" sz="3200" dirty="0"/>
              <a:t>(prove me wrong!)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71816-6265-CE95-502C-5C28E1D6A420}"/>
              </a:ext>
            </a:extLst>
          </p:cNvPr>
          <p:cNvSpPr txBox="1"/>
          <p:nvPr/>
        </p:nvSpPr>
        <p:spPr>
          <a:xfrm>
            <a:off x="656646" y="4633369"/>
            <a:ext cx="1118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meaning is more complex than that of the previous examples.</a:t>
            </a:r>
          </a:p>
        </p:txBody>
      </p:sp>
    </p:spTree>
    <p:extLst>
      <p:ext uri="{BB962C8B-B14F-4D97-AF65-F5344CB8AC3E}">
        <p14:creationId xmlns:p14="http://schemas.microsoft.com/office/powerpoint/2010/main" val="21390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D9A-5258-6CC0-5EFC-AFA61F92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Engineering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0BF0-DAAF-C39F-952D-300702EF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a catalogue of graphical artefacts</a:t>
            </a:r>
          </a:p>
          <a:p>
            <a:r>
              <a:rPr lang="en-GB" dirty="0"/>
              <a:t>Automatic layout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to make the context easier to manipulate?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704-B746-2FE3-BAB0-51ADDD6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3A17-EB2B-916D-A636-98C95969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59" y="1537027"/>
            <a:ext cx="3275389" cy="4472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0FE70-53C9-5B90-4A0E-4836C853BF70}"/>
              </a:ext>
            </a:extLst>
          </p:cNvPr>
          <p:cNvSpPr txBox="1"/>
          <p:nvPr/>
        </p:nvSpPr>
        <p:spPr>
          <a:xfrm>
            <a:off x="8397766" y="755759"/>
            <a:ext cx="339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proof that monomorphisms compose</a:t>
            </a:r>
          </a:p>
        </p:txBody>
      </p:sp>
    </p:spTree>
    <p:extLst>
      <p:ext uri="{BB962C8B-B14F-4D97-AF65-F5344CB8AC3E}">
        <p14:creationId xmlns:p14="http://schemas.microsoft.com/office/powerpoint/2010/main" val="305722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B5BB-4A51-F88B-C31F-30D67BBE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More details are available in the pdf draft</a:t>
            </a:r>
            <a:r>
              <a:rPr lang="en-GB" sz="3600" baseline="30000" dirty="0"/>
              <a:t>1 </a:t>
            </a:r>
            <a:r>
              <a:rPr lang="en-GB" sz="3600" dirty="0"/>
              <a:t>(WIP)</a:t>
            </a:r>
            <a:endParaRPr lang="en-GB" sz="3600" baseline="300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If you have any idea of application, or improvement, let me know! I have been recently looking at diagram chasing.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1543-C208-6FFB-2519-2B03CA98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B623D-7D16-3F63-B1C6-C469B964E921}"/>
              </a:ext>
            </a:extLst>
          </p:cNvPr>
          <p:cNvSpPr txBox="1"/>
          <p:nvPr/>
        </p:nvSpPr>
        <p:spPr>
          <a:xfrm>
            <a:off x="-52552" y="6448097"/>
            <a:ext cx="73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http://github.com/amblafont/diagrammatic-resoning-spec</a:t>
            </a:r>
            <a:r>
              <a:rPr lang="en-GB" dirty="0"/>
              <a:t>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049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An other diagram editor: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3F1E-E212-93F4-00E2-CD42FEE7BA83}"/>
              </a:ext>
            </a:extLst>
          </p:cNvPr>
          <p:cNvSpPr txBox="1"/>
          <p:nvPr/>
        </p:nvSpPr>
        <p:spPr>
          <a:xfrm>
            <a:off x="820881" y="1079993"/>
            <a:ext cx="1008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i="1" dirty="0"/>
              <a:t>a modern, graphical editor for commutative and pasting diagrams, capable of rendering high-quality diagrams for screen viewing, and exporting to LaTeX via </a:t>
            </a:r>
            <a:r>
              <a:rPr lang="en-GB" i="1" dirty="0" err="1"/>
              <a:t>tikz</a:t>
            </a:r>
            <a:r>
              <a:rPr lang="en-GB" i="1" dirty="0"/>
              <a:t>-cd</a:t>
            </a:r>
            <a:r>
              <a:rPr lang="en-GB" dirty="0"/>
              <a:t>.”</a:t>
            </a:r>
          </a:p>
          <a:p>
            <a:r>
              <a:rPr lang="en-GB" dirty="0"/>
              <a:t> </a:t>
            </a:r>
          </a:p>
        </p:txBody>
      </p:sp>
      <p:pic>
        <p:nvPicPr>
          <p:cNvPr id="4098" name="Picture 2" descr="quiver">
            <a:extLst>
              <a:ext uri="{FF2B5EF4-FFF2-40B4-BE49-F238E27FC236}">
                <a16:creationId xmlns:a16="http://schemas.microsoft.com/office/drawing/2014/main" id="{7568AA0A-20B1-6E05-B8EF-D4D70E3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0" y="1958644"/>
            <a:ext cx="6913421" cy="43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EA4052-391E-665F-7B58-8047681D62C5}"/>
              </a:ext>
            </a:extLst>
          </p:cNvPr>
          <p:cNvSpPr txBox="1"/>
          <p:nvPr/>
        </p:nvSpPr>
        <p:spPr>
          <a:xfrm>
            <a:off x="7291162" y="2731019"/>
            <a:ext cx="4780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Implemented by Nathaniel </a:t>
            </a:r>
            <a:r>
              <a:rPr lang="en-GB" sz="2400" dirty="0" err="1"/>
              <a:t>Arkhor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Implemented in </a:t>
            </a:r>
            <a:r>
              <a:rPr lang="en-GB" sz="2400" dirty="0" err="1"/>
              <a:t>Javascript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More user-friendly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Widely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Much more styling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Lacks useful features such as copy &amp; 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No mechanisation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6024-CBC9-AA00-B000-3D914B6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Mechanisation features of YADE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B795-F9CE-EAF0-5D6F-B9975ACE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6B331-FA3B-6E27-4F62-A364C33E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77BC1-D31E-8FCE-AE13-489FAC41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338"/>
            <a:ext cx="12192000" cy="49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5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E22DAF-791D-6104-650F-DFBD7C38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30" y="2141332"/>
            <a:ext cx="8115676" cy="3284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CC318A-FDA2-BC75-8674-BD8068CB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" y="196209"/>
            <a:ext cx="10515600" cy="1325563"/>
          </a:xfrm>
        </p:spPr>
        <p:txBody>
          <a:bodyPr/>
          <a:lstStyle/>
          <a:p>
            <a:r>
              <a:rPr lang="en-GB"/>
              <a:t>The Coq proof 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F2BB5-F8CD-19C2-4158-597C31B6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FDFE1-8A7F-9047-1867-7137BC5FAE2F}"/>
              </a:ext>
            </a:extLst>
          </p:cNvPr>
          <p:cNvSpPr txBox="1"/>
          <p:nvPr/>
        </p:nvSpPr>
        <p:spPr>
          <a:xfrm>
            <a:off x="493955" y="1387163"/>
            <a:ext cx="72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software to write formal proofs interactively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07088-99C3-D104-1753-6FC92B5B4364}"/>
              </a:ext>
            </a:extLst>
          </p:cNvPr>
          <p:cNvSpPr txBox="1"/>
          <p:nvPr/>
        </p:nvSpPr>
        <p:spPr>
          <a:xfrm>
            <a:off x="7794624" y="6105772"/>
            <a:ext cx="212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Feedback from the Coq proof assistant</a:t>
            </a:r>
          </a:p>
        </p:txBody>
      </p:sp>
      <p:pic>
        <p:nvPicPr>
          <p:cNvPr id="26" name="Picture 2" descr="Bonhomme Images – Browse 7,464 Stock Photos, Vectors, and Video | Adobe  Stock">
            <a:extLst>
              <a:ext uri="{FF2B5EF4-FFF2-40B4-BE49-F238E27FC236}">
                <a16:creationId xmlns:a16="http://schemas.microsoft.com/office/drawing/2014/main" id="{D1BB19B7-159B-97F3-9BBA-A0937F91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24" y="2925490"/>
            <a:ext cx="1940921" cy="22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FD3671-D6EF-E462-ADE2-A7876A91B0B6}"/>
              </a:ext>
            </a:extLst>
          </p:cNvPr>
          <p:cNvSpPr/>
          <p:nvPr/>
        </p:nvSpPr>
        <p:spPr>
          <a:xfrm>
            <a:off x="1388967" y="3657989"/>
            <a:ext cx="1145450" cy="54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BDE5B0A9-98F5-EE6B-F774-B50441CA9C7B}"/>
              </a:ext>
            </a:extLst>
          </p:cNvPr>
          <p:cNvSpPr/>
          <p:nvPr/>
        </p:nvSpPr>
        <p:spPr>
          <a:xfrm>
            <a:off x="1398406" y="4384333"/>
            <a:ext cx="1004433" cy="545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DCE626-5396-4D73-375E-1395CC5567F5}"/>
              </a:ext>
            </a:extLst>
          </p:cNvPr>
          <p:cNvSpPr txBox="1"/>
          <p:nvPr/>
        </p:nvSpPr>
        <p:spPr>
          <a:xfrm>
            <a:off x="4027806" y="6107672"/>
            <a:ext cx="12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Edited file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8F97C9D-0D57-900C-3EC2-83CC3002CDE3}"/>
              </a:ext>
            </a:extLst>
          </p:cNvPr>
          <p:cNvSpPr/>
          <p:nvPr/>
        </p:nvSpPr>
        <p:spPr>
          <a:xfrm rot="16200000">
            <a:off x="4455847" y="3237022"/>
            <a:ext cx="443782" cy="5253416"/>
          </a:xfrm>
          <a:prstGeom prst="leftBrace">
            <a:avLst>
              <a:gd name="adj1" fmla="val 47118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53EA72A-8ACB-3976-54AD-77155C4FAF0C}"/>
              </a:ext>
            </a:extLst>
          </p:cNvPr>
          <p:cNvSpPr/>
          <p:nvPr/>
        </p:nvSpPr>
        <p:spPr>
          <a:xfrm rot="16200000">
            <a:off x="8500818" y="4445466"/>
            <a:ext cx="443782" cy="2836527"/>
          </a:xfrm>
          <a:prstGeom prst="leftBrace">
            <a:avLst>
              <a:gd name="adj1" fmla="val 49542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6CCFF06-FA15-46D7-91E6-009E2B60E8E1}"/>
              </a:ext>
            </a:extLst>
          </p:cNvPr>
          <p:cNvSpPr/>
          <p:nvPr/>
        </p:nvSpPr>
        <p:spPr>
          <a:xfrm rot="10800000">
            <a:off x="10214478" y="2141332"/>
            <a:ext cx="443782" cy="3284638"/>
          </a:xfrm>
          <a:prstGeom prst="leftBrace">
            <a:avLst>
              <a:gd name="adj1" fmla="val 47118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9CF8C-DCA1-6520-00C4-5955F64C88DA}"/>
              </a:ext>
            </a:extLst>
          </p:cNvPr>
          <p:cNvSpPr txBox="1"/>
          <p:nvPr/>
        </p:nvSpPr>
        <p:spPr>
          <a:xfrm>
            <a:off x="10658260" y="3594293"/>
            <a:ext cx="184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 Code editor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356DBEA-FBC2-025E-AC18-5832E8FE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042" y="392772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e Coq proof assistant (@CoqLang) / Twitter">
            <a:extLst>
              <a:ext uri="{FF2B5EF4-FFF2-40B4-BE49-F238E27FC236}">
                <a16:creationId xmlns:a16="http://schemas.microsoft.com/office/drawing/2014/main" id="{56A5953A-031A-BB79-8F80-F26ACA8E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71" y="380618"/>
            <a:ext cx="967289" cy="9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 animBg="1"/>
      <p:bldP spid="31" grpId="0"/>
      <p:bldP spid="3" grpId="0" animBg="1"/>
      <p:bldP spid="5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1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Packaging of YADE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3125-1EF2-36C8-2E06-5F205A6A40A3}"/>
              </a:ext>
            </a:extLst>
          </p:cNvPr>
          <p:cNvSpPr txBox="1"/>
          <p:nvPr/>
        </p:nvSpPr>
        <p:spPr>
          <a:xfrm>
            <a:off x="-48470" y="1785085"/>
            <a:ext cx="62600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Web app</a:t>
            </a:r>
          </a:p>
          <a:p>
            <a:pPr algn="ctr"/>
            <a:endParaRPr lang="en-GB" sz="2400" dirty="0"/>
          </a:p>
          <a:p>
            <a:pPr algn="ctr"/>
            <a:endParaRPr lang="en-GB" sz="2000" dirty="0">
              <a:latin typeface="Source Sans Pro" panose="020F0502020204030204" pitchFamily="34" charset="0"/>
            </a:endParaRPr>
          </a:p>
          <a:p>
            <a:pPr algn="ctr"/>
            <a:r>
              <a:rPr lang="en-GB" sz="2000" dirty="0">
                <a:latin typeface="Source Sans Pro" panose="020F0502020204030204" pitchFamily="34" charset="0"/>
              </a:rPr>
              <a:t>Check it out if you get bored</a:t>
            </a:r>
            <a:endParaRPr lang="en-GB" sz="2000" baseline="30000" dirty="0">
              <a:latin typeface="Source Sans Pro" panose="020F0502020204030204" pitchFamily="34" charset="0"/>
            </a:endParaRPr>
          </a:p>
          <a:p>
            <a:pPr algn="ctr"/>
            <a:endParaRPr lang="en-GB" sz="2400" b="1" dirty="0">
              <a:solidFill>
                <a:srgbClr val="00CC99"/>
              </a:solidFill>
              <a:latin typeface="Source Sans Pro" panose="020F0502020204030204" pitchFamily="34" charset="0"/>
            </a:endParaRPr>
          </a:p>
          <a:p>
            <a:pPr algn="ctr"/>
            <a:r>
              <a:rPr lang="en-GB" sz="2400" dirty="0">
                <a:solidFill>
                  <a:srgbClr val="FF0000"/>
                </a:solidFill>
                <a:latin typeface="Verdana" panose="020B0604030504040204" pitchFamily="34" charset="0"/>
              </a:rPr>
              <a:t> ✖</a:t>
            </a:r>
            <a:r>
              <a:rPr lang="en-GB" sz="2400" dirty="0"/>
              <a:t> Not user-friendly</a:t>
            </a: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Runs locally in your browser (</a:t>
            </a:r>
            <a:r>
              <a:rPr lang="en-GB" sz="2400" dirty="0" err="1"/>
              <a:t>js</a:t>
            </a:r>
            <a:r>
              <a:rPr lang="en-GB" sz="2400" dirty="0"/>
              <a:t>)</a:t>
            </a:r>
            <a:endParaRPr lang="en-GB" sz="2400" b="1" dirty="0">
              <a:solidFill>
                <a:srgbClr val="00CC99"/>
              </a:solidFill>
              <a:latin typeface="Source Sans Pro" panose="020F0502020204030204" pitchFamily="34" charset="0"/>
            </a:endParaRP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Can join collaborative session </a:t>
            </a: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LaTeX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4387-F3B1-4CFA-C01A-5C2E4EC6C635}"/>
              </a:ext>
            </a:extLst>
          </p:cNvPr>
          <p:cNvSpPr txBox="1"/>
          <p:nvPr/>
        </p:nvSpPr>
        <p:spPr>
          <a:xfrm>
            <a:off x="545198" y="2378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 https://amblafont.github.io/graph-editor/index.html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A28C8-2B3C-EC89-0056-96030EB5100A}"/>
              </a:ext>
            </a:extLst>
          </p:cNvPr>
          <p:cNvCxnSpPr>
            <a:cxnSpLocks/>
          </p:cNvCxnSpPr>
          <p:nvPr/>
        </p:nvCxnSpPr>
        <p:spPr>
          <a:xfrm>
            <a:off x="6211614" y="1712199"/>
            <a:ext cx="0" cy="4930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45FF09-35B3-59F8-C074-8218163118B5}"/>
              </a:ext>
            </a:extLst>
          </p:cNvPr>
          <p:cNvSpPr txBox="1"/>
          <p:nvPr/>
        </p:nvSpPr>
        <p:spPr>
          <a:xfrm>
            <a:off x="6211614" y="1785085"/>
            <a:ext cx="59370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/>
              <a:t>VSCode</a:t>
            </a:r>
            <a:r>
              <a:rPr lang="en-GB" sz="3600" dirty="0"/>
              <a:t> extension</a:t>
            </a:r>
          </a:p>
          <a:p>
            <a:pPr algn="ctr"/>
            <a:r>
              <a:rPr lang="en-GB" sz="2000" dirty="0" err="1"/>
              <a:t>coreact-yade</a:t>
            </a:r>
            <a:endParaRPr lang="en-GB" sz="2000" dirty="0"/>
          </a:p>
          <a:p>
            <a:pPr algn="ctr"/>
            <a:endParaRPr lang="en-GB" sz="2000" dirty="0"/>
          </a:p>
          <a:p>
            <a:pPr marL="342900" indent="-342900" algn="ctr">
              <a:buFontTx/>
              <a:buChar char="-"/>
            </a:pPr>
            <a:endParaRPr lang="en-GB" sz="2000" dirty="0"/>
          </a:p>
          <a:p>
            <a:pPr algn="ctr"/>
            <a:endParaRPr lang="en-GB" sz="2400" b="1" dirty="0">
              <a:solidFill>
                <a:srgbClr val="00CC99"/>
              </a:solidFill>
              <a:latin typeface="Source Sans Pro" panose="020F0502020204030204" pitchFamily="34" charset="0"/>
            </a:endParaRPr>
          </a:p>
          <a:p>
            <a:pPr algn="ctr"/>
            <a:endParaRPr lang="en-GB" sz="1600" b="1" dirty="0">
              <a:solidFill>
                <a:srgbClr val="00CC99"/>
              </a:solidFill>
              <a:latin typeface="Source Sans Pro" panose="020F0502020204030204" pitchFamily="34" charset="0"/>
            </a:endParaRP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Server for running collaborative session</a:t>
            </a:r>
          </a:p>
          <a:p>
            <a:pPr algn="ctr"/>
            <a:r>
              <a:rPr lang="en-GB" sz="2400" dirty="0"/>
              <a:t> (over </a:t>
            </a:r>
            <a:r>
              <a:rPr lang="en-GB" sz="2400" dirty="0" err="1"/>
              <a:t>LiveShare</a:t>
            </a:r>
            <a:r>
              <a:rPr lang="en-GB" sz="2400" dirty="0"/>
              <a:t>)</a:t>
            </a:r>
          </a:p>
          <a:p>
            <a:pPr algn="ctr"/>
            <a:r>
              <a:rPr lang="en-GB" sz="2400" b="1" dirty="0">
                <a:solidFill>
                  <a:srgbClr val="00CC99"/>
                </a:solidFill>
                <a:latin typeface="Source Sans Pro" panose="020F0502020204030204" pitchFamily="34" charset="0"/>
              </a:rPr>
              <a:t>✓</a:t>
            </a:r>
            <a:r>
              <a:rPr lang="en-GB" sz="2400" dirty="0"/>
              <a:t> </a:t>
            </a:r>
            <a:r>
              <a:rPr lang="en-GB" sz="2400" b="1" dirty="0"/>
              <a:t>Mechanisation features for the Coq proof assistant</a:t>
            </a: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endParaRPr lang="en-GB" sz="2400" dirty="0"/>
          </a:p>
          <a:p>
            <a:pPr marL="342900" indent="-342900" algn="ctr">
              <a:buFontTx/>
              <a:buChar char="-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580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1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44541-D0F2-17A2-4D76-D6882D13A688}"/>
              </a:ext>
            </a:extLst>
          </p:cNvPr>
          <p:cNvSpPr txBox="1"/>
          <p:nvPr/>
        </p:nvSpPr>
        <p:spPr>
          <a:xfrm>
            <a:off x="276160" y="3354809"/>
            <a:ext cx="1060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Otherwise, mainly implemented in </a:t>
            </a:r>
            <a:r>
              <a:rPr lang="en-GB" sz="3200" b="1" dirty="0"/>
              <a:t>Elm </a:t>
            </a:r>
            <a:r>
              <a:rPr lang="en-GB" sz="3200" dirty="0"/>
              <a:t>(12k LoC)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430408-0543-0BC4-5067-28AEED82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73" y="4662040"/>
            <a:ext cx="87716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“[My favorite thing] is the feeling of joy and relaxation when writing Elm code.”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IBM Plex Sans" panose="020B0503050203000203" pitchFamily="34" charset="0"/>
                <a:hlinkClick r:id="rId2"/>
              </a:rPr>
              <a:t>Luca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46464"/>
                </a:solidFill>
                <a:effectLst/>
                <a:latin typeface="IBM Plex Sans" panose="020B0503050203000203" pitchFamily="34" charset="0"/>
                <a:hlinkClick r:id="rId2"/>
              </a:rPr>
              <a:t>Mugnaini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IBM Plex Sans" panose="020B0503050203000203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46464"/>
                </a:solidFill>
                <a:effectLst/>
                <a:latin typeface="inherit"/>
              </a:rPr>
              <a:t>Software Engineer,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  <a:hlinkClick r:id="rId3"/>
              </a:rPr>
              <a:t>Rakuten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D35CA-C7D2-5389-58FB-F4F100E3773F}"/>
              </a:ext>
            </a:extLst>
          </p:cNvPr>
          <p:cNvSpPr txBox="1"/>
          <p:nvPr/>
        </p:nvSpPr>
        <p:spPr>
          <a:xfrm>
            <a:off x="3260207" y="4075848"/>
            <a:ext cx="674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2400" dirty="0"/>
              <a:t>a functional language that compiles to </a:t>
            </a:r>
            <a:r>
              <a:rPr lang="en-GB" sz="2400" dirty="0" err="1"/>
              <a:t>javascript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E7E4B-360F-CCC2-A9B3-523934A33059}"/>
              </a:ext>
            </a:extLst>
          </p:cNvPr>
          <p:cNvSpPr txBox="1"/>
          <p:nvPr/>
        </p:nvSpPr>
        <p:spPr>
          <a:xfrm>
            <a:off x="3123178" y="595344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800" dirty="0"/>
              <a:t>last Elm compiler release: December 2019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04B4D3-2AF6-528A-4281-A23EFFBACBDD}"/>
              </a:ext>
            </a:extLst>
          </p:cNvPr>
          <p:cNvCxnSpPr>
            <a:cxnSpLocks/>
          </p:cNvCxnSpPr>
          <p:nvPr/>
        </p:nvCxnSpPr>
        <p:spPr>
          <a:xfrm flipV="1">
            <a:off x="6096000" y="3838109"/>
            <a:ext cx="284629" cy="35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4C6C60-082C-EF97-2860-C221E0183B73}"/>
              </a:ext>
            </a:extLst>
          </p:cNvPr>
          <p:cNvSpPr txBox="1"/>
          <p:nvPr/>
        </p:nvSpPr>
        <p:spPr>
          <a:xfrm>
            <a:off x="276160" y="2092477"/>
            <a:ext cx="10441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Some bits of TypeScript / JS (</a:t>
            </a:r>
            <a:r>
              <a:rPr lang="en-GB" sz="3200" dirty="0" err="1"/>
              <a:t>vscode</a:t>
            </a:r>
            <a:r>
              <a:rPr lang="en-GB" sz="3200" dirty="0"/>
              <a:t> extension)</a:t>
            </a:r>
          </a:p>
        </p:txBody>
      </p:sp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D197C8EE-BA74-70A6-C454-3EFE9FADB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9375" y="5891510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E7FA-0847-C4B9-8C33-9ABD61E2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89" y="2432504"/>
            <a:ext cx="11269929" cy="1325563"/>
          </a:xfrm>
        </p:spPr>
        <p:txBody>
          <a:bodyPr/>
          <a:lstStyle/>
          <a:p>
            <a:pPr algn="ctr"/>
            <a:r>
              <a:rPr lang="en-GB" dirty="0"/>
              <a:t>Mechanisation of </a:t>
            </a:r>
            <a:r>
              <a:rPr lang="en-GB" dirty="0">
                <a:solidFill>
                  <a:srgbClr val="0000FF"/>
                </a:solidFill>
              </a:rPr>
              <a:t>commutation proofs </a:t>
            </a:r>
            <a:r>
              <a:rPr lang="en-GB" dirty="0"/>
              <a:t>with YADE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663BF-01F1-94C6-E0D8-51BE096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6138B-C3A1-2DBA-BEB1-B8F69052481A}"/>
              </a:ext>
            </a:extLst>
          </p:cNvPr>
          <p:cNvSpPr txBox="1"/>
          <p:nvPr/>
        </p:nvSpPr>
        <p:spPr>
          <a:xfrm>
            <a:off x="4354907" y="3663736"/>
            <a:ext cx="504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(of “commutation statements”)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08305-85AA-E640-FFDB-477986DBE6F2}"/>
              </a:ext>
            </a:extLst>
          </p:cNvPr>
          <p:cNvSpPr txBox="1"/>
          <p:nvPr/>
        </p:nvSpPr>
        <p:spPr>
          <a:xfrm>
            <a:off x="6468306" y="4329336"/>
            <a:ext cx="128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6B8683-79E7-729E-0420-E9C25010EE5F}"/>
              </a:ext>
            </a:extLst>
          </p:cNvPr>
          <p:cNvCxnSpPr/>
          <p:nvPr/>
        </p:nvCxnSpPr>
        <p:spPr>
          <a:xfrm>
            <a:off x="5093638" y="4186956"/>
            <a:ext cx="35594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9F4094-61AE-98B1-AC3D-74479B5B6CCE}"/>
              </a:ext>
            </a:extLst>
          </p:cNvPr>
          <p:cNvSpPr txBox="1"/>
          <p:nvPr/>
        </p:nvSpPr>
        <p:spPr>
          <a:xfrm>
            <a:off x="6534789" y="2109338"/>
            <a:ext cx="128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?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9E51-CBE2-A228-6597-4321314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97" y="24416"/>
            <a:ext cx="10515600" cy="1325563"/>
          </a:xfrm>
        </p:spPr>
        <p:txBody>
          <a:bodyPr/>
          <a:lstStyle/>
          <a:p>
            <a:r>
              <a:rPr lang="en-GB" dirty="0"/>
              <a:t>What is a commutation statement?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0640-FA4C-C991-843E-239917F1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98196-1D7B-BA7D-8CE1-CFCDF4102204}"/>
                  </a:ext>
                </a:extLst>
              </p:cNvPr>
              <p:cNvSpPr txBox="1"/>
              <p:nvPr/>
            </p:nvSpPr>
            <p:spPr>
              <a:xfrm>
                <a:off x="4038088" y="1349979"/>
                <a:ext cx="51246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∘…∘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∘…∘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98196-1D7B-BA7D-8CE1-CFCDF410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88" y="1349979"/>
                <a:ext cx="512460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5CDE62-CFB7-4C95-4B91-3D5EE78913AA}"/>
              </a:ext>
            </a:extLst>
          </p:cNvPr>
          <p:cNvSpPr txBox="1">
            <a:spLocks/>
          </p:cNvSpPr>
          <p:nvPr/>
        </p:nvSpPr>
        <p:spPr>
          <a:xfrm>
            <a:off x="604997" y="2327270"/>
            <a:ext cx="2586197" cy="53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More explicitly,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410AF9F-B914-13C6-1B50-184BA264FDDC}"/>
              </a:ext>
            </a:extLst>
          </p:cNvPr>
          <p:cNvSpPr txBox="1">
            <a:spLocks/>
          </p:cNvSpPr>
          <p:nvPr/>
        </p:nvSpPr>
        <p:spPr>
          <a:xfrm>
            <a:off x="482259" y="4589565"/>
            <a:ext cx="3690842" cy="53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Equivalently,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C59FCB4-AF9E-240F-C33A-D74D5BF99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7" y="2878053"/>
            <a:ext cx="11403016" cy="7049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2FDB67-6975-0856-6BD9-02FBE4299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950" y="3739475"/>
            <a:ext cx="2743200" cy="2743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FDD10-4AC4-64C6-9A02-1CC6901F0E17}"/>
              </a:ext>
            </a:extLst>
          </p:cNvPr>
          <p:cNvCxnSpPr>
            <a:cxnSpLocks/>
          </p:cNvCxnSpPr>
          <p:nvPr/>
        </p:nvCxnSpPr>
        <p:spPr>
          <a:xfrm>
            <a:off x="2976403" y="1014172"/>
            <a:ext cx="55354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3BCF1C-DECE-F4B5-84BE-257C97248071}"/>
                  </a:ext>
                </a:extLst>
              </p:cNvPr>
              <p:cNvSpPr txBox="1"/>
              <p:nvPr/>
            </p:nvSpPr>
            <p:spPr>
              <a:xfrm>
                <a:off x="6767285" y="4516767"/>
                <a:ext cx="43533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“</a:t>
                </a:r>
                <a:r>
                  <a:rPr lang="en-GB" sz="2800" i="1" dirty="0"/>
                  <a:t>The two ways of composing morphisms from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i="1" dirty="0"/>
                  <a:t> to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i="1" dirty="0"/>
                  <a:t> are equal</a:t>
                </a:r>
                <a:r>
                  <a:rPr lang="en-GB" sz="2800" dirty="0"/>
                  <a:t>”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3BCF1C-DECE-F4B5-84BE-257C9724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285" y="4516767"/>
                <a:ext cx="4353312" cy="1384995"/>
              </a:xfrm>
              <a:prstGeom prst="rect">
                <a:avLst/>
              </a:prstGeom>
              <a:blipFill>
                <a:blip r:embed="rId6"/>
                <a:stretch>
                  <a:fillRect l="-2521" t="-4405" r="-4342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7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5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5276</Words>
  <Application>Microsoft Office PowerPoint</Application>
  <PresentationFormat>Widescreen</PresentationFormat>
  <Paragraphs>309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IBM Plex Sans</vt:lpstr>
      <vt:lpstr>inherit</vt:lpstr>
      <vt:lpstr>Source Sans Pro</vt:lpstr>
      <vt:lpstr>Verdana</vt:lpstr>
      <vt:lpstr>Office Theme</vt:lpstr>
      <vt:lpstr>YA2DE: a diagram editor  to mechanise categorical proofs</vt:lpstr>
      <vt:lpstr>What is YA2DE?</vt:lpstr>
      <vt:lpstr>An other diagram editor: Quiver</vt:lpstr>
      <vt:lpstr>Mechanisation features of YADE</vt:lpstr>
      <vt:lpstr>The Coq proof assistant</vt:lpstr>
      <vt:lpstr>Packaging of YADE</vt:lpstr>
      <vt:lpstr>Technology</vt:lpstr>
      <vt:lpstr>Mechanisation of commutation proofs with YADE</vt:lpstr>
      <vt:lpstr>What is a commutation statement?</vt:lpstr>
      <vt:lpstr>How to prove a commutation statement?</vt:lpstr>
      <vt:lpstr>How to reconstruct the full proof?</vt:lpstr>
      <vt:lpstr>PowerPoint Presentation</vt:lpstr>
      <vt:lpstr>Interactive splitting of the diagram</vt:lpstr>
      <vt:lpstr>The underlying category theory library (definition of categories, functors, …) </vt:lpstr>
      <vt:lpstr>PowerPoint Presentation</vt:lpstr>
      <vt:lpstr>PowerPoint Presentation</vt:lpstr>
      <vt:lpstr>I have a dream…</vt:lpstr>
      <vt:lpstr>How to specify a model?</vt:lpstr>
      <vt:lpstr>PowerPoint Presentation</vt:lpstr>
      <vt:lpstr>Specification of models</vt:lpstr>
      <vt:lpstr>Rewriting rule for composition</vt:lpstr>
      <vt:lpstr>A more advanced example: monomorphisms</vt:lpstr>
      <vt:lpstr>Rule for the monomorphic property</vt:lpstr>
      <vt:lpstr>A proof that monomorphisms compose</vt:lpstr>
      <vt:lpstr>Rewriting rule for tagging a morphism as mono</vt:lpstr>
      <vt:lpstr>Engineering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</cp:lastModifiedBy>
  <cp:revision>479</cp:revision>
  <dcterms:created xsi:type="dcterms:W3CDTF">2023-02-22T18:28:09Z</dcterms:created>
  <dcterms:modified xsi:type="dcterms:W3CDTF">2024-10-23T05:47:11Z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