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1" r:id="rId3"/>
  </p:sldMasterIdLst>
  <p:notesMasterIdLst>
    <p:notesMasterId r:id="rId15"/>
  </p:notesMasterIdLst>
  <p:handoutMasterIdLst>
    <p:handoutMasterId r:id="rId16"/>
  </p:handoutMasterIdLst>
  <p:sldIdLst>
    <p:sldId id="2765" r:id="rId4"/>
    <p:sldId id="279" r:id="rId5"/>
    <p:sldId id="2911" r:id="rId6"/>
    <p:sldId id="2899" r:id="rId7"/>
    <p:sldId id="2908" r:id="rId8"/>
    <p:sldId id="2909" r:id="rId9"/>
    <p:sldId id="2910" r:id="rId10"/>
    <p:sldId id="2897" r:id="rId11"/>
    <p:sldId id="2906" r:id="rId12"/>
    <p:sldId id="2912" r:id="rId13"/>
    <p:sldId id="2913" r:id="rId14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962F4E-203D-4E3A-97C2-2B2D29A617F1}">
          <p14:sldIdLst>
            <p14:sldId id="2765"/>
            <p14:sldId id="279"/>
            <p14:sldId id="2911"/>
            <p14:sldId id="2899"/>
            <p14:sldId id="2908"/>
            <p14:sldId id="2909"/>
            <p14:sldId id="2910"/>
            <p14:sldId id="2897"/>
            <p14:sldId id="2906"/>
            <p14:sldId id="2912"/>
            <p14:sldId id="29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许 安鹏" initials="" lastIdx="2" clrIdx="0"/>
  <p:cmAuthor id="1" name="坎 田" initials="坎" lastIdx="6" clrIdx="0"/>
  <p:cmAuthor id="2" name="DELL" initials="D" lastIdx="1" clrIdx="1"/>
  <p:cmAuthor id="3" name="Wang Dantong" initials="WD" lastIdx="1" clrIdx="2"/>
  <p:cmAuthor id="4" name="hp" initials="h" lastIdx="1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E9E"/>
    <a:srgbClr val="009494"/>
    <a:srgbClr val="FFFFFF"/>
    <a:srgbClr val="D2DEEF"/>
    <a:srgbClr val="FF00FF"/>
    <a:srgbClr val="595959"/>
    <a:srgbClr val="00899B"/>
    <a:srgbClr val="5B9BD5"/>
    <a:srgbClr val="008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5" autoAdjust="0"/>
    <p:restoredTop sz="95217" autoAdjust="0"/>
  </p:normalViewPr>
  <p:slideViewPr>
    <p:cSldViewPr snapToGrid="0">
      <p:cViewPr varScale="1">
        <p:scale>
          <a:sx n="109" d="100"/>
          <a:sy n="109" d="100"/>
        </p:scale>
        <p:origin x="516" y="36"/>
      </p:cViewPr>
      <p:guideLst>
        <p:guide orient="horz" pos="2160"/>
        <p:guide pos="3904"/>
      </p:guideLst>
    </p:cSldViewPr>
  </p:slideViewPr>
  <p:outlineViewPr>
    <p:cViewPr>
      <p:scale>
        <a:sx n="33" d="100"/>
        <a:sy n="33" d="100"/>
      </p:scale>
      <p:origin x="0" y="-84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313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400" b="1" i="0" baseline="0" dirty="0">
                <a:effectLst/>
              </a:rPr>
              <a:t>机器人自动算法完成度</a:t>
            </a:r>
            <a:endParaRPr lang="zh-CN" altLang="zh-CN" sz="14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Sheet1!$M$33:$M$50</c:f>
              <c:strCache>
                <c:ptCount val="18"/>
                <c:pt idx="0">
                  <c:v>天花打磨机器人V4</c:v>
                </c:pt>
                <c:pt idx="1">
                  <c:v>室内喷涂机器人V3</c:v>
                </c:pt>
                <c:pt idx="2">
                  <c:v>墙砖铺贴机器人V1.1</c:v>
                </c:pt>
                <c:pt idx="3">
                  <c:v>挂网填浆机器人V1</c:v>
                </c:pt>
                <c:pt idx="4">
                  <c:v>墙纸铺贴机器人V1</c:v>
                </c:pt>
                <c:pt idx="5">
                  <c:v>墙面填缝机器人V1</c:v>
                </c:pt>
                <c:pt idx="6">
                  <c:v>地砖砂浆子母机V1</c:v>
                </c:pt>
                <c:pt idx="7">
                  <c:v>楼宇清洁机器人V1</c:v>
                </c:pt>
                <c:pt idx="8">
                  <c:v>整平机器人V2</c:v>
                </c:pt>
                <c:pt idx="9">
                  <c:v>螺杆洞封堵机器人V2.1</c:v>
                </c:pt>
                <c:pt idx="10">
                  <c:v>地库喷涂机器人V1</c:v>
                </c:pt>
                <c:pt idx="11">
                  <c:v>腻子打磨机器人V2</c:v>
                </c:pt>
                <c:pt idx="12">
                  <c:v>木地板铺设机器人V1</c:v>
                </c:pt>
                <c:pt idx="13">
                  <c:v>智能布料机V1</c:v>
                </c:pt>
                <c:pt idx="14">
                  <c:v>地面填缝机器人V1</c:v>
                </c:pt>
                <c:pt idx="15">
                  <c:v>内墙打磨机器人V1</c:v>
                </c:pt>
                <c:pt idx="16">
                  <c:v>腻子涂敷机器人V1</c:v>
                </c:pt>
                <c:pt idx="17">
                  <c:v>外墙喷涂机器人V2</c:v>
                </c:pt>
              </c:strCache>
            </c:strRef>
          </c:cat>
          <c:val>
            <c:numRef>
              <c:f>Sheet1!$N$33:$N$50</c:f>
              <c:numCache>
                <c:formatCode>0%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0.8</c:v>
                </c:pt>
                <c:pt idx="14">
                  <c:v>0.8</c:v>
                </c:pt>
                <c:pt idx="15">
                  <c:v>0.3</c:v>
                </c:pt>
                <c:pt idx="16">
                  <c:v>0.1</c:v>
                </c:pt>
                <c:pt idx="1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8-4181-A8F4-737B9E7A3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4946991"/>
        <c:axId val="1444942831"/>
      </c:barChart>
      <c:catAx>
        <c:axId val="144494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4942831"/>
        <c:crosses val="autoZero"/>
        <c:auto val="1"/>
        <c:lblAlgn val="ctr"/>
        <c:lblOffset val="100"/>
        <c:noMultiLvlLbl val="0"/>
      </c:catAx>
      <c:valAx>
        <c:axId val="144494283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4946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4923"/>
            <a:ext cx="2919748" cy="540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4923"/>
            <a:ext cx="2919748" cy="540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871-B640-4CC6-9A0E-21073F7ECD9D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2D22A-AD05-4B8C-828A-CE93B48794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16375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5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772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0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3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4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30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9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1623585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000" b="1" kern="1200" dirty="0" smtClean="0">
                <a:solidFill>
                  <a:srgbClr val="217F9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40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237471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800" b="1" kern="1200" dirty="0" smtClean="0">
                <a:solidFill>
                  <a:srgbClr val="217F9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28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09857" y="1035049"/>
            <a:ext cx="11172287" cy="5175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400"/>
            </a:lvl4pPr>
          </a:lstStyle>
          <a:p>
            <a:pPr lvl="0"/>
            <a:r>
              <a:rPr lang="zh-CN" altLang="en-US" dirty="0"/>
              <a:t>一、</a:t>
            </a:r>
            <a:r>
              <a:rPr lang="en-US" altLang="zh-CN" dirty="0"/>
              <a:t>PPT</a:t>
            </a:r>
            <a:r>
              <a:rPr lang="zh-CN" altLang="en-US" dirty="0"/>
              <a:t>中英文字体使用</a:t>
            </a:r>
            <a:r>
              <a:rPr lang="en-US" altLang="zh-CN" dirty="0"/>
              <a:t>Arial</a:t>
            </a:r>
            <a:r>
              <a:rPr lang="zh-CN" altLang="en-US" dirty="0"/>
              <a:t>，中文字体使用微软雅黑</a:t>
            </a:r>
            <a:endParaRPr lang="en-US" altLang="zh-CN" dirty="0"/>
          </a:p>
          <a:p>
            <a:pPr lvl="0"/>
            <a:r>
              <a:rPr lang="zh-CN" altLang="en-US" dirty="0"/>
              <a:t>二、项目符号选择默认格式中的“小圆点”，不要用大圆点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35048"/>
            <a:ext cx="11172287" cy="490855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600"/>
            </a:lvl3pPr>
            <a:lvl4pPr marL="1714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4pPr>
          </a:lstStyle>
          <a:p>
            <a:pPr lvl="0"/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</a:p>
          <a:p>
            <a:pPr lvl="1"/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2"/>
            <a:r>
              <a:rPr lang="zh-CN" altLang="en-US" dirty="0"/>
              <a:t>第三级文字</a:t>
            </a:r>
            <a:r>
              <a:rPr lang="en-US" altLang="zh-CN" dirty="0"/>
              <a:t>16</a:t>
            </a:r>
            <a:r>
              <a:rPr lang="zh-CN" altLang="en-US" dirty="0"/>
              <a:t>磅</a:t>
            </a:r>
            <a:endParaRPr lang="en-US" altLang="zh-CN" dirty="0"/>
          </a:p>
          <a:p>
            <a:pPr lvl="3"/>
            <a:r>
              <a:rPr lang="en-US" altLang="zh-CN" dirty="0"/>
              <a:t>PPT</a:t>
            </a:r>
            <a:r>
              <a:rPr lang="zh-CN" altLang="en-US" dirty="0"/>
              <a:t>页面中正文字体最小不得小于</a:t>
            </a:r>
            <a:r>
              <a:rPr lang="en-US" altLang="zh-CN" dirty="0"/>
              <a:t>14</a:t>
            </a:r>
            <a:r>
              <a:rPr lang="zh-CN" altLang="en-US" dirty="0"/>
              <a:t>磅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7951" y="836929"/>
            <a:ext cx="11172287" cy="517596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600"/>
            </a:lvl3pPr>
            <a:lvl4pPr marL="1714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4pPr>
          </a:lstStyle>
          <a:p>
            <a:pPr lvl="0"/>
            <a:r>
              <a:rPr lang="zh-CN" altLang="en-US" dirty="0"/>
              <a:t>第一级文字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</a:p>
          <a:p>
            <a:pPr lvl="1"/>
            <a:r>
              <a:rPr lang="zh-CN" altLang="en-US" dirty="0"/>
              <a:t>第二级文字</a:t>
            </a:r>
            <a:r>
              <a:rPr lang="en-US" altLang="zh-CN" dirty="0"/>
              <a:t>18</a:t>
            </a:r>
            <a:r>
              <a:rPr lang="zh-CN" altLang="en-US" dirty="0"/>
              <a:t>磅</a:t>
            </a:r>
            <a:endParaRPr lang="en-US" altLang="zh-CN" dirty="0"/>
          </a:p>
          <a:p>
            <a:pPr lvl="2"/>
            <a:r>
              <a:rPr lang="zh-CN" altLang="en-US" dirty="0"/>
              <a:t>第三级文字</a:t>
            </a:r>
            <a:r>
              <a:rPr lang="en-US" altLang="zh-CN" dirty="0"/>
              <a:t>16</a:t>
            </a:r>
            <a:r>
              <a:rPr lang="zh-CN" altLang="en-US" dirty="0"/>
              <a:t>磅</a:t>
            </a:r>
            <a:endParaRPr lang="en-US" altLang="zh-CN" dirty="0"/>
          </a:p>
          <a:p>
            <a:pPr lvl="3"/>
            <a:r>
              <a:rPr lang="en-US" altLang="zh-CN" dirty="0"/>
              <a:t>PPT</a:t>
            </a:r>
            <a:r>
              <a:rPr lang="zh-CN" altLang="en-US" dirty="0"/>
              <a:t>页面中正文字体最小不得小于</a:t>
            </a:r>
            <a:r>
              <a:rPr lang="en-US" altLang="zh-CN" dirty="0"/>
              <a:t>14</a:t>
            </a:r>
            <a:r>
              <a:rPr lang="zh-CN" altLang="en-US" dirty="0"/>
              <a:t>磅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1623585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000" b="1" kern="1200" dirty="0" smtClean="0">
                <a:solidFill>
                  <a:srgbClr val="1D7A8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40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1D7A8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237471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800" b="1" kern="1200" dirty="0" smtClean="0">
                <a:solidFill>
                  <a:srgbClr val="1D7A8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28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1D7A8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1D7A8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508000" y="358775"/>
            <a:ext cx="7663180" cy="4292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标题字体</a:t>
            </a:r>
            <a:r>
              <a:rPr lang="en-US" altLang="ko-KR" sz="2400" b="1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24</a:t>
            </a:r>
            <a:r>
              <a:rPr lang="en-US" altLang="ko-KR" sz="2400" b="1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磅加粗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hasCustomPrompt="1"/>
          </p:nvPr>
        </p:nvSpPr>
        <p:spPr>
          <a:xfrm>
            <a:off x="509905" y="1035050"/>
            <a:ext cx="11173460" cy="5177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第一级文字</a:t>
            </a:r>
            <a:r>
              <a:rPr lang="en-US" altLang="ko-KR" sz="20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20</a:t>
            </a:r>
            <a:r>
              <a:rPr lang="en-US" altLang="ko-KR" sz="20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第二级文字</a:t>
            </a:r>
            <a:r>
              <a:rPr lang="en-US" altLang="ko-KR" sz="18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18</a:t>
            </a:r>
            <a:r>
              <a:rPr lang="en-US" altLang="ko-KR" sz="18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1143000" indent="-2286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6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第三级文字</a:t>
            </a:r>
            <a:r>
              <a:rPr lang="en-US" altLang="ko-KR" sz="16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16</a:t>
            </a:r>
            <a:r>
              <a:rPr lang="en-US" altLang="ko-KR" sz="16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1714500" indent="-3429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4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PPT</a:t>
            </a:r>
            <a:r>
              <a:rPr lang="en-US" altLang="ko-KR" sz="14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页面中正文字体最小不得小于</a:t>
            </a:r>
            <a:r>
              <a:rPr lang="en-US" altLang="ko-KR" sz="14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14</a:t>
            </a:r>
            <a:r>
              <a:rPr lang="en-US" altLang="ko-KR" sz="14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endParaRPr lang="en-US" altLang="ko-KR" sz="1400" b="0" strike="noStrike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/>
          </p:nvPr>
        </p:nvSpPr>
        <p:spPr>
          <a:xfrm>
            <a:off x="508000" y="354330"/>
            <a:ext cx="7662545" cy="4286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altLang="ko-KR" dirty="0"/>
          </a:p>
        </p:txBody>
      </p:sp>
      <p:sp>
        <p:nvSpPr>
          <p:cNvPr id="4" name="内容占位符 3"/>
          <p:cNvSpPr txBox="1">
            <a:spLocks noGrp="1"/>
          </p:cNvSpPr>
          <p:nvPr>
            <p:ph/>
          </p:nvPr>
        </p:nvSpPr>
        <p:spPr>
          <a:xfrm>
            <a:off x="509905" y="1035050"/>
            <a:ext cx="11172825" cy="5176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508000" y="358775"/>
            <a:ext cx="7663180" cy="4292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标题字体</a:t>
            </a:r>
            <a:r>
              <a:rPr lang="en-US" altLang="ko-KR" sz="2400" b="1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24</a:t>
            </a:r>
            <a:r>
              <a:rPr lang="en-US" altLang="ko-KR" sz="2400" b="1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磅加粗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hasCustomPrompt="1"/>
          </p:nvPr>
        </p:nvSpPr>
        <p:spPr>
          <a:xfrm>
            <a:off x="509905" y="1035050"/>
            <a:ext cx="11173460" cy="5177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第一级文字</a:t>
            </a:r>
            <a:r>
              <a:rPr lang="en-US" altLang="ko-KR" sz="20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20</a:t>
            </a:r>
            <a:r>
              <a:rPr lang="en-US" altLang="ko-KR" sz="20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第二级文字</a:t>
            </a:r>
            <a:r>
              <a:rPr lang="en-US" altLang="ko-KR" sz="18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18</a:t>
            </a:r>
            <a:r>
              <a:rPr lang="en-US" altLang="ko-KR" sz="18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1143000" indent="-2286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6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第三级文字</a:t>
            </a:r>
            <a:r>
              <a:rPr lang="en-US" altLang="ko-KR" sz="16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16</a:t>
            </a:r>
            <a:r>
              <a:rPr lang="en-US" altLang="ko-KR" sz="16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1714500" indent="-3429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4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PPT</a:t>
            </a:r>
            <a:r>
              <a:rPr lang="en-US" altLang="ko-KR" sz="14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页面中正文字体最小不得小于</a:t>
            </a:r>
            <a:r>
              <a:rPr lang="en-US" altLang="ko-KR" sz="14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14</a:t>
            </a:r>
            <a:r>
              <a:rPr lang="en-US" altLang="ko-KR" sz="14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endParaRPr lang="en-US" altLang="ko-KR" sz="1400" b="0" strike="noStrike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正文页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title" hasCustomPrompt="1"/>
          </p:nvPr>
        </p:nvSpPr>
        <p:spPr>
          <a:xfrm>
            <a:off x="508000" y="358775"/>
            <a:ext cx="7663180" cy="4292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标题字体</a:t>
            </a:r>
            <a:r>
              <a:rPr lang="en-US" altLang="ko-KR" sz="2400" b="1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24</a:t>
            </a:r>
            <a:r>
              <a:rPr lang="en-US" altLang="ko-KR" sz="2400" b="1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磅加粗</a:t>
            </a:r>
          </a:p>
        </p:txBody>
      </p:sp>
      <p:sp>
        <p:nvSpPr>
          <p:cNvPr id="4" name="内容占位符 3"/>
          <p:cNvSpPr txBox="1">
            <a:spLocks noGrp="1"/>
          </p:cNvSpPr>
          <p:nvPr>
            <p:ph hasCustomPrompt="1"/>
          </p:nvPr>
        </p:nvSpPr>
        <p:spPr>
          <a:xfrm>
            <a:off x="509905" y="1035050"/>
            <a:ext cx="11173460" cy="51771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第一级文字</a:t>
            </a:r>
            <a:r>
              <a:rPr lang="en-US" altLang="ko-KR" sz="20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20</a:t>
            </a:r>
            <a:r>
              <a:rPr lang="en-US" altLang="ko-KR" sz="20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第二级文字</a:t>
            </a:r>
            <a:r>
              <a:rPr lang="en-US" altLang="ko-KR" sz="18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18</a:t>
            </a:r>
            <a:r>
              <a:rPr lang="en-US" altLang="ko-KR" sz="18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1143000" indent="-2286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6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第三级文字</a:t>
            </a:r>
            <a:r>
              <a:rPr lang="en-US" altLang="ko-KR" sz="16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16</a:t>
            </a:r>
            <a:r>
              <a:rPr lang="en-US" altLang="ko-KR" sz="16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1714500" indent="-342900" algn="l" defTabSz="914400" eaLnBrk="0" fontAlgn="auto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4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PPT</a:t>
            </a:r>
            <a:r>
              <a:rPr lang="en-US" altLang="ko-KR" sz="14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页面中正文字体最小不得小于</a:t>
            </a:r>
            <a:r>
              <a:rPr lang="en-US" altLang="ko-KR" sz="1400" b="0" strike="noStrike" cap="none" dirty="0">
                <a:latin typeface="Arial" panose="020B0604020202020204" pitchFamily="34" charset="0"/>
                <a:ea typeface="Arial" panose="020B0604020202020204" pitchFamily="34" charset="0"/>
              </a:rPr>
              <a:t>14</a:t>
            </a:r>
            <a:r>
              <a:rPr lang="en-US" altLang="ko-KR" sz="1400" b="0" strike="noStrike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磅</a:t>
            </a: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endParaRPr lang="en-US" altLang="ko-KR" sz="1400" b="0" strike="noStrike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70339"/>
            <a:ext cx="8353530" cy="527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/>
          <a:stretch>
            <a:fillRect/>
          </a:stretch>
        </p:blipFill>
        <p:spPr>
          <a:xfrm>
            <a:off x="10723417" y="-67733"/>
            <a:ext cx="1393341" cy="811100"/>
          </a:xfrm>
          <a:prstGeom prst="rect">
            <a:avLst/>
          </a:prstGeom>
        </p:spPr>
      </p:pic>
      <p:sp>
        <p:nvSpPr>
          <p:cNvPr id="6" name="灯片编号占位符 5"/>
          <p:cNvSpPr txBox="1"/>
          <p:nvPr userDrawn="1"/>
        </p:nvSpPr>
        <p:spPr>
          <a:xfrm>
            <a:off x="8610600" y="65983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03967-5C5F-4917-B564-5A3D310747E6}" type="slidenum">
              <a:rPr lang="zh-CN" altLang="en-US" smtClean="0"/>
              <a:t>‹#›</a:t>
            </a:fld>
            <a:r>
              <a:rPr lang="en-US" altLang="zh-CN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D29BF-43AE-4289-9EA4-5E8777DDFFFC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EF90-5756-459B-80A3-DB070B36C09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D7A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/>
          <a:stretch>
            <a:fillRect/>
          </a:stretch>
        </p:blipFill>
        <p:spPr>
          <a:xfrm>
            <a:off x="10723417" y="-67733"/>
            <a:ext cx="1393341" cy="811100"/>
          </a:xfrm>
          <a:prstGeom prst="rect">
            <a:avLst/>
          </a:prstGeom>
        </p:spPr>
      </p:pic>
      <p:sp>
        <p:nvSpPr>
          <p:cNvPr id="14" name="灯片编号占位符 5"/>
          <p:cNvSpPr txBox="1"/>
          <p:nvPr userDrawn="1"/>
        </p:nvSpPr>
        <p:spPr>
          <a:xfrm>
            <a:off x="8610600" y="65983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03967-5C5F-4917-B564-5A3D310747E6}" type="slidenum">
              <a:rPr lang="zh-CN" altLang="en-US" smtClean="0"/>
              <a:t>‹#›</a:t>
            </a:fld>
            <a:r>
              <a:rPr lang="en-US" altLang="zh-CN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00899B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1D7A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573" y="-67733"/>
            <a:ext cx="2030186" cy="811100"/>
          </a:xfrm>
          <a:prstGeom prst="rect">
            <a:avLst/>
          </a:prstGeom>
        </p:spPr>
      </p:pic>
      <p:sp>
        <p:nvSpPr>
          <p:cNvPr id="9" name="灯片编号占位符 5"/>
          <p:cNvSpPr txBox="1"/>
          <p:nvPr userDrawn="1"/>
        </p:nvSpPr>
        <p:spPr>
          <a:xfrm>
            <a:off x="8610600" y="65983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403967-5C5F-4917-B564-5A3D310747E6}" type="slidenum">
              <a:rPr lang="zh-CN" altLang="en-US" smtClean="0"/>
              <a:t>‹#›</a:t>
            </a:fld>
            <a:r>
              <a:rPr lang="en-US" altLang="zh-CN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8"/>
          <p:cNvSpPr txBox="1"/>
          <p:nvPr/>
        </p:nvSpPr>
        <p:spPr>
          <a:xfrm>
            <a:off x="1355146" y="4651229"/>
            <a:ext cx="9481708" cy="6541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400" b="1" dirty="0">
                <a:solidFill>
                  <a:srgbClr val="00899B"/>
                </a:solidFill>
                <a:ea typeface="微软雅黑" panose="020B0503020204020204" pitchFamily="34" charset="-122"/>
              </a:rPr>
              <a:t>汇报人：王沸仁</a:t>
            </a:r>
            <a:endParaRPr lang="en-US" altLang="zh-CN" sz="2400" b="1" dirty="0">
              <a:solidFill>
                <a:srgbClr val="00899B"/>
              </a:solidFill>
              <a:ea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2400" b="1" dirty="0">
              <a:solidFill>
                <a:srgbClr val="00899B"/>
              </a:solidFill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2400" b="1" dirty="0">
                <a:solidFill>
                  <a:srgbClr val="00899B"/>
                </a:solidFill>
                <a:ea typeface="微软雅黑" panose="020B0503020204020204" pitchFamily="34" charset="-122"/>
              </a:rPr>
              <a:t>时间：</a:t>
            </a:r>
            <a:r>
              <a:rPr lang="en-US" altLang="zh-CN" sz="2400" b="1" dirty="0">
                <a:solidFill>
                  <a:srgbClr val="00899B"/>
                </a:solidFill>
                <a:ea typeface="微软雅黑" panose="020B0503020204020204" pitchFamily="34" charset="-122"/>
              </a:rPr>
              <a:t>2020</a:t>
            </a:r>
            <a:r>
              <a:rPr lang="zh-CN" altLang="en-US" sz="2400" b="1" dirty="0">
                <a:solidFill>
                  <a:srgbClr val="00899B"/>
                </a:solidFill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rgbClr val="00899B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899B"/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00899B"/>
                </a:solidFill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00899B"/>
                </a:solidFill>
                <a:ea typeface="微软雅黑" panose="020B0503020204020204" pitchFamily="34" charset="-122"/>
              </a:rPr>
              <a:t>日 </a:t>
            </a:r>
          </a:p>
        </p:txBody>
      </p:sp>
      <p:sp>
        <p:nvSpPr>
          <p:cNvPr id="2" name="内容占位符 6"/>
          <p:cNvSpPr txBox="1"/>
          <p:nvPr/>
        </p:nvSpPr>
        <p:spPr>
          <a:xfrm>
            <a:off x="1491036" y="1877885"/>
            <a:ext cx="9481708" cy="769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zh-CN" altLang="en-US" sz="4000" b="1" dirty="0">
                <a:solidFill>
                  <a:srgbClr val="0089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自动算法组工作汇报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6C8A15-E259-46F4-A3BD-62BF2C2E5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85" y="4933816"/>
            <a:ext cx="1446669" cy="1580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4</a:t>
            </a:r>
            <a:r>
              <a:rPr lang="zh-CN" altLang="en-US" dirty="0">
                <a:solidFill>
                  <a:srgbClr val="217F9E"/>
                </a:solidFill>
              </a:rPr>
              <a:t>、近期规划</a:t>
            </a:r>
          </a:p>
        </p:txBody>
      </p:sp>
      <p:sp>
        <p:nvSpPr>
          <p:cNvPr id="59" name="矩形 58"/>
          <p:cNvSpPr/>
          <p:nvPr/>
        </p:nvSpPr>
        <p:spPr>
          <a:xfrm>
            <a:off x="1108216" y="1224355"/>
            <a:ext cx="6096000" cy="1668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机器人自动算法</a:t>
            </a:r>
            <a:r>
              <a:rPr lang="en-US" altLang="zh-CN" sz="1400" kern="0" dirty="0">
                <a:solidFill>
                  <a:srgbClr val="000000"/>
                </a:solidFill>
                <a:latin typeface="Arial"/>
                <a:ea typeface="微软雅黑"/>
              </a:rPr>
              <a:t>V2.0</a:t>
            </a: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版框架，提取出自动算法的</a:t>
            </a:r>
            <a:r>
              <a:rPr lang="en-US" altLang="zh-CN" sz="1400" kern="0" dirty="0">
                <a:solidFill>
                  <a:srgbClr val="000000"/>
                </a:solidFill>
                <a:latin typeface="Arial"/>
                <a:ea typeface="微软雅黑"/>
              </a:rPr>
              <a:t>API</a:t>
            </a: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，可用于局部算法，整体规划算法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多款机器人的算法迭代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通用算法：路径衔接算法、多边形划分算法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路径衔接服务、机器人参数管理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4756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5</a:t>
            </a:r>
            <a:r>
              <a:rPr lang="zh-CN" altLang="en-US" dirty="0">
                <a:solidFill>
                  <a:srgbClr val="217F9E"/>
                </a:solidFill>
              </a:rPr>
              <a:t>、结束</a:t>
            </a:r>
          </a:p>
        </p:txBody>
      </p:sp>
      <p:sp>
        <p:nvSpPr>
          <p:cNvPr id="59" name="矩形 58"/>
          <p:cNvSpPr/>
          <p:nvPr/>
        </p:nvSpPr>
        <p:spPr>
          <a:xfrm>
            <a:off x="3543685" y="2253055"/>
            <a:ext cx="6096000" cy="17193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8000" kern="0" dirty="0">
                <a:solidFill>
                  <a:srgbClr val="000000"/>
                </a:solidFill>
                <a:latin typeface="Arial"/>
                <a:ea typeface="微软雅黑"/>
              </a:rPr>
              <a:t>谢谢观看！</a:t>
            </a:r>
            <a:endParaRPr lang="en-US" altLang="zh-CN" sz="8000" kern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7700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1</a:t>
            </a:r>
            <a:r>
              <a:rPr lang="zh-CN" altLang="en-US" dirty="0">
                <a:solidFill>
                  <a:srgbClr val="217F9E"/>
                </a:solidFill>
              </a:rPr>
              <a:t>、人员介绍</a:t>
            </a:r>
            <a:endParaRPr lang="zh-CN" dirty="0">
              <a:solidFill>
                <a:srgbClr val="217F9E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D3A34E-743C-4360-B079-7B18F847E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5024" y="6396153"/>
            <a:ext cx="2676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lvl="0" algn="r" defTabSz="914400">
              <a:defRPr sz="12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B6E9835D-53DB-46D3-9E3E-17883CD3C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438105"/>
              </p:ext>
            </p:extLst>
          </p:nvPr>
        </p:nvGraphicFramePr>
        <p:xfrm>
          <a:off x="1125416" y="1044982"/>
          <a:ext cx="98737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796">
                  <a:extLst>
                    <a:ext uri="{9D8B030D-6E8A-4147-A177-3AD203B41FA5}">
                      <a16:colId xmlns:a16="http://schemas.microsoft.com/office/drawing/2014/main" val="3418529808"/>
                    </a:ext>
                  </a:extLst>
                </a:gridCol>
                <a:gridCol w="2758699">
                  <a:extLst>
                    <a:ext uri="{9D8B030D-6E8A-4147-A177-3AD203B41FA5}">
                      <a16:colId xmlns:a16="http://schemas.microsoft.com/office/drawing/2014/main" val="3749132489"/>
                    </a:ext>
                  </a:extLst>
                </a:gridCol>
                <a:gridCol w="1411891">
                  <a:extLst>
                    <a:ext uri="{9D8B030D-6E8A-4147-A177-3AD203B41FA5}">
                      <a16:colId xmlns:a16="http://schemas.microsoft.com/office/drawing/2014/main" val="2846412599"/>
                    </a:ext>
                  </a:extLst>
                </a:gridCol>
                <a:gridCol w="1156045">
                  <a:extLst>
                    <a:ext uri="{9D8B030D-6E8A-4147-A177-3AD203B41FA5}">
                      <a16:colId xmlns:a16="http://schemas.microsoft.com/office/drawing/2014/main" val="3399264525"/>
                    </a:ext>
                  </a:extLst>
                </a:gridCol>
                <a:gridCol w="3392329">
                  <a:extLst>
                    <a:ext uri="{9D8B030D-6E8A-4147-A177-3AD203B41FA5}">
                      <a16:colId xmlns:a16="http://schemas.microsoft.com/office/drawing/2014/main" val="2354691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职位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工作年限（年）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对接业务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6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王沸仁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图形算法工程师（二级）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室内喷涂机器人、</a:t>
                      </a:r>
                      <a:r>
                        <a:rPr lang="en-US" altLang="zh-CN" sz="1400" dirty="0"/>
                        <a:t>web</a:t>
                      </a:r>
                      <a:r>
                        <a:rPr lang="zh-CN" altLang="en-US" sz="1400" dirty="0"/>
                        <a:t>端路径编辑工具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廖荣盛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高级图形算法工程师（一级）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本科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天花打磨机器人、挂网填浆机器人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8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康振强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图形算法工程师（二级）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螺杆洞封堵机器人、地砖砂浆子母机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3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罗晓峰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图形算法工程师（一级）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填缝机器人、墙纸铺贴机器人、布料机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21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徐关金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图形算法工程师（一级）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楼宇清洁机器人、内墙打磨机器人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35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姜雨慈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图形算法工程师（一级）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腻子打磨机器人、路径衔接算法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5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王书玲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图形算法工程师助理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地库喷涂机器人、外墙喷涂机器人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2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曾世琛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图形算法工程师助理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地库喷涂机器人、木地板铺设机器人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1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舒龙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图形算法工程师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本科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整平机器人、抹平机器人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75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卢佳盛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助理图形算法工程师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硕士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Web</a:t>
                      </a:r>
                      <a:r>
                        <a:rPr lang="zh-CN" altLang="en-US" sz="1400" dirty="0"/>
                        <a:t>端路径编辑工具、挂网填浆机器人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3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0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2</a:t>
            </a:r>
            <a:r>
              <a:rPr lang="zh-CN" altLang="en-US" dirty="0">
                <a:solidFill>
                  <a:srgbClr val="217F9E"/>
                </a:solidFill>
              </a:rPr>
              <a:t>、</a:t>
            </a:r>
            <a:r>
              <a:rPr lang="zh-CN" altLang="en-US" dirty="0">
                <a:solidFill>
                  <a:srgbClr val="217F9E"/>
                </a:solidFill>
                <a:latin typeface="+mj-ea"/>
              </a:rPr>
              <a:t>工作内容汇总</a:t>
            </a:r>
            <a:endParaRPr lang="zh-CN" dirty="0">
              <a:solidFill>
                <a:srgbClr val="217F9E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D3A34E-743C-4360-B079-7B18F847E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5024" y="6396153"/>
            <a:ext cx="2676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lvl="0" algn="r" defTabSz="914400">
              <a:defRPr sz="12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D3F05D-EA5E-4425-90E2-0584020B649C}"/>
              </a:ext>
            </a:extLst>
          </p:cNvPr>
          <p:cNvGrpSpPr/>
          <p:nvPr/>
        </p:nvGrpSpPr>
        <p:grpSpPr>
          <a:xfrm>
            <a:off x="7635288" y="1412164"/>
            <a:ext cx="3088131" cy="2316989"/>
            <a:chOff x="7554362" y="748450"/>
            <a:chExt cx="3833180" cy="308859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363CA2-0BEE-4B9C-B1D0-7987E537CD4C}"/>
                </a:ext>
              </a:extLst>
            </p:cNvPr>
            <p:cNvSpPr/>
            <p:nvPr/>
          </p:nvSpPr>
          <p:spPr>
            <a:xfrm>
              <a:off x="7554362" y="748450"/>
              <a:ext cx="3721923" cy="4451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ea typeface="微软雅黑" panose="020B0503020204020204" charset="-122"/>
                </a:rPr>
                <a:t>机器人自动化路径算法效率提升</a:t>
              </a:r>
              <a:endParaRPr lang="en-US" altLang="zh-CN" sz="1600" b="1" dirty="0">
                <a:ea typeface="微软雅黑" panose="020B0503020204020204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D85A91B-9ABF-4DD4-B343-D501DF757B72}"/>
                </a:ext>
              </a:extLst>
            </p:cNvPr>
            <p:cNvGrpSpPr/>
            <p:nvPr/>
          </p:nvGrpSpPr>
          <p:grpSpPr>
            <a:xfrm>
              <a:off x="7702875" y="1228990"/>
              <a:ext cx="3684667" cy="2608053"/>
              <a:chOff x="7737040" y="1205795"/>
              <a:chExt cx="3684667" cy="2608053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F439CE51-4360-4F84-ACD8-6B2DB8F809C5}"/>
                  </a:ext>
                </a:extLst>
              </p:cNvPr>
              <p:cNvGrpSpPr/>
              <p:nvPr/>
            </p:nvGrpSpPr>
            <p:grpSpPr>
              <a:xfrm>
                <a:off x="7737040" y="1205795"/>
                <a:ext cx="3684667" cy="2608053"/>
                <a:chOff x="7737040" y="1205795"/>
                <a:chExt cx="3684667" cy="2608053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C93030B2-A882-4A6D-90F7-BC35A32CC3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08" t="5482" r="28055" b="27091"/>
                <a:stretch/>
              </p:blipFill>
              <p:spPr>
                <a:xfrm>
                  <a:off x="7737040" y="1205795"/>
                  <a:ext cx="3684667" cy="2608053"/>
                </a:xfrm>
                <a:prstGeom prst="rect">
                  <a:avLst/>
                </a:prstGeom>
              </p:spPr>
            </p:pic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8E4F6B3-16DB-44A8-B253-850D7523BEAD}"/>
                    </a:ext>
                  </a:extLst>
                </p:cNvPr>
                <p:cNvSpPr txBox="1"/>
                <p:nvPr/>
              </p:nvSpPr>
              <p:spPr>
                <a:xfrm>
                  <a:off x="9236888" y="1915726"/>
                  <a:ext cx="708273" cy="3237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50%</a:t>
                  </a:r>
                  <a:endPara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474193C-7273-44CA-9DC3-89A39B90CFB9}"/>
                    </a:ext>
                  </a:extLst>
                </p:cNvPr>
                <p:cNvSpPr txBox="1"/>
                <p:nvPr/>
              </p:nvSpPr>
              <p:spPr>
                <a:xfrm>
                  <a:off x="8539901" y="3336347"/>
                  <a:ext cx="560075" cy="328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90%</a:t>
                  </a:r>
                  <a:endPara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8B74263-485F-4695-8F9D-16C0B51F5B79}"/>
                    </a:ext>
                  </a:extLst>
                </p:cNvPr>
                <p:cNvSpPr txBox="1"/>
                <p:nvPr/>
              </p:nvSpPr>
              <p:spPr>
                <a:xfrm>
                  <a:off x="10356615" y="3408951"/>
                  <a:ext cx="560075" cy="328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70%</a:t>
                  </a:r>
                  <a:endPara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0CDAFA3-39B2-47EC-8FDF-4799B6EECA03}"/>
                  </a:ext>
                </a:extLst>
              </p:cNvPr>
              <p:cNvGrpSpPr/>
              <p:nvPr/>
            </p:nvGrpSpPr>
            <p:grpSpPr>
              <a:xfrm>
                <a:off x="9188963" y="2812502"/>
                <a:ext cx="770598" cy="230832"/>
                <a:chOff x="9188963" y="2812502"/>
                <a:chExt cx="770598" cy="230832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70D00D9-CB6C-406A-B6B7-7F03E546DB25}"/>
                    </a:ext>
                  </a:extLst>
                </p:cNvPr>
                <p:cNvSpPr/>
                <p:nvPr/>
              </p:nvSpPr>
              <p:spPr>
                <a:xfrm>
                  <a:off x="9188963" y="2831242"/>
                  <a:ext cx="648768" cy="1779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noFill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DAF10EA-25B5-461C-A893-D5FFDE2AA764}"/>
                    </a:ext>
                  </a:extLst>
                </p:cNvPr>
                <p:cNvSpPr txBox="1"/>
                <p:nvPr/>
              </p:nvSpPr>
              <p:spPr>
                <a:xfrm>
                  <a:off x="9296687" y="2812502"/>
                  <a:ext cx="66287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9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提升效率</a:t>
                  </a:r>
                </a:p>
              </p:txBody>
            </p:sp>
          </p:grp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3495BF3-BE82-4045-8491-B7A83E39279B}"/>
                </a:ext>
              </a:extLst>
            </p:cNvPr>
            <p:cNvCxnSpPr/>
            <p:nvPr/>
          </p:nvCxnSpPr>
          <p:spPr>
            <a:xfrm flipH="1">
              <a:off x="8404167" y="2222908"/>
              <a:ext cx="1141041" cy="138285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779FA7D-6695-416D-82D1-12D619B07F3E}"/>
                </a:ext>
              </a:extLst>
            </p:cNvPr>
            <p:cNvCxnSpPr/>
            <p:nvPr/>
          </p:nvCxnSpPr>
          <p:spPr>
            <a:xfrm flipH="1">
              <a:off x="8404167" y="3457575"/>
              <a:ext cx="2020946" cy="1462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CF49F5-40CB-4BA1-BE92-51B47467A7B3}"/>
                </a:ext>
              </a:extLst>
            </p:cNvPr>
            <p:cNvCxnSpPr/>
            <p:nvPr/>
          </p:nvCxnSpPr>
          <p:spPr>
            <a:xfrm flipH="1" flipV="1">
              <a:off x="9526940" y="2223877"/>
              <a:ext cx="898173" cy="125047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DACAFAF0-5373-420B-9621-19969FECFEDC}"/>
              </a:ext>
            </a:extLst>
          </p:cNvPr>
          <p:cNvGraphicFramePr>
            <a:graphicFrameLocks noGrp="1"/>
          </p:cNvGraphicFramePr>
          <p:nvPr/>
        </p:nvGraphicFramePr>
        <p:xfrm>
          <a:off x="4167007" y="5079386"/>
          <a:ext cx="310128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20">
                  <a:extLst>
                    <a:ext uri="{9D8B030D-6E8A-4147-A177-3AD203B41FA5}">
                      <a16:colId xmlns:a16="http://schemas.microsoft.com/office/drawing/2014/main" val="464846607"/>
                    </a:ext>
                  </a:extLst>
                </a:gridCol>
                <a:gridCol w="1894262">
                  <a:extLst>
                    <a:ext uri="{9D8B030D-6E8A-4147-A177-3AD203B41FA5}">
                      <a16:colId xmlns:a16="http://schemas.microsoft.com/office/drawing/2014/main" val="4277662729"/>
                    </a:ext>
                  </a:extLst>
                </a:gridCol>
              </a:tblGrid>
              <a:tr h="23330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机器人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提升程度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53554"/>
                  </a:ext>
                </a:extLst>
              </a:tr>
              <a:tr h="228953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天花打磨机器人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路径数据</a:t>
                      </a:r>
                      <a:r>
                        <a:rPr lang="en-US" altLang="zh-CN" sz="1000" dirty="0"/>
                        <a:t>100%</a:t>
                      </a:r>
                      <a:r>
                        <a:rPr lang="zh-CN" altLang="en-US" sz="1000" dirty="0"/>
                        <a:t>由软件自动出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2497"/>
                  </a:ext>
                </a:extLst>
              </a:tr>
              <a:tr h="228953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螺杆洞封堵机器人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路径数据</a:t>
                      </a:r>
                      <a:r>
                        <a:rPr lang="en-US" altLang="zh-CN" sz="1000" dirty="0"/>
                        <a:t>100%</a:t>
                      </a:r>
                      <a:r>
                        <a:rPr lang="zh-CN" altLang="en-US" sz="1000" dirty="0"/>
                        <a:t>由软件自动出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70948"/>
                  </a:ext>
                </a:extLst>
              </a:tr>
              <a:tr h="336999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室内喷涂机器人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一天出一个房间数据提升为半小时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58221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37D31560-B766-47B8-AC14-126E140C4D70}"/>
              </a:ext>
            </a:extLst>
          </p:cNvPr>
          <p:cNvSpPr txBox="1"/>
          <p:nvPr/>
        </p:nvSpPr>
        <p:spPr>
          <a:xfrm>
            <a:off x="4701985" y="474083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提升效果前三的算法</a:t>
            </a:r>
          </a:p>
        </p:txBody>
      </p:sp>
      <p:graphicFrame>
        <p:nvGraphicFramePr>
          <p:cNvPr id="28" name="表格 25">
            <a:extLst>
              <a:ext uri="{FF2B5EF4-FFF2-40B4-BE49-F238E27FC236}">
                <a16:creationId xmlns:a16="http://schemas.microsoft.com/office/drawing/2014/main" id="{F4F521D9-5414-414B-B49F-A58937729688}"/>
              </a:ext>
            </a:extLst>
          </p:cNvPr>
          <p:cNvGraphicFramePr>
            <a:graphicFrameLocks noGrp="1"/>
          </p:cNvGraphicFramePr>
          <p:nvPr/>
        </p:nvGraphicFramePr>
        <p:xfrm>
          <a:off x="595961" y="4528841"/>
          <a:ext cx="3101282" cy="195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877">
                  <a:extLst>
                    <a:ext uri="{9D8B030D-6E8A-4147-A177-3AD203B41FA5}">
                      <a16:colId xmlns:a16="http://schemas.microsoft.com/office/drawing/2014/main" val="464846607"/>
                    </a:ext>
                  </a:extLst>
                </a:gridCol>
                <a:gridCol w="1757405">
                  <a:extLst>
                    <a:ext uri="{9D8B030D-6E8A-4147-A177-3AD203B41FA5}">
                      <a16:colId xmlns:a16="http://schemas.microsoft.com/office/drawing/2014/main" val="4277662729"/>
                    </a:ext>
                  </a:extLst>
                </a:gridCol>
              </a:tblGrid>
              <a:tr h="242336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53554"/>
                  </a:ext>
                </a:extLst>
              </a:tr>
              <a:tr h="215410">
                <a:tc rowSpan="2">
                  <a:txBody>
                    <a:bodyPr/>
                    <a:lstStyle/>
                    <a:p>
                      <a:r>
                        <a:rPr lang="en-US" altLang="zh-CN" sz="1000" dirty="0"/>
                        <a:t>Web</a:t>
                      </a:r>
                      <a:r>
                        <a:rPr lang="zh-CN" altLang="en-US" sz="1000" dirty="0"/>
                        <a:t>端接口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天花打磨机算法</a:t>
                      </a:r>
                      <a:r>
                        <a:rPr lang="en-US" altLang="zh-CN" sz="1000" dirty="0"/>
                        <a:t>web</a:t>
                      </a:r>
                      <a:r>
                        <a:rPr lang="zh-CN" altLang="en-US" sz="1000" dirty="0"/>
                        <a:t>端接口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2497"/>
                  </a:ext>
                </a:extLst>
              </a:tr>
              <a:tr h="21541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墙纸铺贴算法</a:t>
                      </a:r>
                      <a:r>
                        <a:rPr lang="en-US" altLang="zh-CN" sz="1000" dirty="0"/>
                        <a:t>web</a:t>
                      </a:r>
                      <a:r>
                        <a:rPr lang="zh-CN" altLang="en-US" sz="1000" dirty="0"/>
                        <a:t>端接口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70948"/>
                  </a:ext>
                </a:extLst>
              </a:tr>
              <a:tr h="297707">
                <a:tc rowSpan="2">
                  <a:txBody>
                    <a:bodyPr/>
                    <a:lstStyle/>
                    <a:p>
                      <a:r>
                        <a:rPr lang="en-US" altLang="zh-CN" sz="1000" dirty="0"/>
                        <a:t>Cad</a:t>
                      </a:r>
                      <a:r>
                        <a:rPr lang="zh-CN" altLang="en-US" sz="1000" dirty="0"/>
                        <a:t>路径检查工具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室内喷涂</a:t>
                      </a:r>
                      <a:r>
                        <a:rPr lang="en-US" altLang="zh-CN" sz="1000" dirty="0"/>
                        <a:t>cad</a:t>
                      </a:r>
                      <a:r>
                        <a:rPr lang="zh-CN" altLang="en-US" sz="1000" dirty="0"/>
                        <a:t>检查工具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582212"/>
                  </a:ext>
                </a:extLst>
              </a:tr>
              <a:tr h="297707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腻子打磨</a:t>
                      </a:r>
                      <a:r>
                        <a:rPr lang="en-US" altLang="zh-CN" sz="1000" dirty="0"/>
                        <a:t>cad</a:t>
                      </a:r>
                      <a:r>
                        <a:rPr lang="zh-CN" altLang="en-US" sz="1000" dirty="0"/>
                        <a:t>检查工具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061832"/>
                  </a:ext>
                </a:extLst>
              </a:tr>
              <a:tr h="29770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Web</a:t>
                      </a:r>
                      <a:r>
                        <a:rPr lang="zh-CN" altLang="en-US" sz="1000" dirty="0"/>
                        <a:t>端路径编辑工具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24</a:t>
                      </a:r>
                      <a:r>
                        <a:rPr lang="zh-CN" altLang="en-US" sz="1000" dirty="0"/>
                        <a:t>款机器人路径编辑工具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690371"/>
                  </a:ext>
                </a:extLst>
              </a:tr>
              <a:tr h="29770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Web</a:t>
                      </a:r>
                      <a:r>
                        <a:rPr lang="zh-CN" altLang="en-US" sz="1000" dirty="0"/>
                        <a:t>端算法工具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款</a:t>
                      </a:r>
                      <a:r>
                        <a:rPr lang="en-US" altLang="zh-CN" sz="1000" dirty="0"/>
                        <a:t>web</a:t>
                      </a:r>
                      <a:r>
                        <a:rPr lang="zh-CN" altLang="en-US" sz="1000" dirty="0"/>
                        <a:t>端机器人路径算法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938838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407E86F1-0F9A-4848-A615-CB551601A17D}"/>
              </a:ext>
            </a:extLst>
          </p:cNvPr>
          <p:cNvSpPr txBox="1"/>
          <p:nvPr/>
        </p:nvSpPr>
        <p:spPr>
          <a:xfrm>
            <a:off x="1319241" y="419028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自动算法辅助项目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99BB26B-E635-4476-9A99-E82AFD517EDA}"/>
              </a:ext>
            </a:extLst>
          </p:cNvPr>
          <p:cNvGrpSpPr/>
          <p:nvPr/>
        </p:nvGrpSpPr>
        <p:grpSpPr>
          <a:xfrm>
            <a:off x="7602529" y="4092449"/>
            <a:ext cx="4105156" cy="2265394"/>
            <a:chOff x="7602529" y="4092449"/>
            <a:chExt cx="4105156" cy="2265394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C468BA-5D1F-4D65-94B6-9225BEAA017F}"/>
                </a:ext>
              </a:extLst>
            </p:cNvPr>
            <p:cNvSpPr txBox="1"/>
            <p:nvPr/>
          </p:nvSpPr>
          <p:spPr>
            <a:xfrm>
              <a:off x="7635288" y="4340262"/>
              <a:ext cx="4072397" cy="199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/>
                <a:t>24</a:t>
              </a:r>
              <a:r>
                <a:rPr lang="zh-CN" altLang="en-US" sz="1200" dirty="0"/>
                <a:t>款机器人的路径数据全部由</a:t>
              </a:r>
              <a:r>
                <a:rPr lang="en-US" altLang="zh-CN" sz="1200" dirty="0"/>
                <a:t>Web</a:t>
              </a:r>
              <a:r>
                <a:rPr lang="zh-CN" altLang="en-US" sz="1200" dirty="0"/>
                <a:t>端路径编辑工具编辑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完成</a:t>
              </a:r>
              <a:r>
                <a:rPr lang="en-US" altLang="zh-CN" sz="1200" dirty="0"/>
                <a:t>13</a:t>
              </a:r>
              <a:r>
                <a:rPr lang="zh-CN" altLang="en-US" sz="1200" dirty="0"/>
                <a:t>款机器人多个版本的自动路径算法工具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天花打磨、螺杆洞封堵机器人路径完全由工具出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应用</a:t>
              </a:r>
              <a:r>
                <a:rPr lang="en-US" altLang="zh-CN" sz="1200" dirty="0"/>
                <a:t>8</a:t>
              </a:r>
              <a:r>
                <a:rPr lang="zh-CN" altLang="en-US" sz="1200" dirty="0"/>
                <a:t>款半自动算法工具提升出工作路径的效率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专利</a:t>
              </a:r>
              <a:r>
                <a:rPr lang="en-US" altLang="zh-CN" sz="1200" dirty="0"/>
                <a:t>8</a:t>
              </a:r>
              <a:r>
                <a:rPr lang="zh-CN" altLang="en-US" sz="1200" dirty="0"/>
                <a:t>份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/>
                <a:t>Web</a:t>
              </a:r>
              <a:r>
                <a:rPr lang="zh-CN" altLang="en-US" sz="1200" dirty="0"/>
                <a:t>端算法接口打通视觉测量机器人、多机调度系统、</a:t>
              </a:r>
              <a:endParaRPr lang="en-US" altLang="zh-CN" sz="1200" dirty="0"/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/>
                <a:t>自动算法的全自动流程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C3D3C6C-48B1-4D25-8D74-0BEE01DDCCF4}"/>
                </a:ext>
              </a:extLst>
            </p:cNvPr>
            <p:cNvSpPr txBox="1"/>
            <p:nvPr/>
          </p:nvSpPr>
          <p:spPr>
            <a:xfrm>
              <a:off x="9011436" y="409244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实际应用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6E8211-6E5E-4984-BC0E-B413717237ED}"/>
                </a:ext>
              </a:extLst>
            </p:cNvPr>
            <p:cNvSpPr/>
            <p:nvPr/>
          </p:nvSpPr>
          <p:spPr>
            <a:xfrm>
              <a:off x="7602529" y="4111662"/>
              <a:ext cx="4105156" cy="224618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9" name="图表 28">
            <a:extLst>
              <a:ext uri="{FF2B5EF4-FFF2-40B4-BE49-F238E27FC236}">
                <a16:creationId xmlns:a16="http://schemas.microsoft.com/office/drawing/2014/main" id="{DFFDD3E6-A253-47E4-A8BD-2F7F7F7A4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294462"/>
              </p:ext>
            </p:extLst>
          </p:nvPr>
        </p:nvGraphicFramePr>
        <p:xfrm>
          <a:off x="408035" y="1035773"/>
          <a:ext cx="6786382" cy="2916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950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3</a:t>
            </a:r>
            <a:r>
              <a:rPr lang="zh-CN" altLang="en-US" dirty="0">
                <a:solidFill>
                  <a:srgbClr val="217F9E"/>
                </a:solidFill>
              </a:rPr>
              <a:t>、重点工作</a:t>
            </a:r>
          </a:p>
        </p:txBody>
      </p:sp>
      <p:sp>
        <p:nvSpPr>
          <p:cNvPr id="39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 txBox="1">
            <a:spLocks/>
          </p:cNvSpPr>
          <p:nvPr/>
        </p:nvSpPr>
        <p:spPr>
          <a:xfrm>
            <a:off x="4184365" y="987968"/>
            <a:ext cx="3856346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00899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217F9E"/>
                </a:solidFill>
              </a:rPr>
              <a:t>机器人自动路径算法工具</a:t>
            </a:r>
          </a:p>
        </p:txBody>
      </p:sp>
      <p:sp>
        <p:nvSpPr>
          <p:cNvPr id="59" name="矩形 58"/>
          <p:cNvSpPr/>
          <p:nvPr/>
        </p:nvSpPr>
        <p:spPr>
          <a:xfrm>
            <a:off x="1380764" y="4599597"/>
            <a:ext cx="3751618" cy="116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例如：天花喷涂路径生成算法、飘窗喷涂路径生成算法、立面墙体喷涂路径生成算法，侧喷墙体路径生成算法、柱子喷涂路径生成算法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这种方式最多，包含</a:t>
            </a:r>
            <a:r>
              <a:rPr lang="en-US" altLang="zh-CN" sz="1200" kern="0" dirty="0">
                <a:solidFill>
                  <a:srgbClr val="000000"/>
                </a:solidFill>
                <a:latin typeface="Arial"/>
                <a:ea typeface="微软雅黑"/>
              </a:rPr>
              <a:t>10</a:t>
            </a: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款机器人的自动路径算法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BE53AB-45E4-42F4-BC6C-66875896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37" y="1841745"/>
            <a:ext cx="3641434" cy="2648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52C2A3-DD9F-4E09-806A-F634D3AC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111" y="1946550"/>
            <a:ext cx="3579843" cy="20684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C495F4B-3955-413D-B197-4709DF8042A7}"/>
              </a:ext>
            </a:extLst>
          </p:cNvPr>
          <p:cNvSpPr/>
          <p:nvPr/>
        </p:nvSpPr>
        <p:spPr>
          <a:xfrm>
            <a:off x="6249171" y="4501374"/>
            <a:ext cx="3699471" cy="144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例如：测量机器人通过视觉分析天花凸出的缝隙，将数据传递到天花天花打磨路径算法接口，然后通过多机调度下发给机器人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这种方式目前主要用在天花打磨机器人和螺杆洞封堵机器人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B87290-3D5E-4CDC-8017-4409CDC560CF}"/>
              </a:ext>
            </a:extLst>
          </p:cNvPr>
          <p:cNvSpPr txBox="1"/>
          <p:nvPr/>
        </p:nvSpPr>
        <p:spPr>
          <a:xfrm>
            <a:off x="2150046" y="1472413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Revit</a:t>
            </a:r>
            <a:r>
              <a:rPr lang="zh-CN" altLang="en-US" dirty="0"/>
              <a:t>的自动路径算法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78BB66-E037-4003-96CD-EF3222CB9CCE}"/>
              </a:ext>
            </a:extLst>
          </p:cNvPr>
          <p:cNvSpPr txBox="1"/>
          <p:nvPr/>
        </p:nvSpPr>
        <p:spPr>
          <a:xfrm>
            <a:off x="6972739" y="1416209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基于视觉的自动路径算法 </a:t>
            </a:r>
          </a:p>
        </p:txBody>
      </p:sp>
    </p:spTree>
    <p:extLst>
      <p:ext uri="{BB962C8B-B14F-4D97-AF65-F5344CB8AC3E}">
        <p14:creationId xmlns:p14="http://schemas.microsoft.com/office/powerpoint/2010/main" val="1066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3</a:t>
            </a:r>
            <a:r>
              <a:rPr lang="zh-CN" altLang="en-US" dirty="0">
                <a:solidFill>
                  <a:srgbClr val="217F9E"/>
                </a:solidFill>
              </a:rPr>
              <a:t>、重点工作</a:t>
            </a:r>
          </a:p>
        </p:txBody>
      </p:sp>
      <p:sp>
        <p:nvSpPr>
          <p:cNvPr id="39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 txBox="1">
            <a:spLocks/>
          </p:cNvSpPr>
          <p:nvPr/>
        </p:nvSpPr>
        <p:spPr>
          <a:xfrm>
            <a:off x="4184365" y="987968"/>
            <a:ext cx="3856346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00899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217F9E"/>
                </a:solidFill>
              </a:rPr>
              <a:t>机器人自动路径算法工具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E8B0EA-6D07-4425-8D4A-947563447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72" y="2393575"/>
            <a:ext cx="3534157" cy="17781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2C7F57-95CE-4A12-A604-8E45D1D44CAF}"/>
              </a:ext>
            </a:extLst>
          </p:cNvPr>
          <p:cNvSpPr txBox="1"/>
          <p:nvPr/>
        </p:nvSpPr>
        <p:spPr>
          <a:xfrm>
            <a:off x="2296911" y="161713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端自动路径算法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3ADC3B-F671-4DA6-8AE3-597116B44238}"/>
              </a:ext>
            </a:extLst>
          </p:cNvPr>
          <p:cNvSpPr/>
          <p:nvPr/>
        </p:nvSpPr>
        <p:spPr>
          <a:xfrm>
            <a:off x="1692972" y="4333905"/>
            <a:ext cx="3457163" cy="144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例如：挂网填浆机器人所在的场景里，</a:t>
            </a:r>
            <a:r>
              <a:rPr lang="en-US" altLang="zh-CN" sz="1200" kern="0" dirty="0">
                <a:solidFill>
                  <a:srgbClr val="000000"/>
                </a:solidFill>
                <a:latin typeface="Arial"/>
                <a:ea typeface="微软雅黑"/>
              </a:rPr>
              <a:t>BIM</a:t>
            </a: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模型跟现场不匹配，需要根据现场确定挂网填浆位置（如图黑点），最后算出机器人的工作路径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这种方式目前主要用在挂网填浆机器人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83432F-3E19-4904-83BA-0F7036269085}"/>
              </a:ext>
            </a:extLst>
          </p:cNvPr>
          <p:cNvSpPr txBox="1"/>
          <p:nvPr/>
        </p:nvSpPr>
        <p:spPr>
          <a:xfrm>
            <a:off x="7197158" y="1617133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CAD</a:t>
            </a:r>
            <a:r>
              <a:rPr lang="zh-CN" altLang="en-US" dirty="0"/>
              <a:t>端自动路径算法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E61F59-7165-4F2C-8D07-D9F409388A40}"/>
              </a:ext>
            </a:extLst>
          </p:cNvPr>
          <p:cNvSpPr/>
          <p:nvPr/>
        </p:nvSpPr>
        <p:spPr>
          <a:xfrm>
            <a:off x="6706744" y="4808721"/>
            <a:ext cx="3457163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例如：室外喷涂的场景里，直接用画出</a:t>
            </a:r>
            <a:r>
              <a:rPr lang="en-US" altLang="zh-CN" sz="1200" kern="0" dirty="0">
                <a:solidFill>
                  <a:srgbClr val="000000"/>
                </a:solidFill>
                <a:latin typeface="Arial"/>
                <a:ea typeface="微软雅黑"/>
              </a:rPr>
              <a:t>CAD</a:t>
            </a: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画出室外喷涂的工作区域，然后再解析工作区域生成室外喷涂机器人的工作路径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kern="0" dirty="0">
                <a:solidFill>
                  <a:srgbClr val="000000"/>
                </a:solidFill>
                <a:latin typeface="Arial"/>
                <a:ea typeface="微软雅黑"/>
              </a:rPr>
              <a:t>这种方式目前主要用在室外喷涂机器人、木地板铺设、布料机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CB8AFC-9AB1-41B2-8BD0-40BE0103B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45"/>
          <a:stretch/>
        </p:blipFill>
        <p:spPr>
          <a:xfrm>
            <a:off x="6563534" y="2049279"/>
            <a:ext cx="3743581" cy="26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6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3</a:t>
            </a:r>
            <a:r>
              <a:rPr lang="zh-CN" altLang="en-US" dirty="0">
                <a:solidFill>
                  <a:srgbClr val="217F9E"/>
                </a:solidFill>
              </a:rPr>
              <a:t>、重点工作</a:t>
            </a:r>
          </a:p>
        </p:txBody>
      </p:sp>
      <p:sp>
        <p:nvSpPr>
          <p:cNvPr id="39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 txBox="1">
            <a:spLocks/>
          </p:cNvSpPr>
          <p:nvPr/>
        </p:nvSpPr>
        <p:spPr>
          <a:xfrm>
            <a:off x="3639241" y="1023137"/>
            <a:ext cx="5601472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00899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217F9E"/>
                </a:solidFill>
              </a:rPr>
              <a:t>机器人自动路径算法工具</a:t>
            </a:r>
            <a:r>
              <a:rPr lang="en-US" altLang="zh-CN" dirty="0">
                <a:solidFill>
                  <a:srgbClr val="217F9E"/>
                </a:solidFill>
              </a:rPr>
              <a:t>——</a:t>
            </a:r>
            <a:r>
              <a:rPr lang="zh-CN" altLang="en-US" dirty="0">
                <a:solidFill>
                  <a:srgbClr val="217F9E"/>
                </a:solidFill>
              </a:rPr>
              <a:t>基于</a:t>
            </a:r>
            <a:r>
              <a:rPr lang="en-US" altLang="zh-CN" dirty="0">
                <a:solidFill>
                  <a:srgbClr val="217F9E"/>
                </a:solidFill>
              </a:rPr>
              <a:t>Revit</a:t>
            </a:r>
            <a:endParaRPr lang="zh-CN" altLang="en-US" dirty="0">
              <a:solidFill>
                <a:srgbClr val="217F9E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53E703-9659-4143-9098-524EE8DA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24" y="1737059"/>
            <a:ext cx="952115" cy="7081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39E7DF-AF4C-42D2-8145-0633BFDAFF63}"/>
              </a:ext>
            </a:extLst>
          </p:cNvPr>
          <p:cNvSpPr txBox="1"/>
          <p:nvPr/>
        </p:nvSpPr>
        <p:spPr>
          <a:xfrm>
            <a:off x="2039815" y="3578469"/>
            <a:ext cx="2101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Jenkins</a:t>
            </a:r>
            <a:r>
              <a:rPr lang="zh-CN" altLang="en-US" dirty="0"/>
              <a:t>自动编译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NSIS</a:t>
            </a:r>
            <a:r>
              <a:rPr lang="zh-CN" altLang="en-US" dirty="0"/>
              <a:t>打包安装包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自动升级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407FAF-B86A-462B-A024-2E099D9A8F7A}"/>
              </a:ext>
            </a:extLst>
          </p:cNvPr>
          <p:cNvSpPr txBox="1"/>
          <p:nvPr/>
        </p:nvSpPr>
        <p:spPr>
          <a:xfrm>
            <a:off x="4759569" y="3578469"/>
            <a:ext cx="3342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14</a:t>
            </a:r>
            <a:r>
              <a:rPr lang="zh-CN" altLang="en-US" dirty="0"/>
              <a:t>款机器人自动化算法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UI</a:t>
            </a:r>
            <a:r>
              <a:rPr lang="zh-CN" altLang="en-US" dirty="0"/>
              <a:t>标准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输出机器人工作数据的</a:t>
            </a:r>
            <a:r>
              <a:rPr lang="en-US" altLang="zh-CN" dirty="0"/>
              <a:t>JSON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B044FC-2E1D-4545-BC4C-D6DBA4334D41}"/>
              </a:ext>
            </a:extLst>
          </p:cNvPr>
          <p:cNvSpPr txBox="1"/>
          <p:nvPr/>
        </p:nvSpPr>
        <p:spPr>
          <a:xfrm>
            <a:off x="8357127" y="3578469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房间内的路径衔接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房间间的路径衔接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1BE15D-9C6F-4808-838D-1B425CCEB72F}"/>
              </a:ext>
            </a:extLst>
          </p:cNvPr>
          <p:cNvSpPr/>
          <p:nvPr/>
        </p:nvSpPr>
        <p:spPr>
          <a:xfrm>
            <a:off x="1811215" y="3292788"/>
            <a:ext cx="2453054" cy="1494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CDE248-7FFD-4989-80F6-57A9D33E0D21}"/>
              </a:ext>
            </a:extLst>
          </p:cNvPr>
          <p:cNvSpPr/>
          <p:nvPr/>
        </p:nvSpPr>
        <p:spPr>
          <a:xfrm>
            <a:off x="4765925" y="3292788"/>
            <a:ext cx="3243867" cy="1494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373FB8-04B2-4F9D-9013-41F5553D5BF1}"/>
              </a:ext>
            </a:extLst>
          </p:cNvPr>
          <p:cNvSpPr/>
          <p:nvPr/>
        </p:nvSpPr>
        <p:spPr>
          <a:xfrm>
            <a:off x="8363483" y="3292788"/>
            <a:ext cx="2453054" cy="1494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98A9D3A-D594-4241-8A6E-E7319F948F75}"/>
              </a:ext>
            </a:extLst>
          </p:cNvPr>
          <p:cNvCxnSpPr>
            <a:stCxn id="8" idx="2"/>
          </p:cNvCxnSpPr>
          <p:nvPr/>
        </p:nvCxnSpPr>
        <p:spPr>
          <a:xfrm flipH="1">
            <a:off x="6022731" y="2445244"/>
            <a:ext cx="10451" cy="847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9A2417F-7B65-4940-AB7D-C3A088CE19CB}"/>
              </a:ext>
            </a:extLst>
          </p:cNvPr>
          <p:cNvCxnSpPr/>
          <p:nvPr/>
        </p:nvCxnSpPr>
        <p:spPr>
          <a:xfrm>
            <a:off x="6033181" y="2848708"/>
            <a:ext cx="3137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6BB1B66-1A77-420E-A8E0-7D0DB207BD5B}"/>
              </a:ext>
            </a:extLst>
          </p:cNvPr>
          <p:cNvCxnSpPr/>
          <p:nvPr/>
        </p:nvCxnSpPr>
        <p:spPr>
          <a:xfrm flipH="1">
            <a:off x="2725615" y="2845363"/>
            <a:ext cx="3297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C5E9F9A-1D0F-4440-A587-54CFAAC25174}"/>
              </a:ext>
            </a:extLst>
          </p:cNvPr>
          <p:cNvCxnSpPr/>
          <p:nvPr/>
        </p:nvCxnSpPr>
        <p:spPr>
          <a:xfrm>
            <a:off x="2681654" y="2848708"/>
            <a:ext cx="0" cy="44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5C227AF-1971-41CD-ACDB-EB86412803D5}"/>
              </a:ext>
            </a:extLst>
          </p:cNvPr>
          <p:cNvCxnSpPr/>
          <p:nvPr/>
        </p:nvCxnSpPr>
        <p:spPr>
          <a:xfrm>
            <a:off x="9170377" y="2869016"/>
            <a:ext cx="0" cy="42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4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3</a:t>
            </a:r>
            <a:r>
              <a:rPr lang="zh-CN" altLang="en-US" dirty="0">
                <a:solidFill>
                  <a:srgbClr val="217F9E"/>
                </a:solidFill>
              </a:rPr>
              <a:t>、重点工作</a:t>
            </a:r>
          </a:p>
        </p:txBody>
      </p:sp>
      <p:sp>
        <p:nvSpPr>
          <p:cNvPr id="39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 txBox="1">
            <a:spLocks/>
          </p:cNvSpPr>
          <p:nvPr/>
        </p:nvSpPr>
        <p:spPr>
          <a:xfrm>
            <a:off x="3639241" y="1023137"/>
            <a:ext cx="5601472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00899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217F9E"/>
                </a:solidFill>
              </a:rPr>
              <a:t>机器人自动路径算法工具</a:t>
            </a:r>
            <a:r>
              <a:rPr lang="en-US" altLang="zh-CN" dirty="0">
                <a:solidFill>
                  <a:srgbClr val="217F9E"/>
                </a:solidFill>
              </a:rPr>
              <a:t>——</a:t>
            </a:r>
            <a:r>
              <a:rPr lang="zh-CN" altLang="en-US">
                <a:solidFill>
                  <a:srgbClr val="217F9E"/>
                </a:solidFill>
              </a:rPr>
              <a:t>近期规划</a:t>
            </a:r>
            <a:endParaRPr lang="zh-CN" altLang="en-US" dirty="0">
              <a:solidFill>
                <a:srgbClr val="217F9E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E64288-9E18-410C-9403-BF8D1EFB7229}"/>
              </a:ext>
            </a:extLst>
          </p:cNvPr>
          <p:cNvSpPr txBox="1"/>
          <p:nvPr/>
        </p:nvSpPr>
        <p:spPr>
          <a:xfrm>
            <a:off x="3433649" y="3328537"/>
            <a:ext cx="1084869" cy="260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b="1" dirty="0">
                <a:ea typeface="+mn-lt"/>
                <a:cs typeface="+mn-lt"/>
                <a:sym typeface="+mn-ea"/>
              </a:rPr>
              <a:t>Revit</a:t>
            </a:r>
            <a:r>
              <a:rPr lang="zh-CN" altLang="en-US" sz="1100" b="1" dirty="0">
                <a:ea typeface="+mn-lt"/>
                <a:cs typeface="+mn-lt"/>
                <a:sym typeface="+mn-ea"/>
              </a:rPr>
              <a:t>模型</a:t>
            </a:r>
            <a:endParaRPr lang="en-US" altLang="zh-CN" sz="1100" b="1" dirty="0">
              <a:ea typeface="+mn-lt"/>
              <a:cs typeface="+mn-lt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EE66CE-D3E6-4B6E-B16C-B4E28156DF11}"/>
              </a:ext>
            </a:extLst>
          </p:cNvPr>
          <p:cNvSpPr/>
          <p:nvPr/>
        </p:nvSpPr>
        <p:spPr>
          <a:xfrm>
            <a:off x="5940753" y="3265762"/>
            <a:ext cx="1404620" cy="394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b="1" dirty="0">
                <a:solidFill>
                  <a:srgbClr val="217F9E"/>
                </a:solidFill>
                <a:sym typeface="+mn-ea"/>
              </a:rPr>
              <a:t>自动算法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47601A-9D5E-4ADA-BC9B-9C45959BA8E7}"/>
              </a:ext>
            </a:extLst>
          </p:cNvPr>
          <p:cNvSpPr txBox="1"/>
          <p:nvPr/>
        </p:nvSpPr>
        <p:spPr>
          <a:xfrm>
            <a:off x="8711762" y="2860025"/>
            <a:ext cx="1313180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100" b="1" dirty="0">
                <a:ea typeface="+mn-lt"/>
                <a:cs typeface="+mn-lt"/>
                <a:sym typeface="+mn-ea"/>
              </a:rPr>
              <a:t>局部路径规划数据</a:t>
            </a:r>
          </a:p>
        </p:txBody>
      </p:sp>
      <p:pic>
        <p:nvPicPr>
          <p:cNvPr id="31" name="Picture 2" descr="[æ·±å³]å£¹æ¹ä¸­å¿ç°ä»£é£æ ¼æ ·æ¿é´è®¾è®¡æ½å·¥å¾CAD+è½¯è£è®¾è®¡+ææå¾">
            <a:extLst>
              <a:ext uri="{FF2B5EF4-FFF2-40B4-BE49-F238E27FC236}">
                <a16:creationId xmlns:a16="http://schemas.microsoft.com/office/drawing/2014/main" id="{6CF1DE3C-1D9E-4703-B378-FB50DDBB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47" y="1451378"/>
            <a:ext cx="1759103" cy="131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619EDF6B-BA90-42BB-84DE-64713FF98EE6}"/>
              </a:ext>
            </a:extLst>
          </p:cNvPr>
          <p:cNvSpPr txBox="1"/>
          <p:nvPr/>
        </p:nvSpPr>
        <p:spPr>
          <a:xfrm>
            <a:off x="3433650" y="1993242"/>
            <a:ext cx="1084868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b="1" dirty="0" err="1">
                <a:ea typeface="+mn-lt"/>
                <a:cs typeface="+mn-lt"/>
                <a:sym typeface="+mn-ea"/>
              </a:rPr>
              <a:t>CAD图纸</a:t>
            </a:r>
            <a:endParaRPr lang="en-US" altLang="zh-CN" sz="1100" b="1" dirty="0">
              <a:ea typeface="+mn-lt"/>
              <a:cs typeface="+mn-lt"/>
              <a:sym typeface="+mn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24B21D5-14D6-4204-80DF-F157A45B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164" y="2905390"/>
            <a:ext cx="1387942" cy="1051162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48723C3-7B43-4951-B5CB-0FF8C60E1CD6}"/>
              </a:ext>
            </a:extLst>
          </p:cNvPr>
          <p:cNvCxnSpPr>
            <a:stCxn id="32" idx="3"/>
            <a:endCxn id="20" idx="0"/>
          </p:cNvCxnSpPr>
          <p:nvPr/>
        </p:nvCxnSpPr>
        <p:spPr>
          <a:xfrm>
            <a:off x="4518518" y="2124047"/>
            <a:ext cx="2124545" cy="1141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27C783D-6325-42BF-8DD3-0A9E699DD881}"/>
              </a:ext>
            </a:extLst>
          </p:cNvPr>
          <p:cNvCxnSpPr>
            <a:stCxn id="55" idx="3"/>
            <a:endCxn id="20" idx="2"/>
          </p:cNvCxnSpPr>
          <p:nvPr/>
        </p:nvCxnSpPr>
        <p:spPr>
          <a:xfrm flipV="1">
            <a:off x="4518025" y="3660427"/>
            <a:ext cx="2125345" cy="1202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80911E8-A893-46B0-AFDF-7E96AE3796E2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4518518" y="3458712"/>
            <a:ext cx="1422235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15220825-1240-4AF4-BC31-B1240276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36" y="4221132"/>
            <a:ext cx="2503170" cy="1413510"/>
          </a:xfrm>
          <a:prstGeom prst="rect">
            <a:avLst/>
          </a:prstGeom>
        </p:spPr>
      </p:pic>
      <p:cxnSp>
        <p:nvCxnSpPr>
          <p:cNvPr id="48" name="肘形连接符 19">
            <a:extLst>
              <a:ext uri="{FF2B5EF4-FFF2-40B4-BE49-F238E27FC236}">
                <a16:creationId xmlns:a16="http://schemas.microsoft.com/office/drawing/2014/main" id="{9F058DA3-06A6-4D0B-8FB7-900C012614C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345373" y="2990830"/>
            <a:ext cx="1366389" cy="4724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22">
            <a:extLst>
              <a:ext uri="{FF2B5EF4-FFF2-40B4-BE49-F238E27FC236}">
                <a16:creationId xmlns:a16="http://schemas.microsoft.com/office/drawing/2014/main" id="{406657F2-FDA1-4F7A-B4A5-5F9D20D318D6}"/>
              </a:ext>
            </a:extLst>
          </p:cNvPr>
          <p:cNvCxnSpPr/>
          <p:nvPr/>
        </p:nvCxnSpPr>
        <p:spPr>
          <a:xfrm>
            <a:off x="7345680" y="3462942"/>
            <a:ext cx="1372870" cy="758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2186340-9F12-4FA8-A64B-832FE5ACF131}"/>
              </a:ext>
            </a:extLst>
          </p:cNvPr>
          <p:cNvSpPr txBox="1"/>
          <p:nvPr/>
        </p:nvSpPr>
        <p:spPr>
          <a:xfrm>
            <a:off x="8718747" y="4071605"/>
            <a:ext cx="1313180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100" b="1" dirty="0">
                <a:ea typeface="+mn-lt"/>
                <a:cs typeface="+mn-lt"/>
                <a:sym typeface="+mn-ea"/>
              </a:rPr>
              <a:t>整体路径规划数据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721392-EB10-41CA-AC0D-BE5B0DB37672}"/>
              </a:ext>
            </a:extLst>
          </p:cNvPr>
          <p:cNvSpPr txBox="1"/>
          <p:nvPr/>
        </p:nvSpPr>
        <p:spPr>
          <a:xfrm>
            <a:off x="8277065" y="3889990"/>
            <a:ext cx="1847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1100" dirty="0">
              <a:solidFill>
                <a:srgbClr val="217F9E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CF63ED-25D5-40CF-9AA7-EC5111449619}"/>
              </a:ext>
            </a:extLst>
          </p:cNvPr>
          <p:cNvSpPr txBox="1"/>
          <p:nvPr/>
        </p:nvSpPr>
        <p:spPr>
          <a:xfrm>
            <a:off x="3433649" y="4732522"/>
            <a:ext cx="1084869" cy="260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100" b="1">
                <a:ea typeface="+mn-lt"/>
                <a:cs typeface="+mn-lt"/>
                <a:sym typeface="+mn-ea"/>
              </a:rPr>
              <a:t>视觉数据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4DC769-177A-4526-A4AB-58A2838D0453}"/>
              </a:ext>
            </a:extLst>
          </p:cNvPr>
          <p:cNvSpPr txBox="1"/>
          <p:nvPr/>
        </p:nvSpPr>
        <p:spPr>
          <a:xfrm>
            <a:off x="3433649" y="5876157"/>
            <a:ext cx="1084869" cy="260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100" b="1" dirty="0">
                <a:ea typeface="+mn-lt"/>
                <a:cs typeface="+mn-lt"/>
                <a:sym typeface="+mn-ea"/>
              </a:rPr>
              <a:t>…</a:t>
            </a:r>
            <a:endParaRPr lang="zh-CN" altLang="en-US" sz="1100" b="1" dirty="0">
              <a:ea typeface="+mn-lt"/>
              <a:cs typeface="+mn-lt"/>
              <a:sym typeface="+mn-ea"/>
            </a:endParaRP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0491B16D-1EA3-49B9-8159-5C679FA91B62}"/>
              </a:ext>
            </a:extLst>
          </p:cNvPr>
          <p:cNvCxnSpPr>
            <a:cxnSpLocks/>
          </p:cNvCxnSpPr>
          <p:nvPr/>
        </p:nvCxnSpPr>
        <p:spPr>
          <a:xfrm flipV="1">
            <a:off x="4518025" y="4813190"/>
            <a:ext cx="2125345" cy="1202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3</a:t>
            </a:r>
            <a:r>
              <a:rPr lang="zh-CN" altLang="en-US" dirty="0">
                <a:solidFill>
                  <a:srgbClr val="217F9E"/>
                </a:solidFill>
              </a:rPr>
              <a:t>、重点工作</a:t>
            </a:r>
          </a:p>
        </p:txBody>
      </p:sp>
      <p:sp>
        <p:nvSpPr>
          <p:cNvPr id="30" name="矩形 29"/>
          <p:cNvSpPr/>
          <p:nvPr/>
        </p:nvSpPr>
        <p:spPr>
          <a:xfrm>
            <a:off x="693909" y="1419332"/>
            <a:ext cx="6487317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Arial"/>
                <a:ea typeface="微软雅黑"/>
              </a:rPr>
              <a:t>功能介绍：</a:t>
            </a:r>
            <a:endParaRPr lang="en-US" altLang="zh-CN" sz="1600" b="1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完成并持续改善</a:t>
            </a:r>
            <a:r>
              <a:rPr lang="en-US" altLang="zh-CN" sz="1400" kern="0" dirty="0">
                <a:solidFill>
                  <a:srgbClr val="000000"/>
                </a:solidFill>
                <a:latin typeface="Arial"/>
                <a:ea typeface="微软雅黑"/>
              </a:rPr>
              <a:t>Web</a:t>
            </a: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端机器人在线编辑工具，包含：室内喷涂机器人，室内喷涂机器人（新），腻子打磨机器人，填缝机器人，挂网填浆机器人，整平机器人，地砖子母机机器人，墙板安装机器人，螺杆洞封堵机器人，墙砖铺贴机器人，腻子涂敷机器人，内墙打磨机器人，打胶机器人，楼宇清洁机器人，地下车库喷涂机器人，墙纸铺贴机器人，地砖砂浆一体机机器人，外墙喷涂机器人、木地板铺设机器人、流质体机器人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工具集</a:t>
            </a:r>
            <a:r>
              <a:rPr lang="en-US" altLang="zh-CN" sz="1400" kern="0" dirty="0">
                <a:solidFill>
                  <a:srgbClr val="000000"/>
                </a:solidFill>
                <a:latin typeface="Arial"/>
                <a:ea typeface="微软雅黑"/>
              </a:rPr>
              <a:t>:</a:t>
            </a: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平移、旋转、合并路线、地图、添加衔接点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管理工具：房间管理工具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>
              <a:defRPr/>
            </a:pP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Arial"/>
                <a:ea typeface="微软雅黑"/>
              </a:rPr>
              <a:t>特点：</a:t>
            </a:r>
            <a:endParaRPr lang="en-US" altLang="zh-CN" sz="1600" b="1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kern="0" dirty="0">
                <a:solidFill>
                  <a:srgbClr val="000000"/>
                </a:solidFill>
                <a:latin typeface="Arial"/>
                <a:ea typeface="微软雅黑"/>
              </a:rPr>
              <a:t>22</a:t>
            </a: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款机器人人工出路径的工具；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节省</a:t>
            </a:r>
            <a:r>
              <a:rPr lang="en-US" altLang="zh-CN" sz="1400" kern="0" dirty="0">
                <a:solidFill>
                  <a:srgbClr val="000000"/>
                </a:solidFill>
                <a:latin typeface="Arial"/>
                <a:ea typeface="微软雅黑"/>
              </a:rPr>
              <a:t>50%</a:t>
            </a: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的手动编辑机器人路径时间；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框架比较完善，新增一款机器人，开发时间基本在半天以内。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9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 txBox="1">
            <a:spLocks/>
          </p:cNvSpPr>
          <p:nvPr/>
        </p:nvSpPr>
        <p:spPr>
          <a:xfrm>
            <a:off x="4624189" y="972041"/>
            <a:ext cx="2995516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00899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217F9E"/>
                </a:solidFill>
              </a:rPr>
              <a:t>Web</a:t>
            </a:r>
            <a:r>
              <a:rPr lang="zh-CN" altLang="en-US" dirty="0">
                <a:solidFill>
                  <a:srgbClr val="217F9E"/>
                </a:solidFill>
              </a:rPr>
              <a:t>端路径编辑工具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8EA143-4CA7-444F-9D6B-9890EA986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758" y="2247574"/>
            <a:ext cx="4750278" cy="23974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824E36-D43E-45E5-9CDE-FC0ED7BA510E}"/>
              </a:ext>
            </a:extLst>
          </p:cNvPr>
          <p:cNvSpPr txBox="1"/>
          <p:nvPr/>
        </p:nvSpPr>
        <p:spPr>
          <a:xfrm>
            <a:off x="8390250" y="1878242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端路径编辑工具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6" y="358803"/>
            <a:ext cx="7661997" cy="428241"/>
          </a:xfrm>
        </p:spPr>
        <p:txBody>
          <a:bodyPr/>
          <a:lstStyle/>
          <a:p>
            <a:r>
              <a:rPr lang="en-US" altLang="zh-CN" dirty="0">
                <a:solidFill>
                  <a:srgbClr val="217F9E"/>
                </a:solidFill>
              </a:rPr>
              <a:t>3</a:t>
            </a:r>
            <a:r>
              <a:rPr lang="zh-CN" altLang="en-US" dirty="0">
                <a:solidFill>
                  <a:srgbClr val="217F9E"/>
                </a:solidFill>
              </a:rPr>
              <a:t>、重点工作</a:t>
            </a:r>
          </a:p>
        </p:txBody>
      </p:sp>
      <p:sp>
        <p:nvSpPr>
          <p:cNvPr id="39" name="标题 3">
            <a:extLst>
              <a:ext uri="{FF2B5EF4-FFF2-40B4-BE49-F238E27FC236}">
                <a16:creationId xmlns:a16="http://schemas.microsoft.com/office/drawing/2014/main" id="{C30BE7E9-5BCB-48A2-80FF-C607A574E1A1}"/>
              </a:ext>
            </a:extLst>
          </p:cNvPr>
          <p:cNvSpPr txBox="1">
            <a:spLocks/>
          </p:cNvSpPr>
          <p:nvPr/>
        </p:nvSpPr>
        <p:spPr>
          <a:xfrm>
            <a:off x="4184365" y="987968"/>
            <a:ext cx="4315729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rgbClr val="00899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217F9E"/>
                </a:solidFill>
              </a:rPr>
              <a:t>CAD</a:t>
            </a:r>
            <a:r>
              <a:rPr lang="zh-CN" altLang="en-US" dirty="0">
                <a:solidFill>
                  <a:srgbClr val="217F9E"/>
                </a:solidFill>
              </a:rPr>
              <a:t>检查工具（</a:t>
            </a:r>
            <a:r>
              <a:rPr lang="en-US" altLang="zh-CN" dirty="0">
                <a:solidFill>
                  <a:srgbClr val="217F9E"/>
                </a:solidFill>
              </a:rPr>
              <a:t>V1\V2</a:t>
            </a:r>
            <a:r>
              <a:rPr lang="zh-CN" altLang="en-US" dirty="0">
                <a:solidFill>
                  <a:srgbClr val="217F9E"/>
                </a:solidFill>
              </a:rPr>
              <a:t>版）</a:t>
            </a:r>
          </a:p>
        </p:txBody>
      </p:sp>
      <p:sp>
        <p:nvSpPr>
          <p:cNvPr id="59" name="矩形 58"/>
          <p:cNvSpPr/>
          <p:nvPr/>
        </p:nvSpPr>
        <p:spPr>
          <a:xfrm>
            <a:off x="676108" y="1938198"/>
            <a:ext cx="6096000" cy="2345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Arial"/>
                <a:ea typeface="微软雅黑"/>
              </a:rPr>
              <a:t>功能介绍：</a:t>
            </a:r>
            <a:endParaRPr lang="en-US" altLang="zh-CN" sz="1600" b="1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在</a:t>
            </a:r>
            <a:r>
              <a:rPr lang="en-US" altLang="zh-CN" sz="1400" kern="0" dirty="0">
                <a:solidFill>
                  <a:srgbClr val="000000"/>
                </a:solidFill>
                <a:latin typeface="Arial"/>
                <a:ea typeface="微软雅黑"/>
              </a:rPr>
              <a:t>cad</a:t>
            </a: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里按照类别显示机器人作业路径作业点和工作面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其中十字叉是机器人工作点，矩形是工作面，工作点和工作面成组</a:t>
            </a: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>
              <a:defRPr/>
            </a:pPr>
            <a:endParaRPr lang="en-US" altLang="zh-CN" sz="12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Arial"/>
                <a:ea typeface="微软雅黑"/>
              </a:rPr>
              <a:t>特点：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能够快速显示机器人工作区域和位置点，解决仿真里的测量问题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目前只有腻子打磨机器人和室内喷涂机器人的路径检查工具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kern="0" dirty="0">
                <a:solidFill>
                  <a:srgbClr val="000000"/>
                </a:solidFill>
                <a:latin typeface="Arial"/>
                <a:ea typeface="微软雅黑"/>
              </a:rPr>
              <a:t>后期可拓展至每款机器人</a:t>
            </a:r>
            <a:endParaRPr lang="en-US" altLang="zh-CN" sz="1400" kern="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F3A16E-2A0B-4574-8033-D93810EC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408" y="1734263"/>
            <a:ext cx="3421964" cy="39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9592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pitchFamily="34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1049</Words>
  <Application>Microsoft Office PowerPoint</Application>
  <PresentationFormat>宽屏</PresentationFormat>
  <Paragraphs>171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Wingdings</vt:lpstr>
      <vt:lpstr>封面页</vt:lpstr>
      <vt:lpstr>1_自定义设计方案</vt:lpstr>
      <vt:lpstr>2_正文页</vt:lpstr>
      <vt:lpstr>PowerPoint 演示文稿</vt:lpstr>
      <vt:lpstr>1、人员介绍</vt:lpstr>
      <vt:lpstr>2、工作内容汇总</vt:lpstr>
      <vt:lpstr>3、重点工作</vt:lpstr>
      <vt:lpstr>3、重点工作</vt:lpstr>
      <vt:lpstr>3、重点工作</vt:lpstr>
      <vt:lpstr>3、重点工作</vt:lpstr>
      <vt:lpstr>3、重点工作</vt:lpstr>
      <vt:lpstr>3、重点工作</vt:lpstr>
      <vt:lpstr>4、近期规划</vt:lpstr>
      <vt:lpstr>5、结束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BGY010</dc:creator>
  <cp:lastModifiedBy>沸仁 王</cp:lastModifiedBy>
  <cp:revision>1418</cp:revision>
  <cp:lastPrinted>2019-07-22T03:24:00Z</cp:lastPrinted>
  <dcterms:created xsi:type="dcterms:W3CDTF">2019-02-22T13:18:00Z</dcterms:created>
  <dcterms:modified xsi:type="dcterms:W3CDTF">2020-03-10T03:51:36Z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