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Roboto" panose="02000000000000000000"/>
      <p:regular r:id="rId16"/>
    </p:embeddedFont>
    <p:embeddedFont>
      <p:font typeface="Roboto Bold" panose="02000000000000000000" charset="0"/>
      <p:bold r:id="rId17"/>
    </p:embeddedFont>
    <p:embeddedFont>
      <p:font typeface="Roboto Bold" panose="02000000000000000000"/>
      <p:bold r:id="rId18"/>
    </p:embeddedFont>
    <p:embeddedFont>
      <p:font typeface="Montserrat Ultra-Bold" panose="00000900000000000000"/>
      <p:bold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2954832" cy="3353103"/>
            <a:chOff x="0" y="0"/>
            <a:chExt cx="1913890" cy="21718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2171856"/>
            </a:xfrm>
            <a:custGeom>
              <a:avLst/>
              <a:gdLst/>
              <a:ahLst/>
              <a:cxnLst/>
              <a:rect l="l" t="t" r="r" b="b"/>
              <a:pathLst>
                <a:path w="1913890" h="2171856">
                  <a:moveTo>
                    <a:pt x="0" y="0"/>
                  </a:moveTo>
                  <a:lnTo>
                    <a:pt x="1913890" y="0"/>
                  </a:lnTo>
                  <a:lnTo>
                    <a:pt x="1913890" y="2171856"/>
                  </a:lnTo>
                  <a:lnTo>
                    <a:pt x="0" y="2171856"/>
                  </a:lnTo>
                  <a:close/>
                </a:path>
              </a:pathLst>
            </a:custGeom>
            <a:solidFill>
              <a:srgbClr val="F6A429">
                <a:alpha val="8470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954832" y="3353103"/>
            <a:ext cx="15333168" cy="2944621"/>
            <a:chOff x="0" y="0"/>
            <a:chExt cx="7996310" cy="15356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96310" cy="1535632"/>
            </a:xfrm>
            <a:custGeom>
              <a:avLst/>
              <a:gdLst/>
              <a:ahLst/>
              <a:cxnLst/>
              <a:rect l="l" t="t" r="r" b="b"/>
              <a:pathLst>
                <a:path w="7996310" h="1535632">
                  <a:moveTo>
                    <a:pt x="0" y="0"/>
                  </a:moveTo>
                  <a:lnTo>
                    <a:pt x="7996310" y="0"/>
                  </a:lnTo>
                  <a:lnTo>
                    <a:pt x="7996310" y="1535632"/>
                  </a:lnTo>
                  <a:lnTo>
                    <a:pt x="0" y="1535632"/>
                  </a:lnTo>
                  <a:close/>
                </a:path>
              </a:pathLst>
            </a:custGeom>
            <a:solidFill>
              <a:srgbClr val="20252F">
                <a:alpha val="84706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>
                <a:alpha val="84706"/>
              </a:srgbClr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407619" y="3811835"/>
            <a:ext cx="14427594" cy="1817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90"/>
              </a:lnSpc>
              <a:spcBef>
                <a:spcPct val="0"/>
              </a:spcBef>
            </a:pPr>
            <a:r>
              <a:rPr lang="en-US" sz="10565">
                <a:solidFill>
                  <a:srgbClr val="F6A429"/>
                </a:solidFill>
                <a:latin typeface="Roboto Ultra-Bold"/>
              </a:rPr>
              <a:t>NANOTECHNOLOGY</a:t>
            </a:r>
            <a:endParaRPr lang="en-US" sz="10565">
              <a:solidFill>
                <a:srgbClr val="F6A429"/>
              </a:solidFill>
              <a:latin typeface="Roboto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05200" y="3771900"/>
            <a:ext cx="14427594" cy="1817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90"/>
              </a:lnSpc>
              <a:spcBef>
                <a:spcPct val="0"/>
              </a:spcBef>
            </a:pPr>
            <a:r>
              <a:rPr lang="en-US" sz="10565" dirty="0">
                <a:solidFill>
                  <a:srgbClr val="FFFFFF"/>
                </a:solidFill>
                <a:latin typeface="Roboto Ultra-Bold"/>
              </a:rPr>
              <a:t>NANOTECHNOLOGY</a:t>
            </a:r>
            <a:endParaRPr lang="en-US" sz="10565" dirty="0">
              <a:solidFill>
                <a:srgbClr val="FFFFFF"/>
              </a:solidFill>
              <a:latin typeface="Roboto Ul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96616" y="3168192"/>
            <a:ext cx="12894768" cy="3682124"/>
            <a:chOff x="0" y="0"/>
            <a:chExt cx="6724675" cy="19202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24675" cy="1920243"/>
            </a:xfrm>
            <a:custGeom>
              <a:avLst/>
              <a:gdLst/>
              <a:ahLst/>
              <a:cxnLst/>
              <a:rect l="l" t="t" r="r" b="b"/>
              <a:pathLst>
                <a:path w="6724675" h="1920243">
                  <a:moveTo>
                    <a:pt x="0" y="0"/>
                  </a:moveTo>
                  <a:lnTo>
                    <a:pt x="6724675" y="0"/>
                  </a:lnTo>
                  <a:lnTo>
                    <a:pt x="6724675" y="1920243"/>
                  </a:lnTo>
                  <a:lnTo>
                    <a:pt x="0" y="1920243"/>
                  </a:lnTo>
                  <a:close/>
                </a:path>
              </a:pathLst>
            </a:custGeom>
            <a:solidFill>
              <a:srgbClr val="20252F">
                <a:alpha val="54902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>
                <a:alpha val="84706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696616" y="3773735"/>
            <a:ext cx="12894768" cy="2223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50"/>
              </a:lnSpc>
              <a:spcBef>
                <a:spcPct val="0"/>
              </a:spcBef>
            </a:pPr>
            <a:r>
              <a:rPr lang="en-US" sz="12965">
                <a:solidFill>
                  <a:srgbClr val="F6A429"/>
                </a:solidFill>
                <a:latin typeface="Montserrat Ultra-Bold" panose="00000900000000000000"/>
              </a:rPr>
              <a:t>THANK YOU</a:t>
            </a:r>
            <a:endParaRPr lang="en-US" sz="12965">
              <a:solidFill>
                <a:srgbClr val="F6A429"/>
              </a:solidFill>
              <a:latin typeface="Montserrat Ultra-Bold" panose="000009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10916" y="3841361"/>
            <a:ext cx="12894768" cy="2223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50"/>
              </a:lnSpc>
              <a:spcBef>
                <a:spcPct val="0"/>
              </a:spcBef>
            </a:pPr>
            <a:r>
              <a:rPr lang="en-US" sz="12965">
                <a:solidFill>
                  <a:srgbClr val="FFFFFF"/>
                </a:solidFill>
                <a:latin typeface="Montserrat Ultra-Bold" panose="00000900000000000000"/>
              </a:rPr>
              <a:t>THANK YOU</a:t>
            </a:r>
            <a:endParaRPr lang="en-US" sz="12965">
              <a:solidFill>
                <a:srgbClr val="FFFFFF"/>
              </a:solidFill>
              <a:latin typeface="Montserrat Ultra-Bold" panose="000009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255625"/>
            <a:ext cx="18131107" cy="10948127"/>
            <a:chOff x="0" y="0"/>
            <a:chExt cx="4775271" cy="28834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75271" cy="2883457"/>
            </a:xfrm>
            <a:custGeom>
              <a:avLst/>
              <a:gdLst/>
              <a:ahLst/>
              <a:cxnLst/>
              <a:rect l="l" t="t" r="r" b="b"/>
              <a:pathLst>
                <a:path w="4775271" h="2883457">
                  <a:moveTo>
                    <a:pt x="21777" y="0"/>
                  </a:moveTo>
                  <a:lnTo>
                    <a:pt x="4753494" y="0"/>
                  </a:lnTo>
                  <a:cubicBezTo>
                    <a:pt x="4759270" y="0"/>
                    <a:pt x="4764809" y="2294"/>
                    <a:pt x="4768893" y="6378"/>
                  </a:cubicBezTo>
                  <a:cubicBezTo>
                    <a:pt x="4772976" y="10462"/>
                    <a:pt x="4775271" y="16001"/>
                    <a:pt x="4775271" y="21777"/>
                  </a:cubicBezTo>
                  <a:lnTo>
                    <a:pt x="4775271" y="2861681"/>
                  </a:lnTo>
                  <a:cubicBezTo>
                    <a:pt x="4775271" y="2867456"/>
                    <a:pt x="4772976" y="2872995"/>
                    <a:pt x="4768893" y="2877079"/>
                  </a:cubicBezTo>
                  <a:cubicBezTo>
                    <a:pt x="4764809" y="2881163"/>
                    <a:pt x="4759270" y="2883457"/>
                    <a:pt x="4753494" y="2883457"/>
                  </a:cubicBezTo>
                  <a:lnTo>
                    <a:pt x="21777" y="2883457"/>
                  </a:lnTo>
                  <a:cubicBezTo>
                    <a:pt x="9750" y="2883457"/>
                    <a:pt x="0" y="2873708"/>
                    <a:pt x="0" y="2861681"/>
                  </a:cubicBezTo>
                  <a:lnTo>
                    <a:pt x="0" y="21777"/>
                  </a:lnTo>
                  <a:cubicBezTo>
                    <a:pt x="0" y="16001"/>
                    <a:pt x="2294" y="10462"/>
                    <a:pt x="6378" y="6378"/>
                  </a:cubicBezTo>
                  <a:cubicBezTo>
                    <a:pt x="10462" y="2294"/>
                    <a:pt x="16001" y="0"/>
                    <a:pt x="21777" y="0"/>
                  </a:cubicBezTo>
                  <a:close/>
                </a:path>
              </a:pathLst>
            </a:custGeom>
            <a:solidFill>
              <a:srgbClr val="53688B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 l="16666" r="16666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3294776"/>
            <a:ext cx="9144000" cy="6992224"/>
            <a:chOff x="0" y="0"/>
            <a:chExt cx="4768634" cy="36464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68634" cy="3646474"/>
            </a:xfrm>
            <a:custGeom>
              <a:avLst/>
              <a:gdLst/>
              <a:ahLst/>
              <a:cxnLst/>
              <a:rect l="l" t="t" r="r" b="b"/>
              <a:pathLst>
                <a:path w="4768634" h="3646474">
                  <a:moveTo>
                    <a:pt x="0" y="0"/>
                  </a:moveTo>
                  <a:lnTo>
                    <a:pt x="4768634" y="0"/>
                  </a:lnTo>
                  <a:lnTo>
                    <a:pt x="4768634" y="3646474"/>
                  </a:lnTo>
                  <a:lnTo>
                    <a:pt x="0" y="3646474"/>
                  </a:lnTo>
                  <a:close/>
                </a:path>
              </a:pathLst>
            </a:custGeom>
            <a:solidFill>
              <a:srgbClr val="20252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00280" y="971550"/>
            <a:ext cx="7943440" cy="931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5"/>
              </a:lnSpc>
            </a:pPr>
            <a:r>
              <a:rPr lang="en-US" sz="5800">
                <a:solidFill>
                  <a:srgbClr val="F6A429"/>
                </a:solidFill>
                <a:latin typeface="Roboto Ultra-Bold"/>
              </a:rPr>
              <a:t>NANOTECHNOLOGY</a:t>
            </a:r>
            <a:endParaRPr lang="en-US" sz="5800">
              <a:solidFill>
                <a:srgbClr val="F6A429"/>
              </a:solidFill>
              <a:latin typeface="Roboto Ultra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7998" y="3840120"/>
            <a:ext cx="8688005" cy="6826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5025" lvl="1" indent="-417195">
              <a:lnSpc>
                <a:spcPts val="5415"/>
              </a:lnSpc>
              <a:buFont typeface="Arial" panose="020B0604020202020204"/>
              <a:buChar char="•"/>
            </a:pPr>
            <a:r>
              <a:rPr lang="en-US" sz="3865">
                <a:solidFill>
                  <a:srgbClr val="FFFFFF"/>
                </a:solidFill>
                <a:latin typeface="Roboto" panose="02000000000000000000"/>
              </a:rPr>
              <a:t>Nanotechnology involves manipulating and controlling matter at the nanoscale, ranging from 1 to 100 nanometers.</a:t>
            </a:r>
            <a:endParaRPr lang="en-US" sz="3865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5275"/>
              </a:lnSpc>
            </a:pPr>
            <a:endParaRPr lang="en-US" sz="3865">
              <a:solidFill>
                <a:srgbClr val="FFFFFF"/>
              </a:solidFill>
              <a:latin typeface="Roboto" panose="02000000000000000000"/>
            </a:endParaRPr>
          </a:p>
          <a:p>
            <a:pPr marL="835025" lvl="1" indent="-417195">
              <a:lnSpc>
                <a:spcPts val="5415"/>
              </a:lnSpc>
              <a:buFont typeface="Arial" panose="020B0604020202020204"/>
              <a:buChar char="•"/>
            </a:pPr>
            <a:r>
              <a:rPr lang="en-US" sz="3865">
                <a:solidFill>
                  <a:srgbClr val="FFFFFF"/>
                </a:solidFill>
                <a:latin typeface="Roboto" panose="02000000000000000000"/>
              </a:rPr>
              <a:t>Its impact on the Information Technology (IT) field is profound, revolutionizing various aspects of technology and innovation.</a:t>
            </a:r>
            <a:endParaRPr lang="en-US" sz="3865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5415"/>
              </a:lnSpc>
              <a:spcBef>
                <a:spcPct val="0"/>
              </a:spcBef>
            </a:pPr>
            <a:endParaRPr lang="en-US" sz="3865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67160" y="952500"/>
            <a:ext cx="7943440" cy="931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5"/>
              </a:lnSpc>
            </a:pPr>
            <a:r>
              <a:rPr lang="en-US" sz="5800" dirty="0">
                <a:solidFill>
                  <a:srgbClr val="FFFFFF"/>
                </a:solidFill>
                <a:latin typeface="Roboto Ultra-Bold"/>
              </a:rPr>
              <a:t>NANOTECHNOLOGY</a:t>
            </a:r>
            <a:endParaRPr lang="en-US" sz="5800" dirty="0">
              <a:solidFill>
                <a:srgbClr val="FFFFFF"/>
              </a:solidFill>
              <a:latin typeface="Roboto Ul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8035883" cy="4608372"/>
            <a:chOff x="0" y="0"/>
            <a:chExt cx="4190746" cy="24032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90746" cy="2403285"/>
            </a:xfrm>
            <a:custGeom>
              <a:avLst/>
              <a:gdLst/>
              <a:ahLst/>
              <a:cxnLst/>
              <a:rect l="l" t="t" r="r" b="b"/>
              <a:pathLst>
                <a:path w="4190746" h="2403285">
                  <a:moveTo>
                    <a:pt x="0" y="0"/>
                  </a:moveTo>
                  <a:lnTo>
                    <a:pt x="4190746" y="0"/>
                  </a:lnTo>
                  <a:lnTo>
                    <a:pt x="4190746" y="2403285"/>
                  </a:lnTo>
                  <a:lnTo>
                    <a:pt x="0" y="2403285"/>
                  </a:lnTo>
                  <a:close/>
                </a:path>
              </a:pathLst>
            </a:custGeom>
            <a:solidFill>
              <a:srgbClr val="20252F">
                <a:alpha val="4980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-255625"/>
            <a:ext cx="18761779" cy="10948127"/>
            <a:chOff x="0" y="0"/>
            <a:chExt cx="4941374" cy="28834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41374" cy="2883457"/>
            </a:xfrm>
            <a:custGeom>
              <a:avLst/>
              <a:gdLst/>
              <a:ahLst/>
              <a:cxnLst/>
              <a:rect l="l" t="t" r="r" b="b"/>
              <a:pathLst>
                <a:path w="4941374" h="2883457">
                  <a:moveTo>
                    <a:pt x="21045" y="0"/>
                  </a:moveTo>
                  <a:lnTo>
                    <a:pt x="4920329" y="0"/>
                  </a:lnTo>
                  <a:cubicBezTo>
                    <a:pt x="4925911" y="0"/>
                    <a:pt x="4931263" y="2217"/>
                    <a:pt x="4935210" y="6164"/>
                  </a:cubicBezTo>
                  <a:cubicBezTo>
                    <a:pt x="4939157" y="10111"/>
                    <a:pt x="4941374" y="15463"/>
                    <a:pt x="4941374" y="21045"/>
                  </a:cubicBezTo>
                  <a:lnTo>
                    <a:pt x="4941374" y="2862412"/>
                  </a:lnTo>
                  <a:cubicBezTo>
                    <a:pt x="4941374" y="2867994"/>
                    <a:pt x="4939157" y="2873347"/>
                    <a:pt x="4935210" y="2877293"/>
                  </a:cubicBezTo>
                  <a:cubicBezTo>
                    <a:pt x="4931263" y="2881240"/>
                    <a:pt x="4925911" y="2883457"/>
                    <a:pt x="4920329" y="2883457"/>
                  </a:cubicBezTo>
                  <a:lnTo>
                    <a:pt x="21045" y="2883457"/>
                  </a:lnTo>
                  <a:cubicBezTo>
                    <a:pt x="9422" y="2883457"/>
                    <a:pt x="0" y="2874035"/>
                    <a:pt x="0" y="2862412"/>
                  </a:cubicBezTo>
                  <a:lnTo>
                    <a:pt x="0" y="21045"/>
                  </a:lnTo>
                  <a:cubicBezTo>
                    <a:pt x="0" y="9422"/>
                    <a:pt x="9422" y="0"/>
                    <a:pt x="21045" y="0"/>
                  </a:cubicBezTo>
                  <a:close/>
                </a:path>
              </a:pathLst>
            </a:custGeom>
            <a:solidFill>
              <a:srgbClr val="53688B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035883" y="0"/>
            <a:ext cx="10252117" cy="7063676"/>
            <a:chOff x="0" y="0"/>
            <a:chExt cx="13669489" cy="9418234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 l="13715" r="13715"/>
            <a:stretch>
              <a:fillRect/>
            </a:stretch>
          </p:blipFill>
          <p:spPr>
            <a:xfrm>
              <a:off x="0" y="0"/>
              <a:ext cx="13669489" cy="9418234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0" y="4608372"/>
            <a:ext cx="11277600" cy="5102013"/>
            <a:chOff x="0" y="0"/>
            <a:chExt cx="5881315" cy="26607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81315" cy="2660721"/>
            </a:xfrm>
            <a:custGeom>
              <a:avLst/>
              <a:gdLst/>
              <a:ahLst/>
              <a:cxnLst/>
              <a:rect l="l" t="t" r="r" b="b"/>
              <a:pathLst>
                <a:path w="5881315" h="2660721">
                  <a:moveTo>
                    <a:pt x="0" y="0"/>
                  </a:moveTo>
                  <a:lnTo>
                    <a:pt x="5881315" y="0"/>
                  </a:lnTo>
                  <a:lnTo>
                    <a:pt x="5881315" y="2660721"/>
                  </a:lnTo>
                  <a:lnTo>
                    <a:pt x="0" y="2660721"/>
                  </a:lnTo>
                  <a:close/>
                </a:path>
              </a:pathLst>
            </a:custGeom>
            <a:solidFill>
              <a:srgbClr val="20252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509339" y="2256561"/>
            <a:ext cx="8067664" cy="82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0"/>
              </a:lnSpc>
            </a:pPr>
            <a:r>
              <a:rPr lang="en-US" sz="5100">
                <a:solidFill>
                  <a:srgbClr val="FFFFFF"/>
                </a:solidFill>
                <a:latin typeface="Roboto Ultra-Bold"/>
              </a:rPr>
              <a:t>NANOTECHNOLOGY?</a:t>
            </a:r>
            <a:endParaRPr lang="en-US" sz="5100">
              <a:solidFill>
                <a:srgbClr val="FFFFFF"/>
              </a:solidFill>
              <a:latin typeface="Roboto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9339" y="5116560"/>
            <a:ext cx="10258922" cy="43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430" lvl="1" indent="-386715">
              <a:lnSpc>
                <a:spcPts val="5015"/>
              </a:lnSpc>
              <a:buFont typeface="Arial" panose="020B0604020202020204"/>
              <a:buChar char="•"/>
            </a:pPr>
            <a:r>
              <a:rPr lang="en-US" sz="3585">
                <a:solidFill>
                  <a:srgbClr val="FFFFFF"/>
                </a:solidFill>
                <a:latin typeface="Roboto" panose="02000000000000000000"/>
              </a:rPr>
              <a:t>Nanotechnology is the science, engineering, and application of materials and devices at the nanoscale.</a:t>
            </a:r>
            <a:endParaRPr lang="en-US" sz="3585">
              <a:solidFill>
                <a:srgbClr val="FFFFFF"/>
              </a:solidFill>
              <a:latin typeface="Roboto" panose="02000000000000000000"/>
            </a:endParaRPr>
          </a:p>
          <a:p>
            <a:pPr marL="773430" lvl="1" indent="-386715">
              <a:lnSpc>
                <a:spcPts val="5015"/>
              </a:lnSpc>
              <a:buFont typeface="Arial" panose="020B0604020202020204"/>
              <a:buChar char="•"/>
            </a:pPr>
            <a:r>
              <a:rPr lang="en-US" sz="3585">
                <a:solidFill>
                  <a:srgbClr val="FFFFFF"/>
                </a:solidFill>
                <a:latin typeface="Roboto" panose="02000000000000000000"/>
              </a:rPr>
              <a:t>At this scale, materials exhibit unique properties and behaviors, enabling novel applications in diverse fields.</a:t>
            </a:r>
            <a:endParaRPr lang="en-US" sz="3585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5015"/>
              </a:lnSpc>
              <a:spcBef>
                <a:spcPct val="0"/>
              </a:spcBef>
            </a:pPr>
            <a:endParaRPr lang="en-US" sz="3585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9339" y="1525295"/>
            <a:ext cx="8067664" cy="55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50"/>
              </a:lnSpc>
            </a:pPr>
            <a:r>
              <a:rPr lang="en-US" sz="3400">
                <a:solidFill>
                  <a:srgbClr val="F6A429"/>
                </a:solidFill>
                <a:latin typeface="Roboto Ultra-Bold"/>
              </a:rPr>
              <a:t>WHAT IS </a:t>
            </a:r>
            <a:endParaRPr lang="en-US" sz="3400">
              <a:solidFill>
                <a:srgbClr val="F6A429"/>
              </a:solidFill>
              <a:latin typeface="Roboto Ul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8035883" cy="4608372"/>
            <a:chOff x="0" y="0"/>
            <a:chExt cx="4190746" cy="24032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90746" cy="2403285"/>
            </a:xfrm>
            <a:custGeom>
              <a:avLst/>
              <a:gdLst/>
              <a:ahLst/>
              <a:cxnLst/>
              <a:rect l="l" t="t" r="r" b="b"/>
              <a:pathLst>
                <a:path w="4190746" h="2403285">
                  <a:moveTo>
                    <a:pt x="0" y="0"/>
                  </a:moveTo>
                  <a:lnTo>
                    <a:pt x="4190746" y="0"/>
                  </a:lnTo>
                  <a:lnTo>
                    <a:pt x="4190746" y="2403285"/>
                  </a:lnTo>
                  <a:lnTo>
                    <a:pt x="0" y="2403285"/>
                  </a:lnTo>
                  <a:close/>
                </a:path>
              </a:pathLst>
            </a:custGeom>
            <a:solidFill>
              <a:srgbClr val="20252F">
                <a:alpha val="4980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-453837"/>
            <a:ext cx="18455452" cy="10948127"/>
            <a:chOff x="0" y="0"/>
            <a:chExt cx="4860695" cy="28834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60695" cy="2883457"/>
            </a:xfrm>
            <a:custGeom>
              <a:avLst/>
              <a:gdLst/>
              <a:ahLst/>
              <a:cxnLst/>
              <a:rect l="l" t="t" r="r" b="b"/>
              <a:pathLst>
                <a:path w="4860695" h="2883457">
                  <a:moveTo>
                    <a:pt x="21394" y="0"/>
                  </a:moveTo>
                  <a:lnTo>
                    <a:pt x="4839301" y="0"/>
                  </a:lnTo>
                  <a:cubicBezTo>
                    <a:pt x="4851117" y="0"/>
                    <a:pt x="4860695" y="9578"/>
                    <a:pt x="4860695" y="21394"/>
                  </a:cubicBezTo>
                  <a:lnTo>
                    <a:pt x="4860695" y="2862063"/>
                  </a:lnTo>
                  <a:cubicBezTo>
                    <a:pt x="4860695" y="2873879"/>
                    <a:pt x="4851117" y="2883457"/>
                    <a:pt x="4839301" y="2883457"/>
                  </a:cubicBezTo>
                  <a:lnTo>
                    <a:pt x="21394" y="2883457"/>
                  </a:lnTo>
                  <a:cubicBezTo>
                    <a:pt x="9578" y="2883457"/>
                    <a:pt x="0" y="2873879"/>
                    <a:pt x="0" y="2862063"/>
                  </a:cubicBezTo>
                  <a:lnTo>
                    <a:pt x="0" y="21394"/>
                  </a:lnTo>
                  <a:cubicBezTo>
                    <a:pt x="0" y="9578"/>
                    <a:pt x="9578" y="0"/>
                    <a:pt x="21394" y="0"/>
                  </a:cubicBezTo>
                  <a:close/>
                </a:path>
              </a:pathLst>
            </a:custGeom>
            <a:solidFill>
              <a:srgbClr val="53688B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035883" y="0"/>
            <a:ext cx="10252117" cy="7063676"/>
            <a:chOff x="0" y="0"/>
            <a:chExt cx="13669489" cy="9418234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 l="13715" r="13715"/>
            <a:stretch>
              <a:fillRect/>
            </a:stretch>
          </p:blipFill>
          <p:spPr>
            <a:xfrm>
              <a:off x="0" y="0"/>
              <a:ext cx="13669489" cy="9418234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0" y="4608372"/>
            <a:ext cx="11277600" cy="5102013"/>
            <a:chOff x="0" y="0"/>
            <a:chExt cx="5881315" cy="26607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81315" cy="2660721"/>
            </a:xfrm>
            <a:custGeom>
              <a:avLst/>
              <a:gdLst/>
              <a:ahLst/>
              <a:cxnLst/>
              <a:rect l="l" t="t" r="r" b="b"/>
              <a:pathLst>
                <a:path w="5881315" h="2660721">
                  <a:moveTo>
                    <a:pt x="0" y="0"/>
                  </a:moveTo>
                  <a:lnTo>
                    <a:pt x="5881315" y="0"/>
                  </a:lnTo>
                  <a:lnTo>
                    <a:pt x="5881315" y="2660721"/>
                  </a:lnTo>
                  <a:lnTo>
                    <a:pt x="0" y="2660721"/>
                  </a:lnTo>
                  <a:close/>
                </a:path>
              </a:pathLst>
            </a:custGeom>
            <a:solidFill>
              <a:srgbClr val="20252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509339" y="2256561"/>
            <a:ext cx="8067664" cy="82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0"/>
              </a:lnSpc>
            </a:pPr>
            <a:r>
              <a:rPr lang="en-US" sz="5100">
                <a:solidFill>
                  <a:srgbClr val="FFFFFF"/>
                </a:solidFill>
                <a:latin typeface="Roboto Ultra-Bold"/>
              </a:rPr>
              <a:t>NANOTECHNOLOGY</a:t>
            </a:r>
            <a:endParaRPr lang="en-US" sz="5100">
              <a:solidFill>
                <a:srgbClr val="FFFFFF"/>
              </a:solidFill>
              <a:latin typeface="Roboto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9339" y="5116560"/>
            <a:ext cx="10258922" cy="385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430" lvl="1" indent="-386715">
              <a:lnSpc>
                <a:spcPts val="5015"/>
              </a:lnSpc>
              <a:buFont typeface="Arial" panose="020B0604020202020204"/>
              <a:buChar char="•"/>
            </a:pPr>
            <a:r>
              <a:rPr lang="en-US" sz="3585">
                <a:solidFill>
                  <a:srgbClr val="FFFFFF"/>
                </a:solidFill>
                <a:latin typeface="Roboto" panose="02000000000000000000"/>
              </a:rPr>
              <a:t>Nanotechnology drives IT innovations by offering capabilities beyond traditional technology limits.</a:t>
            </a:r>
            <a:endParaRPr lang="en-US" sz="3585">
              <a:solidFill>
                <a:srgbClr val="FFFFFF"/>
              </a:solidFill>
              <a:latin typeface="Roboto" panose="02000000000000000000"/>
            </a:endParaRPr>
          </a:p>
          <a:p>
            <a:pPr marL="773430" lvl="1" indent="-386715">
              <a:lnSpc>
                <a:spcPts val="5015"/>
              </a:lnSpc>
              <a:buFont typeface="Arial" panose="020B0604020202020204"/>
              <a:buChar char="•"/>
            </a:pPr>
            <a:r>
              <a:rPr lang="en-US" sz="3585">
                <a:solidFill>
                  <a:srgbClr val="FFFFFF"/>
                </a:solidFill>
                <a:latin typeface="Roboto" panose="02000000000000000000"/>
              </a:rPr>
              <a:t>It enables the development of smaller, faster, and more energy-efficient devices, transforming computing and communication.</a:t>
            </a:r>
            <a:endParaRPr lang="en-US" sz="3585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9339" y="1525295"/>
            <a:ext cx="8067664" cy="55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50"/>
              </a:lnSpc>
            </a:pPr>
            <a:r>
              <a:rPr lang="en-US" sz="3400">
                <a:solidFill>
                  <a:srgbClr val="F6A429"/>
                </a:solidFill>
                <a:latin typeface="Roboto Ultra-Bold"/>
              </a:rPr>
              <a:t>IMPORTANCE OF</a:t>
            </a:r>
            <a:endParaRPr lang="en-US" sz="3400">
              <a:solidFill>
                <a:srgbClr val="F6A429"/>
              </a:solidFill>
              <a:latin typeface="Roboto Ul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8035883" cy="4608372"/>
            <a:chOff x="0" y="0"/>
            <a:chExt cx="4190746" cy="24032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90746" cy="2403285"/>
            </a:xfrm>
            <a:custGeom>
              <a:avLst/>
              <a:gdLst/>
              <a:ahLst/>
              <a:cxnLst/>
              <a:rect l="l" t="t" r="r" b="b"/>
              <a:pathLst>
                <a:path w="4190746" h="2403285">
                  <a:moveTo>
                    <a:pt x="0" y="0"/>
                  </a:moveTo>
                  <a:lnTo>
                    <a:pt x="4190746" y="0"/>
                  </a:lnTo>
                  <a:lnTo>
                    <a:pt x="4190746" y="2403285"/>
                  </a:lnTo>
                  <a:lnTo>
                    <a:pt x="0" y="2403285"/>
                  </a:lnTo>
                  <a:close/>
                </a:path>
              </a:pathLst>
            </a:custGeom>
            <a:solidFill>
              <a:srgbClr val="20252F">
                <a:alpha val="4980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-530037"/>
            <a:ext cx="18455452" cy="10948127"/>
            <a:chOff x="0" y="0"/>
            <a:chExt cx="4860695" cy="28834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60695" cy="2883457"/>
            </a:xfrm>
            <a:custGeom>
              <a:avLst/>
              <a:gdLst/>
              <a:ahLst/>
              <a:cxnLst/>
              <a:rect l="l" t="t" r="r" b="b"/>
              <a:pathLst>
                <a:path w="4860695" h="2883457">
                  <a:moveTo>
                    <a:pt x="21394" y="0"/>
                  </a:moveTo>
                  <a:lnTo>
                    <a:pt x="4839301" y="0"/>
                  </a:lnTo>
                  <a:cubicBezTo>
                    <a:pt x="4851117" y="0"/>
                    <a:pt x="4860695" y="9578"/>
                    <a:pt x="4860695" y="21394"/>
                  </a:cubicBezTo>
                  <a:lnTo>
                    <a:pt x="4860695" y="2862063"/>
                  </a:lnTo>
                  <a:cubicBezTo>
                    <a:pt x="4860695" y="2873879"/>
                    <a:pt x="4851117" y="2883457"/>
                    <a:pt x="4839301" y="2883457"/>
                  </a:cubicBezTo>
                  <a:lnTo>
                    <a:pt x="21394" y="2883457"/>
                  </a:lnTo>
                  <a:cubicBezTo>
                    <a:pt x="9578" y="2883457"/>
                    <a:pt x="0" y="2873879"/>
                    <a:pt x="0" y="2862063"/>
                  </a:cubicBezTo>
                  <a:lnTo>
                    <a:pt x="0" y="21394"/>
                  </a:lnTo>
                  <a:cubicBezTo>
                    <a:pt x="0" y="9578"/>
                    <a:pt x="9578" y="0"/>
                    <a:pt x="21394" y="0"/>
                  </a:cubicBezTo>
                  <a:close/>
                </a:path>
              </a:pathLst>
            </a:custGeom>
            <a:solidFill>
              <a:srgbClr val="53688B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035883" y="0"/>
            <a:ext cx="10252117" cy="7063676"/>
            <a:chOff x="0" y="0"/>
            <a:chExt cx="13669489" cy="9418234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 l="13715" r="13715"/>
            <a:stretch>
              <a:fillRect/>
            </a:stretch>
          </p:blipFill>
          <p:spPr>
            <a:xfrm>
              <a:off x="0" y="0"/>
              <a:ext cx="13669489" cy="9418234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0" y="4608372"/>
            <a:ext cx="11277600" cy="5102013"/>
            <a:chOff x="0" y="0"/>
            <a:chExt cx="5881315" cy="26607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81315" cy="2660721"/>
            </a:xfrm>
            <a:custGeom>
              <a:avLst/>
              <a:gdLst/>
              <a:ahLst/>
              <a:cxnLst/>
              <a:rect l="l" t="t" r="r" b="b"/>
              <a:pathLst>
                <a:path w="5881315" h="2660721">
                  <a:moveTo>
                    <a:pt x="0" y="0"/>
                  </a:moveTo>
                  <a:lnTo>
                    <a:pt x="5881315" y="0"/>
                  </a:lnTo>
                  <a:lnTo>
                    <a:pt x="5881315" y="2660721"/>
                  </a:lnTo>
                  <a:lnTo>
                    <a:pt x="0" y="2660721"/>
                  </a:lnTo>
                  <a:close/>
                </a:path>
              </a:pathLst>
            </a:custGeom>
            <a:solidFill>
              <a:srgbClr val="20252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509339" y="2256561"/>
            <a:ext cx="8067664" cy="82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0"/>
              </a:lnSpc>
            </a:pPr>
            <a:r>
              <a:rPr lang="en-US" sz="5100">
                <a:solidFill>
                  <a:srgbClr val="FFFFFF"/>
                </a:solidFill>
                <a:latin typeface="Roboto Ultra-Bold"/>
              </a:rPr>
              <a:t>NANOTECHNOLOGY</a:t>
            </a:r>
            <a:endParaRPr lang="en-US" sz="5100">
              <a:solidFill>
                <a:srgbClr val="FFFFFF"/>
              </a:solidFill>
              <a:latin typeface="Roboto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9339" y="5116560"/>
            <a:ext cx="10258922" cy="2572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430" lvl="1" indent="-386715">
              <a:lnSpc>
                <a:spcPts val="5015"/>
              </a:lnSpc>
              <a:buFont typeface="Arial" panose="020B0604020202020204"/>
              <a:buChar char="•"/>
            </a:pPr>
            <a:r>
              <a:rPr lang="en-US" sz="3580">
                <a:solidFill>
                  <a:srgbClr val="FFFFFF"/>
                </a:solidFill>
                <a:latin typeface="Roboto" panose="02000000000000000000"/>
                <a:sym typeface="+mn-ea"/>
              </a:rPr>
              <a:t>Nanoscale components enhance processor speed, data storage capacity, and sensor sensitivity, revolutionizing data processing and analysis.</a:t>
            </a:r>
            <a:endParaRPr lang="en-US" sz="3585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9339" y="1525295"/>
            <a:ext cx="8067664" cy="55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50"/>
              </a:lnSpc>
            </a:pPr>
            <a:r>
              <a:rPr lang="en-US" sz="3400">
                <a:solidFill>
                  <a:srgbClr val="F6A429"/>
                </a:solidFill>
                <a:latin typeface="Roboto Ultra-Bold"/>
              </a:rPr>
              <a:t>IMPORTANCE OF</a:t>
            </a:r>
            <a:endParaRPr lang="en-US" sz="3400">
              <a:solidFill>
                <a:srgbClr val="F6A429"/>
              </a:solidFill>
              <a:latin typeface="Roboto Ul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330647"/>
            <a:ext cx="18455452" cy="10948127"/>
            <a:chOff x="0" y="0"/>
            <a:chExt cx="4860695" cy="28834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0695" cy="2883457"/>
            </a:xfrm>
            <a:custGeom>
              <a:avLst/>
              <a:gdLst/>
              <a:ahLst/>
              <a:cxnLst/>
              <a:rect l="l" t="t" r="r" b="b"/>
              <a:pathLst>
                <a:path w="4860695" h="2883457">
                  <a:moveTo>
                    <a:pt x="21394" y="0"/>
                  </a:moveTo>
                  <a:lnTo>
                    <a:pt x="4839301" y="0"/>
                  </a:lnTo>
                  <a:cubicBezTo>
                    <a:pt x="4851117" y="0"/>
                    <a:pt x="4860695" y="9578"/>
                    <a:pt x="4860695" y="21394"/>
                  </a:cubicBezTo>
                  <a:lnTo>
                    <a:pt x="4860695" y="2862063"/>
                  </a:lnTo>
                  <a:cubicBezTo>
                    <a:pt x="4860695" y="2873879"/>
                    <a:pt x="4851117" y="2883457"/>
                    <a:pt x="4839301" y="2883457"/>
                  </a:cubicBezTo>
                  <a:lnTo>
                    <a:pt x="21394" y="2883457"/>
                  </a:lnTo>
                  <a:cubicBezTo>
                    <a:pt x="9578" y="2883457"/>
                    <a:pt x="0" y="2873879"/>
                    <a:pt x="0" y="2862063"/>
                  </a:cubicBezTo>
                  <a:lnTo>
                    <a:pt x="0" y="21394"/>
                  </a:lnTo>
                  <a:cubicBezTo>
                    <a:pt x="0" y="9578"/>
                    <a:pt x="9578" y="0"/>
                    <a:pt x="21394" y="0"/>
                  </a:cubicBezTo>
                  <a:close/>
                </a:path>
              </a:pathLst>
            </a:custGeom>
            <a:solidFill>
              <a:srgbClr val="53688B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3991152"/>
            <a:ext cx="18288000" cy="6295848"/>
            <a:chOff x="0" y="0"/>
            <a:chExt cx="9537267" cy="32833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37267" cy="3283311"/>
            </a:xfrm>
            <a:custGeom>
              <a:avLst/>
              <a:gdLst/>
              <a:ahLst/>
              <a:cxnLst/>
              <a:rect l="l" t="t" r="r" b="b"/>
              <a:pathLst>
                <a:path w="9537267" h="3283311">
                  <a:moveTo>
                    <a:pt x="0" y="0"/>
                  </a:moveTo>
                  <a:lnTo>
                    <a:pt x="9537267" y="0"/>
                  </a:lnTo>
                  <a:lnTo>
                    <a:pt x="9537267" y="3283311"/>
                  </a:lnTo>
                  <a:lnTo>
                    <a:pt x="0" y="3283311"/>
                  </a:lnTo>
                  <a:close/>
                </a:path>
              </a:pathLst>
            </a:custGeom>
            <a:solidFill>
              <a:srgbClr val="20252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37014" y="0"/>
            <a:ext cx="6515929" cy="10287000"/>
            <a:chOff x="0" y="0"/>
            <a:chExt cx="8687905" cy="13716000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 l="26263" r="26263"/>
            <a:stretch>
              <a:fillRect/>
            </a:stretch>
          </p:blipFill>
          <p:spPr>
            <a:xfrm>
              <a:off x="0" y="0"/>
              <a:ext cx="8687905" cy="13716000"/>
            </a:xfrm>
            <a:prstGeom prst="rect">
              <a:avLst/>
            </a:prstGeom>
          </p:spPr>
        </p:pic>
      </p:grpSp>
      <p:sp>
        <p:nvSpPr>
          <p:cNvPr id="12" name="TextBox 12"/>
          <p:cNvSpPr txBox="1"/>
          <p:nvPr/>
        </p:nvSpPr>
        <p:spPr>
          <a:xfrm>
            <a:off x="11315060" y="942975"/>
            <a:ext cx="3896531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05"/>
              </a:lnSpc>
            </a:pPr>
            <a:r>
              <a:rPr lang="en-US" sz="9300">
                <a:solidFill>
                  <a:srgbClr val="F6A429"/>
                </a:solidFill>
                <a:latin typeface="Roboto Bold" panose="02000000000000000000" charset="0"/>
                <a:cs typeface="Roboto Bold" panose="02000000000000000000" charset="0"/>
              </a:rPr>
              <a:t>NANO</a:t>
            </a:r>
            <a:endParaRPr lang="en-US" sz="9300">
              <a:solidFill>
                <a:srgbClr val="F6A429"/>
              </a:solidFill>
              <a:latin typeface="Roboto Bold" panose="02000000000000000000" charset="0"/>
              <a:cs typeface="Roboto Bold" panose="02000000000000000000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227726" y="4384039"/>
            <a:ext cx="7562653" cy="554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>
              <a:lnSpc>
                <a:spcPts val="490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FFFFFF"/>
                </a:solidFill>
                <a:latin typeface="Roboto" panose="02000000000000000000"/>
              </a:rPr>
              <a:t>The nanoscale is incredibly small, where 1 nanometer equals 1 billionth of a meter.</a:t>
            </a:r>
            <a:endParaRPr lang="en-US" sz="3500">
              <a:solidFill>
                <a:srgbClr val="FFFFFF"/>
              </a:solidFill>
              <a:latin typeface="Roboto" panose="02000000000000000000"/>
            </a:endParaRPr>
          </a:p>
          <a:p>
            <a:pPr marL="755650" lvl="1" indent="-377825">
              <a:lnSpc>
                <a:spcPts val="490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FFFFFF"/>
                </a:solidFill>
                <a:latin typeface="Roboto" panose="02000000000000000000"/>
              </a:rPr>
              <a:t>To put this into perspective:</a:t>
            </a:r>
            <a:endParaRPr lang="en-US" sz="3500">
              <a:solidFill>
                <a:srgbClr val="FFFFFF"/>
              </a:solidFill>
              <a:latin typeface="Roboto" panose="02000000000000000000"/>
            </a:endParaRPr>
          </a:p>
          <a:p>
            <a:pPr marL="1511300" lvl="2" indent="-503555">
              <a:lnSpc>
                <a:spcPts val="4900"/>
              </a:lnSpc>
              <a:buFont typeface="Arial" panose="020B0604020202020204"/>
              <a:buChar char="⚬"/>
            </a:pPr>
            <a:r>
              <a:rPr lang="en-US" sz="3500">
                <a:solidFill>
                  <a:srgbClr val="FFFFFF"/>
                </a:solidFill>
                <a:latin typeface="Roboto" panose="02000000000000000000"/>
              </a:rPr>
              <a:t>A human hair is about 80,000 - 100,000 nanometers wide.</a:t>
            </a:r>
            <a:endParaRPr lang="en-US" sz="3500">
              <a:solidFill>
                <a:srgbClr val="FFFFFF"/>
              </a:solidFill>
              <a:latin typeface="Roboto" panose="02000000000000000000"/>
            </a:endParaRPr>
          </a:p>
          <a:p>
            <a:pPr marL="1511300" lvl="2" indent="-503555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500">
                <a:solidFill>
                  <a:srgbClr val="FFFFFF"/>
                </a:solidFill>
                <a:latin typeface="Roboto" panose="02000000000000000000"/>
              </a:rPr>
              <a:t>A virus typically ranges from 20 to 400 nanometers in size.</a:t>
            </a:r>
            <a:endParaRPr lang="en-US" sz="3500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366170" y="1028700"/>
            <a:ext cx="3896531" cy="1496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05"/>
              </a:lnSpc>
            </a:pPr>
            <a:r>
              <a:rPr lang="en-US" sz="9300">
                <a:solidFill>
                  <a:srgbClr val="FFFFFF"/>
                </a:solidFill>
                <a:latin typeface="Roboto Bold" panose="02000000000000000000"/>
              </a:rPr>
              <a:t>NANO</a:t>
            </a:r>
            <a:endParaRPr lang="en-US" sz="9300">
              <a:solidFill>
                <a:srgbClr val="FFFFFF"/>
              </a:solidFill>
              <a:latin typeface="Roboto Bold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453837"/>
            <a:ext cx="18455452" cy="10948127"/>
            <a:chOff x="0" y="0"/>
            <a:chExt cx="4860695" cy="28834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0695" cy="2883457"/>
            </a:xfrm>
            <a:custGeom>
              <a:avLst/>
              <a:gdLst/>
              <a:ahLst/>
              <a:cxnLst/>
              <a:rect l="l" t="t" r="r" b="b"/>
              <a:pathLst>
                <a:path w="4860695" h="2883457">
                  <a:moveTo>
                    <a:pt x="21394" y="0"/>
                  </a:moveTo>
                  <a:lnTo>
                    <a:pt x="4839301" y="0"/>
                  </a:lnTo>
                  <a:cubicBezTo>
                    <a:pt x="4851117" y="0"/>
                    <a:pt x="4860695" y="9578"/>
                    <a:pt x="4860695" y="21394"/>
                  </a:cubicBezTo>
                  <a:lnTo>
                    <a:pt x="4860695" y="2862063"/>
                  </a:lnTo>
                  <a:cubicBezTo>
                    <a:pt x="4860695" y="2873879"/>
                    <a:pt x="4851117" y="2883457"/>
                    <a:pt x="4839301" y="2883457"/>
                  </a:cubicBezTo>
                  <a:lnTo>
                    <a:pt x="21394" y="2883457"/>
                  </a:lnTo>
                  <a:cubicBezTo>
                    <a:pt x="9578" y="2883457"/>
                    <a:pt x="0" y="2873879"/>
                    <a:pt x="0" y="2862063"/>
                  </a:cubicBezTo>
                  <a:lnTo>
                    <a:pt x="0" y="21394"/>
                  </a:lnTo>
                  <a:cubicBezTo>
                    <a:pt x="0" y="9578"/>
                    <a:pt x="9578" y="0"/>
                    <a:pt x="21394" y="0"/>
                  </a:cubicBezTo>
                  <a:close/>
                </a:path>
              </a:pathLst>
            </a:custGeom>
            <a:solidFill>
              <a:srgbClr val="53688B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07287" y="3803015"/>
            <a:ext cx="4968240" cy="7063740"/>
            <a:chOff x="0" y="0"/>
            <a:chExt cx="2590958" cy="36837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90958" cy="3683769"/>
            </a:xfrm>
            <a:custGeom>
              <a:avLst/>
              <a:gdLst/>
              <a:ahLst/>
              <a:cxnLst/>
              <a:rect l="l" t="t" r="r" b="b"/>
              <a:pathLst>
                <a:path w="2590958" h="3683769">
                  <a:moveTo>
                    <a:pt x="0" y="0"/>
                  </a:moveTo>
                  <a:lnTo>
                    <a:pt x="2590958" y="0"/>
                  </a:lnTo>
                  <a:lnTo>
                    <a:pt x="2590958" y="3683769"/>
                  </a:lnTo>
                  <a:lnTo>
                    <a:pt x="0" y="3683769"/>
                  </a:lnTo>
                  <a:close/>
                </a:path>
              </a:pathLst>
            </a:custGeom>
            <a:solidFill>
              <a:srgbClr val="20252F">
                <a:alpha val="13725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691407" y="1886585"/>
            <a:ext cx="4968240" cy="7063740"/>
            <a:chOff x="0" y="0"/>
            <a:chExt cx="2590958" cy="36837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90958" cy="3683769"/>
            </a:xfrm>
            <a:custGeom>
              <a:avLst/>
              <a:gdLst/>
              <a:ahLst/>
              <a:cxnLst/>
              <a:rect l="l" t="t" r="r" b="b"/>
              <a:pathLst>
                <a:path w="2590958" h="3683769">
                  <a:moveTo>
                    <a:pt x="0" y="0"/>
                  </a:moveTo>
                  <a:lnTo>
                    <a:pt x="2590958" y="0"/>
                  </a:lnTo>
                  <a:lnTo>
                    <a:pt x="2590958" y="3683769"/>
                  </a:lnTo>
                  <a:lnTo>
                    <a:pt x="0" y="3683769"/>
                  </a:lnTo>
                  <a:close/>
                </a:path>
              </a:pathLst>
            </a:custGeom>
            <a:solidFill>
              <a:srgbClr val="20252F">
                <a:alpha val="13725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45920" y="2194560"/>
            <a:ext cx="6644640" cy="7804133"/>
            <a:chOff x="0" y="0"/>
            <a:chExt cx="8859520" cy="1040551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 l="24457" r="24457"/>
            <a:stretch>
              <a:fillRect/>
            </a:stretch>
          </p:blipFill>
          <p:spPr>
            <a:xfrm>
              <a:off x="0" y="0"/>
              <a:ext cx="8859520" cy="10405510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5181848" y="123190"/>
            <a:ext cx="7924305" cy="176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5500">
                <a:solidFill>
                  <a:srgbClr val="F6A429"/>
                </a:solidFill>
                <a:latin typeface="Roboto Ultra-Bold"/>
              </a:rPr>
              <a:t>VISUALIZING THE NANOSCALE</a:t>
            </a:r>
            <a:endParaRPr lang="en-US" sz="5500">
              <a:solidFill>
                <a:srgbClr val="F6A429"/>
              </a:solidFill>
              <a:latin typeface="Roboto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545148" y="3075622"/>
            <a:ext cx="7100739" cy="319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Traditional microscopes have limitations in visualizing nanoscale structures due to their resolution constraints.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 marL="561340" lvl="1" indent="-280670">
              <a:lnSpc>
                <a:spcPts val="36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The nanoscale's small size and intricacy pose difficulties for conventional imaging methods.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3640"/>
              </a:lnSpc>
              <a:spcBef>
                <a:spcPct val="0"/>
              </a:spcBef>
            </a:pPr>
            <a:endParaRPr lang="en-US" sz="2600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39509" y="2463361"/>
            <a:ext cx="7100739" cy="41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6A429"/>
                </a:solidFill>
                <a:latin typeface="Roboto Bold" panose="02000000000000000000"/>
              </a:rPr>
              <a:t>Challenges in Nanoscale Visualization</a:t>
            </a:r>
            <a:endParaRPr lang="en-US" sz="2400">
              <a:solidFill>
                <a:srgbClr val="F6A429"/>
              </a:solidFill>
              <a:latin typeface="Roboto Bold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97060" y="6825299"/>
            <a:ext cx="7100739" cy="364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Advanced techniques have revolutionized nanoscale imaging: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 marL="561340" lvl="1" indent="-280670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Scanning Tunneling Microscopy (STM): Measures surface topography using quantum tunneling of electrons.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 marL="561340" lvl="1" indent="-280670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Atomic Force Microscopy (AFM): Uses a fine probe to map surfaces at atomic resolution.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3640"/>
              </a:lnSpc>
              <a:spcBef>
                <a:spcPct val="0"/>
              </a:spcBef>
            </a:pPr>
            <a:endParaRPr lang="en-US" sz="2600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39509" y="6209983"/>
            <a:ext cx="7100739" cy="41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6A429"/>
                </a:solidFill>
                <a:latin typeface="Roboto Bold" panose="02000000000000000000"/>
              </a:rPr>
              <a:t>Advanced Imaging Techniques</a:t>
            </a:r>
            <a:endParaRPr lang="en-US" sz="2400">
              <a:solidFill>
                <a:srgbClr val="F6A429"/>
              </a:solidFill>
              <a:latin typeface="Roboto Bold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65574" y="123190"/>
            <a:ext cx="7924305" cy="176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5500">
                <a:solidFill>
                  <a:srgbClr val="FFFFFF"/>
                </a:solidFill>
                <a:latin typeface="Roboto Ultra-Bold"/>
              </a:rPr>
              <a:t>VISUALIZING THE NANOSCALE</a:t>
            </a:r>
            <a:endParaRPr lang="en-US" sz="5500">
              <a:solidFill>
                <a:srgbClr val="FFFFFF"/>
              </a:solidFill>
              <a:latin typeface="Roboto Ul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453837"/>
            <a:ext cx="18455452" cy="10948127"/>
            <a:chOff x="0" y="0"/>
            <a:chExt cx="4860695" cy="28834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0695" cy="2883457"/>
            </a:xfrm>
            <a:custGeom>
              <a:avLst/>
              <a:gdLst/>
              <a:ahLst/>
              <a:cxnLst/>
              <a:rect l="l" t="t" r="r" b="b"/>
              <a:pathLst>
                <a:path w="4860695" h="2883457">
                  <a:moveTo>
                    <a:pt x="21394" y="0"/>
                  </a:moveTo>
                  <a:lnTo>
                    <a:pt x="4839301" y="0"/>
                  </a:lnTo>
                  <a:cubicBezTo>
                    <a:pt x="4851117" y="0"/>
                    <a:pt x="4860695" y="9578"/>
                    <a:pt x="4860695" y="21394"/>
                  </a:cubicBezTo>
                  <a:lnTo>
                    <a:pt x="4860695" y="2862063"/>
                  </a:lnTo>
                  <a:cubicBezTo>
                    <a:pt x="4860695" y="2873879"/>
                    <a:pt x="4851117" y="2883457"/>
                    <a:pt x="4839301" y="2883457"/>
                  </a:cubicBezTo>
                  <a:lnTo>
                    <a:pt x="21394" y="2883457"/>
                  </a:lnTo>
                  <a:cubicBezTo>
                    <a:pt x="9578" y="2883457"/>
                    <a:pt x="0" y="2873879"/>
                    <a:pt x="0" y="2862063"/>
                  </a:cubicBezTo>
                  <a:lnTo>
                    <a:pt x="0" y="21394"/>
                  </a:lnTo>
                  <a:cubicBezTo>
                    <a:pt x="0" y="9578"/>
                    <a:pt x="9578" y="0"/>
                    <a:pt x="21394" y="0"/>
                  </a:cubicBezTo>
                  <a:close/>
                </a:path>
              </a:pathLst>
            </a:custGeom>
            <a:solidFill>
              <a:srgbClr val="53688B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07287" y="3803015"/>
            <a:ext cx="4968240" cy="7063740"/>
            <a:chOff x="0" y="0"/>
            <a:chExt cx="2590958" cy="36837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90958" cy="3683769"/>
            </a:xfrm>
            <a:custGeom>
              <a:avLst/>
              <a:gdLst/>
              <a:ahLst/>
              <a:cxnLst/>
              <a:rect l="l" t="t" r="r" b="b"/>
              <a:pathLst>
                <a:path w="2590958" h="3683769">
                  <a:moveTo>
                    <a:pt x="0" y="0"/>
                  </a:moveTo>
                  <a:lnTo>
                    <a:pt x="2590958" y="0"/>
                  </a:lnTo>
                  <a:lnTo>
                    <a:pt x="2590958" y="3683769"/>
                  </a:lnTo>
                  <a:lnTo>
                    <a:pt x="0" y="3683769"/>
                  </a:lnTo>
                  <a:close/>
                </a:path>
              </a:pathLst>
            </a:custGeom>
            <a:solidFill>
              <a:srgbClr val="20252F">
                <a:alpha val="13725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691407" y="1886585"/>
            <a:ext cx="4968240" cy="7063740"/>
            <a:chOff x="0" y="0"/>
            <a:chExt cx="2590958" cy="36837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90958" cy="3683769"/>
            </a:xfrm>
            <a:custGeom>
              <a:avLst/>
              <a:gdLst/>
              <a:ahLst/>
              <a:cxnLst/>
              <a:rect l="l" t="t" r="r" b="b"/>
              <a:pathLst>
                <a:path w="2590958" h="3683769">
                  <a:moveTo>
                    <a:pt x="0" y="0"/>
                  </a:moveTo>
                  <a:lnTo>
                    <a:pt x="2590958" y="0"/>
                  </a:lnTo>
                  <a:lnTo>
                    <a:pt x="2590958" y="3683769"/>
                  </a:lnTo>
                  <a:lnTo>
                    <a:pt x="0" y="3683769"/>
                  </a:lnTo>
                  <a:close/>
                </a:path>
              </a:pathLst>
            </a:custGeom>
            <a:solidFill>
              <a:srgbClr val="20252F">
                <a:alpha val="13725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45920" y="2194560"/>
            <a:ext cx="6644640" cy="7804133"/>
            <a:chOff x="0" y="0"/>
            <a:chExt cx="8859520" cy="1040551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 l="24457" r="24457"/>
            <a:stretch>
              <a:fillRect/>
            </a:stretch>
          </p:blipFill>
          <p:spPr>
            <a:xfrm>
              <a:off x="0" y="0"/>
              <a:ext cx="8859520" cy="10405510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5181848" y="123190"/>
            <a:ext cx="7924305" cy="176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5500">
                <a:solidFill>
                  <a:srgbClr val="F6A429"/>
                </a:solidFill>
                <a:latin typeface="Roboto Ultra-Bold"/>
              </a:rPr>
              <a:t>VISUALIZING THE NANOSCALE</a:t>
            </a:r>
            <a:endParaRPr lang="en-US" sz="5500">
              <a:solidFill>
                <a:srgbClr val="F6A429"/>
              </a:solidFill>
              <a:latin typeface="Roboto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545148" y="3075622"/>
            <a:ext cx="7100739" cy="319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Carbon Nanotubes: Ultrathin, strong, and conductive, used in nanoelectronics and data storage.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 marL="561340" lvl="1" indent="-280670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Nanoparticles: Small particles with unique properties used in displays, sensors, and drug delivery.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3640"/>
              </a:lnSpc>
              <a:spcBef>
                <a:spcPct val="0"/>
              </a:spcBef>
            </a:pPr>
            <a:endParaRPr lang="en-US" sz="2600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39509" y="2463361"/>
            <a:ext cx="7100739" cy="41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6A429"/>
                </a:solidFill>
                <a:latin typeface="Roboto Bold" panose="02000000000000000000"/>
              </a:rPr>
              <a:t>Nanoscale Structures</a:t>
            </a:r>
            <a:endParaRPr lang="en-US" sz="2400">
              <a:solidFill>
                <a:srgbClr val="F6A429"/>
              </a:solidFill>
              <a:latin typeface="Roboto Bold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97060" y="6825299"/>
            <a:ext cx="7100739" cy="364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Carbon nanotubes: Transistor components in processors for faster and more energy-efficient computing.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 marL="561340" lvl="1" indent="-280670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Nanoparticles: Enhance display quality and enable more accurate sensors, contributing to immersive experiences and advanced data analysis.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3640"/>
              </a:lnSpc>
              <a:spcBef>
                <a:spcPct val="0"/>
              </a:spcBef>
            </a:pPr>
            <a:endParaRPr lang="en-US" sz="2600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39509" y="6209983"/>
            <a:ext cx="7100739" cy="41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6A429"/>
                </a:solidFill>
                <a:latin typeface="Roboto Bold" panose="02000000000000000000"/>
              </a:rPr>
              <a:t>Applications</a:t>
            </a:r>
            <a:endParaRPr lang="en-US" sz="2400">
              <a:solidFill>
                <a:srgbClr val="F6A429"/>
              </a:solidFill>
              <a:latin typeface="Roboto Bold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65574" y="123190"/>
            <a:ext cx="7924305" cy="176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5500">
                <a:solidFill>
                  <a:srgbClr val="FFFFFF"/>
                </a:solidFill>
                <a:latin typeface="Roboto Ultra-Bold"/>
              </a:rPr>
              <a:t>VISUALIZING THE NANOSCALE</a:t>
            </a:r>
            <a:endParaRPr lang="en-US" sz="5500">
              <a:solidFill>
                <a:srgbClr val="FFFFFF"/>
              </a:solidFill>
              <a:latin typeface="Roboto Ul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250" r="-625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453837"/>
            <a:ext cx="18455452" cy="10948127"/>
            <a:chOff x="0" y="0"/>
            <a:chExt cx="4860695" cy="28834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0695" cy="2883457"/>
            </a:xfrm>
            <a:custGeom>
              <a:avLst/>
              <a:gdLst/>
              <a:ahLst/>
              <a:cxnLst/>
              <a:rect l="l" t="t" r="r" b="b"/>
              <a:pathLst>
                <a:path w="4860695" h="2883457">
                  <a:moveTo>
                    <a:pt x="21394" y="0"/>
                  </a:moveTo>
                  <a:lnTo>
                    <a:pt x="4839301" y="0"/>
                  </a:lnTo>
                  <a:cubicBezTo>
                    <a:pt x="4851117" y="0"/>
                    <a:pt x="4860695" y="9578"/>
                    <a:pt x="4860695" y="21394"/>
                  </a:cubicBezTo>
                  <a:lnTo>
                    <a:pt x="4860695" y="2862063"/>
                  </a:lnTo>
                  <a:cubicBezTo>
                    <a:pt x="4860695" y="2873879"/>
                    <a:pt x="4851117" y="2883457"/>
                    <a:pt x="4839301" y="2883457"/>
                  </a:cubicBezTo>
                  <a:lnTo>
                    <a:pt x="21394" y="2883457"/>
                  </a:lnTo>
                  <a:cubicBezTo>
                    <a:pt x="9578" y="2883457"/>
                    <a:pt x="0" y="2873879"/>
                    <a:pt x="0" y="2862063"/>
                  </a:cubicBezTo>
                  <a:lnTo>
                    <a:pt x="0" y="21394"/>
                  </a:lnTo>
                  <a:cubicBezTo>
                    <a:pt x="0" y="9578"/>
                    <a:pt x="9578" y="0"/>
                    <a:pt x="21394" y="0"/>
                  </a:cubicBezTo>
                  <a:close/>
                </a:path>
              </a:pathLst>
            </a:custGeom>
            <a:solidFill>
              <a:srgbClr val="53688B">
                <a:alpha val="4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835213" y="7063676"/>
            <a:ext cx="452787" cy="2194624"/>
            <a:chOff x="0" y="0"/>
            <a:chExt cx="293277" cy="1421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3277" cy="1421492"/>
            </a:xfrm>
            <a:custGeom>
              <a:avLst/>
              <a:gdLst/>
              <a:ahLst/>
              <a:cxnLst/>
              <a:rect l="l" t="t" r="r" b="b"/>
              <a:pathLst>
                <a:path w="293277" h="1421492">
                  <a:moveTo>
                    <a:pt x="0" y="0"/>
                  </a:moveTo>
                  <a:lnTo>
                    <a:pt x="293277" y="0"/>
                  </a:lnTo>
                  <a:lnTo>
                    <a:pt x="293277" y="1421492"/>
                  </a:lnTo>
                  <a:lnTo>
                    <a:pt x="0" y="1421492"/>
                  </a:lnTo>
                  <a:close/>
                </a:path>
              </a:pathLst>
            </a:custGeom>
            <a:solidFill>
              <a:srgbClr val="F6A42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144000" y="0"/>
            <a:ext cx="8115300" cy="10287000"/>
            <a:chOff x="0" y="0"/>
            <a:chExt cx="4232162" cy="53647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32162" cy="5364713"/>
            </a:xfrm>
            <a:custGeom>
              <a:avLst/>
              <a:gdLst/>
              <a:ahLst/>
              <a:cxnLst/>
              <a:rect l="l" t="t" r="r" b="b"/>
              <a:pathLst>
                <a:path w="4232162" h="5364713">
                  <a:moveTo>
                    <a:pt x="0" y="0"/>
                  </a:moveTo>
                  <a:lnTo>
                    <a:pt x="4232162" y="0"/>
                  </a:lnTo>
                  <a:lnTo>
                    <a:pt x="4232162" y="5364713"/>
                  </a:lnTo>
                  <a:lnTo>
                    <a:pt x="0" y="5364713"/>
                  </a:lnTo>
                  <a:close/>
                </a:path>
              </a:pathLst>
            </a:custGeom>
            <a:solidFill>
              <a:srgbClr val="20252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12271" y="1352642"/>
            <a:ext cx="8115300" cy="7335170"/>
            <a:chOff x="0" y="0"/>
            <a:chExt cx="10820400" cy="9780226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 l="11432" r="11432"/>
            <a:stretch>
              <a:fillRect/>
            </a:stretch>
          </p:blipFill>
          <p:spPr>
            <a:xfrm>
              <a:off x="0" y="0"/>
              <a:ext cx="10820400" cy="9780226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324336" y="4272631"/>
            <a:ext cx="7091170" cy="1495191"/>
            <a:chOff x="0" y="0"/>
            <a:chExt cx="1867633" cy="39379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67633" cy="393795"/>
            </a:xfrm>
            <a:custGeom>
              <a:avLst/>
              <a:gdLst/>
              <a:ahLst/>
              <a:cxnLst/>
              <a:rect l="l" t="t" r="r" b="b"/>
              <a:pathLst>
                <a:path w="1867633" h="393795">
                  <a:moveTo>
                    <a:pt x="55680" y="0"/>
                  </a:moveTo>
                  <a:lnTo>
                    <a:pt x="1811953" y="0"/>
                  </a:lnTo>
                  <a:cubicBezTo>
                    <a:pt x="1826720" y="0"/>
                    <a:pt x="1840883" y="5866"/>
                    <a:pt x="1851325" y="16308"/>
                  </a:cubicBezTo>
                  <a:cubicBezTo>
                    <a:pt x="1861767" y="26750"/>
                    <a:pt x="1867633" y="40913"/>
                    <a:pt x="1867633" y="55680"/>
                  </a:cubicBezTo>
                  <a:lnTo>
                    <a:pt x="1867633" y="338115"/>
                  </a:lnTo>
                  <a:cubicBezTo>
                    <a:pt x="1867633" y="368866"/>
                    <a:pt x="1842704" y="393795"/>
                    <a:pt x="1811953" y="393795"/>
                  </a:cubicBezTo>
                  <a:lnTo>
                    <a:pt x="55680" y="393795"/>
                  </a:lnTo>
                  <a:cubicBezTo>
                    <a:pt x="40913" y="393795"/>
                    <a:pt x="26750" y="387929"/>
                    <a:pt x="16308" y="377487"/>
                  </a:cubicBezTo>
                  <a:cubicBezTo>
                    <a:pt x="5866" y="367045"/>
                    <a:pt x="0" y="352882"/>
                    <a:pt x="0" y="338115"/>
                  </a:cubicBezTo>
                  <a:lnTo>
                    <a:pt x="0" y="55680"/>
                  </a:lnTo>
                  <a:cubicBezTo>
                    <a:pt x="0" y="40913"/>
                    <a:pt x="5866" y="26750"/>
                    <a:pt x="16308" y="16308"/>
                  </a:cubicBezTo>
                  <a:cubicBezTo>
                    <a:pt x="26750" y="5866"/>
                    <a:pt x="40913" y="0"/>
                    <a:pt x="55680" y="0"/>
                  </a:cubicBez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45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093984" y="4333059"/>
            <a:ext cx="6705105" cy="124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5"/>
              </a:lnSpc>
            </a:pPr>
            <a:r>
              <a:rPr lang="en-US" sz="7600">
                <a:solidFill>
                  <a:srgbClr val="F6A429"/>
                </a:solidFill>
                <a:latin typeface="Roboto Bold" panose="02000000000000000000" charset="0"/>
                <a:cs typeface="Roboto Bold" panose="02000000000000000000" charset="0"/>
              </a:rPr>
              <a:t>BIOMIMICRY </a:t>
            </a:r>
            <a:endParaRPr lang="en-US" sz="7600">
              <a:solidFill>
                <a:srgbClr val="F6A429"/>
              </a:solidFill>
              <a:latin typeface="Roboto Bold" panose="02000000000000000000" charset="0"/>
              <a:cs typeface="Roboto Bold" panose="02000000000000000000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823075" y="1783978"/>
            <a:ext cx="7139536" cy="319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Biomimicry involves drawing inspiration from nature's designs and processes to solve complex challenges.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 marL="561340" lvl="1" indent="-280670">
              <a:lnSpc>
                <a:spcPts val="36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Nature's solutions, refined over billions of years, serve as a valuable resource for innovation.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3640"/>
              </a:lnSpc>
              <a:spcBef>
                <a:spcPct val="0"/>
              </a:spcBef>
            </a:pPr>
            <a:endParaRPr lang="en-US" sz="2600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67750" y="4332986"/>
            <a:ext cx="6705105" cy="121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25"/>
              </a:lnSpc>
            </a:pPr>
            <a:r>
              <a:rPr lang="en-US" sz="7600" dirty="0">
                <a:solidFill>
                  <a:srgbClr val="FFFFFF"/>
                </a:solidFill>
                <a:latin typeface="Roboto Bold" panose="02000000000000000000"/>
              </a:rPr>
              <a:t>BIOMIMICRY </a:t>
            </a:r>
            <a:endParaRPr lang="en-US" sz="7600" dirty="0">
              <a:solidFill>
                <a:srgbClr val="FFFFFF"/>
              </a:solidFill>
              <a:latin typeface="Roboto Bold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823075" y="792480"/>
            <a:ext cx="7139536" cy="41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6A429"/>
                </a:solidFill>
                <a:latin typeface="Roboto" panose="02000000000000000000"/>
              </a:rPr>
              <a:t>Biomimicry: Nature as a Blueprint</a:t>
            </a:r>
            <a:endParaRPr lang="en-US" sz="2400">
              <a:solidFill>
                <a:srgbClr val="F6A429"/>
              </a:solidFill>
              <a:latin typeface="Roboto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958850" y="5315023"/>
            <a:ext cx="7139536" cy="41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6A429"/>
                </a:solidFill>
                <a:latin typeface="Roboto" panose="02000000000000000000"/>
              </a:rPr>
              <a:t>Creating Nanomaterials with Inspired Properties</a:t>
            </a:r>
            <a:endParaRPr lang="en-US" sz="2400">
              <a:solidFill>
                <a:srgbClr val="F6A429"/>
              </a:solidFill>
              <a:latin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823075" y="6066789"/>
            <a:ext cx="7139536" cy="319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Nanotechnology enables us to replicate natural structures' properties: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 marL="1122680" lvl="2" indent="-374015">
              <a:lnSpc>
                <a:spcPts val="3640"/>
              </a:lnSpc>
              <a:buFont typeface="Arial" panose="020B0604020202020204"/>
              <a:buChar char="⚬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Lotus Leaves: Hydrophobic surfaces inspire self-cleaning materials.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 marL="1122680" lvl="2" indent="-374015">
              <a:lnSpc>
                <a:spcPts val="3640"/>
              </a:lnSpc>
              <a:buFont typeface="Arial" panose="020B0604020202020204"/>
              <a:buChar char="⚬"/>
            </a:pPr>
            <a:r>
              <a:rPr lang="en-US" sz="2600">
                <a:solidFill>
                  <a:srgbClr val="FFFFFF"/>
                </a:solidFill>
                <a:latin typeface="Roboto" panose="02000000000000000000"/>
              </a:rPr>
              <a:t>Gecko Feet: Microstructures inspire adhesives for versatile applications.</a:t>
            </a:r>
            <a:endParaRPr lang="en-US" sz="2600">
              <a:solidFill>
                <a:srgbClr val="FFFFFF"/>
              </a:solidFill>
              <a:latin typeface="Roboto" panose="02000000000000000000"/>
            </a:endParaRPr>
          </a:p>
          <a:p>
            <a:pPr>
              <a:lnSpc>
                <a:spcPts val="3640"/>
              </a:lnSpc>
            </a:pPr>
            <a:endParaRPr lang="en-US" sz="2600">
              <a:solidFill>
                <a:srgbClr val="FFFFFF"/>
              </a:solidFill>
              <a:latin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2787</Words>
  <Application>WPS Presentation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Roboto Ultra-Bold</vt:lpstr>
      <vt:lpstr>Segoe Print</vt:lpstr>
      <vt:lpstr>Roboto</vt:lpstr>
      <vt:lpstr>Arial</vt:lpstr>
      <vt:lpstr>Roboto Bold</vt:lpstr>
      <vt:lpstr>Roboto Bold</vt:lpstr>
      <vt:lpstr>Montserrat Ultra-Bold</vt:lpstr>
      <vt:lpstr>Open Sans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Modern The Building Presentation</dc:title>
  <dc:creator/>
  <cp:lastModifiedBy>R-jhel Tandugon</cp:lastModifiedBy>
  <cp:revision>5</cp:revision>
  <dcterms:created xsi:type="dcterms:W3CDTF">2006-08-16T00:00:00Z</dcterms:created>
  <dcterms:modified xsi:type="dcterms:W3CDTF">2023-08-28T02:40:23Z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E685082CA65E458A9BAF253B4BAF4F15</vt:lpwstr>
  </property>
  <property fmtid="{D5CDD505-2E9C-101B-9397-08002B2CF9AE}" pid="3" name="KSOProductBuildVer">
    <vt:lpwstr>1033-11.2.0.11417</vt:lpwstr>
  </property>
</Properties>
</file>