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1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e Olatunji" userId="c140fbdc-b156-4d49-8e54-6f1f38213828" providerId="ADAL" clId="{D2AD3980-F3C7-47AB-B7A4-DAF08E5E3169}"/>
    <pc:docChg chg="undo custSel addSld modSld">
      <pc:chgData name="Dare Olatunji" userId="c140fbdc-b156-4d49-8e54-6f1f38213828" providerId="ADAL" clId="{D2AD3980-F3C7-47AB-B7A4-DAF08E5E3169}" dt="2025-09-23T04:49:02.626" v="25" actId="1076"/>
      <pc:docMkLst>
        <pc:docMk/>
      </pc:docMkLst>
      <pc:sldChg chg="delSp mod">
        <pc:chgData name="Dare Olatunji" userId="c140fbdc-b156-4d49-8e54-6f1f38213828" providerId="ADAL" clId="{D2AD3980-F3C7-47AB-B7A4-DAF08E5E3169}" dt="2025-09-23T04:45:52.691" v="0" actId="478"/>
        <pc:sldMkLst>
          <pc:docMk/>
          <pc:sldMk cId="0" sldId="257"/>
        </pc:sldMkLst>
        <pc:spChg chg="del">
          <ac:chgData name="Dare Olatunji" userId="c140fbdc-b156-4d49-8e54-6f1f38213828" providerId="ADAL" clId="{D2AD3980-F3C7-47AB-B7A4-DAF08E5E3169}" dt="2025-09-23T04:45:52.691" v="0" actId="478"/>
          <ac:spMkLst>
            <pc:docMk/>
            <pc:sldMk cId="0" sldId="257"/>
            <ac:spMk id="2" creationId="{00000000-0000-0000-0000-000000000000}"/>
          </ac:spMkLst>
        </pc:spChg>
      </pc:sldChg>
      <pc:sldChg chg="delSp modSp mod">
        <pc:chgData name="Dare Olatunji" userId="c140fbdc-b156-4d49-8e54-6f1f38213828" providerId="ADAL" clId="{D2AD3980-F3C7-47AB-B7A4-DAF08E5E3169}" dt="2025-09-23T04:48:08.807" v="16" actId="21"/>
        <pc:sldMkLst>
          <pc:docMk/>
          <pc:sldMk cId="0" sldId="258"/>
        </pc:sldMkLst>
        <pc:spChg chg="del">
          <ac:chgData name="Dare Olatunji" userId="c140fbdc-b156-4d49-8e54-6f1f38213828" providerId="ADAL" clId="{D2AD3980-F3C7-47AB-B7A4-DAF08E5E3169}" dt="2025-09-23T04:46:21.138" v="1" actId="478"/>
          <ac:spMkLst>
            <pc:docMk/>
            <pc:sldMk cId="0" sldId="258"/>
            <ac:spMk id="2" creationId="{00000000-0000-0000-0000-000000000000}"/>
          </ac:spMkLst>
        </pc:spChg>
        <pc:spChg chg="mod">
          <ac:chgData name="Dare Olatunji" userId="c140fbdc-b156-4d49-8e54-6f1f38213828" providerId="ADAL" clId="{D2AD3980-F3C7-47AB-B7A4-DAF08E5E3169}" dt="2025-09-23T04:48:08.807" v="16" actId="21"/>
          <ac:spMkLst>
            <pc:docMk/>
            <pc:sldMk cId="0" sldId="258"/>
            <ac:spMk id="3" creationId="{00000000-0000-0000-0000-000000000000}"/>
          </ac:spMkLst>
        </pc:spChg>
      </pc:sldChg>
      <pc:sldChg chg="addSp delSp modSp new mod">
        <pc:chgData name="Dare Olatunji" userId="c140fbdc-b156-4d49-8e54-6f1f38213828" providerId="ADAL" clId="{D2AD3980-F3C7-47AB-B7A4-DAF08E5E3169}" dt="2025-09-23T04:49:02.626" v="25" actId="1076"/>
        <pc:sldMkLst>
          <pc:docMk/>
          <pc:sldMk cId="3317966217" sldId="259"/>
        </pc:sldMkLst>
        <pc:spChg chg="del">
          <ac:chgData name="Dare Olatunji" userId="c140fbdc-b156-4d49-8e54-6f1f38213828" providerId="ADAL" clId="{D2AD3980-F3C7-47AB-B7A4-DAF08E5E3169}" dt="2025-09-23T04:48:34.126" v="20" actId="478"/>
          <ac:spMkLst>
            <pc:docMk/>
            <pc:sldMk cId="3317966217" sldId="259"/>
            <ac:spMk id="2" creationId="{9F4F4E2C-264E-FFF6-E307-A0A60B16AFCF}"/>
          </ac:spMkLst>
        </pc:spChg>
        <pc:spChg chg="add del">
          <ac:chgData name="Dare Olatunji" userId="c140fbdc-b156-4d49-8e54-6f1f38213828" providerId="ADAL" clId="{D2AD3980-F3C7-47AB-B7A4-DAF08E5E3169}" dt="2025-09-23T04:48:29.506" v="19" actId="22"/>
          <ac:spMkLst>
            <pc:docMk/>
            <pc:sldMk cId="3317966217" sldId="259"/>
            <ac:spMk id="4" creationId="{5A3A4656-A80D-39E9-ADF6-7C62A60B6461}"/>
          </ac:spMkLst>
        </pc:spChg>
        <pc:spChg chg="add mod">
          <ac:chgData name="Dare Olatunji" userId="c140fbdc-b156-4d49-8e54-6f1f38213828" providerId="ADAL" clId="{D2AD3980-F3C7-47AB-B7A4-DAF08E5E3169}" dt="2025-09-23T04:49:02.626" v="25" actId="1076"/>
          <ac:spMkLst>
            <pc:docMk/>
            <pc:sldMk cId="3317966217" sldId="259"/>
            <ac:spMk id="6" creationId="{1044EB9D-B7C3-107B-9FD5-49BB74DC35C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731520"/>
            <a:ext cx="10972800" cy="914400"/>
          </a:xfrm>
          <a:prstGeom prst="rect">
            <a:avLst/>
          </a:prstGeom>
          <a:noFill/>
        </p:spPr>
        <p:txBody>
          <a:bodyPr wrap="none">
            <a:spAutoFit/>
          </a:bodyPr>
          <a:lstStyle/>
          <a:p>
            <a:pPr>
              <a:defRPr sz="2800"/>
            </a:pPr>
            <a:r>
              <a:t>Food Concepts – Training Report (2025-09-23)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640080"/>
            <a:ext cx="10972800" cy="1371600"/>
          </a:xfrm>
          <a:prstGeom prst="rect">
            <a:avLst/>
          </a:prstGeom>
          <a:noFill/>
        </p:spPr>
        <p:txBody>
          <a:bodyPr wrap="none">
            <a:spAutoFit/>
          </a:bodyPr>
          <a:lstStyle/>
          <a:p>
            <a:r>
              <a:t>Total Employees: 7543</a:t>
            </a:r>
          </a:p>
          <a:p>
            <a:r>
              <a:t>Employees Trained (≥1): 592 (7.8%)</a:t>
            </a:r>
          </a:p>
          <a:p>
            <a:r>
              <a:t>Due ≤30d: 6561  |  Overdue: 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859536"/>
            <a:ext cx="8412480" cy="5078313"/>
          </a:xfrm>
          <a:prstGeom prst="rect">
            <a:avLst/>
          </a:prstGeom>
          <a:noFill/>
        </p:spPr>
        <p:txBody>
          <a:bodyPr wrap="square">
            <a:spAutoFit/>
          </a:bodyPr>
          <a:lstStyle/>
          <a:p>
            <a:r>
              <a:rPr dirty="0"/>
              <a:t>Executive Summary:</a:t>
            </a:r>
          </a:p>
          <a:p>
            <a:r>
              <a:rPr dirty="0"/>
              <a:t>The Training &amp; Safety report highlights the current state of employee training within the organization. With a total of 7,543 employees, only 592 (7.8%) have completed at least one training session. While no training is currently overdue, there are 6,561 employees with training due within the next 30 days. This report aims to identify the risks associated with the low training completion rate and propose actions to mitigate these risks.</a:t>
            </a:r>
          </a:p>
          <a:p>
            <a:endParaRPr dirty="0"/>
          </a:p>
          <a:p>
            <a:r>
              <a:rPr dirty="0"/>
              <a:t>Risks:</a:t>
            </a:r>
          </a:p>
          <a:p>
            <a:r>
              <a:rPr dirty="0"/>
              <a:t>1. Compliance: With only 7.8% of employees trained, the organization may be at risk of non-compliance with regulatory requirements, which could lead to legal and financial consequences.</a:t>
            </a:r>
          </a:p>
          <a:p>
            <a:r>
              <a:rPr dirty="0"/>
              <a:t>2. Safety: Inadequate training may result in a higher likelihood of workplace accidents, injuries, and potential liability issues.</a:t>
            </a:r>
          </a:p>
          <a:p>
            <a:r>
              <a:rPr dirty="0"/>
              <a:t>3. Productivity: Untrained employees may be less efficient and effective in their roles, leading to decreased productivity and increased costs.</a:t>
            </a:r>
          </a:p>
          <a:p>
            <a:endParaRPr dirty="0"/>
          </a:p>
          <a:p>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44EB9D-B7C3-107B-9FD5-49BB74DC35C7}"/>
              </a:ext>
            </a:extLst>
          </p:cNvPr>
          <p:cNvSpPr txBox="1"/>
          <p:nvPr/>
        </p:nvSpPr>
        <p:spPr>
          <a:xfrm>
            <a:off x="86868" y="265176"/>
            <a:ext cx="8970264" cy="5632311"/>
          </a:xfrm>
          <a:prstGeom prst="rect">
            <a:avLst/>
          </a:prstGeom>
          <a:noFill/>
        </p:spPr>
        <p:txBody>
          <a:bodyPr wrap="square">
            <a:spAutoFit/>
          </a:bodyPr>
          <a:lstStyle/>
          <a:p>
            <a:r>
              <a:rPr lang="en-US" dirty="0"/>
              <a:t>Actions:</a:t>
            </a:r>
          </a:p>
          <a:p>
            <a:r>
              <a:rPr lang="en-US" dirty="0"/>
              <a:t>1. Prioritize training: Develop a comprehensive training plan to ensure all employees receive the necessary training within the stipulated timeframe.</a:t>
            </a:r>
          </a:p>
          <a:p>
            <a:r>
              <a:rPr lang="en-US" dirty="0"/>
              <a:t>2. Allocate resources: Ensure adequate budget and personnel are assigned to facilitate and monitor the training process.</a:t>
            </a:r>
          </a:p>
          <a:p>
            <a:r>
              <a:rPr lang="en-US" dirty="0"/>
              <a:t>3. Communicate importance: Emphasize the significance of training to all employees, highlighting the benefits to both the individual and the organization.</a:t>
            </a:r>
          </a:p>
          <a:p>
            <a:r>
              <a:rPr lang="en-US" dirty="0"/>
              <a:t>4. Monitor progress: Regularly track and report on training completion rates to identify and address any potential issues proactively.</a:t>
            </a:r>
          </a:p>
          <a:p>
            <a:endParaRPr lang="en-US" dirty="0"/>
          </a:p>
          <a:p>
            <a:r>
              <a:rPr lang="en-US" dirty="0"/>
              <a:t>Per-Training Observations:</a:t>
            </a:r>
          </a:p>
          <a:p>
            <a:r>
              <a:rPr lang="en-US" dirty="0"/>
              <a:t>As the provided data sample is empty, no specific observations can be made regarding individual training programs. However, it is recommended to analyze the completion rates and feedback for each training module to identify areas for improvement and ensure the training content is relevant and effective.</a:t>
            </a:r>
          </a:p>
          <a:p>
            <a:endParaRPr lang="en-US" dirty="0"/>
          </a:p>
          <a:p>
            <a:r>
              <a:rPr lang="en-US" dirty="0"/>
              <a:t>In conclusion, the organization must prioritize employee training to mitigate the risks associated with low training completion rates. By allocating resources, communicating the importance of training, and monitoring progress, the organization can improve compliance, safety, and productivity</a:t>
            </a:r>
            <a:endParaRPr lang="en-NG" dirty="0"/>
          </a:p>
        </p:txBody>
      </p:sp>
    </p:spTree>
    <p:extLst>
      <p:ext uri="{BB962C8B-B14F-4D97-AF65-F5344CB8AC3E}">
        <p14:creationId xmlns:p14="http://schemas.microsoft.com/office/powerpoint/2010/main" val="3317966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384</Words>
  <Application>Microsoft Office PowerPoint</Application>
  <PresentationFormat>On-screen Show (4:3)</PresentationFormat>
  <Paragraphs>23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Dare Olatunji</cp:lastModifiedBy>
  <cp:revision>1</cp:revision>
  <dcterms:created xsi:type="dcterms:W3CDTF">2013-01-27T09:14:16Z</dcterms:created>
  <dcterms:modified xsi:type="dcterms:W3CDTF">2025-09-23T04:49:10Z</dcterms:modified>
  <cp:category/>
</cp:coreProperties>
</file>