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150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731520"/>
            <a:ext cx="10972800" cy="914400"/>
          </a:xfrm>
          <a:prstGeom prst="rect">
            <a:avLst/>
          </a:prstGeom>
          <a:noFill/>
        </p:spPr>
        <p:txBody>
          <a:bodyPr wrap="none">
            <a:spAutoFit/>
          </a:bodyPr>
          <a:lstStyle/>
          <a:p>
            <a:pPr>
              <a:defRPr sz="2800"/>
            </a:pPr>
            <a:r>
              <a:t>Food Concepts – Training Report (2025-09-23)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7200"/>
            <a:ext cx="10972800" cy="548640"/>
          </a:xfrm>
          <a:prstGeom prst="rect">
            <a:avLst/>
          </a:prstGeom>
          <a:noFill/>
        </p:spPr>
        <p:txBody>
          <a:bodyPr wrap="none">
            <a:spAutoFit/>
          </a:bodyPr>
          <a:lstStyle/>
          <a:p>
            <a:pPr algn="l">
              <a:defRPr sz="2400"/>
            </a:pPr>
            <a:r>
              <a:t>Joins vs Leaves by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7200"/>
            <a:ext cx="10972800" cy="548640"/>
          </a:xfrm>
          <a:prstGeom prst="rect">
            <a:avLst/>
          </a:prstGeom>
          <a:noFill/>
        </p:spPr>
        <p:txBody>
          <a:bodyPr wrap="none">
            <a:spAutoFit/>
          </a:bodyPr>
          <a:lstStyle/>
          <a:p>
            <a:pPr algn="l">
              <a:defRPr sz="2400"/>
            </a:pPr>
            <a:r>
              <a:t>Trainings Share by Region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7200"/>
            <a:ext cx="10972800" cy="548640"/>
          </a:xfrm>
          <a:prstGeom prst="rect">
            <a:avLst/>
          </a:prstGeom>
          <a:noFill/>
        </p:spPr>
        <p:txBody>
          <a:bodyPr wrap="none">
            <a:spAutoFit/>
          </a:bodyPr>
          <a:lstStyle/>
          <a:p>
            <a:pPr algn="l">
              <a:defRPr sz="2400"/>
            </a:pPr>
            <a:r>
              <a:t>Heatmap: Trainings by Department × Month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7200"/>
            <a:ext cx="10972800" cy="548640"/>
          </a:xfrm>
          <a:prstGeom prst="rect">
            <a:avLst/>
          </a:prstGeom>
          <a:noFill/>
        </p:spPr>
        <p:txBody>
          <a:bodyPr wrap="none">
            <a:spAutoFit/>
          </a:bodyPr>
          <a:lstStyle/>
          <a:p>
            <a:pPr algn="l">
              <a:defRPr sz="2400"/>
            </a:pPr>
            <a:r>
              <a:t>Stacked Trainings by Department (Top Titles)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7200"/>
            <a:ext cx="10972800" cy="548640"/>
          </a:xfrm>
          <a:prstGeom prst="rect">
            <a:avLst/>
          </a:prstGeom>
          <a:noFill/>
        </p:spPr>
        <p:txBody>
          <a:bodyPr wrap="none">
            <a:spAutoFit/>
          </a:bodyPr>
          <a:lstStyle/>
          <a:p>
            <a:pPr algn="l">
              <a:defRPr sz="2400"/>
            </a:pPr>
            <a:r>
              <a:t>Store Coverage Treemap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7200"/>
            <a:ext cx="10972800" cy="548640"/>
          </a:xfrm>
          <a:prstGeom prst="rect">
            <a:avLst/>
          </a:prstGeom>
          <a:noFill/>
        </p:spPr>
        <p:txBody>
          <a:bodyPr wrap="none">
            <a:spAutoFit/>
          </a:bodyPr>
          <a:lstStyle/>
          <a:p>
            <a:pPr algn="l">
              <a:defRPr sz="2400"/>
            </a:pPr>
            <a:r>
              <a:t>Turnover by Department (last 12 months)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7200"/>
            <a:ext cx="10972800" cy="548640"/>
          </a:xfrm>
          <a:prstGeom prst="rect">
            <a:avLst/>
          </a:prstGeom>
          <a:noFill/>
        </p:spPr>
        <p:txBody>
          <a:bodyPr wrap="none">
            <a:spAutoFit/>
          </a:bodyPr>
          <a:lstStyle/>
          <a:p>
            <a:pPr>
              <a:defRPr sz="2600"/>
            </a:pPr>
            <a:r>
              <a:t>Key Performance Indicators</a:t>
            </a:r>
          </a:p>
        </p:txBody>
      </p:sp>
      <p:sp>
        <p:nvSpPr>
          <p:cNvPr id="4" name="Rounded Rectangle 3"/>
          <p:cNvSpPr/>
          <p:nvPr/>
        </p:nvSpPr>
        <p:spPr>
          <a:xfrm>
            <a:off x="457200" y="1097280"/>
            <a:ext cx="3566160" cy="1371600"/>
          </a:xfrm>
          <a:prstGeom prst="roundRect">
            <a:avLst/>
          </a:prstGeom>
          <a:solidFill>
            <a:srgbClr val="005CA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b="1">
                <a:solidFill>
                  <a:srgbClr val="FFFFFF"/>
                </a:solidFill>
              </a:defRPr>
            </a:pPr>
            <a:r>
              <a:t>Total Employees</a:t>
            </a:r>
          </a:p>
          <a:p>
            <a:pPr>
              <a:defRPr sz="2800" b="1">
                <a:solidFill>
                  <a:srgbClr val="FFFFFF"/>
                </a:solidFill>
              </a:defRPr>
            </a:pPr>
            <a:r>
              <a:t>7543</a:t>
            </a:r>
          </a:p>
        </p:txBody>
      </p:sp>
      <p:sp>
        <p:nvSpPr>
          <p:cNvPr id="5" name="Rounded Rectangle 4"/>
          <p:cNvSpPr/>
          <p:nvPr/>
        </p:nvSpPr>
        <p:spPr>
          <a:xfrm>
            <a:off x="4297680" y="1097280"/>
            <a:ext cx="3566160" cy="1371600"/>
          </a:xfrm>
          <a:prstGeom prst="roundRect">
            <a:avLst/>
          </a:prstGeom>
          <a:solidFill>
            <a:srgbClr val="009688"/>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b="1">
                <a:solidFill>
                  <a:srgbClr val="FFFFFF"/>
                </a:solidFill>
              </a:defRPr>
            </a:pPr>
            <a:r>
              <a:t>Employees Trained (≥1)</a:t>
            </a:r>
          </a:p>
          <a:p>
            <a:pPr>
              <a:defRPr sz="2800" b="1">
                <a:solidFill>
                  <a:srgbClr val="FFFFFF"/>
                </a:solidFill>
              </a:defRPr>
            </a:pPr>
            <a:r>
              <a:t>592</a:t>
            </a:r>
          </a:p>
          <a:p>
            <a:pPr>
              <a:defRPr sz="1000">
                <a:solidFill>
                  <a:srgbClr val="FFFFFF"/>
                </a:solidFill>
              </a:defRPr>
            </a:pPr>
            <a:r>
              <a:t>7.8% coverage</a:t>
            </a:r>
          </a:p>
        </p:txBody>
      </p:sp>
      <p:sp>
        <p:nvSpPr>
          <p:cNvPr id="6" name="Rounded Rectangle 5"/>
          <p:cNvSpPr/>
          <p:nvPr/>
        </p:nvSpPr>
        <p:spPr>
          <a:xfrm>
            <a:off x="4297680" y="4609601"/>
            <a:ext cx="3566160" cy="1371600"/>
          </a:xfrm>
          <a:prstGeom prst="roundRect">
            <a:avLst/>
          </a:prstGeom>
          <a:solidFill>
            <a:srgbClr val="FF98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b="1">
                <a:solidFill>
                  <a:srgbClr val="FFFFFF"/>
                </a:solidFill>
              </a:defRPr>
            </a:pPr>
            <a:r>
              <a:t>Due ≤ 30 days</a:t>
            </a:r>
          </a:p>
          <a:p>
            <a:pPr>
              <a:defRPr sz="2800" b="1">
                <a:solidFill>
                  <a:srgbClr val="FFFFFF"/>
                </a:solidFill>
              </a:defRPr>
            </a:pPr>
            <a:r>
              <a:t>6561</a:t>
            </a:r>
          </a:p>
        </p:txBody>
      </p:sp>
      <p:sp>
        <p:nvSpPr>
          <p:cNvPr id="7" name="Rounded Rectangle 6"/>
          <p:cNvSpPr/>
          <p:nvPr/>
        </p:nvSpPr>
        <p:spPr>
          <a:xfrm>
            <a:off x="457200" y="4691641"/>
            <a:ext cx="3566160" cy="1371600"/>
          </a:xfrm>
          <a:prstGeom prst="roundRect">
            <a:avLst/>
          </a:prstGeom>
          <a:solidFill>
            <a:srgbClr val="E64A19"/>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b="1">
                <a:solidFill>
                  <a:srgbClr val="FFFFFF"/>
                </a:solidFill>
              </a:defRPr>
            </a:pPr>
            <a:r>
              <a:t>Overdue</a:t>
            </a:r>
          </a:p>
          <a:p>
            <a:pPr>
              <a:defRPr sz="2800" b="1">
                <a:solidFill>
                  <a:srgbClr val="FFFFFF"/>
                </a:solidFill>
              </a:defRPr>
            </a:pPr>
            <a:r>
              <a:t>0</a:t>
            </a:r>
          </a:p>
        </p:txBody>
      </p:sp>
      <p:sp>
        <p:nvSpPr>
          <p:cNvPr id="8" name="Rounded Rectangle 7"/>
          <p:cNvSpPr/>
          <p:nvPr/>
        </p:nvSpPr>
        <p:spPr>
          <a:xfrm>
            <a:off x="457200" y="2954599"/>
            <a:ext cx="3566160" cy="1371600"/>
          </a:xfrm>
          <a:prstGeom prst="roundRect">
            <a:avLst/>
          </a:prstGeom>
          <a:solidFill>
            <a:srgbClr val="3F51B5"/>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b="1">
                <a:solidFill>
                  <a:srgbClr val="FFFFFF"/>
                </a:solidFill>
              </a:defRPr>
            </a:pPr>
            <a:r>
              <a:t>Total Trainings</a:t>
            </a:r>
          </a:p>
          <a:p>
            <a:pPr>
              <a:defRPr sz="2800" b="1">
                <a:solidFill>
                  <a:srgbClr val="FFFFFF"/>
                </a:solidFill>
              </a:defRPr>
            </a:pPr>
            <a:r>
              <a:t>0</a:t>
            </a:r>
          </a:p>
        </p:txBody>
      </p:sp>
      <p:sp>
        <p:nvSpPr>
          <p:cNvPr id="9" name="Rounded Rectangle 8"/>
          <p:cNvSpPr/>
          <p:nvPr/>
        </p:nvSpPr>
        <p:spPr>
          <a:xfrm>
            <a:off x="4297680" y="2954599"/>
            <a:ext cx="3566160" cy="1371600"/>
          </a:xfrm>
          <a:prstGeom prst="roundRect">
            <a:avLst/>
          </a:prstGeom>
          <a:solidFill>
            <a:srgbClr val="607D8B"/>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b="1">
                <a:solidFill>
                  <a:srgbClr val="FFFFFF"/>
                </a:solidFill>
              </a:defRPr>
            </a:pPr>
            <a:r>
              <a:t>Data Date</a:t>
            </a:r>
          </a:p>
          <a:p>
            <a:pPr>
              <a:defRPr sz="2800" b="1">
                <a:solidFill>
                  <a:srgbClr val="FFFFFF"/>
                </a:solidFill>
              </a:defRPr>
            </a:pPr>
            <a:r>
              <a:t>2025-09-23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640080"/>
            <a:ext cx="10972800" cy="5486400"/>
          </a:xfrm>
          <a:prstGeom prst="rect">
            <a:avLst/>
          </a:prstGeom>
          <a:noFill/>
        </p:spPr>
        <p:txBody>
          <a:bodyPr wrap="none">
            <a:spAutoFit/>
          </a:bodyPr>
          <a:lstStyle/>
          <a:p>
            <a:r>
              <a:t>**Executive Summary: Training &amp; Safety Report**</a:t>
            </a:r>
          </a:p>
          <a:p>
            <a:endParaRPr/>
          </a:p>
          <a:p>
            <a:r>
              <a:t>**Highlights:**</a:t>
            </a:r>
          </a:p>
          <a:p>
            <a:endParaRPr/>
          </a:p>
          <a:p>
            <a:r>
              <a:t>* Only 7.8% of employees (592 out of 7543) have received at least one training session, indicating a significant gap in training coverage.</a:t>
            </a:r>
          </a:p>
          <a:p>
            <a:r>
              <a:t>* No employees are overdue for training, but a substantial number (6561) are due for training within the next 30 days.</a:t>
            </a:r>
          </a:p>
          <a:p>
            <a:endParaRPr/>
          </a:p>
          <a:p>
            <a:r>
              <a:t>**Risks:**</a:t>
            </a:r>
          </a:p>
          <a:p>
            <a:endParaRPr/>
          </a:p>
          <a:p>
            <a:r>
              <a:t>* Inadequate training coverage poses a risk to employee safety and compliance with regulatory requirements.</a:t>
            </a:r>
          </a:p>
          <a:p>
            <a:r>
              <a:t>* The large number of employees due for training in the next 30 days creates a logistical challenge and potential bottleneck in training delivery.</a:t>
            </a:r>
          </a:p>
          <a:p>
            <a:endParaRPr/>
          </a:p>
          <a:p>
            <a:r>
              <a:t>**Departments/Stores Needing Attention:**</a:t>
            </a:r>
          </a:p>
          <a:p>
            <a:endParaRPr/>
          </a:p>
          <a:p>
            <a:r>
              <a:t>* All departments and stores require attention, given the low overall training coverage. However, priority should be given to departments with high-risk activities or those with a history of incidents.</a:t>
            </a:r>
          </a:p>
          <a:p>
            <a:endParaRPr/>
          </a:p>
          <a:p>
            <a:r>
              <a:t>**Observations:**</a:t>
            </a:r>
          </a:p>
          <a:p>
            <a:endParaRPr/>
          </a:p>
          <a:p>
            <a:r>
              <a:t>* The absence of overdue training is a positive indicator, but the large number of employees due for training soon creates a pressing need for prompt action.</a:t>
            </a:r>
          </a:p>
          <a:p>
            <a:r>
              <a:t>* Training coverage is significantly below expectations, suggesting a need for increased resources, improved scheduling, or alternative training delivery methods.</a:t>
            </a:r>
          </a:p>
          <a:p>
            <a:endParaRPr/>
          </a:p>
          <a:p>
            <a:r>
              <a:t>**Joiners/Leavers Impact:**</a:t>
            </a:r>
          </a:p>
          <a:p>
            <a:endParaRPr/>
          </a:p>
          <a:p>
            <a:r>
              <a:t>* No data is available on joiners and leavers for this period. However, it is essential to track this information to ensure that new employees receive timely training and that leavers do not create gaps in training coverage.</a:t>
            </a:r>
          </a:p>
          <a:p>
            <a:endParaRPr/>
          </a:p>
          <a:p>
            <a:r>
              <a:t>**Recommendations:**</a:t>
            </a:r>
          </a:p>
          <a:p>
            <a:endParaRPr/>
          </a:p>
          <a:p>
            <a:r>
              <a:t>* **Recommendation 1:** Develop a comprehensive training plan to address the significant gap in training coverage, prioritizing high-risk departments and employees due for training within the next 30 days.</a:t>
            </a:r>
          </a:p>
          <a:p>
            <a:r>
              <a:t>	+ Measurable next steps:</a:t>
            </a:r>
          </a:p>
          <a:p>
            <a:r>
              <a:t>		- Create a training plan within the next 14 days.</a:t>
            </a:r>
          </a:p>
          <a:p>
            <a:r>
              <a:t>		- Identify and allocate necessary resources (trainers, facilities, equipment) within the next 21 days.</a:t>
            </a:r>
          </a:p>
          <a:p>
            <a:r>
              <a:t>		- Deliver training to at least 20% of employees due for training within the next 30 days.</a:t>
            </a:r>
          </a:p>
          <a:p>
            <a:r>
              <a:t>* **Recommendation 2:** Implement a system to track joiners and leavers, ensuring that new employees receive timely training and that leavers do not create gaps in training coverage.</a:t>
            </a:r>
          </a:p>
          <a:p>
            <a:r>
              <a:t>	+ Measurable next steps:</a:t>
            </a:r>
          </a:p>
          <a:p>
            <a:r>
              <a:t>		- Develop a joiners/leavers tracking system within the next 21 days.</a:t>
            </a:r>
          </a:p>
          <a:p>
            <a:r>
              <a:t>		- Integrate the tracking system with existing HR systems within the next 30 days.</a:t>
            </a:r>
          </a:p>
          <a:p>
            <a:r>
              <a:t>		- Review and update training records for all joiners and leavers within the next 60 days.</a:t>
            </a:r>
          </a:p>
          <a:p>
            <a:r>
              <a:t>* **Recommendation 3:** Explore alternative training delivery methods (e.g., online training, on-the-job training) to increase training coverage and reduce logistical challenges.</a:t>
            </a:r>
          </a:p>
          <a:p>
            <a:r>
              <a:t>	+ Measurable next steps:</a:t>
            </a:r>
          </a:p>
          <a:p>
            <a:r>
              <a:t>		- Research and evaluate alternative training delivery methods within the next 21 days.</a:t>
            </a:r>
          </a:p>
          <a:p>
            <a:r>
              <a:t>		- Pilot an alternative training delivery method within the next 30 days.</a:t>
            </a:r>
          </a:p>
          <a:p>
            <a:r>
              <a:t>		- Assess the effectiveness of the piloted method and plan for broader implementation within the next 60 days.</a:t>
            </a:r>
          </a:p>
          <a:p>
            <a:endParaRPr/>
          </a:p>
          <a:p>
            <a:r>
              <a:t>By implementing these recommendations, the organization can improve training coverage, reduce risks, and ensure a safer and more compliant work environment.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7200"/>
            <a:ext cx="10972800" cy="548640"/>
          </a:xfrm>
          <a:prstGeom prst="rect">
            <a:avLst/>
          </a:prstGeom>
          <a:noFill/>
        </p:spPr>
        <p:txBody>
          <a:bodyPr wrap="none">
            <a:spAutoFit/>
          </a:bodyPr>
          <a:lstStyle/>
          <a:p>
            <a:pPr algn="l">
              <a:defRPr sz="2400"/>
            </a:pPr>
            <a:r>
              <a:t>Trainings by Department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7200"/>
            <a:ext cx="10972800" cy="548640"/>
          </a:xfrm>
          <a:prstGeom prst="rect">
            <a:avLst/>
          </a:prstGeom>
          <a:noFill/>
        </p:spPr>
        <p:txBody>
          <a:bodyPr wrap="none">
            <a:spAutoFit/>
          </a:bodyPr>
          <a:lstStyle/>
          <a:p>
            <a:pPr algn="l">
              <a:defRPr sz="2400"/>
            </a:pPr>
            <a:r>
              <a:t>Trainings by Title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7200"/>
            <a:ext cx="10972800" cy="548640"/>
          </a:xfrm>
          <a:prstGeom prst="rect">
            <a:avLst/>
          </a:prstGeom>
          <a:noFill/>
        </p:spPr>
        <p:txBody>
          <a:bodyPr wrap="none">
            <a:spAutoFit/>
          </a:bodyPr>
          <a:lstStyle/>
          <a:p>
            <a:pPr algn="l">
              <a:defRPr sz="2400"/>
            </a:pPr>
            <a:r>
              <a:t>Training Trend by Month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457200"/>
            <a:ext cx="10972800" cy="548640"/>
          </a:xfrm>
          <a:prstGeom prst="rect">
            <a:avLst/>
          </a:prstGeom>
          <a:noFill/>
        </p:spPr>
        <p:txBody>
          <a:bodyPr wrap="none">
            <a:spAutoFit/>
          </a:bodyPr>
          <a:lstStyle/>
          <a:p>
            <a:pPr algn="l">
              <a:defRPr sz="2400"/>
            </a:pPr>
            <a:r>
              <a:t>Coverage by Department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457200"/>
            <a:ext cx="10972800" cy="548640"/>
          </a:xfrm>
          <a:prstGeom prst="rect">
            <a:avLst/>
          </a:prstGeom>
          <a:noFill/>
        </p:spPr>
        <p:txBody>
          <a:bodyPr wrap="none">
            <a:spAutoFit/>
          </a:bodyPr>
          <a:lstStyle/>
          <a:p>
            <a:pPr algn="l">
              <a:defRPr sz="2400"/>
            </a:pPr>
            <a:r>
              <a:t>Due vs Overdue by Department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7200"/>
            <a:ext cx="10972800" cy="548640"/>
          </a:xfrm>
          <a:prstGeom prst="rect">
            <a:avLst/>
          </a:prstGeom>
          <a:noFill/>
        </p:spPr>
        <p:txBody>
          <a:bodyPr wrap="none">
            <a:spAutoFit/>
          </a:bodyPr>
          <a:lstStyle/>
          <a:p>
            <a:pPr algn="l">
              <a:defRPr sz="2400"/>
            </a:pPr>
            <a:r>
              <a:t>Top Stores by Trainings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648</Words>
  <Application>Microsoft Office PowerPoint</Application>
  <PresentationFormat>On-screen Show (4:3)</PresentationFormat>
  <Paragraphs>71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Dare Olatunji</dc:creator>
  <cp:keywords/>
  <dc:description>generated using python-pptx</dc:description>
  <cp:lastModifiedBy>Dare Olatunji</cp:lastModifiedBy>
  <cp:revision>2</cp:revision>
  <dcterms:created xsi:type="dcterms:W3CDTF">2013-01-27T09:14:16Z</dcterms:created>
  <dcterms:modified xsi:type="dcterms:W3CDTF">2025-09-23T07:04:26Z</dcterms:modified>
  <cp:category/>
</cp:coreProperties>
</file>