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Food Concepts – Training Report (Deterministic) – 2025-09-23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/>
            </a:pPr>
            <a:r>
              <a:t>Key Performance Indicators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097280"/>
            <a:ext cx="3566160" cy="1371600"/>
          </a:xfrm>
          <a:prstGeom prst="roundRect">
            <a:avLst/>
          </a:prstGeom>
          <a:solidFill>
            <a:srgbClr val="005CA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Total Employees</a:t>
            </a:r>
          </a:p>
          <a:p>
            <a:pPr>
              <a:defRPr sz="2800" b="1">
                <a:solidFill>
                  <a:srgbClr val="FFFFFF"/>
                </a:solidFill>
              </a:defRPr>
            </a:pPr>
            <a:r>
              <a:t>7543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97680" y="1097280"/>
            <a:ext cx="3566160" cy="1371600"/>
          </a:xfrm>
          <a:prstGeom prst="roundRect">
            <a:avLst/>
          </a:prstGeom>
          <a:solidFill>
            <a:srgbClr val="00968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Employees Trained (≥1)</a:t>
            </a:r>
          </a:p>
          <a:p>
            <a:pPr>
              <a:defRPr sz="2800" b="1">
                <a:solidFill>
                  <a:srgbClr val="FFFFFF"/>
                </a:solidFill>
              </a:defRPr>
            </a:pPr>
            <a:r>
              <a:t>592</a:t>
            </a:r>
          </a:p>
          <a:p>
            <a:pPr>
              <a:defRPr sz="1000">
                <a:solidFill>
                  <a:srgbClr val="FFFFFF"/>
                </a:solidFill>
              </a:defRPr>
            </a:pPr>
            <a:r>
              <a:t>7.8% coverage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38160" y="1097280"/>
            <a:ext cx="3566160" cy="1371600"/>
          </a:xfrm>
          <a:prstGeom prst="roundRect">
            <a:avLst/>
          </a:prstGeom>
          <a:solidFill>
            <a:srgbClr val="FF98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Due ≤ 30 days</a:t>
            </a:r>
          </a:p>
          <a:p>
            <a:pPr>
              <a:defRPr sz="2800" b="1">
                <a:solidFill>
                  <a:srgbClr val="FFFFFF"/>
                </a:solidFill>
              </a:defRPr>
            </a:pPr>
            <a:r>
              <a:t>6561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2743200"/>
            <a:ext cx="3566160" cy="1371600"/>
          </a:xfrm>
          <a:prstGeom prst="roundRect">
            <a:avLst/>
          </a:prstGeom>
          <a:solidFill>
            <a:srgbClr val="E64A19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Overdue</a:t>
            </a:r>
          </a:p>
          <a:p>
            <a:pPr>
              <a:defRPr sz="2800" b="1">
                <a:solidFill>
                  <a:srgbClr val="FFFFFF"/>
                </a:solidFill>
              </a:defRPr>
            </a:pPr>
            <a:r>
              <a:t>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97680" y="2743200"/>
            <a:ext cx="3566160" cy="1371600"/>
          </a:xfrm>
          <a:prstGeom prst="roundRect">
            <a:avLst/>
          </a:prstGeom>
          <a:solidFill>
            <a:srgbClr val="3F51B5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Total Trainings</a:t>
            </a:r>
          </a:p>
          <a:p>
            <a:pPr>
              <a:defRPr sz="2800" b="1">
                <a:solidFill>
                  <a:srgbClr val="FFFFFF"/>
                </a:solidFill>
              </a:defRPr>
            </a:pPr>
            <a:r>
              <a:t>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138160" y="2743200"/>
            <a:ext cx="3566160" cy="1371600"/>
          </a:xfrm>
          <a:prstGeom prst="roundRect">
            <a:avLst/>
          </a:prstGeom>
          <a:solidFill>
            <a:srgbClr val="607D8B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Data Date</a:t>
            </a:r>
          </a:p>
          <a:p>
            <a:pPr>
              <a:defRPr sz="2800" b="1">
                <a:solidFill>
                  <a:srgbClr val="FFFFFF"/>
                </a:solidFill>
              </a:defRPr>
            </a:pPr>
            <a:r>
              <a:t>2025-09-23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/>
            </a:pPr>
            <a:r>
              <a:t>Trainings by Department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/>
            </a:pPr>
            <a:r>
              <a:t>Trainings by Title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/>
            </a:pPr>
            <a:r>
              <a:t>Training Trend by Month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/>
            </a:pPr>
            <a:r>
              <a:t>Coverage by Department (%)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/>
            </a:pPr>
            <a:r>
              <a:t>Due vs Overdue by Department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/>
            </a:pPr>
            <a:r>
              <a:t>Top Stores by Trainings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/>
            </a:pPr>
            <a:r>
              <a:t>Joins vs Leaves by Month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