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5d53197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5d53197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d53197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5d53197e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d53197e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d53197e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5d53197e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5d53197e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5d53197e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5d53197e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5d53197e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5d53197e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5d53197e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5d53197e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arduino.cc/" TargetMode="External"/><Relationship Id="rId4" Type="http://schemas.openxmlformats.org/officeDocument/2006/relationships/hyperlink" Target="http://en.wikipedia.org/wiki/Microcontroller" TargetMode="External"/><Relationship Id="rId5" Type="http://schemas.openxmlformats.org/officeDocument/2006/relationships/hyperlink" Target="http://arduino.cc/en/Main/Software" TargetMode="External"/><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6.jpg"/><Relationship Id="rId5" Type="http://schemas.openxmlformats.org/officeDocument/2006/relationships/image" Target="../media/image9.jpg"/><Relationship Id="rId6" Type="http://schemas.openxmlformats.org/officeDocument/2006/relationships/image" Target="../media/image12.jpg"/><Relationship Id="rId7"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3.jp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27" name="Shape 127"/>
        <p:cNvGrpSpPr/>
        <p:nvPr/>
      </p:nvGrpSpPr>
      <p:grpSpPr>
        <a:xfrm>
          <a:off x="0" y="0"/>
          <a:ext cx="0" cy="0"/>
          <a:chOff x="0" y="0"/>
          <a:chExt cx="0" cy="0"/>
        </a:xfrm>
      </p:grpSpPr>
      <p:sp>
        <p:nvSpPr>
          <p:cNvPr id="128" name="Google Shape;128;p13"/>
          <p:cNvSpPr txBox="1"/>
          <p:nvPr>
            <p:ph idx="4294967295" type="title"/>
          </p:nvPr>
        </p:nvSpPr>
        <p:spPr>
          <a:xfrm>
            <a:off x="6052300" y="3848750"/>
            <a:ext cx="3282300" cy="75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Amethyst Lowe</a:t>
            </a:r>
            <a:endParaRPr>
              <a:solidFill>
                <a:schemeClr val="dk1"/>
              </a:solidFill>
            </a:endParaRPr>
          </a:p>
          <a:p>
            <a:pPr indent="0" lvl="0" marL="457200" rtl="0" algn="l">
              <a:spcBef>
                <a:spcPts val="0"/>
              </a:spcBef>
              <a:spcAft>
                <a:spcPts val="0"/>
              </a:spcAft>
              <a:buNone/>
            </a:pPr>
            <a:r>
              <a:rPr lang="en">
                <a:solidFill>
                  <a:schemeClr val="dk1"/>
                </a:solidFill>
              </a:rPr>
              <a:t>ME 537</a:t>
            </a:r>
            <a:endParaRPr>
              <a:solidFill>
                <a:schemeClr val="dk1"/>
              </a:solidFill>
            </a:endParaRPr>
          </a:p>
          <a:p>
            <a:pPr indent="0" lvl="0" marL="0" rtl="0" algn="l">
              <a:spcBef>
                <a:spcPts val="0"/>
              </a:spcBef>
              <a:spcAft>
                <a:spcPts val="0"/>
              </a:spcAft>
              <a:buNone/>
            </a:pPr>
            <a:r>
              <a:rPr lang="en">
                <a:solidFill>
                  <a:schemeClr val="dk1"/>
                </a:solidFill>
              </a:rPr>
              <a:t>The Crystal Ball Project</a:t>
            </a:r>
            <a:endParaRPr>
              <a:solidFill>
                <a:schemeClr val="dk1"/>
              </a:solidFill>
            </a:endParaRPr>
          </a:p>
        </p:txBody>
      </p:sp>
      <p:pic>
        <p:nvPicPr>
          <p:cNvPr id="129" name="Google Shape;129;p13"/>
          <p:cNvPicPr preferRelativeResize="0"/>
          <p:nvPr/>
        </p:nvPicPr>
        <p:blipFill>
          <a:blip r:embed="rId3">
            <a:alphaModFix/>
          </a:blip>
          <a:stretch>
            <a:fillRect/>
          </a:stretch>
        </p:blipFill>
        <p:spPr>
          <a:xfrm>
            <a:off x="0" y="0"/>
            <a:ext cx="5282450" cy="5143500"/>
          </a:xfrm>
          <a:prstGeom prst="rect">
            <a:avLst/>
          </a:prstGeom>
          <a:noFill/>
          <a:ln>
            <a:noFill/>
          </a:ln>
        </p:spPr>
      </p:pic>
      <p:pic>
        <p:nvPicPr>
          <p:cNvPr id="130" name="Google Shape;130;p13"/>
          <p:cNvPicPr preferRelativeResize="0"/>
          <p:nvPr/>
        </p:nvPicPr>
        <p:blipFill>
          <a:blip r:embed="rId4">
            <a:alphaModFix/>
          </a:blip>
          <a:stretch>
            <a:fillRect/>
          </a:stretch>
        </p:blipFill>
        <p:spPr>
          <a:xfrm>
            <a:off x="6052300" y="683550"/>
            <a:ext cx="2495550" cy="252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Arduino?</a:t>
            </a:r>
            <a:endParaRPr/>
          </a:p>
        </p:txBody>
      </p:sp>
      <p:sp>
        <p:nvSpPr>
          <p:cNvPr id="136" name="Google Shape;136;p14"/>
          <p:cNvSpPr txBox="1"/>
          <p:nvPr>
            <p:ph idx="1" type="body"/>
          </p:nvPr>
        </p:nvSpPr>
        <p:spPr>
          <a:xfrm>
            <a:off x="819150" y="2067475"/>
            <a:ext cx="7505700" cy="2722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sz="4089">
                <a:highlight>
                  <a:srgbClr val="FFFFFF"/>
                </a:highlight>
                <a:uFill>
                  <a:noFill/>
                </a:uFill>
                <a:latin typeface="Arial"/>
                <a:ea typeface="Arial"/>
                <a:cs typeface="Arial"/>
                <a:sym typeface="Arial"/>
                <a:hlinkClick r:id="rId3"/>
              </a:rPr>
              <a:t>Arduino</a:t>
            </a:r>
            <a:r>
              <a:rPr b="1" lang="en" sz="4089">
                <a:highlight>
                  <a:srgbClr val="FFFFFF"/>
                </a:highlight>
                <a:latin typeface="Arial"/>
                <a:ea typeface="Arial"/>
                <a:cs typeface="Arial"/>
                <a:sym typeface="Arial"/>
              </a:rPr>
              <a:t> is an open-source platform used for building electronics projects. Arduino consists of both a physical programmable circuit board (often referred to as a </a:t>
            </a:r>
            <a:r>
              <a:rPr b="1" lang="en" sz="4089">
                <a:highlight>
                  <a:srgbClr val="FFFFFF"/>
                </a:highlight>
                <a:uFill>
                  <a:noFill/>
                </a:uFill>
                <a:latin typeface="Arial"/>
                <a:ea typeface="Arial"/>
                <a:cs typeface="Arial"/>
                <a:sym typeface="Arial"/>
                <a:hlinkClick r:id="rId4"/>
              </a:rPr>
              <a:t>microcontroller</a:t>
            </a:r>
            <a:r>
              <a:rPr b="1" lang="en" sz="4089">
                <a:highlight>
                  <a:srgbClr val="FFFFFF"/>
                </a:highlight>
                <a:latin typeface="Arial"/>
                <a:ea typeface="Arial"/>
                <a:cs typeface="Arial"/>
                <a:sym typeface="Arial"/>
              </a:rPr>
              <a:t>) and a piece of </a:t>
            </a:r>
            <a:r>
              <a:rPr b="1" lang="en" sz="4089">
                <a:highlight>
                  <a:srgbClr val="FFFFFF"/>
                </a:highlight>
                <a:uFill>
                  <a:noFill/>
                </a:uFill>
                <a:latin typeface="Arial"/>
                <a:ea typeface="Arial"/>
                <a:cs typeface="Arial"/>
                <a:sym typeface="Arial"/>
                <a:hlinkClick r:id="rId5"/>
              </a:rPr>
              <a:t>software</a:t>
            </a:r>
            <a:r>
              <a:rPr b="1" lang="en" sz="4089">
                <a:highlight>
                  <a:srgbClr val="FFFFFF"/>
                </a:highlight>
                <a:latin typeface="Arial"/>
                <a:ea typeface="Arial"/>
                <a:cs typeface="Arial"/>
                <a:sym typeface="Arial"/>
              </a:rPr>
              <a:t>, or IDE (Integrated Development Environment) that runs on your computer, used to write and upload computer code to the physical board.</a:t>
            </a:r>
            <a:endParaRPr b="1" sz="4089">
              <a:highlight>
                <a:srgbClr val="FFFFFF"/>
              </a:highlight>
              <a:latin typeface="Arial"/>
              <a:ea typeface="Arial"/>
              <a:cs typeface="Arial"/>
              <a:sym typeface="Arial"/>
            </a:endParaRPr>
          </a:p>
          <a:p>
            <a:pPr indent="0" lvl="0" marL="0" rtl="0" algn="l">
              <a:spcBef>
                <a:spcPts val="800"/>
              </a:spcBef>
              <a:spcAft>
                <a:spcPts val="0"/>
              </a:spcAft>
              <a:buNone/>
            </a:pPr>
            <a:r>
              <a:rPr b="1" lang="en" sz="4089">
                <a:highlight>
                  <a:srgbClr val="FFFFFF"/>
                </a:highlight>
                <a:latin typeface="Arial"/>
                <a:ea typeface="Arial"/>
                <a:cs typeface="Arial"/>
                <a:sym typeface="Arial"/>
              </a:rPr>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 making it easier to learn to program. Finally, Arduino provides a standard form factor that breaks out the functions of the micro-controller into a more accessible package.</a:t>
            </a:r>
            <a:endParaRPr b="1" sz="4089">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pic>
        <p:nvPicPr>
          <p:cNvPr id="137" name="Google Shape;137;p14"/>
          <p:cNvPicPr preferRelativeResize="0"/>
          <p:nvPr/>
        </p:nvPicPr>
        <p:blipFill>
          <a:blip r:embed="rId6">
            <a:alphaModFix/>
          </a:blip>
          <a:stretch>
            <a:fillRect/>
          </a:stretch>
        </p:blipFill>
        <p:spPr>
          <a:xfrm>
            <a:off x="5328350" y="401725"/>
            <a:ext cx="28575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a:t>Crystal Ball “Fortune Teller”</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000000"/>
                </a:solidFill>
                <a:highlight>
                  <a:srgbClr val="FFFFFF"/>
                </a:highlight>
                <a:latin typeface="Times New Roman"/>
                <a:ea typeface="Times New Roman"/>
                <a:cs typeface="Times New Roman"/>
                <a:sym typeface="Times New Roman"/>
              </a:rPr>
              <a:t>This project was intended to connect the LCD screen to the arduino setup and based on the code, the screen would produce different outputs. Using the potentiometer to control the clarity of the output, the screen would show whatever message that was written.  The setup included many wires to carry electrical energy from the bus line to the actual LCD screen to power up each screen cell. Specifically in this project, an array of strings was used to randomly select an output as the answer to a question that was asked to this “crystal ball.”</a:t>
            </a:r>
            <a:endParaRPr b="1" sz="1600"/>
          </a:p>
        </p:txBody>
      </p:sp>
      <p:pic>
        <p:nvPicPr>
          <p:cNvPr id="144" name="Google Shape;144;p15"/>
          <p:cNvPicPr preferRelativeResize="0"/>
          <p:nvPr/>
        </p:nvPicPr>
        <p:blipFill>
          <a:blip r:embed="rId3">
            <a:alphaModFix/>
          </a:blip>
          <a:stretch>
            <a:fillRect/>
          </a:stretch>
        </p:blipFill>
        <p:spPr>
          <a:xfrm>
            <a:off x="6727750" y="329775"/>
            <a:ext cx="2143125" cy="154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Ingredients</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 KILOHM RESISTOR</a:t>
            </a:r>
            <a:endParaRPr/>
          </a:p>
          <a:p>
            <a:pPr indent="0" lvl="0" marL="0" rtl="0" algn="l">
              <a:spcBef>
                <a:spcPts val="1200"/>
              </a:spcBef>
              <a:spcAft>
                <a:spcPts val="0"/>
              </a:spcAft>
              <a:buNone/>
            </a:pPr>
            <a:r>
              <a:rPr lang="en"/>
              <a:t>220 OHM RESISTOR</a:t>
            </a:r>
            <a:endParaRPr/>
          </a:p>
          <a:p>
            <a:pPr indent="0" lvl="0" marL="0" rtl="0" algn="l">
              <a:spcBef>
                <a:spcPts val="1200"/>
              </a:spcBef>
              <a:spcAft>
                <a:spcPts val="0"/>
              </a:spcAft>
              <a:buNone/>
            </a:pPr>
            <a:r>
              <a:rPr lang="en"/>
              <a:t>POTENTIOMETER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TILT SENSOR</a:t>
            </a:r>
            <a:endParaRPr/>
          </a:p>
          <a:p>
            <a:pPr indent="0" lvl="0" marL="0" rtl="0" algn="l">
              <a:spcBef>
                <a:spcPts val="1200"/>
              </a:spcBef>
              <a:spcAft>
                <a:spcPts val="1200"/>
              </a:spcAft>
              <a:buNone/>
            </a:pPr>
            <a:r>
              <a:rPr lang="en"/>
              <a:t>LCD SCREEN</a:t>
            </a:r>
            <a:endParaRPr/>
          </a:p>
        </p:txBody>
      </p:sp>
      <p:pic>
        <p:nvPicPr>
          <p:cNvPr id="151" name="Google Shape;151;p16"/>
          <p:cNvPicPr preferRelativeResize="0"/>
          <p:nvPr/>
        </p:nvPicPr>
        <p:blipFill>
          <a:blip r:embed="rId3">
            <a:alphaModFix/>
          </a:blip>
          <a:stretch>
            <a:fillRect/>
          </a:stretch>
        </p:blipFill>
        <p:spPr>
          <a:xfrm>
            <a:off x="2648825" y="1800200"/>
            <a:ext cx="2143125" cy="553025"/>
          </a:xfrm>
          <a:prstGeom prst="rect">
            <a:avLst/>
          </a:prstGeom>
          <a:noFill/>
          <a:ln>
            <a:noFill/>
          </a:ln>
        </p:spPr>
      </p:pic>
      <p:pic>
        <p:nvPicPr>
          <p:cNvPr id="152" name="Google Shape;152;p16"/>
          <p:cNvPicPr preferRelativeResize="0"/>
          <p:nvPr/>
        </p:nvPicPr>
        <p:blipFill>
          <a:blip r:embed="rId4">
            <a:alphaModFix/>
          </a:blip>
          <a:stretch>
            <a:fillRect/>
          </a:stretch>
        </p:blipFill>
        <p:spPr>
          <a:xfrm>
            <a:off x="2648825" y="2210023"/>
            <a:ext cx="2143125" cy="723475"/>
          </a:xfrm>
          <a:prstGeom prst="rect">
            <a:avLst/>
          </a:prstGeom>
          <a:noFill/>
          <a:ln>
            <a:noFill/>
          </a:ln>
        </p:spPr>
      </p:pic>
      <p:pic>
        <p:nvPicPr>
          <p:cNvPr id="153" name="Google Shape;153;p16"/>
          <p:cNvPicPr preferRelativeResize="0"/>
          <p:nvPr/>
        </p:nvPicPr>
        <p:blipFill>
          <a:blip r:embed="rId5">
            <a:alphaModFix/>
          </a:blip>
          <a:stretch>
            <a:fillRect/>
          </a:stretch>
        </p:blipFill>
        <p:spPr>
          <a:xfrm>
            <a:off x="2772075" y="2699250"/>
            <a:ext cx="1598225" cy="673725"/>
          </a:xfrm>
          <a:prstGeom prst="rect">
            <a:avLst/>
          </a:prstGeom>
          <a:noFill/>
          <a:ln>
            <a:noFill/>
          </a:ln>
        </p:spPr>
      </p:pic>
      <p:pic>
        <p:nvPicPr>
          <p:cNvPr id="154" name="Google Shape;154;p16"/>
          <p:cNvPicPr preferRelativeResize="0"/>
          <p:nvPr/>
        </p:nvPicPr>
        <p:blipFill>
          <a:blip r:embed="rId6">
            <a:alphaModFix/>
          </a:blip>
          <a:stretch>
            <a:fillRect/>
          </a:stretch>
        </p:blipFill>
        <p:spPr>
          <a:xfrm>
            <a:off x="2363750" y="3454675"/>
            <a:ext cx="2414876" cy="601825"/>
          </a:xfrm>
          <a:prstGeom prst="rect">
            <a:avLst/>
          </a:prstGeom>
          <a:noFill/>
          <a:ln>
            <a:noFill/>
          </a:ln>
        </p:spPr>
      </p:pic>
      <p:pic>
        <p:nvPicPr>
          <p:cNvPr id="155" name="Google Shape;155;p16"/>
          <p:cNvPicPr preferRelativeResize="0"/>
          <p:nvPr/>
        </p:nvPicPr>
        <p:blipFill>
          <a:blip r:embed="rId7">
            <a:alphaModFix/>
          </a:blip>
          <a:stretch>
            <a:fillRect/>
          </a:stretch>
        </p:blipFill>
        <p:spPr>
          <a:xfrm>
            <a:off x="2648825" y="3897700"/>
            <a:ext cx="2143125" cy="67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632700"/>
            <a:ext cx="7505700" cy="9546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a:t>Build The Circuit</a:t>
            </a:r>
            <a:endParaRPr/>
          </a:p>
        </p:txBody>
      </p:sp>
      <p:sp>
        <p:nvSpPr>
          <p:cNvPr id="161" name="Google Shape;161;p17"/>
          <p:cNvSpPr txBox="1"/>
          <p:nvPr>
            <p:ph idx="1" type="body"/>
          </p:nvPr>
        </p:nvSpPr>
        <p:spPr>
          <a:xfrm>
            <a:off x="819150" y="1452850"/>
            <a:ext cx="7505700" cy="279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307"/>
              <a:t>Step 1: Pay attention when wiring everything up to make sure it’s correct.</a:t>
            </a:r>
            <a:endParaRPr b="1" sz="1307"/>
          </a:p>
          <a:p>
            <a:pPr indent="0" lvl="0" marL="0" rtl="0" algn="l">
              <a:lnSpc>
                <a:spcPct val="95000"/>
              </a:lnSpc>
              <a:spcBef>
                <a:spcPts val="1200"/>
              </a:spcBef>
              <a:spcAft>
                <a:spcPts val="0"/>
              </a:spcAft>
              <a:buSzPts val="852"/>
              <a:buNone/>
            </a:pPr>
            <a:r>
              <a:rPr b="1" lang="en" sz="1307"/>
              <a:t>Step 2: Connect power and ground to one side of my breadboard.</a:t>
            </a:r>
            <a:endParaRPr b="1" sz="1307"/>
          </a:p>
          <a:p>
            <a:pPr indent="0" lvl="0" marL="0" rtl="0" algn="l">
              <a:lnSpc>
                <a:spcPct val="95000"/>
              </a:lnSpc>
              <a:spcBef>
                <a:spcPts val="1200"/>
              </a:spcBef>
              <a:spcAft>
                <a:spcPts val="0"/>
              </a:spcAft>
              <a:buSzPts val="852"/>
              <a:buNone/>
            </a:pPr>
            <a:r>
              <a:rPr b="1" lang="en" sz="1307"/>
              <a:t>Step 3: Place tilt switch on breadboard, attach one lead to SV. Attach </a:t>
            </a:r>
            <a:r>
              <a:rPr b="1" lang="en" sz="1307"/>
              <a:t>other</a:t>
            </a:r>
            <a:r>
              <a:rPr b="1" lang="en" sz="1307"/>
              <a:t> end to ground through 10 kilohm resistor, and </a:t>
            </a:r>
            <a:r>
              <a:rPr b="1" lang="en" sz="1307"/>
              <a:t>Arduino</a:t>
            </a:r>
            <a:r>
              <a:rPr b="1" lang="en" sz="1307"/>
              <a:t> pin 6. Wire as digital input. </a:t>
            </a:r>
            <a:endParaRPr b="1" sz="1307"/>
          </a:p>
          <a:p>
            <a:pPr indent="0" lvl="0" marL="0" rtl="0" algn="l">
              <a:lnSpc>
                <a:spcPct val="95000"/>
              </a:lnSpc>
              <a:spcBef>
                <a:spcPts val="1200"/>
              </a:spcBef>
              <a:spcAft>
                <a:spcPts val="0"/>
              </a:spcAft>
              <a:buSzPts val="852"/>
              <a:buNone/>
            </a:pPr>
            <a:r>
              <a:rPr b="1" lang="en" sz="1307"/>
              <a:t>Step 4: RS, R/W, EN, DO-D7, D4-D7. You’ll use a potentiometer to control this. </a:t>
            </a:r>
            <a:endParaRPr b="1" sz="1307"/>
          </a:p>
          <a:p>
            <a:pPr indent="0" lvl="0" marL="0" rtl="0" algn="l">
              <a:lnSpc>
                <a:spcPct val="95000"/>
              </a:lnSpc>
              <a:spcBef>
                <a:spcPts val="1200"/>
              </a:spcBef>
              <a:spcAft>
                <a:spcPts val="0"/>
              </a:spcAft>
              <a:buSzPts val="852"/>
              <a:buNone/>
            </a:pPr>
            <a:r>
              <a:rPr b="1" lang="en" sz="1307"/>
              <a:t>Step 5: LiquidCrystal library handles all writing and simplifies the process of writing software.</a:t>
            </a:r>
            <a:endParaRPr b="1" sz="1307"/>
          </a:p>
          <a:p>
            <a:pPr indent="0" lvl="0" marL="0" rtl="0" algn="l">
              <a:lnSpc>
                <a:spcPct val="95000"/>
              </a:lnSpc>
              <a:spcBef>
                <a:spcPts val="1200"/>
              </a:spcBef>
              <a:spcAft>
                <a:spcPts val="0"/>
              </a:spcAft>
              <a:buSzPts val="852"/>
              <a:buNone/>
            </a:pPr>
            <a:r>
              <a:rPr b="1" lang="en" sz="1307"/>
              <a:t>Step 6: Connect: Arduino Digital pin 2 to LCD D7, pin 3 to LCD D6, pin 4 to LCD D5, pin 5 to LCD D4. These data pins tell the screen what character to display.</a:t>
            </a:r>
            <a:endParaRPr b="1" sz="1307"/>
          </a:p>
          <a:p>
            <a:pPr indent="0" lvl="0" marL="0" rtl="0" algn="l">
              <a:lnSpc>
                <a:spcPct val="95000"/>
              </a:lnSpc>
              <a:spcBef>
                <a:spcPts val="1200"/>
              </a:spcBef>
              <a:spcAft>
                <a:spcPts val="0"/>
              </a:spcAft>
              <a:buSzPts val="852"/>
              <a:buNone/>
            </a:pPr>
            <a:r>
              <a:rPr b="1" lang="en" sz="1307"/>
              <a:t>Step 7: Connect EN to pin 11 on your Arduino. RS on LCD connects to pin 12. Enables writing to LCD.</a:t>
            </a:r>
            <a:endParaRPr b="1" sz="1307"/>
          </a:p>
          <a:p>
            <a:pPr indent="0" lvl="0" marL="0" rtl="0" algn="l">
              <a:lnSpc>
                <a:spcPct val="95000"/>
              </a:lnSpc>
              <a:spcBef>
                <a:spcPts val="1200"/>
              </a:spcBef>
              <a:spcAft>
                <a:spcPts val="1200"/>
              </a:spcAft>
              <a:buSzPts val="852"/>
              <a:buNone/>
            </a:pPr>
            <a:r>
              <a:rPr b="1" lang="en" sz="1307"/>
              <a:t>Step 8: Place potentiometer on breadboard, connect one end pin to power, other end to ground. Center pin connects to V0 on the LCD. Allows you to change contrast of the screen.</a:t>
            </a:r>
            <a:endParaRPr b="1" sz="130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3430125" y="251675"/>
            <a:ext cx="20271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Code</a:t>
            </a:r>
            <a:endParaRPr/>
          </a:p>
        </p:txBody>
      </p:sp>
      <p:pic>
        <p:nvPicPr>
          <p:cNvPr id="167" name="Google Shape;167;p18"/>
          <p:cNvPicPr preferRelativeResize="0"/>
          <p:nvPr/>
        </p:nvPicPr>
        <p:blipFill>
          <a:blip r:embed="rId3">
            <a:alphaModFix/>
          </a:blip>
          <a:stretch>
            <a:fillRect/>
          </a:stretch>
        </p:blipFill>
        <p:spPr>
          <a:xfrm>
            <a:off x="4572000" y="986125"/>
            <a:ext cx="4347899" cy="3888448"/>
          </a:xfrm>
          <a:prstGeom prst="rect">
            <a:avLst/>
          </a:prstGeom>
          <a:noFill/>
          <a:ln>
            <a:noFill/>
          </a:ln>
        </p:spPr>
      </p:pic>
      <p:pic>
        <p:nvPicPr>
          <p:cNvPr id="168" name="Google Shape;168;p18"/>
          <p:cNvPicPr preferRelativeResize="0"/>
          <p:nvPr/>
        </p:nvPicPr>
        <p:blipFill>
          <a:blip r:embed="rId4">
            <a:alphaModFix/>
          </a:blip>
          <a:stretch>
            <a:fillRect/>
          </a:stretch>
        </p:blipFill>
        <p:spPr>
          <a:xfrm>
            <a:off x="224100" y="986125"/>
            <a:ext cx="4347901" cy="3888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It</a:t>
            </a:r>
            <a:endParaRPr/>
          </a:p>
        </p:txBody>
      </p:sp>
      <p:sp>
        <p:nvSpPr>
          <p:cNvPr id="174" name="Google Shape;17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To use the magic ball, power the Arduino. Check the screen to make sure it says “Ask the Crystal Ball!” If you can’t see the characters, try turning the potentiometer. It will adjust the contrast of the screen. Ask your crystal ball a question and try tilting the switch upside down and back again. An answer to the question should be given. If the answer doesn’t suit you, ask again.</a:t>
            </a:r>
            <a:endParaRPr sz="1500"/>
          </a:p>
          <a:p>
            <a:pPr indent="0" lvl="0" marL="0" rtl="0" algn="l">
              <a:spcBef>
                <a:spcPts val="1200"/>
              </a:spcBef>
              <a:spcAft>
                <a:spcPts val="1200"/>
              </a:spcAft>
              <a:buNone/>
            </a:pPr>
            <a:r>
              <a:rPr lang="en" sz="1500"/>
              <a:t>An LCD display enables you to show text on a screen, using the LiquidCrystal library. With a switch… case statements control the flow of programs by comparing a variable to specified values. </a:t>
            </a:r>
            <a:endParaRPr sz="1500"/>
          </a:p>
        </p:txBody>
      </p:sp>
      <p:pic>
        <p:nvPicPr>
          <p:cNvPr id="175" name="Google Shape;175;p19"/>
          <p:cNvPicPr preferRelativeResize="0"/>
          <p:nvPr/>
        </p:nvPicPr>
        <p:blipFill>
          <a:blip r:embed="rId3">
            <a:alphaModFix/>
          </a:blip>
          <a:stretch>
            <a:fillRect/>
          </a:stretch>
        </p:blipFill>
        <p:spPr>
          <a:xfrm>
            <a:off x="3429000" y="283450"/>
            <a:ext cx="4340325" cy="166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4294967295" type="title"/>
          </p:nvPr>
        </p:nvSpPr>
        <p:spPr>
          <a:xfrm>
            <a:off x="819150" y="1881025"/>
            <a:ext cx="7505700" cy="9546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sz="4900"/>
              <a:t>Questions?</a:t>
            </a:r>
            <a:endParaRPr sz="4900"/>
          </a:p>
        </p:txBody>
      </p:sp>
      <p:pic>
        <p:nvPicPr>
          <p:cNvPr id="181" name="Google Shape;181;p20"/>
          <p:cNvPicPr preferRelativeResize="0"/>
          <p:nvPr/>
        </p:nvPicPr>
        <p:blipFill>
          <a:blip r:embed="rId3">
            <a:alphaModFix/>
          </a:blip>
          <a:stretch>
            <a:fillRect/>
          </a:stretch>
        </p:blipFill>
        <p:spPr>
          <a:xfrm>
            <a:off x="3324225" y="3305175"/>
            <a:ext cx="2495550" cy="1838325"/>
          </a:xfrm>
          <a:prstGeom prst="rect">
            <a:avLst/>
          </a:prstGeom>
          <a:noFill/>
          <a:ln>
            <a:noFill/>
          </a:ln>
        </p:spPr>
      </p:pic>
      <p:pic>
        <p:nvPicPr>
          <p:cNvPr id="182" name="Google Shape;182;p20"/>
          <p:cNvPicPr preferRelativeResize="0"/>
          <p:nvPr/>
        </p:nvPicPr>
        <p:blipFill>
          <a:blip r:embed="rId4">
            <a:alphaModFix/>
          </a:blip>
          <a:stretch>
            <a:fillRect/>
          </a:stretch>
        </p:blipFill>
        <p:spPr>
          <a:xfrm>
            <a:off x="152400" y="152400"/>
            <a:ext cx="2346631" cy="1728625"/>
          </a:xfrm>
          <a:prstGeom prst="rect">
            <a:avLst/>
          </a:prstGeom>
          <a:noFill/>
          <a:ln>
            <a:noFill/>
          </a:ln>
        </p:spPr>
      </p:pic>
      <p:pic>
        <p:nvPicPr>
          <p:cNvPr id="183" name="Google Shape;183;p20"/>
          <p:cNvPicPr preferRelativeResize="0"/>
          <p:nvPr/>
        </p:nvPicPr>
        <p:blipFill>
          <a:blip r:embed="rId5">
            <a:alphaModFix/>
          </a:blip>
          <a:stretch>
            <a:fillRect/>
          </a:stretch>
        </p:blipFill>
        <p:spPr>
          <a:xfrm>
            <a:off x="6797381" y="0"/>
            <a:ext cx="2346631" cy="17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