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61" r:id="rId3"/>
    <p:sldId id="266" r:id="rId4"/>
    <p:sldId id="257" r:id="rId5"/>
    <p:sldId id="258" r:id="rId6"/>
    <p:sldId id="268" r:id="rId7"/>
    <p:sldId id="259" r:id="rId8"/>
    <p:sldId id="260" r:id="rId9"/>
    <p:sldId id="262" r:id="rId10"/>
    <p:sldId id="269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97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19DF9-E16F-4951-9BB1-A56BCAB67B8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AD070-C074-4B93-9DFD-DA2739607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7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effectLst/>
                <a:latin typeface="Menlo"/>
              </a:rPr>
              <a:t>K is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the thrust coefficient</a:t>
            </a:r>
            <a:r>
              <a:rPr lang="en-GB" sz="1800" b="0" i="0" dirty="0">
                <a:effectLst/>
                <a:latin typeface="Menlo"/>
              </a:rPr>
              <a:t>, which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is a scaling factor mapping</a:t>
            </a:r>
            <a:endParaRPr lang="en-GB" sz="1800" b="0" i="0" dirty="0">
              <a:effectLst/>
              <a:latin typeface="Menlo"/>
            </a:endParaRPr>
          </a:p>
          <a:p>
            <a:r>
              <a:rPr lang="en-GB" sz="1800" b="0" i="0" dirty="0">
                <a:effectLst/>
                <a:latin typeface="Menlo"/>
              </a:rPr>
              <a:t>from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the control input to the thrust force</a:t>
            </a:r>
          </a:p>
          <a:p>
            <a:r>
              <a:rPr lang="en-GB" sz="1800" b="0" i="0" dirty="0">
                <a:solidFill>
                  <a:srgbClr val="000000"/>
                </a:solidFill>
                <a:effectLst/>
                <a:latin typeface="URWPalladioL-Roma"/>
              </a:rPr>
              <a:t>The thruster dynamics is described by the diagonal transfer function matrix </a:t>
            </a:r>
            <a:r>
              <a:rPr lang="en-GB" sz="1800" b="1" i="1" dirty="0">
                <a:solidFill>
                  <a:srgbClr val="000000"/>
                </a:solidFill>
                <a:effectLst/>
                <a:latin typeface="URWPalladioL-BoldItal"/>
              </a:rPr>
              <a:t>K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URWPalladioL-Ital"/>
              </a:rPr>
              <a:t>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GB" sz="2800" dirty="0"/>
              <a:t> </a:t>
            </a:r>
            <a:br>
              <a:rPr lang="en-GB" sz="2800" dirty="0"/>
            </a:br>
            <a:r>
              <a:rPr lang="en-GB" sz="2800" dirty="0"/>
              <a:t>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URWPalladioL-Roma"/>
              </a:rPr>
              <a:t>he following third order transfer function with unity DC-gain was identified</a:t>
            </a:r>
            <a:r>
              <a:rPr lang="en-GB" sz="2800" dirty="0"/>
              <a:t> </a:t>
            </a:r>
            <a:br>
              <a:rPr lang="en-GB" sz="2800" dirty="0"/>
            </a:br>
            <a:endParaRPr lang="en-GB" sz="1800" b="0" i="0" dirty="0">
              <a:effectLst/>
              <a:latin typeface="Menlo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AD070-C074-4B93-9DFD-DA27396075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88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effectLst/>
                <a:latin typeface="Menlo"/>
              </a:rPr>
              <a:t>K is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the thrust coefficient</a:t>
            </a:r>
            <a:r>
              <a:rPr lang="en-GB" sz="1800" b="0" i="0" dirty="0">
                <a:effectLst/>
                <a:latin typeface="Menlo"/>
              </a:rPr>
              <a:t>, which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is a scaling factor mapping</a:t>
            </a:r>
            <a:endParaRPr lang="en-GB" sz="1800" b="0" i="0" dirty="0">
              <a:effectLst/>
              <a:latin typeface="Menlo"/>
            </a:endParaRPr>
          </a:p>
          <a:p>
            <a:r>
              <a:rPr lang="en-GB" sz="1800" b="0" i="0" dirty="0">
                <a:effectLst/>
                <a:latin typeface="Menlo"/>
              </a:rPr>
              <a:t>from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the control input to the thrust force</a:t>
            </a:r>
          </a:p>
          <a:p>
            <a:r>
              <a:rPr lang="en-GB" sz="1800" b="0" i="0" dirty="0">
                <a:solidFill>
                  <a:srgbClr val="000000"/>
                </a:solidFill>
                <a:effectLst/>
                <a:latin typeface="URWPalladioL-Roma"/>
              </a:rPr>
              <a:t>The thruster dynamics is described by the diagonal transfer function matrix </a:t>
            </a:r>
            <a:r>
              <a:rPr lang="en-GB" sz="1800" b="1" i="1" dirty="0">
                <a:solidFill>
                  <a:srgbClr val="000000"/>
                </a:solidFill>
                <a:effectLst/>
                <a:latin typeface="URWPalladioL-BoldItal"/>
              </a:rPr>
              <a:t>K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URWPalladioL-Ital"/>
              </a:rPr>
              <a:t>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GB" sz="2800" dirty="0"/>
              <a:t> </a:t>
            </a:r>
            <a:br>
              <a:rPr lang="en-GB" sz="2800" dirty="0"/>
            </a:br>
            <a:r>
              <a:rPr lang="en-GB" sz="2800" dirty="0"/>
              <a:t>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URWPalladioL-Roma"/>
              </a:rPr>
              <a:t>he following third order transfer function with unity DC-gain was identified</a:t>
            </a:r>
            <a:r>
              <a:rPr lang="en-GB" sz="2800" dirty="0"/>
              <a:t> </a:t>
            </a:r>
            <a:br>
              <a:rPr lang="en-GB" sz="2800" dirty="0"/>
            </a:br>
            <a:endParaRPr lang="en-GB" sz="1800" b="0" i="0" dirty="0">
              <a:effectLst/>
              <a:latin typeface="Menlo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AD070-C074-4B93-9DFD-DA27396075A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22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effectLst/>
                <a:latin typeface="Menlo"/>
              </a:rPr>
              <a:t>K is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the thrust coefficient</a:t>
            </a:r>
            <a:r>
              <a:rPr lang="en-GB" sz="1800" b="0" i="0" dirty="0">
                <a:effectLst/>
                <a:latin typeface="Menlo"/>
              </a:rPr>
              <a:t>, which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is a scaling factor mapping</a:t>
            </a:r>
            <a:endParaRPr lang="en-GB" sz="1800" b="0" i="0" dirty="0">
              <a:effectLst/>
              <a:latin typeface="Menlo"/>
            </a:endParaRPr>
          </a:p>
          <a:p>
            <a:r>
              <a:rPr lang="en-GB" sz="1800" b="0" i="0" dirty="0">
                <a:effectLst/>
                <a:latin typeface="Menlo"/>
              </a:rPr>
              <a:t>from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the control input to the thrust force</a:t>
            </a:r>
          </a:p>
          <a:p>
            <a:r>
              <a:rPr lang="en-GB" sz="1800" b="0" i="0" dirty="0">
                <a:solidFill>
                  <a:srgbClr val="000000"/>
                </a:solidFill>
                <a:effectLst/>
                <a:latin typeface="URWPalladioL-Roma"/>
              </a:rPr>
              <a:t>The thruster dynamics is described by the diagonal transfer function matrix </a:t>
            </a:r>
            <a:r>
              <a:rPr lang="en-GB" sz="1800" b="1" i="1" dirty="0">
                <a:solidFill>
                  <a:srgbClr val="000000"/>
                </a:solidFill>
                <a:effectLst/>
                <a:latin typeface="URWPalladioL-BoldItal"/>
              </a:rPr>
              <a:t>K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URWPalladioL-Ital"/>
              </a:rPr>
              <a:t>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GB" sz="2800" dirty="0"/>
              <a:t> </a:t>
            </a:r>
            <a:br>
              <a:rPr lang="en-GB" sz="2800" dirty="0"/>
            </a:br>
            <a:r>
              <a:rPr lang="en-GB" sz="2800" dirty="0"/>
              <a:t>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URWPalladioL-Roma"/>
              </a:rPr>
              <a:t>he following third order transfer function with unity DC-gain was identified</a:t>
            </a:r>
            <a:r>
              <a:rPr lang="en-GB" sz="2800" dirty="0"/>
              <a:t> </a:t>
            </a:r>
            <a:br>
              <a:rPr lang="en-GB" sz="2800" dirty="0"/>
            </a:br>
            <a:endParaRPr lang="en-GB" sz="1800" b="0" i="0" dirty="0">
              <a:effectLst/>
              <a:latin typeface="Menlo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AD070-C074-4B93-9DFD-DA27396075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82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effectLst/>
                <a:latin typeface="Menlo"/>
              </a:rPr>
              <a:t>K is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the thrust coefficient</a:t>
            </a:r>
            <a:r>
              <a:rPr lang="en-GB" sz="1800" b="0" i="0" dirty="0">
                <a:effectLst/>
                <a:latin typeface="Menlo"/>
              </a:rPr>
              <a:t>, which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is a scaling factor mapping</a:t>
            </a:r>
            <a:endParaRPr lang="en-GB" sz="1800" b="0" i="0" dirty="0">
              <a:effectLst/>
              <a:latin typeface="Menlo"/>
            </a:endParaRPr>
          </a:p>
          <a:p>
            <a:r>
              <a:rPr lang="en-GB" sz="1800" b="0" i="0" dirty="0">
                <a:effectLst/>
                <a:latin typeface="Menlo"/>
              </a:rPr>
              <a:t>from </a:t>
            </a:r>
            <a:r>
              <a:rPr lang="en-GB" sz="1800" b="0" i="0" dirty="0">
                <a:solidFill>
                  <a:srgbClr val="A709F5"/>
                </a:solidFill>
                <a:effectLst/>
                <a:latin typeface="Menlo"/>
              </a:rPr>
              <a:t>the control input to the thrust force</a:t>
            </a:r>
          </a:p>
          <a:p>
            <a:r>
              <a:rPr lang="en-GB" sz="1800" b="0" i="0" dirty="0">
                <a:solidFill>
                  <a:srgbClr val="000000"/>
                </a:solidFill>
                <a:effectLst/>
                <a:latin typeface="URWPalladioL-Roma"/>
              </a:rPr>
              <a:t>The thruster dynamics is described by the diagonal transfer function matrix </a:t>
            </a:r>
            <a:r>
              <a:rPr lang="en-GB" sz="1800" b="1" i="1" dirty="0">
                <a:solidFill>
                  <a:srgbClr val="000000"/>
                </a:solidFill>
                <a:effectLst/>
                <a:latin typeface="URWPalladioL-BoldItal"/>
              </a:rPr>
              <a:t>K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URWPalladioL-Ital"/>
              </a:rPr>
              <a:t>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GB" sz="2800" dirty="0"/>
              <a:t> </a:t>
            </a:r>
            <a:br>
              <a:rPr lang="en-GB" sz="2800" dirty="0"/>
            </a:br>
            <a:r>
              <a:rPr lang="en-GB" sz="2800" dirty="0"/>
              <a:t>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URWPalladioL-Roma"/>
              </a:rPr>
              <a:t>he following third order transfer function with unity DC-gain was identified</a:t>
            </a:r>
            <a:r>
              <a:rPr lang="en-GB" sz="2800" dirty="0"/>
              <a:t> </a:t>
            </a:r>
            <a:br>
              <a:rPr lang="en-GB" sz="2800" dirty="0"/>
            </a:br>
            <a:endParaRPr lang="en-GB" sz="1800" b="0" i="0" dirty="0">
              <a:effectLst/>
              <a:latin typeface="Menlo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AD070-C074-4B93-9DFD-DA27396075A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6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AD070-C074-4B93-9DFD-DA27396075A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03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AD070-C074-4B93-9DFD-DA27396075A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21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AD070-C074-4B93-9DFD-DA27396075A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4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752D-2D6F-AB6C-552C-01B39E5D9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E0ECC-8CB3-BEBA-81F7-0B190F9A8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C3AE-5260-257C-A550-B010CA86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DC3D-A747-4891-8745-E2073DB1C5B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0CE2-F54A-0879-DC21-FB0780A3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B9FC-66CB-C02D-ADAF-3ABAD4B1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D89-4C28-4E6B-945A-C6B12E4D3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22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F485-C8DB-A409-6748-3ECBE0D1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7845B-3203-06CB-04A3-016492C6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46E6-8118-35D6-5FC5-238F3970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DC3D-A747-4891-8745-E2073DB1C5B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216B-5361-14D1-35E3-044DFCE8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2301-308E-F97B-09DE-22423A95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D89-4C28-4E6B-945A-C6B12E4D3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7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A1117-5386-F52D-3A63-9EFAEE31D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AE8F6-F54A-B31A-0DCF-BCC046489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A861-FA78-26BC-4522-B676DE48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DC3D-A747-4891-8745-E2073DB1C5B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5809-F95D-BB2F-B33D-4EB4363B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535D8-61EE-027A-A742-D7A1C915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D89-4C28-4E6B-945A-C6B12E4D3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4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1C58-50DB-9212-AEE1-D7A96857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0638-3081-9F93-41FD-ED19528B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AD5B-D76A-7635-C63D-48A8EB7C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DC3D-A747-4891-8745-E2073DB1C5B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9548A-BCEB-399F-6274-904ECB62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B6DF-F18F-EA18-595D-E5B9A15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D89-4C28-4E6B-945A-C6B12E4D3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E509-62C1-BB6E-0E16-40A7FD83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93931-A32B-6473-86BC-CBAFDE4DE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BB5BA-29BB-55F7-26C8-BDE496A9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DC3D-A747-4891-8745-E2073DB1C5B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789F-EB54-9105-8935-F8B59D3B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C320-98B9-E60B-A9F1-C13066A9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D89-4C28-4E6B-945A-C6B12E4D3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39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2AC6-C848-BE8F-776B-47FCC6AC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EB72-36FB-ABA9-404E-089F206C4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9F0BE-2C85-F584-B82A-DD4488340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6A2F7-2046-5978-0108-28F83214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DC3D-A747-4891-8745-E2073DB1C5B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4B8FE-3920-9B22-2F99-00315917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E9B17-C21B-3936-6C62-60D2A81B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D89-4C28-4E6B-945A-C6B12E4D3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7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B49D-9069-81BB-127D-84F483E1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7EBF-16D5-7B76-BCCC-28ABF9ACB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37D3F-56F2-DCC6-E32E-0C851EB8A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1237C-3199-DF2A-01E8-203360356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8419B-A388-4B50-F7EF-4F2CF8026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9AA06-935A-FBDA-09AD-FBCE450E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DC3D-A747-4891-8745-E2073DB1C5B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54F6C-45F2-A538-8777-8A4D9F74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94660-074D-F3D6-FE2C-B563188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D89-4C28-4E6B-945A-C6B12E4D3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83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D80E-35D3-2963-D68F-2A1E7537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81888-8602-134A-CBED-B0998E25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DC3D-A747-4891-8745-E2073DB1C5B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6AB8E-5733-EAD2-1C00-54DE835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BB334-C2A3-3417-7CF0-D032A4C9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D89-4C28-4E6B-945A-C6B12E4D3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2704C-0BC6-0818-11C9-002A791C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DC3D-A747-4891-8745-E2073DB1C5B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1FC7D-4226-4BDC-AA2B-8B4CD5C8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300E6-8EF9-03F6-703D-1CA7DBF1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D89-4C28-4E6B-945A-C6B12E4D3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34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1A7F-3A27-C4E9-EFE2-9631DF9D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E2B9-0308-0575-FB25-C0863B824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C3D44-8742-096F-1399-E5320D61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6B4B-E880-8A8A-BBA5-F1C12C64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DC3D-A747-4891-8745-E2073DB1C5B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29C29-AAE3-ACBE-DBB3-C5E1B90F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3565F-A316-4DB6-98A1-337C7A2B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D89-4C28-4E6B-945A-C6B12E4D3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2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9813-7FF4-DF3E-41F9-9413B0A0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8B9F5-7715-91C9-3A02-F284F269C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17CEA-9951-74F6-5934-BF443C7F5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605F-92C9-71B0-E1D3-FAB89E8A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DC3D-A747-4891-8745-E2073DB1C5B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E97ED-6283-923D-7556-12001E02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6ED2B-4A0A-E7AB-1976-181B3F64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AD89-4C28-4E6B-945A-C6B12E4D3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1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78A6F-0F64-2D93-6F56-95A5D9B6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4B2EC-1FAC-7D58-B257-BC35ED63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1558-20D0-9391-79C2-D444E3BAD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DC3D-A747-4891-8745-E2073DB1C5B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4D5E-1BF7-06E7-947B-75F1F3296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BC0F-510E-AC07-BF11-7264D57A7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FAD89-4C28-4E6B-945A-C6B12E4D3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3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7CD8-63D9-D690-504F-3A020F20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CLMVS – lab4</a:t>
            </a:r>
            <a:br>
              <a:rPr lang="en-GB" dirty="0"/>
            </a:br>
            <a:r>
              <a:rPr lang="en-GB" dirty="0"/>
              <a:t>ROV with 3 </a:t>
            </a:r>
            <a:r>
              <a:rPr lang="en-GB" dirty="0" err="1"/>
              <a:t>dofs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03400-9211-6683-1613-464FCF20B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900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𝑚</m:t>
                          </m:r>
                          <m:acc>
                            <m:accPr>
                              <m:chr m:val="̈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𝛼</m:t>
                          </m:r>
                          <m:acc>
                            <m:accPr>
                              <m:chr m:val="̇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𝑚</m:t>
                          </m:r>
                          <m:acc>
                            <m:accPr>
                              <m:chr m:val="̈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𝐽</m:t>
                          </m:r>
                          <m:acc>
                            <m:accPr>
                              <m:chr m:val="̇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r>
                                <m:rPr>
                                  <m:nor/>
                                </m:rPr>
                                <a:rPr lang="en-GB" sz="18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9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0" i="1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0" i="1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0" i="1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𝐽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GB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19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19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9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e>
                                          <m:r>
                                            <a:rPr lang="en-GB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GB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GB" sz="19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900" b="1" i="1" smtClean="0">
                              <a:solidFill>
                                <a:srgbClr val="92D05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b="1" i="1" smtClean="0">
                                  <a:solidFill>
                                    <a:srgbClr val="92D05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900" b="1" i="1" smtClean="0">
                                        <a:solidFill>
                                          <a:srgbClr val="92D05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900" b="1" i="1" smtClean="0">
                                        <a:solidFill>
                                          <a:srgbClr val="92D05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900" b="1" i="1" smtClean="0">
                                        <a:solidFill>
                                          <a:srgbClr val="92D05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900" b="1" i="1" smtClean="0">
                                        <a:solidFill>
                                          <a:srgbClr val="92D05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900" b="1" i="1" smtClean="0">
                                        <a:solidFill>
                                          <a:srgbClr val="92D05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GB" sz="1900" b="1" i="1" smtClean="0">
                                        <a:solidFill>
                                          <a:srgbClr val="92D05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900" b="1" i="1" smtClean="0">
                                        <a:solidFill>
                                          <a:srgbClr val="92D05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900" b="1" i="1" smtClean="0">
                                        <a:solidFill>
                                          <a:srgbClr val="92D05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GB" sz="1900" b="1" i="1" smtClean="0">
                                        <a:solidFill>
                                          <a:srgbClr val="92D05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0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03400-9211-6683-1613-464FCF20B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900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260756E-F1A9-0CCF-337C-7C0AB1421C2B}"/>
              </a:ext>
            </a:extLst>
          </p:cNvPr>
          <p:cNvGrpSpPr/>
          <p:nvPr/>
        </p:nvGrpSpPr>
        <p:grpSpPr>
          <a:xfrm>
            <a:off x="8963621" y="549326"/>
            <a:ext cx="1429074" cy="2552595"/>
            <a:chOff x="8889530" y="1691302"/>
            <a:chExt cx="2335191" cy="417109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183A3F7-34B8-19A0-B2C0-4AF92DF544B5}"/>
                </a:ext>
              </a:extLst>
            </p:cNvPr>
            <p:cNvGrpSpPr/>
            <p:nvPr/>
          </p:nvGrpSpPr>
          <p:grpSpPr>
            <a:xfrm>
              <a:off x="8889530" y="1691302"/>
              <a:ext cx="2335191" cy="4171092"/>
              <a:chOff x="8386103" y="1370953"/>
              <a:chExt cx="2335191" cy="417109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D5C7C8-89D2-6630-AA28-9FCAE9827F80}"/>
                  </a:ext>
                </a:extLst>
              </p:cNvPr>
              <p:cNvSpPr/>
              <p:nvPr/>
            </p:nvSpPr>
            <p:spPr>
              <a:xfrm rot="2905903">
                <a:off x="8899071" y="2032907"/>
                <a:ext cx="1485900" cy="808264"/>
              </a:xfrm>
              <a:prstGeom prst="rect">
                <a:avLst/>
              </a:prstGeom>
              <a:effectLst>
                <a:softEdge rad="0"/>
              </a:effectLst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4E565C6-42CA-B693-97A8-6FAF9DD04BE4}"/>
                  </a:ext>
                </a:extLst>
              </p:cNvPr>
              <p:cNvGrpSpPr/>
              <p:nvPr/>
            </p:nvGrpSpPr>
            <p:grpSpPr>
              <a:xfrm>
                <a:off x="9653700" y="1370953"/>
                <a:ext cx="1067594" cy="2052681"/>
                <a:chOff x="9625127" y="1357478"/>
                <a:chExt cx="1067594" cy="2052681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5DFCE06-0268-2325-59BE-F1ADF0AA9974}"/>
                    </a:ext>
                  </a:extLst>
                </p:cNvPr>
                <p:cNvCxnSpPr>
                  <a:cxnSpLocks/>
                  <a:endCxn id="49" idx="2"/>
                </p:cNvCxnSpPr>
                <p:nvPr/>
              </p:nvCxnSpPr>
              <p:spPr>
                <a:xfrm flipV="1">
                  <a:off x="9629826" y="1726810"/>
                  <a:ext cx="879199" cy="71250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D36B5918-273B-2B5A-5D54-225AAFC78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5127" y="2432285"/>
                  <a:ext cx="659919" cy="8180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B634BC-8A3D-7DA1-CE8B-32AC9A1593BE}"/>
                    </a:ext>
                  </a:extLst>
                </p:cNvPr>
                <p:cNvSpPr txBox="1"/>
                <p:nvPr/>
              </p:nvSpPr>
              <p:spPr>
                <a:xfrm>
                  <a:off x="10325328" y="1357478"/>
                  <a:ext cx="367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D2BDACF-5434-9D3B-0463-0C9A29149305}"/>
                    </a:ext>
                  </a:extLst>
                </p:cNvPr>
                <p:cNvSpPr txBox="1"/>
                <p:nvPr/>
              </p:nvSpPr>
              <p:spPr>
                <a:xfrm>
                  <a:off x="10266821" y="3040827"/>
                  <a:ext cx="367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y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B0C64D4-9484-C0AF-98A6-86C0412AD99E}"/>
                  </a:ext>
                </a:extLst>
              </p:cNvPr>
              <p:cNvSpPr txBox="1"/>
              <p:nvPr/>
            </p:nvSpPr>
            <p:spPr>
              <a:xfrm rot="2862459">
                <a:off x="9143718" y="3287303"/>
                <a:ext cx="1641519" cy="603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&lt;body&gt;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8EFAA5A-3BDD-06F9-99C4-7C9551A918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1024" y="2459812"/>
                <a:ext cx="1242675" cy="245348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18AE9A6-BF97-834A-6172-B755C7BDE248}"/>
                  </a:ext>
                </a:extLst>
              </p:cNvPr>
              <p:cNvGrpSpPr/>
              <p:nvPr/>
            </p:nvGrpSpPr>
            <p:grpSpPr>
              <a:xfrm>
                <a:off x="8386103" y="1739429"/>
                <a:ext cx="1735570" cy="3802616"/>
                <a:chOff x="8386103" y="1739429"/>
                <a:chExt cx="1735570" cy="3802616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4723824-6DF4-E15D-0F12-83CD17A7D0CA}"/>
                    </a:ext>
                  </a:extLst>
                </p:cNvPr>
                <p:cNvGrpSpPr/>
                <p:nvPr/>
              </p:nvGrpSpPr>
              <p:grpSpPr>
                <a:xfrm>
                  <a:off x="8386103" y="3613722"/>
                  <a:ext cx="1735570" cy="1928323"/>
                  <a:chOff x="7881277" y="3291661"/>
                  <a:chExt cx="1735570" cy="1928323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9E653EC7-E6D8-CDE4-477D-B5225C3DEB9C}"/>
                      </a:ext>
                    </a:extLst>
                  </p:cNvPr>
                  <p:cNvGrpSpPr/>
                  <p:nvPr/>
                </p:nvGrpSpPr>
                <p:grpSpPr>
                  <a:xfrm>
                    <a:off x="7881277" y="3291661"/>
                    <a:ext cx="1428292" cy="1432445"/>
                    <a:chOff x="9622991" y="1117052"/>
                    <a:chExt cx="1428292" cy="1432445"/>
                  </a:xfrm>
                </p:grpSpPr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7DAEC5B4-0F7C-73C9-096F-9885CF939A4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650186" y="1396093"/>
                      <a:ext cx="0" cy="102053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23B5EF10-833E-F6E2-BC7F-8DBD60E5D8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50186" y="2416629"/>
                      <a:ext cx="1064078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61688153-1A78-ABC2-A2C9-5EAC26F8BF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83890" y="2180165"/>
                      <a:ext cx="3673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05C8031E-68EF-7EBD-5F47-3D2861D382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22991" y="1117052"/>
                      <a:ext cx="3673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</a:p>
                  </p:txBody>
                </p:sp>
              </p:grp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4C35D24-979A-E45F-B462-78863A1AD8BA}"/>
                      </a:ext>
                    </a:extLst>
                  </p:cNvPr>
                  <p:cNvSpPr txBox="1"/>
                  <p:nvPr/>
                </p:nvSpPr>
                <p:spPr>
                  <a:xfrm>
                    <a:off x="7907464" y="4616473"/>
                    <a:ext cx="1709383" cy="6035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&lt;world&gt;</a:t>
                    </a:r>
                  </a:p>
                </p:txBody>
              </p:sp>
            </p:grpSp>
            <p:sp>
              <p:nvSpPr>
                <p:cNvPr id="39" name="Partial Circle 38">
                  <a:extLst>
                    <a:ext uri="{FF2B5EF4-FFF2-40B4-BE49-F238E27FC236}">
                      <a16:creationId xmlns:a16="http://schemas.microsoft.com/office/drawing/2014/main" id="{5264886A-0E67-B072-9459-CACE7E92010A}"/>
                    </a:ext>
                  </a:extLst>
                </p:cNvPr>
                <p:cNvSpPr/>
                <p:nvPr/>
              </p:nvSpPr>
              <p:spPr>
                <a:xfrm>
                  <a:off x="9489675" y="2268998"/>
                  <a:ext cx="367391" cy="369331"/>
                </a:xfrm>
                <a:prstGeom prst="pie">
                  <a:avLst>
                    <a:gd name="adj1" fmla="val 16065753"/>
                    <a:gd name="adj2" fmla="val 19317268"/>
                  </a:avLst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03B36F7-B4C9-E556-F4F0-FDCEF2ABE643}"/>
                    </a:ext>
                  </a:extLst>
                </p:cNvPr>
                <p:cNvSpPr txBox="1"/>
                <p:nvPr/>
              </p:nvSpPr>
              <p:spPr>
                <a:xfrm>
                  <a:off x="9553257" y="1739429"/>
                  <a:ext cx="3673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Ɵ</a:t>
                  </a: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7F17CD-725B-00B6-AD45-ADB0FC53A49B}"/>
                </a:ext>
              </a:extLst>
            </p:cNvPr>
            <p:cNvGrpSpPr/>
            <p:nvPr/>
          </p:nvGrpSpPr>
          <p:grpSpPr>
            <a:xfrm>
              <a:off x="10145448" y="1752599"/>
              <a:ext cx="1064078" cy="1020536"/>
              <a:chOff x="9047257" y="4333598"/>
              <a:chExt cx="1064078" cy="102053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2B4A649-7FF8-4119-69B8-ACFB294A4465}"/>
                  </a:ext>
                </a:extLst>
              </p:cNvPr>
              <p:cNvCxnSpPr/>
              <p:nvPr/>
            </p:nvCxnSpPr>
            <p:spPr>
              <a:xfrm flipV="1">
                <a:off x="9058936" y="4333598"/>
                <a:ext cx="0" cy="10205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864C5B3-8D22-2E2C-A781-BF2C9B067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7257" y="5354134"/>
                <a:ext cx="106407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78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F761-F583-0FEB-C090-ABB15CD5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50896-FEDF-BC0A-CE86-BA9FCFB1D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sz="1800" dirty="0"/>
                  <a:t>Thruster allocation matrix (TAM): In our example, we study the motion of ROV on surge, sway and yaw. (3dofs)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1800" dirty="0"/>
                  <a:t>K(s) matrix: we can ignore the thrusters’ dynamic, so we set the diagonal components by taking only the </a:t>
                </a:r>
                <a:r>
                  <a:rPr lang="en-GB" sz="1800" b="1" dirty="0"/>
                  <a:t>steady state gain </a:t>
                </a:r>
                <a:r>
                  <a:rPr lang="en-GB" sz="1800" dirty="0"/>
                  <a:t>(</a:t>
                </a:r>
                <a:r>
                  <a:rPr lang="en-GB" sz="1800" dirty="0" err="1"/>
                  <a:t>const</a:t>
                </a:r>
                <a:r>
                  <a:rPr lang="en-GB" sz="1800" dirty="0"/>
                  <a:t> value). In other words, the thrust coefficients, which are the scaling factor mapping from the control inputs to the thrust forces.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6136</m:t>
                          </m:r>
                          <m:r>
                            <a:rPr lang="it-IT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+108700</m:t>
                          </m:r>
                        </m:num>
                        <m:den>
                          <m:sSup>
                            <m:sSupPr>
                              <m:ctrlPr>
                                <a:rPr lang="it-IT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t-IT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it-IT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+89</m:t>
                          </m:r>
                          <m:sSup>
                            <m:sSupPr>
                              <m:ctrlPr>
                                <a:rPr lang="it-IT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t-IT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+9258</m:t>
                          </m:r>
                          <m:r>
                            <a:rPr lang="it-IT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+108700</m:t>
                          </m:r>
                        </m:den>
                      </m:f>
                      <m:r>
                        <a:rPr lang="it-IT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it-IT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it-IT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…, </m:t>
                      </m:r>
                      <m:sSub>
                        <m:sSubPr>
                          <m:ctrlPr>
                            <a:rPr lang="it-IT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50896-FEDF-BC0A-CE86-BA9FCFB1D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97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F761-F583-0FEB-C090-ABB15CD5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50896-FEDF-BC0A-CE86-BA9FCFB1D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sz="1800" dirty="0"/>
                  <a:t>Thruster allocation matrix (TAM): In our example, we study the motion of ROV on surge, sway and yaw. (3dofs)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𝑡h𝑟𝑢𝑠𝑡𝑒𝑟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−0.7071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−0.1888</m:t>
                                </m:r>
                              </m:e>
                            </m:mr>
                          </m: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0.1888</m:t>
                                </m:r>
                              </m:e>
                            </m:mr>
                          </m: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−0.7071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0.1888</m:t>
                                </m:r>
                              </m:e>
                            </m:mr>
                          </m: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−0.1888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GB" sz="1800" dirty="0"/>
                  <a:t>K(s) matrix: thrust coefficients, which are the scaling factor mapping from the control inputs to the thrust forces.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it-IT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it-IT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8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sz="1800" dirty="0">
                    <a:solidFill>
                      <a:prstClr val="black"/>
                    </a:solidFill>
                    <a:latin typeface="Calibri" panose="020F0502020204030204"/>
                  </a:rPr>
                  <a:t>   Simplified formula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GB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</m:t>
                      </m:r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GB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GB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𝑡h𝑟𝑢𝑠𝑡𝑒𝑟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it-IT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−0.7071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−0.1888</m:t>
                              </m:r>
                            </m:e>
                          </m:mr>
                        </m: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0.1888</m:t>
                              </m:r>
                            </m:e>
                          </m:mr>
                        </m: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−0.7071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0.1888</m:t>
                              </m:r>
                            </m:e>
                          </m:mr>
                        </m: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−0.1888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50896-FEDF-BC0A-CE86-BA9FCFB1D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261" r="-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94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F761-F583-0FEB-C090-ABB15CD5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Allocation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50896-FEDF-BC0A-CE86-BA9FCFB1D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𝑡h𝑟𝑢𝑠𝑡𝑒𝑟</m:t>
                        </m:r>
                      </m:sub>
                    </m:sSub>
                    <m:r>
                      <a:rPr lang="it-IT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−0.7071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−0.1888</m:t>
                              </m:r>
                            </m:e>
                          </m:mr>
                        </m: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0.1888</m:t>
                              </m:r>
                            </m:e>
                          </m:mr>
                        </m: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−0.7071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0.1888</m:t>
                              </m:r>
                            </m:e>
                          </m:mr>
                        </m: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0.7071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−0.1888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𝑀𝑥</m:t>
                      </m:r>
                    </m:oMath>
                  </m:oMathPara>
                </a14:m>
                <a:endParaRPr lang="en-GB" sz="18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sz="18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𝒕𝒉𝒓𝒖𝒔𝒕𝒆𝒓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sz="18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sz="1800" b="1" u="sng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800" b="1" u="sng" dirty="0">
                    <a:highlight>
                      <a:srgbClr val="C0C0C0"/>
                    </a:highlight>
                  </a:rPr>
                  <a:t>Exercise</a:t>
                </a:r>
                <a:r>
                  <a:rPr lang="en-GB" sz="1800" b="1" u="sng" dirty="0"/>
                  <a:t>:</a:t>
                </a:r>
                <a:r>
                  <a:rPr lang="en-GB" sz="1800" b="1" dirty="0"/>
                  <a:t> </a:t>
                </a:r>
                <a:r>
                  <a:rPr lang="en-GB" sz="1800" dirty="0"/>
                  <a:t>Assuming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𝑡h𝑟𝑢𝑠𝑡𝑒𝑟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sz="18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sz="18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GB" sz="18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GB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the weighted right pseudo 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GB" sz="1800" dirty="0"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GB" sz="1800" b="0" dirty="0"/>
                  <a:t>Compute the projector in the kernel P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GB" sz="1800" dirty="0"/>
                  <a:t>Compute the applied thruster voltage such that </a:t>
                </a:r>
                <a:r>
                  <a:rPr lang="en-GB" sz="1800" dirty="0" err="1"/>
                  <a:t>Fx</a:t>
                </a:r>
                <a:r>
                  <a:rPr lang="en-GB" sz="1800" dirty="0"/>
                  <a:t> = 1N.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GB" sz="1800" b="0" dirty="0"/>
                  <a:t>Repeat the previous exercise using SVD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50896-FEDF-BC0A-CE86-BA9FCFB1D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EC10D25-D75A-CDBF-191D-D531EC071913}"/>
              </a:ext>
            </a:extLst>
          </p:cNvPr>
          <p:cNvSpPr/>
          <p:nvPr/>
        </p:nvSpPr>
        <p:spPr>
          <a:xfrm>
            <a:off x="4947557" y="3429000"/>
            <a:ext cx="2296885" cy="478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FA412-9F87-4A09-1023-BE886ACC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BC77-205C-EEFE-7375-CBDB70D8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AC84A3-4115-2F39-707E-3DFBC46E6F5A}"/>
                  </a:ext>
                </a:extLst>
              </p:cNvPr>
              <p:cNvSpPr txBox="1"/>
              <p:nvPr/>
            </p:nvSpPr>
            <p:spPr>
              <a:xfrm>
                <a:off x="793102" y="1931437"/>
                <a:ext cx="10226351" cy="318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 ROV like the BlueROV2 is typically actuated by a number r of fixed thrusters.</a:t>
                </a:r>
              </a:p>
              <a:p>
                <a:r>
                  <a:rPr lang="en-US" dirty="0"/>
                  <a:t>In order to link the vector τ to the voltages Vi applied to each thruster </a:t>
                </a:r>
                <a:r>
                  <a:rPr lang="en-US" dirty="0" err="1"/>
                  <a:t>i</a:t>
                </a:r>
                <a:r>
                  <a:rPr lang="en-US" dirty="0"/>
                  <a:t> (</a:t>
                </a:r>
                <a:r>
                  <a:rPr lang="en-US" dirty="0" err="1"/>
                  <a:t>i</a:t>
                </a:r>
                <a:r>
                  <a:rPr lang="en-US" dirty="0"/>
                  <a:t> ∈ {1, · · · ,r}), we</a:t>
                </a:r>
              </a:p>
              <a:p>
                <a:r>
                  <a:rPr lang="en-US" dirty="0"/>
                  <a:t>use the expression:</a:t>
                </a:r>
              </a:p>
              <a:p>
                <a:r>
                  <a:rPr lang="en-US" dirty="0"/>
                  <a:t> 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1" i="1">
                            <a:solidFill>
                              <a:srgbClr val="92D05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1" i="1">
                                <a:solidFill>
                                  <a:srgbClr val="92D05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rgbClr val="92D05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1" i="1">
                                      <a:solidFill>
                                        <a:srgbClr val="92D05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1" i="1">
                                      <a:solidFill>
                                        <a:srgbClr val="92D05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rgbClr val="92D05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rgbClr val="92D05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GB" b="1" i="1">
                                      <a:solidFill>
                                        <a:srgbClr val="92D05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rgbClr val="92D05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rgbClr val="92D05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GB" b="1" i="1">
                                      <a:solidFill>
                                        <a:srgbClr val="92D05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𝑡h𝑟𝑢𝑠𝑡𝑒𝑟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the thrusters voltages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the generated forces by the thrusters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DC-gain transfer function for the dynamic relationship between Vi and Fi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𝑡h𝑟𝑢𝑠𝑡𝑒𝑟</m:t>
                        </m:r>
                      </m:sub>
                    </m:sSub>
                  </m:oMath>
                </a14:m>
                <a:r>
                  <a:rPr lang="en-US" dirty="0"/>
                  <a:t> is the thruster allocation matrix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AC84A3-4115-2F39-707E-3DFBC46E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2" y="1931437"/>
                <a:ext cx="10226351" cy="3188693"/>
              </a:xfrm>
              <a:prstGeom prst="rect">
                <a:avLst/>
              </a:prstGeom>
              <a:blipFill>
                <a:blip r:embed="rId2"/>
                <a:stretch>
                  <a:fillRect l="-477" t="-1147" b="-2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639F5AC-6B82-5931-4FEB-108DB89A8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28673"/>
          <a:stretch/>
        </p:blipFill>
        <p:spPr>
          <a:xfrm>
            <a:off x="9275494" y="1587877"/>
            <a:ext cx="2537061" cy="19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FA412-9F87-4A09-1023-BE886ACC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BlueROV2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BC77-205C-EEFE-7375-CBDB70D8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Equation of forces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AC84A3-4115-2F39-707E-3DFBC46E6F5A}"/>
                  </a:ext>
                </a:extLst>
              </p:cNvPr>
              <p:cNvSpPr txBox="1"/>
              <p:nvPr/>
            </p:nvSpPr>
            <p:spPr>
              <a:xfrm>
                <a:off x="793102" y="1931437"/>
                <a:ext cx="10226351" cy="396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τ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𝑡h𝑟𝑢𝑠𝑡𝑒𝑟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</m:d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 thrusters’ voltages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 generated forces by the thrusters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=30</m:t>
                      </m:r>
                      <m:sSub>
                        <m:sSubPr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diagonal transfer function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it-IT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dirty="0"/>
                  <a:t>The diagonal elements are equal and obtained from system identification on experimental data.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/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6136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+108700</m:t>
                          </m:r>
                        </m:num>
                        <m:den>
                          <m:sSup>
                            <m:sSup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+89</m:t>
                          </m:r>
                          <m:sSup>
                            <m:sSup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+9258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+108700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 third order transfer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function with </a:t>
                </a:r>
                <a:r>
                  <a:rPr kumimoji="0" lang="en-US" sz="1800" b="0" i="0" u="sng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unity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steady state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gain.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AC84A3-4115-2F39-707E-3DFBC46E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2" y="1931437"/>
                <a:ext cx="10226351" cy="3961982"/>
              </a:xfrm>
              <a:prstGeom prst="rect">
                <a:avLst/>
              </a:prstGeom>
              <a:blipFill>
                <a:blip r:embed="rId2"/>
                <a:stretch>
                  <a:fillRect l="-477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1A52602-DE36-A6EA-AD5B-0C5952D6A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28673"/>
          <a:stretch/>
        </p:blipFill>
        <p:spPr>
          <a:xfrm>
            <a:off x="9275494" y="1587877"/>
            <a:ext cx="2537061" cy="19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FA412-9F87-4A09-1023-BE886ACC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BlueROV2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BC77-205C-EEFE-7375-CBDB70D8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Thrusters allocation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E79E1-2A6C-0E88-2270-769DC6BC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820506"/>
            <a:ext cx="5131088" cy="2719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4C36DC-22C2-F1FE-572F-788F847C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760785"/>
            <a:ext cx="5131087" cy="29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6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A412-9F87-4A09-1023-BE886ACC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Thruster allocation matrix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BC77-205C-EEFE-7375-CBDB70D8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sz="1800" b="0" i="0" dirty="0">
                <a:solidFill>
                  <a:srgbClr val="000000"/>
                </a:solidFill>
                <a:effectLst/>
                <a:latin typeface="CambriaMath"/>
              </a:rPr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7E3C9-2372-113D-36A1-6ACA82095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782" b="21061"/>
          <a:stretch/>
        </p:blipFill>
        <p:spPr>
          <a:xfrm>
            <a:off x="9217918" y="2518549"/>
            <a:ext cx="2468594" cy="2682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F72DD-2444-7313-3EC9-3DF2B5178AAA}"/>
              </a:ext>
            </a:extLst>
          </p:cNvPr>
          <p:cNvSpPr txBox="1"/>
          <p:nvPr/>
        </p:nvSpPr>
        <p:spPr>
          <a:xfrm>
            <a:off x="838200" y="2146041"/>
            <a:ext cx="671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Thruster allocation matrix (TAM)</a:t>
            </a:r>
          </a:p>
          <a:p>
            <a:endParaRPr lang="it-IT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089E40-39A8-AE54-6950-8B8B5B24D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70697"/>
              </p:ext>
            </p:extLst>
          </p:nvPr>
        </p:nvGraphicFramePr>
        <p:xfrm>
          <a:off x="925252" y="2605354"/>
          <a:ext cx="78229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66">
                  <a:extLst>
                    <a:ext uri="{9D8B030D-6E8A-4147-A177-3AD203B41FA5}">
                      <a16:colId xmlns:a16="http://schemas.microsoft.com/office/drawing/2014/main" val="979686292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1126207357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3769789667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427334505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332357336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1999496428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293262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753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Surge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49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Sway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135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Heave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Roll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6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Pitch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888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Yaw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438017"/>
                  </a:ext>
                </a:extLst>
              </a:tr>
            </a:tbl>
          </a:graphicData>
        </a:graphic>
      </p:graphicFrame>
      <p:pic>
        <p:nvPicPr>
          <p:cNvPr id="1026" name="Picture 2" descr="Ship Motion Measurements">
            <a:extLst>
              <a:ext uri="{FF2B5EF4-FFF2-40B4-BE49-F238E27FC236}">
                <a16:creationId xmlns:a16="http://schemas.microsoft.com/office/drawing/2014/main" id="{7A50C08D-E36C-D80E-4D9D-4BA3FBCA3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214" y="448478"/>
            <a:ext cx="3104016" cy="19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8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F761-F583-0FEB-C090-ABB15CD5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0896-FEDF-BC0A-CE86-BA9FCFB1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Thruster allocation matrix (TAM): In our example, we study the motion of ROV on surge, sway and yaw. (3dofs)</a:t>
            </a:r>
          </a:p>
        </p:txBody>
      </p:sp>
    </p:spTree>
    <p:extLst>
      <p:ext uri="{BB962C8B-B14F-4D97-AF65-F5344CB8AC3E}">
        <p14:creationId xmlns:p14="http://schemas.microsoft.com/office/powerpoint/2010/main" val="272770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A412-9F87-4A09-1023-BE886ACC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Thruster allocation matrix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BC77-205C-EEFE-7375-CBDB70D8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sz="1800" b="0" i="0" dirty="0">
                <a:solidFill>
                  <a:srgbClr val="000000"/>
                </a:solidFill>
                <a:effectLst/>
                <a:latin typeface="CambriaMath"/>
              </a:rPr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7E3C9-2372-113D-36A1-6ACA82095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782" b="21061"/>
          <a:stretch/>
        </p:blipFill>
        <p:spPr>
          <a:xfrm>
            <a:off x="9217918" y="2518549"/>
            <a:ext cx="2468594" cy="2682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F72DD-2444-7313-3EC9-3DF2B5178AAA}"/>
              </a:ext>
            </a:extLst>
          </p:cNvPr>
          <p:cNvSpPr txBox="1"/>
          <p:nvPr/>
        </p:nvSpPr>
        <p:spPr>
          <a:xfrm>
            <a:off x="838200" y="2146041"/>
            <a:ext cx="671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Thruster allocation matrix (TAM) for 3 degree of motion</a:t>
            </a:r>
          </a:p>
          <a:p>
            <a:endParaRPr lang="it-IT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089E40-39A8-AE54-6950-8B8B5B24D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39250"/>
              </p:ext>
            </p:extLst>
          </p:nvPr>
        </p:nvGraphicFramePr>
        <p:xfrm>
          <a:off x="925252" y="2605354"/>
          <a:ext cx="78229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66">
                  <a:extLst>
                    <a:ext uri="{9D8B030D-6E8A-4147-A177-3AD203B41FA5}">
                      <a16:colId xmlns:a16="http://schemas.microsoft.com/office/drawing/2014/main" val="979686292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1126207357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3769789667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427334505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332357336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1999496428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293262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753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Surge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49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Sway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135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Heave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5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Roll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Pitch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8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Yaw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438017"/>
                  </a:ext>
                </a:extLst>
              </a:tr>
            </a:tbl>
          </a:graphicData>
        </a:graphic>
      </p:graphicFrame>
      <p:pic>
        <p:nvPicPr>
          <p:cNvPr id="6" name="Picture 2" descr="Ship Motion Measurements">
            <a:extLst>
              <a:ext uri="{FF2B5EF4-FFF2-40B4-BE49-F238E27FC236}">
                <a16:creationId xmlns:a16="http://schemas.microsoft.com/office/drawing/2014/main" id="{2FBED509-53A9-7ACE-10D8-CD28DAA1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214" y="448478"/>
            <a:ext cx="3104016" cy="19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75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A412-9F87-4A09-1023-BE886ACC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Thruster allocation matrix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BC77-205C-EEFE-7375-CBDB70D8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sz="1800" b="0" i="0" dirty="0">
                <a:solidFill>
                  <a:srgbClr val="000000"/>
                </a:solidFill>
                <a:effectLst/>
                <a:latin typeface="CambriaMath"/>
              </a:rPr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7E3C9-2372-113D-36A1-6ACA82095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782" b="21061"/>
          <a:stretch/>
        </p:blipFill>
        <p:spPr>
          <a:xfrm>
            <a:off x="9217918" y="2518549"/>
            <a:ext cx="2468594" cy="2682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F72DD-2444-7313-3EC9-3DF2B5178AAA}"/>
              </a:ext>
            </a:extLst>
          </p:cNvPr>
          <p:cNvSpPr txBox="1"/>
          <p:nvPr/>
        </p:nvSpPr>
        <p:spPr>
          <a:xfrm>
            <a:off x="838200" y="2146041"/>
            <a:ext cx="671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Thruster allocation matrix (TAM) for 3 degree of motion</a:t>
            </a:r>
          </a:p>
          <a:p>
            <a:endParaRPr lang="it-IT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089E40-39A8-AE54-6950-8B8B5B24D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60105"/>
              </p:ext>
            </p:extLst>
          </p:nvPr>
        </p:nvGraphicFramePr>
        <p:xfrm>
          <a:off x="925252" y="2605354"/>
          <a:ext cx="78229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66">
                  <a:extLst>
                    <a:ext uri="{9D8B030D-6E8A-4147-A177-3AD203B41FA5}">
                      <a16:colId xmlns:a16="http://schemas.microsoft.com/office/drawing/2014/main" val="979686292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1126207357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3769789667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427334505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332357336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1999496428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293262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Surge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49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Sway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5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Heave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5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Roll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Pitch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8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Yaw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43801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F1524F-536F-426E-D58D-36AAEA9FD25E}"/>
              </a:ext>
            </a:extLst>
          </p:cNvPr>
          <p:cNvSpPr/>
          <p:nvPr/>
        </p:nvSpPr>
        <p:spPr>
          <a:xfrm>
            <a:off x="9050725" y="3429000"/>
            <a:ext cx="2537927" cy="732502"/>
          </a:xfrm>
          <a:prstGeom prst="roundRect">
            <a:avLst/>
          </a:prstGeom>
          <a:solidFill>
            <a:schemeClr val="bg2">
              <a:lumMod val="10000"/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Ship Motion Measurements">
            <a:extLst>
              <a:ext uri="{FF2B5EF4-FFF2-40B4-BE49-F238E27FC236}">
                <a16:creationId xmlns:a16="http://schemas.microsoft.com/office/drawing/2014/main" id="{751D9AB2-7C61-6382-76F3-192D9510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214" y="448478"/>
            <a:ext cx="3104016" cy="19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0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A412-9F87-4A09-1023-BE886ACC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Thruster allocation matrix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BC77-205C-EEFE-7375-CBDB70D8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sz="1800" b="0" i="0" dirty="0">
                <a:solidFill>
                  <a:srgbClr val="000000"/>
                </a:solidFill>
                <a:effectLst/>
                <a:latin typeface="CambriaMath"/>
              </a:rPr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7E3C9-2372-113D-36A1-6ACA82095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782" b="21061"/>
          <a:stretch/>
        </p:blipFill>
        <p:spPr>
          <a:xfrm>
            <a:off x="9217918" y="2518549"/>
            <a:ext cx="2468594" cy="2682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F72DD-2444-7313-3EC9-3DF2B5178AAA}"/>
              </a:ext>
            </a:extLst>
          </p:cNvPr>
          <p:cNvSpPr txBox="1"/>
          <p:nvPr/>
        </p:nvSpPr>
        <p:spPr>
          <a:xfrm>
            <a:off x="838200" y="2146041"/>
            <a:ext cx="671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Thruster allocation matrix (TAM) for 3 degree of motion</a:t>
            </a:r>
          </a:p>
          <a:p>
            <a:endParaRPr lang="it-IT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089E40-39A8-AE54-6950-8B8B5B24D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86077"/>
              </p:ext>
            </p:extLst>
          </p:nvPr>
        </p:nvGraphicFramePr>
        <p:xfrm>
          <a:off x="925252" y="2605354"/>
          <a:ext cx="5587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66">
                  <a:extLst>
                    <a:ext uri="{9D8B030D-6E8A-4147-A177-3AD203B41FA5}">
                      <a16:colId xmlns:a16="http://schemas.microsoft.com/office/drawing/2014/main" val="979686292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1126207357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3769789667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427334505"/>
                    </a:ext>
                  </a:extLst>
                </a:gridCol>
                <a:gridCol w="1117566">
                  <a:extLst>
                    <a:ext uri="{9D8B030D-6E8A-4147-A177-3AD203B41FA5}">
                      <a16:colId xmlns:a16="http://schemas.microsoft.com/office/drawing/2014/main" val="332357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753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Surge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49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Sway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0.7071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135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Yaw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-0.1888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43801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F1524F-536F-426E-D58D-36AAEA9FD25E}"/>
              </a:ext>
            </a:extLst>
          </p:cNvPr>
          <p:cNvSpPr/>
          <p:nvPr/>
        </p:nvSpPr>
        <p:spPr>
          <a:xfrm>
            <a:off x="9050725" y="3429000"/>
            <a:ext cx="2537927" cy="732502"/>
          </a:xfrm>
          <a:prstGeom prst="roundRect">
            <a:avLst/>
          </a:prstGeom>
          <a:solidFill>
            <a:schemeClr val="bg2">
              <a:lumMod val="10000"/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FC5D8-FAC2-BE0F-29FF-2585831ADA25}"/>
                  </a:ext>
                </a:extLst>
              </p:cNvPr>
              <p:cNvSpPr txBox="1"/>
              <p:nvPr/>
            </p:nvSpPr>
            <p:spPr>
              <a:xfrm>
                <a:off x="925252" y="4404049"/>
                <a:ext cx="5587830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𝑡h𝑟𝑢𝑠𝑡𝑒𝑟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−0.1888</m:t>
                                </m: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0.1888</m:t>
                                </m: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0.1888</m:t>
                                </m: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−0.1888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FC5D8-FAC2-BE0F-29FF-2585831AD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52" y="4404049"/>
                <a:ext cx="5587830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Ship Motion Measurements">
            <a:extLst>
              <a:ext uri="{FF2B5EF4-FFF2-40B4-BE49-F238E27FC236}">
                <a16:creationId xmlns:a16="http://schemas.microsoft.com/office/drawing/2014/main" id="{5A46D272-2EE8-E9C3-F6BB-A4E119F2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214" y="448478"/>
            <a:ext cx="3104016" cy="19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6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16A6DF8A30B49AEC45AF7771693EE" ma:contentTypeVersion="7" ma:contentTypeDescription="Create a new document." ma:contentTypeScope="" ma:versionID="5e05dd31de87b1b485a9da85bdea9e45">
  <xsd:schema xmlns:xsd="http://www.w3.org/2001/XMLSchema" xmlns:xs="http://www.w3.org/2001/XMLSchema" xmlns:p="http://schemas.microsoft.com/office/2006/metadata/properties" xmlns:ns2="26b470fa-8fbd-41fc-aeeb-6974cd0587cd" targetNamespace="http://schemas.microsoft.com/office/2006/metadata/properties" ma:root="true" ma:fieldsID="f4733eee96c855d6965a590e968f8c74" ns2:_="">
    <xsd:import namespace="26b470fa-8fbd-41fc-aeeb-6974cd058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470fa-8fbd-41fc-aeeb-6974cd058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BF73A5-035E-45B2-BA51-F21E9B1681D0}"/>
</file>

<file path=customXml/itemProps2.xml><?xml version="1.0" encoding="utf-8"?>
<ds:datastoreItem xmlns:ds="http://schemas.openxmlformats.org/officeDocument/2006/customXml" ds:itemID="{D02DC7A4-5410-43D8-87F0-F25A7187EAA6}"/>
</file>

<file path=customXml/itemProps3.xml><?xml version="1.0" encoding="utf-8"?>
<ds:datastoreItem xmlns:ds="http://schemas.openxmlformats.org/officeDocument/2006/customXml" ds:itemID="{D6A0E477-3330-4326-A56E-660E61E8AEDD}"/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945</Words>
  <Application>Microsoft Office PowerPoint</Application>
  <PresentationFormat>Widescreen</PresentationFormat>
  <Paragraphs>266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CambriaMath</vt:lpstr>
      <vt:lpstr>CMR10</vt:lpstr>
      <vt:lpstr>Menlo</vt:lpstr>
      <vt:lpstr>URWPalladioL-BoldItal</vt:lpstr>
      <vt:lpstr>URWPalladioL-Ital</vt:lpstr>
      <vt:lpstr>URWPalladioL-Roma</vt:lpstr>
      <vt:lpstr>Office Theme</vt:lpstr>
      <vt:lpstr>CLMVS – lab4 ROV with 3 dofs</vt:lpstr>
      <vt:lpstr>ROV</vt:lpstr>
      <vt:lpstr>BlueROV2</vt:lpstr>
      <vt:lpstr>BlueROV2</vt:lpstr>
      <vt:lpstr>Thruster allocation matrix</vt:lpstr>
      <vt:lpstr>Simplifications</vt:lpstr>
      <vt:lpstr>Thruster allocation matrix</vt:lpstr>
      <vt:lpstr>Thruster allocation matrix</vt:lpstr>
      <vt:lpstr>Thruster allocation matrix</vt:lpstr>
      <vt:lpstr>Simplifications</vt:lpstr>
      <vt:lpstr>Simplifications</vt:lpstr>
      <vt:lpstr>Control Allocation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 Khanmeh</dc:creator>
  <cp:lastModifiedBy>Juri Khanmeh</cp:lastModifiedBy>
  <cp:revision>14</cp:revision>
  <dcterms:created xsi:type="dcterms:W3CDTF">2023-11-19T14:10:56Z</dcterms:created>
  <dcterms:modified xsi:type="dcterms:W3CDTF">2023-11-23T13:18:50Z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0x0101007CE16A6DF8A30B49AEC45AF7771693EE</vt:lpwstr>
  </property>
</Properties>
</file>