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9" r:id="rId6"/>
    <p:sldId id="270" r:id="rId7"/>
    <p:sldId id="271" r:id="rId8"/>
    <p:sldId id="27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49BA7-4E0F-474C-9FB2-BB55167358CB}" v="2" dt="2023-11-07T13:55:03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277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i Khanmeh" userId="8fcd9270-f0db-4fc1-b02d-2645c2a7837b" providerId="ADAL" clId="{4BC49BA7-4E0F-474C-9FB2-BB55167358CB}"/>
    <pc:docChg chg="modSld">
      <pc:chgData name="Juri Khanmeh" userId="8fcd9270-f0db-4fc1-b02d-2645c2a7837b" providerId="ADAL" clId="{4BC49BA7-4E0F-474C-9FB2-BB55167358CB}" dt="2023-11-07T13:55:03.244" v="1" actId="113"/>
      <pc:docMkLst>
        <pc:docMk/>
      </pc:docMkLst>
      <pc:sldChg chg="modSp">
        <pc:chgData name="Juri Khanmeh" userId="8fcd9270-f0db-4fc1-b02d-2645c2a7837b" providerId="ADAL" clId="{4BC49BA7-4E0F-474C-9FB2-BB55167358CB}" dt="2023-11-07T13:55:03.244" v="1" actId="113"/>
        <pc:sldMkLst>
          <pc:docMk/>
          <pc:sldMk cId="1057826854" sldId="258"/>
        </pc:sldMkLst>
        <pc:spChg chg="mod">
          <ac:chgData name="Juri Khanmeh" userId="8fcd9270-f0db-4fc1-b02d-2645c2a7837b" providerId="ADAL" clId="{4BC49BA7-4E0F-474C-9FB2-BB55167358CB}" dt="2023-11-07T13:55:03.244" v="1" actId="113"/>
          <ac:spMkLst>
            <pc:docMk/>
            <pc:sldMk cId="1057826854" sldId="258"/>
            <ac:spMk id="3" creationId="{42A03400-9211-6683-1613-464FCF20B3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0752-3509-4755-6B23-8F163FC6A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B816-6F4C-736C-139B-C7BD123A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89A57-DDCC-E6E4-4A37-296ED3E0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FDEC-B273-A75D-E8BC-FFB75F87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C223-BCCD-5282-C9EB-689A4EA5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5A5-7F24-5AE8-1B38-86E205C2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27A3-02BD-9509-8A93-62898D30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32F7-CFAC-2D5A-E66A-4DCA8EDB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E9273-DEB7-820C-3F08-59F86A72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0666-C145-1EDB-E593-CE5EC65B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9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8E33A-AB58-4510-2551-D948068B8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F1ADB-3B35-54BF-531F-A09872DA1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BD6A-E4DD-AC2B-3E86-3058EE02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2697-A6D9-F565-680C-B2A4F9E1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257E-8746-5B96-C47E-6618BA16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4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46C6-BC64-610B-EFC8-D73F34E1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011E-1BE0-A4CB-8B53-FCDDAFE3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D8385-B370-4A22-6D78-67B9B690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EEBF-F2D2-E482-E596-3D4CCA2D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90F7-DBFC-1BBA-07BA-3748E6D7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35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E7B-83A1-F217-095B-B0FCEC1D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A2F2A-F392-6465-1507-4574539B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BB4A-3BF8-B587-55C9-A8D4C84C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572E-0FBD-177C-B48E-0C64F8F1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D863-DF77-1508-8384-429DFEBF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7E17-673B-AF23-8C2A-90A76CDE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8EDD-0391-F5F4-8448-8CF9BFF9A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5DBA7-9EA6-FDB9-A288-113191BF3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4976-DF24-967C-53EB-301AACF5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9678-A9DA-AEA4-9F6B-1799B8CA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54CD-3C63-D449-1E48-F5492FF6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0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130-27D1-A2A7-4FEF-37E5F606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082F8-8CD8-4F58-66F1-BE1DF218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9A65-30F0-4C12-2B31-A46E0482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8764B-6180-663C-8819-B8DF27B1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1A70-3B9E-3D76-33FE-506279CD1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20E3A-A795-1687-D72D-6412A054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EEF26-C287-7446-A883-39E52BB3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9D7A9-D166-18EC-6FC3-28C25E97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0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0035-35DB-0EEA-4B30-E39B2CDE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AF39-8336-92E2-1CEB-66792B85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361A3-8B1E-A60B-9946-6199C815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EA1DA-45A3-C090-EA71-49473794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8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C0F6E-E5BD-ECDF-EC3A-6D412749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CC8A6-6F98-1882-3787-3D582837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F307-1EF6-C88F-A830-36551B8A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4EDA-1AA3-41C6-F044-20B97D1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ADF8-C13B-5D30-FCE9-1558FCB23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15823-2200-0B51-5AC9-D7431FD3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F3D27-5F12-8C8F-290C-12FB973A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2E7B0-AD3F-3CE9-8295-79B71B1C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FB60D-9F73-0036-EB69-AF83B422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3DB6-A437-29E4-49A4-77D7CC50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7B378-1843-27E2-A7F7-419D247B3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73C7-196B-09E2-DB39-75521CE5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C79D-3DF6-B2B4-982A-379DFB06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D7A39-3B88-B155-239C-757F50FC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9826B-23BD-23D1-F331-C629F9F3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1D88D-7E56-F277-93B4-A0E69613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44CD-7B23-354C-402B-F686EC9E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9917-1C0B-D57B-C213-D56FDA755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F049-7519-4827-893D-9940CF4320B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D67E-BA79-12E8-35DD-E802AAF66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98A1-FA16-3A6A-16D2-4AE9DB071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916E-A267-4C40-A9AC-DF901B2A9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7CD8-63D9-D690-504F-3A020F20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CLMVS – lab3</a:t>
            </a:r>
            <a:br>
              <a:rPr lang="en-GB" dirty="0"/>
            </a:br>
            <a:r>
              <a:rPr lang="en-GB" dirty="0"/>
              <a:t>ROV with 3 </a:t>
            </a:r>
            <a:r>
              <a:rPr lang="en-GB" dirty="0" err="1"/>
              <a:t>dofs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00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  <m:acc>
                            <m:accPr>
                              <m:chr m:val="̈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𝛼</m:t>
                          </m:r>
                          <m:acc>
                            <m:accPr>
                              <m:chr m:val="̇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  <m:acc>
                            <m:accPr>
                              <m:chr m:val="̈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𝐽</m:t>
                          </m:r>
                          <m:acc>
                            <m:accPr>
                              <m:chr m:val="̇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r>
                                <m:rPr>
                                  <m:nor/>
                                </m:rPr>
                                <a:rPr lang="en-GB" sz="18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0" i="1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0" i="1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0" i="1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𝐽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e>
                                          <m: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00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260756E-F1A9-0CCF-337C-7C0AB1421C2B}"/>
              </a:ext>
            </a:extLst>
          </p:cNvPr>
          <p:cNvGrpSpPr/>
          <p:nvPr/>
        </p:nvGrpSpPr>
        <p:grpSpPr>
          <a:xfrm>
            <a:off x="8963621" y="549326"/>
            <a:ext cx="1429074" cy="2552595"/>
            <a:chOff x="8889530" y="1691302"/>
            <a:chExt cx="2335191" cy="417109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183A3F7-34B8-19A0-B2C0-4AF92DF544B5}"/>
                </a:ext>
              </a:extLst>
            </p:cNvPr>
            <p:cNvGrpSpPr/>
            <p:nvPr/>
          </p:nvGrpSpPr>
          <p:grpSpPr>
            <a:xfrm>
              <a:off x="8889530" y="1691302"/>
              <a:ext cx="2335191" cy="4171092"/>
              <a:chOff x="8386103" y="1370953"/>
              <a:chExt cx="2335191" cy="417109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D5C7C8-89D2-6630-AA28-9FCAE9827F80}"/>
                  </a:ext>
                </a:extLst>
              </p:cNvPr>
              <p:cNvSpPr/>
              <p:nvPr/>
            </p:nvSpPr>
            <p:spPr>
              <a:xfrm rot="2905903">
                <a:off x="8899071" y="2032907"/>
                <a:ext cx="1485900" cy="808264"/>
              </a:xfrm>
              <a:prstGeom prst="rect">
                <a:avLst/>
              </a:prstGeom>
              <a:effectLst>
                <a:softEdge rad="0"/>
              </a:effectLst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4E565C6-42CA-B693-97A8-6FAF9DD04BE4}"/>
                  </a:ext>
                </a:extLst>
              </p:cNvPr>
              <p:cNvGrpSpPr/>
              <p:nvPr/>
            </p:nvGrpSpPr>
            <p:grpSpPr>
              <a:xfrm>
                <a:off x="9653700" y="1370953"/>
                <a:ext cx="1067594" cy="2052681"/>
                <a:chOff x="9625127" y="1357478"/>
                <a:chExt cx="1067594" cy="2052681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5DFCE06-0268-2325-59BE-F1ADF0AA9974}"/>
                    </a:ext>
                  </a:extLst>
                </p:cNvPr>
                <p:cNvCxnSpPr>
                  <a:cxnSpLocks/>
                  <a:endCxn id="49" idx="2"/>
                </p:cNvCxnSpPr>
                <p:nvPr/>
              </p:nvCxnSpPr>
              <p:spPr>
                <a:xfrm flipV="1">
                  <a:off x="9629826" y="1726810"/>
                  <a:ext cx="879199" cy="71250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36B5918-273B-2B5A-5D54-225AAFC78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5127" y="2432285"/>
                  <a:ext cx="659919" cy="818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B634BC-8A3D-7DA1-CE8B-32AC9A1593BE}"/>
                    </a:ext>
                  </a:extLst>
                </p:cNvPr>
                <p:cNvSpPr txBox="1"/>
                <p:nvPr/>
              </p:nvSpPr>
              <p:spPr>
                <a:xfrm>
                  <a:off x="10325328" y="1357478"/>
                  <a:ext cx="367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x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D2BDACF-5434-9D3B-0463-0C9A29149305}"/>
                    </a:ext>
                  </a:extLst>
                </p:cNvPr>
                <p:cNvSpPr txBox="1"/>
                <p:nvPr/>
              </p:nvSpPr>
              <p:spPr>
                <a:xfrm>
                  <a:off x="10266821" y="3040827"/>
                  <a:ext cx="367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y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B0C64D4-9484-C0AF-98A6-86C0412AD99E}"/>
                  </a:ext>
                </a:extLst>
              </p:cNvPr>
              <p:cNvSpPr txBox="1"/>
              <p:nvPr/>
            </p:nvSpPr>
            <p:spPr>
              <a:xfrm rot="2862459">
                <a:off x="9143718" y="3287303"/>
                <a:ext cx="1641519" cy="603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2"/>
                    </a:solidFill>
                  </a:rPr>
                  <a:t>&lt;body&gt;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8EFAA5A-3BDD-06F9-99C4-7C9551A918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024" y="2459812"/>
                <a:ext cx="1242675" cy="245348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8AE9A6-BF97-834A-6172-B755C7BDE248}"/>
                  </a:ext>
                </a:extLst>
              </p:cNvPr>
              <p:cNvGrpSpPr/>
              <p:nvPr/>
            </p:nvGrpSpPr>
            <p:grpSpPr>
              <a:xfrm>
                <a:off x="8386103" y="1739429"/>
                <a:ext cx="1735570" cy="3802616"/>
                <a:chOff x="8386103" y="1739429"/>
                <a:chExt cx="1735570" cy="3802616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4723824-6DF4-E15D-0F12-83CD17A7D0CA}"/>
                    </a:ext>
                  </a:extLst>
                </p:cNvPr>
                <p:cNvGrpSpPr/>
                <p:nvPr/>
              </p:nvGrpSpPr>
              <p:grpSpPr>
                <a:xfrm>
                  <a:off x="8386103" y="3613722"/>
                  <a:ext cx="1735570" cy="1928323"/>
                  <a:chOff x="7881277" y="3291661"/>
                  <a:chExt cx="1735570" cy="1928323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9E653EC7-E6D8-CDE4-477D-B5225C3DEB9C}"/>
                      </a:ext>
                    </a:extLst>
                  </p:cNvPr>
                  <p:cNvGrpSpPr/>
                  <p:nvPr/>
                </p:nvGrpSpPr>
                <p:grpSpPr>
                  <a:xfrm>
                    <a:off x="7881277" y="3291661"/>
                    <a:ext cx="1428292" cy="1432445"/>
                    <a:chOff x="9622991" y="1117052"/>
                    <a:chExt cx="1428292" cy="1432445"/>
                  </a:xfrm>
                </p:grpSpPr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7DAEC5B4-0F7C-73C9-096F-9885CF939A4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650186" y="1396093"/>
                      <a:ext cx="0" cy="10205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23B5EF10-833E-F6E2-BC7F-8DBD60E5D8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50186" y="2416629"/>
                      <a:ext cx="1064078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61688153-1A78-ABC2-A2C9-5EAC26F8BF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83890" y="2180165"/>
                      <a:ext cx="3673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b="1" dirty="0"/>
                        <a:t>y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05C8031E-68EF-7EBD-5F47-3D2861D382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22991" y="1117052"/>
                      <a:ext cx="3673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b="1" dirty="0"/>
                        <a:t>x</a:t>
                      </a:r>
                    </a:p>
                  </p:txBody>
                </p: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4C35D24-979A-E45F-B462-78863A1AD8BA}"/>
                      </a:ext>
                    </a:extLst>
                  </p:cNvPr>
                  <p:cNvSpPr txBox="1"/>
                  <p:nvPr/>
                </p:nvSpPr>
                <p:spPr>
                  <a:xfrm>
                    <a:off x="7907464" y="4616473"/>
                    <a:ext cx="1709383" cy="6035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&lt;world&gt;</a:t>
                    </a:r>
                  </a:p>
                </p:txBody>
              </p:sp>
            </p:grpSp>
            <p:sp>
              <p:nvSpPr>
                <p:cNvPr id="39" name="Partial Circle 38">
                  <a:extLst>
                    <a:ext uri="{FF2B5EF4-FFF2-40B4-BE49-F238E27FC236}">
                      <a16:creationId xmlns:a16="http://schemas.microsoft.com/office/drawing/2014/main" id="{5264886A-0E67-B072-9459-CACE7E92010A}"/>
                    </a:ext>
                  </a:extLst>
                </p:cNvPr>
                <p:cNvSpPr/>
                <p:nvPr/>
              </p:nvSpPr>
              <p:spPr>
                <a:xfrm>
                  <a:off x="9489675" y="2268998"/>
                  <a:ext cx="367391" cy="369331"/>
                </a:xfrm>
                <a:prstGeom prst="pie">
                  <a:avLst>
                    <a:gd name="adj1" fmla="val 16065753"/>
                    <a:gd name="adj2" fmla="val 19317268"/>
                  </a:avLst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3B36F7-B4C9-E556-F4F0-FDCEF2ABE643}"/>
                    </a:ext>
                  </a:extLst>
                </p:cNvPr>
                <p:cNvSpPr txBox="1"/>
                <p:nvPr/>
              </p:nvSpPr>
              <p:spPr>
                <a:xfrm>
                  <a:off x="9553257" y="1739429"/>
                  <a:ext cx="3673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Ɵ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7F17CD-725B-00B6-AD45-ADB0FC53A49B}"/>
                </a:ext>
              </a:extLst>
            </p:cNvPr>
            <p:cNvGrpSpPr/>
            <p:nvPr/>
          </p:nvGrpSpPr>
          <p:grpSpPr>
            <a:xfrm>
              <a:off x="10145448" y="1752599"/>
              <a:ext cx="1064078" cy="1020536"/>
              <a:chOff x="9047257" y="4333598"/>
              <a:chExt cx="1064078" cy="102053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2B4A649-7FF8-4119-69B8-ACFB294A4465}"/>
                  </a:ext>
                </a:extLst>
              </p:cNvPr>
              <p:cNvCxnSpPr/>
              <p:nvPr/>
            </p:nvCxnSpPr>
            <p:spPr>
              <a:xfrm flipV="1">
                <a:off x="9058936" y="4333598"/>
                <a:ext cx="0" cy="1020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864C5B3-8D22-2E2C-A781-BF2C9B067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7257" y="5354134"/>
                <a:ext cx="106407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7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29A-83CA-FB9E-897D-D2D4EA9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Ko</a:t>
            </a:r>
            <a:endParaRPr lang="it-IT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915" y="1151069"/>
                <a:ext cx="10417885" cy="5498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𝑠𝑢𝑟𝑔𝑒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𝑠𝑢𝑟𝑔𝑒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𝑠𝑢𝑟𝑔𝑒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̃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𝑠𝑢𝑟𝑔𝑒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̃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𝑠𝑢𝑟𝑔𝑒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̃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should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choose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 err="1"/>
                  <a:t>such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𝑠𝑢𝑟𝑔𝑒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assymptotically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stable</a:t>
                </a:r>
                <a:r>
                  <a:rPr lang="it-IT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𝑠𝑢𝑟𝑔𝑒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915" y="1151069"/>
                <a:ext cx="10417885" cy="5498306"/>
              </a:xfr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5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29A-83CA-FB9E-897D-D2D4EA9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Ko</a:t>
            </a:r>
            <a:endParaRPr lang="it-IT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7431" y="777240"/>
                <a:ext cx="10396369" cy="587213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𝑠𝑢𝑟𝑔𝑒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2000" dirty="0"/>
                  <a:t>For </a:t>
                </a:r>
                <a:r>
                  <a:rPr lang="it-IT" sz="2000" dirty="0" err="1"/>
                  <a:t>our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exercise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we</a:t>
                </a:r>
                <a:r>
                  <a:rPr lang="it-IT" sz="2000" dirty="0"/>
                  <a:t> can </a:t>
                </a:r>
                <a:r>
                  <a:rPr lang="it-IT" sz="2000" dirty="0" err="1"/>
                  <a:t>choose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2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431" y="777240"/>
                <a:ext cx="10396369" cy="5872135"/>
              </a:xfrm>
              <a:blipFill>
                <a:blip r:embed="rId2"/>
                <a:stretch>
                  <a:fillRect l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A52A62-3CF4-92C2-FAD8-246EF880E10D}"/>
                  </a:ext>
                </a:extLst>
              </p:cNvPr>
              <p:cNvSpPr txBox="1"/>
              <p:nvPr/>
            </p:nvSpPr>
            <p:spPr>
              <a:xfrm>
                <a:off x="3047104" y="3220221"/>
                <a:ext cx="6094206" cy="422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𝑠𝑢𝑟𝑔𝑒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A52A62-3CF4-92C2-FAD8-246EF880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04" y="3220221"/>
                <a:ext cx="6094206" cy="422936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7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29A-83CA-FB9E-897D-D2D4EA9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Ko</a:t>
            </a:r>
            <a:endParaRPr lang="it-IT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1A4A2C-8FCE-D5D2-B202-700B86D86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1650"/>
                <a:ext cx="10515600" cy="4405313"/>
              </a:xfrm>
            </p:spPr>
            <p:txBody>
              <a:bodyPr/>
              <a:lstStyle/>
              <a:p>
                <a:r>
                  <a:rPr lang="en-US" dirty="0"/>
                  <a:t>We can repeat the same method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to compute all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it-IT" dirty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1A4A2C-8FCE-D5D2-B202-700B86D86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1650"/>
                <a:ext cx="10515600" cy="4405313"/>
              </a:xfrm>
              <a:blipFill>
                <a:blip r:embed="rId2"/>
                <a:stretch>
                  <a:fillRect l="-1043" t="-15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16EEB-6F1B-8CE0-0FE1-73CA8128A853}"/>
                  </a:ext>
                </a:extLst>
              </p:cNvPr>
              <p:cNvSpPr txBox="1"/>
              <p:nvPr/>
            </p:nvSpPr>
            <p:spPr>
              <a:xfrm>
                <a:off x="6492240" y="2630498"/>
                <a:ext cx="2377440" cy="410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𝑠𝑢𝑟𝑔𝑒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𝑠𝑤𝑎𝑦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𝑦𝑎𝑤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16EEB-6F1B-8CE0-0FE1-73CA8128A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0" y="2630498"/>
                <a:ext cx="2377440" cy="4105098"/>
              </a:xfrm>
              <a:prstGeom prst="rect">
                <a:avLst/>
              </a:prstGeom>
              <a:blipFill>
                <a:blip r:embed="rId3"/>
                <a:stretch>
                  <a:fillRect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29FED3-05D0-75D1-F71E-F7459E14E399}"/>
                  </a:ext>
                </a:extLst>
              </p:cNvPr>
              <p:cNvSpPr txBox="1"/>
              <p:nvPr/>
            </p:nvSpPr>
            <p:spPr>
              <a:xfrm>
                <a:off x="9818370" y="2984493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29FED3-05D0-75D1-F71E-F7459E14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370" y="2984493"/>
                <a:ext cx="19431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2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7CD8-63D9-D690-504F-3A020F20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Space state model – output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149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149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6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5253"/>
                <a:ext cx="10515600" cy="60204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  <m:acc>
                            <m:accPr>
                              <m:chr m:val="̈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𝛼</m:t>
                          </m:r>
                          <m:acc>
                            <m:accPr>
                              <m:chr m:val="̇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  <m:acc>
                            <m:accPr>
                              <m:chr m:val="̈"/>
                              <m:ctrlPr>
                                <a:rPr lang="en-GB" sz="18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𝐽</m:t>
                          </m:r>
                          <m:acc>
                            <m:accPr>
                              <m:chr m:val="̇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𝛾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mr>
                                          <m:m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n-GB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20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20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20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e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eqAr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000" b="0" dirty="0"/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mr>
                                          <m:m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en-GB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20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20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20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e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eqAr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+0.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1900" dirty="0"/>
              </a:p>
              <a:p>
                <a:pPr marL="0" indent="0">
                  <a:buNone/>
                </a:pPr>
                <a:endParaRPr lang="en-GB" sz="19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endParaRPr lang="en-GB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5253"/>
                <a:ext cx="10515600" cy="60204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0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7CD8-63D9-D690-504F-3A020F20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14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>
                    <a:latin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</a:rPr>
                  <a:t>1. Check if the system is observable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</a:rPr>
                  <a:t>2. Build a </a:t>
                </a:r>
                <a:r>
                  <a:rPr lang="en-GB" dirty="0" err="1">
                    <a:latin typeface="Cambria Math" panose="02040503050406030204" pitchFamily="18" charset="0"/>
                  </a:rPr>
                  <a:t>Luenberger</a:t>
                </a:r>
                <a:r>
                  <a:rPr lang="en-GB" dirty="0">
                    <a:latin typeface="Cambria Math" panose="02040503050406030204" pitchFamily="18" charset="0"/>
                  </a:rPr>
                  <a:t> Observer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</a:rPr>
                  <a:t>3. Plot x with respect to time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14981"/>
              </a:xfrm>
              <a:blipFill>
                <a:blip r:embed="rId2"/>
                <a:stretch>
                  <a:fillRect l="-1217" t="-1695" b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E71F116-3475-867D-AB6C-05C6B8745F3F}"/>
              </a:ext>
            </a:extLst>
          </p:cNvPr>
          <p:cNvGrpSpPr/>
          <p:nvPr/>
        </p:nvGrpSpPr>
        <p:grpSpPr>
          <a:xfrm>
            <a:off x="8889530" y="1691302"/>
            <a:ext cx="2335191" cy="3936913"/>
            <a:chOff x="8889530" y="1691302"/>
            <a:chExt cx="2335191" cy="393691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ABA45AA-FBBB-3129-C3D9-11762A14A77B}"/>
                </a:ext>
              </a:extLst>
            </p:cNvPr>
            <p:cNvGrpSpPr/>
            <p:nvPr/>
          </p:nvGrpSpPr>
          <p:grpSpPr>
            <a:xfrm>
              <a:off x="8889530" y="1691302"/>
              <a:ext cx="2335191" cy="3936913"/>
              <a:chOff x="8386103" y="1370953"/>
              <a:chExt cx="2335191" cy="39369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1B9ABD-664B-9383-C69D-CE8F40DD1E32}"/>
                  </a:ext>
                </a:extLst>
              </p:cNvPr>
              <p:cNvSpPr/>
              <p:nvPr/>
            </p:nvSpPr>
            <p:spPr>
              <a:xfrm rot="2905903">
                <a:off x="8899071" y="2032907"/>
                <a:ext cx="1485900" cy="808264"/>
              </a:xfrm>
              <a:prstGeom prst="rect">
                <a:avLst/>
              </a:prstGeom>
              <a:effectLst>
                <a:softEdge rad="0"/>
              </a:effectLst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95A225E-2339-B1D5-DBA9-AC4BC97E7F98}"/>
                  </a:ext>
                </a:extLst>
              </p:cNvPr>
              <p:cNvGrpSpPr/>
              <p:nvPr/>
            </p:nvGrpSpPr>
            <p:grpSpPr>
              <a:xfrm>
                <a:off x="9653700" y="1370953"/>
                <a:ext cx="1067594" cy="2052681"/>
                <a:chOff x="9625127" y="1357478"/>
                <a:chExt cx="1067594" cy="2052681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65D01375-D5DC-9DF1-3816-84E3008E23BD}"/>
                    </a:ext>
                  </a:extLst>
                </p:cNvPr>
                <p:cNvCxnSpPr>
                  <a:cxnSpLocks/>
                  <a:endCxn id="10" idx="2"/>
                </p:cNvCxnSpPr>
                <p:nvPr/>
              </p:nvCxnSpPr>
              <p:spPr>
                <a:xfrm flipV="1">
                  <a:off x="9629826" y="1726810"/>
                  <a:ext cx="879199" cy="71250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465C23B9-491D-0F8D-E03F-B4416CD49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5127" y="2432285"/>
                  <a:ext cx="659919" cy="818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F6E7EAA-8EB2-E083-94E1-9F49BF04577C}"/>
                    </a:ext>
                  </a:extLst>
                </p:cNvPr>
                <p:cNvSpPr txBox="1"/>
                <p:nvPr/>
              </p:nvSpPr>
              <p:spPr>
                <a:xfrm>
                  <a:off x="10325328" y="1357478"/>
                  <a:ext cx="367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x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23BFCC-4072-DFA2-163D-BB19F753F2AF}"/>
                    </a:ext>
                  </a:extLst>
                </p:cNvPr>
                <p:cNvSpPr txBox="1"/>
                <p:nvPr/>
              </p:nvSpPr>
              <p:spPr>
                <a:xfrm>
                  <a:off x="10266821" y="3040827"/>
                  <a:ext cx="367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y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BE64DA-BB82-B01C-01D2-DF7FB592ABC2}"/>
                  </a:ext>
                </a:extLst>
              </p:cNvPr>
              <p:cNvSpPr txBox="1"/>
              <p:nvPr/>
            </p:nvSpPr>
            <p:spPr>
              <a:xfrm rot="2862459">
                <a:off x="9431151" y="2930649"/>
                <a:ext cx="1046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2"/>
                    </a:solidFill>
                  </a:rPr>
                  <a:t>&lt;body&gt;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150C56-66E3-C36A-81FF-A07150104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024" y="2459812"/>
                <a:ext cx="1242675" cy="245348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E158AFF-DCDC-0DA1-5585-5D2361AA8173}"/>
                  </a:ext>
                </a:extLst>
              </p:cNvPr>
              <p:cNvGrpSpPr/>
              <p:nvPr/>
            </p:nvGrpSpPr>
            <p:grpSpPr>
              <a:xfrm>
                <a:off x="8386103" y="1973735"/>
                <a:ext cx="1607387" cy="3334131"/>
                <a:chOff x="8386103" y="1973735"/>
                <a:chExt cx="1607387" cy="333413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C14E7360-B816-94D0-9F34-276D9F4FEB97}"/>
                    </a:ext>
                  </a:extLst>
                </p:cNvPr>
                <p:cNvGrpSpPr/>
                <p:nvPr/>
              </p:nvGrpSpPr>
              <p:grpSpPr>
                <a:xfrm>
                  <a:off x="8386103" y="3613722"/>
                  <a:ext cx="1428292" cy="1694144"/>
                  <a:chOff x="7881277" y="3291661"/>
                  <a:chExt cx="1428292" cy="1694144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826A8E75-46C2-3303-5287-E3383EBDD68A}"/>
                      </a:ext>
                    </a:extLst>
                  </p:cNvPr>
                  <p:cNvGrpSpPr/>
                  <p:nvPr/>
                </p:nvGrpSpPr>
                <p:grpSpPr>
                  <a:xfrm>
                    <a:off x="7881277" y="3291661"/>
                    <a:ext cx="1428292" cy="1432445"/>
                    <a:chOff x="9622991" y="1117052"/>
                    <a:chExt cx="1428292" cy="1432445"/>
                  </a:xfrm>
                </p:grpSpPr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65DA2E8E-BFEA-B6BF-40A0-4E259511FDA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650186" y="1396093"/>
                      <a:ext cx="0" cy="10205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8575956E-B474-FCAA-F22E-B7B3AFCDC0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50186" y="2416629"/>
                      <a:ext cx="1064078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4810533F-C725-D82A-7D37-4287C2EEAC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83890" y="2180165"/>
                      <a:ext cx="3673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b="1" dirty="0"/>
                        <a:t>y</a:t>
                      </a: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1FB81364-1AE7-4E17-EAEA-913BE6898C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22991" y="1117052"/>
                      <a:ext cx="3673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b="1" dirty="0"/>
                        <a:t>x</a:t>
                      </a:r>
                    </a:p>
                  </p:txBody>
                </p:sp>
              </p:grp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8E6A6A6-CDB6-211A-602B-8F94C52CFEF9}"/>
                      </a:ext>
                    </a:extLst>
                  </p:cNvPr>
                  <p:cNvSpPr txBox="1"/>
                  <p:nvPr/>
                </p:nvSpPr>
                <p:spPr>
                  <a:xfrm>
                    <a:off x="7907464" y="4616473"/>
                    <a:ext cx="1181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&lt;world&gt;</a:t>
                    </a:r>
                  </a:p>
                </p:txBody>
              </p:sp>
            </p:grpSp>
            <p:sp>
              <p:nvSpPr>
                <p:cNvPr id="29" name="Partial Circle 28">
                  <a:extLst>
                    <a:ext uri="{FF2B5EF4-FFF2-40B4-BE49-F238E27FC236}">
                      <a16:creationId xmlns:a16="http://schemas.microsoft.com/office/drawing/2014/main" id="{C53934E9-AA8C-C17C-99B6-A343E8F95810}"/>
                    </a:ext>
                  </a:extLst>
                </p:cNvPr>
                <p:cNvSpPr/>
                <p:nvPr/>
              </p:nvSpPr>
              <p:spPr>
                <a:xfrm>
                  <a:off x="9489675" y="2268998"/>
                  <a:ext cx="367391" cy="369331"/>
                </a:xfrm>
                <a:prstGeom prst="pie">
                  <a:avLst>
                    <a:gd name="adj1" fmla="val 16065753"/>
                    <a:gd name="adj2" fmla="val 19317268"/>
                  </a:avLst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6837B26-834C-087B-10FD-BA1888A3C5F0}"/>
                    </a:ext>
                  </a:extLst>
                </p:cNvPr>
                <p:cNvSpPr txBox="1"/>
                <p:nvPr/>
              </p:nvSpPr>
              <p:spPr>
                <a:xfrm>
                  <a:off x="9626097" y="1973735"/>
                  <a:ext cx="367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Ɵ</a:t>
                  </a: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B1F531-4DEB-DC33-2DC1-BC10C162BC9F}"/>
                </a:ext>
              </a:extLst>
            </p:cNvPr>
            <p:cNvGrpSpPr/>
            <p:nvPr/>
          </p:nvGrpSpPr>
          <p:grpSpPr>
            <a:xfrm>
              <a:off x="10145448" y="1752599"/>
              <a:ext cx="1064078" cy="1020536"/>
              <a:chOff x="9047257" y="4333598"/>
              <a:chExt cx="1064078" cy="102053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01249D6-41B8-B21A-9B36-084F2813DF36}"/>
                  </a:ext>
                </a:extLst>
              </p:cNvPr>
              <p:cNvCxnSpPr/>
              <p:nvPr/>
            </p:nvCxnSpPr>
            <p:spPr>
              <a:xfrm flipV="1">
                <a:off x="9058936" y="4333598"/>
                <a:ext cx="0" cy="1020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0326A4C-E42F-B281-E830-37A6520E4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7257" y="5354134"/>
                <a:ext cx="106407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931C1FB-B963-D895-BE92-C8B062B565C7}"/>
              </a:ext>
            </a:extLst>
          </p:cNvPr>
          <p:cNvSpPr txBox="1"/>
          <p:nvPr/>
        </p:nvSpPr>
        <p:spPr>
          <a:xfrm>
            <a:off x="10090380" y="1430384"/>
            <a:ext cx="3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8D8EF0-6380-E8CB-1B4B-721785A46EA6}"/>
              </a:ext>
            </a:extLst>
          </p:cNvPr>
          <p:cNvSpPr txBox="1"/>
          <p:nvPr/>
        </p:nvSpPr>
        <p:spPr>
          <a:xfrm>
            <a:off x="11182007" y="2495927"/>
            <a:ext cx="3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2279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29A-83CA-FB9E-897D-D2D4EA9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Kc</a:t>
            </a:r>
            <a:endParaRPr lang="it-IT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0927" y="1973900"/>
                <a:ext cx="8642873" cy="400184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0927" y="1973900"/>
                <a:ext cx="8642873" cy="4001845"/>
              </a:xfrm>
              <a:blipFill>
                <a:blip r:embed="rId2"/>
                <a:stretch>
                  <a:fillRect b="-8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58CDEA-3EF7-E4FA-2794-A6E5BAE38EA5}"/>
              </a:ext>
            </a:extLst>
          </p:cNvPr>
          <p:cNvSpPr txBox="1"/>
          <p:nvPr/>
        </p:nvSpPr>
        <p:spPr>
          <a:xfrm>
            <a:off x="838200" y="1802167"/>
            <a:ext cx="1074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study the subsystem (</a:t>
            </a:r>
            <a:r>
              <a:rPr lang="en-US" sz="1800" dirty="0"/>
              <a:t>position and velocity), which are coupled (velocity is the </a:t>
            </a:r>
            <a:r>
              <a:rPr lang="en-US" dirty="0"/>
              <a:t>derivative of the position) as one independent system.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401845-F127-2895-9BE1-A403B2903DFB}"/>
                  </a:ext>
                </a:extLst>
              </p:cNvPr>
              <p:cNvSpPr txBox="1"/>
              <p:nvPr/>
            </p:nvSpPr>
            <p:spPr>
              <a:xfrm>
                <a:off x="1042756" y="2883177"/>
                <a:ext cx="3049850" cy="10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New state </a:t>
                </a:r>
                <a:r>
                  <a:rPr lang="it-IT" sz="2000" dirty="0" err="1"/>
                  <a:t>definition</a:t>
                </a:r>
                <a:r>
                  <a:rPr lang="it-IT" sz="20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401845-F127-2895-9BE1-A403B2903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56" y="2883177"/>
                <a:ext cx="3049850" cy="1091646"/>
              </a:xfrm>
              <a:prstGeom prst="rect">
                <a:avLst/>
              </a:prstGeom>
              <a:blipFill>
                <a:blip r:embed="rId3"/>
                <a:stretch>
                  <a:fillRect l="-2000" t="-3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0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29A-83CA-FB9E-897D-D2D4EA9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Kc</a:t>
            </a:r>
            <a:endParaRPr lang="it-IT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915" y="1151069"/>
                <a:ext cx="10417885" cy="5498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2000" dirty="0"/>
                  <a:t>We should choose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𝑠𝑢𝑟𝑔𝑒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 err="1"/>
                  <a:t>such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𝐵𝐾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𝑠𝑢𝑟𝑔𝑒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assymptotically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stable</a:t>
                </a:r>
                <a:r>
                  <a:rPr lang="it-IT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𝑠𝑢𝑟𝑔𝑒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𝑠𝑢𝑟𝑔𝑒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915" y="1151069"/>
                <a:ext cx="10417885" cy="5498306"/>
              </a:xfr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67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29A-83CA-FB9E-897D-D2D4EA9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Kc</a:t>
            </a:r>
            <a:endParaRPr lang="it-IT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915" y="1151069"/>
                <a:ext cx="10417885" cy="5498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2000" dirty="0"/>
                  <a:t>We should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𝑠𝑢𝑟𝑔𝑒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 err="1"/>
                  <a:t>such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𝐵𝐾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𝑠𝑢𝑟𝑔𝑒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000" dirty="0"/>
                  <a:t> is assymptotically stable.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𝑠𝑢𝑟𝑔𝑒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2000" dirty="0"/>
                  <a:t>For </a:t>
                </a:r>
                <a:r>
                  <a:rPr lang="it-IT" sz="2000" dirty="0" err="1"/>
                  <a:t>our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exercise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we</a:t>
                </a:r>
                <a:r>
                  <a:rPr lang="it-IT" sz="2000" dirty="0"/>
                  <a:t> can </a:t>
                </a:r>
                <a:r>
                  <a:rPr lang="it-IT" sz="2000" dirty="0" err="1"/>
                  <a:t>choose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2000" dirty="0">
                  <a:highlight>
                    <a:srgbClr val="FFFF00"/>
                  </a:highlight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sz="20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sz="2000" dirty="0">
                  <a:highlight>
                    <a:srgbClr val="FFFF00"/>
                  </a:highlight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t-I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915" y="1151069"/>
                <a:ext cx="10417885" cy="5498306"/>
              </a:xfr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29A-83CA-FB9E-897D-D2D4EA9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Kc</a:t>
            </a:r>
            <a:endParaRPr lang="it-IT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915" y="1151069"/>
                <a:ext cx="8627633" cy="5498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2000" dirty="0"/>
                  <a:t>We repeat the same method for the other 2 components y and theta.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t-IT" sz="2000" b="0" dirty="0"/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𝑠𝑢𝑟𝑔𝑒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Sup>
                              <m:sSubSup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it-IT" sz="2000" dirty="0">
                    <a:highlight>
                      <a:srgbClr val="FFFF00"/>
                    </a:highlight>
                  </a:rPr>
                  <a:t> 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𝑠𝑤𝑎𝑦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Sup>
                              <m:sSubSup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it-IT" sz="2000" dirty="0">
                    <a:highlight>
                      <a:srgbClr val="FFFF00"/>
                    </a:highlight>
                  </a:rPr>
                  <a:t> 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𝑦𝑎𝑤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it-IT" sz="2000" dirty="0">
                    <a:highlight>
                      <a:srgbClr val="FFFF00"/>
                    </a:highlight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t-IT" sz="2000" dirty="0">
                  <a:highlight>
                    <a:srgbClr val="FFFF00"/>
                  </a:highlight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t-I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915" y="1151069"/>
                <a:ext cx="8627633" cy="5498306"/>
              </a:xfrm>
              <a:blipFill>
                <a:blip r:embed="rId2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C0A34-96A3-5A76-0A7C-5CBAE0E0562A}"/>
                  </a:ext>
                </a:extLst>
              </p:cNvPr>
              <p:cNvSpPr txBox="1"/>
              <p:nvPr/>
            </p:nvSpPr>
            <p:spPr>
              <a:xfrm>
                <a:off x="935914" y="3291840"/>
                <a:ext cx="4830185" cy="114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C0A34-96A3-5A76-0A7C-5CBAE0E05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14" y="3291840"/>
                <a:ext cx="4830185" cy="1146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3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29A-83CA-FB9E-897D-D2D4EA9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Ko</a:t>
            </a:r>
            <a:endParaRPr lang="it-IT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0927" y="1973900"/>
                <a:ext cx="8642873" cy="400184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C71F-21F4-8A25-5BFF-7BD9E7FA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0927" y="1973900"/>
                <a:ext cx="8642873" cy="4001845"/>
              </a:xfrm>
              <a:blipFill>
                <a:blip r:embed="rId2"/>
                <a:stretch>
                  <a:fillRect b="-8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58CDEA-3EF7-E4FA-2794-A6E5BAE38EA5}"/>
              </a:ext>
            </a:extLst>
          </p:cNvPr>
          <p:cNvSpPr txBox="1"/>
          <p:nvPr/>
        </p:nvSpPr>
        <p:spPr>
          <a:xfrm>
            <a:off x="838200" y="1802167"/>
            <a:ext cx="1074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sz="1800" dirty="0"/>
              <a:t>ince the observer is the positions and the orientation, which are coupled with </a:t>
            </a:r>
            <a:r>
              <a:rPr lang="en-US" dirty="0"/>
              <a:t>their derivatives (the velocities), again we can deal with each two equation (position, velocity) as one independent system.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401845-F127-2895-9BE1-A403B2903DFB}"/>
                  </a:ext>
                </a:extLst>
              </p:cNvPr>
              <p:cNvSpPr txBox="1"/>
              <p:nvPr/>
            </p:nvSpPr>
            <p:spPr>
              <a:xfrm>
                <a:off x="1042756" y="2883177"/>
                <a:ext cx="3049850" cy="10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New state </a:t>
                </a:r>
                <a:r>
                  <a:rPr lang="it-IT" sz="2000" dirty="0" err="1"/>
                  <a:t>definition</a:t>
                </a:r>
                <a:r>
                  <a:rPr lang="it-IT" sz="20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401845-F127-2895-9BE1-A403B2903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56" y="2883177"/>
                <a:ext cx="3049850" cy="1091646"/>
              </a:xfrm>
              <a:prstGeom prst="rect">
                <a:avLst/>
              </a:prstGeom>
              <a:blipFill>
                <a:blip r:embed="rId3"/>
                <a:stretch>
                  <a:fillRect l="-2000" t="-3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35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16A6DF8A30B49AEC45AF7771693EE" ma:contentTypeVersion="7" ma:contentTypeDescription="Create a new document." ma:contentTypeScope="" ma:versionID="5e05dd31de87b1b485a9da85bdea9e45">
  <xsd:schema xmlns:xsd="http://www.w3.org/2001/XMLSchema" xmlns:xs="http://www.w3.org/2001/XMLSchema" xmlns:p="http://schemas.microsoft.com/office/2006/metadata/properties" xmlns:ns2="26b470fa-8fbd-41fc-aeeb-6974cd0587cd" targetNamespace="http://schemas.microsoft.com/office/2006/metadata/properties" ma:root="true" ma:fieldsID="f4733eee96c855d6965a590e968f8c74" ns2:_="">
    <xsd:import namespace="26b470fa-8fbd-41fc-aeeb-6974cd058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470fa-8fbd-41fc-aeeb-6974cd058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648255-7C68-441A-8A15-9057F0B011B3}"/>
</file>

<file path=customXml/itemProps2.xml><?xml version="1.0" encoding="utf-8"?>
<ds:datastoreItem xmlns:ds="http://schemas.openxmlformats.org/officeDocument/2006/customXml" ds:itemID="{E0E849B7-2E15-400B-B2D2-E925EE1EDD3F}"/>
</file>

<file path=customXml/itemProps3.xml><?xml version="1.0" encoding="utf-8"?>
<ds:datastoreItem xmlns:ds="http://schemas.openxmlformats.org/officeDocument/2006/customXml" ds:itemID="{22C94535-12C1-4B42-818C-023ADAB334D1}"/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522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CLMVS – lab3 ROV with 3 dofs</vt:lpstr>
      <vt:lpstr>Space state model – output </vt:lpstr>
      <vt:lpstr>PowerPoint Presentation</vt:lpstr>
      <vt:lpstr>Exercise</vt:lpstr>
      <vt:lpstr>Computing Kc</vt:lpstr>
      <vt:lpstr>Computing Kc</vt:lpstr>
      <vt:lpstr>Computing Kc</vt:lpstr>
      <vt:lpstr>Computing Kc</vt:lpstr>
      <vt:lpstr>Computing Ko</vt:lpstr>
      <vt:lpstr>Computing Ko</vt:lpstr>
      <vt:lpstr>Computing Ko</vt:lpstr>
      <vt:lpstr>Computing Ko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 Khanmeh</dc:creator>
  <cp:lastModifiedBy>Juri Khanmeh</cp:lastModifiedBy>
  <cp:revision>24</cp:revision>
  <dcterms:created xsi:type="dcterms:W3CDTF">2023-10-30T16:37:03Z</dcterms:created>
  <dcterms:modified xsi:type="dcterms:W3CDTF">2023-11-13T15:20:14Z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0x0101007CE16A6DF8A30B49AEC45AF7771693EE</vt:lpwstr>
  </property>
</Properties>
</file>