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8" r:id="rId17"/>
    <p:sldId id="279" r:id="rId18"/>
    <p:sldId id="274" r:id="rId19"/>
    <p:sldId id="273" r:id="rId20"/>
    <p:sldId id="275" r:id="rId21"/>
    <p:sldId id="276" r:id="rId22"/>
    <p:sldId id="277" r:id="rId23"/>
    <p:sldId id="260" r:id="rId24"/>
    <p:sldId id="280" r:id="rId25"/>
    <p:sldId id="26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0" autoAdjust="0"/>
  </p:normalViewPr>
  <p:slideViewPr>
    <p:cSldViewPr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C8F16-9535-4755-B13A-C43804C15F3C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lt-LT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lt-LT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818F40-E61D-4892-A54C-D65725374B6F}" type="slidenum">
              <a:rPr lang="en-US" altLang="lt-LT"/>
              <a:pPr/>
              <a:t>‹#›</a:t>
            </a:fld>
            <a:endParaRPr lang="en-US" alt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Šio tyrimo tikslas - ištirti ir išanalizuoti galimybes internetinės kameros pagalba versti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kalbą, taip padedant ne tik gestakalbiams tarpusavyje, bet ir žmonėms, nesuprantantiems gestų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kalbos bendrauti su gestakalbiais tam pasitelkiant technologijas. Galiausiai, taip suteikiant šiems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žmonėms pilnavertį gyvenimą bendraujant su kitais. Šiuo tyrimu siekiama apžvelgti ir įvertinti ar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naudojantis įprasta internetine kamera įmanoma paversti gestų kalbą rašytiniu tekstu ar net garsine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kalba ir lygiai taip pat versti rašytinę ar garsinę kalbą į gestų kalbą. Taip pat siekiama, kad vėliau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būtų sukurtas visiems gestakalbiams prieinamas produktas ar programinė įranga, kurią kiekvienas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įsidiegęs į savo įrenginį - kompiuterį, mobilųjį telefoną ar planšetinį kompiuterį galėtų naudotis</a:t>
            </a:r>
          </a:p>
          <a:p>
            <a:r>
              <a:rPr lang="lt-LT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šiuo vertėju. Vėliau tai galėtų tapti ir mokomąja gestų kalbos priemone.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18F40-E61D-4892-A54C-D65725374B6F}" type="slidenum">
              <a:rPr lang="en-US" altLang="lt-LT" smtClean="0"/>
              <a:pPr/>
              <a:t>3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66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lt-LT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lt-LT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925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pic>
        <p:nvPicPr>
          <p:cNvPr id="4103" name="Picture 7" descr="sp_VU_zenk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40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2249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153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752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3816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69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684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660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0572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593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158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74638"/>
            <a:ext cx="73548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245225"/>
            <a:ext cx="59039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1">
                <a:latin typeface="+mn-lt"/>
              </a:defRPr>
            </a:lvl1pPr>
          </a:lstStyle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1031" name="Picture 7" descr="sp_VU_zenklas1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095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altLang="lt-LT" dirty="0" smtClean="0"/>
              <a:t>Gestų kalbos atpažinimas naudojant internetinę kamerą</a:t>
            </a:r>
            <a:endParaRPr lang="lt-LT" altLang="lt-LT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lt-LT" dirty="0" smtClean="0"/>
              <a:t>Pranciškus Ambazas</a:t>
            </a:r>
          </a:p>
          <a:p>
            <a:r>
              <a:rPr lang="lt-LT" altLang="lt-LT" sz="2000" dirty="0" smtClean="0"/>
              <a:t>PS 3 k. 1 gr.</a:t>
            </a:r>
            <a:endParaRPr lang="lt-LT" altLang="lt-L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Konvoliucinių neuroninių tinklų sluoksniai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Telkimo sluoksnis </a:t>
            </a:r>
            <a:r>
              <a:rPr lang="lt-LT" dirty="0" smtClean="0"/>
              <a:t>– sumažina duotąją matricą. Dažniausiai – vidutinės arba maksimalios reikšmės telkimas;</a:t>
            </a:r>
            <a:endParaRPr lang="lt-LT" b="1" dirty="0" smtClean="0"/>
          </a:p>
          <a:p>
            <a:r>
              <a:rPr lang="lt-LT" b="1" dirty="0" smtClean="0"/>
              <a:t>Konvoliucinis sluoksnis </a:t>
            </a:r>
            <a:r>
              <a:rPr lang="lt-LT" dirty="0" smtClean="0"/>
              <a:t>– naujos matricos gavimas naudojantis konvoliuciniu filtru.</a:t>
            </a:r>
            <a:endParaRPr lang="lt-L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46038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Bandymai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Duomenys;</a:t>
            </a:r>
          </a:p>
          <a:p>
            <a:r>
              <a:rPr lang="lt-LT" dirty="0" smtClean="0"/>
              <a:t>Įprastiniai metodai;</a:t>
            </a:r>
          </a:p>
          <a:p>
            <a:r>
              <a:rPr lang="lt-LT" dirty="0" smtClean="0"/>
              <a:t>Konvoliucinio neuroninio tinklo modelis.</a:t>
            </a:r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Pasinaudota Python programavimo kalba.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21038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Duomenys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24-ių ASL abėcėlės raidžių gestai;</a:t>
            </a:r>
          </a:p>
          <a:p>
            <a:r>
              <a:rPr lang="lt-LT" dirty="0" smtClean="0"/>
              <a:t>Kiekvienai raidei – katalogas;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2179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Įprastiniai metodai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OpenCV;</a:t>
            </a:r>
          </a:p>
          <a:p>
            <a:r>
              <a:rPr lang="lt-LT" dirty="0" smtClean="0"/>
              <a:t>Trukmė: ~5 valandas;</a:t>
            </a:r>
          </a:p>
          <a:p>
            <a:r>
              <a:rPr lang="lt-LT" dirty="0" smtClean="0"/>
              <a:t>400 kadrų kiekvienai ASL raidei;</a:t>
            </a:r>
          </a:p>
          <a:p>
            <a:r>
              <a:rPr lang="lt-LT" dirty="0" smtClean="0"/>
              <a:t>95-98% tikslumas po apmokymo;</a:t>
            </a:r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5890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Kadro konvertacija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1624748"/>
            <a:ext cx="2423931" cy="1817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3931935"/>
            <a:ext cx="2420009" cy="1815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0" y="3941174"/>
            <a:ext cx="2418514" cy="1813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1605224"/>
            <a:ext cx="2440166" cy="183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95" y="1620342"/>
            <a:ext cx="2420009" cy="1815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33" y="3933055"/>
            <a:ext cx="2440166" cy="183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198" y="3481263"/>
            <a:ext cx="237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Orginalus paveikslėlis</a:t>
            </a:r>
            <a:endParaRPr lang="lt-LT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9528" y="3481263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 smtClean="0">
                <a:latin typeface="+mn-lt"/>
              </a:rPr>
              <a:t>x</a:t>
            </a:r>
            <a:endParaRPr lang="lt-LT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281" y="3481263"/>
            <a:ext cx="243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r>
              <a:rPr lang="lt-LT" sz="900" dirty="0">
                <a:latin typeface="+mn-lt"/>
              </a:rPr>
              <a:t>y</a:t>
            </a:r>
            <a:endParaRPr lang="lt-LT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110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Pritaikyta G</a:t>
            </a:r>
            <a:endParaRPr lang="lt-LT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488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Be fono</a:t>
            </a:r>
            <a:endParaRPr lang="lt-LT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281" y="5785519"/>
            <a:ext cx="241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Dviejų spalvų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3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1+5 bandymai;</a:t>
            </a:r>
          </a:p>
          <a:p>
            <a:r>
              <a:rPr lang="lt-LT" dirty="0" smtClean="0"/>
              <a:t>Skirtingi apmokymai;</a:t>
            </a:r>
          </a:p>
          <a:p>
            <a:r>
              <a:rPr lang="lt-LT" dirty="0" smtClean="0"/>
              <a:t>Skirtingi duomenų kiekiai;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dirty="0" smtClean="0"/>
              <a:t>2017-06-26</a:t>
            </a:r>
            <a:endParaRPr lang="en-US" alt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717032"/>
            <a:ext cx="2087893" cy="1565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2087893" cy="156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5" y="5396780"/>
            <a:ext cx="208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K raidės gestas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86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Nuodugnus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Pasinaudota VGG16 architektūra;</a:t>
            </a:r>
          </a:p>
          <a:p>
            <a:r>
              <a:rPr lang="lt-LT" dirty="0" smtClean="0"/>
              <a:t>Dvi raidės: A ir B;</a:t>
            </a:r>
          </a:p>
          <a:p>
            <a:r>
              <a:rPr lang="lt-LT" dirty="0" smtClean="0"/>
              <a:t>Trukmė: 2,5 h.;</a:t>
            </a:r>
          </a:p>
          <a:p>
            <a:r>
              <a:rPr lang="lt-LT" dirty="0" smtClean="0"/>
              <a:t>Duomenys: 400 kadrų mokymui ir 200 pasitikrinimui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dirty="0" smtClean="0"/>
              <a:t>Rezultatas: 50-60%.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20764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 Dalinis apmokymas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„Inception-v3“ modelis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8" y="2446403"/>
            <a:ext cx="7596336" cy="28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Pirmas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Dvi raidės – A ir B;</a:t>
            </a:r>
          </a:p>
          <a:p>
            <a:r>
              <a:rPr lang="lt-LT" b="1" dirty="0" smtClean="0"/>
              <a:t>Duomenys</a:t>
            </a:r>
            <a:r>
              <a:rPr lang="lt-LT" dirty="0" smtClean="0"/>
              <a:t>: 400 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Trukmė</a:t>
            </a:r>
            <a:r>
              <a:rPr lang="lt-LT" dirty="0" smtClean="0"/>
              <a:t>: ~5 min;</a:t>
            </a:r>
          </a:p>
          <a:p>
            <a:r>
              <a:rPr lang="lt-LT" b="1" dirty="0" smtClean="0"/>
              <a:t>Rezultatas</a:t>
            </a:r>
            <a:r>
              <a:rPr lang="lt-LT" dirty="0" smtClean="0"/>
              <a:t>: 95-98%.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384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Antras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 smtClean="0"/>
              <a:t>Žingsniai</a:t>
            </a:r>
            <a:r>
              <a:rPr lang="lt-LT" dirty="0" smtClean="0"/>
              <a:t>: 500;</a:t>
            </a:r>
            <a:endParaRPr lang="lt-LT" b="1" dirty="0"/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~60% ir ~60%.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7" y="4149080"/>
            <a:ext cx="52008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Darbo tikslas ir uždaviniai;</a:t>
            </a:r>
          </a:p>
          <a:p>
            <a:r>
              <a:rPr lang="lt-LT" dirty="0" smtClean="0"/>
              <a:t>Tyrimas</a:t>
            </a:r>
          </a:p>
          <a:p>
            <a:pPr lvl="1"/>
            <a:r>
              <a:rPr lang="lt-LT" dirty="0" smtClean="0"/>
              <a:t>Gestų kalba;</a:t>
            </a:r>
          </a:p>
          <a:p>
            <a:pPr lvl="1"/>
            <a:r>
              <a:rPr lang="lt-LT" dirty="0" smtClean="0"/>
              <a:t>Neuroniniai tinklai;</a:t>
            </a:r>
          </a:p>
          <a:p>
            <a:pPr lvl="1"/>
            <a:r>
              <a:rPr lang="lt-LT" dirty="0" smtClean="0"/>
              <a:t>Bandymai.</a:t>
            </a:r>
            <a:endParaRPr lang="lt-LT" dirty="0" smtClean="0"/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785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Trečias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Duomenys</a:t>
            </a:r>
            <a:r>
              <a:rPr lang="lt-LT" dirty="0"/>
              <a:t>: 400 </a:t>
            </a:r>
            <a:r>
              <a:rPr lang="lt-LT" dirty="0" smtClean="0"/>
              <a:t>kadrų</a:t>
            </a:r>
            <a:r>
              <a:rPr lang="lt-LT" dirty="0"/>
              <a:t> kiekvienai raidei</a:t>
            </a:r>
            <a:r>
              <a:rPr lang="lt-LT" dirty="0" smtClean="0"/>
              <a:t>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~30 </a:t>
            </a:r>
            <a:r>
              <a:rPr lang="lt-LT" dirty="0"/>
              <a:t>min</a:t>
            </a:r>
            <a:r>
              <a:rPr lang="lt-LT" dirty="0" smtClean="0"/>
              <a:t>;</a:t>
            </a:r>
          </a:p>
          <a:p>
            <a:r>
              <a:rPr lang="lt-LT" b="1" dirty="0"/>
              <a:t>Žingsniai</a:t>
            </a:r>
            <a:r>
              <a:rPr lang="lt-LT" dirty="0"/>
              <a:t>: </a:t>
            </a:r>
            <a:r>
              <a:rPr lang="lt-LT" dirty="0" smtClean="0"/>
              <a:t>5000</a:t>
            </a:r>
            <a:r>
              <a:rPr lang="lt-LT" dirty="0"/>
              <a:t>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77%.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7" y="4149080"/>
            <a:ext cx="53362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Ketvirtas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1000 kadrų kiekvienai raidei;</a:t>
            </a:r>
            <a:endParaRPr lang="lt-LT" dirty="0"/>
          </a:p>
          <a:p>
            <a:r>
              <a:rPr lang="lt-LT" b="1" dirty="0"/>
              <a:t>Trukmė</a:t>
            </a:r>
            <a:r>
              <a:rPr lang="lt-LT" dirty="0"/>
              <a:t>: </a:t>
            </a:r>
            <a:r>
              <a:rPr lang="lt-LT" dirty="0" smtClean="0"/>
              <a:t>~45 </a:t>
            </a:r>
            <a:r>
              <a:rPr lang="lt-LT" dirty="0"/>
              <a:t>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85% ir 79%.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8" y="4149080"/>
            <a:ext cx="687704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Konvoliucinio tinklo modelis.</a:t>
            </a:r>
            <a:br>
              <a:rPr lang="lt-LT" dirty="0" smtClean="0"/>
            </a:br>
            <a:r>
              <a:rPr lang="lt-LT" dirty="0" smtClean="0"/>
              <a:t>Penktas bandymas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Duomenys</a:t>
            </a:r>
            <a:r>
              <a:rPr lang="lt-LT" dirty="0"/>
              <a:t>: </a:t>
            </a:r>
            <a:r>
              <a:rPr lang="lt-LT" dirty="0" smtClean="0"/>
              <a:t>3000 </a:t>
            </a:r>
            <a:r>
              <a:rPr lang="lt-LT" dirty="0"/>
              <a:t>kadrų kiekvienai raidei;</a:t>
            </a:r>
          </a:p>
          <a:p>
            <a:r>
              <a:rPr lang="lt-LT" b="1" dirty="0"/>
              <a:t>Trukmė</a:t>
            </a:r>
            <a:r>
              <a:rPr lang="lt-LT" dirty="0"/>
              <a:t>: ~45 min;</a:t>
            </a:r>
          </a:p>
          <a:p>
            <a:r>
              <a:rPr lang="lt-LT" b="1" dirty="0"/>
              <a:t>Žingsniai</a:t>
            </a:r>
            <a:r>
              <a:rPr lang="lt-LT" dirty="0"/>
              <a:t>: 5000;</a:t>
            </a:r>
          </a:p>
          <a:p>
            <a:r>
              <a:rPr lang="lt-LT" b="1" dirty="0"/>
              <a:t>Rezultatas</a:t>
            </a:r>
            <a:r>
              <a:rPr lang="lt-LT" dirty="0"/>
              <a:t>: </a:t>
            </a:r>
            <a:r>
              <a:rPr lang="lt-LT" dirty="0" smtClean="0"/>
              <a:t>80% </a:t>
            </a:r>
            <a:r>
              <a:rPr lang="lt-LT" dirty="0"/>
              <a:t>ir </a:t>
            </a:r>
            <a:r>
              <a:rPr lang="lt-LT" dirty="0" smtClean="0"/>
              <a:t>80%.</a:t>
            </a:r>
            <a:endParaRPr lang="lt-LT" dirty="0"/>
          </a:p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24" y="4149080"/>
            <a:ext cx="682955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620495"/>
              </p:ext>
            </p:extLst>
          </p:nvPr>
        </p:nvGraphicFramePr>
        <p:xfrm>
          <a:off x="683568" y="1952364"/>
          <a:ext cx="7416824" cy="138176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85049487"/>
                    </a:ext>
                  </a:extLst>
                </a:gridCol>
                <a:gridCol w="1255008">
                  <a:extLst>
                    <a:ext uri="{9D8B030D-6E8A-4147-A177-3AD203B41FA5}">
                      <a16:colId xmlns:a16="http://schemas.microsoft.com/office/drawing/2014/main" val="1082846121"/>
                    </a:ext>
                  </a:extLst>
                </a:gridCol>
                <a:gridCol w="1265272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Antras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Trečias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Apmokymo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85%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Patikrinimo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tikslumas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79%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976837"/>
              </p:ext>
            </p:extLst>
          </p:nvPr>
        </p:nvGraphicFramePr>
        <p:xfrm>
          <a:off x="1392920" y="4013891"/>
          <a:ext cx="6142136" cy="175260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2901776">
                  <a:extLst>
                    <a:ext uri="{9D8B030D-6E8A-4147-A177-3AD203B41FA5}">
                      <a16:colId xmlns:a16="http://schemas.microsoft.com/office/drawing/2014/main" val="103918066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769873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7007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Ketvirtas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Penktas bandymas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7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Pirmas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15,13%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14,71%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dviejų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25,21%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20,17%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Vienas iš penkių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pasirinkimas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38,24%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34,45%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75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92920" y="3677543"/>
            <a:ext cx="614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2 lentelė. Testavimo statistika</a:t>
            </a:r>
            <a:endParaRPr lang="lt-LT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609139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1 lentelė. Konvoliucinių neuroninių tinklų ASL abėcėlės apmokymų statistika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1994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8899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Išsiaiškinti, ištirti ir išanalizuoti galimybes gestų kalbą internetinės kameros pagalba versti į rašytinę ar žodinę kalbą.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553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9483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Tyrimas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Gestų kalba;</a:t>
            </a:r>
          </a:p>
          <a:p>
            <a:r>
              <a:rPr lang="lt-LT" dirty="0" smtClean="0"/>
              <a:t>Neuroniniai tinklai;</a:t>
            </a:r>
          </a:p>
          <a:p>
            <a:r>
              <a:rPr lang="lt-LT" dirty="0" smtClean="0"/>
              <a:t>Bandymai.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1940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360 milijonų žmonių su klausos problemomis;</a:t>
            </a:r>
          </a:p>
          <a:p>
            <a:r>
              <a:rPr lang="lt-LT" dirty="0" smtClean="0"/>
              <a:t>32 milijonai iš jų – vaikai;</a:t>
            </a:r>
          </a:p>
          <a:p>
            <a:r>
              <a:rPr lang="lt-LT" dirty="0" smtClean="0"/>
              <a:t>ASL – populiariausia kalba po „didžiojo ketverto“;</a:t>
            </a:r>
          </a:p>
          <a:p>
            <a:r>
              <a:rPr lang="lt-LT" dirty="0" smtClean="0"/>
              <a:t>Statiniai ir dinaminiai judesiai.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368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Gestų kalba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6"/>
            <a:ext cx="2790154" cy="394126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0977"/>
            <a:ext cx="3899925" cy="29249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1362" y="52059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Amerikiečių anglų gestų kalbos abėcėlė</a:t>
            </a:r>
            <a:endParaRPr lang="lt-LT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3497" y="5714083"/>
            <a:ext cx="27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dirty="0" smtClean="0">
                <a:latin typeface="+mn-lt"/>
              </a:rPr>
              <a:t>Lietuvių gestų kalbos abėcėlė</a:t>
            </a:r>
            <a:endParaRPr lang="lt-LT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Neuroniniai tinklai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Dirbtiniai neuroniniai tinklai;</a:t>
            </a:r>
          </a:p>
          <a:p>
            <a:r>
              <a:rPr lang="lt-LT" dirty="0" smtClean="0"/>
              <a:t>Konvoliuciniai neuroniniai tinklai;</a:t>
            </a:r>
          </a:p>
          <a:p>
            <a:r>
              <a:rPr lang="lt-LT" dirty="0" smtClean="0"/>
              <a:t>Rekurentiniai neuroniniai tinklai.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2450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Konvoliuciniai neuroniniai tinklai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65" y="2738467"/>
            <a:ext cx="7077470" cy="22494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lt-LT" altLang="lt-LT" smtClean="0"/>
              <a:t>2017-06-26</a:t>
            </a:r>
            <a:endParaRPr lang="en-US" alt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 altLang="lt-LT" smtClean="0"/>
              <a:t>VU, MIF</a:t>
            </a:r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7056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s_be_fono">
  <a:themeElements>
    <a:clrScheme name="sablonas_be_fon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blonas_be_fon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blonas_be_fo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onas_be_fo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onas_be_fo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sablonas_be_fono</Template>
  <TotalTime>111</TotalTime>
  <Words>716</Words>
  <Application>Microsoft Office PowerPoint</Application>
  <PresentationFormat>On-screen Show (4:3)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sablonas_be_fono</vt:lpstr>
      <vt:lpstr>Gestų kalbos atpažinimas naudojant internetinę kamerą</vt:lpstr>
      <vt:lpstr>Turinys</vt:lpstr>
      <vt:lpstr>Darbo tikslas</vt:lpstr>
      <vt:lpstr>Uždaviniai</vt:lpstr>
      <vt:lpstr>Tyrimas</vt:lpstr>
      <vt:lpstr>Gestų kalba</vt:lpstr>
      <vt:lpstr>Gestų kalba</vt:lpstr>
      <vt:lpstr>Neuroniniai tinklai</vt:lpstr>
      <vt:lpstr>Konvoliuciniai neuroniniai tinklai</vt:lpstr>
      <vt:lpstr>Konvoliucinių neuroninių tinklų sluoksniai</vt:lpstr>
      <vt:lpstr>Bandymai</vt:lpstr>
      <vt:lpstr>Duomenys</vt:lpstr>
      <vt:lpstr>Įprastiniai metodai</vt:lpstr>
      <vt:lpstr>Kadro konvertacija</vt:lpstr>
      <vt:lpstr>Konvoliucinio tinklo modelis</vt:lpstr>
      <vt:lpstr>Konvoliucinio tinklo modelis. Nuodugnus apmokymas</vt:lpstr>
      <vt:lpstr>Konvoliucinio tinklo modelis. Dalinis apmokymas</vt:lpstr>
      <vt:lpstr>Konvoliucinio tinklo modelis. Pirmas bandymas</vt:lpstr>
      <vt:lpstr>Konvoliucinio tinklo modelis. Antras bandymas</vt:lpstr>
      <vt:lpstr>Konvoliucinio tinklo modelis. Trečias bandymas</vt:lpstr>
      <vt:lpstr>Konvoliucinio tinklo modelis. Ketvirtas bandymas</vt:lpstr>
      <vt:lpstr>Konvoliucinio tinklo modelis. Penktas bandymas</vt:lpstr>
      <vt:lpstr>Rezultatai</vt:lpstr>
      <vt:lpstr>Rezultatai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Gestų kalbos atpažinimas naudojant internetinę kamerą</dc:title>
  <dc:creator>p.ambrazas@gmail.com</dc:creator>
  <cp:lastModifiedBy>p.ambrazas@gmail.com</cp:lastModifiedBy>
  <cp:revision>49</cp:revision>
  <dcterms:created xsi:type="dcterms:W3CDTF">2017-06-22T12:00:05Z</dcterms:created>
  <dcterms:modified xsi:type="dcterms:W3CDTF">2017-06-22T14:00:33Z</dcterms:modified>
</cp:coreProperties>
</file>