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87055D5-4168-4FBE-80DB-0FE95E7BB26E}" type="datetimeFigureOut">
              <a:rPr lang="en-US" smtClean="0"/>
              <a:t>17-Aug-22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1841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055D5-4168-4FBE-80DB-0FE95E7BB26E}" type="datetimeFigureOut">
              <a:rPr lang="en-US" smtClean="0"/>
              <a:t>17-Aug-22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368681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055D5-4168-4FBE-80DB-0FE95E7BB26E}" type="datetimeFigureOut">
              <a:rPr lang="en-US" smtClean="0"/>
              <a:t>17-Aug-22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4161113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055D5-4168-4FBE-80DB-0FE95E7BB26E}" type="datetimeFigureOut">
              <a:rPr lang="en-US" smtClean="0"/>
              <a:t>17-Aug-22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DFE3-C86F-4CAD-9BFB-622AE98374F1}"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007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055D5-4168-4FBE-80DB-0FE95E7BB26E}" type="datetimeFigureOut">
              <a:rPr lang="en-US" smtClean="0"/>
              <a:t>17-Aug-22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202368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7055D5-4168-4FBE-80DB-0FE95E7BB26E}" type="datetimeFigureOut">
              <a:rPr lang="en-US" smtClean="0"/>
              <a:t>17-Aug-22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280336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7055D5-4168-4FBE-80DB-0FE95E7BB26E}" type="datetimeFigureOut">
              <a:rPr lang="en-US" smtClean="0"/>
              <a:t>17-Aug-22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2154008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055D5-4168-4FBE-80DB-0FE95E7BB26E}" type="datetimeFigureOut">
              <a:rPr lang="en-US" smtClean="0"/>
              <a:t>17-Aug-22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3071946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055D5-4168-4FBE-80DB-0FE95E7BB26E}" type="datetimeFigureOut">
              <a:rPr lang="en-US" smtClean="0"/>
              <a:t>17-Aug-22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398144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055D5-4168-4FBE-80DB-0FE95E7BB26E}" type="datetimeFigureOut">
              <a:rPr lang="en-US" smtClean="0"/>
              <a:t>17-Aug-22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96214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7055D5-4168-4FBE-80DB-0FE95E7BB26E}" type="datetimeFigureOut">
              <a:rPr lang="en-US" smtClean="0"/>
              <a:t>17-Aug-22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418040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055D5-4168-4FBE-80DB-0FE95E7BB26E}" type="datetimeFigureOut">
              <a:rPr lang="en-US" smtClean="0"/>
              <a:t>17-Aug-22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70468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055D5-4168-4FBE-80DB-0FE95E7BB26E}" type="datetimeFigureOut">
              <a:rPr lang="en-US" smtClean="0"/>
              <a:t>17-Aug-22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120739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055D5-4168-4FBE-80DB-0FE95E7BB26E}" type="datetimeFigureOut">
              <a:rPr lang="en-US" smtClean="0"/>
              <a:t>17-Aug-22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67019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055D5-4168-4FBE-80DB-0FE95E7BB26E}" type="datetimeFigureOut">
              <a:rPr lang="en-US" smtClean="0"/>
              <a:t>17-Aug-22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189829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055D5-4168-4FBE-80DB-0FE95E7BB26E}" type="datetimeFigureOut">
              <a:rPr lang="en-US" smtClean="0"/>
              <a:t>17-Aug-22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94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055D5-4168-4FBE-80DB-0FE95E7BB26E}" type="datetimeFigureOut">
              <a:rPr lang="en-US" smtClean="0"/>
              <a:t>17-Aug-22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DFE3-C86F-4CAD-9BFB-622AE98374F1}" type="slidenum">
              <a:rPr lang="en-US" smtClean="0"/>
              <a:t>‹#›</a:t>
            </a:fld>
            <a:endParaRPr lang="en-US"/>
          </a:p>
        </p:txBody>
      </p:sp>
    </p:spTree>
    <p:extLst>
      <p:ext uri="{BB962C8B-B14F-4D97-AF65-F5344CB8AC3E}">
        <p14:creationId xmlns:p14="http://schemas.microsoft.com/office/powerpoint/2010/main" val="7422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87055D5-4168-4FBE-80DB-0FE95E7BB26E}" type="datetimeFigureOut">
              <a:rPr lang="en-US" smtClean="0"/>
              <a:t>17-Aug-22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9CADFE3-C86F-4CAD-9BFB-622AE98374F1}" type="slidenum">
              <a:rPr lang="en-US" smtClean="0"/>
              <a:t>‹#›</a:t>
            </a:fld>
            <a:endParaRPr lang="en-US"/>
          </a:p>
        </p:txBody>
      </p:sp>
    </p:spTree>
    <p:extLst>
      <p:ext uri="{BB962C8B-B14F-4D97-AF65-F5344CB8AC3E}">
        <p14:creationId xmlns:p14="http://schemas.microsoft.com/office/powerpoint/2010/main" val="27508600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alqamashuja313@gmail.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D82-E462-C4E0-294F-95A510BD5FA1}"/>
              </a:ext>
            </a:extLst>
          </p:cNvPr>
          <p:cNvSpPr>
            <a:spLocks noGrp="1"/>
          </p:cNvSpPr>
          <p:nvPr>
            <p:ph type="ctrTitle"/>
          </p:nvPr>
        </p:nvSpPr>
        <p:spPr>
          <a:xfrm>
            <a:off x="5251268" y="1100590"/>
            <a:ext cx="1689463" cy="1252380"/>
          </a:xfrm>
        </p:spPr>
        <p:txBody>
          <a:bodyPr>
            <a:normAutofit/>
          </a:bodyPr>
          <a:lstStyle/>
          <a:p>
            <a:pPr algn="l"/>
            <a:r>
              <a:rPr lang="en-US" sz="8000" b="1" dirty="0">
                <a:solidFill>
                  <a:srgbClr val="FFFF00"/>
                </a:solidFill>
                <a:latin typeface="Adobe Heiti Std R" panose="020B0400000000000000" pitchFamily="34" charset="-128"/>
                <a:ea typeface="Adobe Heiti Std R" panose="020B0400000000000000" pitchFamily="34" charset="-128"/>
              </a:rPr>
              <a:t>GIT</a:t>
            </a:r>
          </a:p>
        </p:txBody>
      </p:sp>
      <p:sp>
        <p:nvSpPr>
          <p:cNvPr id="3" name="Subtitle 2">
            <a:extLst>
              <a:ext uri="{FF2B5EF4-FFF2-40B4-BE49-F238E27FC236}">
                <a16:creationId xmlns:a16="http://schemas.microsoft.com/office/drawing/2014/main" id="{1BAF256F-FC16-CDF0-C68F-A18AE03E3BBE}"/>
              </a:ext>
            </a:extLst>
          </p:cNvPr>
          <p:cNvSpPr>
            <a:spLocks noGrp="1"/>
          </p:cNvSpPr>
          <p:nvPr>
            <p:ph type="subTitle" idx="1"/>
          </p:nvPr>
        </p:nvSpPr>
        <p:spPr>
          <a:xfrm>
            <a:off x="1524000" y="2352970"/>
            <a:ext cx="9144000" cy="2302374"/>
          </a:xfrm>
        </p:spPr>
        <p:txBody>
          <a:bodyPr>
            <a:normAutofit/>
          </a:bodyPr>
          <a:lstStyle/>
          <a:p>
            <a:r>
              <a:rPr lang="en-US" sz="2800" b="0" i="0" dirty="0">
                <a:solidFill>
                  <a:schemeClr val="tx1"/>
                </a:solidFill>
                <a:effectLst/>
                <a:latin typeface="arial" panose="020B0604020202020204" pitchFamily="34" charset="0"/>
              </a:rPr>
              <a:t>Git is software for tracking changes in any set of files, usually used for coordinating work among programmers collaboratively developing source code during software development. Its goals include speed, data integrity, and support for distributed, non-linear workflows.</a:t>
            </a:r>
            <a:endParaRPr lang="en-US" sz="2800" dirty="0">
              <a:solidFill>
                <a:schemeClr val="tx1"/>
              </a:solidFill>
            </a:endParaRPr>
          </a:p>
        </p:txBody>
      </p:sp>
    </p:spTree>
    <p:extLst>
      <p:ext uri="{BB962C8B-B14F-4D97-AF65-F5344CB8AC3E}">
        <p14:creationId xmlns:p14="http://schemas.microsoft.com/office/powerpoint/2010/main" val="3379689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1FA5C9-1550-F369-CFB1-36F188479F6F}"/>
              </a:ext>
            </a:extLst>
          </p:cNvPr>
          <p:cNvSpPr>
            <a:spLocks noGrp="1"/>
          </p:cNvSpPr>
          <p:nvPr>
            <p:ph type="ctrTitle"/>
          </p:nvPr>
        </p:nvSpPr>
        <p:spPr>
          <a:xfrm>
            <a:off x="1455783" y="1072606"/>
            <a:ext cx="7916817" cy="1079500"/>
          </a:xfr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anchor="ctr">
            <a:normAutofit/>
          </a:body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config --global difftool.vscode.cmd </a:t>
            </a:r>
            <a:br>
              <a:rPr lang="en-US" sz="3200" b="1" dirty="0">
                <a:solidFill>
                  <a:schemeClr val="bg1"/>
                </a:solidFill>
                <a:latin typeface="Adobe Heiti Std R" panose="020B0400000000000000" pitchFamily="34" charset="-128"/>
                <a:ea typeface="Adobe Heiti Std R" panose="020B0400000000000000" pitchFamily="34" charset="-128"/>
              </a:rPr>
            </a:br>
            <a:r>
              <a:rPr lang="en-US" sz="3200" b="1" dirty="0">
                <a:solidFill>
                  <a:schemeClr val="bg1"/>
                </a:solidFill>
                <a:latin typeface="Adobe Heiti Std R" panose="020B0400000000000000" pitchFamily="34" charset="-128"/>
                <a:ea typeface="Adobe Heiti Std R" panose="020B0400000000000000" pitchFamily="34" charset="-128"/>
              </a:rPr>
              <a:t> "code --wait --diff $LOCAL $REMOTE"</a:t>
            </a:r>
            <a:endParaRPr lang="en-US" sz="4000" b="1" dirty="0">
              <a:solidFill>
                <a:schemeClr val="bg1"/>
              </a:solidFill>
              <a:latin typeface="Adobe Heiti Std R" panose="020B0400000000000000" pitchFamily="34" charset="-128"/>
              <a:ea typeface="Adobe Heiti Std R" panose="020B0400000000000000" pitchFamily="34" charset="-128"/>
            </a:endParaRPr>
          </a:p>
        </p:txBody>
      </p:sp>
      <p:sp>
        <p:nvSpPr>
          <p:cNvPr id="4" name="Title 1">
            <a:extLst>
              <a:ext uri="{FF2B5EF4-FFF2-40B4-BE49-F238E27FC236}">
                <a16:creationId xmlns:a16="http://schemas.microsoft.com/office/drawing/2014/main" id="{F5B31560-F99B-5F09-481D-09307985387A}"/>
              </a:ext>
            </a:extLst>
          </p:cNvPr>
          <p:cNvSpPr txBox="1">
            <a:spLocks/>
          </p:cNvSpPr>
          <p:nvPr/>
        </p:nvSpPr>
        <p:spPr>
          <a:xfrm>
            <a:off x="791392" y="437608"/>
            <a:ext cx="9254308" cy="5968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b="1" dirty="0">
                <a:solidFill>
                  <a:schemeClr val="tx1"/>
                </a:solidFill>
                <a:latin typeface="Adobe Heiti Std R" panose="020B0400000000000000" pitchFamily="34" charset="-128"/>
                <a:ea typeface="Adobe Heiti Std R" panose="020B0400000000000000" pitchFamily="34" charset="-128"/>
              </a:rPr>
              <a:t>Setting to Check the difference between two files</a:t>
            </a:r>
            <a:endParaRPr lang="en-US" sz="5400" b="1" dirty="0">
              <a:solidFill>
                <a:schemeClr val="tx1"/>
              </a:solidFill>
              <a:latin typeface="Adobe Heiti Std R" panose="020B0400000000000000" pitchFamily="34" charset="-128"/>
              <a:ea typeface="Adobe Heiti Std R" panose="020B0400000000000000" pitchFamily="34" charset="-128"/>
            </a:endParaRPr>
          </a:p>
        </p:txBody>
      </p:sp>
      <p:sp>
        <p:nvSpPr>
          <p:cNvPr id="5" name="Title 1">
            <a:extLst>
              <a:ext uri="{FF2B5EF4-FFF2-40B4-BE49-F238E27FC236}">
                <a16:creationId xmlns:a16="http://schemas.microsoft.com/office/drawing/2014/main" id="{04FD338C-870F-CFB5-5DAB-89557E20F8B2}"/>
              </a:ext>
            </a:extLst>
          </p:cNvPr>
          <p:cNvSpPr txBox="1">
            <a:spLocks/>
          </p:cNvSpPr>
          <p:nvPr/>
        </p:nvSpPr>
        <p:spPr>
          <a:xfrm>
            <a:off x="1455782" y="3117314"/>
            <a:ext cx="7916817" cy="787398"/>
          </a:xfrm>
          <a:prstGeom prst="rect">
            <a:avLst/>
          </a:prstGeom>
          <a:ln w="19050" cap="flat" cmpd="sng" algn="ctr">
            <a:solidFill>
              <a:schemeClr val="lt1"/>
            </a:solidFill>
            <a:prstDash val="solid"/>
            <a:miter lim="800000"/>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a:t>
            </a:r>
            <a:r>
              <a:rPr lang="en-US" sz="3200" b="1" dirty="0" err="1">
                <a:solidFill>
                  <a:schemeClr val="bg1"/>
                </a:solidFill>
                <a:latin typeface="Adobe Heiti Std R" panose="020B0400000000000000" pitchFamily="34" charset="-128"/>
                <a:ea typeface="Adobe Heiti Std R" panose="020B0400000000000000" pitchFamily="34" charset="-128"/>
              </a:rPr>
              <a:t>difftool</a:t>
            </a:r>
            <a:endParaRPr lang="en-US" sz="4000" b="1" dirty="0">
              <a:solidFill>
                <a:schemeClr val="bg1"/>
              </a:solidFill>
              <a:latin typeface="Adobe Heiti Std R" panose="020B0400000000000000" pitchFamily="34" charset="-128"/>
              <a:ea typeface="Adobe Heiti Std R" panose="020B0400000000000000" pitchFamily="34" charset="-128"/>
            </a:endParaRPr>
          </a:p>
        </p:txBody>
      </p:sp>
      <p:sp>
        <p:nvSpPr>
          <p:cNvPr id="6" name="Title 1">
            <a:extLst>
              <a:ext uri="{FF2B5EF4-FFF2-40B4-BE49-F238E27FC236}">
                <a16:creationId xmlns:a16="http://schemas.microsoft.com/office/drawing/2014/main" id="{C7DDC1E5-98C1-8095-9383-D59A79C01913}"/>
              </a:ext>
            </a:extLst>
          </p:cNvPr>
          <p:cNvSpPr txBox="1">
            <a:spLocks/>
          </p:cNvSpPr>
          <p:nvPr/>
        </p:nvSpPr>
        <p:spPr>
          <a:xfrm>
            <a:off x="791391" y="2418811"/>
            <a:ext cx="10609217" cy="7873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b="1" dirty="0">
                <a:solidFill>
                  <a:schemeClr val="tx1"/>
                </a:solidFill>
                <a:latin typeface="Adobe Heiti Std R" panose="020B0400000000000000" pitchFamily="34" charset="-128"/>
                <a:ea typeface="Adobe Heiti Std R" panose="020B0400000000000000" pitchFamily="34" charset="-128"/>
              </a:rPr>
              <a:t>Check the difference between two files in directory</a:t>
            </a:r>
            <a:endParaRPr lang="en-US" sz="5400" b="1" dirty="0">
              <a:solidFill>
                <a:schemeClr val="tx1"/>
              </a:solidFill>
              <a:latin typeface="Adobe Heiti Std R" panose="020B0400000000000000" pitchFamily="34" charset="-128"/>
              <a:ea typeface="Adobe Heiti Std R" panose="020B0400000000000000" pitchFamily="34" charset="-128"/>
            </a:endParaRPr>
          </a:p>
        </p:txBody>
      </p:sp>
      <p:sp>
        <p:nvSpPr>
          <p:cNvPr id="7" name="Title 1">
            <a:extLst>
              <a:ext uri="{FF2B5EF4-FFF2-40B4-BE49-F238E27FC236}">
                <a16:creationId xmlns:a16="http://schemas.microsoft.com/office/drawing/2014/main" id="{037CEF69-B2AA-B2E6-2A47-581B1121A5C3}"/>
              </a:ext>
            </a:extLst>
          </p:cNvPr>
          <p:cNvSpPr txBox="1">
            <a:spLocks/>
          </p:cNvSpPr>
          <p:nvPr/>
        </p:nvSpPr>
        <p:spPr>
          <a:xfrm>
            <a:off x="1455782" y="4984213"/>
            <a:ext cx="7916817" cy="787398"/>
          </a:xfrm>
          <a:prstGeom prst="rect">
            <a:avLst/>
          </a:prstGeom>
          <a:ln w="19050" cap="flat" cmpd="sng" algn="ctr">
            <a:solidFill>
              <a:schemeClr val="lt1"/>
            </a:solidFill>
            <a:prstDash val="solid"/>
            <a:miter lim="800000"/>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a:t>
            </a:r>
            <a:r>
              <a:rPr lang="en-US" sz="3200" b="1" dirty="0" err="1">
                <a:solidFill>
                  <a:schemeClr val="bg1"/>
                </a:solidFill>
                <a:latin typeface="Adobe Heiti Std R" panose="020B0400000000000000" pitchFamily="34" charset="-128"/>
                <a:ea typeface="Adobe Heiti Std R" panose="020B0400000000000000" pitchFamily="34" charset="-128"/>
              </a:rPr>
              <a:t>difftool</a:t>
            </a:r>
            <a:r>
              <a:rPr lang="en-US" sz="3200" b="1" dirty="0">
                <a:solidFill>
                  <a:schemeClr val="bg1"/>
                </a:solidFill>
                <a:latin typeface="Adobe Heiti Std R" panose="020B0400000000000000" pitchFamily="34" charset="-128"/>
                <a:ea typeface="Adobe Heiti Std R" panose="020B0400000000000000" pitchFamily="34" charset="-128"/>
              </a:rPr>
              <a:t> --staged</a:t>
            </a:r>
            <a:endParaRPr lang="en-US" sz="4000" b="1" dirty="0">
              <a:solidFill>
                <a:schemeClr val="bg1"/>
              </a:solidFill>
              <a:latin typeface="Adobe Heiti Std R" panose="020B0400000000000000" pitchFamily="34" charset="-128"/>
              <a:ea typeface="Adobe Heiti Std R" panose="020B0400000000000000" pitchFamily="34" charset="-128"/>
            </a:endParaRPr>
          </a:p>
        </p:txBody>
      </p:sp>
      <p:sp>
        <p:nvSpPr>
          <p:cNvPr id="8" name="Title 1">
            <a:extLst>
              <a:ext uri="{FF2B5EF4-FFF2-40B4-BE49-F238E27FC236}">
                <a16:creationId xmlns:a16="http://schemas.microsoft.com/office/drawing/2014/main" id="{E2A3AA3B-8D4C-9A63-E9B2-C6480E8F1EB5}"/>
              </a:ext>
            </a:extLst>
          </p:cNvPr>
          <p:cNvSpPr txBox="1">
            <a:spLocks/>
          </p:cNvSpPr>
          <p:nvPr/>
        </p:nvSpPr>
        <p:spPr>
          <a:xfrm>
            <a:off x="791391" y="4196815"/>
            <a:ext cx="10609217" cy="7873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2800" b="1" dirty="0">
                <a:solidFill>
                  <a:schemeClr val="tx1"/>
                </a:solidFill>
                <a:latin typeface="Adobe Heiti Std R" panose="020B0400000000000000" pitchFamily="34" charset="-128"/>
                <a:ea typeface="Adobe Heiti Std R" panose="020B0400000000000000" pitchFamily="34" charset="-128"/>
              </a:rPr>
              <a:t>Check the difference between two files in Stagging area</a:t>
            </a:r>
            <a:endParaRPr lang="en-US" sz="5400" b="1" dirty="0">
              <a:solidFill>
                <a:schemeClr val="tx1"/>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38346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1FA5C9-1550-F369-CFB1-36F188479F6F}"/>
              </a:ext>
            </a:extLst>
          </p:cNvPr>
          <p:cNvSpPr>
            <a:spLocks noGrp="1"/>
          </p:cNvSpPr>
          <p:nvPr>
            <p:ph type="ctrTitle"/>
          </p:nvPr>
        </p:nvSpPr>
        <p:spPr>
          <a:xfrm>
            <a:off x="1455782" y="950320"/>
            <a:ext cx="7916817" cy="660403"/>
          </a:xfr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anchor="ctr">
            <a:normAutofit/>
          </a:body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log</a:t>
            </a:r>
            <a:endParaRPr lang="en-US" sz="4000" b="1" dirty="0">
              <a:solidFill>
                <a:schemeClr val="bg1"/>
              </a:solidFill>
              <a:latin typeface="Adobe Heiti Std R" panose="020B0400000000000000" pitchFamily="34" charset="-128"/>
              <a:ea typeface="Adobe Heiti Std R" panose="020B0400000000000000" pitchFamily="34" charset="-128"/>
            </a:endParaRPr>
          </a:p>
        </p:txBody>
      </p:sp>
      <p:sp>
        <p:nvSpPr>
          <p:cNvPr id="4" name="Title 1">
            <a:extLst>
              <a:ext uri="{FF2B5EF4-FFF2-40B4-BE49-F238E27FC236}">
                <a16:creationId xmlns:a16="http://schemas.microsoft.com/office/drawing/2014/main" id="{F5B31560-F99B-5F09-481D-09307985387A}"/>
              </a:ext>
            </a:extLst>
          </p:cNvPr>
          <p:cNvSpPr txBox="1">
            <a:spLocks/>
          </p:cNvSpPr>
          <p:nvPr/>
        </p:nvSpPr>
        <p:spPr>
          <a:xfrm>
            <a:off x="787036" y="292100"/>
            <a:ext cx="9254308" cy="5968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a:solidFill>
                  <a:schemeClr val="tx1"/>
                </a:solidFill>
                <a:latin typeface="Adobe Heiti Std R" panose="020B0400000000000000" pitchFamily="34" charset="-128"/>
                <a:ea typeface="Adobe Heiti Std R" panose="020B0400000000000000" pitchFamily="34" charset="-128"/>
              </a:rPr>
              <a:t>Check the commit history in details</a:t>
            </a:r>
          </a:p>
        </p:txBody>
      </p:sp>
      <p:sp>
        <p:nvSpPr>
          <p:cNvPr id="5" name="Title 1">
            <a:extLst>
              <a:ext uri="{FF2B5EF4-FFF2-40B4-BE49-F238E27FC236}">
                <a16:creationId xmlns:a16="http://schemas.microsoft.com/office/drawing/2014/main" id="{04FD338C-870F-CFB5-5DAB-89557E20F8B2}"/>
              </a:ext>
            </a:extLst>
          </p:cNvPr>
          <p:cNvSpPr txBox="1">
            <a:spLocks/>
          </p:cNvSpPr>
          <p:nvPr/>
        </p:nvSpPr>
        <p:spPr>
          <a:xfrm>
            <a:off x="1455782" y="2633983"/>
            <a:ext cx="7916817" cy="787398"/>
          </a:xfrm>
          <a:prstGeom prst="rect">
            <a:avLst/>
          </a:prstGeom>
          <a:ln w="19050" cap="flat" cmpd="sng" algn="ctr">
            <a:solidFill>
              <a:schemeClr val="lt1"/>
            </a:solidFill>
            <a:prstDash val="solid"/>
            <a:miter lim="800000"/>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log  - - </a:t>
            </a:r>
            <a:r>
              <a:rPr lang="en-US" sz="3200" b="1" dirty="0" err="1">
                <a:solidFill>
                  <a:schemeClr val="bg1"/>
                </a:solidFill>
                <a:latin typeface="Adobe Heiti Std R" panose="020B0400000000000000" pitchFamily="34" charset="-128"/>
                <a:ea typeface="Adobe Heiti Std R" panose="020B0400000000000000" pitchFamily="34" charset="-128"/>
              </a:rPr>
              <a:t>oneline</a:t>
            </a:r>
            <a:endParaRPr lang="en-US" sz="4000" b="1" dirty="0">
              <a:solidFill>
                <a:schemeClr val="bg1"/>
              </a:solidFill>
              <a:latin typeface="Adobe Heiti Std R" panose="020B0400000000000000" pitchFamily="34" charset="-128"/>
              <a:ea typeface="Adobe Heiti Std R" panose="020B0400000000000000" pitchFamily="34" charset="-128"/>
            </a:endParaRPr>
          </a:p>
        </p:txBody>
      </p:sp>
      <p:sp>
        <p:nvSpPr>
          <p:cNvPr id="7" name="Title 1">
            <a:extLst>
              <a:ext uri="{FF2B5EF4-FFF2-40B4-BE49-F238E27FC236}">
                <a16:creationId xmlns:a16="http://schemas.microsoft.com/office/drawing/2014/main" id="{037CEF69-B2AA-B2E6-2A47-581B1121A5C3}"/>
              </a:ext>
            </a:extLst>
          </p:cNvPr>
          <p:cNvSpPr txBox="1">
            <a:spLocks/>
          </p:cNvSpPr>
          <p:nvPr/>
        </p:nvSpPr>
        <p:spPr>
          <a:xfrm>
            <a:off x="1455781" y="5890265"/>
            <a:ext cx="7916817" cy="787398"/>
          </a:xfrm>
          <a:prstGeom prst="rect">
            <a:avLst/>
          </a:prstGeom>
          <a:ln w="19050" cap="flat" cmpd="sng" algn="ctr">
            <a:solidFill>
              <a:schemeClr val="lt1"/>
            </a:solidFill>
            <a:prstDash val="solid"/>
            <a:miter lim="800000"/>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log  - - </a:t>
            </a:r>
            <a:r>
              <a:rPr lang="en-US" sz="3200" b="1" dirty="0" err="1">
                <a:solidFill>
                  <a:schemeClr val="bg1"/>
                </a:solidFill>
                <a:latin typeface="Adobe Heiti Std R" panose="020B0400000000000000" pitchFamily="34" charset="-128"/>
                <a:ea typeface="Adobe Heiti Std R" panose="020B0400000000000000" pitchFamily="34" charset="-128"/>
              </a:rPr>
              <a:t>oneline</a:t>
            </a:r>
            <a:r>
              <a:rPr lang="en-US" sz="3200" b="1" dirty="0">
                <a:solidFill>
                  <a:schemeClr val="bg1"/>
                </a:solidFill>
                <a:latin typeface="Adobe Heiti Std R" panose="020B0400000000000000" pitchFamily="34" charset="-128"/>
                <a:ea typeface="Adobe Heiti Std R" panose="020B0400000000000000" pitchFamily="34" charset="-128"/>
              </a:rPr>
              <a:t>  - - reverse</a:t>
            </a:r>
            <a:endParaRPr lang="en-US" sz="4000" b="1" dirty="0">
              <a:solidFill>
                <a:schemeClr val="bg1"/>
              </a:solidFill>
              <a:latin typeface="Adobe Heiti Std R" panose="020B0400000000000000" pitchFamily="34" charset="-128"/>
              <a:ea typeface="Adobe Heiti Std R" panose="020B0400000000000000" pitchFamily="34" charset="-128"/>
            </a:endParaRPr>
          </a:p>
        </p:txBody>
      </p:sp>
      <p:sp>
        <p:nvSpPr>
          <p:cNvPr id="8" name="Title 1">
            <a:extLst>
              <a:ext uri="{FF2B5EF4-FFF2-40B4-BE49-F238E27FC236}">
                <a16:creationId xmlns:a16="http://schemas.microsoft.com/office/drawing/2014/main" id="{E2A3AA3B-8D4C-9A63-E9B2-C6480E8F1EB5}"/>
              </a:ext>
            </a:extLst>
          </p:cNvPr>
          <p:cNvSpPr txBox="1">
            <a:spLocks/>
          </p:cNvSpPr>
          <p:nvPr/>
        </p:nvSpPr>
        <p:spPr>
          <a:xfrm>
            <a:off x="787036" y="5128264"/>
            <a:ext cx="10609217" cy="7873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a:solidFill>
                  <a:schemeClr val="tx1"/>
                </a:solidFill>
                <a:latin typeface="Adobe Heiti Std R" panose="020B0400000000000000" pitchFamily="34" charset="-128"/>
                <a:ea typeface="Adobe Heiti Std R" panose="020B0400000000000000" pitchFamily="34" charset="-128"/>
              </a:rPr>
              <a:t>Check </a:t>
            </a:r>
            <a:r>
              <a:rPr lang="en-US" sz="3600" b="1" dirty="0" err="1">
                <a:solidFill>
                  <a:schemeClr val="tx1"/>
                </a:solidFill>
                <a:latin typeface="Adobe Heiti Std R" panose="020B0400000000000000" pitchFamily="34" charset="-128"/>
                <a:ea typeface="Adobe Heiti Std R" panose="020B0400000000000000" pitchFamily="34" charset="-128"/>
              </a:rPr>
              <a:t>th</a:t>
            </a:r>
            <a:r>
              <a:rPr lang="en-US" sz="3600" b="1" dirty="0">
                <a:solidFill>
                  <a:schemeClr val="tx1"/>
                </a:solidFill>
                <a:latin typeface="Adobe Heiti Std R" panose="020B0400000000000000" pitchFamily="34" charset="-128"/>
                <a:ea typeface="Adobe Heiti Std R" panose="020B0400000000000000" pitchFamily="34" charset="-128"/>
              </a:rPr>
              <a:t> commit history</a:t>
            </a:r>
          </a:p>
        </p:txBody>
      </p:sp>
      <p:sp>
        <p:nvSpPr>
          <p:cNvPr id="9" name="Title 1">
            <a:extLst>
              <a:ext uri="{FF2B5EF4-FFF2-40B4-BE49-F238E27FC236}">
                <a16:creationId xmlns:a16="http://schemas.microsoft.com/office/drawing/2014/main" id="{969BDFE4-59B0-EA6B-D979-A197E78C942B}"/>
              </a:ext>
            </a:extLst>
          </p:cNvPr>
          <p:cNvSpPr txBox="1">
            <a:spLocks/>
          </p:cNvSpPr>
          <p:nvPr/>
        </p:nvSpPr>
        <p:spPr>
          <a:xfrm>
            <a:off x="787036" y="1891034"/>
            <a:ext cx="9254308" cy="5968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a:solidFill>
                  <a:schemeClr val="tx1"/>
                </a:solidFill>
                <a:latin typeface="Adobe Heiti Std R" panose="020B0400000000000000" pitchFamily="34" charset="-128"/>
                <a:ea typeface="Adobe Heiti Std R" panose="020B0400000000000000" pitchFamily="34" charset="-128"/>
              </a:rPr>
              <a:t>Check </a:t>
            </a:r>
            <a:r>
              <a:rPr lang="en-US" sz="3600" b="1" dirty="0" err="1">
                <a:solidFill>
                  <a:schemeClr val="tx1"/>
                </a:solidFill>
                <a:latin typeface="Adobe Heiti Std R" panose="020B0400000000000000" pitchFamily="34" charset="-128"/>
                <a:ea typeface="Adobe Heiti Std R" panose="020B0400000000000000" pitchFamily="34" charset="-128"/>
              </a:rPr>
              <a:t>th</a:t>
            </a:r>
            <a:r>
              <a:rPr lang="en-US" sz="3600" b="1" dirty="0">
                <a:solidFill>
                  <a:schemeClr val="tx1"/>
                </a:solidFill>
                <a:latin typeface="Adobe Heiti Std R" panose="020B0400000000000000" pitchFamily="34" charset="-128"/>
                <a:ea typeface="Adobe Heiti Std R" panose="020B0400000000000000" pitchFamily="34" charset="-128"/>
              </a:rPr>
              <a:t> commit history</a:t>
            </a:r>
          </a:p>
        </p:txBody>
      </p:sp>
      <p:sp>
        <p:nvSpPr>
          <p:cNvPr id="10" name="Title 1">
            <a:extLst>
              <a:ext uri="{FF2B5EF4-FFF2-40B4-BE49-F238E27FC236}">
                <a16:creationId xmlns:a16="http://schemas.microsoft.com/office/drawing/2014/main" id="{5F837EAE-D57E-1FD1-4E6C-C99739C3C802}"/>
              </a:ext>
            </a:extLst>
          </p:cNvPr>
          <p:cNvSpPr txBox="1">
            <a:spLocks/>
          </p:cNvSpPr>
          <p:nvPr/>
        </p:nvSpPr>
        <p:spPr>
          <a:xfrm>
            <a:off x="1455781" y="4440288"/>
            <a:ext cx="7916817" cy="787398"/>
          </a:xfrm>
          <a:prstGeom prst="rect">
            <a:avLst/>
          </a:prstGeom>
          <a:ln w="19050" cap="flat" cmpd="sng" algn="ctr">
            <a:solidFill>
              <a:schemeClr val="lt1"/>
            </a:solidFill>
            <a:prstDash val="solid"/>
            <a:miter lim="800000"/>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log  - - </a:t>
            </a:r>
            <a:r>
              <a:rPr lang="en-US" sz="3200" b="1" dirty="0" err="1">
                <a:solidFill>
                  <a:schemeClr val="bg1"/>
                </a:solidFill>
                <a:latin typeface="Adobe Heiti Std R" panose="020B0400000000000000" pitchFamily="34" charset="-128"/>
                <a:ea typeface="Adobe Heiti Std R" panose="020B0400000000000000" pitchFamily="34" charset="-128"/>
              </a:rPr>
              <a:t>oneline</a:t>
            </a:r>
            <a:r>
              <a:rPr lang="en-US" sz="3200" b="1" dirty="0">
                <a:solidFill>
                  <a:schemeClr val="bg1"/>
                </a:solidFill>
                <a:latin typeface="Adobe Heiti Std R" panose="020B0400000000000000" pitchFamily="34" charset="-128"/>
                <a:ea typeface="Adobe Heiti Std R" panose="020B0400000000000000" pitchFamily="34" charset="-128"/>
              </a:rPr>
              <a:t>  - - stat</a:t>
            </a:r>
            <a:endParaRPr lang="en-US" sz="4000" b="1" dirty="0">
              <a:solidFill>
                <a:schemeClr val="bg1"/>
              </a:solidFill>
              <a:latin typeface="Adobe Heiti Std R" panose="020B0400000000000000" pitchFamily="34" charset="-128"/>
              <a:ea typeface="Adobe Heiti Std R" panose="020B0400000000000000" pitchFamily="34" charset="-128"/>
            </a:endParaRPr>
          </a:p>
        </p:txBody>
      </p:sp>
      <p:sp>
        <p:nvSpPr>
          <p:cNvPr id="11" name="Title 1">
            <a:extLst>
              <a:ext uri="{FF2B5EF4-FFF2-40B4-BE49-F238E27FC236}">
                <a16:creationId xmlns:a16="http://schemas.microsoft.com/office/drawing/2014/main" id="{A002568D-A9BE-1FEC-AA89-99125B59B4F3}"/>
              </a:ext>
            </a:extLst>
          </p:cNvPr>
          <p:cNvSpPr txBox="1">
            <a:spLocks/>
          </p:cNvSpPr>
          <p:nvPr/>
        </p:nvSpPr>
        <p:spPr>
          <a:xfrm>
            <a:off x="787036" y="3678287"/>
            <a:ext cx="10609217" cy="7873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a:solidFill>
                  <a:schemeClr val="tx1"/>
                </a:solidFill>
                <a:latin typeface="Adobe Heiti Std R" panose="020B0400000000000000" pitchFamily="34" charset="-128"/>
                <a:ea typeface="Adobe Heiti Std R" panose="020B0400000000000000" pitchFamily="34" charset="-128"/>
              </a:rPr>
              <a:t>Check </a:t>
            </a:r>
            <a:r>
              <a:rPr lang="en-US" sz="3600" b="1" dirty="0" err="1">
                <a:solidFill>
                  <a:schemeClr val="tx1"/>
                </a:solidFill>
                <a:latin typeface="Adobe Heiti Std R" panose="020B0400000000000000" pitchFamily="34" charset="-128"/>
                <a:ea typeface="Adobe Heiti Std R" panose="020B0400000000000000" pitchFamily="34" charset="-128"/>
              </a:rPr>
              <a:t>th</a:t>
            </a:r>
            <a:r>
              <a:rPr lang="en-US" sz="3600" b="1" dirty="0">
                <a:solidFill>
                  <a:schemeClr val="tx1"/>
                </a:solidFill>
                <a:latin typeface="Adobe Heiti Std R" panose="020B0400000000000000" pitchFamily="34" charset="-128"/>
                <a:ea typeface="Adobe Heiti Std R" panose="020B0400000000000000" pitchFamily="34" charset="-128"/>
              </a:rPr>
              <a:t> commit history with changes in files</a:t>
            </a:r>
          </a:p>
        </p:txBody>
      </p:sp>
    </p:spTree>
    <p:extLst>
      <p:ext uri="{BB962C8B-B14F-4D97-AF65-F5344CB8AC3E}">
        <p14:creationId xmlns:p14="http://schemas.microsoft.com/office/powerpoint/2010/main" val="322407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1FA5C9-1550-F369-CFB1-36F188479F6F}"/>
              </a:ext>
            </a:extLst>
          </p:cNvPr>
          <p:cNvSpPr>
            <a:spLocks noGrp="1"/>
          </p:cNvSpPr>
          <p:nvPr>
            <p:ph type="ctrTitle"/>
          </p:nvPr>
        </p:nvSpPr>
        <p:spPr>
          <a:xfrm>
            <a:off x="1588407" y="1007113"/>
            <a:ext cx="7916817" cy="660403"/>
          </a:xfrm>
          <a:solidFill>
            <a:schemeClr val="accent5">
              <a:lumMod val="60000"/>
              <a:lumOff val="4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anchor="ctr">
            <a:normAutofit/>
          </a:bodyPr>
          <a:lstStyle/>
          <a:p>
            <a:pPr algn="ctr"/>
            <a:r>
              <a:rPr lang="en-US" sz="3200" b="1" dirty="0">
                <a:solidFill>
                  <a:schemeClr val="bg1"/>
                </a:solidFill>
                <a:latin typeface="Adobe Myungjo Std M" panose="02020600000000000000" pitchFamily="18" charset="-128"/>
                <a:ea typeface="Adobe Myungjo Std M" panose="02020600000000000000" pitchFamily="18" charset="-128"/>
              </a:rPr>
              <a:t>git restore </a:t>
            </a:r>
            <a:r>
              <a:rPr lang="en-US" sz="3200" b="1" dirty="0">
                <a:solidFill>
                  <a:schemeClr val="accent1">
                    <a:lumMod val="60000"/>
                    <a:lumOff val="40000"/>
                  </a:schemeClr>
                </a:solidFill>
                <a:latin typeface="Adobe Myungjo Std M" panose="02020600000000000000" pitchFamily="18" charset="-128"/>
                <a:ea typeface="Adobe Myungjo Std M" panose="02020600000000000000" pitchFamily="18" charset="-128"/>
              </a:rPr>
              <a:t>- - staged </a:t>
            </a:r>
            <a:r>
              <a:rPr lang="en-US" sz="3200" b="1" dirty="0">
                <a:solidFill>
                  <a:schemeClr val="bg1"/>
                </a:solidFill>
                <a:latin typeface="Adobe Myungjo Std M" panose="02020600000000000000" pitchFamily="18" charset="-128"/>
                <a:ea typeface="Adobe Myungjo Std M" panose="02020600000000000000" pitchFamily="18" charset="-128"/>
              </a:rPr>
              <a:t>&lt;filename&gt;</a:t>
            </a:r>
            <a:endParaRPr lang="en-US" sz="4000" b="1" dirty="0">
              <a:solidFill>
                <a:schemeClr val="bg1"/>
              </a:solidFill>
              <a:latin typeface="Adobe Myungjo Std M" panose="02020600000000000000" pitchFamily="18" charset="-128"/>
              <a:ea typeface="Adobe Myungjo Std M" panose="02020600000000000000" pitchFamily="18" charset="-128"/>
            </a:endParaRPr>
          </a:p>
        </p:txBody>
      </p:sp>
      <p:sp>
        <p:nvSpPr>
          <p:cNvPr id="4" name="Title 1">
            <a:extLst>
              <a:ext uri="{FF2B5EF4-FFF2-40B4-BE49-F238E27FC236}">
                <a16:creationId xmlns:a16="http://schemas.microsoft.com/office/drawing/2014/main" id="{F5B31560-F99B-5F09-481D-09307985387A}"/>
              </a:ext>
            </a:extLst>
          </p:cNvPr>
          <p:cNvSpPr txBox="1">
            <a:spLocks/>
          </p:cNvSpPr>
          <p:nvPr/>
        </p:nvSpPr>
        <p:spPr>
          <a:xfrm>
            <a:off x="787036" y="292100"/>
            <a:ext cx="9254308" cy="5968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err="1">
                <a:solidFill>
                  <a:srgbClr val="FFFF00"/>
                </a:solidFill>
                <a:latin typeface="Adobe Heiti Std R" panose="020B0400000000000000" pitchFamily="34" charset="-128"/>
                <a:ea typeface="Adobe Heiti Std R" panose="020B0400000000000000" pitchFamily="34" charset="-128"/>
              </a:rPr>
              <a:t>Unstaging</a:t>
            </a:r>
            <a:r>
              <a:rPr lang="en-US" sz="3600" b="1" dirty="0">
                <a:solidFill>
                  <a:srgbClr val="FFFF00"/>
                </a:solidFill>
                <a:latin typeface="Adobe Heiti Std R" panose="020B0400000000000000" pitchFamily="34" charset="-128"/>
                <a:ea typeface="Adobe Heiti Std R" panose="020B0400000000000000" pitchFamily="34" charset="-128"/>
              </a:rPr>
              <a:t> Files</a:t>
            </a:r>
          </a:p>
        </p:txBody>
      </p:sp>
      <p:sp>
        <p:nvSpPr>
          <p:cNvPr id="5" name="Title 1">
            <a:extLst>
              <a:ext uri="{FF2B5EF4-FFF2-40B4-BE49-F238E27FC236}">
                <a16:creationId xmlns:a16="http://schemas.microsoft.com/office/drawing/2014/main" id="{04FD338C-870F-CFB5-5DAB-89557E20F8B2}"/>
              </a:ext>
            </a:extLst>
          </p:cNvPr>
          <p:cNvSpPr txBox="1">
            <a:spLocks/>
          </p:cNvSpPr>
          <p:nvPr/>
        </p:nvSpPr>
        <p:spPr>
          <a:xfrm>
            <a:off x="1455782" y="2999747"/>
            <a:ext cx="7916817" cy="787398"/>
          </a:xfrm>
          <a:prstGeom prst="rect">
            <a:avLst/>
          </a:prstGeom>
          <a:solidFill>
            <a:schemeClr val="accent6">
              <a:lumMod val="60000"/>
              <a:lumOff val="40000"/>
            </a:schemeClr>
          </a:solidFill>
          <a:ln w="19050" cap="flat" cmpd="sng" algn="ctr">
            <a:solidFill>
              <a:schemeClr val="lt1"/>
            </a:solidFill>
            <a:prstDash val="solid"/>
            <a:miter lim="800000"/>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b="1" dirty="0">
                <a:solidFill>
                  <a:schemeClr val="bg1"/>
                </a:solidFill>
                <a:latin typeface="Adobe Myungjo Std M" panose="02020600000000000000" pitchFamily="18" charset="-128"/>
                <a:ea typeface="Adobe Myungjo Std M" panose="02020600000000000000" pitchFamily="18" charset="-128"/>
              </a:rPr>
              <a:t>git  clean -</a:t>
            </a:r>
            <a:r>
              <a:rPr lang="en-US" sz="3200" b="1" dirty="0" err="1">
                <a:solidFill>
                  <a:schemeClr val="bg1"/>
                </a:solidFill>
                <a:latin typeface="Adobe Myungjo Std M" panose="02020600000000000000" pitchFamily="18" charset="-128"/>
                <a:ea typeface="Adobe Myungjo Std M" panose="02020600000000000000" pitchFamily="18" charset="-128"/>
              </a:rPr>
              <a:t>fd</a:t>
            </a:r>
            <a:endParaRPr lang="en-US" sz="4000" b="1" dirty="0">
              <a:solidFill>
                <a:schemeClr val="bg1"/>
              </a:solidFill>
              <a:latin typeface="Adobe Myungjo Std M" panose="02020600000000000000" pitchFamily="18" charset="-128"/>
              <a:ea typeface="Adobe Myungjo Std M" panose="02020600000000000000" pitchFamily="18" charset="-128"/>
            </a:endParaRPr>
          </a:p>
        </p:txBody>
      </p:sp>
      <p:sp>
        <p:nvSpPr>
          <p:cNvPr id="7" name="Title 1">
            <a:extLst>
              <a:ext uri="{FF2B5EF4-FFF2-40B4-BE49-F238E27FC236}">
                <a16:creationId xmlns:a16="http://schemas.microsoft.com/office/drawing/2014/main" id="{037CEF69-B2AA-B2E6-2A47-581B1121A5C3}"/>
              </a:ext>
            </a:extLst>
          </p:cNvPr>
          <p:cNvSpPr txBox="1">
            <a:spLocks/>
          </p:cNvSpPr>
          <p:nvPr/>
        </p:nvSpPr>
        <p:spPr>
          <a:xfrm>
            <a:off x="1455782" y="5105410"/>
            <a:ext cx="7916817" cy="787398"/>
          </a:xfrm>
          <a:prstGeom prst="rect">
            <a:avLst/>
          </a:prstGeom>
          <a:solidFill>
            <a:schemeClr val="accent6">
              <a:lumMod val="20000"/>
              <a:lumOff val="80000"/>
            </a:schemeClr>
          </a:solidFill>
          <a:ln w="19050" cap="flat" cmpd="sng" algn="ctr">
            <a:solidFill>
              <a:schemeClr val="lt1"/>
            </a:solidFill>
            <a:prstDash val="solid"/>
            <a:miter lim="800000"/>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restore  - - source = HEAD ~1  &lt;filename&gt;</a:t>
            </a:r>
            <a:endParaRPr lang="en-US" sz="4000" b="1" dirty="0">
              <a:solidFill>
                <a:schemeClr val="bg1"/>
              </a:solidFill>
              <a:latin typeface="Adobe Heiti Std R" panose="020B0400000000000000" pitchFamily="34" charset="-128"/>
              <a:ea typeface="Adobe Heiti Std R" panose="020B0400000000000000" pitchFamily="34" charset="-128"/>
            </a:endParaRPr>
          </a:p>
        </p:txBody>
      </p:sp>
      <p:sp>
        <p:nvSpPr>
          <p:cNvPr id="8" name="Title 1">
            <a:extLst>
              <a:ext uri="{FF2B5EF4-FFF2-40B4-BE49-F238E27FC236}">
                <a16:creationId xmlns:a16="http://schemas.microsoft.com/office/drawing/2014/main" id="{E2A3AA3B-8D4C-9A63-E9B2-C6480E8F1EB5}"/>
              </a:ext>
            </a:extLst>
          </p:cNvPr>
          <p:cNvSpPr txBox="1">
            <a:spLocks/>
          </p:cNvSpPr>
          <p:nvPr/>
        </p:nvSpPr>
        <p:spPr>
          <a:xfrm>
            <a:off x="787037" y="4305307"/>
            <a:ext cx="9519558" cy="7873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a:solidFill>
                  <a:srgbClr val="FFFF00"/>
                </a:solidFill>
                <a:latin typeface="Adobe Heiti Std R" panose="020B0400000000000000" pitchFamily="34" charset="-128"/>
                <a:ea typeface="Adobe Heiti Std R" panose="020B0400000000000000" pitchFamily="34" charset="-128"/>
              </a:rPr>
              <a:t>Restoring a File to an earlier Version</a:t>
            </a:r>
          </a:p>
        </p:txBody>
      </p:sp>
      <p:sp>
        <p:nvSpPr>
          <p:cNvPr id="9" name="Title 1">
            <a:extLst>
              <a:ext uri="{FF2B5EF4-FFF2-40B4-BE49-F238E27FC236}">
                <a16:creationId xmlns:a16="http://schemas.microsoft.com/office/drawing/2014/main" id="{969BDFE4-59B0-EA6B-D979-A197E78C942B}"/>
              </a:ext>
            </a:extLst>
          </p:cNvPr>
          <p:cNvSpPr txBox="1">
            <a:spLocks/>
          </p:cNvSpPr>
          <p:nvPr/>
        </p:nvSpPr>
        <p:spPr>
          <a:xfrm>
            <a:off x="787036" y="2256798"/>
            <a:ext cx="9254308" cy="5968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a:solidFill>
                  <a:srgbClr val="FFFF00"/>
                </a:solidFill>
                <a:latin typeface="Adobe Heiti Std R" panose="020B0400000000000000" pitchFamily="34" charset="-128"/>
                <a:ea typeface="Adobe Heiti Std R" panose="020B0400000000000000" pitchFamily="34" charset="-128"/>
              </a:rPr>
              <a:t>Discarding Local Changes</a:t>
            </a:r>
          </a:p>
        </p:txBody>
      </p:sp>
    </p:spTree>
    <p:extLst>
      <p:ext uri="{BB962C8B-B14F-4D97-AF65-F5344CB8AC3E}">
        <p14:creationId xmlns:p14="http://schemas.microsoft.com/office/powerpoint/2010/main" val="3226790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1FA5C9-1550-F369-CFB1-36F188479F6F}"/>
              </a:ext>
            </a:extLst>
          </p:cNvPr>
          <p:cNvSpPr>
            <a:spLocks noGrp="1"/>
          </p:cNvSpPr>
          <p:nvPr>
            <p:ph type="ctrTitle"/>
          </p:nvPr>
        </p:nvSpPr>
        <p:spPr>
          <a:xfrm>
            <a:off x="1455782" y="1028698"/>
            <a:ext cx="7916817" cy="660403"/>
          </a:xfrm>
          <a:solidFill>
            <a:schemeClr val="accent5">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anchor="ctr">
            <a:normAutofit/>
          </a:body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log  - - </a:t>
            </a:r>
            <a:r>
              <a:rPr lang="en-US" sz="3200" b="1" dirty="0" err="1">
                <a:solidFill>
                  <a:schemeClr val="bg1"/>
                </a:solidFill>
                <a:latin typeface="Adobe Heiti Std R" panose="020B0400000000000000" pitchFamily="34" charset="-128"/>
                <a:ea typeface="Adobe Heiti Std R" panose="020B0400000000000000" pitchFamily="34" charset="-128"/>
              </a:rPr>
              <a:t>oneline</a:t>
            </a:r>
            <a:r>
              <a:rPr lang="en-US" sz="3200" b="1" dirty="0">
                <a:solidFill>
                  <a:schemeClr val="bg1"/>
                </a:solidFill>
                <a:latin typeface="Adobe Heiti Std R" panose="020B0400000000000000" pitchFamily="34" charset="-128"/>
                <a:ea typeface="Adobe Heiti Std R" panose="020B0400000000000000" pitchFamily="34" charset="-128"/>
              </a:rPr>
              <a:t>  -3     </a:t>
            </a:r>
            <a:r>
              <a:rPr lang="en-US" sz="3200" b="1" dirty="0">
                <a:solidFill>
                  <a:schemeClr val="bg1">
                    <a:lumMod val="65000"/>
                    <a:lumOff val="35000"/>
                  </a:schemeClr>
                </a:solidFill>
                <a:latin typeface="Adobe Heiti Std R" panose="020B0400000000000000" pitchFamily="34" charset="-128"/>
                <a:ea typeface="Adobe Heiti Std R" panose="020B0400000000000000" pitchFamily="34" charset="-128"/>
              </a:rPr>
              <a:t>(Last 3 commit)</a:t>
            </a:r>
            <a:endParaRPr lang="en-US" sz="4000" b="1" dirty="0">
              <a:solidFill>
                <a:schemeClr val="bg1">
                  <a:lumMod val="65000"/>
                  <a:lumOff val="35000"/>
                </a:schemeClr>
              </a:solidFill>
              <a:latin typeface="Adobe Heiti Std R" panose="020B0400000000000000" pitchFamily="34" charset="-128"/>
              <a:ea typeface="Adobe Heiti Std R" panose="020B0400000000000000" pitchFamily="34" charset="-128"/>
            </a:endParaRPr>
          </a:p>
        </p:txBody>
      </p:sp>
      <p:sp>
        <p:nvSpPr>
          <p:cNvPr id="4" name="Title 1">
            <a:extLst>
              <a:ext uri="{FF2B5EF4-FFF2-40B4-BE49-F238E27FC236}">
                <a16:creationId xmlns:a16="http://schemas.microsoft.com/office/drawing/2014/main" id="{F5B31560-F99B-5F09-481D-09307985387A}"/>
              </a:ext>
            </a:extLst>
          </p:cNvPr>
          <p:cNvSpPr txBox="1">
            <a:spLocks/>
          </p:cNvSpPr>
          <p:nvPr/>
        </p:nvSpPr>
        <p:spPr>
          <a:xfrm>
            <a:off x="787036" y="292100"/>
            <a:ext cx="9254308" cy="5968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a:solidFill>
                  <a:srgbClr val="FFFF00"/>
                </a:solidFill>
                <a:latin typeface="Adobe Heiti Std R" panose="020B0400000000000000" pitchFamily="34" charset="-128"/>
                <a:ea typeface="Adobe Heiti Std R" panose="020B0400000000000000" pitchFamily="34" charset="-128"/>
              </a:rPr>
              <a:t>Filtering  the History</a:t>
            </a:r>
          </a:p>
        </p:txBody>
      </p:sp>
      <p:sp>
        <p:nvSpPr>
          <p:cNvPr id="5" name="Title 1">
            <a:extLst>
              <a:ext uri="{FF2B5EF4-FFF2-40B4-BE49-F238E27FC236}">
                <a16:creationId xmlns:a16="http://schemas.microsoft.com/office/drawing/2014/main" id="{04FD338C-870F-CFB5-5DAB-89557E20F8B2}"/>
              </a:ext>
            </a:extLst>
          </p:cNvPr>
          <p:cNvSpPr txBox="1">
            <a:spLocks/>
          </p:cNvSpPr>
          <p:nvPr/>
        </p:nvSpPr>
        <p:spPr>
          <a:xfrm>
            <a:off x="1455782" y="2999747"/>
            <a:ext cx="8585562" cy="787398"/>
          </a:xfrm>
          <a:prstGeom prst="rect">
            <a:avLst/>
          </a:prstGeom>
          <a:solidFill>
            <a:schemeClr val="accent6">
              <a:lumMod val="60000"/>
              <a:lumOff val="40000"/>
            </a:schemeClr>
          </a:solidFill>
          <a:ln w="19050" cap="flat" cmpd="sng" algn="ctr">
            <a:solidFill>
              <a:schemeClr val="lt1"/>
            </a:solidFill>
            <a:prstDash val="solid"/>
            <a:miter lim="800000"/>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800" b="1" dirty="0">
                <a:solidFill>
                  <a:schemeClr val="bg1"/>
                </a:solidFill>
                <a:latin typeface="Adobe Heiti Std R" panose="020B0400000000000000" pitchFamily="34" charset="-128"/>
                <a:ea typeface="Adobe Heiti Std R" panose="020B0400000000000000" pitchFamily="34" charset="-128"/>
              </a:rPr>
              <a:t>Git  log  - - </a:t>
            </a:r>
            <a:r>
              <a:rPr lang="en-US" sz="2800" b="1" dirty="0" err="1">
                <a:solidFill>
                  <a:schemeClr val="bg1"/>
                </a:solidFill>
                <a:latin typeface="Adobe Heiti Std R" panose="020B0400000000000000" pitchFamily="34" charset="-128"/>
                <a:ea typeface="Adobe Heiti Std R" panose="020B0400000000000000" pitchFamily="34" charset="-128"/>
              </a:rPr>
              <a:t>oneline</a:t>
            </a:r>
            <a:r>
              <a:rPr lang="en-US" sz="2800" b="1" dirty="0">
                <a:solidFill>
                  <a:schemeClr val="bg1"/>
                </a:solidFill>
                <a:latin typeface="Adobe Heiti Std R" panose="020B0400000000000000" pitchFamily="34" charset="-128"/>
                <a:ea typeface="Adobe Heiti Std R" panose="020B0400000000000000" pitchFamily="34" charset="-128"/>
              </a:rPr>
              <a:t>  --author=“Alqama”     </a:t>
            </a:r>
            <a:r>
              <a:rPr lang="en-US" sz="2800" b="1" dirty="0">
                <a:solidFill>
                  <a:schemeClr val="bg1">
                    <a:lumMod val="65000"/>
                    <a:lumOff val="35000"/>
                  </a:schemeClr>
                </a:solidFill>
                <a:latin typeface="Adobe Heiti Std R" panose="020B0400000000000000" pitchFamily="34" charset="-128"/>
                <a:ea typeface="Adobe Heiti Std R" panose="020B0400000000000000" pitchFamily="34" charset="-128"/>
              </a:rPr>
              <a:t>(Last 3 commit)</a:t>
            </a:r>
            <a:endParaRPr lang="en-US" sz="3600" b="1" dirty="0">
              <a:solidFill>
                <a:schemeClr val="bg1"/>
              </a:solidFill>
              <a:latin typeface="Adobe Myungjo Std M" panose="02020600000000000000" pitchFamily="18" charset="-128"/>
              <a:ea typeface="Adobe Myungjo Std M" panose="02020600000000000000" pitchFamily="18" charset="-128"/>
            </a:endParaRPr>
          </a:p>
        </p:txBody>
      </p:sp>
      <p:sp>
        <p:nvSpPr>
          <p:cNvPr id="7" name="Title 1">
            <a:extLst>
              <a:ext uri="{FF2B5EF4-FFF2-40B4-BE49-F238E27FC236}">
                <a16:creationId xmlns:a16="http://schemas.microsoft.com/office/drawing/2014/main" id="{037CEF69-B2AA-B2E6-2A47-581B1121A5C3}"/>
              </a:ext>
            </a:extLst>
          </p:cNvPr>
          <p:cNvSpPr txBox="1">
            <a:spLocks/>
          </p:cNvSpPr>
          <p:nvPr/>
        </p:nvSpPr>
        <p:spPr>
          <a:xfrm>
            <a:off x="1455782" y="5105410"/>
            <a:ext cx="7916817" cy="787398"/>
          </a:xfrm>
          <a:prstGeom prst="rect">
            <a:avLst/>
          </a:prstGeom>
          <a:solidFill>
            <a:schemeClr val="accent6">
              <a:lumMod val="20000"/>
              <a:lumOff val="80000"/>
            </a:schemeClr>
          </a:solidFill>
          <a:ln w="19050" cap="flat" cmpd="sng" algn="ctr">
            <a:solidFill>
              <a:schemeClr val="lt1"/>
            </a:solidFill>
            <a:prstDash val="solid"/>
            <a:miter lim="800000"/>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b="1" dirty="0">
                <a:solidFill>
                  <a:schemeClr val="bg1"/>
                </a:solidFill>
                <a:latin typeface="Adobe Heiti Std R" panose="020B0400000000000000" pitchFamily="34" charset="-128"/>
                <a:ea typeface="Adobe Heiti Std R" panose="020B0400000000000000" pitchFamily="34" charset="-128"/>
              </a:rPr>
              <a:t>git restore  - - source = HEAD ~1  &lt;filename&gt;</a:t>
            </a:r>
            <a:endParaRPr lang="en-US" sz="4000" b="1" dirty="0">
              <a:solidFill>
                <a:schemeClr val="bg1"/>
              </a:solidFill>
              <a:latin typeface="Adobe Heiti Std R" panose="020B0400000000000000" pitchFamily="34" charset="-128"/>
              <a:ea typeface="Adobe Heiti Std R" panose="020B0400000000000000" pitchFamily="34" charset="-128"/>
            </a:endParaRPr>
          </a:p>
        </p:txBody>
      </p:sp>
      <p:sp>
        <p:nvSpPr>
          <p:cNvPr id="8" name="Title 1">
            <a:extLst>
              <a:ext uri="{FF2B5EF4-FFF2-40B4-BE49-F238E27FC236}">
                <a16:creationId xmlns:a16="http://schemas.microsoft.com/office/drawing/2014/main" id="{E2A3AA3B-8D4C-9A63-E9B2-C6480E8F1EB5}"/>
              </a:ext>
            </a:extLst>
          </p:cNvPr>
          <p:cNvSpPr txBox="1">
            <a:spLocks/>
          </p:cNvSpPr>
          <p:nvPr/>
        </p:nvSpPr>
        <p:spPr>
          <a:xfrm>
            <a:off x="787037" y="4305307"/>
            <a:ext cx="9519558" cy="7873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a:solidFill>
                  <a:srgbClr val="FFFF00"/>
                </a:solidFill>
                <a:latin typeface="Adobe Heiti Std R" panose="020B0400000000000000" pitchFamily="34" charset="-128"/>
                <a:ea typeface="Adobe Heiti Std R" panose="020B0400000000000000" pitchFamily="34" charset="-128"/>
              </a:rPr>
              <a:t>Restoring a File to an earlier Version</a:t>
            </a:r>
          </a:p>
        </p:txBody>
      </p:sp>
      <p:sp>
        <p:nvSpPr>
          <p:cNvPr id="9" name="Title 1">
            <a:extLst>
              <a:ext uri="{FF2B5EF4-FFF2-40B4-BE49-F238E27FC236}">
                <a16:creationId xmlns:a16="http://schemas.microsoft.com/office/drawing/2014/main" id="{969BDFE4-59B0-EA6B-D979-A197E78C942B}"/>
              </a:ext>
            </a:extLst>
          </p:cNvPr>
          <p:cNvSpPr txBox="1">
            <a:spLocks/>
          </p:cNvSpPr>
          <p:nvPr/>
        </p:nvSpPr>
        <p:spPr>
          <a:xfrm>
            <a:off x="787036" y="2256798"/>
            <a:ext cx="9254308" cy="5968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600" b="1" dirty="0">
                <a:solidFill>
                  <a:srgbClr val="FFFF00"/>
                </a:solidFill>
                <a:latin typeface="Adobe Heiti Std R" panose="020B0400000000000000" pitchFamily="34" charset="-128"/>
                <a:ea typeface="Adobe Heiti Std R" panose="020B0400000000000000" pitchFamily="34" charset="-128"/>
              </a:rPr>
              <a:t>Discarding Local Changes</a:t>
            </a:r>
          </a:p>
        </p:txBody>
      </p:sp>
    </p:spTree>
    <p:extLst>
      <p:ext uri="{BB962C8B-B14F-4D97-AF65-F5344CB8AC3E}">
        <p14:creationId xmlns:p14="http://schemas.microsoft.com/office/powerpoint/2010/main" val="236882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D82-E462-C4E0-294F-95A510BD5FA1}"/>
              </a:ext>
            </a:extLst>
          </p:cNvPr>
          <p:cNvSpPr>
            <a:spLocks noGrp="1"/>
          </p:cNvSpPr>
          <p:nvPr>
            <p:ph type="ctrTitle"/>
          </p:nvPr>
        </p:nvSpPr>
        <p:spPr>
          <a:xfrm>
            <a:off x="422366" y="342945"/>
            <a:ext cx="5037908" cy="728210"/>
          </a:xfrm>
        </p:spPr>
        <p:txBody>
          <a:bodyPr anchor="ctr">
            <a:normAutofit/>
          </a:bodyPr>
          <a:lstStyle/>
          <a:p>
            <a:pPr algn="l"/>
            <a:r>
              <a:rPr lang="en-US" sz="4400" b="1" dirty="0">
                <a:solidFill>
                  <a:srgbClr val="FFFF00"/>
                </a:solidFill>
                <a:latin typeface="Adobe Heiti Std R" panose="020B0400000000000000" pitchFamily="34" charset="-128"/>
                <a:ea typeface="Adobe Heiti Std R" panose="020B0400000000000000" pitchFamily="34" charset="-128"/>
              </a:rPr>
              <a:t>Configuring GIT</a:t>
            </a:r>
            <a:endParaRPr lang="en-US" sz="8000" b="1" dirty="0">
              <a:solidFill>
                <a:srgbClr val="FFFF00"/>
              </a:solidFill>
              <a:latin typeface="Adobe Heiti Std R" panose="020B0400000000000000" pitchFamily="34" charset="-128"/>
              <a:ea typeface="Adobe Heiti Std R" panose="020B0400000000000000" pitchFamily="34" charset="-128"/>
            </a:endParaRPr>
          </a:p>
        </p:txBody>
      </p:sp>
      <p:sp>
        <p:nvSpPr>
          <p:cNvPr id="3" name="Subtitle 2">
            <a:extLst>
              <a:ext uri="{FF2B5EF4-FFF2-40B4-BE49-F238E27FC236}">
                <a16:creationId xmlns:a16="http://schemas.microsoft.com/office/drawing/2014/main" id="{1BAF256F-FC16-CDF0-C68F-A18AE03E3BBE}"/>
              </a:ext>
            </a:extLst>
          </p:cNvPr>
          <p:cNvSpPr>
            <a:spLocks noGrp="1"/>
          </p:cNvSpPr>
          <p:nvPr>
            <p:ph type="subTitle" idx="1"/>
          </p:nvPr>
        </p:nvSpPr>
        <p:spPr>
          <a:xfrm>
            <a:off x="1296851" y="2279470"/>
            <a:ext cx="9144000" cy="2037806"/>
          </a:xfrm>
        </p:spPr>
        <p:txBody>
          <a:bodyPr anchor="t">
            <a:normAutofit/>
          </a:bodyPr>
          <a:lstStyle/>
          <a:p>
            <a:pPr marL="457200" indent="-457200" algn="l">
              <a:buFont typeface="Wingdings" panose="05000000000000000000" pitchFamily="2" charset="2"/>
              <a:buChar char="Ø"/>
            </a:pPr>
            <a:r>
              <a:rPr lang="en-US" sz="2800" dirty="0">
                <a:solidFill>
                  <a:schemeClr val="tx1"/>
                </a:solidFill>
              </a:rPr>
              <a:t>Name</a:t>
            </a:r>
          </a:p>
          <a:p>
            <a:pPr marL="457200" indent="-457200" algn="l">
              <a:buFont typeface="Wingdings" panose="05000000000000000000" pitchFamily="2" charset="2"/>
              <a:buChar char="Ø"/>
            </a:pPr>
            <a:r>
              <a:rPr lang="en-US" sz="2800" dirty="0">
                <a:solidFill>
                  <a:schemeClr val="tx1"/>
                </a:solidFill>
              </a:rPr>
              <a:t>Email</a:t>
            </a:r>
          </a:p>
          <a:p>
            <a:pPr marL="457200" indent="-457200" algn="l">
              <a:buFont typeface="Wingdings" panose="05000000000000000000" pitchFamily="2" charset="2"/>
              <a:buChar char="Ø"/>
            </a:pPr>
            <a:r>
              <a:rPr lang="en-US" sz="2800" dirty="0">
                <a:solidFill>
                  <a:schemeClr val="tx1"/>
                </a:solidFill>
              </a:rPr>
              <a:t>Default Editor</a:t>
            </a:r>
          </a:p>
          <a:p>
            <a:pPr marL="457200" indent="-457200" algn="l">
              <a:buFont typeface="Wingdings" panose="05000000000000000000" pitchFamily="2" charset="2"/>
              <a:buChar char="Ø"/>
            </a:pPr>
            <a:r>
              <a:rPr lang="en-US" sz="2800" dirty="0">
                <a:solidFill>
                  <a:schemeClr val="tx1"/>
                </a:solidFill>
              </a:rPr>
              <a:t>Line Ending</a:t>
            </a:r>
          </a:p>
        </p:txBody>
      </p:sp>
      <p:sp>
        <p:nvSpPr>
          <p:cNvPr id="4" name="Subtitle 2">
            <a:extLst>
              <a:ext uri="{FF2B5EF4-FFF2-40B4-BE49-F238E27FC236}">
                <a16:creationId xmlns:a16="http://schemas.microsoft.com/office/drawing/2014/main" id="{9F09527F-546C-E00F-FAA1-9DB48C2FEDCC}"/>
              </a:ext>
            </a:extLst>
          </p:cNvPr>
          <p:cNvSpPr txBox="1">
            <a:spLocks/>
          </p:cNvSpPr>
          <p:nvPr/>
        </p:nvSpPr>
        <p:spPr>
          <a:xfrm>
            <a:off x="1119051" y="1547950"/>
            <a:ext cx="1689463" cy="568233"/>
          </a:xfrm>
          <a:prstGeom prst="rect">
            <a:avLst/>
          </a:prstGeom>
          <a:solidFill>
            <a:srgbClr val="FF0000"/>
          </a:solidFill>
          <a:ln w="28575">
            <a:solidFill>
              <a:schemeClr val="tx1"/>
            </a:solidFill>
          </a:ln>
          <a:effectLst>
            <a:reflection blurRad="6350" stA="52000" endA="300" endPos="35000" dir="5400000" sy="-100000" algn="bl" rotWithShape="0"/>
          </a:effectLst>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800" b="1" dirty="0">
                <a:solidFill>
                  <a:schemeClr val="accent5">
                    <a:lumMod val="60000"/>
                    <a:lumOff val="40000"/>
                  </a:schemeClr>
                </a:solidFill>
              </a:rPr>
              <a:t>Settings:</a:t>
            </a:r>
          </a:p>
        </p:txBody>
      </p:sp>
    </p:spTree>
    <p:extLst>
      <p:ext uri="{BB962C8B-B14F-4D97-AF65-F5344CB8AC3E}">
        <p14:creationId xmlns:p14="http://schemas.microsoft.com/office/powerpoint/2010/main" val="158238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D82-E462-C4E0-294F-95A510BD5FA1}"/>
              </a:ext>
            </a:extLst>
          </p:cNvPr>
          <p:cNvSpPr>
            <a:spLocks noGrp="1"/>
          </p:cNvSpPr>
          <p:nvPr>
            <p:ph type="ctrTitle"/>
          </p:nvPr>
        </p:nvSpPr>
        <p:spPr>
          <a:xfrm>
            <a:off x="422366" y="342945"/>
            <a:ext cx="3286034" cy="72821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l"/>
            <a:r>
              <a:rPr lang="en-US" sz="4400" b="1" dirty="0">
                <a:solidFill>
                  <a:srgbClr val="FFFF00"/>
                </a:solidFill>
                <a:latin typeface="Adobe Heiti Std R" panose="020B0400000000000000" pitchFamily="34" charset="-128"/>
                <a:ea typeface="Adobe Heiti Std R" panose="020B0400000000000000" pitchFamily="34" charset="-128"/>
              </a:rPr>
              <a:t>Setting Level</a:t>
            </a:r>
            <a:endParaRPr lang="en-US" sz="8000" b="1" dirty="0">
              <a:solidFill>
                <a:srgbClr val="FFFF00"/>
              </a:solidFill>
              <a:latin typeface="Adobe Heiti Std R" panose="020B0400000000000000" pitchFamily="34" charset="-128"/>
              <a:ea typeface="Adobe Heiti Std R" panose="020B0400000000000000" pitchFamily="34" charset="-128"/>
            </a:endParaRPr>
          </a:p>
        </p:txBody>
      </p:sp>
      <p:pic>
        <p:nvPicPr>
          <p:cNvPr id="7" name="Picture 6">
            <a:extLst>
              <a:ext uri="{FF2B5EF4-FFF2-40B4-BE49-F238E27FC236}">
                <a16:creationId xmlns:a16="http://schemas.microsoft.com/office/drawing/2014/main" id="{DB5E23D7-A9D6-50A3-A5D2-93E4F12BF911}"/>
              </a:ext>
            </a:extLst>
          </p:cNvPr>
          <p:cNvPicPr>
            <a:picLocks noChangeAspect="1"/>
          </p:cNvPicPr>
          <p:nvPr/>
        </p:nvPicPr>
        <p:blipFill rotWithShape="1">
          <a:blip r:embed="rId2">
            <a:extLst>
              <a:ext uri="{28A0092B-C50C-407E-A947-70E740481C1C}">
                <a14:useLocalDpi xmlns:a14="http://schemas.microsoft.com/office/drawing/2010/main" val="0"/>
              </a:ext>
            </a:extLst>
          </a:blip>
          <a:srcRect l="11227" t="17222" r="14121" b="40555"/>
          <a:stretch/>
        </p:blipFill>
        <p:spPr>
          <a:xfrm>
            <a:off x="2000250" y="1981200"/>
            <a:ext cx="8191500" cy="2895600"/>
          </a:xfrm>
          <a:prstGeom prst="rect">
            <a:avLst/>
          </a:prstGeom>
        </p:spPr>
      </p:pic>
    </p:spTree>
    <p:extLst>
      <p:ext uri="{BB962C8B-B14F-4D97-AF65-F5344CB8AC3E}">
        <p14:creationId xmlns:p14="http://schemas.microsoft.com/office/powerpoint/2010/main" val="65666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D82-E462-C4E0-294F-95A510BD5FA1}"/>
              </a:ext>
            </a:extLst>
          </p:cNvPr>
          <p:cNvSpPr>
            <a:spLocks noGrp="1"/>
          </p:cNvSpPr>
          <p:nvPr>
            <p:ph type="ctrTitle"/>
          </p:nvPr>
        </p:nvSpPr>
        <p:spPr>
          <a:xfrm>
            <a:off x="422366" y="342945"/>
            <a:ext cx="1927134" cy="72821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l"/>
            <a:r>
              <a:rPr lang="en-US" sz="4400" b="1" dirty="0">
                <a:solidFill>
                  <a:srgbClr val="FFFF00"/>
                </a:solidFill>
                <a:latin typeface="Adobe Heiti Std R" panose="020B0400000000000000" pitchFamily="34" charset="-128"/>
                <a:ea typeface="Adobe Heiti Std R" panose="020B0400000000000000" pitchFamily="34" charset="-128"/>
              </a:rPr>
              <a:t>Setting </a:t>
            </a:r>
            <a:endParaRPr lang="en-US" sz="8000" b="1" dirty="0">
              <a:solidFill>
                <a:srgbClr val="FFFF00"/>
              </a:solidFill>
              <a:latin typeface="Adobe Heiti Std R" panose="020B0400000000000000" pitchFamily="34" charset="-128"/>
              <a:ea typeface="Adobe Heiti Std R" panose="020B0400000000000000" pitchFamily="34" charset="-128"/>
            </a:endParaRPr>
          </a:p>
        </p:txBody>
      </p:sp>
      <p:sp>
        <p:nvSpPr>
          <p:cNvPr id="4" name="Subtitle 2">
            <a:extLst>
              <a:ext uri="{FF2B5EF4-FFF2-40B4-BE49-F238E27FC236}">
                <a16:creationId xmlns:a16="http://schemas.microsoft.com/office/drawing/2014/main" id="{C10B6AF5-6F42-E732-AEFF-ABD17BF865A8}"/>
              </a:ext>
            </a:extLst>
          </p:cNvPr>
          <p:cNvSpPr>
            <a:spLocks noGrp="1"/>
          </p:cNvSpPr>
          <p:nvPr>
            <p:ph type="subTitle" idx="1"/>
          </p:nvPr>
        </p:nvSpPr>
        <p:spPr>
          <a:xfrm>
            <a:off x="1549400" y="2277812"/>
            <a:ext cx="9766300" cy="2408487"/>
          </a:xfrm>
        </p:spPr>
        <p:txBody>
          <a:bodyPr anchor="t">
            <a:normAutofit/>
          </a:bodyPr>
          <a:lstStyle/>
          <a:p>
            <a:pPr algn="l"/>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2"/>
                </a:solidFill>
                <a:latin typeface="Adobe Heiti Std R" panose="020B0400000000000000" pitchFamily="34" charset="-128"/>
                <a:ea typeface="Adobe Heiti Std R" panose="020B0400000000000000" pitchFamily="34" charset="-128"/>
              </a:rPr>
              <a:t>git</a:t>
            </a:r>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3"/>
                </a:solidFill>
                <a:latin typeface="Adobe Heiti Std R" panose="020B0400000000000000" pitchFamily="34" charset="-128"/>
                <a:ea typeface="Adobe Heiti Std R" panose="020B0400000000000000" pitchFamily="34" charset="-128"/>
              </a:rPr>
              <a:t>config --global </a:t>
            </a:r>
            <a:r>
              <a:rPr lang="en-US" sz="2400" dirty="0" err="1">
                <a:solidFill>
                  <a:schemeClr val="accent3"/>
                </a:solidFill>
                <a:latin typeface="Adobe Heiti Std R" panose="020B0400000000000000" pitchFamily="34" charset="-128"/>
                <a:ea typeface="Adobe Heiti Std R" panose="020B0400000000000000" pitchFamily="34" charset="-128"/>
              </a:rPr>
              <a:t>user.name</a:t>
            </a:r>
            <a:r>
              <a:rPr lang="en-US" sz="2400" dirty="0" err="1">
                <a:solidFill>
                  <a:schemeClr val="tx1"/>
                </a:solidFill>
                <a:latin typeface="Adobe Heiti Std R" panose="020B0400000000000000" pitchFamily="34" charset="-128"/>
                <a:ea typeface="Adobe Heiti Std R" panose="020B0400000000000000" pitchFamily="34" charset="-128"/>
              </a:rPr>
              <a:t>“alqama</a:t>
            </a:r>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err="1">
                <a:solidFill>
                  <a:schemeClr val="tx1"/>
                </a:solidFill>
                <a:latin typeface="Adobe Heiti Std R" panose="020B0400000000000000" pitchFamily="34" charset="-128"/>
                <a:ea typeface="Adobe Heiti Std R" panose="020B0400000000000000" pitchFamily="34" charset="-128"/>
              </a:rPr>
              <a:t>shuja</a:t>
            </a:r>
            <a:r>
              <a:rPr lang="en-US" sz="2400" dirty="0">
                <a:solidFill>
                  <a:schemeClr val="tx1"/>
                </a:solidFill>
                <a:latin typeface="Adobe Heiti Std R" panose="020B0400000000000000" pitchFamily="34" charset="-128"/>
                <a:ea typeface="Adobe Heiti Std R" panose="020B0400000000000000" pitchFamily="34" charset="-128"/>
              </a:rPr>
              <a:t>”</a:t>
            </a:r>
          </a:p>
          <a:p>
            <a:pPr algn="l"/>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2"/>
                </a:solidFill>
                <a:latin typeface="Adobe Heiti Std R" panose="020B0400000000000000" pitchFamily="34" charset="-128"/>
                <a:ea typeface="Adobe Heiti Std R" panose="020B0400000000000000" pitchFamily="34" charset="-128"/>
              </a:rPr>
              <a:t>git</a:t>
            </a:r>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3"/>
                </a:solidFill>
                <a:latin typeface="Adobe Heiti Std R" panose="020B0400000000000000" pitchFamily="34" charset="-128"/>
                <a:ea typeface="Adobe Heiti Std R" panose="020B0400000000000000" pitchFamily="34" charset="-128"/>
              </a:rPr>
              <a:t>config --global </a:t>
            </a:r>
            <a:r>
              <a:rPr lang="en-US" sz="2400" dirty="0" err="1">
                <a:solidFill>
                  <a:schemeClr val="accent3"/>
                </a:solidFill>
                <a:latin typeface="Adobe Heiti Std R" panose="020B0400000000000000" pitchFamily="34" charset="-128"/>
                <a:ea typeface="Adobe Heiti Std R" panose="020B0400000000000000" pitchFamily="34" charset="-128"/>
              </a:rPr>
              <a:t>user.email</a:t>
            </a:r>
            <a:r>
              <a:rPr lang="en-US" sz="2400" dirty="0">
                <a:solidFill>
                  <a:schemeClr val="accent3"/>
                </a:solidFill>
                <a:latin typeface="Adobe Heiti Std R" panose="020B0400000000000000" pitchFamily="34" charset="-128"/>
                <a:ea typeface="Adobe Heiti Std R" panose="020B0400000000000000" pitchFamily="34" charset="-128"/>
              </a:rPr>
              <a:t> </a:t>
            </a:r>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tx1"/>
                </a:solidFill>
                <a:latin typeface="Adobe Heiti Std R" panose="020B0400000000000000" pitchFamily="34" charset="-128"/>
                <a:ea typeface="Adobe Heiti Std R" panose="020B0400000000000000" pitchFamily="34" charset="-128"/>
                <a:hlinkClick r:id="rId2">
                  <a:extLst>
                    <a:ext uri="{A12FA001-AC4F-418D-AE19-62706E023703}">
                      <ahyp:hlinkClr xmlns:ahyp="http://schemas.microsoft.com/office/drawing/2018/hyperlinkcolor" val="tx"/>
                    </a:ext>
                  </a:extLst>
                </a:hlinkClick>
              </a:rPr>
              <a:t>alqamashuja313@gmail.com</a:t>
            </a:r>
            <a:endParaRPr lang="en-US" sz="2400" dirty="0">
              <a:solidFill>
                <a:schemeClr val="tx1"/>
              </a:solidFill>
              <a:latin typeface="Adobe Heiti Std R" panose="020B0400000000000000" pitchFamily="34" charset="-128"/>
              <a:ea typeface="Adobe Heiti Std R" panose="020B0400000000000000" pitchFamily="34" charset="-128"/>
            </a:endParaRPr>
          </a:p>
          <a:p>
            <a:pPr algn="l"/>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2"/>
                </a:solidFill>
                <a:latin typeface="Adobe Heiti Std R" panose="020B0400000000000000" pitchFamily="34" charset="-128"/>
                <a:ea typeface="Adobe Heiti Std R" panose="020B0400000000000000" pitchFamily="34" charset="-128"/>
              </a:rPr>
              <a:t>git</a:t>
            </a:r>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3"/>
                </a:solidFill>
                <a:latin typeface="Adobe Heiti Std R" panose="020B0400000000000000" pitchFamily="34" charset="-128"/>
                <a:ea typeface="Adobe Heiti Std R" panose="020B0400000000000000" pitchFamily="34" charset="-128"/>
              </a:rPr>
              <a:t>config --global </a:t>
            </a:r>
            <a:r>
              <a:rPr lang="en-US" sz="2400" dirty="0" err="1">
                <a:solidFill>
                  <a:schemeClr val="accent3"/>
                </a:solidFill>
                <a:latin typeface="Adobe Heiti Std R" panose="020B0400000000000000" pitchFamily="34" charset="-128"/>
                <a:ea typeface="Adobe Heiti Std R" panose="020B0400000000000000" pitchFamily="34" charset="-128"/>
              </a:rPr>
              <a:t>core.editor</a:t>
            </a:r>
            <a:r>
              <a:rPr lang="en-US" sz="2400" dirty="0">
                <a:solidFill>
                  <a:schemeClr val="accent3"/>
                </a:solidFill>
                <a:latin typeface="Adobe Heiti Std R" panose="020B0400000000000000" pitchFamily="34" charset="-128"/>
                <a:ea typeface="Adobe Heiti Std R" panose="020B0400000000000000" pitchFamily="34" charset="-128"/>
              </a:rPr>
              <a:t> </a:t>
            </a:r>
            <a:r>
              <a:rPr lang="en-US" sz="2400" dirty="0">
                <a:solidFill>
                  <a:schemeClr val="tx1"/>
                </a:solidFill>
                <a:latin typeface="Adobe Heiti Std R" panose="020B0400000000000000" pitchFamily="34" charset="-128"/>
                <a:ea typeface="Adobe Heiti Std R" panose="020B0400000000000000" pitchFamily="34" charset="-128"/>
              </a:rPr>
              <a:t>“code --wait”</a:t>
            </a:r>
          </a:p>
          <a:p>
            <a:pPr algn="l"/>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2"/>
                </a:solidFill>
                <a:latin typeface="Adobe Heiti Std R" panose="020B0400000000000000" pitchFamily="34" charset="-128"/>
                <a:ea typeface="Adobe Heiti Std R" panose="020B0400000000000000" pitchFamily="34" charset="-128"/>
              </a:rPr>
              <a:t>git</a:t>
            </a:r>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3"/>
                </a:solidFill>
                <a:latin typeface="Adobe Heiti Std R" panose="020B0400000000000000" pitchFamily="34" charset="-128"/>
                <a:ea typeface="Adobe Heiti Std R" panose="020B0400000000000000" pitchFamily="34" charset="-128"/>
              </a:rPr>
              <a:t>config --global </a:t>
            </a:r>
            <a:r>
              <a:rPr lang="en-US" sz="2400" dirty="0">
                <a:solidFill>
                  <a:schemeClr val="tx1"/>
                </a:solidFill>
                <a:latin typeface="Adobe Heiti Std R" panose="020B0400000000000000" pitchFamily="34" charset="-128"/>
                <a:ea typeface="Adobe Heiti Std R" panose="020B0400000000000000" pitchFamily="34" charset="-128"/>
              </a:rPr>
              <a:t>–e</a:t>
            </a:r>
          </a:p>
          <a:p>
            <a:pPr algn="l"/>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2"/>
                </a:solidFill>
                <a:latin typeface="Adobe Heiti Std R" panose="020B0400000000000000" pitchFamily="34" charset="-128"/>
                <a:ea typeface="Adobe Heiti Std R" panose="020B0400000000000000" pitchFamily="34" charset="-128"/>
              </a:rPr>
              <a:t>git</a:t>
            </a:r>
            <a:r>
              <a:rPr lang="en-US" sz="2400" dirty="0">
                <a:solidFill>
                  <a:schemeClr val="tx1"/>
                </a:solidFill>
                <a:latin typeface="Adobe Heiti Std R" panose="020B0400000000000000" pitchFamily="34" charset="-128"/>
                <a:ea typeface="Adobe Heiti Std R" panose="020B0400000000000000" pitchFamily="34" charset="-128"/>
              </a:rPr>
              <a:t> </a:t>
            </a:r>
            <a:r>
              <a:rPr lang="en-US" sz="2400" dirty="0">
                <a:solidFill>
                  <a:schemeClr val="accent3"/>
                </a:solidFill>
                <a:latin typeface="Adobe Heiti Std R" panose="020B0400000000000000" pitchFamily="34" charset="-128"/>
                <a:ea typeface="Adobe Heiti Std R" panose="020B0400000000000000" pitchFamily="34" charset="-128"/>
              </a:rPr>
              <a:t>config --global </a:t>
            </a:r>
            <a:r>
              <a:rPr lang="en-US" sz="2400" dirty="0" err="1">
                <a:solidFill>
                  <a:schemeClr val="accent5">
                    <a:lumMod val="60000"/>
                    <a:lumOff val="40000"/>
                  </a:schemeClr>
                </a:solidFill>
                <a:latin typeface="Lucida Console" panose="020B0609040504020204" pitchFamily="49" charset="0"/>
              </a:rPr>
              <a:t>core.autocrlf</a:t>
            </a:r>
            <a:r>
              <a:rPr lang="en-US" sz="2400" dirty="0">
                <a:solidFill>
                  <a:prstClr val="black"/>
                </a:solidFill>
                <a:latin typeface="Lucida Console" panose="020B0609040504020204" pitchFamily="49" charset="0"/>
              </a:rPr>
              <a:t> </a:t>
            </a:r>
            <a:r>
              <a:rPr lang="en-US" sz="2400" dirty="0">
                <a:solidFill>
                  <a:schemeClr val="tx1"/>
                </a:solidFill>
                <a:latin typeface="Lucida Console" panose="020B0609040504020204" pitchFamily="49" charset="0"/>
              </a:rPr>
              <a:t>true      (Skip)</a:t>
            </a:r>
            <a:endParaRPr lang="en-US" sz="2400" dirty="0">
              <a:solidFill>
                <a:schemeClr val="tx1"/>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09509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8EFC48-7EB2-8CEE-5B40-74747CD3A0BC}"/>
              </a:ext>
            </a:extLst>
          </p:cNvPr>
          <p:cNvPicPr>
            <a:picLocks noChangeAspect="1"/>
          </p:cNvPicPr>
          <p:nvPr/>
        </p:nvPicPr>
        <p:blipFill rotWithShape="1">
          <a:blip r:embed="rId2">
            <a:extLst>
              <a:ext uri="{28A0092B-C50C-407E-A947-70E740481C1C}">
                <a14:useLocalDpi xmlns:a14="http://schemas.microsoft.com/office/drawing/2010/main" val="0"/>
              </a:ext>
            </a:extLst>
          </a:blip>
          <a:srcRect t="5555" b="5741"/>
          <a:stretch/>
        </p:blipFill>
        <p:spPr>
          <a:xfrm>
            <a:off x="1123950" y="672504"/>
            <a:ext cx="9944100" cy="55129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492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D73B5-211B-DA5D-F0F5-5ED2523B3D7F}"/>
              </a:ext>
            </a:extLst>
          </p:cNvPr>
          <p:cNvPicPr>
            <a:picLocks noChangeAspect="1"/>
          </p:cNvPicPr>
          <p:nvPr/>
        </p:nvPicPr>
        <p:blipFill rotWithShape="1">
          <a:blip r:embed="rId2">
            <a:extLst>
              <a:ext uri="{28A0092B-C50C-407E-A947-70E740481C1C}">
                <a14:useLocalDpi xmlns:a14="http://schemas.microsoft.com/office/drawing/2010/main" val="0"/>
              </a:ext>
            </a:extLst>
          </a:blip>
          <a:srcRect t="5740" b="5556"/>
          <a:stretch/>
        </p:blipFill>
        <p:spPr>
          <a:xfrm>
            <a:off x="914400" y="556330"/>
            <a:ext cx="10363200" cy="574533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266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DB0D5A-CF3F-F31B-EAEB-AFA7B7C3C662}"/>
              </a:ext>
            </a:extLst>
          </p:cNvPr>
          <p:cNvPicPr>
            <a:picLocks noChangeAspect="1"/>
          </p:cNvPicPr>
          <p:nvPr/>
        </p:nvPicPr>
        <p:blipFill rotWithShape="1">
          <a:blip r:embed="rId2">
            <a:extLst>
              <a:ext uri="{28A0092B-C50C-407E-A947-70E740481C1C}">
                <a14:useLocalDpi xmlns:a14="http://schemas.microsoft.com/office/drawing/2010/main" val="0"/>
              </a:ext>
            </a:extLst>
          </a:blip>
          <a:srcRect t="5185" b="5556"/>
          <a:stretch/>
        </p:blipFill>
        <p:spPr>
          <a:xfrm>
            <a:off x="1079500" y="617743"/>
            <a:ext cx="10033000" cy="559711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962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DB0D5A-CF3F-F31B-EAEB-AFA7B7C3C662}"/>
              </a:ext>
            </a:extLst>
          </p:cNvPr>
          <p:cNvPicPr>
            <a:picLocks noChangeAspect="1"/>
          </p:cNvPicPr>
          <p:nvPr/>
        </p:nvPicPr>
        <p:blipFill rotWithShape="1">
          <a:blip r:embed="rId2">
            <a:extLst>
              <a:ext uri="{28A0092B-C50C-407E-A947-70E740481C1C}">
                <a14:useLocalDpi xmlns:a14="http://schemas.microsoft.com/office/drawing/2010/main" val="0"/>
              </a:ext>
            </a:extLst>
          </a:blip>
          <a:srcRect t="5750" b="39255"/>
          <a:stretch/>
        </p:blipFill>
        <p:spPr>
          <a:xfrm>
            <a:off x="1079500" y="1704703"/>
            <a:ext cx="10033000" cy="34485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itle 1">
            <a:extLst>
              <a:ext uri="{FF2B5EF4-FFF2-40B4-BE49-F238E27FC236}">
                <a16:creationId xmlns:a16="http://schemas.microsoft.com/office/drawing/2014/main" id="{735DB8B2-7EF6-53A2-2484-910F6FC17F7E}"/>
              </a:ext>
            </a:extLst>
          </p:cNvPr>
          <p:cNvSpPr>
            <a:spLocks noGrp="1"/>
          </p:cNvSpPr>
          <p:nvPr>
            <p:ph type="ctrTitle"/>
          </p:nvPr>
        </p:nvSpPr>
        <p:spPr>
          <a:xfrm>
            <a:off x="422366" y="342945"/>
            <a:ext cx="3235234" cy="72821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l"/>
            <a:r>
              <a:rPr lang="en-US" sz="4400" b="1" dirty="0">
                <a:solidFill>
                  <a:srgbClr val="FFFF00"/>
                </a:solidFill>
                <a:latin typeface="Adobe Heiti Std R" panose="020B0400000000000000" pitchFamily="34" charset="-128"/>
                <a:ea typeface="Adobe Heiti Std R" panose="020B0400000000000000" pitchFamily="34" charset="-128"/>
              </a:rPr>
              <a:t>Git Status -s</a:t>
            </a:r>
            <a:endParaRPr lang="en-US" sz="8000" b="1" dirty="0">
              <a:solidFill>
                <a:srgbClr val="FFFF00"/>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19801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1FA5C9-1550-F369-CFB1-36F188479F6F}"/>
              </a:ext>
            </a:extLst>
          </p:cNvPr>
          <p:cNvSpPr>
            <a:spLocks noGrp="1"/>
          </p:cNvSpPr>
          <p:nvPr>
            <p:ph type="ctrTitle"/>
          </p:nvPr>
        </p:nvSpPr>
        <p:spPr>
          <a:xfrm>
            <a:off x="1036683" y="1498622"/>
            <a:ext cx="10118634" cy="4470355"/>
          </a:xfr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anchor="ctr">
            <a:normAutofit/>
          </a:bodyPr>
          <a:lstStyle/>
          <a:p>
            <a:pPr algn="ctr"/>
            <a:r>
              <a:rPr lang="en-US" sz="4400" b="1" dirty="0">
                <a:solidFill>
                  <a:schemeClr val="bg1"/>
                </a:solidFill>
                <a:latin typeface="Adobe Heiti Std R" panose="020B0400000000000000" pitchFamily="34" charset="-128"/>
                <a:ea typeface="Adobe Heiti Std R" panose="020B0400000000000000" pitchFamily="34" charset="-128"/>
              </a:rPr>
              <a:t>Before Commit check the Staging area</a:t>
            </a:r>
            <a:br>
              <a:rPr lang="en-US" sz="4400" b="1" dirty="0">
                <a:solidFill>
                  <a:schemeClr val="bg1"/>
                </a:solidFill>
                <a:latin typeface="Adobe Heiti Std R" panose="020B0400000000000000" pitchFamily="34" charset="-128"/>
                <a:ea typeface="Adobe Heiti Std R" panose="020B0400000000000000" pitchFamily="34" charset="-128"/>
              </a:rPr>
            </a:br>
            <a:r>
              <a:rPr lang="en-US" sz="4400" b="1" dirty="0">
                <a:solidFill>
                  <a:srgbClr val="FF0000"/>
                </a:solidFill>
                <a:latin typeface="Adobe Heiti Std R" panose="020B0400000000000000" pitchFamily="34" charset="-128"/>
                <a:ea typeface="Adobe Heiti Std R" panose="020B0400000000000000" pitchFamily="34" charset="-128"/>
              </a:rPr>
              <a:t>git diff - - staged</a:t>
            </a:r>
            <a:endParaRPr lang="en-US" sz="8000" b="1" dirty="0">
              <a:solidFill>
                <a:srgbClr val="FF0000"/>
              </a:solidFill>
              <a:latin typeface="Adobe Heiti Std R" panose="020B0400000000000000" pitchFamily="34" charset="-128"/>
              <a:ea typeface="Adobe Heiti Std R" panose="020B0400000000000000" pitchFamily="34" charset="-128"/>
            </a:endParaRPr>
          </a:p>
        </p:txBody>
      </p:sp>
      <p:sp>
        <p:nvSpPr>
          <p:cNvPr id="4" name="Title 1">
            <a:extLst>
              <a:ext uri="{FF2B5EF4-FFF2-40B4-BE49-F238E27FC236}">
                <a16:creationId xmlns:a16="http://schemas.microsoft.com/office/drawing/2014/main" id="{F5B31560-F99B-5F09-481D-09307985387A}"/>
              </a:ext>
            </a:extLst>
          </p:cNvPr>
          <p:cNvSpPr txBox="1">
            <a:spLocks/>
          </p:cNvSpPr>
          <p:nvPr/>
        </p:nvSpPr>
        <p:spPr>
          <a:xfrm>
            <a:off x="1036683" y="228601"/>
            <a:ext cx="10118634" cy="7873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wrap="none" lIns="91440" tIns="45720" rIns="91440" bIns="45720" rtlCol="0" anchor="ctr">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4400" b="1" dirty="0">
                <a:solidFill>
                  <a:schemeClr val="tx1"/>
                </a:solidFill>
                <a:latin typeface="Adobe Heiti Std R" panose="020B0400000000000000" pitchFamily="34" charset="-128"/>
                <a:ea typeface="Adobe Heiti Std R" panose="020B0400000000000000" pitchFamily="34" charset="-128"/>
              </a:rPr>
              <a:t>Viewing the Staged &amp; </a:t>
            </a:r>
            <a:r>
              <a:rPr lang="en-US" sz="4400" b="1" dirty="0" err="1">
                <a:solidFill>
                  <a:schemeClr val="tx1"/>
                </a:solidFill>
                <a:latin typeface="Adobe Heiti Std R" panose="020B0400000000000000" pitchFamily="34" charset="-128"/>
                <a:ea typeface="Adobe Heiti Std R" panose="020B0400000000000000" pitchFamily="34" charset="-128"/>
              </a:rPr>
              <a:t>Unstaged</a:t>
            </a:r>
            <a:r>
              <a:rPr lang="en-US" sz="4400" b="1" dirty="0">
                <a:solidFill>
                  <a:schemeClr val="tx1"/>
                </a:solidFill>
                <a:latin typeface="Adobe Heiti Std R" panose="020B0400000000000000" pitchFamily="34" charset="-128"/>
                <a:ea typeface="Adobe Heiti Std R" panose="020B0400000000000000" pitchFamily="34" charset="-128"/>
              </a:rPr>
              <a:t> Changes</a:t>
            </a:r>
            <a:endParaRPr lang="en-US" sz="8000" b="1" dirty="0">
              <a:solidFill>
                <a:schemeClr val="tx1"/>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59341062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634</TotalTime>
  <Words>303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Heiti Std R</vt:lpstr>
      <vt:lpstr>Adobe Myungjo Std M</vt:lpstr>
      <vt:lpstr>Arial</vt:lpstr>
      <vt:lpstr>Arial</vt:lpstr>
      <vt:lpstr>Corbel</vt:lpstr>
      <vt:lpstr>Lucida Console</vt:lpstr>
      <vt:lpstr>Wingdings</vt:lpstr>
      <vt:lpstr>Depth</vt:lpstr>
      <vt:lpstr>GIT</vt:lpstr>
      <vt:lpstr>Configuring GIT</vt:lpstr>
      <vt:lpstr>Setting Level</vt:lpstr>
      <vt:lpstr>Setting </vt:lpstr>
      <vt:lpstr>PowerPoint Presentation</vt:lpstr>
      <vt:lpstr>PowerPoint Presentation</vt:lpstr>
      <vt:lpstr>PowerPoint Presentation</vt:lpstr>
      <vt:lpstr>Git Status -s</vt:lpstr>
      <vt:lpstr>Before Commit check the Staging area git diff - - staged</vt:lpstr>
      <vt:lpstr>git config --global difftool.vscode.cmd   "code --wait --diff $LOCAL $REMOTE"</vt:lpstr>
      <vt:lpstr>Git  log</vt:lpstr>
      <vt:lpstr>git restore - - staged &lt;filename&gt;</vt:lpstr>
      <vt:lpstr>Git  log  - - oneline  -3     (Last 3 commit)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alqamashuja101@outlook.com</dc:creator>
  <cp:lastModifiedBy>Ambreen</cp:lastModifiedBy>
  <cp:revision>17</cp:revision>
  <dcterms:created xsi:type="dcterms:W3CDTF">2022-06-21T05:45:02Z</dcterms:created>
  <dcterms:modified xsi:type="dcterms:W3CDTF">2022-08-17T10:49:50Z</dcterms:modified>
</cp:coreProperties>
</file>