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6" r:id="rId1"/>
  </p:sldMasterIdLst>
  <p:sldIdLst>
    <p:sldId id="257" r:id="rId2"/>
    <p:sldId id="259" r:id="rId3"/>
    <p:sldId id="260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23-Sep-22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23-Sep-22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23-Sep-22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23-Sep-22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23-Sep-22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23-Sep-22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23-Sep-22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23-Sep-22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23-Sep-22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23-Sep-22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23-Sep-22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23-Sep-22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8000" dirty="0"/>
              <a:t>XML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PREPARED BY AMBREEN MEHMOOD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32C8E61-D4B1-43E8-8387-53E0E372D0A1}"/>
              </a:ext>
            </a:extLst>
          </p:cNvPr>
          <p:cNvSpPr/>
          <p:nvPr/>
        </p:nvSpPr>
        <p:spPr>
          <a:xfrm>
            <a:off x="1010093" y="818707"/>
            <a:ext cx="10026502" cy="4268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800" dirty="0">
                <a:solidFill>
                  <a:srgbClr val="202124"/>
                </a:solidFill>
                <a:latin typeface="arial" panose="020B0604020202020204" pitchFamily="34" charset="0"/>
              </a:rPr>
              <a:t>XML (Extensible Markup Language) is </a:t>
            </a:r>
            <a:r>
              <a:rPr lang="en-US" sz="2800" b="1" dirty="0">
                <a:solidFill>
                  <a:srgbClr val="202124"/>
                </a:solidFill>
                <a:latin typeface="arial" panose="020B0604020202020204" pitchFamily="34" charset="0"/>
              </a:rPr>
              <a:t>a markup language similar to HTML, but without predefined tags to use</a:t>
            </a:r>
            <a:r>
              <a:rPr lang="en-US" sz="2800" dirty="0">
                <a:solidFill>
                  <a:srgbClr val="202124"/>
                </a:solidFill>
                <a:latin typeface="arial" panose="020B0604020202020204" pitchFamily="34" charset="0"/>
              </a:rPr>
              <a:t>. Instead, you define your own tags designed specifically for your needs. This is a powerful way to store data in a format that can be stored, searched, and shared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94931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8EECFAA-D89A-4072-9272-9E42020FE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0159866"/>
              </p:ext>
            </p:extLst>
          </p:nvPr>
        </p:nvGraphicFramePr>
        <p:xfrm>
          <a:off x="2254102" y="1"/>
          <a:ext cx="8165805" cy="6507181"/>
        </p:xfrm>
        <a:graphic>
          <a:graphicData uri="http://schemas.openxmlformats.org/drawingml/2006/table">
            <a:tbl>
              <a:tblPr/>
              <a:tblGrid>
                <a:gridCol w="4050326">
                  <a:extLst>
                    <a:ext uri="{9D8B030D-6E8A-4147-A177-3AD203B41FA5}">
                      <a16:colId xmlns:a16="http://schemas.microsoft.com/office/drawing/2014/main" val="1983475151"/>
                    </a:ext>
                  </a:extLst>
                </a:gridCol>
                <a:gridCol w="4115479">
                  <a:extLst>
                    <a:ext uri="{9D8B030D-6E8A-4147-A177-3AD203B41FA5}">
                      <a16:colId xmlns:a16="http://schemas.microsoft.com/office/drawing/2014/main" val="2773787077"/>
                    </a:ext>
                  </a:extLst>
                </a:gridCol>
              </a:tblGrid>
              <a:tr h="378411">
                <a:tc gridSpan="2">
                  <a:txBody>
                    <a:bodyPr/>
                    <a:lstStyle/>
                    <a:p>
                      <a:pPr algn="ctr" fontAlgn="t"/>
                      <a:r>
                        <a:rPr lang="en-US" sz="2000" b="1">
                          <a:solidFill>
                            <a:schemeClr val="bg1"/>
                          </a:solidFill>
                          <a:effectLst/>
                        </a:rPr>
                        <a:t>Difference Between XML and HTML</a:t>
                      </a:r>
                      <a:endParaRPr lang="en-US" sz="20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1550" marR="31550" marT="31550" marB="3155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9156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6492587"/>
                  </a:ext>
                </a:extLst>
              </a:tr>
              <a:tr h="378411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>
                          <a:solidFill>
                            <a:schemeClr val="bg1"/>
                          </a:solidFill>
                          <a:effectLst/>
                        </a:rPr>
                        <a:t>XML</a:t>
                      </a:r>
                      <a:endParaRPr lang="en-US" sz="20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1550" marR="31550" marT="31550" marB="3155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9156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dirty="0">
                          <a:solidFill>
                            <a:schemeClr val="bg1"/>
                          </a:solidFill>
                          <a:effectLst/>
                        </a:rPr>
                        <a:t>HTML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1550" marR="31550" marT="31550" marB="3155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915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461316"/>
                  </a:ext>
                </a:extLst>
              </a:tr>
              <a:tr h="486877">
                <a:tc>
                  <a:txBody>
                    <a:bodyPr/>
                    <a:lstStyle/>
                    <a:p>
                      <a:pPr fontAlgn="t"/>
                      <a:r>
                        <a:rPr lang="en-US" sz="1400" b="0">
                          <a:effectLst/>
                        </a:rPr>
                        <a:t>The full form is eXtensible Markup Language</a:t>
                      </a:r>
                      <a:endParaRPr lang="en-US" sz="1400">
                        <a:effectLst/>
                      </a:endParaRPr>
                    </a:p>
                  </a:txBody>
                  <a:tcPr marL="31550" marR="31550" marT="31550" marB="3155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b="0">
                          <a:effectLst/>
                        </a:rPr>
                        <a:t>The full form is Hypertext Markup Language</a:t>
                      </a:r>
                      <a:endParaRPr lang="en-US" sz="1400">
                        <a:effectLst/>
                      </a:endParaRPr>
                    </a:p>
                  </a:txBody>
                  <a:tcPr marL="31550" marR="31550" marT="31550" marB="3155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8636895"/>
                  </a:ext>
                </a:extLst>
              </a:tr>
              <a:tr h="677392">
                <a:tc>
                  <a:txBody>
                    <a:bodyPr/>
                    <a:lstStyle/>
                    <a:p>
                      <a:pPr fontAlgn="t"/>
                      <a:r>
                        <a:rPr lang="en-US" sz="1400" b="0">
                          <a:effectLst/>
                        </a:rPr>
                        <a:t>The main purpose is to focus on the transport of data and saving the data</a:t>
                      </a:r>
                      <a:endParaRPr lang="en-US" sz="1400">
                        <a:effectLst/>
                      </a:endParaRPr>
                    </a:p>
                  </a:txBody>
                  <a:tcPr marL="31550" marR="31550" marT="31550" marB="3155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b="0">
                          <a:effectLst/>
                        </a:rPr>
                        <a:t>Focusses on the appearance of data. Enhances the appearance of text</a:t>
                      </a:r>
                      <a:endParaRPr lang="en-US" sz="1400">
                        <a:effectLst/>
                      </a:endParaRPr>
                    </a:p>
                  </a:txBody>
                  <a:tcPr marL="31550" marR="31550" marT="31550" marB="3155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3683412"/>
                  </a:ext>
                </a:extLst>
              </a:tr>
              <a:tr h="521735">
                <a:tc>
                  <a:txBody>
                    <a:bodyPr/>
                    <a:lstStyle/>
                    <a:p>
                      <a:pPr fontAlgn="t"/>
                      <a:r>
                        <a:rPr lang="en-US" sz="1400" b="0">
                          <a:effectLst/>
                        </a:rPr>
                        <a:t>XML is dynamic because it is used in the transport of data</a:t>
                      </a:r>
                      <a:endParaRPr lang="en-US" sz="1400">
                        <a:effectLst/>
                      </a:endParaRPr>
                    </a:p>
                  </a:txBody>
                  <a:tcPr marL="31550" marR="31550" marT="31550" marB="3155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b="0">
                          <a:effectLst/>
                        </a:rPr>
                        <a:t>HTML is static because its main function is in the display of data</a:t>
                      </a:r>
                      <a:endParaRPr lang="en-US" sz="1400">
                        <a:effectLst/>
                      </a:endParaRPr>
                    </a:p>
                  </a:txBody>
                  <a:tcPr marL="31550" marR="31550" marT="31550" marB="3155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5672982"/>
                  </a:ext>
                </a:extLst>
              </a:tr>
              <a:tr h="677392">
                <a:tc>
                  <a:txBody>
                    <a:bodyPr/>
                    <a:lstStyle/>
                    <a:p>
                      <a:pPr fontAlgn="t"/>
                      <a:r>
                        <a:rPr lang="en-US" sz="1400" b="0">
                          <a:effectLst/>
                        </a:rPr>
                        <a:t>It is case sensitive. The upper and lower case needs to be kept in mind while coding</a:t>
                      </a:r>
                      <a:endParaRPr lang="en-US" sz="1400">
                        <a:effectLst/>
                      </a:endParaRPr>
                    </a:p>
                  </a:txBody>
                  <a:tcPr marL="31550" marR="31550" marT="31550" marB="3155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b="0">
                          <a:effectLst/>
                        </a:rPr>
                        <a:t>It is not case sensitive. Upper and lower case are of not much importance in HTML</a:t>
                      </a:r>
                      <a:endParaRPr lang="en-US" sz="1400">
                        <a:effectLst/>
                      </a:endParaRPr>
                    </a:p>
                  </a:txBody>
                  <a:tcPr marL="31550" marR="31550" marT="31550" marB="3155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6213658"/>
                  </a:ext>
                </a:extLst>
              </a:tr>
              <a:tr h="677392">
                <a:tc>
                  <a:txBody>
                    <a:bodyPr/>
                    <a:lstStyle/>
                    <a:p>
                      <a:pPr fontAlgn="t"/>
                      <a:r>
                        <a:rPr lang="en-US" sz="1400" b="0">
                          <a:effectLst/>
                        </a:rPr>
                        <a:t>You can define tags as per your requirement but closing tags are mandatory</a:t>
                      </a:r>
                      <a:endParaRPr lang="en-US" sz="1400">
                        <a:effectLst/>
                      </a:endParaRPr>
                    </a:p>
                  </a:txBody>
                  <a:tcPr marL="31550" marR="31550" marT="31550" marB="3155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b="0">
                          <a:effectLst/>
                        </a:rPr>
                        <a:t>It has its own pre-defined tags and it is not necessary to have closing tags</a:t>
                      </a:r>
                      <a:endParaRPr lang="en-US" sz="1400">
                        <a:effectLst/>
                      </a:endParaRPr>
                    </a:p>
                  </a:txBody>
                  <a:tcPr marL="31550" marR="31550" marT="31550" marB="3155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327263"/>
                  </a:ext>
                </a:extLst>
              </a:tr>
              <a:tr h="486877">
                <a:tc>
                  <a:txBody>
                    <a:bodyPr/>
                    <a:lstStyle/>
                    <a:p>
                      <a:pPr fontAlgn="t"/>
                      <a:r>
                        <a:rPr lang="en-US" sz="1400" b="0">
                          <a:effectLst/>
                        </a:rPr>
                        <a:t>XML can preserve white spaces</a:t>
                      </a:r>
                      <a:endParaRPr lang="en-US" sz="1400">
                        <a:effectLst/>
                      </a:endParaRPr>
                    </a:p>
                  </a:txBody>
                  <a:tcPr marL="31550" marR="31550" marT="31550" marB="3155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b="0">
                          <a:effectLst/>
                        </a:rPr>
                        <a:t>White spaces are not preserves in HTML</a:t>
                      </a:r>
                      <a:endParaRPr lang="en-US" sz="1400">
                        <a:effectLst/>
                      </a:endParaRPr>
                    </a:p>
                  </a:txBody>
                  <a:tcPr marL="31550" marR="31550" marT="31550" marB="3155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5689451"/>
                  </a:ext>
                </a:extLst>
              </a:tr>
              <a:tr h="867910">
                <a:tc>
                  <a:txBody>
                    <a:bodyPr/>
                    <a:lstStyle/>
                    <a:p>
                      <a:pPr fontAlgn="t"/>
                      <a:r>
                        <a:rPr lang="en-US" sz="1400" b="0" dirty="0" err="1">
                          <a:effectLst/>
                        </a:rPr>
                        <a:t>eXtensible</a:t>
                      </a:r>
                      <a:r>
                        <a:rPr lang="en-US" sz="1400" b="0" dirty="0">
                          <a:effectLst/>
                        </a:rPr>
                        <a:t> Markup Language is content-driven and not many formatting features are available</a:t>
                      </a:r>
                      <a:endParaRPr lang="en-US" sz="1400" dirty="0">
                        <a:effectLst/>
                      </a:endParaRPr>
                    </a:p>
                  </a:txBody>
                  <a:tcPr marL="31550" marR="31550" marT="31550" marB="3155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b="0">
                          <a:effectLst/>
                        </a:rPr>
                        <a:t>Hypertext Markup Language, on the other hand, is presentation driven. How the text appears is of utmost importance</a:t>
                      </a:r>
                      <a:endParaRPr lang="en-US" sz="1400">
                        <a:effectLst/>
                      </a:endParaRPr>
                    </a:p>
                  </a:txBody>
                  <a:tcPr marL="31550" marR="31550" marT="31550" marB="3155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3791845"/>
                  </a:ext>
                </a:extLst>
              </a:tr>
              <a:tr h="677392">
                <a:tc>
                  <a:txBody>
                    <a:bodyPr/>
                    <a:lstStyle/>
                    <a:p>
                      <a:pPr fontAlgn="t"/>
                      <a:r>
                        <a:rPr lang="en-US" sz="1400" b="0">
                          <a:effectLst/>
                        </a:rPr>
                        <a:t>Any error in the code shall not give the final outcome</a:t>
                      </a:r>
                      <a:endParaRPr lang="en-US" sz="1400">
                        <a:effectLst/>
                      </a:endParaRPr>
                    </a:p>
                  </a:txBody>
                  <a:tcPr marL="31550" marR="31550" marT="31550" marB="3155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b="0">
                          <a:effectLst/>
                        </a:rPr>
                        <a:t>Small errors in the coding can be ignored and the outcome can be achieved</a:t>
                      </a:r>
                      <a:endParaRPr lang="en-US" sz="1400">
                        <a:effectLst/>
                      </a:endParaRPr>
                    </a:p>
                  </a:txBody>
                  <a:tcPr marL="31550" marR="31550" marT="31550" marB="3155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0407381"/>
                  </a:ext>
                </a:extLst>
              </a:tr>
              <a:tr h="677392">
                <a:tc>
                  <a:txBody>
                    <a:bodyPr/>
                    <a:lstStyle/>
                    <a:p>
                      <a:pPr fontAlgn="t"/>
                      <a:r>
                        <a:rPr lang="en-US" sz="1400" b="0" dirty="0">
                          <a:effectLst/>
                        </a:rPr>
                        <a:t>The size of the document may be large</a:t>
                      </a:r>
                      <a:endParaRPr lang="en-US" sz="1400" dirty="0">
                        <a:effectLst/>
                      </a:endParaRPr>
                    </a:p>
                  </a:txBody>
                  <a:tcPr marL="31550" marR="31550" marT="31550" marB="3155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b="0" dirty="0">
                          <a:effectLst/>
                        </a:rPr>
                        <a:t>No lengthy documents. Only the syntax needs to be added for best-formatted output</a:t>
                      </a:r>
                      <a:endParaRPr lang="en-US" sz="1400" dirty="0">
                        <a:effectLst/>
                      </a:endParaRPr>
                    </a:p>
                  </a:txBody>
                  <a:tcPr marL="31550" marR="31550" marT="31550" marB="3155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44848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4254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OM node tree">
            <a:extLst>
              <a:ext uri="{FF2B5EF4-FFF2-40B4-BE49-F238E27FC236}">
                <a16:creationId xmlns:a16="http://schemas.microsoft.com/office/drawing/2014/main" id="{141DFF9F-972D-4C7A-93B5-797884C5C8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716" y="925032"/>
            <a:ext cx="8304027" cy="4912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0226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C8AEA23-CDB0-4EE6-8DE1-A2BC0CC76FAA}"/>
              </a:ext>
            </a:extLst>
          </p:cNvPr>
          <p:cNvSpPr/>
          <p:nvPr/>
        </p:nvSpPr>
        <p:spPr>
          <a:xfrm>
            <a:off x="1924492" y="2136339"/>
            <a:ext cx="835719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>
                <a:solidFill>
                  <a:srgbClr val="000000"/>
                </a:solidFill>
                <a:latin typeface="Nunito"/>
              </a:rPr>
              <a:t>XML Schema is commonly known as </a:t>
            </a:r>
            <a:r>
              <a:rPr lang="en-US" b="1" dirty="0">
                <a:solidFill>
                  <a:srgbClr val="000000"/>
                </a:solidFill>
                <a:latin typeface="Nunito"/>
              </a:rPr>
              <a:t>XML Schema Definition (XSD)</a:t>
            </a:r>
            <a:r>
              <a:rPr lang="en-US" dirty="0">
                <a:solidFill>
                  <a:srgbClr val="000000"/>
                </a:solidFill>
                <a:latin typeface="Nunito"/>
              </a:rPr>
              <a:t>. It is used to describe and validate the structure and the content of XML data. XML schema defines the elements, attributes and data types. Schema element supports Namespaces. It is similar to a database schema that describes the data in a database.</a:t>
            </a:r>
          </a:p>
          <a:p>
            <a:r>
              <a:rPr lang="en-US" dirty="0">
                <a:solidFill>
                  <a:srgbClr val="000000"/>
                </a:solidFill>
                <a:latin typeface="Heebo"/>
              </a:rPr>
              <a:t>Syntax</a:t>
            </a:r>
          </a:p>
          <a:p>
            <a:pPr algn="just"/>
            <a:r>
              <a:rPr lang="en-US" dirty="0">
                <a:solidFill>
                  <a:srgbClr val="000000"/>
                </a:solidFill>
                <a:latin typeface="Nunito"/>
              </a:rPr>
              <a:t>You need to declare a schema in your XML document as follows −</a:t>
            </a:r>
          </a:p>
        </p:txBody>
      </p:sp>
    </p:spTree>
    <p:extLst>
      <p:ext uri="{BB962C8B-B14F-4D97-AF65-F5344CB8AC3E}">
        <p14:creationId xmlns:p14="http://schemas.microsoft.com/office/powerpoint/2010/main" val="1275194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6794077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 monochrome</Template>
  <TotalTime>0</TotalTime>
  <Words>246</Words>
  <Application>Microsoft Office PowerPoint</Application>
  <PresentationFormat>Widescreen</PresentationFormat>
  <Paragraphs>27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Heebo</vt:lpstr>
      <vt:lpstr>Nunito</vt:lpstr>
      <vt:lpstr>Arial</vt:lpstr>
      <vt:lpstr>Bookman Old Style</vt:lpstr>
      <vt:lpstr>Calibri</vt:lpstr>
      <vt:lpstr>Franklin Gothic Book</vt:lpstr>
      <vt:lpstr>1_RetrospectVTI</vt:lpstr>
      <vt:lpstr>XML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2022-09-08T07:29:07Z</dcterms:created>
  <dcterms:modified xsi:type="dcterms:W3CDTF">2022-09-23T04:03:49Z</dcterms:modified>
</cp:coreProperties>
</file>