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4" r:id="rId1"/>
  </p:sldMasterIdLst>
  <p:notesMasterIdLst>
    <p:notesMasterId r:id="rId18"/>
  </p:notesMasterIdLst>
  <p:sldIdLst>
    <p:sldId id="256" r:id="rId2"/>
    <p:sldId id="259" r:id="rId3"/>
    <p:sldId id="261" r:id="rId4"/>
    <p:sldId id="280" r:id="rId5"/>
    <p:sldId id="262" r:id="rId6"/>
    <p:sldId id="274" r:id="rId7"/>
    <p:sldId id="263" r:id="rId8"/>
    <p:sldId id="264" r:id="rId9"/>
    <p:sldId id="265" r:id="rId10"/>
    <p:sldId id="266" r:id="rId11"/>
    <p:sldId id="272" r:id="rId12"/>
    <p:sldId id="281" r:id="rId13"/>
    <p:sldId id="269" r:id="rId14"/>
    <p:sldId id="268" r:id="rId15"/>
    <p:sldId id="276" r:id="rId16"/>
    <p:sldId id="282" r:id="rId17"/>
  </p:sldIdLst>
  <p:sldSz cx="9144000" cy="6858000" type="screen4x3"/>
  <p:notesSz cx="7010400"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25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2F9E8B-DABB-46EA-BA82-0D17199FCB6C}" v="204" dt="2019-11-15T02:21:11.744"/>
    <p1510:client id="{ABC40ABF-CC0A-4585-9AB1-0C4661091F47}" v="83" dt="2020-01-17T02:05:53.0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427" autoAdjust="0"/>
  </p:normalViewPr>
  <p:slideViewPr>
    <p:cSldViewPr snapToGrid="0">
      <p:cViewPr varScale="1">
        <p:scale>
          <a:sx n="88" d="100"/>
          <a:sy n="88" d="100"/>
        </p:scale>
        <p:origin x="2274" y="96"/>
      </p:cViewPr>
      <p:guideLst>
        <p:guide orient="horz" pos="425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ABC40ABF-CC0A-4585-9AB1-0C4661091F47}"/>
    <pc:docChg chg="addSld delSld modSld">
      <pc:chgData name="" userId="" providerId="" clId="Web-{ABC40ABF-CC0A-4585-9AB1-0C4661091F47}" dt="2020-01-17T02:05:46.718" v="74" actId="20577"/>
      <pc:docMkLst>
        <pc:docMk/>
      </pc:docMkLst>
      <pc:sldChg chg="delSp modSp addAnim delAnim modAnim">
        <pc:chgData name="" userId="" providerId="" clId="Web-{ABC40ABF-CC0A-4585-9AB1-0C4661091F47}" dt="2020-01-17T02:05:06.732" v="56"/>
        <pc:sldMkLst>
          <pc:docMk/>
          <pc:sldMk cId="0" sldId="266"/>
        </pc:sldMkLst>
        <pc:spChg chg="mod">
          <ac:chgData name="" userId="" providerId="" clId="Web-{ABC40ABF-CC0A-4585-9AB1-0C4661091F47}" dt="2020-01-17T02:02:38.560" v="29" actId="20577"/>
          <ac:spMkLst>
            <pc:docMk/>
            <pc:sldMk cId="0" sldId="266"/>
            <ac:spMk id="147" creationId="{00000000-0000-0000-0000-000000000000}"/>
          </ac:spMkLst>
        </pc:spChg>
        <pc:spChg chg="mod">
          <ac:chgData name="" userId="" providerId="" clId="Web-{ABC40ABF-CC0A-4585-9AB1-0C4661091F47}" dt="2020-01-17T02:04:59.341" v="55" actId="14100"/>
          <ac:spMkLst>
            <pc:docMk/>
            <pc:sldMk cId="0" sldId="266"/>
            <ac:spMk id="151" creationId="{00000000-0000-0000-0000-000000000000}"/>
          </ac:spMkLst>
        </pc:spChg>
        <pc:picChg chg="del">
          <ac:chgData name="" userId="" providerId="" clId="Web-{ABC40ABF-CC0A-4585-9AB1-0C4661091F47}" dt="2020-01-17T02:02:25.013" v="25"/>
          <ac:picMkLst>
            <pc:docMk/>
            <pc:sldMk cId="0" sldId="266"/>
            <ac:picMk id="150" creationId="{00000000-0000-0000-0000-000000000000}"/>
          </ac:picMkLst>
        </pc:picChg>
      </pc:sldChg>
      <pc:sldChg chg="del">
        <pc:chgData name="" userId="" providerId="" clId="Web-{ABC40ABF-CC0A-4585-9AB1-0C4661091F47}" dt="2020-01-17T02:05:12.076" v="57"/>
        <pc:sldMkLst>
          <pc:docMk/>
          <pc:sldMk cId="0" sldId="267"/>
        </pc:sldMkLst>
      </pc:sldChg>
      <pc:sldChg chg="modSp">
        <pc:chgData name="" userId="" providerId="" clId="Web-{ABC40ABF-CC0A-4585-9AB1-0C4661091F47}" dt="2020-01-17T02:05:46.718" v="74" actId="20577"/>
        <pc:sldMkLst>
          <pc:docMk/>
          <pc:sldMk cId="0" sldId="276"/>
        </pc:sldMkLst>
        <pc:spChg chg="mod">
          <ac:chgData name="" userId="" providerId="" clId="Web-{ABC40ABF-CC0A-4585-9AB1-0C4661091F47}" dt="2020-01-17T02:05:46.718" v="74" actId="20577"/>
          <ac:spMkLst>
            <pc:docMk/>
            <pc:sldMk cId="0" sldId="276"/>
            <ac:spMk id="250" creationId="{00000000-0000-0000-0000-000000000000}"/>
          </ac:spMkLst>
        </pc:spChg>
      </pc:sldChg>
      <pc:sldChg chg="addSp delSp modSp add replId">
        <pc:chgData name="" userId="" providerId="" clId="Web-{ABC40ABF-CC0A-4585-9AB1-0C4661091F47}" dt="2020-01-17T02:01:58.574" v="24" actId="1076"/>
        <pc:sldMkLst>
          <pc:docMk/>
          <pc:sldMk cId="1528208654" sldId="281"/>
        </pc:sldMkLst>
        <pc:spChg chg="mod">
          <ac:chgData name="" userId="" providerId="" clId="Web-{ABC40ABF-CC0A-4585-9AB1-0C4661091F47}" dt="2020-01-17T02:01:37.261" v="21" actId="20577"/>
          <ac:spMkLst>
            <pc:docMk/>
            <pc:sldMk cId="1528208654" sldId="281"/>
            <ac:spMk id="186" creationId="{00000000-0000-0000-0000-000000000000}"/>
          </ac:spMkLst>
        </pc:spChg>
        <pc:spChg chg="del mod">
          <ac:chgData name="" userId="" providerId="" clId="Web-{ABC40ABF-CC0A-4585-9AB1-0C4661091F47}" dt="2020-01-17T02:00:45.214" v="14"/>
          <ac:spMkLst>
            <pc:docMk/>
            <pc:sldMk cId="1528208654" sldId="281"/>
            <ac:spMk id="189" creationId="{00000000-0000-0000-0000-000000000000}"/>
          </ac:spMkLst>
        </pc:spChg>
        <pc:picChg chg="add mod">
          <ac:chgData name="" userId="" providerId="" clId="Web-{ABC40ABF-CC0A-4585-9AB1-0C4661091F47}" dt="2020-01-17T02:01:58.574" v="24" actId="1076"/>
          <ac:picMkLst>
            <pc:docMk/>
            <pc:sldMk cId="1528208654" sldId="281"/>
            <ac:picMk id="3" creationId="{7864658F-7BC4-4B78-8FE5-9D728E78507F}"/>
          </ac:picMkLst>
        </pc:picChg>
      </pc:sldChg>
    </pc:docChg>
  </pc:docChgLst>
  <pc:docChgLst>
    <pc:chgData clId="Web-{A32F9E8B-DABB-46EA-BA82-0D17199FCB6C}"/>
    <pc:docChg chg="modSld">
      <pc:chgData name="" userId="" providerId="" clId="Web-{A32F9E8B-DABB-46EA-BA82-0D17199FCB6C}" dt="2019-11-15T02:21:11.744" v="201" actId="20577"/>
      <pc:docMkLst>
        <pc:docMk/>
      </pc:docMkLst>
      <pc:sldChg chg="modSp">
        <pc:chgData name="" userId="" providerId="" clId="Web-{A32F9E8B-DABB-46EA-BA82-0D17199FCB6C}" dt="2019-11-15T02:20:49.775" v="193" actId="20577"/>
        <pc:sldMkLst>
          <pc:docMk/>
          <pc:sldMk cId="0" sldId="266"/>
        </pc:sldMkLst>
        <pc:spChg chg="mod">
          <ac:chgData name="" userId="" providerId="" clId="Web-{A32F9E8B-DABB-46EA-BA82-0D17199FCB6C}" dt="2019-11-15T02:20:49.775" v="193" actId="20577"/>
          <ac:spMkLst>
            <pc:docMk/>
            <pc:sldMk cId="0" sldId="266"/>
            <ac:spMk id="147" creationId="{00000000-0000-0000-0000-000000000000}"/>
          </ac:spMkLst>
        </pc:spChg>
        <pc:spChg chg="mod">
          <ac:chgData name="" userId="" providerId="" clId="Web-{A32F9E8B-DABB-46EA-BA82-0D17199FCB6C}" dt="2019-11-15T02:20:10.306" v="189" actId="20577"/>
          <ac:spMkLst>
            <pc:docMk/>
            <pc:sldMk cId="0" sldId="266"/>
            <ac:spMk id="151" creationId="{00000000-0000-0000-0000-000000000000}"/>
          </ac:spMkLst>
        </pc:spChg>
        <pc:picChg chg="mod">
          <ac:chgData name="" userId="" providerId="" clId="Web-{A32F9E8B-DABB-46EA-BA82-0D17199FCB6C}" dt="2019-11-15T02:17:39.368" v="137" actId="1076"/>
          <ac:picMkLst>
            <pc:docMk/>
            <pc:sldMk cId="0" sldId="266"/>
            <ac:picMk id="150" creationId="{00000000-0000-0000-0000-000000000000}"/>
          </ac:picMkLst>
        </pc:picChg>
      </pc:sldChg>
      <pc:sldChg chg="modSp">
        <pc:chgData name="" userId="" providerId="" clId="Web-{A32F9E8B-DABB-46EA-BA82-0D17199FCB6C}" dt="2019-11-15T02:21:11.744" v="201" actId="20577"/>
        <pc:sldMkLst>
          <pc:docMk/>
          <pc:sldMk cId="0" sldId="267"/>
        </pc:sldMkLst>
        <pc:spChg chg="mod">
          <ac:chgData name="" userId="" providerId="" clId="Web-{A32F9E8B-DABB-46EA-BA82-0D17199FCB6C}" dt="2019-11-15T02:21:11.744" v="201" actId="20577"/>
          <ac:spMkLst>
            <pc:docMk/>
            <pc:sldMk cId="0" sldId="267"/>
            <ac:spMk id="157" creationId="{00000000-0000-0000-0000-000000000000}"/>
          </ac:spMkLst>
        </pc:spChg>
      </pc:sldChg>
      <pc:sldChg chg="modSp">
        <pc:chgData name="" userId="" providerId="" clId="Web-{A32F9E8B-DABB-46EA-BA82-0D17199FCB6C}" dt="2019-11-15T02:17:24.868" v="135" actId="20577"/>
        <pc:sldMkLst>
          <pc:docMk/>
          <pc:sldMk cId="0" sldId="273"/>
        </pc:sldMkLst>
        <pc:spChg chg="mod">
          <ac:chgData name="" userId="" providerId="" clId="Web-{A32F9E8B-DABB-46EA-BA82-0D17199FCB6C}" dt="2019-11-15T02:17:24.868" v="135" actId="20577"/>
          <ac:spMkLst>
            <pc:docMk/>
            <pc:sldMk cId="0" sldId="273"/>
            <ac:spMk id="218" creationId="{00000000-0000-0000-0000-000000000000}"/>
          </ac:spMkLst>
        </pc:spChg>
      </pc:sldChg>
      <pc:sldChg chg="modSp addAnim delAnim modAnim">
        <pc:chgData name="" userId="" providerId="" clId="Web-{A32F9E8B-DABB-46EA-BA82-0D17199FCB6C}" dt="2019-11-15T02:12:08.712" v="58"/>
        <pc:sldMkLst>
          <pc:docMk/>
          <pc:sldMk cId="0" sldId="280"/>
        </pc:sldMkLst>
        <pc:spChg chg="mod">
          <ac:chgData name="" userId="" providerId="" clId="Web-{A32F9E8B-DABB-46EA-BA82-0D17199FCB6C}" dt="2019-11-15T02:11:48.524" v="55" actId="1076"/>
          <ac:spMkLst>
            <pc:docMk/>
            <pc:sldMk cId="0" sldId="280"/>
            <ac:spMk id="29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1804"/>
          </a:xfrm>
          <a:prstGeom prst="rect">
            <a:avLst/>
          </a:prstGeom>
          <a:noFill/>
          <a:ln>
            <a:noFill/>
          </a:ln>
        </p:spPr>
        <p:txBody>
          <a:bodyPr spcFirstLastPara="1" wrap="square" lIns="93175" tIns="46575" rIns="93175" bIns="465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1804"/>
          </a:xfrm>
          <a:prstGeom prst="rect">
            <a:avLst/>
          </a:prstGeom>
          <a:noFill/>
          <a:ln>
            <a:noFill/>
          </a:ln>
        </p:spPr>
        <p:txBody>
          <a:bodyPr spcFirstLastPara="1" wrap="square" lIns="93175" tIns="46575" rIns="93175" bIns="465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387136"/>
            <a:ext cx="5608320" cy="4156234"/>
          </a:xfrm>
          <a:prstGeom prst="rect">
            <a:avLst/>
          </a:prstGeom>
          <a:noFill/>
          <a:ln>
            <a:noFill/>
          </a:ln>
        </p:spPr>
        <p:txBody>
          <a:bodyPr spcFirstLastPara="1" wrap="square" lIns="93175" tIns="46575" rIns="93175" bIns="4657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2669"/>
            <a:ext cx="3037840" cy="461804"/>
          </a:xfrm>
          <a:prstGeom prst="rect">
            <a:avLst/>
          </a:prstGeom>
          <a:noFill/>
          <a:ln>
            <a:noFill/>
          </a:ln>
        </p:spPr>
        <p:txBody>
          <a:bodyPr spcFirstLastPara="1" wrap="square" lIns="93175" tIns="46575" rIns="93175" bIns="465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772669"/>
            <a:ext cx="3037840" cy="461804"/>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 name="Google Shape;46;p1:notes"/>
          <p:cNvSpPr txBox="1">
            <a:spLocks noGrp="1"/>
          </p:cNvSpPr>
          <p:nvPr>
            <p:ph type="body" idx="1"/>
          </p:nvPr>
        </p:nvSpPr>
        <p:spPr>
          <a:xfrm>
            <a:off x="701040" y="4387136"/>
            <a:ext cx="5608320" cy="4156234"/>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Welcome. We are so happy you’re here.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What you are about to hear next is about the closest you will get to a lecture in this workshop series. Most of the rest of this will be pretty interactive. </a:t>
            </a:r>
          </a:p>
          <a:p>
            <a:pPr marL="0" lvl="0" indent="0" algn="l" rtl="0">
              <a:lnSpc>
                <a:spcPct val="100000"/>
              </a:lnSpc>
              <a:spcBef>
                <a:spcPts val="0"/>
              </a:spcBef>
              <a:spcAft>
                <a:spcPts val="0"/>
              </a:spcAft>
              <a:buSzPts val="1400"/>
              <a:buNone/>
            </a:pPr>
            <a:r>
              <a:rPr lang="en-US" dirty="0"/>
              <a:t>Later we will have discussions, demonstrations where you can follow along, and maybe try to solve a few problems yourself.</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But before we start showing you tools and how to apply them to your research work, first let me want talk a bit about reproducibility of your work.</a:t>
            </a:r>
          </a:p>
          <a:p>
            <a:pPr marL="0" lvl="0" indent="0" algn="l" rtl="0">
              <a:lnSpc>
                <a:spcPct val="100000"/>
              </a:lnSpc>
              <a:spcBef>
                <a:spcPts val="0"/>
              </a:spcBef>
              <a:spcAft>
                <a:spcPts val="0"/>
              </a:spcAft>
              <a:buSzPts val="1400"/>
              <a:buNone/>
            </a:pPr>
            <a:r>
              <a:rPr lang="en-US" dirty="0"/>
              <a:t>It is a very important topic, and I believe there are a few general principles that, if kept in mind, can help you quite a lot in the future.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dirty="0"/>
          </a:p>
        </p:txBody>
      </p:sp>
      <p:sp>
        <p:nvSpPr>
          <p:cNvPr id="47" name="Google Shape;47;p1:notes"/>
          <p:cNvSpPr txBox="1">
            <a:spLocks noGrp="1"/>
          </p:cNvSpPr>
          <p:nvPr>
            <p:ph type="sldNum" idx="12"/>
          </p:nvPr>
        </p:nvSpPr>
        <p:spPr>
          <a:xfrm>
            <a:off x="3970938" y="8772669"/>
            <a:ext cx="3037840" cy="461804"/>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1e2de3ead_0_17: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g51e2de3ead_0_17: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Throughout these workshops, we will expose you to tools that will help you maintain a version history of your assets.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You will get a healthy dose of </a:t>
            </a:r>
            <a:r>
              <a:rPr lang="en-US" dirty="0" err="1"/>
              <a:t>github</a:t>
            </a:r>
            <a:r>
              <a:rPr lang="en-US" dirty="0"/>
              <a:t> over the next 7 weeks. I am sure many of you have used it to download source code from others. Some of you may have even shared some of your own work with the world this way.</a:t>
            </a:r>
          </a:p>
          <a:p>
            <a:pPr marL="0" lvl="0" indent="0" algn="l" rtl="0">
              <a:lnSpc>
                <a:spcPct val="100000"/>
              </a:lnSpc>
              <a:spcBef>
                <a:spcPts val="0"/>
              </a:spcBef>
              <a:spcAft>
                <a:spcPts val="0"/>
              </a:spcAft>
              <a:buSzPts val="1400"/>
              <a:buNone/>
            </a:pPr>
            <a:r>
              <a:rPr lang="en-US" dirty="0"/>
              <a:t>We want you all to have practice using several aspects of </a:t>
            </a:r>
            <a:r>
              <a:rPr lang="en-US" dirty="0" err="1"/>
              <a:t>Github</a:t>
            </a:r>
            <a:r>
              <a:rPr lang="en-US" dirty="0"/>
              <a:t>, pulling from a repo, committing your changes back to it, and reverting to a prior version.</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&lt;CLICK&gt;</a:t>
            </a:r>
          </a:p>
          <a:p>
            <a:pPr marL="0" lvl="0" indent="0" algn="l" rtl="0">
              <a:lnSpc>
                <a:spcPct val="100000"/>
              </a:lnSpc>
              <a:spcBef>
                <a:spcPts val="0"/>
              </a:spcBef>
              <a:spcAft>
                <a:spcPts val="0"/>
              </a:spcAft>
              <a:buSzPts val="1400"/>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Version control is good for more than just your code. There are also powerful tools to help you maintain version histories of the computing environments you use. This will help address the challenge I mentioned earlier, of using software that may or may behave the same 4 years from now. (If it is still available then.)</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In these workshops, you have some occasions to use </a:t>
            </a:r>
            <a:r>
              <a:rPr lang="en-US" dirty="0" err="1"/>
              <a:t>conda</a:t>
            </a:r>
            <a:r>
              <a:rPr lang="en-US" dirty="0"/>
              <a:t>, which you can use to create a version history of your Python packages. </a:t>
            </a:r>
          </a:p>
        </p:txBody>
      </p:sp>
      <p:sp>
        <p:nvSpPr>
          <p:cNvPr id="145" name="Google Shape;145;g51e2de3ead_0_17: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1e2de3ead_0_34: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51e2de3ead_0_34: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This “Don’t Repeat Yourself” principle has to do with that second issue: You are better off solving a programming problem once rather than twice.</a:t>
            </a:r>
          </a:p>
          <a:p>
            <a:pPr marL="0" lvl="0" indent="0" algn="l" rtl="0">
              <a:lnSpc>
                <a:spcPct val="100000"/>
              </a:lnSpc>
              <a:spcBef>
                <a:spcPts val="0"/>
              </a:spcBef>
              <a:spcAft>
                <a:spcPts val="0"/>
              </a:spcAft>
              <a:buSzPts val="1400"/>
              <a:buNone/>
            </a:pPr>
            <a:r>
              <a:rPr lang="en-US" dirty="0"/>
              <a:t>This is most easily achieved by designing and writing your code to use and reuse modular pieces.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Depending on your programming language, these modular pieces might be called functions, procedures, macros, and so forth.</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That might be intimidating to someone who is new to programming, but the concept is very simple:</a:t>
            </a:r>
          </a:p>
          <a:p>
            <a:pPr marL="0" lvl="0" indent="0" algn="l" rtl="0">
              <a:lnSpc>
                <a:spcPct val="100000"/>
              </a:lnSpc>
              <a:spcBef>
                <a:spcPts val="0"/>
              </a:spcBef>
              <a:spcAft>
                <a:spcPts val="0"/>
              </a:spcAft>
              <a:buSzPts val="1400"/>
              <a:buNone/>
            </a:pPr>
            <a:r>
              <a:rPr lang="en-US" dirty="0"/>
              <a:t>If you ever find yourself writing the some chunk of program in two different places to do the same thing… stop, and find a way so you can just write it once and then call it twice.</a:t>
            </a:r>
          </a:p>
          <a:p>
            <a:pPr marL="0" lvl="0" indent="0" algn="l" rtl="0">
              <a:lnSpc>
                <a:spcPct val="100000"/>
              </a:lnSpc>
              <a:spcBef>
                <a:spcPts val="0"/>
              </a:spcBef>
              <a:spcAft>
                <a:spcPts val="0"/>
              </a:spcAft>
              <a:buSzPts val="1400"/>
              <a:buNone/>
            </a:pPr>
            <a:r>
              <a:rPr lang="en-US" dirty="0"/>
              <a:t>If you write the same block of code in two places, you open up the chance for the two blocks to get out of sync with each other.</a:t>
            </a:r>
          </a:p>
          <a:p>
            <a:pPr marL="0" lvl="0" indent="0" algn="l" rtl="0">
              <a:lnSpc>
                <a:spcPct val="100000"/>
              </a:lnSpc>
              <a:spcBef>
                <a:spcPts val="0"/>
              </a:spcBef>
              <a:spcAft>
                <a:spcPts val="0"/>
              </a:spcAft>
              <a:buSzPts val="1400"/>
              <a:buNone/>
            </a:pPr>
            <a:r>
              <a:rPr lang="en-US" dirty="0"/>
              <a:t>You will see these ideas in action in later weeks as we work with text and discuss data validation.</a:t>
            </a:r>
          </a:p>
        </p:txBody>
      </p:sp>
      <p:sp>
        <p:nvSpPr>
          <p:cNvPr id="204" name="Google Shape;204;g51e2de3ead_0_34: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1e69dea5c_0_13: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g51e69dea5c_0_13: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baseline="0" dirty="0"/>
              <a:t>Who here has tasks that you manage this way, by placing a reminder on the calendar to do something?</a:t>
            </a:r>
          </a:p>
          <a:p>
            <a:pPr marL="0" lvl="0" indent="0" algn="l" rtl="0">
              <a:lnSpc>
                <a:spcPct val="100000"/>
              </a:lnSpc>
              <a:spcBef>
                <a:spcPts val="0"/>
              </a:spcBef>
              <a:spcAft>
                <a:spcPts val="0"/>
              </a:spcAft>
              <a:buSzPts val="1400"/>
              <a:buNone/>
            </a:pPr>
            <a:endParaRPr lang="en-US" baseline="0" dirty="0"/>
          </a:p>
          <a:p>
            <a:pPr marL="0" lvl="0" indent="0" algn="l" rtl="0">
              <a:lnSpc>
                <a:spcPct val="100000"/>
              </a:lnSpc>
              <a:spcBef>
                <a:spcPts val="0"/>
              </a:spcBef>
              <a:spcAft>
                <a:spcPts val="0"/>
              </a:spcAft>
              <a:buSzPts val="1400"/>
              <a:buNone/>
            </a:pPr>
            <a:r>
              <a:rPr lang="en-US" baseline="0" dirty="0"/>
              <a:t>&lt;Pause for discussion&gt;</a:t>
            </a:r>
          </a:p>
          <a:p>
            <a:pPr marL="0" lvl="0" indent="0" algn="l" rtl="0">
              <a:lnSpc>
                <a:spcPct val="100000"/>
              </a:lnSpc>
              <a:spcBef>
                <a:spcPts val="0"/>
              </a:spcBef>
              <a:spcAft>
                <a:spcPts val="0"/>
              </a:spcAft>
              <a:buSzPts val="1400"/>
              <a:buNone/>
            </a:pPr>
            <a:endParaRPr lang="en-US" baseline="0" dirty="0"/>
          </a:p>
          <a:p>
            <a:pPr marL="0" lvl="0" indent="0" algn="l" rtl="0">
              <a:lnSpc>
                <a:spcPct val="100000"/>
              </a:lnSpc>
              <a:spcBef>
                <a:spcPts val="0"/>
              </a:spcBef>
              <a:spcAft>
                <a:spcPts val="0"/>
              </a:spcAft>
              <a:buSzPts val="1400"/>
              <a:buNone/>
            </a:pPr>
            <a:r>
              <a:rPr lang="en-US" baseline="0" dirty="0"/>
              <a:t>We all do, as evidenced by this recurring event that actually lives on our calendars.</a:t>
            </a:r>
          </a:p>
          <a:p>
            <a:pPr marL="0" lvl="0" indent="0" algn="l" rtl="0">
              <a:lnSpc>
                <a:spcPct val="100000"/>
              </a:lnSpc>
              <a:spcBef>
                <a:spcPts val="0"/>
              </a:spcBef>
              <a:spcAft>
                <a:spcPts val="0"/>
              </a:spcAft>
              <a:buSzPts val="1400"/>
              <a:buNone/>
            </a:pPr>
            <a:r>
              <a:rPr lang="en-US" baseline="0" dirty="0"/>
              <a:t>But whenever possible, you should take situations like this as a challenge:</a:t>
            </a:r>
          </a:p>
          <a:p>
            <a:pPr marL="0" lvl="0" indent="0" algn="l" rtl="0">
              <a:lnSpc>
                <a:spcPct val="100000"/>
              </a:lnSpc>
              <a:spcBef>
                <a:spcPts val="0"/>
              </a:spcBef>
              <a:spcAft>
                <a:spcPts val="0"/>
              </a:spcAft>
              <a:buSzPts val="1400"/>
              <a:buNone/>
            </a:pPr>
            <a:r>
              <a:rPr lang="en-US" baseline="0" dirty="0"/>
              <a:t>Is there a way to write a program that would do this action for me – and ideally write an entry in a log to show when it was done?</a:t>
            </a:r>
          </a:p>
          <a:p>
            <a:pPr marL="0" lvl="0" indent="0" algn="l" rtl="0">
              <a:lnSpc>
                <a:spcPct val="100000"/>
              </a:lnSpc>
              <a:spcBef>
                <a:spcPts val="0"/>
              </a:spcBef>
              <a:spcAft>
                <a:spcPts val="0"/>
              </a:spcAft>
              <a:buSzPts val="1400"/>
              <a:buNone/>
            </a:pPr>
            <a:endParaRPr dirty="0"/>
          </a:p>
        </p:txBody>
      </p:sp>
      <p:sp>
        <p:nvSpPr>
          <p:cNvPr id="184" name="Google Shape;184;g51e69dea5c_0_13: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extLst>
      <p:ext uri="{BB962C8B-B14F-4D97-AF65-F5344CB8AC3E}">
        <p14:creationId xmlns:p14="http://schemas.microsoft.com/office/powerpoint/2010/main" val="1679466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1e69dea5c_1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51e69dea5c_1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Along the same lines, you want to be mindful of work you are doing by clicking your mouse. Again, this is something we all do.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In fact, what you see in front of you came from an actual ArcGIS tutorial we helped to organize a few years ago.</a:t>
            </a:r>
          </a:p>
          <a:p>
            <a:pPr marL="0" lvl="0" indent="0" algn="l" rtl="0">
              <a:lnSpc>
                <a:spcPct val="100000"/>
              </a:lnSpc>
              <a:spcBef>
                <a:spcPts val="0"/>
              </a:spcBef>
              <a:spcAft>
                <a:spcPts val="0"/>
              </a:spcAft>
              <a:buSzPts val="1400"/>
              <a:buNone/>
            </a:pPr>
            <a:r>
              <a:rPr lang="en-US" dirty="0"/>
              <a:t>Some tools, like ArcGIS, certainly make it easy for you to perform complex actions with a sequence of intuitive mouse clicks.</a:t>
            </a:r>
          </a:p>
          <a:p>
            <a:pPr marL="0" lvl="0" indent="0" algn="l" rtl="0">
              <a:lnSpc>
                <a:spcPct val="100000"/>
              </a:lnSpc>
              <a:spcBef>
                <a:spcPts val="0"/>
              </a:spcBef>
              <a:spcAft>
                <a:spcPts val="0"/>
              </a:spcAft>
              <a:buSzPts val="1400"/>
              <a:buNone/>
            </a:pPr>
            <a:r>
              <a:rPr lang="en-US" dirty="0"/>
              <a:t>But should you?</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If you had to recreate this geospatial project from scratch 4 years from now, would you possibly forget the exact sequence of menu clicks you did?</a:t>
            </a:r>
          </a:p>
          <a:p>
            <a:pPr marL="0" lvl="0" indent="0" algn="l" rtl="0">
              <a:lnSpc>
                <a:spcPct val="100000"/>
              </a:lnSpc>
              <a:spcBef>
                <a:spcPts val="0"/>
              </a:spcBef>
              <a:spcAft>
                <a:spcPts val="0"/>
              </a:spcAft>
              <a:buSzPts val="1400"/>
              <a:buNone/>
            </a:pPr>
            <a:r>
              <a:rPr lang="en-US" dirty="0"/>
              <a:t>Or maybe, the menus might be very different in a future version of the software?</a:t>
            </a:r>
          </a:p>
          <a:p>
            <a:pPr marL="0" lvl="0" indent="0" algn="l" rtl="0">
              <a:lnSpc>
                <a:spcPct val="100000"/>
              </a:lnSpc>
              <a:spcBef>
                <a:spcPts val="0"/>
              </a:spcBef>
              <a:spcAft>
                <a:spcPts val="0"/>
              </a:spcAft>
              <a:buSzPts val="1400"/>
              <a:buNone/>
            </a:pPr>
            <a:r>
              <a:rPr lang="en-US" dirty="0"/>
              <a:t>If there were a way to script these actions – and leave a record behind of what actions were taken – that seems much kinder to your future self.</a:t>
            </a:r>
            <a:endParaRPr dirty="0"/>
          </a:p>
        </p:txBody>
      </p:sp>
      <p:sp>
        <p:nvSpPr>
          <p:cNvPr id="174" name="Google Shape;174;g51e69dea5c_1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24c740e24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524c740e24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Here is one last cautionary example about manual work.</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This is real source file with historical information about different interest rates, and it is a messy file.</a:t>
            </a:r>
          </a:p>
          <a:p>
            <a:pPr marL="0" lvl="0" indent="0" algn="l" rtl="0">
              <a:lnSpc>
                <a:spcPct val="100000"/>
              </a:lnSpc>
              <a:spcBef>
                <a:spcPts val="0"/>
              </a:spcBef>
              <a:spcAft>
                <a:spcPts val="0"/>
              </a:spcAft>
              <a:buSzPts val="1400"/>
              <a:buNone/>
            </a:pPr>
            <a:r>
              <a:rPr lang="en-US" dirty="0"/>
              <a:t>Highlighted in yellow is a cell that contains a clerical error. The prime rate in April, 2001, should be 7.8 -- not 0.78</a:t>
            </a:r>
          </a:p>
          <a:p>
            <a:pPr marL="0" lvl="0" indent="0" algn="l" rtl="0">
              <a:lnSpc>
                <a:spcPct val="100000"/>
              </a:lnSpc>
              <a:spcBef>
                <a:spcPts val="0"/>
              </a:spcBef>
              <a:spcAft>
                <a:spcPts val="0"/>
              </a:spcAft>
              <a:buSzPts val="1400"/>
              <a:buNone/>
            </a:pPr>
            <a:r>
              <a:rPr lang="en-US" dirty="0"/>
              <a:t>The file also has some inconvenient flaws. The header row keeps repeating throughout the data, what you see highlighted in pink.</a:t>
            </a:r>
          </a:p>
          <a:p>
            <a:pPr marL="0" lvl="0" indent="0" algn="l" rtl="0">
              <a:lnSpc>
                <a:spcPct val="100000"/>
              </a:lnSpc>
              <a:spcBef>
                <a:spcPts val="0"/>
              </a:spcBef>
              <a:spcAft>
                <a:spcPts val="0"/>
              </a:spcAft>
              <a:buSzPts val="1400"/>
              <a:buNone/>
            </a:pPr>
            <a:r>
              <a:rPr lang="en-US" dirty="0"/>
              <a:t>Also, the source file uses “ND” to indicate null. You probably would want those values in the CSV file to be blank before reading these into Stata.</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&lt;CLICK&gt;</a:t>
            </a:r>
          </a:p>
          <a:p>
            <a:pPr marL="0" lvl="0" indent="0" algn="l" rtl="0">
              <a:lnSpc>
                <a:spcPct val="100000"/>
              </a:lnSpc>
              <a:spcBef>
                <a:spcPts val="0"/>
              </a:spcBef>
              <a:spcAft>
                <a:spcPts val="0"/>
              </a:spcAft>
              <a:buSzPts val="1400"/>
              <a:buNone/>
            </a:pPr>
            <a:r>
              <a:rPr lang="en-US" dirty="0"/>
              <a:t>So the dilemma is, you could fix these issues in a few seconds in Excel. </a:t>
            </a:r>
          </a:p>
          <a:p>
            <a:pPr marL="0" lvl="0" indent="0" algn="l" rtl="0">
              <a:lnSpc>
                <a:spcPct val="100000"/>
              </a:lnSpc>
              <a:spcBef>
                <a:spcPts val="0"/>
              </a:spcBef>
              <a:spcAft>
                <a:spcPts val="0"/>
              </a:spcAft>
              <a:buSzPts val="1400"/>
              <a:buNone/>
            </a:pPr>
            <a:r>
              <a:rPr lang="en-US" dirty="0"/>
              <a:t>Just overwrite cell D234. Manually delete the extra headers. Do a global search and replace on “ND.”</a:t>
            </a:r>
          </a:p>
          <a:p>
            <a:pPr marL="0" lvl="0" indent="0" algn="l" rtl="0">
              <a:lnSpc>
                <a:spcPct val="100000"/>
              </a:lnSpc>
              <a:spcBef>
                <a:spcPts val="0"/>
              </a:spcBef>
              <a:spcAft>
                <a:spcPts val="0"/>
              </a:spcAft>
              <a:buSzPts val="1400"/>
              <a:buNone/>
            </a:pPr>
            <a:r>
              <a:rPr lang="en-US" dirty="0"/>
              <a:t>But should you?</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If your future self had to recreate your analysis from scratch in the year 2025, would you remember to do all those things exactly as you had before?</a:t>
            </a:r>
            <a:endParaRPr dirty="0"/>
          </a:p>
        </p:txBody>
      </p:sp>
      <p:sp>
        <p:nvSpPr>
          <p:cNvPr id="164" name="Google Shape;164;g524c740e24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1d0359061_0_16: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g51d0359061_0_16: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One final thought about </a:t>
            </a:r>
            <a:r>
              <a:rPr lang="en-US" dirty="0" err="1"/>
              <a:t>repdocudibility</a:t>
            </a:r>
            <a:r>
              <a:rPr lang="en-US" dirty="0"/>
              <a:t>…</a:t>
            </a:r>
          </a:p>
          <a:p>
            <a:pPr marL="0" lvl="0" indent="0" algn="l" rtl="0">
              <a:lnSpc>
                <a:spcPct val="100000"/>
              </a:lnSpc>
              <a:spcBef>
                <a:spcPts val="0"/>
              </a:spcBef>
              <a:spcAft>
                <a:spcPts val="0"/>
              </a:spcAft>
              <a:buSzPts val="1400"/>
              <a:buNone/>
            </a:pPr>
            <a:r>
              <a:rPr lang="en-US" dirty="0"/>
              <a:t>To reproduce results implies that you were able to produce them correctly in the first place.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So throughout the workshops, we will try to emphasize the virtue of breaking your problems into smaller pieces</a:t>
            </a:r>
          </a:p>
          <a:p>
            <a:pPr marL="0" lvl="0" indent="0" algn="l" rtl="0">
              <a:lnSpc>
                <a:spcPct val="100000"/>
              </a:lnSpc>
              <a:spcBef>
                <a:spcPts val="0"/>
              </a:spcBef>
              <a:spcAft>
                <a:spcPts val="0"/>
              </a:spcAft>
              <a:buSzPts val="1400"/>
              <a:buNone/>
            </a:pPr>
            <a:r>
              <a:rPr lang="en-US" dirty="0"/>
              <a:t>And then testing them relentlessly to convince yourself they are doing what you expect them to do.</a:t>
            </a:r>
          </a:p>
          <a:p>
            <a:pPr marL="0" lvl="0" indent="0" algn="l" rtl="0">
              <a:lnSpc>
                <a:spcPct val="100000"/>
              </a:lnSpc>
              <a:spcBef>
                <a:spcPts val="0"/>
              </a:spcBef>
              <a:spcAft>
                <a:spcPts val="0"/>
              </a:spcAft>
              <a:buSzPts val="1400"/>
              <a:buNone/>
            </a:pPr>
            <a:r>
              <a:rPr lang="en-US" dirty="0"/>
              <a:t>Near the end of the series, one of our hours will be dedicated to helping you make your code “bulletproof.”</a:t>
            </a:r>
            <a:endParaRPr dirty="0"/>
          </a:p>
        </p:txBody>
      </p:sp>
      <p:sp>
        <p:nvSpPr>
          <p:cNvPr id="248" name="Google Shape;248;g51d0359061_0_16: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1d0359061_0_16: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g51d0359061_0_16: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And so, with that…. I will give you a little preview of what to expect in the next 6 ½ hours we will be together.</a:t>
            </a:r>
          </a:p>
          <a:p>
            <a:pPr marL="0" lvl="0" indent="0" algn="l" rtl="0">
              <a:lnSpc>
                <a:spcPct val="100000"/>
              </a:lnSpc>
              <a:spcBef>
                <a:spcPts val="0"/>
              </a:spcBef>
              <a:spcAft>
                <a:spcPts val="0"/>
              </a:spcAft>
              <a:buSzPts val="1400"/>
              <a:buNone/>
            </a:pPr>
            <a:r>
              <a:rPr lang="en-US" dirty="0"/>
              <a:t>In a few moments I will hand it over to my colleague Ambreen, who will lead you through the fundamentals of working on KLC, including working with git and </a:t>
            </a:r>
            <a:r>
              <a:rPr lang="en-US" dirty="0" err="1"/>
              <a:t>Jupyter</a:t>
            </a:r>
            <a:r>
              <a:rPr lang="en-US" dirty="0"/>
              <a:t> notebooks on KLC.</a:t>
            </a:r>
          </a:p>
          <a:p>
            <a:pPr marL="0" lvl="0" indent="0" algn="l" rtl="0">
              <a:lnSpc>
                <a:spcPct val="100000"/>
              </a:lnSpc>
              <a:spcBef>
                <a:spcPts val="0"/>
              </a:spcBef>
              <a:spcAft>
                <a:spcPts val="0"/>
              </a:spcAft>
              <a:buSzPts val="1400"/>
              <a:buNone/>
            </a:pPr>
            <a:r>
              <a:rPr lang="en-US" dirty="0"/>
              <a:t>This is to make sure you are familiar with these things that we will do repeatedly in future weeks. We assume no prior knowledge of any of those things.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Then the next 3 weeks will be deep dives into some powerful tools that we think all of you are probably going to use at one time or another.</a:t>
            </a:r>
          </a:p>
          <a:p>
            <a:pPr marL="0" lvl="0" indent="0" algn="l" rtl="0">
              <a:lnSpc>
                <a:spcPct val="100000"/>
              </a:lnSpc>
              <a:spcBef>
                <a:spcPts val="0"/>
              </a:spcBef>
              <a:spcAft>
                <a:spcPts val="0"/>
              </a:spcAft>
              <a:buSzPts val="1400"/>
              <a:buNone/>
            </a:pPr>
            <a:r>
              <a:rPr lang="en-US" dirty="0"/>
              <a:t>Then the final 3 weeks put the pieces together to help you with some very complicated – and very common – applied problems:</a:t>
            </a:r>
          </a:p>
          <a:p>
            <a:pPr marL="0" lvl="0" indent="0" algn="l" rtl="0">
              <a:lnSpc>
                <a:spcPct val="100000"/>
              </a:lnSpc>
              <a:spcBef>
                <a:spcPts val="0"/>
              </a:spcBef>
              <a:spcAft>
                <a:spcPts val="0"/>
              </a:spcAft>
              <a:buSzPts val="1400"/>
              <a:buNone/>
            </a:pPr>
            <a:r>
              <a:rPr lang="en-US" dirty="0"/>
              <a:t>Checking and cleaning your data, writing bulletproof code, and a final session on how to make your jobs run faster.</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So, with that… THANK YOU! And please welcome my colleague Ambreen Chaudhri who will walk you through the fundamentals </a:t>
            </a:r>
            <a:r>
              <a:rPr lang="en-US"/>
              <a:t>of using KLC!</a:t>
            </a:r>
            <a:endParaRPr lang="en-US" dirty="0"/>
          </a:p>
        </p:txBody>
      </p:sp>
      <p:sp>
        <p:nvSpPr>
          <p:cNvPr id="248" name="Google Shape;248;g51d0359061_0_16: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extLst>
      <p:ext uri="{BB962C8B-B14F-4D97-AF65-F5344CB8AC3E}">
        <p14:creationId xmlns:p14="http://schemas.microsoft.com/office/powerpoint/2010/main" val="1467227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24f42df4b_0_25: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 name="Google Shape;71;g524f42df4b_0_25: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You should care about reproducibility because it matters to so many different people.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&lt;CLICK&gt;</a:t>
            </a:r>
          </a:p>
          <a:p>
            <a:pPr marL="0" lvl="0" indent="0" algn="l" rtl="0">
              <a:lnSpc>
                <a:spcPct val="100000"/>
              </a:lnSpc>
              <a:spcBef>
                <a:spcPts val="0"/>
              </a:spcBef>
              <a:spcAft>
                <a:spcPts val="0"/>
              </a:spcAft>
              <a:buSzPts val="1400"/>
              <a:buNone/>
            </a:pPr>
            <a:r>
              <a:rPr lang="en-US" dirty="0"/>
              <a:t>When you publish your work, many stakeholders will need to be able to reproduce your results. It will be a problem for you when they cannot.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&lt;CLICK&gt;</a:t>
            </a:r>
          </a:p>
          <a:p>
            <a:pPr marL="0" lvl="0" indent="0" algn="l" rtl="0">
              <a:lnSpc>
                <a:spcPct val="100000"/>
              </a:lnSpc>
              <a:spcBef>
                <a:spcPts val="0"/>
              </a:spcBef>
              <a:spcAft>
                <a:spcPts val="0"/>
              </a:spcAft>
              <a:buSzPts val="1400"/>
              <a:buNone/>
            </a:pPr>
            <a:r>
              <a:rPr lang="en-US" dirty="0"/>
              <a:t>Even before publication time, your collaborators will thank you – or curse you – depending on how easy or difficult it is to follow what you have done and replicate results consistently.</a:t>
            </a:r>
          </a:p>
          <a:p>
            <a:pPr marL="0" lvl="0" indent="0" algn="l" rtl="0">
              <a:lnSpc>
                <a:spcPct val="100000"/>
              </a:lnSpc>
              <a:spcBef>
                <a:spcPts val="0"/>
              </a:spcBef>
              <a:spcAft>
                <a:spcPts val="0"/>
              </a:spcAft>
              <a:buSzPts val="1400"/>
              <a:buNone/>
            </a:pPr>
            <a:r>
              <a:rPr lang="en-US" dirty="0"/>
              <a:t>Even if you do not expect to work with others or do not value their comfort, there is one very important collaborator you will always have: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&lt;CLICK&gt;</a:t>
            </a:r>
          </a:p>
          <a:p>
            <a:pPr marL="0" lvl="0" indent="0" algn="l" rtl="0">
              <a:lnSpc>
                <a:spcPct val="100000"/>
              </a:lnSpc>
              <a:spcBef>
                <a:spcPts val="0"/>
              </a:spcBef>
              <a:spcAft>
                <a:spcPts val="0"/>
              </a:spcAft>
              <a:buSzPts val="1400"/>
              <a:buNone/>
            </a:pPr>
            <a:r>
              <a:rPr lang="en-US" dirty="0"/>
              <a:t>Your future self. That person will always be responsible for everything your younger self does. Be kind to the future version of you.</a:t>
            </a:r>
          </a:p>
          <a:p>
            <a:pPr marL="0" lvl="0" indent="0" algn="l" rtl="0">
              <a:lnSpc>
                <a:spcPct val="100000"/>
              </a:lnSpc>
              <a:spcBef>
                <a:spcPts val="0"/>
              </a:spcBef>
              <a:spcAft>
                <a:spcPts val="0"/>
              </a:spcAft>
              <a:buSzPts val="1400"/>
              <a:buNone/>
            </a:pPr>
            <a:endParaRPr dirty="0"/>
          </a:p>
        </p:txBody>
      </p:sp>
      <p:sp>
        <p:nvSpPr>
          <p:cNvPr id="72" name="Google Shape;72;g524f42df4b_0_25: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24f42df4b_0_34: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g524f42df4b_0_34: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When you talk about quantitative research, there are many challenges to reproducibility.</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&lt;CLICK&gt;</a:t>
            </a:r>
          </a:p>
          <a:p>
            <a:pPr marL="0" lvl="0" indent="0" algn="l" rtl="0">
              <a:lnSpc>
                <a:spcPct val="100000"/>
              </a:lnSpc>
              <a:spcBef>
                <a:spcPts val="0"/>
              </a:spcBef>
              <a:spcAft>
                <a:spcPts val="0"/>
              </a:spcAft>
              <a:buSzPts val="1400"/>
              <a:buNone/>
            </a:pPr>
            <a:r>
              <a:rPr lang="en-US" dirty="0"/>
              <a:t>For one thing, you will probably try many different model specifications, sampling schemes, and data cleaning techniques as you create different drafts of your paper.</a:t>
            </a:r>
          </a:p>
          <a:p>
            <a:pPr marL="0" lvl="0" indent="0" algn="l" rtl="0">
              <a:lnSpc>
                <a:spcPct val="100000"/>
              </a:lnSpc>
              <a:spcBef>
                <a:spcPts val="0"/>
              </a:spcBef>
              <a:spcAft>
                <a:spcPts val="0"/>
              </a:spcAft>
              <a:buSzPts val="1400"/>
              <a:buNone/>
            </a:pPr>
            <a:r>
              <a:rPr lang="en-US" dirty="0"/>
              <a:t>You need some way to keep the versions of your data, your code, and your paper in sync.</a:t>
            </a:r>
          </a:p>
          <a:p>
            <a:pPr marL="0" lvl="0" indent="0" algn="l" rtl="0">
              <a:lnSpc>
                <a:spcPct val="100000"/>
              </a:lnSpc>
              <a:spcBef>
                <a:spcPts val="0"/>
              </a:spcBef>
              <a:spcAft>
                <a:spcPts val="0"/>
              </a:spcAft>
              <a:buSzPts val="1400"/>
              <a:buNone/>
            </a:pPr>
            <a:r>
              <a:rPr lang="en-US" dirty="0"/>
              <a:t>Keep in mind, you might have a very long time interval between when you do your work here and when your paper is accepted for publication.</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&lt;CLICK&gt;</a:t>
            </a:r>
          </a:p>
          <a:p>
            <a:pPr marL="0" lvl="0" indent="0" algn="l" rtl="0">
              <a:lnSpc>
                <a:spcPct val="100000"/>
              </a:lnSpc>
              <a:spcBef>
                <a:spcPts val="0"/>
              </a:spcBef>
              <a:spcAft>
                <a:spcPts val="0"/>
              </a:spcAft>
              <a:buSzPts val="1400"/>
              <a:buNone/>
            </a:pPr>
            <a:r>
              <a:rPr lang="en-US" dirty="0"/>
              <a:t>What if your future computer can’t rerun your calculations from today? Maybe your next university has a very different system. Or a new version of the software doesn’t do what the old version did.</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&lt;CLICK&gt;</a:t>
            </a:r>
          </a:p>
          <a:p>
            <a:pPr marL="0" lvl="0" indent="0" algn="l" rtl="0">
              <a:lnSpc>
                <a:spcPct val="100000"/>
              </a:lnSpc>
              <a:spcBef>
                <a:spcPts val="0"/>
              </a:spcBef>
              <a:spcAft>
                <a:spcPts val="0"/>
              </a:spcAft>
              <a:buSzPts val="1400"/>
              <a:buNone/>
            </a:pPr>
            <a:r>
              <a:rPr lang="en-US" dirty="0"/>
              <a:t>What about all the files you used? Have they been backed up? Are you sure the files in your backups are exactly the same as the ones you originally used?</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&lt;CLICK&gt;</a:t>
            </a:r>
          </a:p>
          <a:p>
            <a:pPr marL="0" lvl="0" indent="0" algn="l" rtl="0">
              <a:lnSpc>
                <a:spcPct val="100000"/>
              </a:lnSpc>
              <a:spcBef>
                <a:spcPts val="0"/>
              </a:spcBef>
              <a:spcAft>
                <a:spcPts val="0"/>
              </a:spcAft>
              <a:buSzPts val="1400"/>
              <a:buNone/>
            </a:pPr>
            <a:r>
              <a:rPr lang="en-US" dirty="0"/>
              <a:t>Or does some aspect of your work rely on a collaborator to do something that you don’t know how to repeat for yourself in the future?</a:t>
            </a:r>
            <a:endParaRPr dirty="0"/>
          </a:p>
        </p:txBody>
      </p:sp>
      <p:sp>
        <p:nvSpPr>
          <p:cNvPr id="92" name="Google Shape;92;g524f42df4b_0_34: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1e69dea5c_7_44: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g51e69dea5c_7_44: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I will let you ponder these questions…</a:t>
            </a:r>
          </a:p>
          <a:p>
            <a:pPr marL="0" lvl="0" indent="0" algn="l" rtl="0">
              <a:lnSpc>
                <a:spcPct val="100000"/>
              </a:lnSpc>
              <a:spcBef>
                <a:spcPts val="0"/>
              </a:spcBef>
              <a:spcAft>
                <a:spcPts val="0"/>
              </a:spcAft>
              <a:buSzPts val="1400"/>
              <a:buNone/>
            </a:pPr>
            <a:r>
              <a:rPr lang="en-US" dirty="0"/>
              <a:t>What would it take for you to reproduce some non-trivial piece of work you did 4 years ago?</a:t>
            </a:r>
          </a:p>
          <a:p>
            <a:pPr marL="0" lvl="0" indent="0" algn="l" rtl="0">
              <a:lnSpc>
                <a:spcPct val="100000"/>
              </a:lnSpc>
              <a:spcBef>
                <a:spcPts val="0"/>
              </a:spcBef>
              <a:spcAft>
                <a:spcPts val="0"/>
              </a:spcAft>
              <a:buSzPts val="1400"/>
              <a:buNone/>
            </a:pPr>
            <a:r>
              <a:rPr lang="en-US" dirty="0"/>
              <a:t>Well, I bet it will take something similar for your future self to be able to reproduce your work today, 4 years from now.</a:t>
            </a:r>
          </a:p>
          <a:p>
            <a:pPr marL="0" lvl="0" indent="0" algn="l" rtl="0">
              <a:lnSpc>
                <a:spcPct val="100000"/>
              </a:lnSpc>
              <a:spcBef>
                <a:spcPts val="0"/>
              </a:spcBef>
              <a:spcAft>
                <a:spcPts val="0"/>
              </a:spcAft>
              <a:buSzPts val="1400"/>
              <a:buNone/>
            </a:pPr>
            <a:r>
              <a:rPr lang="en-US" dirty="0"/>
              <a:t>One day, you will all move on from Northwestern. That should get you thinking: What will I need to do with all my files and notes when I go somewhere else?</a:t>
            </a:r>
            <a:endParaRPr dirty="0"/>
          </a:p>
        </p:txBody>
      </p:sp>
      <p:sp>
        <p:nvSpPr>
          <p:cNvPr id="285" name="Google Shape;285;g51e69dea5c_7_44: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4f42df4b_0_4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524f42df4b_0_4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Fortunately for you, this is a management, and we have some commonsense ideas for how to make collaborations – including with your future self – work better.</a:t>
            </a:r>
          </a:p>
          <a:p>
            <a:pPr marL="0" lvl="0" indent="0" algn="l" rtl="0">
              <a:lnSpc>
                <a:spcPct val="100000"/>
              </a:lnSpc>
              <a:spcBef>
                <a:spcPts val="0"/>
              </a:spcBef>
              <a:spcAft>
                <a:spcPts val="0"/>
              </a:spcAft>
              <a:buSzPts val="1400"/>
              <a:buNone/>
            </a:pPr>
            <a:r>
              <a:rPr lang="en-US" dirty="0"/>
              <a:t>Some of those concepts that are most relevant to your scientific computing projects include: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Keeping records of what you do that will be easy to use,</a:t>
            </a:r>
          </a:p>
          <a:p>
            <a:pPr marL="0" lvl="0" indent="0" algn="l" rtl="0">
              <a:lnSpc>
                <a:spcPct val="100000"/>
              </a:lnSpc>
              <a:spcBef>
                <a:spcPts val="0"/>
              </a:spcBef>
              <a:spcAft>
                <a:spcPts val="0"/>
              </a:spcAft>
              <a:buSzPts val="1400"/>
              <a:buNone/>
            </a:pPr>
            <a:r>
              <a:rPr lang="en-US" dirty="0"/>
              <a:t>Being very economical with your solutions. The #1 easiest way to fail at replicating your results is to present yourself with 2 different ways to solve the same problem.</a:t>
            </a:r>
          </a:p>
          <a:p>
            <a:pPr marL="0" lvl="0" indent="0" algn="l" rtl="0">
              <a:lnSpc>
                <a:spcPct val="100000"/>
              </a:lnSpc>
              <a:spcBef>
                <a:spcPts val="0"/>
              </a:spcBef>
              <a:spcAft>
                <a:spcPts val="0"/>
              </a:spcAft>
              <a:buSzPts val="1400"/>
              <a:buNone/>
            </a:pPr>
            <a:r>
              <a:rPr lang="en-US" dirty="0"/>
              <a:t>And recognize that humans make mistakes. We forget things. We sometimes make poor decisions. So more generally, give your future self fewer opportunities to make mistakes.</a:t>
            </a:r>
          </a:p>
          <a:p>
            <a:pPr marL="0" lvl="0" indent="0" algn="l" rtl="0">
              <a:lnSpc>
                <a:spcPct val="100000"/>
              </a:lnSpc>
              <a:spcBef>
                <a:spcPts val="0"/>
              </a:spcBef>
              <a:spcAft>
                <a:spcPts val="0"/>
              </a:spcAft>
              <a:buSzPts val="1400"/>
              <a:buNone/>
            </a:pPr>
            <a:endParaRPr dirty="0"/>
          </a:p>
        </p:txBody>
      </p:sp>
      <p:sp>
        <p:nvSpPr>
          <p:cNvPr id="101" name="Google Shape;101;g524f42df4b_0_4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1e69dea5c_7_16: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51e69dea5c_7_16: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This should be obvious to everyone. You should always document your code, and more comments and read-me files is bound to make things easier for your future self. Right?</a:t>
            </a:r>
          </a:p>
          <a:p>
            <a:pPr marL="0" lvl="0" indent="0" algn="l" rtl="0">
              <a:lnSpc>
                <a:spcPct val="100000"/>
              </a:lnSpc>
              <a:spcBef>
                <a:spcPts val="0"/>
              </a:spcBef>
              <a:spcAft>
                <a:spcPts val="0"/>
              </a:spcAft>
              <a:buSzPts val="1400"/>
              <a:buNone/>
            </a:pPr>
            <a:r>
              <a:rPr lang="en-US" dirty="0"/>
              <a:t>&lt;pause for effect&gt;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&lt;CLICK&gt;</a:t>
            </a:r>
          </a:p>
          <a:p>
            <a:pPr marL="0" lvl="0" indent="0" algn="l" rtl="0">
              <a:lnSpc>
                <a:spcPct val="100000"/>
              </a:lnSpc>
              <a:spcBef>
                <a:spcPts val="0"/>
              </a:spcBef>
              <a:spcAft>
                <a:spcPts val="0"/>
              </a:spcAft>
              <a:buSzPts val="1400"/>
              <a:buNone/>
            </a:pPr>
            <a:r>
              <a:rPr lang="en-US" dirty="0"/>
              <a:t>Actually, NO! I maintain that less is more when it comes to documentation.</a:t>
            </a:r>
          </a:p>
          <a:p>
            <a:pPr marL="0" lvl="0" indent="0" algn="l" rtl="0">
              <a:lnSpc>
                <a:spcPct val="100000"/>
              </a:lnSpc>
              <a:spcBef>
                <a:spcPts val="0"/>
              </a:spcBef>
              <a:spcAft>
                <a:spcPts val="0"/>
              </a:spcAft>
              <a:buSzPts val="1400"/>
              <a:buNone/>
            </a:pPr>
            <a:r>
              <a:rPr lang="en-US" dirty="0"/>
              <a:t>In any event, you ABSOLUTELY MUST maintain the documentation you have. So if you have got comments running throughout your code, that’s fine, </a:t>
            </a:r>
          </a:p>
          <a:p>
            <a:pPr marL="0" lvl="0" indent="0" algn="l" rtl="0">
              <a:lnSpc>
                <a:spcPct val="100000"/>
              </a:lnSpc>
              <a:spcBef>
                <a:spcPts val="0"/>
              </a:spcBef>
              <a:spcAft>
                <a:spcPts val="0"/>
              </a:spcAft>
              <a:buSzPts val="1400"/>
              <a:buNone/>
            </a:pPr>
            <a:r>
              <a:rPr lang="en-US" dirty="0"/>
              <a:t>but you will need to update the comments each time you update the code. Otherwise, you run the risk of your code doing one thing and your comments saying another.</a:t>
            </a:r>
          </a:p>
          <a:p>
            <a:pPr marL="0" lvl="0" indent="0" algn="l" rtl="0">
              <a:lnSpc>
                <a:spcPct val="100000"/>
              </a:lnSpc>
              <a:spcBef>
                <a:spcPts val="0"/>
              </a:spcBef>
              <a:spcAft>
                <a:spcPts val="0"/>
              </a:spcAft>
              <a:buSzPts val="1400"/>
              <a:buNone/>
            </a:pPr>
            <a:r>
              <a:rPr lang="en-US" dirty="0"/>
              <a:t>That is a sure fire recipe for confusion when you crack open your Python program for the first time in 24 months to figure out why the numbers are suddenly different.</a:t>
            </a:r>
          </a:p>
          <a:p>
            <a:pPr marL="0" lvl="0" indent="0" algn="l" rtl="0">
              <a:lnSpc>
                <a:spcPct val="100000"/>
              </a:lnSpc>
              <a:spcBef>
                <a:spcPts val="0"/>
              </a:spcBef>
              <a:spcAft>
                <a:spcPts val="0"/>
              </a:spcAft>
              <a:buSzPts val="1400"/>
              <a:buNone/>
            </a:pPr>
            <a:endParaRPr dirty="0"/>
          </a:p>
        </p:txBody>
      </p:sp>
      <p:sp>
        <p:nvSpPr>
          <p:cNvPr id="222" name="Google Shape;222;g51e69dea5c_7_16: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24c740e24_0_8: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524c740e24_0_8: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Tell me, does this situation sound familiar to you? Let’s say you go to a directory containing a project that one of your colleagues spent a lot of time on.</a:t>
            </a:r>
          </a:p>
          <a:p>
            <a:pPr marL="0" lvl="0" indent="0" algn="l" rtl="0">
              <a:lnSpc>
                <a:spcPct val="100000"/>
              </a:lnSpc>
              <a:spcBef>
                <a:spcPts val="0"/>
              </a:spcBef>
              <a:spcAft>
                <a:spcPts val="0"/>
              </a:spcAft>
              <a:buSzPts val="1400"/>
              <a:buNone/>
            </a:pPr>
            <a:r>
              <a:rPr lang="en-US" dirty="0"/>
              <a:t>You just want to find one piece of information, but what you see is confusing to you, and you spend a lot of time opening random files and hoping to get lucky.</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This is an actual directory created by Research Support for a project to monitor and report the usage load on KLC.</a:t>
            </a:r>
          </a:p>
          <a:p>
            <a:pPr marL="0" lvl="0" indent="0" algn="l" rtl="0">
              <a:lnSpc>
                <a:spcPct val="100000"/>
              </a:lnSpc>
              <a:spcBef>
                <a:spcPts val="0"/>
              </a:spcBef>
              <a:spcAft>
                <a:spcPts val="0"/>
              </a:spcAft>
              <a:buSzPts val="1400"/>
              <a:buNone/>
            </a:pPr>
            <a:r>
              <a:rPr lang="en-US" dirty="0"/>
              <a:t>Where would you go to find the data showing load by user last week?</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&lt;Opportunity for interaction… one of these “history” files?&gt;</a:t>
            </a:r>
          </a:p>
          <a:p>
            <a:pPr marL="0" lvl="0" indent="0" algn="l" rtl="0">
              <a:lnSpc>
                <a:spcPct val="100000"/>
              </a:lnSpc>
              <a:spcBef>
                <a:spcPts val="0"/>
              </a:spcBef>
              <a:spcAft>
                <a:spcPts val="0"/>
              </a:spcAft>
              <a:buSzPts val="1400"/>
              <a:buNone/>
            </a:pPr>
            <a:r>
              <a:rPr lang="en-US" dirty="0"/>
              <a:t>The answer surprised me. It is actually underneath the “renice” subdirectory.</a:t>
            </a:r>
            <a:endParaRPr dirty="0"/>
          </a:p>
        </p:txBody>
      </p:sp>
      <p:sp>
        <p:nvSpPr>
          <p:cNvPr id="111" name="Google Shape;111;g524c740e24_0_8: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24f42df4b_0_57: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g524f42df4b_0_57: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Ah, but suppose when you go inside that “renice” directory, you see something like this!</a:t>
            </a:r>
          </a:p>
          <a:p>
            <a:pPr marL="0" lvl="0" indent="0" algn="l" rtl="0">
              <a:lnSpc>
                <a:spcPct val="100000"/>
              </a:lnSpc>
              <a:spcBef>
                <a:spcPts val="0"/>
              </a:spcBef>
              <a:spcAft>
                <a:spcPts val="0"/>
              </a:spcAft>
              <a:buSzPts val="1400"/>
              <a:buNone/>
            </a:pPr>
            <a:r>
              <a:rPr lang="en-US" dirty="0"/>
              <a:t>There is a readme file to explain what you need to know, but I can infer a lot without reading it.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You have subdirectories that clearly separate inputs, outputs, and the programs that create those outputs. It looks like there is a place containing logs of every time the jobs have run.</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lvl="0" indent="0" algn="l" rtl="0">
              <a:lnSpc>
                <a:spcPct val="100000"/>
              </a:lnSpc>
              <a:spcBef>
                <a:spcPts val="0"/>
              </a:spcBef>
              <a:spcAft>
                <a:spcPts val="0"/>
              </a:spcAft>
              <a:buSzPts val="1400"/>
              <a:buNone/>
            </a:pPr>
            <a:r>
              <a:rPr lang="en-US" dirty="0"/>
              <a:t>And those programs are named in a “self documenting” way. I think I know what order the jobs need to be run in, and there appears to be a script that will run the whole sequence for me.</a:t>
            </a:r>
          </a:p>
        </p:txBody>
      </p:sp>
      <p:sp>
        <p:nvSpPr>
          <p:cNvPr id="123" name="Google Shape;123;g524f42df4b_0_57: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1e2de3ead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g51e2de3ead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You have all worked with version control whether you realize it or not. And it has probably got you out of a jam.</a:t>
            </a:r>
            <a:endParaRPr dirty="0"/>
          </a:p>
          <a:p>
            <a:pPr marL="0" lvl="0" indent="0" algn="l" rtl="0">
              <a:lnSpc>
                <a:spcPct val="100000"/>
              </a:lnSpc>
              <a:spcBef>
                <a:spcPts val="0"/>
              </a:spcBef>
              <a:spcAft>
                <a:spcPts val="0"/>
              </a:spcAft>
              <a:buSzPts val="1400"/>
              <a:buNone/>
            </a:pPr>
            <a:endParaRPr dirty="0"/>
          </a:p>
        </p:txBody>
      </p:sp>
      <p:sp>
        <p:nvSpPr>
          <p:cNvPr id="135" name="Google Shape;135;g51e2de3ead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776802" y="665766"/>
            <a:ext cx="7909998" cy="214931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3D146F"/>
              </a:buClr>
              <a:buSzPts val="4500"/>
              <a:buFont typeface="Arial"/>
              <a:buNone/>
              <a:defRPr sz="45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lvl1pPr lvl="0" algn="l">
              <a:lnSpc>
                <a:spcPct val="100000"/>
              </a:lnSpc>
              <a:spcBef>
                <a:spcPts val="400"/>
              </a:spcBef>
              <a:spcAft>
                <a:spcPts val="0"/>
              </a:spcAft>
              <a:buClr>
                <a:schemeClr val="dk1"/>
              </a:buClr>
              <a:buSzPts val="2000"/>
              <a:buNone/>
              <a:defRPr sz="2000" b="1">
                <a:solidFill>
                  <a:schemeClr val="dk1"/>
                </a:solidFill>
              </a:defRPr>
            </a:lvl1pPr>
            <a:lvl2pPr lvl="1" algn="ctr">
              <a:lnSpc>
                <a:spcPct val="100000"/>
              </a:lnSpc>
              <a:spcBef>
                <a:spcPts val="480"/>
              </a:spcBef>
              <a:spcAft>
                <a:spcPts val="0"/>
              </a:spcAft>
              <a:buClr>
                <a:srgbClr val="888888"/>
              </a:buClr>
              <a:buSzPts val="24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80"/>
              </a:spcBef>
              <a:spcAft>
                <a:spcPts val="0"/>
              </a:spcAft>
              <a:buClr>
                <a:srgbClr val="888888"/>
              </a:buClr>
              <a:buSzPts val="2400"/>
              <a:buNone/>
              <a:defRPr>
                <a:solidFill>
                  <a:srgbClr val="888888"/>
                </a:solidFill>
              </a:defRPr>
            </a:lvl4pPr>
            <a:lvl5pPr lvl="4" algn="ctr">
              <a:lnSpc>
                <a:spcPct val="100000"/>
              </a:lnSpc>
              <a:spcBef>
                <a:spcPts val="480"/>
              </a:spcBef>
              <a:spcAft>
                <a:spcPts val="0"/>
              </a:spcAft>
              <a:buClr>
                <a:srgbClr val="888888"/>
              </a:buClr>
              <a:buSzPts val="24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7" name="Google Shape;17;p2"/>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18" name="Google Shape;18;p2"/>
          <p:cNvSpPr txBox="1"/>
          <p:nvPr/>
        </p:nvSpPr>
        <p:spPr>
          <a:xfrm>
            <a:off x="776802" y="3480845"/>
            <a:ext cx="8038920" cy="104419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CLICK TO EDIT MASTER SUBTITLE STYLE</a:t>
            </a:r>
            <a:endParaRPr sz="2000" b="1" i="0" u="none" strike="noStrike" cap="none">
              <a:solidFill>
                <a:srgbClr val="FFFFFF"/>
              </a:solidFill>
              <a:latin typeface="Arial"/>
              <a:ea typeface="Arial"/>
              <a:cs typeface="Arial"/>
              <a:sym typeface="Arial"/>
            </a:endParaRPr>
          </a:p>
        </p:txBody>
      </p:sp>
      <p:pic>
        <p:nvPicPr>
          <p:cNvPr id="19" name="Google Shape;19;p2" descr="Kellogg_H_RGB.png"/>
          <p:cNvPicPr preferRelativeResize="0"/>
          <p:nvPr/>
        </p:nvPicPr>
        <p:blipFill rotWithShape="1">
          <a:blip r:embed="rId3">
            <a:alphaModFix/>
          </a:blip>
          <a:srcRect/>
          <a:stretch/>
        </p:blipFill>
        <p:spPr>
          <a:xfrm>
            <a:off x="776802" y="5732774"/>
            <a:ext cx="3879183" cy="397132"/>
          </a:xfrm>
          <a:prstGeom prst="rect">
            <a:avLst/>
          </a:prstGeom>
          <a:noFill/>
          <a:ln>
            <a:noFill/>
          </a:ln>
        </p:spPr>
      </p:pic>
      <p:cxnSp>
        <p:nvCxnSpPr>
          <p:cNvPr id="20" name="Google Shape;20;p2"/>
          <p:cNvCxnSpPr/>
          <p:nvPr/>
        </p:nvCxnSpPr>
        <p:spPr>
          <a:xfrm>
            <a:off x="776802" y="3008273"/>
            <a:ext cx="3879183" cy="0"/>
          </a:xfrm>
          <a:prstGeom prst="straightConnector1">
            <a:avLst/>
          </a:prstGeom>
          <a:noFill/>
          <a:ln w="12700" cap="flat" cmpd="sng">
            <a:solidFill>
              <a:srgbClr val="3D146F"/>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25" name="Google Shape;25;p3"/>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722313" y="3821909"/>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3D146F"/>
              </a:buClr>
              <a:buSzPts val="3200"/>
              <a:buFont typeface="Arial"/>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722313" y="2161644"/>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000000"/>
              </a:buClr>
              <a:buSzPts val="2400"/>
              <a:buNone/>
              <a:defRPr sz="2400" b="1">
                <a:solidFill>
                  <a:srgbClr val="000000"/>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9" name="Google Shape;29;p4"/>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30" name="Google Shape;30;p4"/>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38308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4648200" y="138308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36" name="Google Shape;36;p5"/>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40" name="Google Shape;40;p6"/>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7"/>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43" name="Google Shape;43;p7"/>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3D146F"/>
              </a:buClr>
              <a:buSzPts val="3200"/>
              <a:buFont typeface="Arial"/>
              <a:buNone/>
              <a:defRPr sz="3200" b="1" i="0" u="none" strike="noStrike" cap="none">
                <a:solidFill>
                  <a:srgbClr val="3D14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US"/>
              <a:t>Reproducibility Principles</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8"/>
          <p:cNvSpPr txBox="1">
            <a:spLocks noGrp="1"/>
          </p:cNvSpPr>
          <p:nvPr>
            <p:ph type="ctrTitle"/>
          </p:nvPr>
        </p:nvSpPr>
        <p:spPr>
          <a:xfrm>
            <a:off x="233680" y="665766"/>
            <a:ext cx="8910320" cy="2149314"/>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D146F"/>
              </a:buClr>
              <a:buSzPts val="4500"/>
              <a:buFont typeface="Arial"/>
              <a:buNone/>
            </a:pPr>
            <a:r>
              <a:rPr lang="en-US" dirty="0"/>
              <a:t>Reproducibility Principles</a:t>
            </a:r>
            <a:br>
              <a:rPr lang="en-US" dirty="0"/>
            </a:br>
            <a:r>
              <a:rPr lang="en-US" sz="2400" dirty="0"/>
              <a:t>Data Skills for Empirical Research</a:t>
            </a:r>
            <a:endParaRPr dirty="0"/>
          </a:p>
        </p:txBody>
      </p:sp>
      <p:sp>
        <p:nvSpPr>
          <p:cNvPr id="50" name="Google Shape;50;p8"/>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None/>
            </a:pPr>
            <a:endParaRPr dirty="0"/>
          </a:p>
          <a:p>
            <a:pPr marL="0" lvl="0" indent="0" algn="l" rtl="0">
              <a:lnSpc>
                <a:spcPct val="100000"/>
              </a:lnSpc>
              <a:spcBef>
                <a:spcPts val="400"/>
              </a:spcBef>
              <a:spcAft>
                <a:spcPts val="0"/>
              </a:spcAft>
              <a:buClr>
                <a:schemeClr val="dk1"/>
              </a:buClr>
              <a:buSzPts val="2000"/>
              <a:buNone/>
            </a:pPr>
            <a:r>
              <a:rPr lang="en-US" dirty="0"/>
              <a:t>Winter, 2021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8"/>
          <p:cNvSpPr txBox="1">
            <a:spLocks noGrp="1"/>
          </p:cNvSpPr>
          <p:nvPr>
            <p:ph type="title"/>
          </p:nvPr>
        </p:nvSpPr>
        <p:spPr>
          <a:xfrm>
            <a:off x="457200" y="77600"/>
            <a:ext cx="8686800" cy="1143000"/>
          </a:xfrm>
          <a:prstGeom prst="rect">
            <a:avLst/>
          </a:prstGeom>
          <a:noFill/>
          <a:ln>
            <a:noFill/>
          </a:ln>
        </p:spPr>
        <p:txBody>
          <a:bodyPr spcFirstLastPara="1" wrap="square" lIns="91425" tIns="45700" rIns="91425" bIns="45700" anchor="ctr" anchorCtr="0">
            <a:noAutofit/>
          </a:bodyPr>
          <a:lstStyle/>
          <a:p>
            <a:pPr>
              <a:buSzPts val="3200"/>
            </a:pPr>
            <a:r>
              <a:rPr lang="en-US" dirty="0"/>
              <a:t>Version Control (Good Records)</a:t>
            </a:r>
            <a:endParaRPr dirty="0"/>
          </a:p>
        </p:txBody>
      </p:sp>
      <p:sp>
        <p:nvSpPr>
          <p:cNvPr id="148" name="Google Shape;148;p18"/>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51" name="Google Shape;151;p18"/>
          <p:cNvSpPr txBox="1"/>
          <p:nvPr/>
        </p:nvSpPr>
        <p:spPr>
          <a:xfrm>
            <a:off x="457200" y="1217982"/>
            <a:ext cx="8163000" cy="5167171"/>
          </a:xfrm>
          <a:prstGeom prst="rect">
            <a:avLst/>
          </a:prstGeom>
          <a:noFill/>
          <a:ln>
            <a:noFill/>
          </a:ln>
        </p:spPr>
        <p:txBody>
          <a:bodyPr spcFirstLastPara="1" wrap="square" lIns="91425" tIns="45700" rIns="91425" bIns="45700" anchor="t" anchorCtr="0">
            <a:noAutofit/>
          </a:bodyPr>
          <a:lstStyle/>
          <a:p>
            <a:pPr>
              <a:lnSpc>
                <a:spcPct val="114999"/>
              </a:lnSpc>
            </a:pPr>
            <a:r>
              <a:rPr lang="en-US" sz="1800" b="1" dirty="0">
                <a:solidFill>
                  <a:schemeClr val="dk1"/>
                </a:solidFill>
              </a:rPr>
              <a:t>Suggestion: </a:t>
            </a:r>
            <a:r>
              <a:rPr lang="en-US" sz="1800" dirty="0">
                <a:solidFill>
                  <a:schemeClr val="dk1"/>
                </a:solidFill>
              </a:rPr>
              <a:t>Manage code with tools like </a:t>
            </a:r>
            <a:r>
              <a:rPr lang="en-US" sz="1800" dirty="0">
                <a:solidFill>
                  <a:schemeClr val="dk1"/>
                </a:solidFill>
                <a:latin typeface="Courier New"/>
              </a:rPr>
              <a:t>git</a:t>
            </a:r>
            <a:r>
              <a:rPr lang="en-US" sz="1800" dirty="0">
                <a:solidFill>
                  <a:schemeClr val="dk1"/>
                </a:solidFill>
              </a:rPr>
              <a:t> </a:t>
            </a:r>
            <a:endParaRPr lang="en-US" dirty="0">
              <a:solidFill>
                <a:schemeClr val="dk1"/>
              </a:solidFill>
            </a:endParaRPr>
          </a:p>
          <a:p>
            <a:pPr marL="914400" indent="-342900">
              <a:lnSpc>
                <a:spcPct val="114999"/>
              </a:lnSpc>
              <a:buSzPts val="1800"/>
              <a:buChar char="●"/>
            </a:pPr>
            <a:r>
              <a:rPr lang="en-US" sz="1800" dirty="0">
                <a:solidFill>
                  <a:schemeClr val="dk1"/>
                </a:solidFill>
              </a:rPr>
              <a:t>...save, revert to earlier versions</a:t>
            </a:r>
          </a:p>
          <a:p>
            <a:pPr marL="914400" indent="-342900">
              <a:lnSpc>
                <a:spcPct val="115000"/>
              </a:lnSpc>
              <a:buClr>
                <a:schemeClr val="dk1"/>
              </a:buClr>
              <a:buSzPts val="1800"/>
              <a:buChar char="●"/>
            </a:pPr>
            <a:r>
              <a:rPr lang="en-US" sz="1800" dirty="0">
                <a:solidFill>
                  <a:schemeClr val="dk1"/>
                </a:solidFill>
              </a:rPr>
              <a:t>...develop new code on independent branches </a:t>
            </a:r>
            <a:endParaRPr sz="1800" dirty="0">
              <a:solidFill>
                <a:schemeClr val="dk1"/>
              </a:solidFill>
            </a:endParaRPr>
          </a:p>
          <a:p>
            <a:pPr marL="914400" indent="-342900">
              <a:lnSpc>
                <a:spcPct val="115000"/>
              </a:lnSpc>
              <a:buClr>
                <a:schemeClr val="dk1"/>
              </a:buClr>
              <a:buSzPts val="1800"/>
              <a:buChar char="●"/>
            </a:pPr>
            <a:r>
              <a:rPr lang="en-US" sz="1800" dirty="0">
                <a:solidFill>
                  <a:schemeClr val="dk1"/>
                </a:solidFill>
              </a:rPr>
              <a:t>...track issues, bugs, fixes, and who made them</a:t>
            </a:r>
            <a:endParaRPr sz="1800" dirty="0">
              <a:solidFill>
                <a:schemeClr val="dk1"/>
              </a:solidFill>
            </a:endParaRPr>
          </a:p>
          <a:p>
            <a:pPr marL="0" lvl="0" indent="0" algn="l" rtl="0">
              <a:lnSpc>
                <a:spcPct val="115000"/>
              </a:lnSpc>
              <a:spcBef>
                <a:spcPts val="0"/>
              </a:spcBef>
              <a:spcAft>
                <a:spcPts val="0"/>
              </a:spcAft>
              <a:buNone/>
            </a:pPr>
            <a:endParaRPr sz="1800" b="1" dirty="0">
              <a:solidFill>
                <a:schemeClr val="dk1"/>
              </a:solidFill>
            </a:endParaRPr>
          </a:p>
          <a:p>
            <a:pPr>
              <a:lnSpc>
                <a:spcPct val="114999"/>
              </a:lnSpc>
            </a:pPr>
            <a:endParaRPr lang="en-US" sz="1800" b="1" dirty="0">
              <a:solidFill>
                <a:schemeClr val="dk1"/>
              </a:solidFill>
            </a:endParaRPr>
          </a:p>
          <a:p>
            <a:pPr>
              <a:lnSpc>
                <a:spcPct val="114999"/>
              </a:lnSpc>
            </a:pPr>
            <a:r>
              <a:rPr lang="en-US" sz="1800" b="1" dirty="0">
                <a:solidFill>
                  <a:schemeClr val="dk1"/>
                </a:solidFill>
              </a:rPr>
              <a:t>Suggestion: </a:t>
            </a:r>
            <a:r>
              <a:rPr lang="en-US" sz="1800" dirty="0">
                <a:solidFill>
                  <a:schemeClr val="dk1"/>
                </a:solidFill>
              </a:rPr>
              <a:t>Implement version control for the tools you use too</a:t>
            </a:r>
          </a:p>
          <a:p>
            <a:pPr marL="914400" indent="-342900">
              <a:lnSpc>
                <a:spcPct val="114999"/>
              </a:lnSpc>
              <a:buFont typeface="Arial,Sans-Serif"/>
              <a:buChar char="●"/>
            </a:pPr>
            <a:r>
              <a:rPr lang="en-US" sz="1800" dirty="0" err="1">
                <a:solidFill>
                  <a:schemeClr val="tx1"/>
                </a:solidFill>
              </a:rPr>
              <a:t>conda</a:t>
            </a:r>
            <a:r>
              <a:rPr lang="en-US" sz="1800" dirty="0">
                <a:solidFill>
                  <a:schemeClr val="tx1"/>
                </a:solidFill>
              </a:rPr>
              <a:t> or </a:t>
            </a:r>
            <a:r>
              <a:rPr lang="en-US" sz="1800" dirty="0" err="1">
                <a:solidFill>
                  <a:schemeClr val="tx1"/>
                </a:solidFill>
              </a:rPr>
              <a:t>virtualenv</a:t>
            </a:r>
            <a:r>
              <a:rPr lang="en-US" sz="1800" dirty="0">
                <a:solidFill>
                  <a:schemeClr val="tx1"/>
                </a:solidFill>
              </a:rPr>
              <a:t> (Python packages)</a:t>
            </a:r>
          </a:p>
          <a:p>
            <a:pPr marL="914400" indent="-342900">
              <a:lnSpc>
                <a:spcPct val="114999"/>
              </a:lnSpc>
              <a:buFont typeface="Arial,Sans-Serif"/>
              <a:buChar char="●"/>
            </a:pPr>
            <a:r>
              <a:rPr lang="en-US" sz="1800" dirty="0">
                <a:solidFill>
                  <a:schemeClr val="tx1"/>
                </a:solidFill>
              </a:rPr>
              <a:t>Packrat (R packages)</a:t>
            </a:r>
          </a:p>
          <a:p>
            <a:pPr marL="914400" indent="-342900">
              <a:lnSpc>
                <a:spcPct val="114999"/>
              </a:lnSpc>
              <a:buFont typeface="Arial,Sans-Serif"/>
              <a:buChar char="●"/>
            </a:pPr>
            <a:r>
              <a:rPr lang="en-US" sz="1800" dirty="0">
                <a:solidFill>
                  <a:schemeClr val="tx1"/>
                </a:solidFill>
              </a:rPr>
              <a:t>Docker (computing environments)</a:t>
            </a:r>
          </a:p>
          <a:p>
            <a:pPr marL="914400" indent="-342900">
              <a:lnSpc>
                <a:spcPct val="114999"/>
              </a:lnSpc>
              <a:buFont typeface="Arial,Sans-Serif"/>
              <a:buChar char="●"/>
            </a:pPr>
            <a:r>
              <a:rPr lang="en-US" sz="1800" dirty="0">
                <a:solidFill>
                  <a:schemeClr val="tx1"/>
                </a:solidFill>
              </a:rPr>
              <a:t>Singularity (KLC or Quest environment)</a:t>
            </a:r>
          </a:p>
          <a:p>
            <a:pPr>
              <a:lnSpc>
                <a:spcPct val="114999"/>
              </a:lnSpc>
            </a:pPr>
            <a:endParaRPr lang="en-US" sz="1800" dirty="0"/>
          </a:p>
          <a:p>
            <a:pPr>
              <a:lnSpc>
                <a:spcPct val="114999"/>
              </a:lnSpc>
            </a:pPr>
            <a:endParaRPr lang="en-US" sz="1800" dirty="0"/>
          </a:p>
          <a:p>
            <a:pPr>
              <a:lnSpc>
                <a:spcPct val="115000"/>
              </a:lnSpc>
              <a:buClr>
                <a:schemeClr val="dk1"/>
              </a:buClr>
              <a:buSzPts val="1100"/>
            </a:pPr>
            <a:r>
              <a:rPr lang="en-US" sz="1800" dirty="0">
                <a:solidFill>
                  <a:schemeClr val="dk1"/>
                </a:solidFill>
              </a:rPr>
              <a:t>Caution: All tools require human judgment to be used well.</a:t>
            </a:r>
            <a:endParaRPr sz="1800" dirty="0">
              <a:solidFill>
                <a:schemeClr val="dk1"/>
              </a:solidFill>
            </a:endParaRPr>
          </a:p>
          <a:p>
            <a:pPr marL="0" marR="0" lvl="0" indent="0" algn="l" rtl="0">
              <a:lnSpc>
                <a:spcPct val="100000"/>
              </a:lnSpc>
              <a:spcBef>
                <a:spcPts val="0"/>
              </a:spcBef>
              <a:spcAft>
                <a:spcPts val="0"/>
              </a:spcAft>
              <a:buClr>
                <a:schemeClr val="dk1"/>
              </a:buClr>
              <a:buSzPts val="11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1">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1">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1">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1">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Don’t Repeat Yourself (DRY)</a:t>
            </a:r>
            <a:endParaRPr dirty="0"/>
          </a:p>
        </p:txBody>
      </p:sp>
      <p:sp>
        <p:nvSpPr>
          <p:cNvPr id="207" name="Google Shape;207;p2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TextBox 4">
            <a:extLst>
              <a:ext uri="{FF2B5EF4-FFF2-40B4-BE49-F238E27FC236}">
                <a16:creationId xmlns:a16="http://schemas.microsoft.com/office/drawing/2014/main" id="{D530A949-24AC-48CD-B587-1D34E28B4FBC}"/>
              </a:ext>
            </a:extLst>
          </p:cNvPr>
          <p:cNvSpPr txBox="1"/>
          <p:nvPr/>
        </p:nvSpPr>
        <p:spPr>
          <a:xfrm>
            <a:off x="457200" y="1287262"/>
            <a:ext cx="8305200" cy="2893100"/>
          </a:xfrm>
          <a:prstGeom prst="rect">
            <a:avLst/>
          </a:prstGeom>
          <a:noFill/>
        </p:spPr>
        <p:txBody>
          <a:bodyPr wrap="square" rtlCol="0">
            <a:spAutoFit/>
          </a:bodyPr>
          <a:lstStyle/>
          <a:p>
            <a:r>
              <a:rPr lang="en-US" sz="1800" dirty="0"/>
              <a:t>Build your programs from modular code blocks</a:t>
            </a:r>
          </a:p>
          <a:p>
            <a:endParaRPr lang="en-US" sz="800" dirty="0"/>
          </a:p>
          <a:p>
            <a:pPr marL="285750" indent="-285750">
              <a:buFont typeface="Arial" panose="020B0604020202020204" pitchFamily="34" charset="0"/>
              <a:buChar char="•"/>
            </a:pPr>
            <a:r>
              <a:rPr lang="en-US" sz="1800" dirty="0"/>
              <a:t>Known as functions, subroutines, procedures, macros, etc.</a:t>
            </a:r>
          </a:p>
          <a:p>
            <a:pPr marL="285750" indent="-285750">
              <a:buFont typeface="Arial" panose="020B0604020202020204" pitchFamily="34" charset="0"/>
              <a:buChar char="•"/>
            </a:pPr>
            <a:r>
              <a:rPr lang="en-US" sz="1800" dirty="0"/>
              <a:t>Produce consistent results across programs</a:t>
            </a:r>
          </a:p>
          <a:p>
            <a:pPr marL="285750" indent="-285750">
              <a:buFont typeface="Arial" panose="020B0604020202020204" pitchFamily="34" charset="0"/>
              <a:buChar char="•"/>
            </a:pPr>
            <a:r>
              <a:rPr lang="en-US" sz="1800" dirty="0"/>
              <a:t>Only one place you need test and debug</a:t>
            </a:r>
          </a:p>
          <a:p>
            <a:pPr marL="285750" indent="-285750">
              <a:buFont typeface="Arial" panose="020B0604020202020204" pitchFamily="34" charset="0"/>
              <a:buChar char="•"/>
            </a:pPr>
            <a:r>
              <a:rPr lang="en-US" sz="1800" dirty="0"/>
              <a:t>Also only one place that needs documentation</a:t>
            </a:r>
          </a:p>
          <a:p>
            <a:endParaRPr lang="en-US" dirty="0"/>
          </a:p>
          <a:p>
            <a:endParaRPr lang="en-US" dirty="0"/>
          </a:p>
          <a:p>
            <a:endParaRPr lang="en-US" dirty="0"/>
          </a:p>
          <a:p>
            <a:endParaRPr lang="en-US" dirty="0"/>
          </a:p>
          <a:p>
            <a:endParaRPr lang="en-US" dirty="0"/>
          </a:p>
          <a:p>
            <a:r>
              <a:rPr lang="en-US"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457200" y="77600"/>
            <a:ext cx="8229600" cy="1143000"/>
          </a:xfrm>
          <a:prstGeom prst="rect">
            <a:avLst/>
          </a:prstGeom>
          <a:noFill/>
          <a:ln>
            <a:noFill/>
          </a:ln>
        </p:spPr>
        <p:txBody>
          <a:bodyPr spcFirstLastPara="1" wrap="square" lIns="91425" tIns="45700" rIns="91425" bIns="45700" anchor="ctr" anchorCtr="0">
            <a:noAutofit/>
          </a:bodyPr>
          <a:lstStyle/>
          <a:p>
            <a:pPr>
              <a:buSzPts val="3200"/>
            </a:pPr>
            <a:r>
              <a:rPr lang="en-US" dirty="0"/>
              <a:t>Automation Reduces Human Errors</a:t>
            </a:r>
            <a:endParaRPr dirty="0"/>
          </a:p>
        </p:txBody>
      </p:sp>
      <p:sp>
        <p:nvSpPr>
          <p:cNvPr id="187" name="Google Shape;187;p22"/>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3" name="Picture 3" descr="A screenshot of a cell phone&#10;&#10;Description generated with very high confidence">
            <a:extLst>
              <a:ext uri="{FF2B5EF4-FFF2-40B4-BE49-F238E27FC236}">
                <a16:creationId xmlns:a16="http://schemas.microsoft.com/office/drawing/2014/main" id="{7864658F-7BC4-4B78-8FE5-9D728E78507F}"/>
              </a:ext>
            </a:extLst>
          </p:cNvPr>
          <p:cNvPicPr>
            <a:picLocks noChangeAspect="1"/>
          </p:cNvPicPr>
          <p:nvPr/>
        </p:nvPicPr>
        <p:blipFill>
          <a:blip r:embed="rId3"/>
          <a:stretch>
            <a:fillRect/>
          </a:stretch>
        </p:blipFill>
        <p:spPr>
          <a:xfrm>
            <a:off x="942865" y="1976809"/>
            <a:ext cx="7243313" cy="2543558"/>
          </a:xfrm>
          <a:prstGeom prst="rect">
            <a:avLst/>
          </a:prstGeom>
        </p:spPr>
      </p:pic>
    </p:spTree>
    <p:extLst>
      <p:ext uri="{BB962C8B-B14F-4D97-AF65-F5344CB8AC3E}">
        <p14:creationId xmlns:p14="http://schemas.microsoft.com/office/powerpoint/2010/main" val="1528208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lvl="0">
              <a:buSzPts val="3200"/>
            </a:pPr>
            <a:r>
              <a:rPr lang="en-US" dirty="0"/>
              <a:t>Automation Reduces Human Errors</a:t>
            </a:r>
            <a:endParaRPr dirty="0"/>
          </a:p>
        </p:txBody>
      </p:sp>
      <p:sp>
        <p:nvSpPr>
          <p:cNvPr id="177" name="Google Shape;177;p21"/>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79" name="Google Shape;179;p21"/>
          <p:cNvSpPr txBox="1"/>
          <p:nvPr/>
        </p:nvSpPr>
        <p:spPr>
          <a:xfrm>
            <a:off x="457200" y="5153250"/>
            <a:ext cx="85479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1800" dirty="0">
                <a:solidFill>
                  <a:schemeClr val="dk1"/>
                </a:solidFill>
              </a:rPr>
              <a:t>Is this set of actions easy to reproduce?</a:t>
            </a:r>
            <a:endParaRPr sz="1800" dirty="0">
              <a:solidFill>
                <a:schemeClr val="dk1"/>
              </a:solidFill>
            </a:endParaRPr>
          </a:p>
          <a:p>
            <a:pPr marL="0" lvl="0" indent="0" algn="l" rtl="0">
              <a:lnSpc>
                <a:spcPct val="115000"/>
              </a:lnSpc>
              <a:spcBef>
                <a:spcPts val="0"/>
              </a:spcBef>
              <a:spcAft>
                <a:spcPts val="0"/>
              </a:spcAft>
              <a:buNone/>
            </a:pPr>
            <a:endParaRPr sz="18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b="1" dirty="0">
                <a:solidFill>
                  <a:schemeClr val="dk1"/>
                </a:solidFill>
              </a:rPr>
              <a:t>	</a:t>
            </a:r>
            <a:endParaRPr sz="18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b="1" dirty="0">
                <a:solidFill>
                  <a:schemeClr val="dk1"/>
                </a:solidFill>
              </a:rPr>
              <a:t>	</a:t>
            </a:r>
            <a:endParaRPr sz="1800" b="1" dirty="0">
              <a:solidFill>
                <a:schemeClr val="dk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80" name="Google Shape;180;p21"/>
          <p:cNvPicPr preferRelativeResize="0"/>
          <p:nvPr/>
        </p:nvPicPr>
        <p:blipFill>
          <a:blip r:embed="rId3">
            <a:alphaModFix/>
          </a:blip>
          <a:stretch>
            <a:fillRect/>
          </a:stretch>
        </p:blipFill>
        <p:spPr>
          <a:xfrm>
            <a:off x="457206" y="1143000"/>
            <a:ext cx="6843643" cy="384954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Automation Reduces Human Errors</a:t>
            </a:r>
            <a:endParaRPr dirty="0"/>
          </a:p>
        </p:txBody>
      </p:sp>
      <p:sp>
        <p:nvSpPr>
          <p:cNvPr id="167" name="Google Shape;167;p2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560" y="1086382"/>
            <a:ext cx="5563082" cy="5380186"/>
          </a:xfrm>
          <a:prstGeom prst="rect">
            <a:avLst/>
          </a:prstGeom>
        </p:spPr>
      </p:pic>
      <p:sp>
        <p:nvSpPr>
          <p:cNvPr id="4" name="TextBox 3"/>
          <p:cNvSpPr txBox="1"/>
          <p:nvPr/>
        </p:nvSpPr>
        <p:spPr>
          <a:xfrm>
            <a:off x="6167764" y="2551837"/>
            <a:ext cx="2727158" cy="1754326"/>
          </a:xfrm>
          <a:prstGeom prst="rect">
            <a:avLst/>
          </a:prstGeom>
          <a:noFill/>
        </p:spPr>
        <p:txBody>
          <a:bodyPr wrap="square" rtlCol="0">
            <a:spAutoFit/>
          </a:bodyPr>
          <a:lstStyle/>
          <a:p>
            <a:r>
              <a:rPr lang="en-US" sz="1800" dirty="0"/>
              <a:t>It would be easy to fix this CSV file in Excel.</a:t>
            </a:r>
          </a:p>
          <a:p>
            <a:endParaRPr lang="en-US" sz="1800" dirty="0"/>
          </a:p>
          <a:p>
            <a:endParaRPr lang="en-US" sz="1800" dirty="0"/>
          </a:p>
          <a:p>
            <a:endParaRPr lang="en-US" sz="1800" dirty="0"/>
          </a:p>
          <a:p>
            <a:r>
              <a:rPr lang="en-US" sz="1800" dirty="0"/>
              <a:t>Should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8"/>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pPr>
              <a:buSzPts val="3200"/>
            </a:pPr>
            <a:r>
              <a:rPr lang="en-US" dirty="0"/>
              <a:t>You Have to Produce Results</a:t>
            </a:r>
            <a:br>
              <a:rPr lang="en-US" dirty="0"/>
            </a:br>
            <a:r>
              <a:rPr lang="en-US" dirty="0"/>
              <a:t>Before You Can </a:t>
            </a:r>
            <a:r>
              <a:rPr lang="en-US" u="sng" dirty="0"/>
              <a:t>Re</a:t>
            </a:r>
            <a:r>
              <a:rPr lang="en-US" dirty="0"/>
              <a:t>produce Them!</a:t>
            </a:r>
          </a:p>
        </p:txBody>
      </p:sp>
      <p:sp>
        <p:nvSpPr>
          <p:cNvPr id="251" name="Google Shape;251;p28"/>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253" name="Google Shape;253;p28"/>
          <p:cNvSpPr txBox="1"/>
          <p:nvPr/>
        </p:nvSpPr>
        <p:spPr>
          <a:xfrm>
            <a:off x="457200" y="1143000"/>
            <a:ext cx="8229600" cy="4956900"/>
          </a:xfrm>
          <a:prstGeom prst="rect">
            <a:avLst/>
          </a:prstGeom>
          <a:noFill/>
          <a:ln>
            <a:noFill/>
          </a:ln>
        </p:spPr>
        <p:txBody>
          <a:bodyPr spcFirstLastPara="1" wrap="square" lIns="91425" tIns="91425" rIns="91425" bIns="91425" anchor="t" anchorCtr="0">
            <a:noAutofit/>
          </a:bodyPr>
          <a:lstStyle/>
          <a:p>
            <a:pPr marL="114300" lvl="0" algn="l" rtl="0">
              <a:spcBef>
                <a:spcPts val="0"/>
              </a:spcBef>
              <a:spcAft>
                <a:spcPts val="0"/>
              </a:spcAft>
              <a:buSzPts val="1800"/>
            </a:pPr>
            <a:endParaRPr lang="en-US" sz="1800" dirty="0"/>
          </a:p>
          <a:p>
            <a:pPr marL="114300" lvl="0" algn="l" rtl="0">
              <a:spcBef>
                <a:spcPts val="0"/>
              </a:spcBef>
              <a:spcAft>
                <a:spcPts val="0"/>
              </a:spcAft>
              <a:buSzPts val="1800"/>
            </a:pPr>
            <a:endParaRPr lang="en-US" sz="1800" dirty="0"/>
          </a:p>
          <a:p>
            <a:pPr marL="114300" lvl="0" algn="l" rtl="0">
              <a:spcBef>
                <a:spcPts val="0"/>
              </a:spcBef>
              <a:spcAft>
                <a:spcPts val="0"/>
              </a:spcAft>
              <a:buSzPts val="1800"/>
            </a:pPr>
            <a:r>
              <a:rPr lang="en-US" sz="1800" dirty="0"/>
              <a:t>Break problem into discrete pieces</a:t>
            </a:r>
            <a:endParaRPr sz="1800" dirty="0"/>
          </a:p>
          <a:p>
            <a:pPr marL="457200" lvl="0" indent="0" algn="l" rtl="0">
              <a:spcBef>
                <a:spcPts val="0"/>
              </a:spcBef>
              <a:spcAft>
                <a:spcPts val="0"/>
              </a:spcAft>
              <a:buNone/>
            </a:pPr>
            <a:endParaRPr lang="en-US" sz="1800" dirty="0"/>
          </a:p>
          <a:p>
            <a:pPr marL="457200" lvl="0" indent="0" algn="l" rtl="0">
              <a:spcBef>
                <a:spcPts val="0"/>
              </a:spcBef>
              <a:spcAft>
                <a:spcPts val="0"/>
              </a:spcAft>
              <a:buNone/>
            </a:pPr>
            <a:endParaRPr sz="1800" dirty="0"/>
          </a:p>
          <a:p>
            <a:pPr marL="457200" lvl="0" indent="0" algn="l" rtl="0">
              <a:spcBef>
                <a:spcPts val="0"/>
              </a:spcBef>
              <a:spcAft>
                <a:spcPts val="0"/>
              </a:spcAft>
              <a:buNone/>
            </a:pPr>
            <a:endParaRPr sz="600" dirty="0"/>
          </a:p>
          <a:p>
            <a:pPr marL="114300" lvl="0" algn="l" rtl="0">
              <a:spcBef>
                <a:spcPts val="0"/>
              </a:spcBef>
              <a:spcAft>
                <a:spcPts val="0"/>
              </a:spcAft>
              <a:buSzPts val="1800"/>
            </a:pPr>
            <a:r>
              <a:rPr lang="en-US" sz="1800" dirty="0"/>
              <a:t>Test, test, test… before moving on</a:t>
            </a:r>
          </a:p>
          <a:p>
            <a:pPr marL="114300" lvl="0" algn="l" rtl="0">
              <a:spcBef>
                <a:spcPts val="0"/>
              </a:spcBef>
              <a:spcAft>
                <a:spcPts val="0"/>
              </a:spcAft>
              <a:buSzPts val="1800"/>
            </a:pPr>
            <a:endParaRPr lang="en-US" sz="1800" dirty="0"/>
          </a:p>
          <a:p>
            <a:pPr marL="114300" lvl="0" algn="l" rtl="0">
              <a:spcBef>
                <a:spcPts val="0"/>
              </a:spcBef>
              <a:spcAft>
                <a:spcPts val="0"/>
              </a:spcAft>
              <a:buSzPts val="1800"/>
            </a:pPr>
            <a:endParaRPr lang="en-US" sz="1800" dirty="0"/>
          </a:p>
          <a:p>
            <a:pPr marL="114300" lvl="0" algn="l" rtl="0">
              <a:spcBef>
                <a:spcPts val="0"/>
              </a:spcBef>
              <a:spcAft>
                <a:spcPts val="0"/>
              </a:spcAft>
              <a:buSzPts val="1800"/>
            </a:pPr>
            <a:endParaRPr lang="en-US" sz="1800" dirty="0"/>
          </a:p>
          <a:p>
            <a:pPr marL="114300" lvl="0" algn="l" rtl="0">
              <a:spcBef>
                <a:spcPts val="0"/>
              </a:spcBef>
              <a:spcAft>
                <a:spcPts val="0"/>
              </a:spcAft>
              <a:buSzPts val="1800"/>
            </a:pPr>
            <a:r>
              <a:rPr lang="en-US" sz="1800" dirty="0"/>
              <a:t>Week 6 lecture will emphasize tips for writing code that won’t break.</a:t>
            </a:r>
            <a:endParaRPr sz="1800" dirty="0"/>
          </a:p>
          <a:p>
            <a:pPr marL="457200" lvl="0" indent="0" algn="l" rtl="0">
              <a:spcBef>
                <a:spcPts val="0"/>
              </a:spcBef>
              <a:spcAft>
                <a:spcPts val="0"/>
              </a:spcAft>
              <a:buNone/>
            </a:pPr>
            <a:endParaRPr lang="en-US" sz="600" dirty="0"/>
          </a:p>
          <a:p>
            <a:pPr marL="457200" lvl="0" indent="0" algn="l" rtl="0">
              <a:spcBef>
                <a:spcPts val="0"/>
              </a:spcBef>
              <a:spcAft>
                <a:spcPts val="0"/>
              </a:spcAft>
              <a:buNone/>
            </a:pPr>
            <a:endParaRPr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8"/>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pPr>
              <a:buSzPts val="3200"/>
            </a:pPr>
            <a:r>
              <a:rPr lang="en-US" dirty="0"/>
              <a:t>What To Expect From These Workshops</a:t>
            </a:r>
          </a:p>
        </p:txBody>
      </p:sp>
      <p:sp>
        <p:nvSpPr>
          <p:cNvPr id="251" name="Google Shape;251;p28"/>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graphicFrame>
        <p:nvGraphicFramePr>
          <p:cNvPr id="5" name="Table 5">
            <a:extLst>
              <a:ext uri="{FF2B5EF4-FFF2-40B4-BE49-F238E27FC236}">
                <a16:creationId xmlns:a16="http://schemas.microsoft.com/office/drawing/2014/main" id="{285B998A-5C00-439B-BE1E-F29A5600755F}"/>
              </a:ext>
            </a:extLst>
          </p:cNvPr>
          <p:cNvGraphicFramePr>
            <a:graphicFrameLocks noGrp="1"/>
          </p:cNvGraphicFramePr>
          <p:nvPr>
            <p:extLst>
              <p:ext uri="{D42A27DB-BD31-4B8C-83A1-F6EECF244321}">
                <p14:modId xmlns:p14="http://schemas.microsoft.com/office/powerpoint/2010/main" val="2446813975"/>
              </p:ext>
            </p:extLst>
          </p:nvPr>
        </p:nvGraphicFramePr>
        <p:xfrm>
          <a:off x="1046085" y="1689963"/>
          <a:ext cx="7051830" cy="2966720"/>
        </p:xfrm>
        <a:graphic>
          <a:graphicData uri="http://schemas.openxmlformats.org/drawingml/2006/table">
            <a:tbl>
              <a:tblPr firstRow="1" bandRow="1">
                <a:tableStyleId>{00A15C55-8517-42AA-B614-E9B94910E393}</a:tableStyleId>
              </a:tblPr>
              <a:tblGrid>
                <a:gridCol w="1102277">
                  <a:extLst>
                    <a:ext uri="{9D8B030D-6E8A-4147-A177-3AD203B41FA5}">
                      <a16:colId xmlns:a16="http://schemas.microsoft.com/office/drawing/2014/main" val="414187652"/>
                    </a:ext>
                  </a:extLst>
                </a:gridCol>
                <a:gridCol w="5949553">
                  <a:extLst>
                    <a:ext uri="{9D8B030D-6E8A-4147-A177-3AD203B41FA5}">
                      <a16:colId xmlns:a16="http://schemas.microsoft.com/office/drawing/2014/main" val="3437442009"/>
                    </a:ext>
                  </a:extLst>
                </a:gridCol>
              </a:tblGrid>
              <a:tr h="370840">
                <a:tc>
                  <a:txBody>
                    <a:bodyPr/>
                    <a:lstStyle/>
                    <a:p>
                      <a:pPr algn="ctr"/>
                      <a:r>
                        <a:rPr lang="en-US" sz="1800" dirty="0"/>
                        <a:t>Week</a:t>
                      </a:r>
                    </a:p>
                  </a:txBody>
                  <a:tcPr/>
                </a:tc>
                <a:tc>
                  <a:txBody>
                    <a:bodyPr/>
                    <a:lstStyle/>
                    <a:p>
                      <a:r>
                        <a:rPr lang="en-US" sz="1800" dirty="0"/>
                        <a:t>Topics</a:t>
                      </a:r>
                    </a:p>
                  </a:txBody>
                  <a:tcPr/>
                </a:tc>
                <a:extLst>
                  <a:ext uri="{0D108BD9-81ED-4DB2-BD59-A6C34878D82A}">
                    <a16:rowId xmlns:a16="http://schemas.microsoft.com/office/drawing/2014/main" val="478158583"/>
                  </a:ext>
                </a:extLst>
              </a:tr>
              <a:tr h="370840">
                <a:tc>
                  <a:txBody>
                    <a:bodyPr/>
                    <a:lstStyle/>
                    <a:p>
                      <a:pPr algn="ctr"/>
                      <a:r>
                        <a:rPr lang="en-US" sz="1800" dirty="0"/>
                        <a:t>1</a:t>
                      </a:r>
                    </a:p>
                  </a:txBody>
                  <a:tcPr/>
                </a:tc>
                <a:tc>
                  <a:txBody>
                    <a:bodyPr/>
                    <a:lstStyle/>
                    <a:p>
                      <a:r>
                        <a:rPr lang="en-US" sz="1800" dirty="0"/>
                        <a:t>Reproducibility, Kellogg Linux Cluster Basics</a:t>
                      </a:r>
                    </a:p>
                  </a:txBody>
                  <a:tcPr/>
                </a:tc>
                <a:extLst>
                  <a:ext uri="{0D108BD9-81ED-4DB2-BD59-A6C34878D82A}">
                    <a16:rowId xmlns:a16="http://schemas.microsoft.com/office/drawing/2014/main" val="3114385318"/>
                  </a:ext>
                </a:extLst>
              </a:tr>
              <a:tr h="370840">
                <a:tc>
                  <a:txBody>
                    <a:bodyPr/>
                    <a:lstStyle/>
                    <a:p>
                      <a:pPr algn="ctr"/>
                      <a:r>
                        <a:rPr lang="en-US" sz="1800" dirty="0"/>
                        <a:t>2</a:t>
                      </a:r>
                    </a:p>
                  </a:txBody>
                  <a:tcPr/>
                </a:tc>
                <a:tc>
                  <a:txBody>
                    <a:bodyPr/>
                    <a:lstStyle/>
                    <a:p>
                      <a:r>
                        <a:rPr lang="en-US" sz="1800" dirty="0"/>
                        <a:t>Regular Expression</a:t>
                      </a:r>
                    </a:p>
                  </a:txBody>
                  <a:tcPr/>
                </a:tc>
                <a:extLst>
                  <a:ext uri="{0D108BD9-81ED-4DB2-BD59-A6C34878D82A}">
                    <a16:rowId xmlns:a16="http://schemas.microsoft.com/office/drawing/2014/main" val="535956481"/>
                  </a:ext>
                </a:extLst>
              </a:tr>
              <a:tr h="370840">
                <a:tc>
                  <a:txBody>
                    <a:bodyPr/>
                    <a:lstStyle/>
                    <a:p>
                      <a:pPr algn="ctr"/>
                      <a:r>
                        <a:rPr lang="en-US" sz="1800" dirty="0"/>
                        <a:t>3</a:t>
                      </a:r>
                    </a:p>
                  </a:txBody>
                  <a:tcPr/>
                </a:tc>
                <a:tc>
                  <a:txBody>
                    <a:bodyPr/>
                    <a:lstStyle/>
                    <a:p>
                      <a:r>
                        <a:rPr lang="en-US" sz="1800" dirty="0"/>
                        <a:t>Harvesting Data from the Web</a:t>
                      </a:r>
                    </a:p>
                  </a:txBody>
                  <a:tcPr/>
                </a:tc>
                <a:extLst>
                  <a:ext uri="{0D108BD9-81ED-4DB2-BD59-A6C34878D82A}">
                    <a16:rowId xmlns:a16="http://schemas.microsoft.com/office/drawing/2014/main" val="1494208390"/>
                  </a:ext>
                </a:extLst>
              </a:tr>
              <a:tr h="370840">
                <a:tc>
                  <a:txBody>
                    <a:bodyPr/>
                    <a:lstStyle/>
                    <a:p>
                      <a:pPr algn="ctr"/>
                      <a:r>
                        <a:rPr lang="en-US" sz="1800" dirty="0"/>
                        <a:t>4</a:t>
                      </a:r>
                    </a:p>
                  </a:txBody>
                  <a:tcPr/>
                </a:tc>
                <a:tc>
                  <a:txBody>
                    <a:bodyPr/>
                    <a:lstStyle/>
                    <a:p>
                      <a:r>
                        <a:rPr lang="en-US" sz="1800" dirty="0"/>
                        <a:t>Natural Language Processing &amp; Information Extraction</a:t>
                      </a:r>
                    </a:p>
                  </a:txBody>
                  <a:tcPr/>
                </a:tc>
                <a:extLst>
                  <a:ext uri="{0D108BD9-81ED-4DB2-BD59-A6C34878D82A}">
                    <a16:rowId xmlns:a16="http://schemas.microsoft.com/office/drawing/2014/main" val="4119397334"/>
                  </a:ext>
                </a:extLst>
              </a:tr>
              <a:tr h="370840">
                <a:tc>
                  <a:txBody>
                    <a:bodyPr/>
                    <a:lstStyle/>
                    <a:p>
                      <a:pPr algn="ctr"/>
                      <a:r>
                        <a:rPr lang="en-US" sz="1800" dirty="0"/>
                        <a:t>5</a:t>
                      </a:r>
                    </a:p>
                  </a:txBody>
                  <a:tcPr/>
                </a:tc>
                <a:tc>
                  <a:txBody>
                    <a:bodyPr/>
                    <a:lstStyle/>
                    <a:p>
                      <a:r>
                        <a:rPr lang="en-US" sz="1800" dirty="0"/>
                        <a:t>Validating Your Data</a:t>
                      </a:r>
                    </a:p>
                  </a:txBody>
                  <a:tcPr/>
                </a:tc>
                <a:extLst>
                  <a:ext uri="{0D108BD9-81ED-4DB2-BD59-A6C34878D82A}">
                    <a16:rowId xmlns:a16="http://schemas.microsoft.com/office/drawing/2014/main" val="3753577406"/>
                  </a:ext>
                </a:extLst>
              </a:tr>
              <a:tr h="370840">
                <a:tc>
                  <a:txBody>
                    <a:bodyPr/>
                    <a:lstStyle/>
                    <a:p>
                      <a:pPr algn="ctr"/>
                      <a:r>
                        <a:rPr lang="en-US" sz="1800" dirty="0"/>
                        <a:t>6</a:t>
                      </a:r>
                    </a:p>
                  </a:txBody>
                  <a:tcPr/>
                </a:tc>
                <a:tc>
                  <a:txBody>
                    <a:bodyPr/>
                    <a:lstStyle/>
                    <a:p>
                      <a:r>
                        <a:rPr lang="en-US" sz="1800" dirty="0"/>
                        <a:t>Writing Resilient Code</a:t>
                      </a:r>
                    </a:p>
                  </a:txBody>
                  <a:tcPr/>
                </a:tc>
                <a:extLst>
                  <a:ext uri="{0D108BD9-81ED-4DB2-BD59-A6C34878D82A}">
                    <a16:rowId xmlns:a16="http://schemas.microsoft.com/office/drawing/2014/main" val="1533122761"/>
                  </a:ext>
                </a:extLst>
              </a:tr>
              <a:tr h="370840">
                <a:tc>
                  <a:txBody>
                    <a:bodyPr/>
                    <a:lstStyle/>
                    <a:p>
                      <a:pPr algn="ctr"/>
                      <a:r>
                        <a:rPr lang="en-US" sz="1800" dirty="0"/>
                        <a:t>7</a:t>
                      </a:r>
                    </a:p>
                  </a:txBody>
                  <a:tcPr/>
                </a:tc>
                <a:tc>
                  <a:txBody>
                    <a:bodyPr/>
                    <a:lstStyle/>
                    <a:p>
                      <a:r>
                        <a:rPr lang="en-US" sz="1800" dirty="0"/>
                        <a:t>Accelerating Your Code</a:t>
                      </a:r>
                    </a:p>
                  </a:txBody>
                  <a:tcPr/>
                </a:tc>
                <a:extLst>
                  <a:ext uri="{0D108BD9-81ED-4DB2-BD59-A6C34878D82A}">
                    <a16:rowId xmlns:a16="http://schemas.microsoft.com/office/drawing/2014/main" val="2607304633"/>
                  </a:ext>
                </a:extLst>
              </a:tr>
            </a:tbl>
          </a:graphicData>
        </a:graphic>
      </p:graphicFrame>
    </p:spTree>
    <p:extLst>
      <p:ext uri="{BB962C8B-B14F-4D97-AF65-F5344CB8AC3E}">
        <p14:creationId xmlns:p14="http://schemas.microsoft.com/office/powerpoint/2010/main" val="837207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Reproducibility Matters to Many People</a:t>
            </a:r>
            <a:endParaRPr dirty="0"/>
          </a:p>
        </p:txBody>
      </p:sp>
      <p:sp>
        <p:nvSpPr>
          <p:cNvPr id="75" name="Google Shape;75;p11"/>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77" name="Google Shape;77;p11"/>
          <p:cNvSpPr txBox="1"/>
          <p:nvPr/>
        </p:nvSpPr>
        <p:spPr>
          <a:xfrm>
            <a:off x="457200" y="1683475"/>
            <a:ext cx="2748900" cy="253341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Journals</a:t>
            </a: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Referees</a:t>
            </a: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Readers</a:t>
            </a: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Your ORI</a:t>
            </a:r>
          </a:p>
          <a:p>
            <a:pPr marL="0" marR="0" lvl="0" indent="0" algn="l" rtl="0">
              <a:lnSpc>
                <a:spcPct val="100000"/>
              </a:lnSpc>
              <a:spcBef>
                <a:spcPts val="0"/>
              </a:spcBef>
              <a:spcAft>
                <a:spcPts val="0"/>
              </a:spcAft>
              <a:buClr>
                <a:srgbClr val="000000"/>
              </a:buClr>
              <a:buSzPts val="1800"/>
              <a:buFont typeface="Arial"/>
              <a:buNone/>
            </a:pPr>
            <a:endParaRPr lang="en-US"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lang="en-US"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Your co-authors</a:t>
            </a: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Your RAs</a:t>
            </a: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78" name="Google Shape;78;p11"/>
          <p:cNvPicPr preferRelativeResize="0"/>
          <p:nvPr/>
        </p:nvPicPr>
        <p:blipFill>
          <a:blip r:embed="rId3">
            <a:alphaModFix/>
          </a:blip>
          <a:stretch>
            <a:fillRect/>
          </a:stretch>
        </p:blipFill>
        <p:spPr>
          <a:xfrm>
            <a:off x="3885091" y="1683475"/>
            <a:ext cx="5008538" cy="3322082"/>
          </a:xfrm>
          <a:prstGeom prst="rect">
            <a:avLst/>
          </a:prstGeom>
          <a:noFill/>
          <a:ln w="9525" cap="flat" cmpd="sng">
            <a:solidFill>
              <a:schemeClr val="dk2"/>
            </a:solidFill>
            <a:prstDash val="solid"/>
            <a:round/>
            <a:headEnd type="none" w="sm" len="sm"/>
            <a:tailEnd type="none" w="sm" len="sm"/>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3" name="TextBox 2">
            <a:extLst>
              <a:ext uri="{FF2B5EF4-FFF2-40B4-BE49-F238E27FC236}">
                <a16:creationId xmlns:a16="http://schemas.microsoft.com/office/drawing/2014/main" id="{E1491D88-C395-4672-BC8D-661A338098A2}"/>
              </a:ext>
            </a:extLst>
          </p:cNvPr>
          <p:cNvSpPr txBox="1"/>
          <p:nvPr/>
        </p:nvSpPr>
        <p:spPr>
          <a:xfrm>
            <a:off x="457200" y="4636225"/>
            <a:ext cx="2703250" cy="369332"/>
          </a:xfrm>
          <a:prstGeom prst="rect">
            <a:avLst/>
          </a:prstGeom>
          <a:noFill/>
        </p:spPr>
        <p:txBody>
          <a:bodyPr wrap="square" rtlCol="0">
            <a:spAutoFit/>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 and </a:t>
            </a:r>
            <a:r>
              <a:rPr lang="en-US" sz="1800" b="1" dirty="0">
                <a:solidFill>
                  <a:schemeClr val="dk1"/>
                </a:solidFill>
              </a:rPr>
              <a:t>your future self!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3"/>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Empirical Research Presents Challenges</a:t>
            </a:r>
            <a:endParaRPr dirty="0"/>
          </a:p>
        </p:txBody>
      </p:sp>
      <p:sp>
        <p:nvSpPr>
          <p:cNvPr id="95" name="Google Shape;95;p13"/>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97" name="Google Shape;97;p13"/>
          <p:cNvSpPr txBox="1"/>
          <p:nvPr/>
        </p:nvSpPr>
        <p:spPr>
          <a:xfrm>
            <a:off x="457200" y="1220752"/>
            <a:ext cx="8305200" cy="5286000"/>
          </a:xfrm>
          <a:prstGeom prst="rect">
            <a:avLst/>
          </a:prstGeom>
          <a:noFill/>
          <a:ln>
            <a:noFill/>
          </a:ln>
        </p:spPr>
        <p:txBody>
          <a:bodyPr spcFirstLastPara="1" wrap="square" lIns="91425" tIns="45700" rIns="91425" bIns="45700" anchor="t" anchorCtr="0">
            <a:noAutofit/>
          </a:bodyPr>
          <a:lstStyle/>
          <a:p>
            <a:pPr lvl="0"/>
            <a:r>
              <a:rPr lang="en-US" sz="1800" dirty="0">
                <a:solidFill>
                  <a:schemeClr val="dk1"/>
                </a:solidFill>
              </a:rPr>
              <a:t>Reproduction is difficult because collaboration is difficult.</a:t>
            </a:r>
          </a:p>
          <a:p>
            <a:pPr lvl="0"/>
            <a:r>
              <a:rPr lang="en-US" sz="1800" dirty="0">
                <a:solidFill>
                  <a:schemeClr val="dk1"/>
                </a:solidFill>
              </a:rPr>
              <a:t>(Your collaborators include your future self.)</a:t>
            </a:r>
          </a:p>
          <a:p>
            <a:pPr marL="0" marR="0" lvl="0" indent="0" algn="l" rtl="0">
              <a:lnSpc>
                <a:spcPct val="100000"/>
              </a:lnSpc>
              <a:spcBef>
                <a:spcPts val="0"/>
              </a:spcBef>
              <a:spcAft>
                <a:spcPts val="0"/>
              </a:spcAft>
              <a:buNone/>
            </a:pPr>
            <a:endParaRPr lang="en-US" sz="1800" dirty="0">
              <a:solidFill>
                <a:schemeClr val="dk1"/>
              </a:solidFill>
            </a:endParaRPr>
          </a:p>
          <a:p>
            <a:pPr marL="0" marR="0" lvl="0" indent="0" algn="l" rtl="0">
              <a:lnSpc>
                <a:spcPct val="100000"/>
              </a:lnSpc>
              <a:spcBef>
                <a:spcPts val="0"/>
              </a:spcBef>
              <a:spcAft>
                <a:spcPts val="0"/>
              </a:spcAft>
              <a:buNone/>
            </a:pPr>
            <a:endParaRPr lang="en-US" sz="1800" dirty="0">
              <a:solidFill>
                <a:schemeClr val="dk1"/>
              </a:solidFill>
            </a:endParaRPr>
          </a:p>
          <a:p>
            <a:pPr marL="0" marR="0" lvl="0" indent="0" algn="l" rtl="0">
              <a:lnSpc>
                <a:spcPct val="100000"/>
              </a:lnSpc>
              <a:spcBef>
                <a:spcPts val="0"/>
              </a:spcBef>
              <a:spcAft>
                <a:spcPts val="0"/>
              </a:spcAft>
              <a:buNone/>
            </a:pPr>
            <a:endParaRPr lang="en-US" sz="1800" dirty="0">
              <a:solidFill>
                <a:schemeClr val="dk1"/>
              </a:solidFill>
            </a:endParaRPr>
          </a:p>
          <a:p>
            <a:pPr marL="0" marR="0" lvl="0" indent="0" algn="l" rtl="0">
              <a:lnSpc>
                <a:spcPct val="100000"/>
              </a:lnSpc>
              <a:spcBef>
                <a:spcPts val="0"/>
              </a:spcBef>
              <a:spcAft>
                <a:spcPts val="0"/>
              </a:spcAft>
              <a:buNone/>
            </a:pPr>
            <a:r>
              <a:rPr lang="en-US" sz="1800" dirty="0">
                <a:solidFill>
                  <a:schemeClr val="dk1"/>
                </a:solidFill>
              </a:rPr>
              <a:t>Did someone on the research team…</a:t>
            </a:r>
            <a:endParaRPr sz="1800" dirty="0">
              <a:solidFill>
                <a:schemeClr val="dk1"/>
              </a:solidFill>
            </a:endParaRPr>
          </a:p>
          <a:p>
            <a:pPr marL="0" marR="0" lvl="0" indent="0" algn="l" rtl="0">
              <a:lnSpc>
                <a:spcPct val="100000"/>
              </a:lnSpc>
              <a:spcBef>
                <a:spcPts val="0"/>
              </a:spcBef>
              <a:spcAft>
                <a:spcPts val="0"/>
              </a:spcAft>
              <a:buNone/>
            </a:pPr>
            <a:endParaRPr sz="600" dirty="0">
              <a:solidFill>
                <a:schemeClr val="dk1"/>
              </a:solidFill>
            </a:endParaRPr>
          </a:p>
          <a:p>
            <a:pPr marL="914400" marR="0" lvl="0" indent="-342900" algn="l" rtl="0">
              <a:lnSpc>
                <a:spcPct val="100000"/>
              </a:lnSpc>
              <a:spcBef>
                <a:spcPts val="0"/>
              </a:spcBef>
              <a:spcAft>
                <a:spcPts val="0"/>
              </a:spcAft>
              <a:buClr>
                <a:schemeClr val="dk1"/>
              </a:buClr>
              <a:buSzPts val="1800"/>
              <a:buChar char="●"/>
            </a:pPr>
            <a:r>
              <a:rPr lang="en-US" sz="1800" dirty="0">
                <a:solidFill>
                  <a:schemeClr val="dk1"/>
                </a:solidFill>
              </a:rPr>
              <a:t>… include the correct version of Table 4a in your paper?</a:t>
            </a:r>
          </a:p>
          <a:p>
            <a:pPr marL="914400" indent="-342900">
              <a:buClr>
                <a:schemeClr val="dk1"/>
              </a:buClr>
              <a:buSzPts val="1800"/>
              <a:buFont typeface="Arial"/>
              <a:buChar char="●"/>
            </a:pPr>
            <a:r>
              <a:rPr lang="en-US" sz="1800" dirty="0">
                <a:solidFill>
                  <a:schemeClr val="dk1"/>
                </a:solidFill>
              </a:rPr>
              <a:t>… remember to deflate the prices in your source data file?</a:t>
            </a:r>
          </a:p>
          <a:p>
            <a:pPr marL="914400" indent="-342900">
              <a:buClr>
                <a:schemeClr val="dk1"/>
              </a:buClr>
              <a:buSzPts val="1800"/>
              <a:buFont typeface="Arial"/>
              <a:buChar char="●"/>
            </a:pPr>
            <a:r>
              <a:rPr lang="en-US" sz="1800" dirty="0">
                <a:solidFill>
                  <a:schemeClr val="dk1"/>
                </a:solidFill>
              </a:rPr>
              <a:t>… interpret the inclusion criteria differently than you did?</a:t>
            </a:r>
          </a:p>
          <a:p>
            <a:pPr marL="914400" marR="0" lvl="0" indent="-342900" algn="l" rtl="0">
              <a:lnSpc>
                <a:spcPct val="100000"/>
              </a:lnSpc>
              <a:spcBef>
                <a:spcPts val="0"/>
              </a:spcBef>
              <a:spcAft>
                <a:spcPts val="0"/>
              </a:spcAft>
              <a:buClr>
                <a:schemeClr val="dk1"/>
              </a:buClr>
              <a:buSzPts val="1800"/>
              <a:buChar char="●"/>
            </a:pPr>
            <a:endParaRPr lang="en-US" sz="1800" dirty="0">
              <a:solidFill>
                <a:schemeClr val="dk1"/>
              </a:solidFill>
            </a:endParaRPr>
          </a:p>
          <a:p>
            <a:pPr marL="914400" marR="0" lvl="0" indent="-342900" algn="l" rtl="0">
              <a:lnSpc>
                <a:spcPct val="100000"/>
              </a:lnSpc>
              <a:spcBef>
                <a:spcPts val="0"/>
              </a:spcBef>
              <a:spcAft>
                <a:spcPts val="0"/>
              </a:spcAft>
              <a:buClr>
                <a:schemeClr val="dk1"/>
              </a:buClr>
              <a:buSzPts val="1800"/>
              <a:buChar char="●"/>
            </a:pPr>
            <a:r>
              <a:rPr lang="en-US" sz="1800" dirty="0">
                <a:solidFill>
                  <a:schemeClr val="dk1"/>
                </a:solidFill>
              </a:rPr>
              <a:t>… rely on a program or server that you no longer have access to?</a:t>
            </a:r>
          </a:p>
          <a:p>
            <a:pPr marL="571500" marR="0" lvl="0" algn="l" rtl="0">
              <a:lnSpc>
                <a:spcPct val="100000"/>
              </a:lnSpc>
              <a:spcBef>
                <a:spcPts val="0"/>
              </a:spcBef>
              <a:spcAft>
                <a:spcPts val="0"/>
              </a:spcAft>
              <a:buClr>
                <a:schemeClr val="dk1"/>
              </a:buClr>
              <a:buSzPts val="1800"/>
            </a:pPr>
            <a:endParaRPr sz="1800" dirty="0">
              <a:solidFill>
                <a:schemeClr val="dk1"/>
              </a:solidFill>
            </a:endParaRPr>
          </a:p>
          <a:p>
            <a:pPr marL="914400" marR="0" lvl="0" indent="-342900" algn="l" rtl="0">
              <a:lnSpc>
                <a:spcPct val="100000"/>
              </a:lnSpc>
              <a:spcBef>
                <a:spcPts val="0"/>
              </a:spcBef>
              <a:spcAft>
                <a:spcPts val="0"/>
              </a:spcAft>
              <a:buClr>
                <a:schemeClr val="dk1"/>
              </a:buClr>
              <a:buSzPts val="1800"/>
              <a:buChar char="●"/>
            </a:pPr>
            <a:r>
              <a:rPr lang="en-US" sz="1800" dirty="0">
                <a:solidFill>
                  <a:schemeClr val="dk1"/>
                </a:solidFill>
              </a:rPr>
              <a:t>... accidentally overwrite a file?</a:t>
            </a:r>
            <a:endParaRPr sz="1800" dirty="0">
              <a:solidFill>
                <a:schemeClr val="dk1"/>
              </a:solidFill>
            </a:endParaRPr>
          </a:p>
          <a:p>
            <a:pPr marL="914400" marR="0" lvl="0" indent="-342900" algn="l" rtl="0">
              <a:lnSpc>
                <a:spcPct val="100000"/>
              </a:lnSpc>
              <a:spcBef>
                <a:spcPts val="0"/>
              </a:spcBef>
              <a:spcAft>
                <a:spcPts val="0"/>
              </a:spcAft>
              <a:buClr>
                <a:schemeClr val="dk1"/>
              </a:buClr>
              <a:buSzPts val="1800"/>
              <a:buChar char="●"/>
            </a:pPr>
            <a:r>
              <a:rPr lang="en-US" sz="1800" dirty="0">
                <a:solidFill>
                  <a:schemeClr val="dk1"/>
                </a:solidFill>
              </a:rPr>
              <a:t>... intentionally overwrite a file?</a:t>
            </a:r>
          </a:p>
          <a:p>
            <a:pPr marL="571500" marR="0" lvl="0" algn="l" rtl="0">
              <a:lnSpc>
                <a:spcPct val="100000"/>
              </a:lnSpc>
              <a:spcBef>
                <a:spcPts val="0"/>
              </a:spcBef>
              <a:spcAft>
                <a:spcPts val="0"/>
              </a:spcAft>
              <a:buClr>
                <a:schemeClr val="dk1"/>
              </a:buClr>
              <a:buSzPts val="1800"/>
            </a:pPr>
            <a:endParaRPr sz="1800" dirty="0">
              <a:solidFill>
                <a:schemeClr val="dk1"/>
              </a:solidFill>
            </a:endParaRPr>
          </a:p>
          <a:p>
            <a:pPr marL="914400" marR="0" lvl="0" indent="-342900" algn="l" rtl="0">
              <a:lnSpc>
                <a:spcPct val="100000"/>
              </a:lnSpc>
              <a:spcBef>
                <a:spcPts val="0"/>
              </a:spcBef>
              <a:spcAft>
                <a:spcPts val="0"/>
              </a:spcAft>
              <a:buClr>
                <a:schemeClr val="dk1"/>
              </a:buClr>
              <a:buSzPts val="1800"/>
              <a:buChar char="●"/>
            </a:pPr>
            <a:r>
              <a:rPr lang="en-US" sz="1800" dirty="0">
                <a:solidFill>
                  <a:schemeClr val="dk1"/>
                </a:solidFill>
              </a:rPr>
              <a:t>... quit and leave you up the creek without a paddle?</a:t>
            </a:r>
            <a:endParaRPr sz="1800" dirty="0">
              <a:solidFill>
                <a:schemeClr val="dk1"/>
              </a:solidFill>
            </a:endParaRPr>
          </a:p>
          <a:p>
            <a:pPr marL="0" marR="0" lvl="0" indent="0" algn="l" rtl="0">
              <a:lnSpc>
                <a:spcPct val="100000"/>
              </a:lnSpc>
              <a:spcBef>
                <a:spcPts val="0"/>
              </a:spcBef>
              <a:spcAft>
                <a:spcPts val="0"/>
              </a:spcAft>
              <a:buNone/>
            </a:pPr>
            <a:endParaRPr sz="1800" dirty="0">
              <a:solidFill>
                <a:schemeClr val="dk1"/>
              </a:solidFill>
            </a:endParaRPr>
          </a:p>
          <a:p>
            <a:pPr marL="0" marR="0" lvl="0" indent="0" algn="l" rtl="0">
              <a:lnSpc>
                <a:spcPct val="100000"/>
              </a:lnSpc>
              <a:spcBef>
                <a:spcPts val="0"/>
              </a:spcBef>
              <a:spcAft>
                <a:spcPts val="0"/>
              </a:spcAft>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7">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7">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7">
                                            <p:txEl>
                                              <p:pRg st="14" end="1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2"/>
          <p:cNvSpPr txBox="1">
            <a:spLocks noGrp="1"/>
          </p:cNvSpPr>
          <p:nvPr>
            <p:ph type="title"/>
          </p:nvPr>
        </p:nvSpPr>
        <p:spPr>
          <a:xfrm>
            <a:off x="337351" y="0"/>
            <a:ext cx="8806649"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How Well Do You Collaborate with Yourself?</a:t>
            </a:r>
            <a:endParaRPr dirty="0"/>
          </a:p>
        </p:txBody>
      </p:sp>
      <p:sp>
        <p:nvSpPr>
          <p:cNvPr id="288" name="Google Shape;288;p32"/>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290" name="Google Shape;290;p32"/>
          <p:cNvSpPr txBox="1"/>
          <p:nvPr/>
        </p:nvSpPr>
        <p:spPr>
          <a:xfrm>
            <a:off x="537882" y="1202823"/>
            <a:ext cx="8305200" cy="4846730"/>
          </a:xfrm>
          <a:prstGeom prst="rect">
            <a:avLst/>
          </a:prstGeom>
          <a:noFill/>
          <a:ln>
            <a:noFill/>
          </a:ln>
        </p:spPr>
        <p:txBody>
          <a:bodyPr spcFirstLastPara="1" wrap="square" lIns="91425" tIns="45700" rIns="91425" bIns="45700" anchor="t" anchorCtr="0">
            <a:noAutofit/>
          </a:bodyPr>
          <a:lstStyle/>
          <a:p>
            <a:r>
              <a:rPr lang="en-US" sz="1800" dirty="0">
                <a:solidFill>
                  <a:schemeClr val="dk1"/>
                </a:solidFill>
              </a:rPr>
              <a:t>How easily could you replicate calculations today from a problem set you did as an undergrad 4 years ago?</a:t>
            </a:r>
          </a:p>
          <a:p>
            <a:endParaRPr lang="en-US" sz="1800" dirty="0">
              <a:solidFill>
                <a:schemeClr val="dk1"/>
              </a:solidFill>
            </a:endParaRPr>
          </a:p>
          <a:p>
            <a:pPr marL="0" marR="0" lvl="0" indent="0" algn="l" rtl="0">
              <a:lnSpc>
                <a:spcPct val="100000"/>
              </a:lnSpc>
              <a:spcBef>
                <a:spcPts val="0"/>
              </a:spcBef>
              <a:spcAft>
                <a:spcPts val="0"/>
              </a:spcAft>
              <a:buNone/>
            </a:pPr>
            <a:r>
              <a:rPr lang="en-US" sz="1800" dirty="0">
                <a:solidFill>
                  <a:schemeClr val="dk1"/>
                </a:solidFill>
              </a:rPr>
              <a:t>  </a:t>
            </a:r>
            <a:endParaRPr sz="1800" dirty="0">
              <a:solidFill>
                <a:schemeClr val="dk1"/>
              </a:solidFill>
            </a:endParaRPr>
          </a:p>
          <a:p>
            <a:pPr marL="0" marR="0" lvl="0" indent="0" algn="l" rtl="0">
              <a:lnSpc>
                <a:spcPct val="100000"/>
              </a:lnSpc>
              <a:spcBef>
                <a:spcPts val="0"/>
              </a:spcBef>
              <a:spcAft>
                <a:spcPts val="0"/>
              </a:spcAft>
              <a:buNone/>
            </a:pPr>
            <a:endParaRPr sz="1800" dirty="0">
              <a:solidFill>
                <a:schemeClr val="dk1"/>
              </a:solidFill>
            </a:endParaRPr>
          </a:p>
          <a:p>
            <a:pPr lvl="0"/>
            <a:r>
              <a:rPr lang="en-US" sz="1800" dirty="0">
                <a:solidFill>
                  <a:schemeClr val="dk1"/>
                </a:solidFill>
              </a:rPr>
              <a:t>4 years from now, will you be able to explain to your advisor what you did this week?</a:t>
            </a:r>
          </a:p>
          <a:p>
            <a:pPr lvl="0"/>
            <a:endParaRPr lang="en-US" sz="1800" dirty="0">
              <a:solidFill>
                <a:schemeClr val="dk1"/>
              </a:solidFill>
            </a:endParaRPr>
          </a:p>
          <a:p>
            <a:pPr lvl="0"/>
            <a:endParaRPr lang="en-US" sz="1800" dirty="0">
              <a:solidFill>
                <a:schemeClr val="dk1"/>
              </a:solidFill>
            </a:endParaRPr>
          </a:p>
          <a:p>
            <a:pPr lvl="0"/>
            <a:endParaRPr lang="en-US" sz="1800" dirty="0">
              <a:solidFill>
                <a:schemeClr val="dk1"/>
              </a:solidFill>
            </a:endParaRPr>
          </a:p>
          <a:p>
            <a:r>
              <a:rPr lang="en-US" sz="1800" dirty="0">
                <a:solidFill>
                  <a:schemeClr val="dk1"/>
                </a:solidFill>
              </a:rPr>
              <a:t>What will you do with all your files and notes when you move on to another school?</a:t>
            </a:r>
          </a:p>
          <a:p>
            <a:pPr lvl="0"/>
            <a:endParaRPr lang="en-US" sz="1800" dirty="0">
              <a:solidFill>
                <a:schemeClr val="dk1"/>
              </a:solidFill>
            </a:endParaRPr>
          </a:p>
          <a:p>
            <a:pPr marL="0" marR="0" lvl="0" indent="0" algn="l" rtl="0">
              <a:lnSpc>
                <a:spcPct val="100000"/>
              </a:lnSpc>
              <a:spcBef>
                <a:spcPts val="0"/>
              </a:spcBef>
              <a:spcAft>
                <a:spcPts val="0"/>
              </a:spcAft>
              <a:buNone/>
            </a:pPr>
            <a:endParaRPr sz="1800" dirty="0">
              <a:solidFill>
                <a:schemeClr val="dk1"/>
              </a:solidFil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How to Manage Better Collaborations</a:t>
            </a:r>
            <a:endParaRPr dirty="0"/>
          </a:p>
        </p:txBody>
      </p:sp>
      <p:sp>
        <p:nvSpPr>
          <p:cNvPr id="104" name="Google Shape;104;p1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6" name="Google Shape;106;p14"/>
          <p:cNvSpPr txBox="1"/>
          <p:nvPr/>
        </p:nvSpPr>
        <p:spPr>
          <a:xfrm>
            <a:off x="574634" y="2356471"/>
            <a:ext cx="4701000" cy="215235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Thorough, logically organized records</a:t>
            </a: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Solve problems once instead of twice</a:t>
            </a:r>
          </a:p>
          <a:p>
            <a:pPr marL="0" marR="0" lvl="0" indent="0" algn="l" rtl="0">
              <a:lnSpc>
                <a:spcPct val="100000"/>
              </a:lnSpc>
              <a:spcBef>
                <a:spcPts val="0"/>
              </a:spcBef>
              <a:spcAft>
                <a:spcPts val="0"/>
              </a:spcAft>
              <a:buClr>
                <a:srgbClr val="000000"/>
              </a:buClr>
              <a:buSzPts val="1800"/>
              <a:buFont typeface="Arial"/>
              <a:buNone/>
            </a:pPr>
            <a:endParaRPr lang="en-US"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lang="en-US"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Cut down on avoidable human errors</a:t>
            </a: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7" name="Google Shape;107;p14"/>
          <p:cNvPicPr preferRelativeResize="0"/>
          <p:nvPr/>
        </p:nvPicPr>
        <p:blipFill>
          <a:blip r:embed="rId3">
            <a:alphaModFix/>
          </a:blip>
          <a:stretch>
            <a:fillRect/>
          </a:stretch>
        </p:blipFill>
        <p:spPr>
          <a:xfrm>
            <a:off x="5158200" y="1564575"/>
            <a:ext cx="3728850" cy="372885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6"/>
          <p:cNvSpPr txBox="1">
            <a:spLocks noGrp="1"/>
          </p:cNvSpPr>
          <p:nvPr>
            <p:ph type="title"/>
          </p:nvPr>
        </p:nvSpPr>
        <p:spPr>
          <a:xfrm>
            <a:off x="457200" y="77600"/>
            <a:ext cx="8229600" cy="1143000"/>
          </a:xfrm>
          <a:prstGeom prst="rect">
            <a:avLst/>
          </a:prstGeom>
          <a:noFill/>
          <a:ln>
            <a:noFill/>
          </a:ln>
        </p:spPr>
        <p:txBody>
          <a:bodyPr spcFirstLastPara="1" wrap="square" lIns="91425" tIns="45700" rIns="91425" bIns="45700" anchor="ctr" anchorCtr="0">
            <a:noAutofit/>
          </a:bodyPr>
          <a:lstStyle/>
          <a:p>
            <a:pPr lvl="0">
              <a:buSzPts val="3200"/>
            </a:pPr>
            <a:r>
              <a:rPr lang="en-US" dirty="0"/>
              <a:t>Document Your Code (Good Records)</a:t>
            </a:r>
            <a:endParaRPr dirty="0"/>
          </a:p>
        </p:txBody>
      </p:sp>
      <p:sp>
        <p:nvSpPr>
          <p:cNvPr id="225" name="Google Shape;225;p26"/>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227" name="Google Shape;227;p26"/>
          <p:cNvSpPr txBox="1"/>
          <p:nvPr/>
        </p:nvSpPr>
        <p:spPr>
          <a:xfrm>
            <a:off x="457200" y="1220600"/>
            <a:ext cx="8305200" cy="1143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800" b="1" dirty="0">
              <a:solidFill>
                <a:schemeClr val="dk1"/>
              </a:solidFill>
            </a:endParaRPr>
          </a:p>
          <a:p>
            <a:pPr marL="114300" lvl="0" algn="l" rtl="0">
              <a:lnSpc>
                <a:spcPct val="115000"/>
              </a:lnSpc>
              <a:spcBef>
                <a:spcPts val="0"/>
              </a:spcBef>
              <a:spcAft>
                <a:spcPts val="0"/>
              </a:spcAft>
              <a:buClr>
                <a:schemeClr val="dk1"/>
              </a:buClr>
              <a:buSzPts val="1800"/>
            </a:pPr>
            <a:r>
              <a:rPr lang="en-US" sz="1800" dirty="0">
                <a:solidFill>
                  <a:schemeClr val="dk1"/>
                </a:solidFill>
              </a:rPr>
              <a:t>Document Everything!</a:t>
            </a:r>
            <a:endParaRPr sz="1800" dirty="0">
              <a:solidFill>
                <a:schemeClr val="dk1"/>
              </a:solidFill>
            </a:endParaRPr>
          </a:p>
          <a:p>
            <a:pPr marL="457200" lvl="0" indent="0" algn="l" rtl="0">
              <a:lnSpc>
                <a:spcPct val="115000"/>
              </a:lnSpc>
              <a:spcBef>
                <a:spcPts val="0"/>
              </a:spcBef>
              <a:spcAft>
                <a:spcPts val="0"/>
              </a:spcAft>
              <a:buNone/>
            </a:pPr>
            <a:endParaRPr sz="1800" b="1" dirty="0">
              <a:solidFill>
                <a:schemeClr val="dk1"/>
              </a:solidFill>
            </a:endParaRPr>
          </a:p>
          <a:p>
            <a:pPr marL="914400" lvl="0" indent="0" algn="l" rtl="0">
              <a:lnSpc>
                <a:spcPct val="115000"/>
              </a:lnSpc>
              <a:spcBef>
                <a:spcPts val="0"/>
              </a:spcBef>
              <a:spcAft>
                <a:spcPts val="0"/>
              </a:spcAft>
              <a:buNone/>
            </a:pPr>
            <a:endParaRPr sz="1800" b="1" dirty="0">
              <a:solidFill>
                <a:schemeClr val="dk1"/>
              </a:solidFill>
            </a:endParaRPr>
          </a:p>
          <a:p>
            <a:pPr marL="0" lvl="0" indent="0" algn="l" rtl="0">
              <a:lnSpc>
                <a:spcPct val="115000"/>
              </a:lnSpc>
              <a:spcBef>
                <a:spcPts val="0"/>
              </a:spcBef>
              <a:spcAft>
                <a:spcPts val="0"/>
              </a:spcAft>
              <a:buNone/>
            </a:pPr>
            <a:endParaRPr sz="18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b="1" dirty="0">
                <a:solidFill>
                  <a:schemeClr val="dk1"/>
                </a:solidFill>
              </a:rPr>
              <a:t>	</a:t>
            </a:r>
            <a:endParaRPr sz="18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b="1" dirty="0">
                <a:solidFill>
                  <a:schemeClr val="dk1"/>
                </a:solidFill>
              </a:rPr>
              <a:t>	</a:t>
            </a:r>
            <a:endParaRPr sz="1800" b="1" dirty="0">
              <a:solidFill>
                <a:schemeClr val="dk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cxnSp>
        <p:nvCxnSpPr>
          <p:cNvPr id="228" name="Google Shape;228;p26"/>
          <p:cNvCxnSpPr/>
          <p:nvPr/>
        </p:nvCxnSpPr>
        <p:spPr>
          <a:xfrm>
            <a:off x="531652" y="1517186"/>
            <a:ext cx="2808000" cy="479700"/>
          </a:xfrm>
          <a:prstGeom prst="straightConnector1">
            <a:avLst/>
          </a:prstGeom>
          <a:noFill/>
          <a:ln w="28575" cap="flat" cmpd="sng">
            <a:solidFill>
              <a:srgbClr val="CC0000"/>
            </a:solidFill>
            <a:prstDash val="solid"/>
            <a:round/>
            <a:headEnd type="none" w="med" len="med"/>
            <a:tailEnd type="none" w="med" len="med"/>
          </a:ln>
        </p:spPr>
      </p:cxnSp>
      <p:cxnSp>
        <p:nvCxnSpPr>
          <p:cNvPr id="229" name="Google Shape;229;p26"/>
          <p:cNvCxnSpPr/>
          <p:nvPr/>
        </p:nvCxnSpPr>
        <p:spPr>
          <a:xfrm rot="10800000" flipH="1">
            <a:off x="531652" y="1531361"/>
            <a:ext cx="2836200" cy="479700"/>
          </a:xfrm>
          <a:prstGeom prst="straightConnector1">
            <a:avLst/>
          </a:prstGeom>
          <a:noFill/>
          <a:ln w="28575" cap="flat" cmpd="sng">
            <a:solidFill>
              <a:srgbClr val="CC0000"/>
            </a:solidFill>
            <a:prstDash val="solid"/>
            <a:round/>
            <a:headEnd type="none" w="med" len="med"/>
            <a:tailEnd type="none" w="med" len="med"/>
          </a:ln>
        </p:spPr>
      </p:cxn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3" name="TextBox 2">
            <a:extLst>
              <a:ext uri="{FF2B5EF4-FFF2-40B4-BE49-F238E27FC236}">
                <a16:creationId xmlns:a16="http://schemas.microsoft.com/office/drawing/2014/main" id="{74AFA63D-E288-40A4-93BC-D0412D9563D3}"/>
              </a:ext>
            </a:extLst>
          </p:cNvPr>
          <p:cNvSpPr txBox="1"/>
          <p:nvPr/>
        </p:nvSpPr>
        <p:spPr>
          <a:xfrm>
            <a:off x="457200" y="2929581"/>
            <a:ext cx="8155149" cy="1192634"/>
          </a:xfrm>
          <a:prstGeom prst="rect">
            <a:avLst/>
          </a:prstGeom>
          <a:noFill/>
        </p:spPr>
        <p:txBody>
          <a:bodyPr wrap="square" rtlCol="0">
            <a:spAutoFit/>
          </a:bodyPr>
          <a:lstStyle/>
          <a:p>
            <a:pPr marL="114300" lvl="0" algn="l" rtl="0">
              <a:lnSpc>
                <a:spcPct val="115000"/>
              </a:lnSpc>
              <a:spcBef>
                <a:spcPts val="0"/>
              </a:spcBef>
              <a:spcAft>
                <a:spcPts val="0"/>
              </a:spcAft>
              <a:buClr>
                <a:schemeClr val="dk1"/>
              </a:buClr>
              <a:buSzPts val="1800"/>
            </a:pPr>
            <a:endParaRPr lang="en-US" sz="1400" b="1" dirty="0">
              <a:solidFill>
                <a:schemeClr val="dk1"/>
              </a:solidFill>
            </a:endParaRPr>
          </a:p>
          <a:p>
            <a:pPr marL="114300" lvl="0" algn="l" rtl="0">
              <a:lnSpc>
                <a:spcPct val="115000"/>
              </a:lnSpc>
              <a:spcBef>
                <a:spcPts val="0"/>
              </a:spcBef>
              <a:spcAft>
                <a:spcPts val="0"/>
              </a:spcAft>
              <a:buClr>
                <a:schemeClr val="dk1"/>
              </a:buClr>
              <a:buSzPts val="1800"/>
            </a:pPr>
            <a:r>
              <a:rPr lang="en-US" sz="1800" b="1" dirty="0">
                <a:solidFill>
                  <a:schemeClr val="dk1"/>
                </a:solidFill>
              </a:rPr>
              <a:t>Suggestion:  </a:t>
            </a:r>
            <a:r>
              <a:rPr lang="en-US" sz="1800" dirty="0">
                <a:solidFill>
                  <a:schemeClr val="dk1"/>
                </a:solidFill>
              </a:rPr>
              <a:t>Only document what you are willing to revise.</a:t>
            </a:r>
          </a:p>
          <a:p>
            <a:pPr marL="114300" lvl="0" algn="l" rtl="0">
              <a:lnSpc>
                <a:spcPct val="115000"/>
              </a:lnSpc>
              <a:spcBef>
                <a:spcPts val="0"/>
              </a:spcBef>
              <a:spcAft>
                <a:spcPts val="0"/>
              </a:spcAft>
              <a:buClr>
                <a:schemeClr val="dk1"/>
              </a:buClr>
              <a:buSzPts val="1800"/>
            </a:pPr>
            <a:r>
              <a:rPr lang="en-US" sz="1800" dirty="0">
                <a:solidFill>
                  <a:schemeClr val="dk1"/>
                </a:solidFill>
              </a:rPr>
              <a:t>Also, avoid having multiple “systems of record.”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457200" y="0"/>
            <a:ext cx="86868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Organize Directories (Good Records)</a:t>
            </a:r>
          </a:p>
        </p:txBody>
      </p:sp>
      <p:sp>
        <p:nvSpPr>
          <p:cNvPr id="114" name="Google Shape;114;p15"/>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16" name="Google Shape;116;p15"/>
          <p:cNvSpPr txBox="1"/>
          <p:nvPr/>
        </p:nvSpPr>
        <p:spPr>
          <a:xfrm>
            <a:off x="457200" y="1220752"/>
            <a:ext cx="8299800" cy="56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This is a real directory with code &amp; data that monitors load on KLC.</a:t>
            </a: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Where would you go to find what the load was for each user last Monday?</a:t>
            </a: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17" name="Google Shape;117;p15"/>
          <p:cNvSpPr txBox="1"/>
          <p:nvPr/>
        </p:nvSpPr>
        <p:spPr>
          <a:xfrm>
            <a:off x="328775" y="2193525"/>
            <a:ext cx="2899500" cy="2239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active_netids.txt</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active_usernames.txt</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daily_email.sh</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email_lookup.py</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emails_of_active_users.sh</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loadavg.gnuplot</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loadavg_history.klc01.txt</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loadavg_history.klc02.txt</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loadavg_history.klc03.txt</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p:txBody>
      </p:sp>
      <p:sp>
        <p:nvSpPr>
          <p:cNvPr id="118" name="Google Shape;118;p15"/>
          <p:cNvSpPr txBox="1"/>
          <p:nvPr/>
        </p:nvSpPr>
        <p:spPr>
          <a:xfrm>
            <a:off x="3168750" y="2193525"/>
            <a:ext cx="2899500" cy="2239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loadavg_history.klc04.txt</a:t>
            </a:r>
            <a:endParaRPr>
              <a:solidFill>
                <a:srgbClr val="00FF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loadavg_history.klc05.txt</a:t>
            </a:r>
            <a:endParaRPr>
              <a:solidFill>
                <a:srgbClr val="00FF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loadavg.png</a:t>
            </a:r>
            <a:endParaRPr>
              <a:solidFill>
                <a:srgbClr val="00FF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monitor_load.sh</a:t>
            </a:r>
            <a:endParaRPr>
              <a:solidFill>
                <a:srgbClr val="00FF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netids_of_active_users.sh</a:t>
            </a:r>
            <a:endParaRPr>
              <a:solidFill>
                <a:srgbClr val="00FF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renice/</a:t>
            </a:r>
            <a:endParaRPr>
              <a:solidFill>
                <a:srgbClr val="00FF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users_history.klc01.txt</a:t>
            </a:r>
            <a:endParaRPr>
              <a:solidFill>
                <a:srgbClr val="00FF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users_history.klc02.txt</a:t>
            </a:r>
            <a:endParaRPr>
              <a:solidFill>
                <a:srgbClr val="00FF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users_history.klc03.txt</a:t>
            </a:r>
            <a:endParaRPr>
              <a:solidFill>
                <a:srgbClr val="00FF00"/>
              </a:solidFill>
            </a:endParaRPr>
          </a:p>
        </p:txBody>
      </p:sp>
      <p:sp>
        <p:nvSpPr>
          <p:cNvPr id="119" name="Google Shape;119;p15"/>
          <p:cNvSpPr txBox="1"/>
          <p:nvPr/>
        </p:nvSpPr>
        <p:spPr>
          <a:xfrm>
            <a:off x="6003325" y="2193525"/>
            <a:ext cx="2811900" cy="2239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FF00"/>
                </a:solidFill>
                <a:latin typeface="Courier New"/>
                <a:ea typeface="Courier New"/>
                <a:cs typeface="Courier New"/>
                <a:sym typeface="Courier New"/>
              </a:rPr>
              <a:t>users_history.klc04.txt</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FF00"/>
                </a:solidFill>
                <a:latin typeface="Courier New"/>
                <a:ea typeface="Courier New"/>
                <a:cs typeface="Courier New"/>
                <a:sym typeface="Courier New"/>
              </a:rPr>
              <a:t>users_history.klc05.txt</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FF00"/>
                </a:solidFill>
                <a:latin typeface="Courier New"/>
                <a:ea typeface="Courier New"/>
                <a:cs typeface="Courier New"/>
                <a:sym typeface="Courier New"/>
              </a:rPr>
              <a:t>vmstat.gnuplot</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FF00"/>
                </a:solidFill>
                <a:latin typeface="Courier New"/>
                <a:ea typeface="Courier New"/>
                <a:cs typeface="Courier New"/>
                <a:sym typeface="Courier New"/>
              </a:rPr>
              <a:t>vmstat_history.klc01.txt</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FF00"/>
                </a:solidFill>
                <a:latin typeface="Courier New"/>
                <a:ea typeface="Courier New"/>
                <a:cs typeface="Courier New"/>
                <a:sym typeface="Courier New"/>
              </a:rPr>
              <a:t>vmstat_history.klc02.txt</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FF00"/>
                </a:solidFill>
                <a:latin typeface="Courier New"/>
                <a:ea typeface="Courier New"/>
                <a:cs typeface="Courier New"/>
                <a:sym typeface="Courier New"/>
              </a:rPr>
              <a:t>vmstat_history.klc03.txt</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FF00"/>
                </a:solidFill>
                <a:latin typeface="Courier New"/>
                <a:ea typeface="Courier New"/>
                <a:cs typeface="Courier New"/>
                <a:sym typeface="Courier New"/>
              </a:rPr>
              <a:t>vmstat_history.klc04.txt</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FF00"/>
                </a:solidFill>
                <a:latin typeface="Courier New"/>
                <a:ea typeface="Courier New"/>
                <a:cs typeface="Courier New"/>
                <a:sym typeface="Courier New"/>
              </a:rPr>
              <a:t>vmstat_history.klc05.txt</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FF00"/>
                </a:solidFill>
                <a:latin typeface="Courier New"/>
                <a:ea typeface="Courier New"/>
                <a:cs typeface="Courier New"/>
                <a:sym typeface="Courier New"/>
              </a:rPr>
              <a:t>vmstat.png</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endParaRPr>
              <a:solidFill>
                <a:schemeClr val="dk1"/>
              </a:solidFill>
              <a:latin typeface="Courier New"/>
              <a:ea typeface="Courier New"/>
              <a:cs typeface="Courier New"/>
              <a:sym typeface="Courier New"/>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10" name="TextBox 9">
            <a:extLst>
              <a:ext uri="{FF2B5EF4-FFF2-40B4-BE49-F238E27FC236}">
                <a16:creationId xmlns:a16="http://schemas.microsoft.com/office/drawing/2014/main" id="{3E33AEFA-7FEB-47C6-A551-2700C75D90D6}"/>
              </a:ext>
            </a:extLst>
          </p:cNvPr>
          <p:cNvSpPr txBox="1"/>
          <p:nvPr/>
        </p:nvSpPr>
        <p:spPr>
          <a:xfrm>
            <a:off x="2301536" y="3077584"/>
            <a:ext cx="4603072" cy="307777"/>
          </a:xfrm>
          <a:prstGeom prst="rect">
            <a:avLst/>
          </a:prstGeom>
          <a:noFill/>
        </p:spPr>
        <p:txBody>
          <a:bodyPr wrap="square">
            <a:spAutoFit/>
          </a:bodyPr>
          <a:lstStyle/>
          <a:p>
            <a:pPr marL="0" lvl="0" indent="0" algn="l" rtl="0">
              <a:lnSpc>
                <a:spcPct val="100000"/>
              </a:lnSpc>
              <a:spcBef>
                <a:spcPts val="0"/>
              </a:spcBef>
              <a:spcAft>
                <a:spcPts val="0"/>
              </a:spcAft>
              <a:buClr>
                <a:srgbClr val="3D146F"/>
              </a:buClr>
              <a:buSzPts val="3200"/>
              <a:buFont typeface="Arial"/>
              <a:buNone/>
            </a:pPr>
            <a:r>
              <a:rPr lang="en-US" dirty="0"/>
              <a:t>Organize Directories (Good Records)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Organize Directories (Good Records)</a:t>
            </a:r>
          </a:p>
        </p:txBody>
      </p:sp>
      <p:sp>
        <p:nvSpPr>
          <p:cNvPr id="126" name="Google Shape;126;p16"/>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28" name="Google Shape;128;p16"/>
          <p:cNvSpPr txBox="1"/>
          <p:nvPr/>
        </p:nvSpPr>
        <p:spPr>
          <a:xfrm>
            <a:off x="457200" y="1220752"/>
            <a:ext cx="8299800" cy="56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a:solidFill>
                  <a:schemeClr val="dk1"/>
                </a:solidFill>
              </a:rPr>
              <a:t>Suggestion:</a:t>
            </a:r>
            <a:r>
              <a:rPr lang="en-US" sz="1800">
                <a:solidFill>
                  <a:schemeClr val="dk1"/>
                </a:solidFill>
              </a:rPr>
              <a:t>  Use intuitive directory and file naming conventions.</a:t>
            </a: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Google Shape;129;p16"/>
          <p:cNvSpPr txBox="1"/>
          <p:nvPr/>
        </p:nvSpPr>
        <p:spPr>
          <a:xfrm>
            <a:off x="457200" y="2034475"/>
            <a:ext cx="2899500" cy="2239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FF00"/>
                </a:solidFill>
                <a:highlight>
                  <a:srgbClr val="000000"/>
                </a:highlight>
                <a:latin typeface="Courier New"/>
                <a:ea typeface="Courier New"/>
                <a:cs typeface="Courier New"/>
                <a:sym typeface="Courier New"/>
              </a:rPr>
              <a:t>renice/</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None/>
            </a:pPr>
            <a:endParaRPr sz="600">
              <a:solidFill>
                <a:srgbClr val="00FF00"/>
              </a:solidFill>
              <a:highlight>
                <a:srgbClr val="000000"/>
              </a:highlight>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highlight>
                  <a:srgbClr val="000000"/>
                </a:highlight>
                <a:latin typeface="Courier New"/>
                <a:ea typeface="Courier New"/>
                <a:cs typeface="Courier New"/>
                <a:sym typeface="Courier New"/>
              </a:rPr>
              <a:t>README.txt</a:t>
            </a:r>
            <a:endParaRPr>
              <a:solidFill>
                <a:srgbClr val="00FF00"/>
              </a:solidFill>
              <a:highlight>
                <a:srgbClr val="000000"/>
              </a:highlight>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highlight>
                  <a:srgbClr val="000000"/>
                </a:highlight>
                <a:latin typeface="Courier New"/>
                <a:ea typeface="Courier New"/>
                <a:cs typeface="Courier New"/>
                <a:sym typeface="Courier New"/>
              </a:rPr>
              <a:t>inputs/</a:t>
            </a:r>
            <a:endParaRPr>
              <a:solidFill>
                <a:srgbClr val="00FF00"/>
              </a:solidFill>
              <a:highlight>
                <a:srgbClr val="000000"/>
              </a:highlight>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highlight>
                  <a:srgbClr val="000000"/>
                </a:highlight>
                <a:latin typeface="Courier New"/>
                <a:ea typeface="Courier New"/>
                <a:cs typeface="Courier New"/>
                <a:sym typeface="Courier New"/>
              </a:rPr>
              <a:t>outputs/</a:t>
            </a:r>
            <a:endParaRPr>
              <a:solidFill>
                <a:srgbClr val="00FF00"/>
              </a:solidFill>
              <a:highlight>
                <a:srgbClr val="000000"/>
              </a:highlight>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highlight>
                  <a:srgbClr val="000000"/>
                </a:highlight>
                <a:latin typeface="Courier New"/>
                <a:ea typeface="Courier New"/>
                <a:cs typeface="Courier New"/>
                <a:sym typeface="Courier New"/>
              </a:rPr>
              <a:t>programs/</a:t>
            </a:r>
            <a:endParaRPr>
              <a:solidFill>
                <a:srgbClr val="00FF00"/>
              </a:solidFill>
              <a:highlight>
                <a:srgbClr val="000000"/>
              </a:highlight>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highlight>
                  <a:srgbClr val="000000"/>
                </a:highlight>
                <a:latin typeface="Courier New"/>
                <a:ea typeface="Courier New"/>
                <a:cs typeface="Courier New"/>
                <a:sym typeface="Courier New"/>
              </a:rPr>
              <a:t>run_logs/</a:t>
            </a:r>
            <a:endParaRPr>
              <a:solidFill>
                <a:srgbClr val="00FF00"/>
              </a:solidFill>
              <a:highlight>
                <a:srgbClr val="000000"/>
              </a:highlight>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highlight>
                  <a:srgbClr val="000000"/>
                </a:highlight>
                <a:latin typeface="Courier New"/>
                <a:ea typeface="Courier New"/>
                <a:cs typeface="Courier New"/>
                <a:sym typeface="Courier New"/>
              </a:rPr>
              <a:t>versions_old/</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None/>
            </a:pP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p:txBody>
      </p:sp>
      <p:sp>
        <p:nvSpPr>
          <p:cNvPr id="130" name="Google Shape;130;p16"/>
          <p:cNvSpPr txBox="1"/>
          <p:nvPr/>
        </p:nvSpPr>
        <p:spPr>
          <a:xfrm>
            <a:off x="4922350" y="2970575"/>
            <a:ext cx="2811900" cy="2239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FF00"/>
                </a:solidFill>
                <a:latin typeface="Courier New"/>
                <a:ea typeface="Courier New"/>
                <a:cs typeface="Courier New"/>
                <a:sym typeface="Courier New"/>
              </a:rPr>
              <a:t>programs/</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endParaRPr sz="600">
              <a:solidFill>
                <a:srgbClr val="00FF00"/>
              </a:solidFill>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latin typeface="Courier New"/>
                <a:ea typeface="Courier New"/>
                <a:cs typeface="Courier New"/>
                <a:sym typeface="Courier New"/>
              </a:rPr>
              <a:t>1_get_ps.py</a:t>
            </a:r>
            <a:endParaRPr>
              <a:solidFill>
                <a:srgbClr val="00FF00"/>
              </a:solidFill>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latin typeface="Courier New"/>
                <a:ea typeface="Courier New"/>
                <a:cs typeface="Courier New"/>
                <a:sym typeface="Courier New"/>
              </a:rPr>
              <a:t>2a_sum_users.py</a:t>
            </a:r>
            <a:endParaRPr>
              <a:solidFill>
                <a:srgbClr val="00FF00"/>
              </a:solidFill>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latin typeface="Courier New"/>
                <a:ea typeface="Courier New"/>
                <a:cs typeface="Courier New"/>
                <a:sym typeface="Courier New"/>
              </a:rPr>
              <a:t>2b_sum_load.py</a:t>
            </a:r>
            <a:endParaRPr>
              <a:solidFill>
                <a:srgbClr val="00FF00"/>
              </a:solidFill>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latin typeface="Courier New"/>
                <a:ea typeface="Courier New"/>
                <a:cs typeface="Courier New"/>
                <a:sym typeface="Courier New"/>
              </a:rPr>
              <a:t>3_make_graphs.py</a:t>
            </a:r>
            <a:endParaRPr>
              <a:solidFill>
                <a:srgbClr val="00FF00"/>
              </a:solidFill>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latin typeface="Courier New"/>
                <a:ea typeface="Courier New"/>
                <a:cs typeface="Courier New"/>
                <a:sym typeface="Courier New"/>
              </a:rPr>
              <a:t>4_send_email.py</a:t>
            </a:r>
            <a:endParaRPr>
              <a:solidFill>
                <a:srgbClr val="00FF00"/>
              </a:solidFill>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latin typeface="Courier New"/>
                <a:ea typeface="Courier New"/>
                <a:cs typeface="Courier New"/>
                <a:sym typeface="Courier New"/>
              </a:rPr>
              <a:t>RUN_ALL_PROGRAMS.sh</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endParaRPr>
              <a:solidFill>
                <a:schemeClr val="dk1"/>
              </a:solidFill>
              <a:latin typeface="Courier New"/>
              <a:ea typeface="Courier New"/>
              <a:cs typeface="Courier New"/>
              <a:sym typeface="Courier New"/>
            </a:endParaRPr>
          </a:p>
        </p:txBody>
      </p:sp>
      <p:sp>
        <p:nvSpPr>
          <p:cNvPr id="131" name="Google Shape;131;p16"/>
          <p:cNvSpPr/>
          <p:nvPr/>
        </p:nvSpPr>
        <p:spPr>
          <a:xfrm>
            <a:off x="2218775" y="3028225"/>
            <a:ext cx="2590200" cy="252000"/>
          </a:xfrm>
          <a:prstGeom prst="rightArrow">
            <a:avLst>
              <a:gd name="adj1" fmla="val 50000"/>
              <a:gd name="adj2" fmla="val 7867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7"/>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Save Previous Versions (Good Records)</a:t>
            </a:r>
            <a:endParaRPr dirty="0"/>
          </a:p>
        </p:txBody>
      </p:sp>
      <p:sp>
        <p:nvSpPr>
          <p:cNvPr id="138" name="Google Shape;138;p17"/>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pic>
        <p:nvPicPr>
          <p:cNvPr id="140" name="Google Shape;140;p17"/>
          <p:cNvPicPr preferRelativeResize="0"/>
          <p:nvPr/>
        </p:nvPicPr>
        <p:blipFill>
          <a:blip r:embed="rId3">
            <a:alphaModFix/>
          </a:blip>
          <a:stretch>
            <a:fillRect/>
          </a:stretch>
        </p:blipFill>
        <p:spPr>
          <a:xfrm>
            <a:off x="457200" y="1958201"/>
            <a:ext cx="6760126" cy="3622749"/>
          </a:xfrm>
          <a:prstGeom prst="rect">
            <a:avLst/>
          </a:prstGeom>
          <a:noFill/>
          <a:ln>
            <a:noFill/>
          </a:ln>
        </p:spPr>
      </p:pic>
      <p:sp>
        <p:nvSpPr>
          <p:cNvPr id="141" name="Google Shape;141;p17"/>
          <p:cNvSpPr txBox="1"/>
          <p:nvPr/>
        </p:nvSpPr>
        <p:spPr>
          <a:xfrm>
            <a:off x="444050" y="1124900"/>
            <a:ext cx="6917100" cy="60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Example of a spreadsheet shared and used by many people</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cSld>
  <p:clrMapOvr>
    <a:masterClrMapping/>
  </p:clrMapOvr>
</p:sld>
</file>

<file path=ppt/theme/theme1.xml><?xml version="1.0" encoding="utf-8"?>
<a:theme xmlns:a="http://schemas.openxmlformats.org/drawingml/2006/main"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2323</TotalTime>
  <Words>3058</Words>
  <Application>Microsoft Office PowerPoint</Application>
  <PresentationFormat>On-screen Show (4:3)</PresentationFormat>
  <Paragraphs>463</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Arial,Sans-Serif</vt:lpstr>
      <vt:lpstr>Calibri</vt:lpstr>
      <vt:lpstr>Courier New</vt:lpstr>
      <vt:lpstr>2_Custom Design</vt:lpstr>
      <vt:lpstr>Reproducibility Principles Data Skills for Empirical Research</vt:lpstr>
      <vt:lpstr>Reproducibility Matters to Many People</vt:lpstr>
      <vt:lpstr>Empirical Research Presents Challenges</vt:lpstr>
      <vt:lpstr>How Well Do You Collaborate with Yourself?</vt:lpstr>
      <vt:lpstr>How to Manage Better Collaborations</vt:lpstr>
      <vt:lpstr>Document Your Code (Good Records)</vt:lpstr>
      <vt:lpstr>Organize Directories (Good Records)</vt:lpstr>
      <vt:lpstr>Organize Directories (Good Records)</vt:lpstr>
      <vt:lpstr>Save Previous Versions (Good Records)</vt:lpstr>
      <vt:lpstr>Version Control (Good Records)</vt:lpstr>
      <vt:lpstr>Don’t Repeat Yourself (DRY)</vt:lpstr>
      <vt:lpstr>Automation Reduces Human Errors</vt:lpstr>
      <vt:lpstr>Automation Reduces Human Errors</vt:lpstr>
      <vt:lpstr>Automation Reduces Human Errors</vt:lpstr>
      <vt:lpstr>You Have to Produce Results Before You Can Reproduce Them!</vt:lpstr>
      <vt:lpstr>What To Expect From These Workshops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Reproducibility Principles Data Skills for Empirical Research</dc:title>
  <cp:lastModifiedBy>John Patrick Johnson</cp:lastModifiedBy>
  <cp:revision>143</cp:revision>
  <cp:lastPrinted>2021-01-10T16:48:07Z</cp:lastPrinted>
  <dcterms:modified xsi:type="dcterms:W3CDTF">2021-01-10T16:58:59Z</dcterms:modified>
</cp:coreProperties>
</file>