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0" t="0" r="r" b="b"/>
            <a:pathLst>
              <a:path w="5773" h="657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0" t="0" r="r" b="b"/>
            <a:pathLst>
              <a:path w="3001" h="596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custGeom>
            <a:avLst/>
            <a:gdLst/>
            <a:ahLst/>
            <a:rect l="0" t="0" r="r" b="b"/>
            <a:pathLst>
              <a:path w="5773" h="1056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custGeom>
            <a:avLst/>
            <a:gdLst/>
            <a:ahLst/>
            <a:rect l="0" t="0" r="r" b="b"/>
            <a:pathLst>
              <a:path w="5767" h="855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 strike="noStrike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n-US" sz="2100" strike="noStrike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 strike="noStrike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 strike="noStrike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Constantia"/>
              </a:rPr>
              <a:t>5/2/16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80EE726-92F5-4DDD-859D-946873DC1D38}" type="slidenum">
              <a:rPr lang="en-US" sz="1200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57160" y="64296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4617b"/>
                </a:solidFill>
                <a:latin typeface="Calibri"/>
              </a:rPr>
              <a:t>         </a:t>
            </a:r>
            <a:r>
              <a:rPr b="1" lang="en-US" sz="2400" strike="noStrike">
                <a:solidFill>
                  <a:srgbClr val="02313e"/>
                </a:solidFill>
                <a:latin typeface="Calibri"/>
              </a:rPr>
              <a:t>HARCOURT BUTTLER TECHNOLOGICAL INSTITUTE</a:t>
            </a:r>
            <a:r>
              <a:rPr b="1" lang="en-US" sz="2400" strike="noStrike">
                <a:solidFill>
                  <a:srgbClr val="02313e"/>
                </a:solidFill>
                <a:latin typeface="Calibri"/>
              </a:rPr>
              <a:t>
</a:t>
            </a:r>
            <a:r>
              <a:rPr b="1" lang="en-US" sz="2400" strike="noStrike">
                <a:solidFill>
                  <a:srgbClr val="02313e"/>
                </a:solidFill>
                <a:latin typeface="Calibri"/>
              </a:rPr>
              <a:t>                                   KANPUR</a:t>
            </a:r>
            <a:r>
              <a:rPr b="1" lang="en-US" sz="2400" strike="noStrike">
                <a:solidFill>
                  <a:srgbClr val="02313e"/>
                </a:solidFill>
                <a:latin typeface="Calibri"/>
              </a:rPr>
              <a:t>
</a:t>
            </a:r>
            <a:r>
              <a:rPr b="1" lang="en-US" sz="2400" strike="noStrike">
                <a:solidFill>
                  <a:srgbClr val="02313e"/>
                </a:solidFill>
                <a:latin typeface="Calibri"/>
              </a:rPr>
              <a:t>                  </a:t>
            </a:r>
            <a:r>
              <a:rPr b="1" lang="en-US" sz="1400" strike="noStrike">
                <a:solidFill>
                  <a:srgbClr val="04617b"/>
                </a:solidFill>
                <a:latin typeface="Calibri"/>
              </a:rPr>
              <a:t>DEPARTMENT OF COMPUTER SCIENCE AND ENGINEERING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357120" y="2214720"/>
            <a:ext cx="8500680" cy="426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2313e"/>
                </a:solidFill>
                <a:latin typeface="Constantia"/>
              </a:rPr>
              <a:t>             </a:t>
            </a:r>
            <a:r>
              <a:rPr b="1" lang="en-US" sz="3600" strike="noStrike">
                <a:solidFill>
                  <a:srgbClr val="02313e"/>
                </a:solidFill>
                <a:latin typeface="Constantia"/>
              </a:rPr>
              <a:t>GALAXIAN SHOOTING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nstantia"/>
              </a:rPr>
              <a:t>                                         </a:t>
            </a:r>
            <a:r>
              <a:rPr lang="en-US" sz="1400" strike="noStrike">
                <a:solidFill>
                  <a:srgbClr val="000000"/>
                </a:solidFill>
                <a:latin typeface="Constantia"/>
              </a:rPr>
              <a:t>COMPUTER GRAPHICS PROJECT USING OPENGL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02313e"/>
                </a:solidFill>
                <a:latin typeface="Constantia"/>
              </a:rPr>
              <a:t>         </a:t>
            </a:r>
            <a:r>
              <a:rPr b="1" lang="en-US" sz="2000" strike="noStrike">
                <a:solidFill>
                  <a:srgbClr val="02313e"/>
                </a:solidFill>
                <a:latin typeface="Constantia"/>
              </a:rPr>
              <a:t>SUBMITTED TO:                                       SUBMITTED BY: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2313e"/>
                </a:solidFill>
                <a:latin typeface="Constantia"/>
              </a:rPr>
              <a:t>              </a:t>
            </a:r>
            <a:r>
              <a:rPr lang="en-US" sz="1600" strike="noStrike">
                <a:solidFill>
                  <a:srgbClr val="000000"/>
                </a:solidFill>
                <a:latin typeface="Constantia"/>
              </a:rPr>
              <a:t>DR. NARENDRA KOHALI                                        AMBRISH AWASTHI(86/13)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onstantia"/>
              </a:rPr>
              <a:t>             </a:t>
            </a:r>
            <a:r>
              <a:rPr lang="en-US" sz="1200" strike="noStrike">
                <a:solidFill>
                  <a:srgbClr val="000000"/>
                </a:solidFill>
                <a:latin typeface="Constantia"/>
              </a:rPr>
              <a:t>H.O.D CSE                                                                                            </a:t>
            </a:r>
            <a:r>
              <a:rPr lang="en-US" sz="1600" strike="noStrike">
                <a:solidFill>
                  <a:srgbClr val="000000"/>
                </a:solidFill>
                <a:latin typeface="Constantia"/>
              </a:rPr>
              <a:t>AMIT GAUTAM(87/13)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onstantia"/>
              </a:rPr>
              <a:t>                 </a:t>
            </a:r>
            <a:r>
              <a:rPr lang="en-US" sz="1200" strike="noStrike">
                <a:solidFill>
                  <a:srgbClr val="000000"/>
                </a:solidFill>
                <a:latin typeface="Constantia"/>
              </a:rPr>
              <a:t>HBTI KANPUR                                                                                    </a:t>
            </a:r>
            <a:r>
              <a:rPr lang="en-US" sz="1600" strike="noStrike">
                <a:solidFill>
                  <a:srgbClr val="000000"/>
                </a:solidFill>
                <a:latin typeface="Constantia"/>
              </a:rPr>
              <a:t>DEEPAK KUMAR(93/13)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onstantia"/>
              </a:rPr>
              <a:t>                                                                                                </a:t>
            </a:r>
            <a:r>
              <a:rPr lang="en-US" sz="1600" strike="noStrike">
                <a:solidFill>
                  <a:srgbClr val="000000"/>
                </a:solidFill>
                <a:latin typeface="Constantia"/>
              </a:rPr>
              <a:t>GAURAV SHARMA(526/14)</a:t>
            </a:r>
            <a:endParaRPr/>
          </a:p>
        </p:txBody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285840" y="500040"/>
            <a:ext cx="999720" cy="14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2313e"/>
                </a:solidFill>
                <a:latin typeface="Calibri"/>
              </a:rPr>
              <a:t>Some User defined Functions Used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300" strike="noStrike">
                <a:solidFill>
                  <a:srgbClr val="02313e"/>
                </a:solidFill>
                <a:latin typeface="Constantia"/>
              </a:rPr>
              <a:t>Drawing.cpp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draw_background()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draw_main_ship();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draw_bombs();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draw_bullets();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darw_score_board();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draw_start_menu();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draw_pause_menu();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draw_quit_menu();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draw_thank_you_menu();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500" strike="noStrike">
                <a:solidFill>
                  <a:srgbClr val="02313e"/>
                </a:solidFill>
                <a:latin typeface="Constantia"/>
              </a:rPr>
              <a:t>move.cpp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main_ship_move();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bomb_move();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bullet_move();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detect_collisions();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collision_bomb_ship();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collision_bomb_bullet();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457200" y="1571760"/>
            <a:ext cx="7467120" cy="455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300" strike="noStrike">
                <a:solidFill>
                  <a:srgbClr val="02313e"/>
                </a:solidFill>
                <a:latin typeface="Constantia"/>
              </a:rPr>
              <a:t>Utility.cpp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cirsetpix()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dispcir()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add_bullet()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300" strike="noStrike">
                <a:solidFill>
                  <a:srgbClr val="02313e"/>
                </a:solidFill>
                <a:latin typeface="Constantia"/>
              </a:rPr>
              <a:t>Callback.cpp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normal_key()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normal_key_up();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keyboard_func();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keyboard_up_func();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mouse_motion()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START MENU</a:t>
            </a:r>
            <a:endParaRPr/>
          </a:p>
        </p:txBody>
      </p:sp>
      <p:pic>
        <p:nvPicPr>
          <p:cNvPr id="71" name="Content Placeholder 3" descr=""/>
          <p:cNvPicPr/>
          <p:nvPr/>
        </p:nvPicPr>
        <p:blipFill>
          <a:blip r:embed="rId1"/>
          <a:stretch/>
        </p:blipFill>
        <p:spPr>
          <a:xfrm>
            <a:off x="529200" y="2112480"/>
            <a:ext cx="8229240" cy="410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MAIN SHIP</a:t>
            </a:r>
            <a:endParaRPr/>
          </a:p>
        </p:txBody>
      </p:sp>
      <p:pic>
        <p:nvPicPr>
          <p:cNvPr id="73" name="Content Placeholder 3" descr=""/>
          <p:cNvPicPr/>
          <p:nvPr/>
        </p:nvPicPr>
        <p:blipFill>
          <a:blip r:embed="rId1"/>
          <a:stretch/>
        </p:blipFill>
        <p:spPr>
          <a:xfrm>
            <a:off x="457200" y="2126520"/>
            <a:ext cx="8229240" cy="400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PAUSE MENU</a:t>
            </a:r>
            <a:endParaRPr/>
          </a:p>
        </p:txBody>
      </p:sp>
      <p:pic>
        <p:nvPicPr>
          <p:cNvPr id="75" name="Content Placeholder 3" descr=""/>
          <p:cNvPicPr/>
          <p:nvPr/>
        </p:nvPicPr>
        <p:blipFill>
          <a:blip r:embed="rId1"/>
          <a:stretch/>
        </p:blipFill>
        <p:spPr>
          <a:xfrm>
            <a:off x="457200" y="2188800"/>
            <a:ext cx="8229240" cy="388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EXIT MENU</a:t>
            </a:r>
            <a:endParaRPr/>
          </a:p>
        </p:txBody>
      </p:sp>
      <p:pic>
        <p:nvPicPr>
          <p:cNvPr id="77" name="Content Placeholder 3" descr=""/>
          <p:cNvPicPr/>
          <p:nvPr/>
        </p:nvPicPr>
        <p:blipFill>
          <a:blip r:embed="rId1"/>
          <a:stretch/>
        </p:blipFill>
        <p:spPr>
          <a:xfrm>
            <a:off x="457200" y="2085120"/>
            <a:ext cx="8229240" cy="408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 strike="noStrike">
                <a:solidFill>
                  <a:srgbClr val="02313e"/>
                </a:solidFill>
                <a:latin typeface="Calibri"/>
              </a:rPr>
              <a:t>THANK YOU</a:t>
            </a:r>
            <a:endParaRPr/>
          </a:p>
        </p:txBody>
      </p:sp>
      <p:pic>
        <p:nvPicPr>
          <p:cNvPr id="79" name="Content Placeholder 3" descr=""/>
          <p:cNvPicPr/>
          <p:nvPr/>
        </p:nvPicPr>
        <p:blipFill>
          <a:blip r:embed="rId1"/>
          <a:stretch/>
        </p:blipFill>
        <p:spPr>
          <a:xfrm>
            <a:off x="457200" y="2142000"/>
            <a:ext cx="8229240" cy="39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RESULT</a:t>
            </a:r>
            <a:endParaRPr/>
          </a:p>
        </p:txBody>
      </p:sp>
      <p:pic>
        <p:nvPicPr>
          <p:cNvPr id="81" name="Content Placeholder 3" descr=""/>
          <p:cNvPicPr/>
          <p:nvPr/>
        </p:nvPicPr>
        <p:blipFill>
          <a:blip r:embed="rId1"/>
          <a:stretch/>
        </p:blipFill>
        <p:spPr>
          <a:xfrm>
            <a:off x="708480" y="1935000"/>
            <a:ext cx="7726320" cy="438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The GALAXIAN SHOOTING game has been improvised with graphical approach.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The demo is made more iterative with mouse interaction module in the program.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ABSTRACT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Galaxy Shooting is an Open-GL based 2D game.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This project was done as a part of Computer Graphics Course,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The project was made with an objective of learning 2D Animations and basic transformations.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FUTURE SCOPE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</a:rPr>
              <a:t>The game designed is two dimensional demo. In future, it can be redesigned with 3D animation and sound effects.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2313e"/>
                </a:solidFill>
                <a:latin typeface="Constantia"/>
              </a:rPr>
              <a:t>Future scope of computer graphics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</a:rPr>
              <a:t>Animation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</a:rPr>
              <a:t>Game Industries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</a:rPr>
              <a:t>Multimedia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</a:rPr>
              <a:t>Entertainment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</a:rPr>
              <a:t>Business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714240" y="2571840"/>
            <a:ext cx="7467120" cy="291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8800" strike="noStrike">
                <a:solidFill>
                  <a:srgbClr val="02313e"/>
                </a:solidFill>
                <a:latin typeface="Constantia"/>
              </a:rPr>
              <a:t> </a:t>
            </a:r>
            <a:r>
              <a:rPr b="1" i="1" lang="en-US" sz="8800" strike="noStrike">
                <a:solidFill>
                  <a:srgbClr val="02313e"/>
                </a:solidFill>
                <a:latin typeface="Constantia"/>
              </a:rPr>
              <a:t>THANK YOU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CONTENTS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Inroduction to opengl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Main Features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About Galaxian Shooting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Design &amp; Implementation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Conclusion &amp; future scope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 strike="noStrike">
                <a:solidFill>
                  <a:srgbClr val="02313e"/>
                </a:solidFill>
                <a:latin typeface="Calibri"/>
              </a:rPr>
              <a:t>INTRODUCTION TO </a:t>
            </a: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OPENGL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The </a:t>
            </a:r>
            <a:r>
              <a:rPr i="1" lang="en-US" sz="2600" strike="noStrike">
                <a:solidFill>
                  <a:srgbClr val="000000"/>
                </a:solidFill>
                <a:latin typeface="Constantia"/>
              </a:rPr>
              <a:t>Open Graphics Library (OpenGL)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 is used for visualizing 2D and 3D data. It is a multipurpose open-standard graphics library that supports applications for 2D and 3D digital content creation, mechanical and architectural design.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OpenGL Utility Library(GLU)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OpenGL Utility Toolkit(GLUT)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MAIN FEATURES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Use of primitive OpenGL functions to draw object.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Interactive  Input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Collision detection 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Mouse hover  effect in menu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Animation Using Double Buffering to avoid Flicker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Highscore saved using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PLAY CONTROLS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" name="TextShape 3"/>
          <p:cNvSpPr txBox="1"/>
          <p:nvPr/>
        </p:nvSpPr>
        <p:spPr>
          <a:xfrm>
            <a:off x="36612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latin typeface="Constantia"/>
              </a:rPr>
              <a:t>  </a:t>
            </a:r>
            <a:endParaRPr/>
          </a:p>
        </p:txBody>
      </p:sp>
      <p:sp>
        <p:nvSpPr>
          <p:cNvPr id="57" name="TextShape 4"/>
          <p:cNvSpPr txBox="1"/>
          <p:nvPr/>
        </p:nvSpPr>
        <p:spPr>
          <a:xfrm>
            <a:off x="823320" y="2429640"/>
            <a:ext cx="6220440" cy="342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Left Key = Move the ship left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Right Key =  Move the ship right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Spacebar/Left Click = Shooting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'P'/'p'/Right Click = Pause/Resume Game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'R'/'r' = Resume Game (Works only in Pause Game Screen)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'Q'/Esc Key = Quit Game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'S'/'s' = Start the game (works only in start screen)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5000" strike="noStrike">
                <a:solidFill>
                  <a:srgbClr val="02313e"/>
                </a:solidFill>
                <a:latin typeface="Calibri"/>
              </a:rPr>
              <a:t>DESIGN &amp; IMPLEMENTATION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FUNCTIONS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START MENU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MAIN SHIP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PAUSE MENU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EXIT MENU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THANK YOU MENU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4400" strike="noStrike">
                <a:solidFill>
                  <a:srgbClr val="02313e"/>
                </a:solidFill>
                <a:latin typeface="Calibri"/>
              </a:rPr>
              <a:t>FUNCTIONS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500" strike="noStrike">
                <a:solidFill>
                  <a:srgbClr val="02313e"/>
                </a:solidFill>
                <a:latin typeface="Constantia"/>
              </a:rPr>
              <a:t>Some Opengl Standard Functions Used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glPushMatrix();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glPopMatrix();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glColor3f(float r,float g,float b);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glBegin();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glVertex2f(float x,float y);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glEnd();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GL_POLYGON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GL_LINE_LOOP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GL_MODEL_VIEW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457200" y="1600200"/>
            <a:ext cx="825768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glutInitDisplayMode (</a:t>
            </a:r>
            <a:r>
              <a:rPr lang="en-US" sz="1500" strike="noStrike">
                <a:solidFill>
                  <a:srgbClr val="000000"/>
                </a:solidFill>
                <a:latin typeface="Constantia"/>
              </a:rPr>
              <a:t>GLUT_DOUBLE | GLUT_RGBA | GLUT_DEPTH</a:t>
            </a: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glutKeyboardFunc();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glutKeyboardUpFunc();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glutSpecialFunc();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glutSpecialUpFunc();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glutPassiveMotionFunc();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glutMouseFunc();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glutTimerFunc();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</a:rPr>
              <a:t>glutPostRedisplay();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