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64" r:id="rId3"/>
    <p:sldId id="259" r:id="rId4"/>
    <p:sldId id="260" r:id="rId5"/>
    <p:sldId id="261" r:id="rId6"/>
    <p:sldId id="263" r:id="rId7"/>
    <p:sldId id="262" r:id="rId8"/>
    <p:sldId id="265" r:id="rId9"/>
    <p:sldId id="266" r:id="rId10"/>
    <p:sldId id="267" r:id="rId11"/>
    <p:sldId id="268" r:id="rId12"/>
    <p:sldId id="269" r:id="rId13"/>
    <p:sldId id="270" r:id="rId14"/>
    <p:sldId id="274" r:id="rId15"/>
    <p:sldId id="272" r:id="rId16"/>
    <p:sldId id="273" r:id="rId17"/>
    <p:sldId id="275" r:id="rId18"/>
    <p:sldId id="276"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DBD9BBE-FFAA-42B2-91CD-BE793199D973}" type="datetimeFigureOut">
              <a:rPr lang="en-US" smtClean="0"/>
              <a:pPr/>
              <a:t>5/2/2016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68E770D-2467-4479-B81A-2FDACD45D7E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BD9BBE-FFAA-42B2-91CD-BE793199D973}" type="datetimeFigureOut">
              <a:rPr lang="en-US" smtClean="0"/>
              <a:pPr/>
              <a:t>5/2/2016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70D-2467-4479-B81A-2FDACD45D7E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BD9BBE-FFAA-42B2-91CD-BE793199D973}" type="datetimeFigureOut">
              <a:rPr lang="en-US" smtClean="0"/>
              <a:pPr/>
              <a:t>5/2/2016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70D-2467-4479-B81A-2FDACD45D7E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BD9BBE-FFAA-42B2-91CD-BE793199D973}" type="datetimeFigureOut">
              <a:rPr lang="en-US" smtClean="0"/>
              <a:pPr/>
              <a:t>5/2/2016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70D-2467-4479-B81A-2FDACD45D7E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DBD9BBE-FFAA-42B2-91CD-BE793199D973}" type="datetimeFigureOut">
              <a:rPr lang="en-US" smtClean="0"/>
              <a:pPr/>
              <a:t>5/2/2016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70D-2467-4479-B81A-2FDACD45D7E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BD9BBE-FFAA-42B2-91CD-BE793199D973}" type="datetimeFigureOut">
              <a:rPr lang="en-US" smtClean="0"/>
              <a:pPr/>
              <a:t>5/2/2016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70D-2467-4479-B81A-2FDACD45D7E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DBD9BBE-FFAA-42B2-91CD-BE793199D973}" type="datetimeFigureOut">
              <a:rPr lang="en-US" smtClean="0"/>
              <a:pPr/>
              <a:t>5/2/2016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70D-2467-4479-B81A-2FDACD45D7E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DBD9BBE-FFAA-42B2-91CD-BE793199D973}" type="datetimeFigureOut">
              <a:rPr lang="en-US" smtClean="0"/>
              <a:pPr/>
              <a:t>5/2/2016</a:t>
            </a:fld>
            <a:endParaRPr lang="en-IN"/>
          </a:p>
        </p:txBody>
      </p:sp>
      <p:sp>
        <p:nvSpPr>
          <p:cNvPr id="8" name="Slide Number Placeholder 7"/>
          <p:cNvSpPr>
            <a:spLocks noGrp="1"/>
          </p:cNvSpPr>
          <p:nvPr>
            <p:ph type="sldNum" sz="quarter" idx="11"/>
          </p:nvPr>
        </p:nvSpPr>
        <p:spPr/>
        <p:txBody>
          <a:bodyPr/>
          <a:lstStyle/>
          <a:p>
            <a:fld id="{F68E770D-2467-4479-B81A-2FDACD45D7E5}"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D9BBE-FFAA-42B2-91CD-BE793199D973}" type="datetimeFigureOut">
              <a:rPr lang="en-US" smtClean="0"/>
              <a:pPr/>
              <a:t>5/2/2016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70D-2467-4479-B81A-2FDACD45D7E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DBD9BBE-FFAA-42B2-91CD-BE793199D973}" type="datetimeFigureOut">
              <a:rPr lang="en-US" smtClean="0"/>
              <a:pPr/>
              <a:t>5/2/2016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F68E770D-2467-4479-B81A-2FDACD45D7E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DBD9BBE-FFAA-42B2-91CD-BE793199D973}" type="datetimeFigureOut">
              <a:rPr lang="en-US" smtClean="0"/>
              <a:pPr/>
              <a:t>5/2/2016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70D-2467-4479-B81A-2FDACD45D7E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DBD9BBE-FFAA-42B2-91CD-BE793199D973}" type="datetimeFigureOut">
              <a:rPr lang="en-US" smtClean="0"/>
              <a:pPr/>
              <a:t>5/2/2016</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68E770D-2467-4479-B81A-2FDACD45D7E5}"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14290"/>
            <a:ext cx="7467600" cy="1143000"/>
          </a:xfrm>
        </p:spPr>
        <p:txBody>
          <a:bodyPr>
            <a:noAutofit/>
          </a:bodyPr>
          <a:lstStyle/>
          <a:p>
            <a:r>
              <a:rPr lang="en-IN" sz="2400" b="1" dirty="0" smtClean="0"/>
              <a:t>         </a:t>
            </a:r>
            <a:r>
              <a:rPr lang="en-IN" sz="2400" b="1" dirty="0" smtClean="0">
                <a:solidFill>
                  <a:schemeClr val="tx2">
                    <a:lumMod val="50000"/>
                  </a:schemeClr>
                </a:solidFill>
              </a:rPr>
              <a:t>HARCOURT BUTTLER TECHNOLOGICAL INSTITUTE</a:t>
            </a:r>
            <a:br>
              <a:rPr lang="en-IN" sz="2400" b="1" dirty="0" smtClean="0">
                <a:solidFill>
                  <a:schemeClr val="tx2">
                    <a:lumMod val="50000"/>
                  </a:schemeClr>
                </a:solidFill>
              </a:rPr>
            </a:br>
            <a:r>
              <a:rPr lang="en-IN" sz="2400" b="1" dirty="0" smtClean="0">
                <a:solidFill>
                  <a:schemeClr val="tx2">
                    <a:lumMod val="50000"/>
                  </a:schemeClr>
                </a:solidFill>
              </a:rPr>
              <a:t>                                   KANPUR</a:t>
            </a:r>
            <a:br>
              <a:rPr lang="en-IN" sz="2400" b="1" dirty="0" smtClean="0">
                <a:solidFill>
                  <a:schemeClr val="tx2">
                    <a:lumMod val="50000"/>
                  </a:schemeClr>
                </a:solidFill>
              </a:rPr>
            </a:br>
            <a:r>
              <a:rPr lang="en-IN" sz="2400" b="1" dirty="0" smtClean="0">
                <a:solidFill>
                  <a:schemeClr val="tx2">
                    <a:lumMod val="50000"/>
                  </a:schemeClr>
                </a:solidFill>
              </a:rPr>
              <a:t>                  </a:t>
            </a:r>
            <a:r>
              <a:rPr lang="en-IN" sz="1400" b="1" dirty="0" smtClean="0"/>
              <a:t>DEPARTMENT OF COMPUTER SCIENCE AND ENGINEERING</a:t>
            </a:r>
            <a:endParaRPr lang="en-IN" sz="2000" b="1" dirty="0"/>
          </a:p>
        </p:txBody>
      </p:sp>
      <p:sp>
        <p:nvSpPr>
          <p:cNvPr id="3" name="Content Placeholder 2"/>
          <p:cNvSpPr>
            <a:spLocks noGrp="1"/>
          </p:cNvSpPr>
          <p:nvPr>
            <p:ph idx="1"/>
          </p:nvPr>
        </p:nvSpPr>
        <p:spPr>
          <a:xfrm>
            <a:off x="357158" y="2214554"/>
            <a:ext cx="8501122" cy="4268799"/>
          </a:xfrm>
        </p:spPr>
        <p:txBody>
          <a:bodyPr>
            <a:normAutofit/>
          </a:bodyPr>
          <a:lstStyle/>
          <a:p>
            <a:pPr>
              <a:buNone/>
            </a:pPr>
            <a:r>
              <a:rPr lang="en-IN" sz="3600" dirty="0" smtClean="0">
                <a:solidFill>
                  <a:schemeClr val="tx2">
                    <a:lumMod val="50000"/>
                  </a:schemeClr>
                </a:solidFill>
              </a:rPr>
              <a:t>             GALAXIAN SHOOTING</a:t>
            </a:r>
          </a:p>
          <a:p>
            <a:pPr>
              <a:buNone/>
            </a:pPr>
            <a:r>
              <a:rPr lang="en-IN" sz="1400" dirty="0" smtClean="0"/>
              <a:t>                                         COMPUTER GRAPHICS PROJECT USING OPENGL</a:t>
            </a:r>
          </a:p>
          <a:p>
            <a:pPr>
              <a:buNone/>
            </a:pPr>
            <a:endParaRPr lang="en-IN" sz="1400" dirty="0" smtClean="0">
              <a:solidFill>
                <a:schemeClr val="tx2">
                  <a:lumMod val="50000"/>
                </a:schemeClr>
              </a:solidFill>
            </a:endParaRPr>
          </a:p>
          <a:p>
            <a:pPr>
              <a:buNone/>
            </a:pPr>
            <a:endParaRPr lang="en-IN" sz="1400" dirty="0" smtClean="0">
              <a:solidFill>
                <a:schemeClr val="tx2">
                  <a:lumMod val="50000"/>
                </a:schemeClr>
              </a:solidFill>
            </a:endParaRPr>
          </a:p>
          <a:p>
            <a:pPr>
              <a:buNone/>
            </a:pPr>
            <a:endParaRPr lang="en-IN" sz="1400" dirty="0" smtClean="0">
              <a:solidFill>
                <a:schemeClr val="tx2">
                  <a:lumMod val="50000"/>
                </a:schemeClr>
              </a:solidFill>
            </a:endParaRPr>
          </a:p>
          <a:p>
            <a:pPr>
              <a:buNone/>
            </a:pPr>
            <a:endParaRPr lang="en-IN" sz="1400" dirty="0" smtClean="0">
              <a:solidFill>
                <a:schemeClr val="tx2">
                  <a:lumMod val="50000"/>
                </a:schemeClr>
              </a:solidFill>
            </a:endParaRPr>
          </a:p>
          <a:p>
            <a:pPr>
              <a:buNone/>
            </a:pPr>
            <a:r>
              <a:rPr lang="en-IN" sz="2000" b="1" dirty="0" smtClean="0">
                <a:solidFill>
                  <a:schemeClr val="tx2">
                    <a:lumMod val="50000"/>
                  </a:schemeClr>
                </a:solidFill>
              </a:rPr>
              <a:t>         SUBMITTED TO:                                       SUBMITTED BY:</a:t>
            </a:r>
          </a:p>
          <a:p>
            <a:pPr>
              <a:buNone/>
            </a:pPr>
            <a:endParaRPr lang="en-IN" sz="1400" b="1" dirty="0" smtClean="0">
              <a:solidFill>
                <a:schemeClr val="tx2">
                  <a:lumMod val="50000"/>
                </a:schemeClr>
              </a:solidFill>
            </a:endParaRPr>
          </a:p>
          <a:p>
            <a:pPr>
              <a:buNone/>
            </a:pPr>
            <a:r>
              <a:rPr lang="en-IN" sz="1400" b="1" dirty="0" smtClean="0">
                <a:solidFill>
                  <a:schemeClr val="tx2">
                    <a:lumMod val="50000"/>
                  </a:schemeClr>
                </a:solidFill>
              </a:rPr>
              <a:t>              </a:t>
            </a:r>
            <a:r>
              <a:rPr lang="en-IN" sz="1600" dirty="0" smtClean="0"/>
              <a:t>DR. NARENDRA KOHALI  </a:t>
            </a:r>
            <a:r>
              <a:rPr lang="en-IN" sz="1600" dirty="0" smtClean="0"/>
              <a:t>                                      </a:t>
            </a:r>
            <a:r>
              <a:rPr lang="en-IN" sz="1600" dirty="0" smtClean="0"/>
              <a:t>AMBRISH AWASTHI(86/13)</a:t>
            </a:r>
          </a:p>
          <a:p>
            <a:pPr>
              <a:buNone/>
            </a:pPr>
            <a:r>
              <a:rPr lang="en-IN" sz="1600" dirty="0" smtClean="0"/>
              <a:t>             </a:t>
            </a:r>
            <a:r>
              <a:rPr lang="en-IN" sz="1200" dirty="0" smtClean="0"/>
              <a:t>H.O.D CSE                                                                                        </a:t>
            </a:r>
            <a:r>
              <a:rPr lang="en-IN" sz="1600" dirty="0" smtClean="0"/>
              <a:t>AMIT </a:t>
            </a:r>
            <a:r>
              <a:rPr lang="en-IN" sz="1600" dirty="0" smtClean="0"/>
              <a:t>GAUTAM(87/13) </a:t>
            </a:r>
          </a:p>
          <a:p>
            <a:pPr>
              <a:buNone/>
            </a:pPr>
            <a:r>
              <a:rPr lang="en-IN" sz="1200" dirty="0" smtClean="0"/>
              <a:t>           </a:t>
            </a:r>
            <a:r>
              <a:rPr lang="en-IN" sz="1200" dirty="0" smtClean="0"/>
              <a:t>      HBTI KANPUR                                                                                   </a:t>
            </a:r>
            <a:r>
              <a:rPr lang="en-IN" sz="1600" dirty="0" smtClean="0"/>
              <a:t>DEEPAK </a:t>
            </a:r>
            <a:r>
              <a:rPr lang="en-IN" sz="1600" dirty="0" smtClean="0"/>
              <a:t>KUMAR(93/13) </a:t>
            </a:r>
          </a:p>
          <a:p>
            <a:pPr>
              <a:buNone/>
            </a:pPr>
            <a:r>
              <a:rPr lang="en-IN" sz="1600" dirty="0" smtClean="0"/>
              <a:t>                                                                                            </a:t>
            </a:r>
            <a:r>
              <a:rPr lang="en-IN" sz="1600" dirty="0" smtClean="0"/>
              <a:t> GAURAV </a:t>
            </a:r>
            <a:r>
              <a:rPr lang="en-IN" sz="1600" dirty="0" smtClean="0"/>
              <a:t>SHARMA(526/14)</a:t>
            </a:r>
            <a:endParaRPr lang="en-IN" sz="1400" dirty="0" smtClean="0"/>
          </a:p>
        </p:txBody>
      </p:sp>
      <p:pic>
        <p:nvPicPr>
          <p:cNvPr id="1026" name="Picture 2" descr="A:\graphics_project\hbti_logo_small.png"/>
          <p:cNvPicPr>
            <a:picLocks noChangeAspect="1" noChangeArrowheads="1"/>
          </p:cNvPicPr>
          <p:nvPr/>
        </p:nvPicPr>
        <p:blipFill>
          <a:blip r:embed="rId2"/>
          <a:srcRect/>
          <a:stretch>
            <a:fillRect/>
          </a:stretch>
        </p:blipFill>
        <p:spPr bwMode="auto">
          <a:xfrm>
            <a:off x="285721" y="285728"/>
            <a:ext cx="1000131" cy="150019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THANK YOU</a:t>
            </a:r>
            <a:endParaRPr lang="en-IN" dirty="0">
              <a:solidFill>
                <a:schemeClr val="tx2">
                  <a:lumMod val="50000"/>
                </a:schemeClr>
              </a:solidFill>
            </a:endParaRPr>
          </a:p>
        </p:txBody>
      </p:sp>
      <p:pic>
        <p:nvPicPr>
          <p:cNvPr id="4" name="Content Placeholder 3" descr="Screenshot (134).png"/>
          <p:cNvPicPr>
            <a:picLocks noGrp="1" noChangeAspect="1"/>
          </p:cNvPicPr>
          <p:nvPr>
            <p:ph idx="1"/>
          </p:nvPr>
        </p:nvPicPr>
        <p:blipFill>
          <a:blip r:embed="rId2"/>
          <a:stretch>
            <a:fillRect/>
          </a:stretch>
        </p:blipFill>
        <p:spPr>
          <a:xfrm>
            <a:off x="457200" y="2059252"/>
            <a:ext cx="8306074" cy="401295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EXIT MENU</a:t>
            </a:r>
            <a:endParaRPr lang="en-IN" dirty="0">
              <a:solidFill>
                <a:schemeClr val="tx2">
                  <a:lumMod val="50000"/>
                </a:schemeClr>
              </a:solidFill>
            </a:endParaRPr>
          </a:p>
        </p:txBody>
      </p:sp>
      <p:pic>
        <p:nvPicPr>
          <p:cNvPr id="4" name="Content Placeholder 3" descr="Screenshot (133).png"/>
          <p:cNvPicPr>
            <a:picLocks noGrp="1" noChangeAspect="1"/>
          </p:cNvPicPr>
          <p:nvPr>
            <p:ph idx="1"/>
          </p:nvPr>
        </p:nvPicPr>
        <p:blipFill>
          <a:blip r:embed="rId2"/>
          <a:stretch>
            <a:fillRect/>
          </a:stretch>
        </p:blipFill>
        <p:spPr>
          <a:xfrm>
            <a:off x="457199" y="2007877"/>
            <a:ext cx="8329643" cy="4138954"/>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solidFill>
                  <a:schemeClr val="tx2">
                    <a:lumMod val="50000"/>
                  </a:schemeClr>
                </a:solidFill>
              </a:rPr>
              <a:t>FUNCTIONS</a:t>
            </a:r>
            <a:endParaRPr lang="en-IN" sz="4400" b="1" dirty="0">
              <a:solidFill>
                <a:schemeClr val="tx2">
                  <a:lumMod val="50000"/>
                </a:schemeClr>
              </a:solidFill>
            </a:endParaRPr>
          </a:p>
        </p:txBody>
      </p:sp>
      <p:sp>
        <p:nvSpPr>
          <p:cNvPr id="3" name="Content Placeholder 2"/>
          <p:cNvSpPr>
            <a:spLocks noGrp="1"/>
          </p:cNvSpPr>
          <p:nvPr>
            <p:ph idx="1"/>
          </p:nvPr>
        </p:nvSpPr>
        <p:spPr/>
        <p:txBody>
          <a:bodyPr>
            <a:normAutofit fontScale="92500" lnSpcReduction="20000"/>
          </a:bodyPr>
          <a:lstStyle/>
          <a:p>
            <a:pPr>
              <a:buNone/>
            </a:pPr>
            <a:r>
              <a:rPr lang="en-IN" sz="3500" dirty="0" smtClean="0">
                <a:solidFill>
                  <a:schemeClr val="tx2">
                    <a:lumMod val="50000"/>
                  </a:schemeClr>
                </a:solidFill>
              </a:rPr>
              <a:t>Some </a:t>
            </a:r>
            <a:r>
              <a:rPr lang="en-IN" sz="3500" dirty="0" err="1" smtClean="0">
                <a:solidFill>
                  <a:schemeClr val="tx2">
                    <a:lumMod val="50000"/>
                  </a:schemeClr>
                </a:solidFill>
              </a:rPr>
              <a:t>Opengl</a:t>
            </a:r>
            <a:r>
              <a:rPr lang="en-IN" sz="3500" dirty="0" smtClean="0">
                <a:solidFill>
                  <a:schemeClr val="tx2">
                    <a:lumMod val="50000"/>
                  </a:schemeClr>
                </a:solidFill>
              </a:rPr>
              <a:t> Standard Functions Used </a:t>
            </a:r>
          </a:p>
          <a:p>
            <a:r>
              <a:rPr lang="en-IN" dirty="0" err="1" smtClean="0"/>
              <a:t>glPushMatrix</a:t>
            </a:r>
            <a:r>
              <a:rPr lang="en-IN" dirty="0" smtClean="0"/>
              <a:t>();</a:t>
            </a:r>
          </a:p>
          <a:p>
            <a:r>
              <a:rPr lang="en-IN" dirty="0" err="1" smtClean="0"/>
              <a:t>glPopMatrix</a:t>
            </a:r>
            <a:r>
              <a:rPr lang="en-IN" dirty="0" smtClean="0"/>
              <a:t>();</a:t>
            </a:r>
          </a:p>
          <a:p>
            <a:r>
              <a:rPr lang="en-IN" dirty="0" smtClean="0"/>
              <a:t>glColor3f(float </a:t>
            </a:r>
            <a:r>
              <a:rPr lang="en-IN" dirty="0" err="1" smtClean="0"/>
              <a:t>r,float</a:t>
            </a:r>
            <a:r>
              <a:rPr lang="en-IN" dirty="0" smtClean="0"/>
              <a:t> </a:t>
            </a:r>
            <a:r>
              <a:rPr lang="en-IN" dirty="0" err="1" smtClean="0"/>
              <a:t>g,float</a:t>
            </a:r>
            <a:r>
              <a:rPr lang="en-IN" dirty="0" smtClean="0"/>
              <a:t> b);</a:t>
            </a:r>
          </a:p>
          <a:p>
            <a:r>
              <a:rPr lang="en-IN" dirty="0" err="1" smtClean="0"/>
              <a:t>glBegin</a:t>
            </a:r>
            <a:r>
              <a:rPr lang="en-IN" dirty="0" smtClean="0"/>
              <a:t>();</a:t>
            </a:r>
          </a:p>
          <a:p>
            <a:r>
              <a:rPr lang="en-IN" dirty="0" smtClean="0"/>
              <a:t>glVertex2f(float </a:t>
            </a:r>
            <a:r>
              <a:rPr lang="en-IN" dirty="0" err="1" smtClean="0"/>
              <a:t>x,float</a:t>
            </a:r>
            <a:r>
              <a:rPr lang="en-IN" dirty="0" smtClean="0"/>
              <a:t> y);</a:t>
            </a:r>
          </a:p>
          <a:p>
            <a:r>
              <a:rPr lang="en-IN" dirty="0" err="1" smtClean="0"/>
              <a:t>glEnd</a:t>
            </a:r>
            <a:r>
              <a:rPr lang="en-IN" dirty="0" smtClean="0"/>
              <a:t>();</a:t>
            </a:r>
          </a:p>
          <a:p>
            <a:r>
              <a:rPr lang="en-IN" dirty="0" smtClean="0"/>
              <a:t>GL_POLYGON</a:t>
            </a:r>
          </a:p>
          <a:p>
            <a:r>
              <a:rPr lang="en-IN" dirty="0" smtClean="0"/>
              <a:t>GL_LINE_LOOP</a:t>
            </a:r>
          </a:p>
          <a:p>
            <a:r>
              <a:rPr lang="en-IN" dirty="0" smtClean="0"/>
              <a:t>GL_MODEL_VIEW</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58204" cy="4525963"/>
          </a:xfrm>
        </p:spPr>
        <p:txBody>
          <a:bodyPr>
            <a:normAutofit fontScale="92500" lnSpcReduction="10000"/>
          </a:bodyPr>
          <a:lstStyle/>
          <a:p>
            <a:r>
              <a:rPr lang="en-IN" dirty="0" err="1" smtClean="0"/>
              <a:t>glutInitDisplayMode</a:t>
            </a:r>
            <a:r>
              <a:rPr lang="en-IN" dirty="0" smtClean="0"/>
              <a:t> (</a:t>
            </a:r>
            <a:r>
              <a:rPr lang="en-IN" sz="1500" dirty="0" smtClean="0"/>
              <a:t>GLUT_DOUBLE | GLUT_RGBA | GLUT_DEPTH</a:t>
            </a:r>
            <a:r>
              <a:rPr lang="en-IN" dirty="0" smtClean="0"/>
              <a:t>);</a:t>
            </a:r>
          </a:p>
          <a:p>
            <a:r>
              <a:rPr lang="en-IN" dirty="0" err="1" smtClean="0"/>
              <a:t>glutKeyboardFunc</a:t>
            </a:r>
            <a:r>
              <a:rPr lang="en-IN" dirty="0" smtClean="0"/>
              <a:t>(</a:t>
            </a:r>
            <a:r>
              <a:rPr lang="en-IN" dirty="0" err="1" smtClean="0"/>
              <a:t>normal_key</a:t>
            </a:r>
            <a:r>
              <a:rPr lang="en-IN" dirty="0" smtClean="0"/>
              <a:t>);</a:t>
            </a:r>
          </a:p>
          <a:p>
            <a:r>
              <a:rPr lang="en-IN" dirty="0" err="1" smtClean="0"/>
              <a:t>glutKeyboardUpFunc</a:t>
            </a:r>
            <a:r>
              <a:rPr lang="en-IN" dirty="0" smtClean="0"/>
              <a:t>(</a:t>
            </a:r>
            <a:r>
              <a:rPr lang="en-IN" dirty="0" err="1" smtClean="0"/>
              <a:t>normal_key_up</a:t>
            </a:r>
            <a:r>
              <a:rPr lang="en-IN" dirty="0" smtClean="0"/>
              <a:t>);</a:t>
            </a:r>
          </a:p>
          <a:p>
            <a:r>
              <a:rPr lang="en-IN" dirty="0" err="1" smtClean="0"/>
              <a:t>glutSpecialFunc</a:t>
            </a:r>
            <a:r>
              <a:rPr lang="en-IN" dirty="0" smtClean="0"/>
              <a:t>(</a:t>
            </a:r>
            <a:r>
              <a:rPr lang="en-IN" dirty="0" err="1" smtClean="0"/>
              <a:t>keyboard_func</a:t>
            </a:r>
            <a:r>
              <a:rPr lang="en-IN" dirty="0" smtClean="0"/>
              <a:t>);</a:t>
            </a:r>
          </a:p>
          <a:p>
            <a:r>
              <a:rPr lang="en-IN" dirty="0" err="1" smtClean="0"/>
              <a:t>glutSpecialUpFunc</a:t>
            </a:r>
            <a:r>
              <a:rPr lang="en-IN" dirty="0" smtClean="0"/>
              <a:t>(</a:t>
            </a:r>
            <a:r>
              <a:rPr lang="en-IN" dirty="0" err="1" smtClean="0"/>
              <a:t>keyboard_up_func</a:t>
            </a:r>
            <a:r>
              <a:rPr lang="en-IN" dirty="0" smtClean="0"/>
              <a:t>);</a:t>
            </a:r>
          </a:p>
          <a:p>
            <a:r>
              <a:rPr lang="en-IN" dirty="0" err="1" smtClean="0"/>
              <a:t>glutPassiveMotionFunc</a:t>
            </a:r>
            <a:r>
              <a:rPr lang="en-IN" dirty="0" smtClean="0"/>
              <a:t>(</a:t>
            </a:r>
            <a:r>
              <a:rPr lang="en-IN" dirty="0" err="1" smtClean="0"/>
              <a:t>mouse_motion</a:t>
            </a:r>
            <a:r>
              <a:rPr lang="en-IN" dirty="0" smtClean="0"/>
              <a:t>);</a:t>
            </a:r>
          </a:p>
          <a:p>
            <a:r>
              <a:rPr lang="en-IN" dirty="0" err="1" smtClean="0"/>
              <a:t>glutMouseFunc</a:t>
            </a:r>
            <a:r>
              <a:rPr lang="en-IN" dirty="0" smtClean="0"/>
              <a:t>(</a:t>
            </a:r>
            <a:r>
              <a:rPr lang="en-IN" dirty="0" err="1" smtClean="0"/>
              <a:t>mouse_func</a:t>
            </a:r>
            <a:r>
              <a:rPr lang="en-IN" dirty="0" smtClean="0"/>
              <a:t>);</a:t>
            </a:r>
          </a:p>
          <a:p>
            <a:r>
              <a:rPr lang="en-IN" dirty="0" err="1" smtClean="0"/>
              <a:t>glutTimerFunc</a:t>
            </a:r>
            <a:r>
              <a:rPr lang="en-IN" dirty="0" smtClean="0"/>
              <a:t>(100,timer_function,0);</a:t>
            </a:r>
          </a:p>
          <a:p>
            <a:r>
              <a:rPr lang="en-IN" dirty="0" err="1" smtClean="0"/>
              <a:t>glutPostRedisplay</a:t>
            </a:r>
            <a:r>
              <a:rPr lang="en-IN" dirty="0" smtClean="0"/>
              <a: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chemeClr val="tx2">
                    <a:lumMod val="50000"/>
                  </a:schemeClr>
                </a:solidFill>
              </a:rPr>
              <a:t>Some User defined Functions Used</a:t>
            </a:r>
            <a:endParaRPr lang="en-IN" sz="3600" dirty="0"/>
          </a:p>
        </p:txBody>
      </p:sp>
      <p:sp>
        <p:nvSpPr>
          <p:cNvPr id="3" name="Content Placeholder 2"/>
          <p:cNvSpPr>
            <a:spLocks noGrp="1"/>
          </p:cNvSpPr>
          <p:nvPr>
            <p:ph idx="1"/>
          </p:nvPr>
        </p:nvSpPr>
        <p:spPr/>
        <p:txBody>
          <a:bodyPr>
            <a:normAutofit fontScale="92500" lnSpcReduction="20000"/>
          </a:bodyPr>
          <a:lstStyle/>
          <a:p>
            <a:pPr>
              <a:buNone/>
            </a:pPr>
            <a:r>
              <a:rPr lang="en-IN" sz="3300" b="1" dirty="0" smtClean="0">
                <a:solidFill>
                  <a:schemeClr val="tx2">
                    <a:lumMod val="50000"/>
                  </a:schemeClr>
                </a:solidFill>
              </a:rPr>
              <a:t>Drawing.cpp</a:t>
            </a:r>
          </a:p>
          <a:p>
            <a:r>
              <a:rPr lang="en-IN" dirty="0" smtClean="0"/>
              <a:t> </a:t>
            </a:r>
            <a:r>
              <a:rPr lang="en-IN" dirty="0" err="1" smtClean="0"/>
              <a:t>draw_background</a:t>
            </a:r>
            <a:r>
              <a:rPr lang="en-IN" dirty="0" smtClean="0"/>
              <a:t>()</a:t>
            </a:r>
          </a:p>
          <a:p>
            <a:r>
              <a:rPr lang="en-IN" dirty="0" smtClean="0"/>
              <a:t> </a:t>
            </a:r>
            <a:r>
              <a:rPr lang="en-IN" dirty="0" err="1" smtClean="0"/>
              <a:t>draw_main_ship</a:t>
            </a:r>
            <a:r>
              <a:rPr lang="en-IN" dirty="0" smtClean="0"/>
              <a:t>(</a:t>
            </a:r>
            <a:r>
              <a:rPr lang="en-IN" dirty="0" err="1" smtClean="0"/>
              <a:t>ship_x,ship_y</a:t>
            </a:r>
            <a:r>
              <a:rPr lang="en-IN" dirty="0" smtClean="0"/>
              <a:t>);</a:t>
            </a:r>
          </a:p>
          <a:p>
            <a:r>
              <a:rPr lang="en-IN" dirty="0" smtClean="0"/>
              <a:t> </a:t>
            </a:r>
            <a:r>
              <a:rPr lang="en-IN" dirty="0" err="1" smtClean="0"/>
              <a:t>draw_bombs</a:t>
            </a:r>
            <a:r>
              <a:rPr lang="en-IN" dirty="0" smtClean="0"/>
              <a:t>();</a:t>
            </a:r>
          </a:p>
          <a:p>
            <a:r>
              <a:rPr lang="en-IN" dirty="0" smtClean="0"/>
              <a:t> </a:t>
            </a:r>
            <a:r>
              <a:rPr lang="en-IN" dirty="0" err="1" smtClean="0"/>
              <a:t>draw_bullets</a:t>
            </a:r>
            <a:r>
              <a:rPr lang="en-IN" dirty="0" smtClean="0"/>
              <a:t>();</a:t>
            </a:r>
          </a:p>
          <a:p>
            <a:r>
              <a:rPr lang="en-IN" dirty="0" smtClean="0"/>
              <a:t> </a:t>
            </a:r>
            <a:r>
              <a:rPr lang="en-IN" dirty="0" err="1" smtClean="0"/>
              <a:t>darw_score_board</a:t>
            </a:r>
            <a:r>
              <a:rPr lang="en-IN" dirty="0" smtClean="0"/>
              <a:t>();</a:t>
            </a:r>
          </a:p>
          <a:p>
            <a:r>
              <a:rPr lang="en-IN" dirty="0" smtClean="0"/>
              <a:t> </a:t>
            </a:r>
            <a:r>
              <a:rPr lang="en-IN" dirty="0" err="1" smtClean="0"/>
              <a:t>draw_start_menu</a:t>
            </a:r>
            <a:r>
              <a:rPr lang="en-IN" dirty="0" smtClean="0"/>
              <a:t>();</a:t>
            </a:r>
          </a:p>
          <a:p>
            <a:r>
              <a:rPr lang="en-IN" dirty="0" smtClean="0"/>
              <a:t> </a:t>
            </a:r>
            <a:r>
              <a:rPr lang="en-IN" dirty="0" err="1" smtClean="0"/>
              <a:t>draw_pause_menu</a:t>
            </a:r>
            <a:r>
              <a:rPr lang="en-IN" dirty="0" smtClean="0"/>
              <a:t>();</a:t>
            </a:r>
          </a:p>
          <a:p>
            <a:r>
              <a:rPr lang="en-IN" dirty="0" smtClean="0"/>
              <a:t> </a:t>
            </a:r>
            <a:r>
              <a:rPr lang="en-IN" dirty="0" err="1" smtClean="0"/>
              <a:t>draw_quit_menu</a:t>
            </a:r>
            <a:r>
              <a:rPr lang="en-IN" dirty="0" smtClean="0"/>
              <a:t>();</a:t>
            </a:r>
          </a:p>
          <a:p>
            <a:r>
              <a:rPr lang="en-IN" dirty="0" smtClean="0"/>
              <a:t> </a:t>
            </a:r>
            <a:r>
              <a:rPr lang="en-IN" dirty="0" err="1" smtClean="0"/>
              <a:t>draw_thank_you_menu</a:t>
            </a:r>
            <a:r>
              <a:rPr lang="en-IN" dirty="0" smtClean="0"/>
              <a:t>();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buNone/>
            </a:pPr>
            <a:r>
              <a:rPr lang="en-IN" sz="3500" b="1" dirty="0" smtClean="0">
                <a:solidFill>
                  <a:schemeClr val="tx2">
                    <a:lumMod val="50000"/>
                  </a:schemeClr>
                </a:solidFill>
              </a:rPr>
              <a:t>move.cpp</a:t>
            </a:r>
          </a:p>
          <a:p>
            <a:r>
              <a:rPr lang="en-IN" dirty="0" smtClean="0"/>
              <a:t>  </a:t>
            </a:r>
            <a:r>
              <a:rPr lang="en-IN" dirty="0" err="1" smtClean="0"/>
              <a:t>main_ship_move</a:t>
            </a:r>
            <a:r>
              <a:rPr lang="en-IN" dirty="0" smtClean="0"/>
              <a:t>();</a:t>
            </a:r>
          </a:p>
          <a:p>
            <a:r>
              <a:rPr lang="en-IN" dirty="0" smtClean="0"/>
              <a:t>  </a:t>
            </a:r>
            <a:r>
              <a:rPr lang="en-IN" dirty="0" err="1" smtClean="0"/>
              <a:t>bomb_move</a:t>
            </a:r>
            <a:r>
              <a:rPr lang="en-IN" dirty="0" smtClean="0"/>
              <a:t>();</a:t>
            </a:r>
          </a:p>
          <a:p>
            <a:r>
              <a:rPr lang="en-IN" dirty="0" smtClean="0"/>
              <a:t>  </a:t>
            </a:r>
            <a:r>
              <a:rPr lang="en-IN" dirty="0" err="1" smtClean="0"/>
              <a:t>bullet_move</a:t>
            </a:r>
            <a:r>
              <a:rPr lang="en-IN" dirty="0" smtClean="0"/>
              <a:t>();</a:t>
            </a:r>
          </a:p>
          <a:p>
            <a:r>
              <a:rPr lang="en-IN" dirty="0" smtClean="0"/>
              <a:t>  </a:t>
            </a:r>
            <a:r>
              <a:rPr lang="en-IN" dirty="0" err="1" smtClean="0"/>
              <a:t>detect_collisions</a:t>
            </a:r>
            <a:r>
              <a:rPr lang="en-IN" dirty="0" smtClean="0"/>
              <a:t>();</a:t>
            </a:r>
          </a:p>
          <a:p>
            <a:r>
              <a:rPr lang="en-IN" dirty="0" smtClean="0"/>
              <a:t>  </a:t>
            </a:r>
            <a:r>
              <a:rPr lang="en-IN" dirty="0" err="1" smtClean="0"/>
              <a:t>collision_bomb_ship</a:t>
            </a:r>
            <a:r>
              <a:rPr lang="en-IN" dirty="0" smtClean="0"/>
              <a:t>();</a:t>
            </a:r>
          </a:p>
          <a:p>
            <a:r>
              <a:rPr lang="en-IN" dirty="0" smtClean="0"/>
              <a:t>  </a:t>
            </a:r>
            <a:r>
              <a:rPr lang="en-IN" dirty="0" err="1" smtClean="0"/>
              <a:t>collision_bomb_bullet</a:t>
            </a:r>
            <a:r>
              <a:rPr lang="en-IN" dirty="0" smtClean="0"/>
              <a:t>();</a:t>
            </a:r>
          </a:p>
          <a:p>
            <a:pPr>
              <a:buNone/>
            </a:pPr>
            <a:r>
              <a:rPr lang="en-IN" dirty="0" smtClean="0"/>
              <a:t>	 </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a:xfrm>
            <a:off x="457200" y="1571612"/>
            <a:ext cx="7467600" cy="4554551"/>
          </a:xfrm>
        </p:spPr>
        <p:txBody>
          <a:bodyPr>
            <a:normAutofit fontScale="85000" lnSpcReduction="20000"/>
          </a:bodyPr>
          <a:lstStyle/>
          <a:p>
            <a:pPr>
              <a:buNone/>
            </a:pPr>
            <a:r>
              <a:rPr lang="en-IN" sz="3300" b="1" dirty="0" smtClean="0">
                <a:solidFill>
                  <a:schemeClr val="tx2">
                    <a:lumMod val="50000"/>
                  </a:schemeClr>
                </a:solidFill>
              </a:rPr>
              <a:t>Utility.cpp</a:t>
            </a:r>
          </a:p>
          <a:p>
            <a:r>
              <a:rPr lang="fr-FR" dirty="0" err="1" smtClean="0"/>
              <a:t>cirsetpix</a:t>
            </a:r>
            <a:r>
              <a:rPr lang="fr-FR" dirty="0" smtClean="0"/>
              <a:t>()</a:t>
            </a:r>
          </a:p>
          <a:p>
            <a:r>
              <a:rPr lang="en-IN" dirty="0" err="1" smtClean="0"/>
              <a:t>dispcir</a:t>
            </a:r>
            <a:r>
              <a:rPr lang="en-IN" dirty="0" smtClean="0"/>
              <a:t>()</a:t>
            </a:r>
          </a:p>
          <a:p>
            <a:r>
              <a:rPr lang="en-IN" dirty="0" err="1" smtClean="0"/>
              <a:t>add_bullet</a:t>
            </a:r>
            <a:r>
              <a:rPr lang="en-IN" dirty="0" smtClean="0"/>
              <a:t>()</a:t>
            </a:r>
          </a:p>
          <a:p>
            <a:endParaRPr lang="en-IN" dirty="0" smtClean="0"/>
          </a:p>
          <a:p>
            <a:pPr>
              <a:buNone/>
            </a:pPr>
            <a:r>
              <a:rPr lang="en-IN" sz="3300" b="1" dirty="0" smtClean="0">
                <a:solidFill>
                  <a:schemeClr val="tx2">
                    <a:lumMod val="50000"/>
                  </a:schemeClr>
                </a:solidFill>
              </a:rPr>
              <a:t>Callback.cpp</a:t>
            </a:r>
          </a:p>
          <a:p>
            <a:r>
              <a:rPr lang="en-IN" dirty="0" smtClean="0"/>
              <a:t>  </a:t>
            </a:r>
            <a:r>
              <a:rPr lang="en-IN" dirty="0" err="1" smtClean="0"/>
              <a:t>normal_key</a:t>
            </a:r>
            <a:r>
              <a:rPr lang="en-IN" dirty="0" smtClean="0"/>
              <a:t>()</a:t>
            </a:r>
          </a:p>
          <a:p>
            <a:r>
              <a:rPr lang="en-IN" dirty="0" smtClean="0"/>
              <a:t>  </a:t>
            </a:r>
            <a:r>
              <a:rPr lang="en-IN" dirty="0" err="1" smtClean="0"/>
              <a:t>normal_key_up</a:t>
            </a:r>
            <a:r>
              <a:rPr lang="en-IN" dirty="0" smtClean="0"/>
              <a:t>();</a:t>
            </a:r>
          </a:p>
          <a:p>
            <a:r>
              <a:rPr lang="en-IN" dirty="0" smtClean="0"/>
              <a:t>  </a:t>
            </a:r>
            <a:r>
              <a:rPr lang="en-IN" dirty="0" err="1" smtClean="0"/>
              <a:t>keyboard_func</a:t>
            </a:r>
            <a:r>
              <a:rPr lang="en-IN" dirty="0" smtClean="0"/>
              <a:t>();</a:t>
            </a:r>
          </a:p>
          <a:p>
            <a:r>
              <a:rPr lang="en-IN" dirty="0" smtClean="0"/>
              <a:t>  </a:t>
            </a:r>
            <a:r>
              <a:rPr lang="en-IN" dirty="0" err="1" smtClean="0"/>
              <a:t>keyboard_up_func</a:t>
            </a:r>
            <a:r>
              <a:rPr lang="en-IN" dirty="0" smtClean="0"/>
              <a:t>();</a:t>
            </a:r>
          </a:p>
          <a:p>
            <a:r>
              <a:rPr lang="en-IN" dirty="0" smtClean="0"/>
              <a:t>  </a:t>
            </a:r>
            <a:r>
              <a:rPr lang="en-IN" dirty="0" err="1" smtClean="0"/>
              <a:t>mouse_motion</a:t>
            </a:r>
            <a:r>
              <a:rPr lang="en-IN"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lumMod val="50000"/>
                  </a:schemeClr>
                </a:solidFill>
              </a:rPr>
              <a:t>RESULT</a:t>
            </a:r>
            <a:endParaRPr lang="en-IN" b="1" dirty="0">
              <a:solidFill>
                <a:schemeClr val="tx2">
                  <a:lumMod val="50000"/>
                </a:schemeClr>
              </a:solidFill>
            </a:endParaRPr>
          </a:p>
        </p:txBody>
      </p:sp>
      <p:pic>
        <p:nvPicPr>
          <p:cNvPr id="4" name="Content Placeholder 3" descr="Screenshot (130).png"/>
          <p:cNvPicPr>
            <a:picLocks noGrp="1" noChangeAspect="1"/>
          </p:cNvPicPr>
          <p:nvPr>
            <p:ph idx="1"/>
          </p:nvPr>
        </p:nvPicPr>
        <p:blipFill>
          <a:blip r:embed="rId2"/>
          <a:stretch>
            <a:fillRect/>
          </a:stretch>
        </p:blipFill>
        <p:spPr>
          <a:xfrm>
            <a:off x="457200" y="1571612"/>
            <a:ext cx="8329642" cy="473194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lumMod val="50000"/>
                  </a:schemeClr>
                </a:solidFill>
              </a:rPr>
              <a:t>CONCLUSION</a:t>
            </a:r>
            <a:endParaRPr lang="en-IN" b="1" dirty="0">
              <a:solidFill>
                <a:schemeClr val="tx2">
                  <a:lumMod val="50000"/>
                </a:schemeClr>
              </a:solidFill>
            </a:endParaRPr>
          </a:p>
        </p:txBody>
      </p:sp>
      <p:sp>
        <p:nvSpPr>
          <p:cNvPr id="3" name="Content Placeholder 2"/>
          <p:cNvSpPr>
            <a:spLocks noGrp="1"/>
          </p:cNvSpPr>
          <p:nvPr>
            <p:ph idx="1"/>
          </p:nvPr>
        </p:nvSpPr>
        <p:spPr/>
        <p:txBody>
          <a:bodyPr/>
          <a:lstStyle/>
          <a:p>
            <a:r>
              <a:rPr lang="en-IN" dirty="0" smtClean="0"/>
              <a:t>The GALAXIAN SHOOTING game has been improvised with graphical approach.</a:t>
            </a:r>
          </a:p>
          <a:p>
            <a:r>
              <a:rPr lang="en-IN" dirty="0" smtClean="0"/>
              <a:t>The demo is made more iterative with mouse interaction module in the program.</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lumMod val="50000"/>
                  </a:schemeClr>
                </a:solidFill>
              </a:rPr>
              <a:t>FUTURE SCOPE</a:t>
            </a:r>
            <a:endParaRPr lang="en-IN" b="1" dirty="0">
              <a:solidFill>
                <a:schemeClr val="tx2">
                  <a:lumMod val="50000"/>
                </a:schemeClr>
              </a:solidFill>
            </a:endParaRPr>
          </a:p>
        </p:txBody>
      </p:sp>
      <p:sp>
        <p:nvSpPr>
          <p:cNvPr id="3" name="Content Placeholder 2"/>
          <p:cNvSpPr>
            <a:spLocks noGrp="1"/>
          </p:cNvSpPr>
          <p:nvPr>
            <p:ph idx="1"/>
          </p:nvPr>
        </p:nvSpPr>
        <p:spPr/>
        <p:txBody>
          <a:bodyPr>
            <a:normAutofit/>
          </a:bodyPr>
          <a:lstStyle/>
          <a:p>
            <a:r>
              <a:rPr lang="en-IN" sz="2400" dirty="0" smtClean="0"/>
              <a:t>The game designed is two dimensional demo. In future, it can be redesigned with 3D animation and sound effects.</a:t>
            </a:r>
          </a:p>
          <a:p>
            <a:pPr>
              <a:buNone/>
            </a:pPr>
            <a:r>
              <a:rPr lang="en-IN" sz="3200" dirty="0" smtClean="0">
                <a:solidFill>
                  <a:schemeClr val="tx2">
                    <a:lumMod val="50000"/>
                  </a:schemeClr>
                </a:solidFill>
              </a:rPr>
              <a:t>Future scope of computer graphics</a:t>
            </a:r>
          </a:p>
          <a:p>
            <a:r>
              <a:rPr lang="en-IN" sz="2400" dirty="0" smtClean="0"/>
              <a:t>Animation </a:t>
            </a:r>
          </a:p>
          <a:p>
            <a:r>
              <a:rPr lang="en-IN" sz="2400" dirty="0" smtClean="0"/>
              <a:t>Game Industries</a:t>
            </a:r>
          </a:p>
          <a:p>
            <a:r>
              <a:rPr lang="en-IN" sz="2400" dirty="0" smtClean="0"/>
              <a:t>Multimedia</a:t>
            </a:r>
          </a:p>
          <a:p>
            <a:r>
              <a:rPr lang="en-IN" sz="2400" dirty="0" smtClean="0"/>
              <a:t>Entertainment</a:t>
            </a:r>
          </a:p>
          <a:p>
            <a:r>
              <a:rPr lang="en-IN" sz="2400" dirty="0" smtClean="0"/>
              <a:t>Business</a:t>
            </a:r>
            <a:endParaRPr lang="en-IN"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ABSTRACT</a:t>
            </a:r>
            <a:endParaRPr lang="en-IN" dirty="0">
              <a:solidFill>
                <a:schemeClr val="tx2">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en-IN" dirty="0" smtClean="0"/>
              <a:t>Galaxy Shooting is an Open-GL based 2D game. </a:t>
            </a:r>
          </a:p>
          <a:p>
            <a:r>
              <a:rPr lang="en-IN" dirty="0" smtClean="0"/>
              <a:t>This project was done as a part of Computer Graphics Course,</a:t>
            </a:r>
          </a:p>
          <a:p>
            <a:r>
              <a:rPr lang="en-IN" dirty="0" smtClean="0"/>
              <a:t>6th Semester (</a:t>
            </a:r>
            <a:r>
              <a:rPr lang="en-IN" dirty="0" err="1" smtClean="0"/>
              <a:t>B.Tech</a:t>
            </a:r>
            <a:r>
              <a:rPr lang="en-IN" dirty="0" smtClean="0"/>
              <a:t>), Computer Science and Engineering Department, Harcourt Butler Technological Institute, </a:t>
            </a:r>
            <a:r>
              <a:rPr lang="en-IN" dirty="0" err="1" smtClean="0"/>
              <a:t>kanpur</a:t>
            </a:r>
            <a:r>
              <a:rPr lang="en-IN" dirty="0" smtClean="0"/>
              <a:t>.</a:t>
            </a:r>
          </a:p>
          <a:p>
            <a:r>
              <a:rPr lang="en-IN" dirty="0" smtClean="0"/>
              <a:t>The project was made with an objective of learning 2D Animations and basic transformations.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714348" y="2928934"/>
            <a:ext cx="7467600" cy="2911477"/>
          </a:xfrm>
        </p:spPr>
        <p:txBody>
          <a:bodyPr>
            <a:normAutofit/>
          </a:bodyPr>
          <a:lstStyle/>
          <a:p>
            <a:pPr>
              <a:buNone/>
            </a:pPr>
            <a:r>
              <a:rPr lang="en-IN" sz="8800" b="1" i="1" dirty="0" smtClean="0">
                <a:solidFill>
                  <a:schemeClr val="tx2">
                    <a:lumMod val="50000"/>
                  </a:schemeClr>
                </a:solidFill>
              </a:rPr>
              <a:t> THANK YOU</a:t>
            </a:r>
            <a:endParaRPr lang="en-IN" sz="8800" b="1" i="1"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CONTENTS</a:t>
            </a:r>
            <a:endParaRPr lang="en-IN" dirty="0">
              <a:solidFill>
                <a:schemeClr val="tx2">
                  <a:lumMod val="50000"/>
                </a:schemeClr>
              </a:solidFill>
            </a:endParaRPr>
          </a:p>
        </p:txBody>
      </p:sp>
      <p:sp>
        <p:nvSpPr>
          <p:cNvPr id="3" name="Content Placeholder 2"/>
          <p:cNvSpPr>
            <a:spLocks noGrp="1"/>
          </p:cNvSpPr>
          <p:nvPr>
            <p:ph idx="1"/>
          </p:nvPr>
        </p:nvSpPr>
        <p:spPr/>
        <p:txBody>
          <a:bodyPr/>
          <a:lstStyle/>
          <a:p>
            <a:r>
              <a:rPr lang="en-IN" dirty="0" err="1" smtClean="0"/>
              <a:t>Inroduction</a:t>
            </a:r>
            <a:r>
              <a:rPr lang="en-IN" dirty="0" smtClean="0"/>
              <a:t> to </a:t>
            </a:r>
            <a:r>
              <a:rPr lang="en-IN" dirty="0" err="1" smtClean="0"/>
              <a:t>opengl</a:t>
            </a:r>
            <a:endParaRPr lang="en-IN" dirty="0" smtClean="0"/>
          </a:p>
          <a:p>
            <a:r>
              <a:rPr lang="en-IN" dirty="0" smtClean="0"/>
              <a:t> Computer Graphics</a:t>
            </a:r>
          </a:p>
          <a:p>
            <a:r>
              <a:rPr lang="en-IN" dirty="0" smtClean="0"/>
              <a:t>About </a:t>
            </a:r>
            <a:r>
              <a:rPr lang="en-IN" dirty="0" err="1" smtClean="0"/>
              <a:t>Galaxian</a:t>
            </a:r>
            <a:r>
              <a:rPr lang="en-IN" dirty="0" smtClean="0"/>
              <a:t> Shooting</a:t>
            </a:r>
          </a:p>
          <a:p>
            <a:r>
              <a:rPr lang="en-IN" dirty="0" smtClean="0"/>
              <a:t>Design &amp; Implementation</a:t>
            </a:r>
          </a:p>
          <a:p>
            <a:r>
              <a:rPr lang="en-IN" dirty="0" smtClean="0"/>
              <a:t>Conclusion &amp; future scope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INTRODUCTION TO OPENGL</a:t>
            </a:r>
            <a:endParaRPr lang="en-IN" dirty="0">
              <a:solidFill>
                <a:schemeClr val="tx2">
                  <a:lumMod val="50000"/>
                </a:schemeClr>
              </a:solidFill>
            </a:endParaRPr>
          </a:p>
        </p:txBody>
      </p:sp>
      <p:sp>
        <p:nvSpPr>
          <p:cNvPr id="3" name="Content Placeholder 2"/>
          <p:cNvSpPr>
            <a:spLocks noGrp="1"/>
          </p:cNvSpPr>
          <p:nvPr>
            <p:ph idx="1"/>
          </p:nvPr>
        </p:nvSpPr>
        <p:spPr/>
        <p:txBody>
          <a:bodyPr>
            <a:normAutofit fontScale="77500" lnSpcReduction="20000"/>
          </a:bodyPr>
          <a:lstStyle/>
          <a:p>
            <a:r>
              <a:rPr lang="en-IN" dirty="0" smtClean="0"/>
              <a:t>The </a:t>
            </a:r>
            <a:r>
              <a:rPr lang="en-IN" i="1" dirty="0" smtClean="0"/>
              <a:t>Open Graphics Library (OpenGL)</a:t>
            </a:r>
            <a:r>
              <a:rPr lang="en-IN" dirty="0" smtClean="0"/>
              <a:t> is used for visualizing 2D and 3D data. It is a multipurpose open-standard graphics library that supports applications for 2D and 3D digital content creation, mechanical and architectural design, virtual prototyping, flight simulation, video games, and more. You use OpenGL to configure a 3D graphics pipeline and submit data to it. Vertices are transformed and lit, assembled into primitives, and </a:t>
            </a:r>
            <a:r>
              <a:rPr lang="en-IN" dirty="0" err="1" smtClean="0"/>
              <a:t>rasterize</a:t>
            </a:r>
            <a:r>
              <a:rPr lang="en-IN" dirty="0" smtClean="0"/>
              <a:t> to create a 2D image. OpenGL is designed to translate function calls into graphics commands that can be sent to underlying graphics hardware. Because this underlying hardware is dedicated to processing graphics commands, OpenGL drawing is typically very fast.</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lumMod val="50000"/>
                  </a:schemeClr>
                </a:solidFill>
              </a:rPr>
              <a:t>COMPUTER GRAPHICS</a:t>
            </a:r>
            <a:endParaRPr lang="en-IN" b="1" dirty="0">
              <a:solidFill>
                <a:schemeClr val="tx2">
                  <a:lumMod val="50000"/>
                </a:schemeClr>
              </a:solidFill>
            </a:endParaRPr>
          </a:p>
        </p:txBody>
      </p:sp>
      <p:sp>
        <p:nvSpPr>
          <p:cNvPr id="3" name="Content Placeholder 2"/>
          <p:cNvSpPr>
            <a:spLocks noGrp="1"/>
          </p:cNvSpPr>
          <p:nvPr>
            <p:ph idx="1"/>
          </p:nvPr>
        </p:nvSpPr>
        <p:spPr/>
        <p:txBody>
          <a:bodyPr/>
          <a:lstStyle/>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DESIGN &amp; IMPLEMENTATION</a:t>
            </a:r>
            <a:endParaRPr lang="en-IN" dirty="0">
              <a:solidFill>
                <a:schemeClr val="tx2">
                  <a:lumMod val="50000"/>
                </a:schemeClr>
              </a:solidFill>
            </a:endParaRPr>
          </a:p>
        </p:txBody>
      </p:sp>
      <p:sp>
        <p:nvSpPr>
          <p:cNvPr id="3" name="Content Placeholder 2"/>
          <p:cNvSpPr>
            <a:spLocks noGrp="1"/>
          </p:cNvSpPr>
          <p:nvPr>
            <p:ph idx="1"/>
          </p:nvPr>
        </p:nvSpPr>
        <p:spPr/>
        <p:txBody>
          <a:bodyPr/>
          <a:lstStyle/>
          <a:p>
            <a:r>
              <a:rPr lang="en-IN" dirty="0" smtClean="0"/>
              <a:t>MAIN SHIP</a:t>
            </a:r>
          </a:p>
          <a:p>
            <a:r>
              <a:rPr lang="en-IN" dirty="0" smtClean="0"/>
              <a:t>START MENU</a:t>
            </a:r>
          </a:p>
          <a:p>
            <a:r>
              <a:rPr lang="en-IN" dirty="0" smtClean="0"/>
              <a:t>PAUSE MENU </a:t>
            </a:r>
          </a:p>
          <a:p>
            <a:r>
              <a:rPr lang="en-IN" dirty="0" smtClean="0"/>
              <a:t>THANK YOU</a:t>
            </a:r>
          </a:p>
          <a:p>
            <a:r>
              <a:rPr lang="en-IN" dirty="0" smtClean="0"/>
              <a:t>EXIT MENU</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MAIN SHIP</a:t>
            </a:r>
            <a:endParaRPr lang="en-IN" dirty="0">
              <a:solidFill>
                <a:schemeClr val="tx2">
                  <a:lumMod val="50000"/>
                </a:schemeClr>
              </a:solidFill>
            </a:endParaRPr>
          </a:p>
        </p:txBody>
      </p:sp>
      <p:pic>
        <p:nvPicPr>
          <p:cNvPr id="4" name="Content Placeholder 3" descr="Screenshot (132).png"/>
          <p:cNvPicPr>
            <a:picLocks noGrp="1" noChangeAspect="1"/>
          </p:cNvPicPr>
          <p:nvPr>
            <p:ph idx="1"/>
          </p:nvPr>
        </p:nvPicPr>
        <p:blipFill>
          <a:blip r:embed="rId2"/>
          <a:stretch>
            <a:fillRect/>
          </a:stretch>
        </p:blipFill>
        <p:spPr>
          <a:xfrm>
            <a:off x="500033" y="2045410"/>
            <a:ext cx="8271257" cy="402679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START MENU</a:t>
            </a:r>
            <a:endParaRPr lang="en-IN" dirty="0">
              <a:solidFill>
                <a:schemeClr val="tx2">
                  <a:lumMod val="50000"/>
                </a:schemeClr>
              </a:solidFill>
            </a:endParaRPr>
          </a:p>
        </p:txBody>
      </p:sp>
      <p:pic>
        <p:nvPicPr>
          <p:cNvPr id="4" name="Content Placeholder 3" descr="Screenshot (135).png"/>
          <p:cNvPicPr>
            <a:picLocks noGrp="1" noChangeAspect="1"/>
          </p:cNvPicPr>
          <p:nvPr>
            <p:ph idx="1"/>
          </p:nvPr>
        </p:nvPicPr>
        <p:blipFill>
          <a:blip r:embed="rId2"/>
          <a:stretch>
            <a:fillRect/>
          </a:stretch>
        </p:blipFill>
        <p:spPr>
          <a:xfrm>
            <a:off x="457199" y="2000053"/>
            <a:ext cx="8303957" cy="4143591"/>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50000"/>
                  </a:schemeClr>
                </a:solidFill>
              </a:rPr>
              <a:t>PAUSE MENU</a:t>
            </a:r>
            <a:endParaRPr lang="en-IN" dirty="0">
              <a:solidFill>
                <a:schemeClr val="tx2">
                  <a:lumMod val="50000"/>
                </a:schemeClr>
              </a:solidFill>
            </a:endParaRPr>
          </a:p>
        </p:txBody>
      </p:sp>
      <p:pic>
        <p:nvPicPr>
          <p:cNvPr id="4" name="Content Placeholder 3" descr="Screenshot (136).png"/>
          <p:cNvPicPr>
            <a:picLocks noGrp="1" noChangeAspect="1"/>
          </p:cNvPicPr>
          <p:nvPr>
            <p:ph idx="1"/>
          </p:nvPr>
        </p:nvPicPr>
        <p:blipFill>
          <a:blip r:embed="rId2"/>
          <a:stretch>
            <a:fillRect/>
          </a:stretch>
        </p:blipFill>
        <p:spPr>
          <a:xfrm>
            <a:off x="457199" y="2101818"/>
            <a:ext cx="8265131" cy="389895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207</TotalTime>
  <Words>336</Words>
  <Application>Microsoft Office PowerPoint</Application>
  <PresentationFormat>On-screen Show (4:3)</PresentationFormat>
  <Paragraphs>102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         HARCOURT BUTTLER TECHNOLOGICAL INSTITUTE                                    KANPUR                   DEPARTMENT OF COMPUTER SCIENCE AND ENGINEERING</vt:lpstr>
      <vt:lpstr>ABSTRACT</vt:lpstr>
      <vt:lpstr>CONTENTS</vt:lpstr>
      <vt:lpstr>INTRODUCTION TO OPENGL</vt:lpstr>
      <vt:lpstr>COMPUTER GRAPHICS</vt:lpstr>
      <vt:lpstr>DESIGN &amp; IMPLEMENTATION</vt:lpstr>
      <vt:lpstr>MAIN SHIP</vt:lpstr>
      <vt:lpstr>START MENU</vt:lpstr>
      <vt:lpstr>PAUSE MENU</vt:lpstr>
      <vt:lpstr>THANK YOU</vt:lpstr>
      <vt:lpstr>EXIT MENU</vt:lpstr>
      <vt:lpstr>FUNCTIONS</vt:lpstr>
      <vt:lpstr>Slide 13</vt:lpstr>
      <vt:lpstr>Some User defined Functions Used</vt:lpstr>
      <vt:lpstr>Slide 15</vt:lpstr>
      <vt:lpstr>Slide 16</vt:lpstr>
      <vt:lpstr>RESULT</vt:lpstr>
      <vt:lpstr>CONCLUSION</vt:lpstr>
      <vt:lpstr>FUTURE SCOPE</vt:lpstr>
      <vt:lpstr>Slide 20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Galaxian Shooting</dc:title>
  <dc:creator>Emmie</dc:creator>
  <cp:lastModifiedBy>Emmie</cp:lastModifiedBy>
  <cp:revision>38</cp:revision>
  <dcterms:created xsi:type="dcterms:W3CDTF">2016-05-01T14:13:32Z</dcterms:created>
  <dcterms:modified xsi:type="dcterms:W3CDTF">2016-05-01T19:46:28Z</dcterms:modified>
</cp:coreProperties>
</file>