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99" r:id="rId3"/>
    <p:sldId id="300" r:id="rId4"/>
    <p:sldId id="308" r:id="rId5"/>
    <p:sldId id="309" r:id="rId6"/>
    <p:sldId id="310" r:id="rId7"/>
    <p:sldId id="306" r:id="rId8"/>
    <p:sldId id="301" r:id="rId9"/>
    <p:sldId id="302" r:id="rId10"/>
    <p:sldId id="303" r:id="rId11"/>
    <p:sldId id="304" r:id="rId12"/>
    <p:sldId id="305" r:id="rId13"/>
    <p:sldId id="288" r:id="rId14"/>
    <p:sldId id="311" r:id="rId15"/>
    <p:sldId id="312" r:id="rId16"/>
    <p:sldId id="313" r:id="rId17"/>
    <p:sldId id="289" r:id="rId18"/>
    <p:sldId id="294" r:id="rId19"/>
    <p:sldId id="295" r:id="rId20"/>
    <p:sldId id="296" r:id="rId21"/>
    <p:sldId id="297" r:id="rId22"/>
    <p:sldId id="298" r:id="rId23"/>
    <p:sldId id="287" r:id="rId24"/>
    <p:sldId id="258" r:id="rId25"/>
    <p:sldId id="259" r:id="rId26"/>
    <p:sldId id="260" r:id="rId27"/>
    <p:sldId id="261" r:id="rId28"/>
    <p:sldId id="262" r:id="rId29"/>
    <p:sldId id="264" r:id="rId30"/>
    <p:sldId id="263"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4F48"/>
    <a:srgbClr val="E3332C"/>
    <a:srgbClr val="215FC3"/>
    <a:srgbClr val="3A78DE"/>
    <a:srgbClr val="82AAEA"/>
    <a:srgbClr val="79E5FF"/>
    <a:srgbClr val="BBEFE9"/>
    <a:srgbClr val="EFFCFA"/>
    <a:srgbClr val="8BE3D8"/>
    <a:srgbClr val="AEE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7" autoAdjust="0"/>
    <p:restoredTop sz="92812" autoAdjust="0"/>
  </p:normalViewPr>
  <p:slideViewPr>
    <p:cSldViewPr snapToGrid="0">
      <p:cViewPr>
        <p:scale>
          <a:sx n="100" d="100"/>
          <a:sy n="100" d="100"/>
        </p:scale>
        <p:origin x="1404"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5E3DB"/>
            </a:solidFill>
            <a:ln>
              <a:noFill/>
            </a:ln>
          </c:spPr>
          <c:dPt>
            <c:idx val="0"/>
            <c:bubble3D val="0"/>
            <c:spPr>
              <a:solidFill>
                <a:srgbClr val="EB4F48"/>
              </a:solidFill>
              <a:ln w="19050">
                <a:noFill/>
              </a:ln>
              <a:effectLst/>
            </c:spPr>
            <c:extLst>
              <c:ext xmlns:c16="http://schemas.microsoft.com/office/drawing/2014/chart" uri="{C3380CC4-5D6E-409C-BE32-E72D297353CC}">
                <c16:uniqueId val="{00000001-F473-43E1-AEDC-DA004DB81297}"/>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F473-43E1-AEDC-DA004DB81297}"/>
              </c:ext>
            </c:extLst>
          </c:dPt>
          <c:dPt>
            <c:idx val="2"/>
            <c:bubble3D val="0"/>
            <c:spPr>
              <a:solidFill>
                <a:srgbClr val="F5E3DB"/>
              </a:solidFill>
              <a:ln w="19050">
                <a:noFill/>
              </a:ln>
              <a:effectLst/>
            </c:spPr>
            <c:extLst>
              <c:ext xmlns:c16="http://schemas.microsoft.com/office/drawing/2014/chart" uri="{C3380CC4-5D6E-409C-BE32-E72D297353CC}">
                <c16:uniqueId val="{00000005-F473-43E1-AEDC-DA004DB81297}"/>
              </c:ext>
            </c:extLst>
          </c:dPt>
          <c:dPt>
            <c:idx val="3"/>
            <c:bubble3D val="0"/>
            <c:spPr>
              <a:solidFill>
                <a:srgbClr val="F5E3DB"/>
              </a:solidFill>
              <a:ln w="19050">
                <a:noFill/>
              </a:ln>
              <a:effectLst/>
            </c:spPr>
            <c:extLst>
              <c:ext xmlns:c16="http://schemas.microsoft.com/office/drawing/2014/chart" uri="{C3380CC4-5D6E-409C-BE32-E72D297353CC}">
                <c16:uniqueId val="{00000007-F473-43E1-AEDC-DA004DB8129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F473-43E1-AEDC-DA004DB81297}"/>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5E3DB"/>
            </a:solidFill>
            <a:ln>
              <a:noFill/>
            </a:ln>
          </c:spPr>
          <c:dPt>
            <c:idx val="0"/>
            <c:bubble3D val="0"/>
            <c:spPr>
              <a:solidFill>
                <a:srgbClr val="EB4F48"/>
              </a:solidFill>
              <a:ln w="19050">
                <a:noFill/>
              </a:ln>
              <a:effectLst/>
            </c:spPr>
            <c:extLst>
              <c:ext xmlns:c16="http://schemas.microsoft.com/office/drawing/2014/chart" uri="{C3380CC4-5D6E-409C-BE32-E72D297353CC}">
                <c16:uniqueId val="{00000001-E1BD-4733-9D1E-6555DBD729E5}"/>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E1BD-4733-9D1E-6555DBD729E5}"/>
              </c:ext>
            </c:extLst>
          </c:dPt>
          <c:dPt>
            <c:idx val="2"/>
            <c:bubble3D val="0"/>
            <c:spPr>
              <a:solidFill>
                <a:srgbClr val="F5E3DB"/>
              </a:solidFill>
              <a:ln w="19050">
                <a:noFill/>
              </a:ln>
              <a:effectLst/>
            </c:spPr>
            <c:extLst>
              <c:ext xmlns:c16="http://schemas.microsoft.com/office/drawing/2014/chart" uri="{C3380CC4-5D6E-409C-BE32-E72D297353CC}">
                <c16:uniqueId val="{00000005-E1BD-4733-9D1E-6555DBD729E5}"/>
              </c:ext>
            </c:extLst>
          </c:dPt>
          <c:dPt>
            <c:idx val="3"/>
            <c:bubble3D val="0"/>
            <c:spPr>
              <a:solidFill>
                <a:srgbClr val="F5E3DB"/>
              </a:solidFill>
              <a:ln w="19050">
                <a:noFill/>
              </a:ln>
              <a:effectLst/>
            </c:spPr>
            <c:extLst>
              <c:ext xmlns:c16="http://schemas.microsoft.com/office/drawing/2014/chart" uri="{C3380CC4-5D6E-409C-BE32-E72D297353CC}">
                <c16:uniqueId val="{00000007-E1BD-4733-9D1E-6555DBD729E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10</c:v>
                </c:pt>
              </c:numCache>
            </c:numRef>
          </c:val>
          <c:extLst>
            <c:ext xmlns:c16="http://schemas.microsoft.com/office/drawing/2014/chart" uri="{C3380CC4-5D6E-409C-BE32-E72D297353CC}">
              <c16:uniqueId val="{00000008-E1BD-4733-9D1E-6555DBD729E5}"/>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5E3DB"/>
            </a:solidFill>
            <a:ln>
              <a:noFill/>
            </a:ln>
          </c:spPr>
          <c:dPt>
            <c:idx val="0"/>
            <c:bubble3D val="0"/>
            <c:spPr>
              <a:solidFill>
                <a:srgbClr val="EB4F48"/>
              </a:solidFill>
              <a:ln w="19050">
                <a:noFill/>
              </a:ln>
              <a:effectLst/>
            </c:spPr>
            <c:extLst>
              <c:ext xmlns:c16="http://schemas.microsoft.com/office/drawing/2014/chart" uri="{C3380CC4-5D6E-409C-BE32-E72D297353CC}">
                <c16:uniqueId val="{00000001-E59A-44C8-AE41-05EC9EED2028}"/>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E59A-44C8-AE41-05EC9EED2028}"/>
              </c:ext>
            </c:extLst>
          </c:dPt>
          <c:dPt>
            <c:idx val="2"/>
            <c:bubble3D val="0"/>
            <c:spPr>
              <a:solidFill>
                <a:srgbClr val="F5E3DB"/>
              </a:solidFill>
              <a:ln w="19050">
                <a:noFill/>
              </a:ln>
              <a:effectLst/>
            </c:spPr>
            <c:extLst>
              <c:ext xmlns:c16="http://schemas.microsoft.com/office/drawing/2014/chart" uri="{C3380CC4-5D6E-409C-BE32-E72D297353CC}">
                <c16:uniqueId val="{00000005-E59A-44C8-AE41-05EC9EED2028}"/>
              </c:ext>
            </c:extLst>
          </c:dPt>
          <c:dPt>
            <c:idx val="3"/>
            <c:bubble3D val="0"/>
            <c:spPr>
              <a:solidFill>
                <a:srgbClr val="F5E3DB"/>
              </a:solidFill>
              <a:ln w="19050">
                <a:noFill/>
              </a:ln>
              <a:effectLst/>
            </c:spPr>
            <c:extLst>
              <c:ext xmlns:c16="http://schemas.microsoft.com/office/drawing/2014/chart" uri="{C3380CC4-5D6E-409C-BE32-E72D297353CC}">
                <c16:uniqueId val="{00000007-E59A-44C8-AE41-05EC9EED202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20</c:v>
                </c:pt>
              </c:numCache>
            </c:numRef>
          </c:val>
          <c:extLst>
            <c:ext xmlns:c16="http://schemas.microsoft.com/office/drawing/2014/chart" uri="{C3380CC4-5D6E-409C-BE32-E72D297353CC}">
              <c16:uniqueId val="{00000008-E59A-44C8-AE41-05EC9EED2028}"/>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EB4F48"/>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554-4291-A9C4-7C54AEFF120B}"/>
            </c:ext>
          </c:extLst>
        </c:ser>
        <c:ser>
          <c:idx val="1"/>
          <c:order val="1"/>
          <c:tx>
            <c:strRef>
              <c:f>Sheet1!$C$1</c:f>
              <c:strCache>
                <c:ptCount val="1"/>
                <c:pt idx="0">
                  <c:v>Series 2</c:v>
                </c:pt>
              </c:strCache>
            </c:strRef>
          </c:tx>
          <c:spPr>
            <a:solidFill>
              <a:schemeClr val="bg1">
                <a:lumMod val="9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554-4291-A9C4-7C54AEFF120B}"/>
            </c:ext>
          </c:extLst>
        </c:ser>
        <c:ser>
          <c:idx val="2"/>
          <c:order val="2"/>
          <c:tx>
            <c:strRef>
              <c:f>Sheet1!$D$1</c:f>
              <c:strCache>
                <c:ptCount val="1"/>
                <c:pt idx="0">
                  <c:v>Series 3</c:v>
                </c:pt>
              </c:strCache>
            </c:strRef>
          </c:tx>
          <c:spPr>
            <a:solidFill>
              <a:schemeClr val="bg1">
                <a:lumMod val="8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554-4291-A9C4-7C54AEFF120B}"/>
            </c:ext>
          </c:extLst>
        </c:ser>
        <c:dLbls>
          <c:showLegendKey val="0"/>
          <c:showVal val="0"/>
          <c:showCatName val="0"/>
          <c:showSerName val="0"/>
          <c:showPercent val="0"/>
          <c:showBubbleSize val="0"/>
        </c:dLbls>
        <c:gapWidth val="300"/>
        <c:axId val="543509856"/>
        <c:axId val="523563200"/>
      </c:barChart>
      <c:catAx>
        <c:axId val="543509856"/>
        <c:scaling>
          <c:orientation val="minMax"/>
        </c:scaling>
        <c:delete val="0"/>
        <c:axPos val="b"/>
        <c:title>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523563200"/>
        <c:crosses val="autoZero"/>
        <c:auto val="1"/>
        <c:lblAlgn val="ctr"/>
        <c:lblOffset val="100"/>
        <c:noMultiLvlLbl val="0"/>
      </c:catAx>
      <c:valAx>
        <c:axId val="523563200"/>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543509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rgbClr val="EB4F48"/>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FBA-4322-A849-E1DC8B7F4DF1}"/>
            </c:ext>
          </c:extLst>
        </c:ser>
        <c:ser>
          <c:idx val="1"/>
          <c:order val="1"/>
          <c:tx>
            <c:strRef>
              <c:f>Sheet1!$C$1</c:f>
              <c:strCache>
                <c:ptCount val="1"/>
                <c:pt idx="0">
                  <c:v>Series 2</c:v>
                </c:pt>
              </c:strCache>
            </c:strRef>
          </c:tx>
          <c:spPr>
            <a:solidFill>
              <a:schemeClr val="bg1">
                <a:lumMod val="9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FBA-4322-A849-E1DC8B7F4DF1}"/>
            </c:ext>
          </c:extLst>
        </c:ser>
        <c:ser>
          <c:idx val="2"/>
          <c:order val="2"/>
          <c:tx>
            <c:strRef>
              <c:f>Sheet1!$D$1</c:f>
              <c:strCache>
                <c:ptCount val="1"/>
                <c:pt idx="0">
                  <c:v>Series 3</c:v>
                </c:pt>
              </c:strCache>
            </c:strRef>
          </c:tx>
          <c:spPr>
            <a:solidFill>
              <a:schemeClr val="bg1">
                <a:lumMod val="8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FBA-4322-A849-E1DC8B7F4DF1}"/>
            </c:ext>
          </c:extLst>
        </c:ser>
        <c:dLbls>
          <c:showLegendKey val="0"/>
          <c:showVal val="0"/>
          <c:showCatName val="0"/>
          <c:showSerName val="0"/>
          <c:showPercent val="0"/>
          <c:showBubbleSize val="0"/>
        </c:dLbls>
        <c:gapWidth val="300"/>
        <c:overlap val="100"/>
        <c:axId val="543509856"/>
        <c:axId val="523563200"/>
      </c:barChart>
      <c:catAx>
        <c:axId val="543509856"/>
        <c:scaling>
          <c:orientation val="minMax"/>
        </c:scaling>
        <c:delete val="0"/>
        <c:axPos val="l"/>
        <c:title>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523563200"/>
        <c:crosses val="autoZero"/>
        <c:auto val="1"/>
        <c:lblAlgn val="ctr"/>
        <c:lblOffset val="100"/>
        <c:noMultiLvlLbl val="0"/>
      </c:catAx>
      <c:valAx>
        <c:axId val="523563200"/>
        <c:scaling>
          <c:orientation val="minMax"/>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543509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EB4F48"/>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E9-4484-9251-3AA24D1E2559}"/>
            </c:ext>
          </c:extLst>
        </c:ser>
        <c:ser>
          <c:idx val="1"/>
          <c:order val="1"/>
          <c:tx>
            <c:strRef>
              <c:f>Sheet1!$C$1</c:f>
              <c:strCache>
                <c:ptCount val="1"/>
                <c:pt idx="0">
                  <c:v>Series 2</c:v>
                </c:pt>
              </c:strCache>
            </c:strRef>
          </c:tx>
          <c:spPr>
            <a:solidFill>
              <a:schemeClr val="bg1">
                <a:lumMod val="95000"/>
              </a:schemeClr>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E9-4484-9251-3AA24D1E2559}"/>
            </c:ext>
          </c:extLst>
        </c:ser>
        <c:ser>
          <c:idx val="2"/>
          <c:order val="2"/>
          <c:tx>
            <c:strRef>
              <c:f>Sheet1!$D$1</c:f>
              <c:strCache>
                <c:ptCount val="1"/>
                <c:pt idx="0">
                  <c:v>Series 3</c:v>
                </c:pt>
              </c:strCache>
            </c:strRef>
          </c:tx>
          <c:spPr>
            <a:solidFill>
              <a:schemeClr val="bg1">
                <a:lumMod val="85000"/>
              </a:schemeClr>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E9-4484-9251-3AA24D1E2559}"/>
            </c:ext>
          </c:extLst>
        </c:ser>
        <c:dLbls>
          <c:showLegendKey val="0"/>
          <c:showVal val="0"/>
          <c:showCatName val="0"/>
          <c:showSerName val="0"/>
          <c:showPercent val="0"/>
          <c:showBubbleSize val="0"/>
        </c:dLbls>
        <c:axId val="543509856"/>
        <c:axId val="523563200"/>
      </c:areaChart>
      <c:catAx>
        <c:axId val="54350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523563200"/>
        <c:crosses val="autoZero"/>
        <c:auto val="1"/>
        <c:lblAlgn val="ctr"/>
        <c:lblOffset val="100"/>
        <c:noMultiLvlLbl val="0"/>
      </c:catAx>
      <c:valAx>
        <c:axId val="52356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5435098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25CEF-CC2B-41FC-A0B3-E8811221C930}" type="datetimeFigureOut">
              <a:rPr lang="en-IN" smtClean="0"/>
              <a:t>17-Jul-2024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13E2-C432-4AB4-AEF4-D4024189A9A3}" type="slidenum">
              <a:rPr lang="en-IN" smtClean="0"/>
              <a:t>‹#›</a:t>
            </a:fld>
            <a:endParaRPr lang="en-IN"/>
          </a:p>
        </p:txBody>
      </p:sp>
    </p:spTree>
    <p:extLst>
      <p:ext uri="{BB962C8B-B14F-4D97-AF65-F5344CB8AC3E}">
        <p14:creationId xmlns:p14="http://schemas.microsoft.com/office/powerpoint/2010/main" val="846757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here, </a:t>
            </a:r>
          </a:p>
        </p:txBody>
      </p:sp>
      <p:sp>
        <p:nvSpPr>
          <p:cNvPr id="4" name="Slide Number Placeholder 3"/>
          <p:cNvSpPr>
            <a:spLocks noGrp="1"/>
          </p:cNvSpPr>
          <p:nvPr>
            <p:ph type="sldNum" sz="quarter" idx="5"/>
          </p:nvPr>
        </p:nvSpPr>
        <p:spPr/>
        <p:txBody>
          <a:bodyPr/>
          <a:lstStyle/>
          <a:p>
            <a:fld id="{0DFF13E2-C432-4AB4-AEF4-D4024189A9A3}" type="slidenum">
              <a:rPr lang="en-IN" smtClean="0"/>
              <a:t>3</a:t>
            </a:fld>
            <a:endParaRPr lang="en-IN"/>
          </a:p>
        </p:txBody>
      </p:sp>
    </p:spTree>
    <p:extLst>
      <p:ext uri="{BB962C8B-B14F-4D97-AF65-F5344CB8AC3E}">
        <p14:creationId xmlns:p14="http://schemas.microsoft.com/office/powerpoint/2010/main" val="212477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FF13E2-C432-4AB4-AEF4-D4024189A9A3}" type="slidenum">
              <a:rPr lang="en-IN" smtClean="0"/>
              <a:t>12</a:t>
            </a:fld>
            <a:endParaRPr lang="en-IN"/>
          </a:p>
        </p:txBody>
      </p:sp>
    </p:spTree>
    <p:extLst>
      <p:ext uri="{BB962C8B-B14F-4D97-AF65-F5344CB8AC3E}">
        <p14:creationId xmlns:p14="http://schemas.microsoft.com/office/powerpoint/2010/main" val="2215089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FF13E2-C432-4AB4-AEF4-D4024189A9A3}" type="slidenum">
              <a:rPr lang="en-IN" smtClean="0"/>
              <a:t>4</a:t>
            </a:fld>
            <a:endParaRPr lang="en-IN"/>
          </a:p>
        </p:txBody>
      </p:sp>
    </p:spTree>
    <p:extLst>
      <p:ext uri="{BB962C8B-B14F-4D97-AF65-F5344CB8AC3E}">
        <p14:creationId xmlns:p14="http://schemas.microsoft.com/office/powerpoint/2010/main" val="348857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here, </a:t>
            </a:r>
          </a:p>
        </p:txBody>
      </p:sp>
      <p:sp>
        <p:nvSpPr>
          <p:cNvPr id="4" name="Slide Number Placeholder 3"/>
          <p:cNvSpPr>
            <a:spLocks noGrp="1"/>
          </p:cNvSpPr>
          <p:nvPr>
            <p:ph type="sldNum" sz="quarter" idx="5"/>
          </p:nvPr>
        </p:nvSpPr>
        <p:spPr/>
        <p:txBody>
          <a:bodyPr/>
          <a:lstStyle/>
          <a:p>
            <a:fld id="{0DFF13E2-C432-4AB4-AEF4-D4024189A9A3}" type="slidenum">
              <a:rPr lang="en-IN" smtClean="0"/>
              <a:t>5</a:t>
            </a:fld>
            <a:endParaRPr lang="en-IN"/>
          </a:p>
        </p:txBody>
      </p:sp>
    </p:spTree>
    <p:extLst>
      <p:ext uri="{BB962C8B-B14F-4D97-AF65-F5344CB8AC3E}">
        <p14:creationId xmlns:p14="http://schemas.microsoft.com/office/powerpoint/2010/main" val="200241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FF13E2-C432-4AB4-AEF4-D4024189A9A3}" type="slidenum">
              <a:rPr lang="en-IN" smtClean="0"/>
              <a:t>6</a:t>
            </a:fld>
            <a:endParaRPr lang="en-IN"/>
          </a:p>
        </p:txBody>
      </p:sp>
    </p:spTree>
    <p:extLst>
      <p:ext uri="{BB962C8B-B14F-4D97-AF65-F5344CB8AC3E}">
        <p14:creationId xmlns:p14="http://schemas.microsoft.com/office/powerpoint/2010/main" val="2622842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just about making things look pretty; it's about ensuring a smooth and positive user experience.</a:t>
            </a:r>
          </a:p>
        </p:txBody>
      </p:sp>
      <p:sp>
        <p:nvSpPr>
          <p:cNvPr id="4" name="Slide Number Placeholder 3"/>
          <p:cNvSpPr>
            <a:spLocks noGrp="1"/>
          </p:cNvSpPr>
          <p:nvPr>
            <p:ph type="sldNum" sz="quarter" idx="5"/>
          </p:nvPr>
        </p:nvSpPr>
        <p:spPr/>
        <p:txBody>
          <a:bodyPr/>
          <a:lstStyle/>
          <a:p>
            <a:fld id="{0DFF13E2-C432-4AB4-AEF4-D4024189A9A3}" type="slidenum">
              <a:rPr lang="en-IN" smtClean="0"/>
              <a:t>7</a:t>
            </a:fld>
            <a:endParaRPr lang="en-IN"/>
          </a:p>
        </p:txBody>
      </p:sp>
    </p:spTree>
    <p:extLst>
      <p:ext uri="{BB962C8B-B14F-4D97-AF65-F5344CB8AC3E}">
        <p14:creationId xmlns:p14="http://schemas.microsoft.com/office/powerpoint/2010/main" val="3966999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FF13E2-C432-4AB4-AEF4-D4024189A9A3}" type="slidenum">
              <a:rPr lang="en-IN" smtClean="0"/>
              <a:t>8</a:t>
            </a:fld>
            <a:endParaRPr lang="en-IN"/>
          </a:p>
        </p:txBody>
      </p:sp>
    </p:spTree>
    <p:extLst>
      <p:ext uri="{BB962C8B-B14F-4D97-AF65-F5344CB8AC3E}">
        <p14:creationId xmlns:p14="http://schemas.microsoft.com/office/powerpoint/2010/main" val="301357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FF13E2-C432-4AB4-AEF4-D4024189A9A3}" type="slidenum">
              <a:rPr lang="en-IN" smtClean="0"/>
              <a:t>9</a:t>
            </a:fld>
            <a:endParaRPr lang="en-IN"/>
          </a:p>
        </p:txBody>
      </p:sp>
    </p:spTree>
    <p:extLst>
      <p:ext uri="{BB962C8B-B14F-4D97-AF65-F5344CB8AC3E}">
        <p14:creationId xmlns:p14="http://schemas.microsoft.com/office/powerpoint/2010/main" val="2769210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graphic design creates visuals for print media, while new media design thrives in the digital world. Traditional design is static, whereas new media design embraces interactivity. Perhaps the biggest difference is the user focus. New media designers need to understand how users interact with digital content to create a seamless and positive experience.</a:t>
            </a:r>
          </a:p>
        </p:txBody>
      </p:sp>
      <p:sp>
        <p:nvSpPr>
          <p:cNvPr id="4" name="Slide Number Placeholder 3"/>
          <p:cNvSpPr>
            <a:spLocks noGrp="1"/>
          </p:cNvSpPr>
          <p:nvPr>
            <p:ph type="sldNum" sz="quarter" idx="5"/>
          </p:nvPr>
        </p:nvSpPr>
        <p:spPr/>
        <p:txBody>
          <a:bodyPr/>
          <a:lstStyle/>
          <a:p>
            <a:fld id="{0DFF13E2-C432-4AB4-AEF4-D4024189A9A3}" type="slidenum">
              <a:rPr lang="en-IN" smtClean="0"/>
              <a:t>10</a:t>
            </a:fld>
            <a:endParaRPr lang="en-IN"/>
          </a:p>
        </p:txBody>
      </p:sp>
    </p:spTree>
    <p:extLst>
      <p:ext uri="{BB962C8B-B14F-4D97-AF65-F5344CB8AC3E}">
        <p14:creationId xmlns:p14="http://schemas.microsoft.com/office/powerpoint/2010/main" val="2691799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FF13E2-C432-4AB4-AEF4-D4024189A9A3}" type="slidenum">
              <a:rPr lang="en-IN" smtClean="0"/>
              <a:t>11</a:t>
            </a:fld>
            <a:endParaRPr lang="en-IN"/>
          </a:p>
        </p:txBody>
      </p:sp>
    </p:spTree>
    <p:extLst>
      <p:ext uri="{BB962C8B-B14F-4D97-AF65-F5344CB8AC3E}">
        <p14:creationId xmlns:p14="http://schemas.microsoft.com/office/powerpoint/2010/main" val="31804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EE077F1-F41C-4E7B-B3DA-0E20839161B9}"/>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6412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3B657374-C2E6-49EB-B1A7-E46C2EB84C42}"/>
              </a:ext>
            </a:extLst>
          </p:cNvPr>
          <p:cNvSpPr>
            <a:spLocks noGrp="1"/>
          </p:cNvSpPr>
          <p:nvPr>
            <p:ph type="pic" sz="quarter" idx="11" hasCustomPrompt="1"/>
          </p:nvPr>
        </p:nvSpPr>
        <p:spPr>
          <a:xfrm>
            <a:off x="7300913" y="0"/>
            <a:ext cx="3271837"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9" name="Picture Placeholder 2">
            <a:extLst>
              <a:ext uri="{FF2B5EF4-FFF2-40B4-BE49-F238E27FC236}">
                <a16:creationId xmlns:a16="http://schemas.microsoft.com/office/drawing/2014/main" id="{F3273CC1-2AC8-4FD5-8BF4-E1CBC694995F}"/>
              </a:ext>
            </a:extLst>
          </p:cNvPr>
          <p:cNvSpPr>
            <a:spLocks noGrp="1"/>
          </p:cNvSpPr>
          <p:nvPr>
            <p:ph type="pic" sz="quarter" idx="12" hasCustomPrompt="1"/>
          </p:nvPr>
        </p:nvSpPr>
        <p:spPr>
          <a:xfrm>
            <a:off x="4232275" y="4133850"/>
            <a:ext cx="2246313" cy="16764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0" name="Picture Placeholder 2">
            <a:extLst>
              <a:ext uri="{FF2B5EF4-FFF2-40B4-BE49-F238E27FC236}">
                <a16:creationId xmlns:a16="http://schemas.microsoft.com/office/drawing/2014/main" id="{721161C8-589B-498A-9DDB-C6CFA742C776}"/>
              </a:ext>
            </a:extLst>
          </p:cNvPr>
          <p:cNvSpPr>
            <a:spLocks noGrp="1"/>
          </p:cNvSpPr>
          <p:nvPr>
            <p:ph type="pic" sz="quarter" idx="13" hasCustomPrompt="1"/>
          </p:nvPr>
        </p:nvSpPr>
        <p:spPr>
          <a:xfrm>
            <a:off x="6719888" y="4133850"/>
            <a:ext cx="2246313" cy="16764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85632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3D279842-4E12-47B9-8BA3-311218054800}"/>
              </a:ext>
            </a:extLst>
          </p:cNvPr>
          <p:cNvSpPr>
            <a:spLocks noGrp="1"/>
          </p:cNvSpPr>
          <p:nvPr>
            <p:ph type="pic" sz="quarter" idx="12" hasCustomPrompt="1"/>
          </p:nvPr>
        </p:nvSpPr>
        <p:spPr>
          <a:xfrm>
            <a:off x="7065963" y="1144588"/>
            <a:ext cx="3521075" cy="47323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88115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E792988B-5A8F-43AE-A387-1152D1B12F40}"/>
              </a:ext>
            </a:extLst>
          </p:cNvPr>
          <p:cNvSpPr>
            <a:spLocks noGrp="1"/>
          </p:cNvSpPr>
          <p:nvPr>
            <p:ph type="pic" sz="quarter" idx="11" hasCustomPrompt="1"/>
          </p:nvPr>
        </p:nvSpPr>
        <p:spPr>
          <a:xfrm>
            <a:off x="0" y="0"/>
            <a:ext cx="3400425"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146042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C8B660F2-20E3-48D1-943F-26841CF40551}"/>
              </a:ext>
            </a:extLst>
          </p:cNvPr>
          <p:cNvSpPr>
            <a:spLocks noGrp="1"/>
          </p:cNvSpPr>
          <p:nvPr>
            <p:ph type="pic" sz="quarter" idx="11" hasCustomPrompt="1"/>
          </p:nvPr>
        </p:nvSpPr>
        <p:spPr>
          <a:xfrm>
            <a:off x="6819898" y="3303588"/>
            <a:ext cx="2306639" cy="281305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Picture Placeholder 2">
            <a:extLst>
              <a:ext uri="{FF2B5EF4-FFF2-40B4-BE49-F238E27FC236}">
                <a16:creationId xmlns:a16="http://schemas.microsoft.com/office/drawing/2014/main" id="{42DE1C8E-6CF0-4D13-AF92-F5ADE42AC63B}"/>
              </a:ext>
            </a:extLst>
          </p:cNvPr>
          <p:cNvSpPr>
            <a:spLocks noGrp="1"/>
          </p:cNvSpPr>
          <p:nvPr>
            <p:ph type="pic" sz="quarter" idx="12" hasCustomPrompt="1"/>
          </p:nvPr>
        </p:nvSpPr>
        <p:spPr>
          <a:xfrm>
            <a:off x="8523286" y="1384300"/>
            <a:ext cx="3668714" cy="38735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698925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D51F8190-C72D-4376-B3D7-7D633B3645F4}"/>
              </a:ext>
            </a:extLst>
          </p:cNvPr>
          <p:cNvSpPr>
            <a:spLocks noGrp="1"/>
          </p:cNvSpPr>
          <p:nvPr>
            <p:ph type="pic" sz="quarter" idx="11" hasCustomPrompt="1"/>
          </p:nvPr>
        </p:nvSpPr>
        <p:spPr>
          <a:xfrm>
            <a:off x="0" y="3771898"/>
            <a:ext cx="12192000" cy="3086101"/>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295103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6E2CB12D-AD00-4709-ADB8-C864F6D0C0C3}"/>
              </a:ext>
            </a:extLst>
          </p:cNvPr>
          <p:cNvSpPr>
            <a:spLocks noGrp="1"/>
          </p:cNvSpPr>
          <p:nvPr>
            <p:ph type="pic" sz="quarter" idx="12" hasCustomPrompt="1"/>
          </p:nvPr>
        </p:nvSpPr>
        <p:spPr>
          <a:xfrm>
            <a:off x="2298700" y="1174750"/>
            <a:ext cx="7031038" cy="486251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Picture Placeholder 2">
            <a:extLst>
              <a:ext uri="{FF2B5EF4-FFF2-40B4-BE49-F238E27FC236}">
                <a16:creationId xmlns:a16="http://schemas.microsoft.com/office/drawing/2014/main" id="{09F8E039-5421-4E37-BC8C-9B3143C11E64}"/>
              </a:ext>
            </a:extLst>
          </p:cNvPr>
          <p:cNvSpPr>
            <a:spLocks noGrp="1"/>
          </p:cNvSpPr>
          <p:nvPr>
            <p:ph type="pic" sz="quarter" idx="13" hasCustomPrompt="1"/>
          </p:nvPr>
        </p:nvSpPr>
        <p:spPr>
          <a:xfrm>
            <a:off x="9893300" y="1174750"/>
            <a:ext cx="1109662" cy="121285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305833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7A32AB0-30B0-4FD2-BE96-40985BA3D630}"/>
              </a:ext>
            </a:extLst>
          </p:cNvPr>
          <p:cNvSpPr>
            <a:spLocks noGrp="1"/>
          </p:cNvSpPr>
          <p:nvPr>
            <p:ph type="pic" sz="quarter" idx="12" hasCustomPrompt="1"/>
          </p:nvPr>
        </p:nvSpPr>
        <p:spPr>
          <a:xfrm>
            <a:off x="6534150" y="1398588"/>
            <a:ext cx="2497138" cy="48212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Picture Placeholder 2">
            <a:extLst>
              <a:ext uri="{FF2B5EF4-FFF2-40B4-BE49-F238E27FC236}">
                <a16:creationId xmlns:a16="http://schemas.microsoft.com/office/drawing/2014/main" id="{C5152F0D-F0FE-4AAA-BBF9-3E4ED1309874}"/>
              </a:ext>
            </a:extLst>
          </p:cNvPr>
          <p:cNvSpPr>
            <a:spLocks noGrp="1"/>
          </p:cNvSpPr>
          <p:nvPr>
            <p:ph type="pic" sz="quarter" idx="13" hasCustomPrompt="1"/>
          </p:nvPr>
        </p:nvSpPr>
        <p:spPr>
          <a:xfrm>
            <a:off x="9174162" y="1398587"/>
            <a:ext cx="1970087" cy="2163763"/>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026257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3BBF30CF-2BEE-4B7C-B174-8929E3DA1393}"/>
              </a:ext>
            </a:extLst>
          </p:cNvPr>
          <p:cNvSpPr>
            <a:spLocks noGrp="1"/>
          </p:cNvSpPr>
          <p:nvPr>
            <p:ph type="pic" sz="quarter" idx="11" hasCustomPrompt="1"/>
          </p:nvPr>
        </p:nvSpPr>
        <p:spPr>
          <a:xfrm>
            <a:off x="4954588" y="2635250"/>
            <a:ext cx="1924050" cy="1884363"/>
          </a:xfrm>
          <a:prstGeom prst="ellipse">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9" name="Picture Placeholder 2">
            <a:extLst>
              <a:ext uri="{FF2B5EF4-FFF2-40B4-BE49-F238E27FC236}">
                <a16:creationId xmlns:a16="http://schemas.microsoft.com/office/drawing/2014/main" id="{EBF163E0-F8FC-4656-9980-DAB0C855E10E}"/>
              </a:ext>
            </a:extLst>
          </p:cNvPr>
          <p:cNvSpPr>
            <a:spLocks noGrp="1"/>
          </p:cNvSpPr>
          <p:nvPr>
            <p:ph type="pic" sz="quarter" idx="12" hasCustomPrompt="1"/>
          </p:nvPr>
        </p:nvSpPr>
        <p:spPr>
          <a:xfrm>
            <a:off x="7159625" y="2635250"/>
            <a:ext cx="1924050" cy="1884363"/>
          </a:xfrm>
          <a:prstGeom prst="ellipse">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0" name="Picture Placeholder 2">
            <a:extLst>
              <a:ext uri="{FF2B5EF4-FFF2-40B4-BE49-F238E27FC236}">
                <a16:creationId xmlns:a16="http://schemas.microsoft.com/office/drawing/2014/main" id="{17789975-572A-48CA-A7F5-47BEAB42A419}"/>
              </a:ext>
            </a:extLst>
          </p:cNvPr>
          <p:cNvSpPr>
            <a:spLocks noGrp="1"/>
          </p:cNvSpPr>
          <p:nvPr>
            <p:ph type="pic" sz="quarter" idx="13" hasCustomPrompt="1"/>
          </p:nvPr>
        </p:nvSpPr>
        <p:spPr>
          <a:xfrm>
            <a:off x="9364663" y="2635250"/>
            <a:ext cx="1924050" cy="1884363"/>
          </a:xfrm>
          <a:prstGeom prst="ellipse">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086217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4DC4D1C8-0D07-46E6-BF1B-9C4291475CEB}"/>
              </a:ext>
            </a:extLst>
          </p:cNvPr>
          <p:cNvSpPr>
            <a:spLocks noGrp="1"/>
          </p:cNvSpPr>
          <p:nvPr>
            <p:ph type="pic" sz="quarter" idx="12" hasCustomPrompt="1"/>
          </p:nvPr>
        </p:nvSpPr>
        <p:spPr>
          <a:xfrm>
            <a:off x="1587" y="0"/>
            <a:ext cx="7291388" cy="4030663"/>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Picture Placeholder 2">
            <a:extLst>
              <a:ext uri="{FF2B5EF4-FFF2-40B4-BE49-F238E27FC236}">
                <a16:creationId xmlns:a16="http://schemas.microsoft.com/office/drawing/2014/main" id="{19CA26B2-D484-497E-8DCA-26FF0096B32B}"/>
              </a:ext>
            </a:extLst>
          </p:cNvPr>
          <p:cNvSpPr>
            <a:spLocks noGrp="1"/>
          </p:cNvSpPr>
          <p:nvPr>
            <p:ph type="pic" sz="quarter" idx="13" hasCustomPrompt="1"/>
          </p:nvPr>
        </p:nvSpPr>
        <p:spPr>
          <a:xfrm>
            <a:off x="6640513" y="1331913"/>
            <a:ext cx="4794250" cy="485457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328574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FEECE3-993E-4CCA-B887-DFF63B35C882}"/>
              </a:ext>
            </a:extLst>
          </p:cNvPr>
          <p:cNvSpPr>
            <a:spLocks noGrp="1"/>
          </p:cNvSpPr>
          <p:nvPr>
            <p:ph type="pic" sz="quarter" idx="12" hasCustomPrompt="1"/>
          </p:nvPr>
        </p:nvSpPr>
        <p:spPr>
          <a:xfrm>
            <a:off x="1586" y="0"/>
            <a:ext cx="7064377" cy="685799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95506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0548BAED-9419-4692-9A00-B4467DE0AE68}"/>
              </a:ext>
            </a:extLst>
          </p:cNvPr>
          <p:cNvSpPr>
            <a:spLocks noGrp="1"/>
          </p:cNvSpPr>
          <p:nvPr>
            <p:ph type="pic" sz="quarter" idx="10" hasCustomPrompt="1"/>
          </p:nvPr>
        </p:nvSpPr>
        <p:spPr>
          <a:xfrm>
            <a:off x="1716088" y="1616075"/>
            <a:ext cx="3424237" cy="4100513"/>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609038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B3CD208-3010-40F5-A467-6546DC520B2F}"/>
              </a:ext>
            </a:extLst>
          </p:cNvPr>
          <p:cNvSpPr>
            <a:spLocks noGrp="1"/>
          </p:cNvSpPr>
          <p:nvPr>
            <p:ph type="pic" sz="quarter" idx="11" hasCustomPrompt="1"/>
          </p:nvPr>
        </p:nvSpPr>
        <p:spPr>
          <a:xfrm>
            <a:off x="2687638" y="1128713"/>
            <a:ext cx="2276475" cy="4832350"/>
          </a:xfrm>
          <a:custGeom>
            <a:avLst/>
            <a:gdLst>
              <a:gd name="connsiteX0" fmla="*/ 262093 w 2515790"/>
              <a:gd name="connsiteY0" fmla="*/ 0 h 5429897"/>
              <a:gd name="connsiteX1" fmla="*/ 291708 w 2515790"/>
              <a:gd name="connsiteY1" fmla="*/ 0 h 5429897"/>
              <a:gd name="connsiteX2" fmla="*/ 506417 w 2515790"/>
              <a:gd name="connsiteY2" fmla="*/ 0 h 5429897"/>
              <a:gd name="connsiteX3" fmla="*/ 515301 w 2515790"/>
              <a:gd name="connsiteY3" fmla="*/ 0 h 5429897"/>
              <a:gd name="connsiteX4" fmla="*/ 525666 w 2515790"/>
              <a:gd name="connsiteY4" fmla="*/ 2962 h 5429897"/>
              <a:gd name="connsiteX5" fmla="*/ 536032 w 2515790"/>
              <a:gd name="connsiteY5" fmla="*/ 7405 h 5429897"/>
              <a:gd name="connsiteX6" fmla="*/ 543435 w 2515790"/>
              <a:gd name="connsiteY6" fmla="*/ 14808 h 5429897"/>
              <a:gd name="connsiteX7" fmla="*/ 550838 w 2515790"/>
              <a:gd name="connsiteY7" fmla="*/ 22212 h 5429897"/>
              <a:gd name="connsiteX8" fmla="*/ 555280 w 2515790"/>
              <a:gd name="connsiteY8" fmla="*/ 32576 h 5429897"/>
              <a:gd name="connsiteX9" fmla="*/ 558243 w 2515790"/>
              <a:gd name="connsiteY9" fmla="*/ 42942 h 5429897"/>
              <a:gd name="connsiteX10" fmla="*/ 561204 w 2515790"/>
              <a:gd name="connsiteY10" fmla="*/ 54788 h 5429897"/>
              <a:gd name="connsiteX11" fmla="*/ 561204 w 2515790"/>
              <a:gd name="connsiteY11" fmla="*/ 69596 h 5429897"/>
              <a:gd name="connsiteX12" fmla="*/ 562685 w 2515790"/>
              <a:gd name="connsiteY12" fmla="*/ 84403 h 5429897"/>
              <a:gd name="connsiteX13" fmla="*/ 570088 w 2515790"/>
              <a:gd name="connsiteY13" fmla="*/ 112537 h 5429897"/>
              <a:gd name="connsiteX14" fmla="*/ 584895 w 2515790"/>
              <a:gd name="connsiteY14" fmla="*/ 137710 h 5429897"/>
              <a:gd name="connsiteX15" fmla="*/ 602665 w 2515790"/>
              <a:gd name="connsiteY15" fmla="*/ 159921 h 5429897"/>
              <a:gd name="connsiteX16" fmla="*/ 624876 w 2515790"/>
              <a:gd name="connsiteY16" fmla="*/ 177691 h 5429897"/>
              <a:gd name="connsiteX17" fmla="*/ 650049 w 2515790"/>
              <a:gd name="connsiteY17" fmla="*/ 192498 h 5429897"/>
              <a:gd name="connsiteX18" fmla="*/ 678183 w 2515790"/>
              <a:gd name="connsiteY18" fmla="*/ 199901 h 5429897"/>
              <a:gd name="connsiteX19" fmla="*/ 692990 w 2515790"/>
              <a:gd name="connsiteY19" fmla="*/ 201383 h 5429897"/>
              <a:gd name="connsiteX20" fmla="*/ 707798 w 2515790"/>
              <a:gd name="connsiteY20" fmla="*/ 201383 h 5429897"/>
              <a:gd name="connsiteX21" fmla="*/ 1807994 w 2515790"/>
              <a:gd name="connsiteY21" fmla="*/ 201383 h 5429897"/>
              <a:gd name="connsiteX22" fmla="*/ 1824281 w 2515790"/>
              <a:gd name="connsiteY22" fmla="*/ 201383 h 5429897"/>
              <a:gd name="connsiteX23" fmla="*/ 1839089 w 2515790"/>
              <a:gd name="connsiteY23" fmla="*/ 199901 h 5429897"/>
              <a:gd name="connsiteX24" fmla="*/ 1865743 w 2515790"/>
              <a:gd name="connsiteY24" fmla="*/ 192498 h 5429897"/>
              <a:gd name="connsiteX25" fmla="*/ 1890915 w 2515790"/>
              <a:gd name="connsiteY25" fmla="*/ 177691 h 5429897"/>
              <a:gd name="connsiteX26" fmla="*/ 1913127 w 2515790"/>
              <a:gd name="connsiteY26" fmla="*/ 159921 h 5429897"/>
              <a:gd name="connsiteX27" fmla="*/ 1933857 w 2515790"/>
              <a:gd name="connsiteY27" fmla="*/ 137710 h 5429897"/>
              <a:gd name="connsiteX28" fmla="*/ 1945703 w 2515790"/>
              <a:gd name="connsiteY28" fmla="*/ 112537 h 5429897"/>
              <a:gd name="connsiteX29" fmla="*/ 1956068 w 2515790"/>
              <a:gd name="connsiteY29" fmla="*/ 84403 h 5429897"/>
              <a:gd name="connsiteX30" fmla="*/ 1956068 w 2515790"/>
              <a:gd name="connsiteY30" fmla="*/ 69596 h 5429897"/>
              <a:gd name="connsiteX31" fmla="*/ 1957548 w 2515790"/>
              <a:gd name="connsiteY31" fmla="*/ 54788 h 5429897"/>
              <a:gd name="connsiteX32" fmla="*/ 1957548 w 2515790"/>
              <a:gd name="connsiteY32" fmla="*/ 42942 h 5429897"/>
              <a:gd name="connsiteX33" fmla="*/ 1960510 w 2515790"/>
              <a:gd name="connsiteY33" fmla="*/ 32576 h 5429897"/>
              <a:gd name="connsiteX34" fmla="*/ 1964952 w 2515790"/>
              <a:gd name="connsiteY34" fmla="*/ 22212 h 5429897"/>
              <a:gd name="connsiteX35" fmla="*/ 1972355 w 2515790"/>
              <a:gd name="connsiteY35" fmla="*/ 14808 h 5429897"/>
              <a:gd name="connsiteX36" fmla="*/ 1979760 w 2515790"/>
              <a:gd name="connsiteY36" fmla="*/ 7405 h 5429897"/>
              <a:gd name="connsiteX37" fmla="*/ 1990125 w 2515790"/>
              <a:gd name="connsiteY37" fmla="*/ 2962 h 5429897"/>
              <a:gd name="connsiteX38" fmla="*/ 2000491 w 2515790"/>
              <a:gd name="connsiteY38" fmla="*/ 0 h 5429897"/>
              <a:gd name="connsiteX39" fmla="*/ 2012337 w 2515790"/>
              <a:gd name="connsiteY39" fmla="*/ 0 h 5429897"/>
              <a:gd name="connsiteX40" fmla="*/ 2224082 w 2515790"/>
              <a:gd name="connsiteY40" fmla="*/ 0 h 5429897"/>
              <a:gd name="connsiteX41" fmla="*/ 2255179 w 2515790"/>
              <a:gd name="connsiteY41" fmla="*/ 0 h 5429897"/>
              <a:gd name="connsiteX42" fmla="*/ 2281832 w 2515790"/>
              <a:gd name="connsiteY42" fmla="*/ 5923 h 5429897"/>
              <a:gd name="connsiteX43" fmla="*/ 2311447 w 2515790"/>
              <a:gd name="connsiteY43" fmla="*/ 13327 h 5429897"/>
              <a:gd name="connsiteX44" fmla="*/ 2336620 w 2515790"/>
              <a:gd name="connsiteY44" fmla="*/ 22212 h 5429897"/>
              <a:gd name="connsiteX45" fmla="*/ 2364755 w 2515790"/>
              <a:gd name="connsiteY45" fmla="*/ 35539 h 5429897"/>
              <a:gd name="connsiteX46" fmla="*/ 2386966 w 2515790"/>
              <a:gd name="connsiteY46" fmla="*/ 50346 h 5429897"/>
              <a:gd name="connsiteX47" fmla="*/ 2409176 w 2515790"/>
              <a:gd name="connsiteY47" fmla="*/ 65154 h 5429897"/>
              <a:gd name="connsiteX48" fmla="*/ 2431388 w 2515790"/>
              <a:gd name="connsiteY48" fmla="*/ 84403 h 5429897"/>
              <a:gd name="connsiteX49" fmla="*/ 2449157 w 2515790"/>
              <a:gd name="connsiteY49" fmla="*/ 105134 h 5429897"/>
              <a:gd name="connsiteX50" fmla="*/ 2466927 w 2515790"/>
              <a:gd name="connsiteY50" fmla="*/ 127345 h 5429897"/>
              <a:gd name="connsiteX51" fmla="*/ 2481733 w 2515790"/>
              <a:gd name="connsiteY51" fmla="*/ 152516 h 5429897"/>
              <a:gd name="connsiteX52" fmla="*/ 2493579 w 2515790"/>
              <a:gd name="connsiteY52" fmla="*/ 177691 h 5429897"/>
              <a:gd name="connsiteX53" fmla="*/ 2503945 w 2515790"/>
              <a:gd name="connsiteY53" fmla="*/ 204344 h 5429897"/>
              <a:gd name="connsiteX54" fmla="*/ 2508386 w 2515790"/>
              <a:gd name="connsiteY54" fmla="*/ 232478 h 5429897"/>
              <a:gd name="connsiteX55" fmla="*/ 2512829 w 2515790"/>
              <a:gd name="connsiteY55" fmla="*/ 262093 h 5429897"/>
              <a:gd name="connsiteX56" fmla="*/ 2515790 w 2515790"/>
              <a:gd name="connsiteY56" fmla="*/ 291708 h 5429897"/>
              <a:gd name="connsiteX57" fmla="*/ 2515790 w 2515790"/>
              <a:gd name="connsiteY57" fmla="*/ 5139671 h 5429897"/>
              <a:gd name="connsiteX58" fmla="*/ 2512829 w 2515790"/>
              <a:gd name="connsiteY58" fmla="*/ 5169286 h 5429897"/>
              <a:gd name="connsiteX59" fmla="*/ 2508386 w 2515790"/>
              <a:gd name="connsiteY59" fmla="*/ 5198901 h 5429897"/>
              <a:gd name="connsiteX60" fmla="*/ 2503945 w 2515790"/>
              <a:gd name="connsiteY60" fmla="*/ 5227035 h 5429897"/>
              <a:gd name="connsiteX61" fmla="*/ 2493579 w 2515790"/>
              <a:gd name="connsiteY61" fmla="*/ 5253688 h 5429897"/>
              <a:gd name="connsiteX62" fmla="*/ 2481733 w 2515790"/>
              <a:gd name="connsiteY62" fmla="*/ 5278861 h 5429897"/>
              <a:gd name="connsiteX63" fmla="*/ 2466927 w 2515790"/>
              <a:gd name="connsiteY63" fmla="*/ 5301073 h 5429897"/>
              <a:gd name="connsiteX64" fmla="*/ 2449157 w 2515790"/>
              <a:gd name="connsiteY64" fmla="*/ 5323283 h 5429897"/>
              <a:gd name="connsiteX65" fmla="*/ 2431388 w 2515790"/>
              <a:gd name="connsiteY65" fmla="*/ 5345495 h 5429897"/>
              <a:gd name="connsiteX66" fmla="*/ 2409176 w 2515790"/>
              <a:gd name="connsiteY66" fmla="*/ 5363264 h 5429897"/>
              <a:gd name="connsiteX67" fmla="*/ 2386966 w 2515790"/>
              <a:gd name="connsiteY67" fmla="*/ 5381034 h 5429897"/>
              <a:gd name="connsiteX68" fmla="*/ 2364755 w 2515790"/>
              <a:gd name="connsiteY68" fmla="*/ 5395840 h 5429897"/>
              <a:gd name="connsiteX69" fmla="*/ 2336620 w 2515790"/>
              <a:gd name="connsiteY69" fmla="*/ 5407687 h 5429897"/>
              <a:gd name="connsiteX70" fmla="*/ 2311447 w 2515790"/>
              <a:gd name="connsiteY70" fmla="*/ 5418052 h 5429897"/>
              <a:gd name="connsiteX71" fmla="*/ 2281832 w 2515790"/>
              <a:gd name="connsiteY71" fmla="*/ 5425455 h 5429897"/>
              <a:gd name="connsiteX72" fmla="*/ 2255179 w 2515790"/>
              <a:gd name="connsiteY72" fmla="*/ 5428416 h 5429897"/>
              <a:gd name="connsiteX73" fmla="*/ 2224082 w 2515790"/>
              <a:gd name="connsiteY73" fmla="*/ 5429897 h 5429897"/>
              <a:gd name="connsiteX74" fmla="*/ 291708 w 2515790"/>
              <a:gd name="connsiteY74" fmla="*/ 5429897 h 5429897"/>
              <a:gd name="connsiteX75" fmla="*/ 262093 w 2515790"/>
              <a:gd name="connsiteY75" fmla="*/ 5428416 h 5429897"/>
              <a:gd name="connsiteX76" fmla="*/ 233959 w 2515790"/>
              <a:gd name="connsiteY76" fmla="*/ 5425455 h 5429897"/>
              <a:gd name="connsiteX77" fmla="*/ 207306 w 2515790"/>
              <a:gd name="connsiteY77" fmla="*/ 5418052 h 5429897"/>
              <a:gd name="connsiteX78" fmla="*/ 179172 w 2515790"/>
              <a:gd name="connsiteY78" fmla="*/ 5407687 h 5429897"/>
              <a:gd name="connsiteX79" fmla="*/ 153998 w 2515790"/>
              <a:gd name="connsiteY79" fmla="*/ 5395840 h 5429897"/>
              <a:gd name="connsiteX80" fmla="*/ 130306 w 2515790"/>
              <a:gd name="connsiteY80" fmla="*/ 5381034 h 5429897"/>
              <a:gd name="connsiteX81" fmla="*/ 108095 w 2515790"/>
              <a:gd name="connsiteY81" fmla="*/ 5363264 h 5429897"/>
              <a:gd name="connsiteX82" fmla="*/ 87364 w 2515790"/>
              <a:gd name="connsiteY82" fmla="*/ 5345495 h 5429897"/>
              <a:gd name="connsiteX83" fmla="*/ 68115 w 2515790"/>
              <a:gd name="connsiteY83" fmla="*/ 5323283 h 5429897"/>
              <a:gd name="connsiteX84" fmla="*/ 50346 w 2515790"/>
              <a:gd name="connsiteY84" fmla="*/ 5301073 h 5429897"/>
              <a:gd name="connsiteX85" fmla="*/ 37020 w 2515790"/>
              <a:gd name="connsiteY85" fmla="*/ 5278861 h 5429897"/>
              <a:gd name="connsiteX86" fmla="*/ 25173 w 2515790"/>
              <a:gd name="connsiteY86" fmla="*/ 5253688 h 5429897"/>
              <a:gd name="connsiteX87" fmla="*/ 14808 w 2515790"/>
              <a:gd name="connsiteY87" fmla="*/ 5227035 h 5429897"/>
              <a:gd name="connsiteX88" fmla="*/ 7405 w 2515790"/>
              <a:gd name="connsiteY88" fmla="*/ 5198901 h 5429897"/>
              <a:gd name="connsiteX89" fmla="*/ 2963 w 2515790"/>
              <a:gd name="connsiteY89" fmla="*/ 5169286 h 5429897"/>
              <a:gd name="connsiteX90" fmla="*/ 0 w 2515790"/>
              <a:gd name="connsiteY90" fmla="*/ 5139671 h 5429897"/>
              <a:gd name="connsiteX91" fmla="*/ 0 w 2515790"/>
              <a:gd name="connsiteY91" fmla="*/ 291708 h 5429897"/>
              <a:gd name="connsiteX92" fmla="*/ 2963 w 2515790"/>
              <a:gd name="connsiteY92" fmla="*/ 262093 h 5429897"/>
              <a:gd name="connsiteX93" fmla="*/ 7405 w 2515790"/>
              <a:gd name="connsiteY93" fmla="*/ 232478 h 5429897"/>
              <a:gd name="connsiteX94" fmla="*/ 14808 w 2515790"/>
              <a:gd name="connsiteY94" fmla="*/ 204344 h 5429897"/>
              <a:gd name="connsiteX95" fmla="*/ 25173 w 2515790"/>
              <a:gd name="connsiteY95" fmla="*/ 177691 h 5429897"/>
              <a:gd name="connsiteX96" fmla="*/ 37020 w 2515790"/>
              <a:gd name="connsiteY96" fmla="*/ 152516 h 5429897"/>
              <a:gd name="connsiteX97" fmla="*/ 50346 w 2515790"/>
              <a:gd name="connsiteY97" fmla="*/ 127345 h 5429897"/>
              <a:gd name="connsiteX98" fmla="*/ 68115 w 2515790"/>
              <a:gd name="connsiteY98" fmla="*/ 105134 h 5429897"/>
              <a:gd name="connsiteX99" fmla="*/ 87364 w 2515790"/>
              <a:gd name="connsiteY99" fmla="*/ 84403 h 5429897"/>
              <a:gd name="connsiteX100" fmla="*/ 108095 w 2515790"/>
              <a:gd name="connsiteY100" fmla="*/ 65154 h 5429897"/>
              <a:gd name="connsiteX101" fmla="*/ 130306 w 2515790"/>
              <a:gd name="connsiteY101" fmla="*/ 50346 h 5429897"/>
              <a:gd name="connsiteX102" fmla="*/ 153998 w 2515790"/>
              <a:gd name="connsiteY102" fmla="*/ 35539 h 5429897"/>
              <a:gd name="connsiteX103" fmla="*/ 179172 w 2515790"/>
              <a:gd name="connsiteY103" fmla="*/ 22212 h 5429897"/>
              <a:gd name="connsiteX104" fmla="*/ 207306 w 2515790"/>
              <a:gd name="connsiteY104" fmla="*/ 13327 h 5429897"/>
              <a:gd name="connsiteX105" fmla="*/ 233959 w 2515790"/>
              <a:gd name="connsiteY105" fmla="*/ 5923 h 542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515790" h="5429897">
                <a:moveTo>
                  <a:pt x="262093" y="0"/>
                </a:moveTo>
                <a:lnTo>
                  <a:pt x="291708" y="0"/>
                </a:lnTo>
                <a:lnTo>
                  <a:pt x="506417" y="0"/>
                </a:lnTo>
                <a:lnTo>
                  <a:pt x="515301" y="0"/>
                </a:lnTo>
                <a:lnTo>
                  <a:pt x="525666" y="2962"/>
                </a:lnTo>
                <a:lnTo>
                  <a:pt x="536032" y="7405"/>
                </a:lnTo>
                <a:lnTo>
                  <a:pt x="543435" y="14808"/>
                </a:lnTo>
                <a:lnTo>
                  <a:pt x="550838" y="22212"/>
                </a:lnTo>
                <a:lnTo>
                  <a:pt x="555280" y="32576"/>
                </a:lnTo>
                <a:lnTo>
                  <a:pt x="558243" y="42942"/>
                </a:lnTo>
                <a:lnTo>
                  <a:pt x="561204" y="54788"/>
                </a:lnTo>
                <a:lnTo>
                  <a:pt x="561204" y="69596"/>
                </a:lnTo>
                <a:lnTo>
                  <a:pt x="562685" y="84403"/>
                </a:lnTo>
                <a:lnTo>
                  <a:pt x="570088" y="112537"/>
                </a:lnTo>
                <a:lnTo>
                  <a:pt x="584895" y="137710"/>
                </a:lnTo>
                <a:lnTo>
                  <a:pt x="602665" y="159921"/>
                </a:lnTo>
                <a:lnTo>
                  <a:pt x="624876" y="177691"/>
                </a:lnTo>
                <a:lnTo>
                  <a:pt x="650049" y="192498"/>
                </a:lnTo>
                <a:lnTo>
                  <a:pt x="678183" y="199901"/>
                </a:lnTo>
                <a:lnTo>
                  <a:pt x="692990" y="201383"/>
                </a:lnTo>
                <a:lnTo>
                  <a:pt x="707798" y="201383"/>
                </a:lnTo>
                <a:lnTo>
                  <a:pt x="1807994" y="201383"/>
                </a:lnTo>
                <a:lnTo>
                  <a:pt x="1824281" y="201383"/>
                </a:lnTo>
                <a:lnTo>
                  <a:pt x="1839089" y="199901"/>
                </a:lnTo>
                <a:lnTo>
                  <a:pt x="1865743" y="192498"/>
                </a:lnTo>
                <a:lnTo>
                  <a:pt x="1890915" y="177691"/>
                </a:lnTo>
                <a:lnTo>
                  <a:pt x="1913127" y="159921"/>
                </a:lnTo>
                <a:lnTo>
                  <a:pt x="1933857" y="137710"/>
                </a:lnTo>
                <a:lnTo>
                  <a:pt x="1945703" y="112537"/>
                </a:lnTo>
                <a:lnTo>
                  <a:pt x="1956068" y="84403"/>
                </a:lnTo>
                <a:lnTo>
                  <a:pt x="1956068" y="69596"/>
                </a:lnTo>
                <a:lnTo>
                  <a:pt x="1957548" y="54788"/>
                </a:lnTo>
                <a:lnTo>
                  <a:pt x="1957548" y="42942"/>
                </a:lnTo>
                <a:lnTo>
                  <a:pt x="1960510" y="32576"/>
                </a:lnTo>
                <a:lnTo>
                  <a:pt x="1964952" y="22212"/>
                </a:lnTo>
                <a:lnTo>
                  <a:pt x="1972355" y="14808"/>
                </a:lnTo>
                <a:lnTo>
                  <a:pt x="1979760" y="7405"/>
                </a:lnTo>
                <a:lnTo>
                  <a:pt x="1990125" y="2962"/>
                </a:lnTo>
                <a:lnTo>
                  <a:pt x="2000491" y="0"/>
                </a:lnTo>
                <a:lnTo>
                  <a:pt x="2012337" y="0"/>
                </a:lnTo>
                <a:lnTo>
                  <a:pt x="2224082" y="0"/>
                </a:lnTo>
                <a:lnTo>
                  <a:pt x="2255179" y="0"/>
                </a:lnTo>
                <a:lnTo>
                  <a:pt x="2281832" y="5923"/>
                </a:lnTo>
                <a:lnTo>
                  <a:pt x="2311447" y="13327"/>
                </a:lnTo>
                <a:lnTo>
                  <a:pt x="2336620" y="22212"/>
                </a:lnTo>
                <a:lnTo>
                  <a:pt x="2364755" y="35539"/>
                </a:lnTo>
                <a:lnTo>
                  <a:pt x="2386966" y="50346"/>
                </a:lnTo>
                <a:lnTo>
                  <a:pt x="2409176" y="65154"/>
                </a:lnTo>
                <a:lnTo>
                  <a:pt x="2431388" y="84403"/>
                </a:lnTo>
                <a:lnTo>
                  <a:pt x="2449157" y="105134"/>
                </a:lnTo>
                <a:lnTo>
                  <a:pt x="2466927" y="127345"/>
                </a:lnTo>
                <a:lnTo>
                  <a:pt x="2481733" y="152516"/>
                </a:lnTo>
                <a:lnTo>
                  <a:pt x="2493579" y="177691"/>
                </a:lnTo>
                <a:lnTo>
                  <a:pt x="2503945" y="204344"/>
                </a:lnTo>
                <a:lnTo>
                  <a:pt x="2508386" y="232478"/>
                </a:lnTo>
                <a:lnTo>
                  <a:pt x="2512829" y="262093"/>
                </a:lnTo>
                <a:lnTo>
                  <a:pt x="2515790" y="291708"/>
                </a:lnTo>
                <a:lnTo>
                  <a:pt x="2515790" y="5139671"/>
                </a:lnTo>
                <a:lnTo>
                  <a:pt x="2512829" y="5169286"/>
                </a:lnTo>
                <a:lnTo>
                  <a:pt x="2508386" y="5198901"/>
                </a:lnTo>
                <a:lnTo>
                  <a:pt x="2503945" y="5227035"/>
                </a:lnTo>
                <a:lnTo>
                  <a:pt x="2493579" y="5253688"/>
                </a:lnTo>
                <a:lnTo>
                  <a:pt x="2481733" y="5278861"/>
                </a:lnTo>
                <a:lnTo>
                  <a:pt x="2466927" y="5301073"/>
                </a:lnTo>
                <a:lnTo>
                  <a:pt x="2449157" y="5323283"/>
                </a:lnTo>
                <a:lnTo>
                  <a:pt x="2431388" y="5345495"/>
                </a:lnTo>
                <a:lnTo>
                  <a:pt x="2409176" y="5363264"/>
                </a:lnTo>
                <a:lnTo>
                  <a:pt x="2386966" y="5381034"/>
                </a:lnTo>
                <a:lnTo>
                  <a:pt x="2364755" y="5395840"/>
                </a:lnTo>
                <a:lnTo>
                  <a:pt x="2336620" y="5407687"/>
                </a:lnTo>
                <a:lnTo>
                  <a:pt x="2311447" y="5418052"/>
                </a:lnTo>
                <a:lnTo>
                  <a:pt x="2281832" y="5425455"/>
                </a:lnTo>
                <a:lnTo>
                  <a:pt x="2255179" y="5428416"/>
                </a:lnTo>
                <a:lnTo>
                  <a:pt x="2224082" y="5429897"/>
                </a:lnTo>
                <a:lnTo>
                  <a:pt x="291708" y="5429897"/>
                </a:lnTo>
                <a:lnTo>
                  <a:pt x="262093" y="5428416"/>
                </a:lnTo>
                <a:lnTo>
                  <a:pt x="233959" y="5425455"/>
                </a:lnTo>
                <a:lnTo>
                  <a:pt x="207306" y="5418052"/>
                </a:lnTo>
                <a:lnTo>
                  <a:pt x="179172" y="5407687"/>
                </a:lnTo>
                <a:lnTo>
                  <a:pt x="153998" y="5395840"/>
                </a:lnTo>
                <a:lnTo>
                  <a:pt x="130306" y="5381034"/>
                </a:lnTo>
                <a:lnTo>
                  <a:pt x="108095" y="5363264"/>
                </a:lnTo>
                <a:lnTo>
                  <a:pt x="87364" y="5345495"/>
                </a:lnTo>
                <a:lnTo>
                  <a:pt x="68115" y="5323283"/>
                </a:lnTo>
                <a:lnTo>
                  <a:pt x="50346" y="5301073"/>
                </a:lnTo>
                <a:lnTo>
                  <a:pt x="37020" y="5278861"/>
                </a:lnTo>
                <a:lnTo>
                  <a:pt x="25173" y="5253688"/>
                </a:lnTo>
                <a:lnTo>
                  <a:pt x="14808" y="5227035"/>
                </a:lnTo>
                <a:lnTo>
                  <a:pt x="7405" y="5198901"/>
                </a:lnTo>
                <a:lnTo>
                  <a:pt x="2963" y="5169286"/>
                </a:lnTo>
                <a:lnTo>
                  <a:pt x="0" y="5139671"/>
                </a:lnTo>
                <a:lnTo>
                  <a:pt x="0" y="291708"/>
                </a:lnTo>
                <a:lnTo>
                  <a:pt x="2963" y="262093"/>
                </a:lnTo>
                <a:lnTo>
                  <a:pt x="7405" y="232478"/>
                </a:lnTo>
                <a:lnTo>
                  <a:pt x="14808" y="204344"/>
                </a:lnTo>
                <a:lnTo>
                  <a:pt x="25173" y="177691"/>
                </a:lnTo>
                <a:lnTo>
                  <a:pt x="37020" y="152516"/>
                </a:lnTo>
                <a:lnTo>
                  <a:pt x="50346" y="127345"/>
                </a:lnTo>
                <a:lnTo>
                  <a:pt x="68115" y="105134"/>
                </a:lnTo>
                <a:lnTo>
                  <a:pt x="87364" y="84403"/>
                </a:lnTo>
                <a:lnTo>
                  <a:pt x="108095" y="65154"/>
                </a:lnTo>
                <a:lnTo>
                  <a:pt x="130306" y="50346"/>
                </a:lnTo>
                <a:lnTo>
                  <a:pt x="153998" y="35539"/>
                </a:lnTo>
                <a:lnTo>
                  <a:pt x="179172" y="22212"/>
                </a:lnTo>
                <a:lnTo>
                  <a:pt x="207306" y="13327"/>
                </a:lnTo>
                <a:lnTo>
                  <a:pt x="233959" y="5923"/>
                </a:lnTo>
                <a:close/>
              </a:path>
            </a:pathLst>
          </a:custGeom>
          <a:solidFill>
            <a:schemeClr val="bg1">
              <a:lumMod val="95000"/>
            </a:schemeClr>
          </a:solidFill>
        </p:spPr>
        <p:txBody>
          <a:bodyPr wrap="square" anchor="t">
            <a:noAutofit/>
          </a:bodyPr>
          <a:lstStyle>
            <a:lvl1pPr marL="0" indent="0" algn="l">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Image Placeholder</a:t>
            </a:r>
          </a:p>
        </p:txBody>
      </p:sp>
    </p:spTree>
    <p:extLst>
      <p:ext uri="{BB962C8B-B14F-4D97-AF65-F5344CB8AC3E}">
        <p14:creationId xmlns:p14="http://schemas.microsoft.com/office/powerpoint/2010/main" val="1522222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D8B4B5F-87D6-4CD8-9BED-6C720E9F2245}"/>
              </a:ext>
            </a:extLst>
          </p:cNvPr>
          <p:cNvSpPr>
            <a:spLocks noGrp="1"/>
          </p:cNvSpPr>
          <p:nvPr>
            <p:ph type="pic" sz="quarter" idx="11" hasCustomPrompt="1"/>
          </p:nvPr>
        </p:nvSpPr>
        <p:spPr>
          <a:xfrm>
            <a:off x="8040687" y="1074738"/>
            <a:ext cx="2276475" cy="4832350"/>
          </a:xfrm>
          <a:custGeom>
            <a:avLst/>
            <a:gdLst>
              <a:gd name="connsiteX0" fmla="*/ 262093 w 2515790"/>
              <a:gd name="connsiteY0" fmla="*/ 0 h 5429897"/>
              <a:gd name="connsiteX1" fmla="*/ 291708 w 2515790"/>
              <a:gd name="connsiteY1" fmla="*/ 0 h 5429897"/>
              <a:gd name="connsiteX2" fmla="*/ 506417 w 2515790"/>
              <a:gd name="connsiteY2" fmla="*/ 0 h 5429897"/>
              <a:gd name="connsiteX3" fmla="*/ 515301 w 2515790"/>
              <a:gd name="connsiteY3" fmla="*/ 0 h 5429897"/>
              <a:gd name="connsiteX4" fmla="*/ 525666 w 2515790"/>
              <a:gd name="connsiteY4" fmla="*/ 2962 h 5429897"/>
              <a:gd name="connsiteX5" fmla="*/ 536032 w 2515790"/>
              <a:gd name="connsiteY5" fmla="*/ 7405 h 5429897"/>
              <a:gd name="connsiteX6" fmla="*/ 543435 w 2515790"/>
              <a:gd name="connsiteY6" fmla="*/ 14808 h 5429897"/>
              <a:gd name="connsiteX7" fmla="*/ 550838 w 2515790"/>
              <a:gd name="connsiteY7" fmla="*/ 22212 h 5429897"/>
              <a:gd name="connsiteX8" fmla="*/ 555280 w 2515790"/>
              <a:gd name="connsiteY8" fmla="*/ 32576 h 5429897"/>
              <a:gd name="connsiteX9" fmla="*/ 558243 w 2515790"/>
              <a:gd name="connsiteY9" fmla="*/ 42942 h 5429897"/>
              <a:gd name="connsiteX10" fmla="*/ 561204 w 2515790"/>
              <a:gd name="connsiteY10" fmla="*/ 54788 h 5429897"/>
              <a:gd name="connsiteX11" fmla="*/ 561204 w 2515790"/>
              <a:gd name="connsiteY11" fmla="*/ 69596 h 5429897"/>
              <a:gd name="connsiteX12" fmla="*/ 562685 w 2515790"/>
              <a:gd name="connsiteY12" fmla="*/ 84403 h 5429897"/>
              <a:gd name="connsiteX13" fmla="*/ 570088 w 2515790"/>
              <a:gd name="connsiteY13" fmla="*/ 112537 h 5429897"/>
              <a:gd name="connsiteX14" fmla="*/ 584895 w 2515790"/>
              <a:gd name="connsiteY14" fmla="*/ 137710 h 5429897"/>
              <a:gd name="connsiteX15" fmla="*/ 602665 w 2515790"/>
              <a:gd name="connsiteY15" fmla="*/ 159921 h 5429897"/>
              <a:gd name="connsiteX16" fmla="*/ 624876 w 2515790"/>
              <a:gd name="connsiteY16" fmla="*/ 177691 h 5429897"/>
              <a:gd name="connsiteX17" fmla="*/ 650049 w 2515790"/>
              <a:gd name="connsiteY17" fmla="*/ 192498 h 5429897"/>
              <a:gd name="connsiteX18" fmla="*/ 678183 w 2515790"/>
              <a:gd name="connsiteY18" fmla="*/ 199901 h 5429897"/>
              <a:gd name="connsiteX19" fmla="*/ 692990 w 2515790"/>
              <a:gd name="connsiteY19" fmla="*/ 201383 h 5429897"/>
              <a:gd name="connsiteX20" fmla="*/ 707798 w 2515790"/>
              <a:gd name="connsiteY20" fmla="*/ 201383 h 5429897"/>
              <a:gd name="connsiteX21" fmla="*/ 1807994 w 2515790"/>
              <a:gd name="connsiteY21" fmla="*/ 201383 h 5429897"/>
              <a:gd name="connsiteX22" fmla="*/ 1824281 w 2515790"/>
              <a:gd name="connsiteY22" fmla="*/ 201383 h 5429897"/>
              <a:gd name="connsiteX23" fmla="*/ 1839089 w 2515790"/>
              <a:gd name="connsiteY23" fmla="*/ 199901 h 5429897"/>
              <a:gd name="connsiteX24" fmla="*/ 1865743 w 2515790"/>
              <a:gd name="connsiteY24" fmla="*/ 192498 h 5429897"/>
              <a:gd name="connsiteX25" fmla="*/ 1890915 w 2515790"/>
              <a:gd name="connsiteY25" fmla="*/ 177691 h 5429897"/>
              <a:gd name="connsiteX26" fmla="*/ 1913127 w 2515790"/>
              <a:gd name="connsiteY26" fmla="*/ 159921 h 5429897"/>
              <a:gd name="connsiteX27" fmla="*/ 1933857 w 2515790"/>
              <a:gd name="connsiteY27" fmla="*/ 137710 h 5429897"/>
              <a:gd name="connsiteX28" fmla="*/ 1945703 w 2515790"/>
              <a:gd name="connsiteY28" fmla="*/ 112537 h 5429897"/>
              <a:gd name="connsiteX29" fmla="*/ 1956068 w 2515790"/>
              <a:gd name="connsiteY29" fmla="*/ 84403 h 5429897"/>
              <a:gd name="connsiteX30" fmla="*/ 1956068 w 2515790"/>
              <a:gd name="connsiteY30" fmla="*/ 69596 h 5429897"/>
              <a:gd name="connsiteX31" fmla="*/ 1957548 w 2515790"/>
              <a:gd name="connsiteY31" fmla="*/ 54788 h 5429897"/>
              <a:gd name="connsiteX32" fmla="*/ 1957548 w 2515790"/>
              <a:gd name="connsiteY32" fmla="*/ 42942 h 5429897"/>
              <a:gd name="connsiteX33" fmla="*/ 1960510 w 2515790"/>
              <a:gd name="connsiteY33" fmla="*/ 32576 h 5429897"/>
              <a:gd name="connsiteX34" fmla="*/ 1964952 w 2515790"/>
              <a:gd name="connsiteY34" fmla="*/ 22212 h 5429897"/>
              <a:gd name="connsiteX35" fmla="*/ 1972355 w 2515790"/>
              <a:gd name="connsiteY35" fmla="*/ 14808 h 5429897"/>
              <a:gd name="connsiteX36" fmla="*/ 1979760 w 2515790"/>
              <a:gd name="connsiteY36" fmla="*/ 7405 h 5429897"/>
              <a:gd name="connsiteX37" fmla="*/ 1990125 w 2515790"/>
              <a:gd name="connsiteY37" fmla="*/ 2962 h 5429897"/>
              <a:gd name="connsiteX38" fmla="*/ 2000491 w 2515790"/>
              <a:gd name="connsiteY38" fmla="*/ 0 h 5429897"/>
              <a:gd name="connsiteX39" fmla="*/ 2012337 w 2515790"/>
              <a:gd name="connsiteY39" fmla="*/ 0 h 5429897"/>
              <a:gd name="connsiteX40" fmla="*/ 2224082 w 2515790"/>
              <a:gd name="connsiteY40" fmla="*/ 0 h 5429897"/>
              <a:gd name="connsiteX41" fmla="*/ 2255179 w 2515790"/>
              <a:gd name="connsiteY41" fmla="*/ 0 h 5429897"/>
              <a:gd name="connsiteX42" fmla="*/ 2281832 w 2515790"/>
              <a:gd name="connsiteY42" fmla="*/ 5923 h 5429897"/>
              <a:gd name="connsiteX43" fmla="*/ 2311447 w 2515790"/>
              <a:gd name="connsiteY43" fmla="*/ 13327 h 5429897"/>
              <a:gd name="connsiteX44" fmla="*/ 2336620 w 2515790"/>
              <a:gd name="connsiteY44" fmla="*/ 22212 h 5429897"/>
              <a:gd name="connsiteX45" fmla="*/ 2364755 w 2515790"/>
              <a:gd name="connsiteY45" fmla="*/ 35539 h 5429897"/>
              <a:gd name="connsiteX46" fmla="*/ 2386966 w 2515790"/>
              <a:gd name="connsiteY46" fmla="*/ 50346 h 5429897"/>
              <a:gd name="connsiteX47" fmla="*/ 2409176 w 2515790"/>
              <a:gd name="connsiteY47" fmla="*/ 65154 h 5429897"/>
              <a:gd name="connsiteX48" fmla="*/ 2431388 w 2515790"/>
              <a:gd name="connsiteY48" fmla="*/ 84403 h 5429897"/>
              <a:gd name="connsiteX49" fmla="*/ 2449157 w 2515790"/>
              <a:gd name="connsiteY49" fmla="*/ 105134 h 5429897"/>
              <a:gd name="connsiteX50" fmla="*/ 2466927 w 2515790"/>
              <a:gd name="connsiteY50" fmla="*/ 127345 h 5429897"/>
              <a:gd name="connsiteX51" fmla="*/ 2481733 w 2515790"/>
              <a:gd name="connsiteY51" fmla="*/ 152516 h 5429897"/>
              <a:gd name="connsiteX52" fmla="*/ 2493579 w 2515790"/>
              <a:gd name="connsiteY52" fmla="*/ 177691 h 5429897"/>
              <a:gd name="connsiteX53" fmla="*/ 2503945 w 2515790"/>
              <a:gd name="connsiteY53" fmla="*/ 204344 h 5429897"/>
              <a:gd name="connsiteX54" fmla="*/ 2508386 w 2515790"/>
              <a:gd name="connsiteY54" fmla="*/ 232478 h 5429897"/>
              <a:gd name="connsiteX55" fmla="*/ 2512829 w 2515790"/>
              <a:gd name="connsiteY55" fmla="*/ 262093 h 5429897"/>
              <a:gd name="connsiteX56" fmla="*/ 2515790 w 2515790"/>
              <a:gd name="connsiteY56" fmla="*/ 291708 h 5429897"/>
              <a:gd name="connsiteX57" fmla="*/ 2515790 w 2515790"/>
              <a:gd name="connsiteY57" fmla="*/ 5139671 h 5429897"/>
              <a:gd name="connsiteX58" fmla="*/ 2512829 w 2515790"/>
              <a:gd name="connsiteY58" fmla="*/ 5169286 h 5429897"/>
              <a:gd name="connsiteX59" fmla="*/ 2508386 w 2515790"/>
              <a:gd name="connsiteY59" fmla="*/ 5198901 h 5429897"/>
              <a:gd name="connsiteX60" fmla="*/ 2503945 w 2515790"/>
              <a:gd name="connsiteY60" fmla="*/ 5227035 h 5429897"/>
              <a:gd name="connsiteX61" fmla="*/ 2493579 w 2515790"/>
              <a:gd name="connsiteY61" fmla="*/ 5253688 h 5429897"/>
              <a:gd name="connsiteX62" fmla="*/ 2481733 w 2515790"/>
              <a:gd name="connsiteY62" fmla="*/ 5278861 h 5429897"/>
              <a:gd name="connsiteX63" fmla="*/ 2466927 w 2515790"/>
              <a:gd name="connsiteY63" fmla="*/ 5301073 h 5429897"/>
              <a:gd name="connsiteX64" fmla="*/ 2449157 w 2515790"/>
              <a:gd name="connsiteY64" fmla="*/ 5323283 h 5429897"/>
              <a:gd name="connsiteX65" fmla="*/ 2431388 w 2515790"/>
              <a:gd name="connsiteY65" fmla="*/ 5345495 h 5429897"/>
              <a:gd name="connsiteX66" fmla="*/ 2409176 w 2515790"/>
              <a:gd name="connsiteY66" fmla="*/ 5363264 h 5429897"/>
              <a:gd name="connsiteX67" fmla="*/ 2386966 w 2515790"/>
              <a:gd name="connsiteY67" fmla="*/ 5381034 h 5429897"/>
              <a:gd name="connsiteX68" fmla="*/ 2364755 w 2515790"/>
              <a:gd name="connsiteY68" fmla="*/ 5395840 h 5429897"/>
              <a:gd name="connsiteX69" fmla="*/ 2336620 w 2515790"/>
              <a:gd name="connsiteY69" fmla="*/ 5407687 h 5429897"/>
              <a:gd name="connsiteX70" fmla="*/ 2311447 w 2515790"/>
              <a:gd name="connsiteY70" fmla="*/ 5418052 h 5429897"/>
              <a:gd name="connsiteX71" fmla="*/ 2281832 w 2515790"/>
              <a:gd name="connsiteY71" fmla="*/ 5425455 h 5429897"/>
              <a:gd name="connsiteX72" fmla="*/ 2255179 w 2515790"/>
              <a:gd name="connsiteY72" fmla="*/ 5428416 h 5429897"/>
              <a:gd name="connsiteX73" fmla="*/ 2224082 w 2515790"/>
              <a:gd name="connsiteY73" fmla="*/ 5429897 h 5429897"/>
              <a:gd name="connsiteX74" fmla="*/ 291708 w 2515790"/>
              <a:gd name="connsiteY74" fmla="*/ 5429897 h 5429897"/>
              <a:gd name="connsiteX75" fmla="*/ 262093 w 2515790"/>
              <a:gd name="connsiteY75" fmla="*/ 5428416 h 5429897"/>
              <a:gd name="connsiteX76" fmla="*/ 233959 w 2515790"/>
              <a:gd name="connsiteY76" fmla="*/ 5425455 h 5429897"/>
              <a:gd name="connsiteX77" fmla="*/ 207306 w 2515790"/>
              <a:gd name="connsiteY77" fmla="*/ 5418052 h 5429897"/>
              <a:gd name="connsiteX78" fmla="*/ 179172 w 2515790"/>
              <a:gd name="connsiteY78" fmla="*/ 5407687 h 5429897"/>
              <a:gd name="connsiteX79" fmla="*/ 153998 w 2515790"/>
              <a:gd name="connsiteY79" fmla="*/ 5395840 h 5429897"/>
              <a:gd name="connsiteX80" fmla="*/ 130306 w 2515790"/>
              <a:gd name="connsiteY80" fmla="*/ 5381034 h 5429897"/>
              <a:gd name="connsiteX81" fmla="*/ 108095 w 2515790"/>
              <a:gd name="connsiteY81" fmla="*/ 5363264 h 5429897"/>
              <a:gd name="connsiteX82" fmla="*/ 87364 w 2515790"/>
              <a:gd name="connsiteY82" fmla="*/ 5345495 h 5429897"/>
              <a:gd name="connsiteX83" fmla="*/ 68115 w 2515790"/>
              <a:gd name="connsiteY83" fmla="*/ 5323283 h 5429897"/>
              <a:gd name="connsiteX84" fmla="*/ 50346 w 2515790"/>
              <a:gd name="connsiteY84" fmla="*/ 5301073 h 5429897"/>
              <a:gd name="connsiteX85" fmla="*/ 37020 w 2515790"/>
              <a:gd name="connsiteY85" fmla="*/ 5278861 h 5429897"/>
              <a:gd name="connsiteX86" fmla="*/ 25173 w 2515790"/>
              <a:gd name="connsiteY86" fmla="*/ 5253688 h 5429897"/>
              <a:gd name="connsiteX87" fmla="*/ 14808 w 2515790"/>
              <a:gd name="connsiteY87" fmla="*/ 5227035 h 5429897"/>
              <a:gd name="connsiteX88" fmla="*/ 7405 w 2515790"/>
              <a:gd name="connsiteY88" fmla="*/ 5198901 h 5429897"/>
              <a:gd name="connsiteX89" fmla="*/ 2963 w 2515790"/>
              <a:gd name="connsiteY89" fmla="*/ 5169286 h 5429897"/>
              <a:gd name="connsiteX90" fmla="*/ 0 w 2515790"/>
              <a:gd name="connsiteY90" fmla="*/ 5139671 h 5429897"/>
              <a:gd name="connsiteX91" fmla="*/ 0 w 2515790"/>
              <a:gd name="connsiteY91" fmla="*/ 291708 h 5429897"/>
              <a:gd name="connsiteX92" fmla="*/ 2963 w 2515790"/>
              <a:gd name="connsiteY92" fmla="*/ 262093 h 5429897"/>
              <a:gd name="connsiteX93" fmla="*/ 7405 w 2515790"/>
              <a:gd name="connsiteY93" fmla="*/ 232478 h 5429897"/>
              <a:gd name="connsiteX94" fmla="*/ 14808 w 2515790"/>
              <a:gd name="connsiteY94" fmla="*/ 204344 h 5429897"/>
              <a:gd name="connsiteX95" fmla="*/ 25173 w 2515790"/>
              <a:gd name="connsiteY95" fmla="*/ 177691 h 5429897"/>
              <a:gd name="connsiteX96" fmla="*/ 37020 w 2515790"/>
              <a:gd name="connsiteY96" fmla="*/ 152516 h 5429897"/>
              <a:gd name="connsiteX97" fmla="*/ 50346 w 2515790"/>
              <a:gd name="connsiteY97" fmla="*/ 127345 h 5429897"/>
              <a:gd name="connsiteX98" fmla="*/ 68115 w 2515790"/>
              <a:gd name="connsiteY98" fmla="*/ 105134 h 5429897"/>
              <a:gd name="connsiteX99" fmla="*/ 87364 w 2515790"/>
              <a:gd name="connsiteY99" fmla="*/ 84403 h 5429897"/>
              <a:gd name="connsiteX100" fmla="*/ 108095 w 2515790"/>
              <a:gd name="connsiteY100" fmla="*/ 65154 h 5429897"/>
              <a:gd name="connsiteX101" fmla="*/ 130306 w 2515790"/>
              <a:gd name="connsiteY101" fmla="*/ 50346 h 5429897"/>
              <a:gd name="connsiteX102" fmla="*/ 153998 w 2515790"/>
              <a:gd name="connsiteY102" fmla="*/ 35539 h 5429897"/>
              <a:gd name="connsiteX103" fmla="*/ 179172 w 2515790"/>
              <a:gd name="connsiteY103" fmla="*/ 22212 h 5429897"/>
              <a:gd name="connsiteX104" fmla="*/ 207306 w 2515790"/>
              <a:gd name="connsiteY104" fmla="*/ 13327 h 5429897"/>
              <a:gd name="connsiteX105" fmla="*/ 233959 w 2515790"/>
              <a:gd name="connsiteY105" fmla="*/ 5923 h 542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515790" h="5429897">
                <a:moveTo>
                  <a:pt x="262093" y="0"/>
                </a:moveTo>
                <a:lnTo>
                  <a:pt x="291708" y="0"/>
                </a:lnTo>
                <a:lnTo>
                  <a:pt x="506417" y="0"/>
                </a:lnTo>
                <a:lnTo>
                  <a:pt x="515301" y="0"/>
                </a:lnTo>
                <a:lnTo>
                  <a:pt x="525666" y="2962"/>
                </a:lnTo>
                <a:lnTo>
                  <a:pt x="536032" y="7405"/>
                </a:lnTo>
                <a:lnTo>
                  <a:pt x="543435" y="14808"/>
                </a:lnTo>
                <a:lnTo>
                  <a:pt x="550838" y="22212"/>
                </a:lnTo>
                <a:lnTo>
                  <a:pt x="555280" y="32576"/>
                </a:lnTo>
                <a:lnTo>
                  <a:pt x="558243" y="42942"/>
                </a:lnTo>
                <a:lnTo>
                  <a:pt x="561204" y="54788"/>
                </a:lnTo>
                <a:lnTo>
                  <a:pt x="561204" y="69596"/>
                </a:lnTo>
                <a:lnTo>
                  <a:pt x="562685" y="84403"/>
                </a:lnTo>
                <a:lnTo>
                  <a:pt x="570088" y="112537"/>
                </a:lnTo>
                <a:lnTo>
                  <a:pt x="584895" y="137710"/>
                </a:lnTo>
                <a:lnTo>
                  <a:pt x="602665" y="159921"/>
                </a:lnTo>
                <a:lnTo>
                  <a:pt x="624876" y="177691"/>
                </a:lnTo>
                <a:lnTo>
                  <a:pt x="650049" y="192498"/>
                </a:lnTo>
                <a:lnTo>
                  <a:pt x="678183" y="199901"/>
                </a:lnTo>
                <a:lnTo>
                  <a:pt x="692990" y="201383"/>
                </a:lnTo>
                <a:lnTo>
                  <a:pt x="707798" y="201383"/>
                </a:lnTo>
                <a:lnTo>
                  <a:pt x="1807994" y="201383"/>
                </a:lnTo>
                <a:lnTo>
                  <a:pt x="1824281" y="201383"/>
                </a:lnTo>
                <a:lnTo>
                  <a:pt x="1839089" y="199901"/>
                </a:lnTo>
                <a:lnTo>
                  <a:pt x="1865743" y="192498"/>
                </a:lnTo>
                <a:lnTo>
                  <a:pt x="1890915" y="177691"/>
                </a:lnTo>
                <a:lnTo>
                  <a:pt x="1913127" y="159921"/>
                </a:lnTo>
                <a:lnTo>
                  <a:pt x="1933857" y="137710"/>
                </a:lnTo>
                <a:lnTo>
                  <a:pt x="1945703" y="112537"/>
                </a:lnTo>
                <a:lnTo>
                  <a:pt x="1956068" y="84403"/>
                </a:lnTo>
                <a:lnTo>
                  <a:pt x="1956068" y="69596"/>
                </a:lnTo>
                <a:lnTo>
                  <a:pt x="1957548" y="54788"/>
                </a:lnTo>
                <a:lnTo>
                  <a:pt x="1957548" y="42942"/>
                </a:lnTo>
                <a:lnTo>
                  <a:pt x="1960510" y="32576"/>
                </a:lnTo>
                <a:lnTo>
                  <a:pt x="1964952" y="22212"/>
                </a:lnTo>
                <a:lnTo>
                  <a:pt x="1972355" y="14808"/>
                </a:lnTo>
                <a:lnTo>
                  <a:pt x="1979760" y="7405"/>
                </a:lnTo>
                <a:lnTo>
                  <a:pt x="1990125" y="2962"/>
                </a:lnTo>
                <a:lnTo>
                  <a:pt x="2000491" y="0"/>
                </a:lnTo>
                <a:lnTo>
                  <a:pt x="2012337" y="0"/>
                </a:lnTo>
                <a:lnTo>
                  <a:pt x="2224082" y="0"/>
                </a:lnTo>
                <a:lnTo>
                  <a:pt x="2255179" y="0"/>
                </a:lnTo>
                <a:lnTo>
                  <a:pt x="2281832" y="5923"/>
                </a:lnTo>
                <a:lnTo>
                  <a:pt x="2311447" y="13327"/>
                </a:lnTo>
                <a:lnTo>
                  <a:pt x="2336620" y="22212"/>
                </a:lnTo>
                <a:lnTo>
                  <a:pt x="2364755" y="35539"/>
                </a:lnTo>
                <a:lnTo>
                  <a:pt x="2386966" y="50346"/>
                </a:lnTo>
                <a:lnTo>
                  <a:pt x="2409176" y="65154"/>
                </a:lnTo>
                <a:lnTo>
                  <a:pt x="2431388" y="84403"/>
                </a:lnTo>
                <a:lnTo>
                  <a:pt x="2449157" y="105134"/>
                </a:lnTo>
                <a:lnTo>
                  <a:pt x="2466927" y="127345"/>
                </a:lnTo>
                <a:lnTo>
                  <a:pt x="2481733" y="152516"/>
                </a:lnTo>
                <a:lnTo>
                  <a:pt x="2493579" y="177691"/>
                </a:lnTo>
                <a:lnTo>
                  <a:pt x="2503945" y="204344"/>
                </a:lnTo>
                <a:lnTo>
                  <a:pt x="2508386" y="232478"/>
                </a:lnTo>
                <a:lnTo>
                  <a:pt x="2512829" y="262093"/>
                </a:lnTo>
                <a:lnTo>
                  <a:pt x="2515790" y="291708"/>
                </a:lnTo>
                <a:lnTo>
                  <a:pt x="2515790" y="5139671"/>
                </a:lnTo>
                <a:lnTo>
                  <a:pt x="2512829" y="5169286"/>
                </a:lnTo>
                <a:lnTo>
                  <a:pt x="2508386" y="5198901"/>
                </a:lnTo>
                <a:lnTo>
                  <a:pt x="2503945" y="5227035"/>
                </a:lnTo>
                <a:lnTo>
                  <a:pt x="2493579" y="5253688"/>
                </a:lnTo>
                <a:lnTo>
                  <a:pt x="2481733" y="5278861"/>
                </a:lnTo>
                <a:lnTo>
                  <a:pt x="2466927" y="5301073"/>
                </a:lnTo>
                <a:lnTo>
                  <a:pt x="2449157" y="5323283"/>
                </a:lnTo>
                <a:lnTo>
                  <a:pt x="2431388" y="5345495"/>
                </a:lnTo>
                <a:lnTo>
                  <a:pt x="2409176" y="5363264"/>
                </a:lnTo>
                <a:lnTo>
                  <a:pt x="2386966" y="5381034"/>
                </a:lnTo>
                <a:lnTo>
                  <a:pt x="2364755" y="5395840"/>
                </a:lnTo>
                <a:lnTo>
                  <a:pt x="2336620" y="5407687"/>
                </a:lnTo>
                <a:lnTo>
                  <a:pt x="2311447" y="5418052"/>
                </a:lnTo>
                <a:lnTo>
                  <a:pt x="2281832" y="5425455"/>
                </a:lnTo>
                <a:lnTo>
                  <a:pt x="2255179" y="5428416"/>
                </a:lnTo>
                <a:lnTo>
                  <a:pt x="2224082" y="5429897"/>
                </a:lnTo>
                <a:lnTo>
                  <a:pt x="291708" y="5429897"/>
                </a:lnTo>
                <a:lnTo>
                  <a:pt x="262093" y="5428416"/>
                </a:lnTo>
                <a:lnTo>
                  <a:pt x="233959" y="5425455"/>
                </a:lnTo>
                <a:lnTo>
                  <a:pt x="207306" y="5418052"/>
                </a:lnTo>
                <a:lnTo>
                  <a:pt x="179172" y="5407687"/>
                </a:lnTo>
                <a:lnTo>
                  <a:pt x="153998" y="5395840"/>
                </a:lnTo>
                <a:lnTo>
                  <a:pt x="130306" y="5381034"/>
                </a:lnTo>
                <a:lnTo>
                  <a:pt x="108095" y="5363264"/>
                </a:lnTo>
                <a:lnTo>
                  <a:pt x="87364" y="5345495"/>
                </a:lnTo>
                <a:lnTo>
                  <a:pt x="68115" y="5323283"/>
                </a:lnTo>
                <a:lnTo>
                  <a:pt x="50346" y="5301073"/>
                </a:lnTo>
                <a:lnTo>
                  <a:pt x="37020" y="5278861"/>
                </a:lnTo>
                <a:lnTo>
                  <a:pt x="25173" y="5253688"/>
                </a:lnTo>
                <a:lnTo>
                  <a:pt x="14808" y="5227035"/>
                </a:lnTo>
                <a:lnTo>
                  <a:pt x="7405" y="5198901"/>
                </a:lnTo>
                <a:lnTo>
                  <a:pt x="2963" y="5169286"/>
                </a:lnTo>
                <a:lnTo>
                  <a:pt x="0" y="5139671"/>
                </a:lnTo>
                <a:lnTo>
                  <a:pt x="0" y="291708"/>
                </a:lnTo>
                <a:lnTo>
                  <a:pt x="2963" y="262093"/>
                </a:lnTo>
                <a:lnTo>
                  <a:pt x="7405" y="232478"/>
                </a:lnTo>
                <a:lnTo>
                  <a:pt x="14808" y="204344"/>
                </a:lnTo>
                <a:lnTo>
                  <a:pt x="25173" y="177691"/>
                </a:lnTo>
                <a:lnTo>
                  <a:pt x="37020" y="152516"/>
                </a:lnTo>
                <a:lnTo>
                  <a:pt x="50346" y="127345"/>
                </a:lnTo>
                <a:lnTo>
                  <a:pt x="68115" y="105134"/>
                </a:lnTo>
                <a:lnTo>
                  <a:pt x="87364" y="84403"/>
                </a:lnTo>
                <a:lnTo>
                  <a:pt x="108095" y="65154"/>
                </a:lnTo>
                <a:lnTo>
                  <a:pt x="130306" y="50346"/>
                </a:lnTo>
                <a:lnTo>
                  <a:pt x="153998" y="35539"/>
                </a:lnTo>
                <a:lnTo>
                  <a:pt x="179172" y="22212"/>
                </a:lnTo>
                <a:lnTo>
                  <a:pt x="207306" y="13327"/>
                </a:lnTo>
                <a:lnTo>
                  <a:pt x="233959" y="5923"/>
                </a:lnTo>
                <a:close/>
              </a:path>
            </a:pathLst>
          </a:custGeom>
          <a:solidFill>
            <a:schemeClr val="bg1">
              <a:lumMod val="95000"/>
            </a:schemeClr>
          </a:solidFill>
        </p:spPr>
        <p:txBody>
          <a:bodyPr wrap="square" anchor="t">
            <a:noAutofit/>
          </a:bodyPr>
          <a:lstStyle>
            <a:lvl1pPr marL="0" indent="0" algn="l">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Image Placeholder</a:t>
            </a:r>
          </a:p>
        </p:txBody>
      </p:sp>
    </p:spTree>
    <p:extLst>
      <p:ext uri="{BB962C8B-B14F-4D97-AF65-F5344CB8AC3E}">
        <p14:creationId xmlns:p14="http://schemas.microsoft.com/office/powerpoint/2010/main" val="2540957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F06FD6-E4D8-4CC3-BB2A-AE77966EE424}"/>
              </a:ext>
            </a:extLst>
          </p:cNvPr>
          <p:cNvSpPr>
            <a:spLocks noGrp="1"/>
          </p:cNvSpPr>
          <p:nvPr>
            <p:ph type="pic" sz="quarter" idx="12" hasCustomPrompt="1"/>
          </p:nvPr>
        </p:nvSpPr>
        <p:spPr>
          <a:xfrm>
            <a:off x="1663701" y="1458913"/>
            <a:ext cx="3221038" cy="428625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73952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37B00E2A-AB7D-400A-8F83-75058BAF3994}"/>
              </a:ext>
            </a:extLst>
          </p:cNvPr>
          <p:cNvSpPr>
            <a:spLocks noGrp="1"/>
          </p:cNvSpPr>
          <p:nvPr>
            <p:ph type="pic" sz="quarter" idx="12" hasCustomPrompt="1"/>
          </p:nvPr>
        </p:nvSpPr>
        <p:spPr>
          <a:xfrm>
            <a:off x="6902449" y="1608138"/>
            <a:ext cx="6054725" cy="379095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56640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951A4566-B625-4074-AE94-E90CF1F27355}"/>
              </a:ext>
            </a:extLst>
          </p:cNvPr>
          <p:cNvSpPr>
            <a:spLocks noGrp="1"/>
          </p:cNvSpPr>
          <p:nvPr>
            <p:ph type="pic" sz="quarter" idx="10" hasCustomPrompt="1"/>
          </p:nvPr>
        </p:nvSpPr>
        <p:spPr>
          <a:xfrm>
            <a:off x="7616824" y="0"/>
            <a:ext cx="4575175"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82560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326519B-EEFC-4847-A80E-C1A08127B115}"/>
              </a:ext>
            </a:extLst>
          </p:cNvPr>
          <p:cNvSpPr>
            <a:spLocks noGrp="1"/>
          </p:cNvSpPr>
          <p:nvPr>
            <p:ph type="pic" sz="quarter" idx="10" hasCustomPrompt="1"/>
          </p:nvPr>
        </p:nvSpPr>
        <p:spPr>
          <a:xfrm>
            <a:off x="1120775" y="1185864"/>
            <a:ext cx="2703513" cy="344805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Picture Placeholder 2">
            <a:extLst>
              <a:ext uri="{FF2B5EF4-FFF2-40B4-BE49-F238E27FC236}">
                <a16:creationId xmlns:a16="http://schemas.microsoft.com/office/drawing/2014/main" id="{654A36F7-03AB-475A-BFD5-29496A018C5F}"/>
              </a:ext>
            </a:extLst>
          </p:cNvPr>
          <p:cNvSpPr>
            <a:spLocks noGrp="1"/>
          </p:cNvSpPr>
          <p:nvPr>
            <p:ph type="pic" sz="quarter" idx="11" hasCustomPrompt="1"/>
          </p:nvPr>
        </p:nvSpPr>
        <p:spPr>
          <a:xfrm>
            <a:off x="2944812" y="2752724"/>
            <a:ext cx="2703513" cy="3205163"/>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67770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EA74861-B3CE-437D-80AC-0A0A3569FFA8}"/>
              </a:ext>
            </a:extLst>
          </p:cNvPr>
          <p:cNvSpPr>
            <a:spLocks noGrp="1"/>
          </p:cNvSpPr>
          <p:nvPr>
            <p:ph type="pic" sz="quarter" idx="10" hasCustomPrompt="1"/>
          </p:nvPr>
        </p:nvSpPr>
        <p:spPr>
          <a:xfrm>
            <a:off x="0" y="0"/>
            <a:ext cx="12191999" cy="414587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35236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91AD2718-64E7-4594-BE42-70AE4BD50825}"/>
              </a:ext>
            </a:extLst>
          </p:cNvPr>
          <p:cNvSpPr>
            <a:spLocks noGrp="1"/>
          </p:cNvSpPr>
          <p:nvPr>
            <p:ph type="pic" sz="quarter" idx="10" hasCustomPrompt="1"/>
          </p:nvPr>
        </p:nvSpPr>
        <p:spPr>
          <a:xfrm>
            <a:off x="3516313" y="1265238"/>
            <a:ext cx="4083050" cy="4905374"/>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9549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1A043A18-0954-4745-B062-513ECC1F07C4}"/>
              </a:ext>
            </a:extLst>
          </p:cNvPr>
          <p:cNvSpPr>
            <a:spLocks noGrp="1"/>
          </p:cNvSpPr>
          <p:nvPr>
            <p:ph type="pic" sz="quarter" idx="10" hasCustomPrompt="1"/>
          </p:nvPr>
        </p:nvSpPr>
        <p:spPr>
          <a:xfrm>
            <a:off x="1722438" y="-1"/>
            <a:ext cx="3167062" cy="509587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Picture Placeholder 2">
            <a:extLst>
              <a:ext uri="{FF2B5EF4-FFF2-40B4-BE49-F238E27FC236}">
                <a16:creationId xmlns:a16="http://schemas.microsoft.com/office/drawing/2014/main" id="{81C912F9-D8C1-4788-B331-FFB885441E90}"/>
              </a:ext>
            </a:extLst>
          </p:cNvPr>
          <p:cNvSpPr>
            <a:spLocks noGrp="1"/>
          </p:cNvSpPr>
          <p:nvPr>
            <p:ph type="pic" sz="quarter" idx="11" hasCustomPrompt="1"/>
          </p:nvPr>
        </p:nvSpPr>
        <p:spPr>
          <a:xfrm>
            <a:off x="3802063" y="2881313"/>
            <a:ext cx="2335212" cy="314801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03900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29E57DF2-AA30-491D-A915-3FA98E9E8971}"/>
              </a:ext>
            </a:extLst>
          </p:cNvPr>
          <p:cNvSpPr>
            <a:spLocks noGrp="1"/>
          </p:cNvSpPr>
          <p:nvPr>
            <p:ph type="pic" sz="quarter" idx="11" hasCustomPrompt="1"/>
          </p:nvPr>
        </p:nvSpPr>
        <p:spPr>
          <a:xfrm>
            <a:off x="1114425" y="2708274"/>
            <a:ext cx="1970087" cy="20161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1" name="Picture Placeholder 2">
            <a:extLst>
              <a:ext uri="{FF2B5EF4-FFF2-40B4-BE49-F238E27FC236}">
                <a16:creationId xmlns:a16="http://schemas.microsoft.com/office/drawing/2014/main" id="{C3128A17-8C75-4EDE-9153-90E7AD4645F1}"/>
              </a:ext>
            </a:extLst>
          </p:cNvPr>
          <p:cNvSpPr>
            <a:spLocks noGrp="1"/>
          </p:cNvSpPr>
          <p:nvPr>
            <p:ph type="pic" sz="quarter" idx="12" hasCustomPrompt="1"/>
          </p:nvPr>
        </p:nvSpPr>
        <p:spPr>
          <a:xfrm>
            <a:off x="3748087" y="2708273"/>
            <a:ext cx="1970087" cy="20161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2" name="Picture Placeholder 2">
            <a:extLst>
              <a:ext uri="{FF2B5EF4-FFF2-40B4-BE49-F238E27FC236}">
                <a16:creationId xmlns:a16="http://schemas.microsoft.com/office/drawing/2014/main" id="{115D31CA-C1C2-47EC-ADAA-56392775D193}"/>
              </a:ext>
            </a:extLst>
          </p:cNvPr>
          <p:cNvSpPr>
            <a:spLocks noGrp="1"/>
          </p:cNvSpPr>
          <p:nvPr>
            <p:ph type="pic" sz="quarter" idx="13" hasCustomPrompt="1"/>
          </p:nvPr>
        </p:nvSpPr>
        <p:spPr>
          <a:xfrm>
            <a:off x="6408738" y="2708273"/>
            <a:ext cx="1970087" cy="20161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3" name="Picture Placeholder 2">
            <a:extLst>
              <a:ext uri="{FF2B5EF4-FFF2-40B4-BE49-F238E27FC236}">
                <a16:creationId xmlns:a16="http://schemas.microsoft.com/office/drawing/2014/main" id="{C4BB53F6-4389-4646-B630-670C762AE4E3}"/>
              </a:ext>
            </a:extLst>
          </p:cNvPr>
          <p:cNvSpPr>
            <a:spLocks noGrp="1"/>
          </p:cNvSpPr>
          <p:nvPr>
            <p:ph type="pic" sz="quarter" idx="14" hasCustomPrompt="1"/>
          </p:nvPr>
        </p:nvSpPr>
        <p:spPr>
          <a:xfrm>
            <a:off x="9042400" y="2708273"/>
            <a:ext cx="1970087" cy="20161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62961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37F47837-AEC0-4AB7-9021-51EF15D2E23A}"/>
              </a:ext>
            </a:extLst>
          </p:cNvPr>
          <p:cNvSpPr>
            <a:spLocks noGrp="1"/>
          </p:cNvSpPr>
          <p:nvPr>
            <p:ph type="pic" sz="quarter" idx="11" hasCustomPrompt="1"/>
          </p:nvPr>
        </p:nvSpPr>
        <p:spPr>
          <a:xfrm>
            <a:off x="1344612" y="1365250"/>
            <a:ext cx="1970087" cy="216376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9" name="Picture Placeholder 2">
            <a:extLst>
              <a:ext uri="{FF2B5EF4-FFF2-40B4-BE49-F238E27FC236}">
                <a16:creationId xmlns:a16="http://schemas.microsoft.com/office/drawing/2014/main" id="{5D44173A-815D-46D9-9E24-F037F35C79F6}"/>
              </a:ext>
            </a:extLst>
          </p:cNvPr>
          <p:cNvSpPr>
            <a:spLocks noGrp="1"/>
          </p:cNvSpPr>
          <p:nvPr>
            <p:ph type="pic" sz="quarter" idx="12" hasCustomPrompt="1"/>
          </p:nvPr>
        </p:nvSpPr>
        <p:spPr>
          <a:xfrm>
            <a:off x="3314700" y="1365250"/>
            <a:ext cx="1970087" cy="216376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0" name="Picture Placeholder 2">
            <a:extLst>
              <a:ext uri="{FF2B5EF4-FFF2-40B4-BE49-F238E27FC236}">
                <a16:creationId xmlns:a16="http://schemas.microsoft.com/office/drawing/2014/main" id="{418DDCA3-754D-4BFD-A82C-30963CA5290C}"/>
              </a:ext>
            </a:extLst>
          </p:cNvPr>
          <p:cNvSpPr>
            <a:spLocks noGrp="1"/>
          </p:cNvSpPr>
          <p:nvPr>
            <p:ph type="pic" sz="quarter" idx="13" hasCustomPrompt="1"/>
          </p:nvPr>
        </p:nvSpPr>
        <p:spPr>
          <a:xfrm>
            <a:off x="1344612" y="3529013"/>
            <a:ext cx="1970087" cy="216376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6066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93957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4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02868AE3-D801-4912-9971-A675FD830EF5}"/>
              </a:ext>
            </a:extLst>
          </p:cNvPr>
          <p:cNvSpPr txBox="1"/>
          <p:nvPr/>
        </p:nvSpPr>
        <p:spPr>
          <a:xfrm>
            <a:off x="3121875" y="2151727"/>
            <a:ext cx="5948247" cy="2554545"/>
          </a:xfrm>
          <a:prstGeom prst="rect">
            <a:avLst/>
          </a:prstGeom>
          <a:noFill/>
        </p:spPr>
        <p:txBody>
          <a:bodyPr wrap="square" rtlCol="0">
            <a:spAutoFit/>
          </a:bodyPr>
          <a:lstStyle/>
          <a:p>
            <a:pPr algn="ctr"/>
            <a:r>
              <a:rPr lang="en-ID" sz="8000" dirty="0">
                <a:solidFill>
                  <a:schemeClr val="tx1">
                    <a:lumMod val="65000"/>
                    <a:lumOff val="35000"/>
                  </a:schemeClr>
                </a:solidFill>
                <a:latin typeface="Montserrat" panose="00000500000000000000" pitchFamily="2" charset="0"/>
              </a:rPr>
              <a:t>New Media Design</a:t>
            </a:r>
          </a:p>
        </p:txBody>
      </p:sp>
      <p:sp>
        <p:nvSpPr>
          <p:cNvPr id="43" name="TextBox 42">
            <a:extLst>
              <a:ext uri="{FF2B5EF4-FFF2-40B4-BE49-F238E27FC236}">
                <a16:creationId xmlns:a16="http://schemas.microsoft.com/office/drawing/2014/main" id="{28BF51E9-6FC3-4C2B-8A56-185FB3264FE4}"/>
              </a:ext>
            </a:extLst>
          </p:cNvPr>
          <p:cNvSpPr txBox="1"/>
          <p:nvPr/>
        </p:nvSpPr>
        <p:spPr>
          <a:xfrm>
            <a:off x="5182654" y="6240159"/>
            <a:ext cx="1826690" cy="261610"/>
          </a:xfrm>
          <a:prstGeom prst="rect">
            <a:avLst/>
          </a:prstGeom>
          <a:noFill/>
        </p:spPr>
        <p:txBody>
          <a:bodyPr wrap="square" rtlCol="0">
            <a:spAutoFit/>
          </a:bodyPr>
          <a:lstStyle/>
          <a:p>
            <a:pPr algn="ctr"/>
            <a:r>
              <a:rPr lang="en-ID" sz="1050" dirty="0">
                <a:solidFill>
                  <a:schemeClr val="bg1">
                    <a:lumMod val="85000"/>
                  </a:schemeClr>
                </a:solidFill>
                <a:latin typeface="Montserrat Medium" panose="00000600000000000000" pitchFamily="2" charset="0"/>
              </a:rPr>
              <a:t>2020</a:t>
            </a:r>
          </a:p>
        </p:txBody>
      </p:sp>
    </p:spTree>
    <p:extLst>
      <p:ext uri="{BB962C8B-B14F-4D97-AF65-F5344CB8AC3E}">
        <p14:creationId xmlns:p14="http://schemas.microsoft.com/office/powerpoint/2010/main" val="16708713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120899" y="-584794"/>
            <a:ext cx="3673724"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04</a:t>
            </a:r>
            <a:endParaRPr lang="en-ID" sz="19900" b="1" dirty="0">
              <a:solidFill>
                <a:schemeClr val="bg1">
                  <a:lumMod val="95000"/>
                </a:schemeClr>
              </a:solidFill>
              <a:latin typeface="Montserrat" panose="00000500000000000000" pitchFamily="2" charset="0"/>
            </a:endParaRPr>
          </a:p>
        </p:txBody>
      </p:sp>
      <p:sp>
        <p:nvSpPr>
          <p:cNvPr id="22" name="TextBox 21">
            <a:extLst>
              <a:ext uri="{FF2B5EF4-FFF2-40B4-BE49-F238E27FC236}">
                <a16:creationId xmlns:a16="http://schemas.microsoft.com/office/drawing/2014/main" id="{A4D3F948-BEE7-48FD-A30E-817A250095DE}"/>
              </a:ext>
            </a:extLst>
          </p:cNvPr>
          <p:cNvSpPr txBox="1"/>
          <p:nvPr/>
        </p:nvSpPr>
        <p:spPr>
          <a:xfrm>
            <a:off x="1174936" y="2507692"/>
            <a:ext cx="2548766" cy="369332"/>
          </a:xfrm>
          <a:prstGeom prst="rect">
            <a:avLst/>
          </a:prstGeom>
          <a:noFill/>
        </p:spPr>
        <p:txBody>
          <a:bodyPr wrap="square" rtlCol="0">
            <a:spAutoFit/>
          </a:bodyPr>
          <a:lstStyle/>
          <a:p>
            <a:r>
              <a:rPr lang="en-US" sz="900" dirty="0">
                <a:solidFill>
                  <a:schemeClr val="tx1">
                    <a:lumMod val="75000"/>
                    <a:lumOff val="25000"/>
                  </a:schemeClr>
                </a:solidFill>
                <a:latin typeface="Montserrat Medium" panose="00000600000000000000" pitchFamily="2" charset="0"/>
              </a:rPr>
              <a:t>While both fields share design principles, there are key differences. </a:t>
            </a:r>
            <a:endParaRPr lang="en-ID" sz="900" dirty="0">
              <a:solidFill>
                <a:schemeClr val="tx1">
                  <a:lumMod val="75000"/>
                  <a:lumOff val="25000"/>
                </a:schemeClr>
              </a:solidFill>
              <a:latin typeface="Montserrat Medium" panose="00000600000000000000" pitchFamily="2" charset="0"/>
            </a:endParaRPr>
          </a:p>
        </p:txBody>
      </p:sp>
      <p:cxnSp>
        <p:nvCxnSpPr>
          <p:cNvPr id="2" name="Straight Connector 1">
            <a:extLst>
              <a:ext uri="{FF2B5EF4-FFF2-40B4-BE49-F238E27FC236}">
                <a16:creationId xmlns:a16="http://schemas.microsoft.com/office/drawing/2014/main" id="{247A3A46-1735-420B-710F-79E19EB26392}"/>
              </a:ext>
            </a:extLst>
          </p:cNvPr>
          <p:cNvCxnSpPr>
            <a:cxnSpLocks/>
          </p:cNvCxnSpPr>
          <p:nvPr/>
        </p:nvCxnSpPr>
        <p:spPr>
          <a:xfrm>
            <a:off x="1174936" y="1226877"/>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D29750-D058-85FA-6DBA-B988E7891202}"/>
              </a:ext>
            </a:extLst>
          </p:cNvPr>
          <p:cNvSpPr txBox="1"/>
          <p:nvPr/>
        </p:nvSpPr>
        <p:spPr>
          <a:xfrm>
            <a:off x="1108834" y="1331173"/>
            <a:ext cx="6111116" cy="1077218"/>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New Media Design vs</a:t>
            </a:r>
            <a:br>
              <a:rPr lang="en-US" sz="3200" dirty="0">
                <a:solidFill>
                  <a:schemeClr val="tx1">
                    <a:lumMod val="65000"/>
                    <a:lumOff val="35000"/>
                  </a:schemeClr>
                </a:solidFill>
                <a:latin typeface="Montserrat Medium" panose="00000600000000000000" pitchFamily="2" charset="0"/>
              </a:rPr>
            </a:br>
            <a:r>
              <a:rPr lang="en-US" sz="3200" dirty="0">
                <a:solidFill>
                  <a:schemeClr val="tx1">
                    <a:lumMod val="65000"/>
                    <a:lumOff val="35000"/>
                  </a:schemeClr>
                </a:solidFill>
                <a:latin typeface="Montserrat Medium" panose="00000600000000000000" pitchFamily="2" charset="0"/>
              </a:rPr>
              <a:t>Traditional Graphic Design</a:t>
            </a:r>
            <a:endParaRPr lang="en-ID" sz="3200" dirty="0">
              <a:solidFill>
                <a:schemeClr val="tx1">
                  <a:lumMod val="65000"/>
                  <a:lumOff val="35000"/>
                </a:schemeClr>
              </a:solidFill>
              <a:latin typeface="Montserrat Medium" panose="00000600000000000000" pitchFamily="2" charset="0"/>
            </a:endParaRPr>
          </a:p>
        </p:txBody>
      </p:sp>
      <p:sp>
        <p:nvSpPr>
          <p:cNvPr id="7" name="TextBox 6">
            <a:extLst>
              <a:ext uri="{FF2B5EF4-FFF2-40B4-BE49-F238E27FC236}">
                <a16:creationId xmlns:a16="http://schemas.microsoft.com/office/drawing/2014/main" id="{942663D1-7AA8-1ABA-A83F-45CE79B61E9C}"/>
              </a:ext>
            </a:extLst>
          </p:cNvPr>
          <p:cNvSpPr txBox="1"/>
          <p:nvPr/>
        </p:nvSpPr>
        <p:spPr>
          <a:xfrm>
            <a:off x="1108834" y="3038549"/>
            <a:ext cx="6440633" cy="36107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Traditional Graphic Design: Focuses on print media like magazines, brochures, and posters.</a:t>
            </a:r>
            <a:br>
              <a:rPr lang="en-US" sz="1400" dirty="0">
                <a:solidFill>
                  <a:schemeClr val="tx1">
                    <a:lumMod val="65000"/>
                    <a:lumOff val="35000"/>
                  </a:schemeClr>
                </a:solidFill>
                <a:latin typeface="Montserrat Medium" panose="00000600000000000000" pitchFamily="2" charset="0"/>
              </a:rPr>
            </a:br>
            <a:endParaRPr lang="en-US" sz="1400" dirty="0">
              <a:solidFill>
                <a:schemeClr val="tx1">
                  <a:lumMod val="65000"/>
                  <a:lumOff val="35000"/>
                </a:schemeClr>
              </a:solidFill>
              <a:latin typeface="Montserrat Medium" panose="00000600000000000000" pitchFamily="2" charset="0"/>
            </a:endParaRP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New Media Design: Focuses on digital platforms like websites, apps, and social media.</a:t>
            </a:r>
            <a:br>
              <a:rPr lang="en-US" sz="1400" dirty="0">
                <a:solidFill>
                  <a:schemeClr val="tx1">
                    <a:lumMod val="65000"/>
                    <a:lumOff val="35000"/>
                  </a:schemeClr>
                </a:solidFill>
                <a:latin typeface="Montserrat Medium" panose="00000600000000000000" pitchFamily="2" charset="0"/>
              </a:rPr>
            </a:br>
            <a:endParaRPr lang="en-US" sz="1400" dirty="0">
              <a:solidFill>
                <a:schemeClr val="tx1">
                  <a:lumMod val="65000"/>
                  <a:lumOff val="35000"/>
                </a:schemeClr>
              </a:solidFill>
              <a:latin typeface="Montserrat Medium" panose="00000600000000000000" pitchFamily="2" charset="0"/>
            </a:endParaRP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Static vs. Interactive: Traditional design is static, while new media design is interactive and responsive.</a:t>
            </a:r>
            <a:br>
              <a:rPr lang="en-US" sz="1400" dirty="0">
                <a:solidFill>
                  <a:schemeClr val="tx1">
                    <a:lumMod val="65000"/>
                    <a:lumOff val="35000"/>
                  </a:schemeClr>
                </a:solidFill>
                <a:latin typeface="Montserrat Medium" panose="00000600000000000000" pitchFamily="2" charset="0"/>
              </a:rPr>
            </a:br>
            <a:endParaRPr lang="en-US" sz="1400" dirty="0">
              <a:solidFill>
                <a:schemeClr val="tx1">
                  <a:lumMod val="65000"/>
                  <a:lumOff val="35000"/>
                </a:schemeClr>
              </a:solidFill>
              <a:latin typeface="Montserrat Medium" panose="00000600000000000000" pitchFamily="2" charset="0"/>
            </a:endParaRP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User Focus: New media design requires a deeper understanding of user needs and behaviors.</a:t>
            </a:r>
          </a:p>
        </p:txBody>
      </p:sp>
    </p:spTree>
    <p:extLst>
      <p:ext uri="{BB962C8B-B14F-4D97-AF65-F5344CB8AC3E}">
        <p14:creationId xmlns:p14="http://schemas.microsoft.com/office/powerpoint/2010/main" val="302809664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120899" y="-584794"/>
            <a:ext cx="3673724"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05</a:t>
            </a:r>
            <a:endParaRPr lang="en-ID" sz="19900" b="1" dirty="0">
              <a:solidFill>
                <a:schemeClr val="bg1">
                  <a:lumMod val="95000"/>
                </a:schemeClr>
              </a:solidFill>
              <a:latin typeface="Montserrat" panose="00000500000000000000" pitchFamily="2" charset="0"/>
            </a:endParaRPr>
          </a:p>
        </p:txBody>
      </p:sp>
      <p:cxnSp>
        <p:nvCxnSpPr>
          <p:cNvPr id="2" name="Straight Connector 1">
            <a:extLst>
              <a:ext uri="{FF2B5EF4-FFF2-40B4-BE49-F238E27FC236}">
                <a16:creationId xmlns:a16="http://schemas.microsoft.com/office/drawing/2014/main" id="{247A3A46-1735-420B-710F-79E19EB26392}"/>
              </a:ext>
            </a:extLst>
          </p:cNvPr>
          <p:cNvCxnSpPr>
            <a:cxnSpLocks/>
          </p:cNvCxnSpPr>
          <p:nvPr/>
        </p:nvCxnSpPr>
        <p:spPr>
          <a:xfrm>
            <a:off x="1174936" y="1226877"/>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D29750-D058-85FA-6DBA-B988E7891202}"/>
              </a:ext>
            </a:extLst>
          </p:cNvPr>
          <p:cNvSpPr txBox="1"/>
          <p:nvPr/>
        </p:nvSpPr>
        <p:spPr>
          <a:xfrm>
            <a:off x="1108834" y="1331173"/>
            <a:ext cx="6111116" cy="954107"/>
          </a:xfrm>
          <a:prstGeom prst="rect">
            <a:avLst/>
          </a:prstGeom>
          <a:noFill/>
        </p:spPr>
        <p:txBody>
          <a:bodyPr wrap="square" rtlCol="0">
            <a:spAutoFit/>
          </a:bodyPr>
          <a:lstStyle/>
          <a:p>
            <a:r>
              <a:rPr lang="en-US" sz="2800" dirty="0">
                <a:solidFill>
                  <a:schemeClr val="tx1">
                    <a:lumMod val="65000"/>
                    <a:lumOff val="35000"/>
                  </a:schemeClr>
                </a:solidFill>
                <a:latin typeface="Montserrat Medium" panose="00000600000000000000" pitchFamily="2" charset="0"/>
              </a:rPr>
              <a:t>The Ever-Evolving Landscape of New Media Design</a:t>
            </a:r>
            <a:endParaRPr lang="en-ID" sz="2800" dirty="0">
              <a:solidFill>
                <a:schemeClr val="tx1">
                  <a:lumMod val="65000"/>
                  <a:lumOff val="35000"/>
                </a:schemeClr>
              </a:solidFill>
              <a:latin typeface="Montserrat Medium" panose="00000600000000000000" pitchFamily="2" charset="0"/>
            </a:endParaRPr>
          </a:p>
        </p:txBody>
      </p:sp>
      <p:sp>
        <p:nvSpPr>
          <p:cNvPr id="7" name="TextBox 6">
            <a:extLst>
              <a:ext uri="{FF2B5EF4-FFF2-40B4-BE49-F238E27FC236}">
                <a16:creationId xmlns:a16="http://schemas.microsoft.com/office/drawing/2014/main" id="{942663D1-7AA8-1ABA-A83F-45CE79B61E9C}"/>
              </a:ext>
            </a:extLst>
          </p:cNvPr>
          <p:cNvSpPr txBox="1"/>
          <p:nvPr/>
        </p:nvSpPr>
        <p:spPr>
          <a:xfrm>
            <a:off x="1108834" y="2767355"/>
            <a:ext cx="6440633" cy="36107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New technologies and platforms emerge constantly, requiring new design solutions.</a:t>
            </a:r>
            <a:br>
              <a:rPr lang="en-US" sz="1400" dirty="0">
                <a:solidFill>
                  <a:schemeClr val="tx1">
                    <a:lumMod val="65000"/>
                    <a:lumOff val="35000"/>
                  </a:schemeClr>
                </a:solidFill>
                <a:latin typeface="Montserrat Medium" panose="00000600000000000000" pitchFamily="2" charset="0"/>
              </a:rPr>
            </a:br>
            <a:endParaRPr lang="en-US" sz="1400" dirty="0">
              <a:solidFill>
                <a:schemeClr val="tx1">
                  <a:lumMod val="65000"/>
                  <a:lumOff val="35000"/>
                </a:schemeClr>
              </a:solidFill>
              <a:latin typeface="Montserrat Medium" panose="00000600000000000000" pitchFamily="2" charset="0"/>
            </a:endParaRP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New media designers must be adaptable and willing to learn new skills.</a:t>
            </a:r>
            <a:br>
              <a:rPr lang="en-US" sz="1400" dirty="0">
                <a:solidFill>
                  <a:schemeClr val="tx1">
                    <a:lumMod val="65000"/>
                    <a:lumOff val="35000"/>
                  </a:schemeClr>
                </a:solidFill>
                <a:latin typeface="Montserrat Medium" panose="00000600000000000000" pitchFamily="2" charset="0"/>
              </a:rPr>
            </a:br>
            <a:endParaRPr lang="en-US" sz="1400" dirty="0">
              <a:solidFill>
                <a:schemeClr val="tx1">
                  <a:lumMod val="65000"/>
                  <a:lumOff val="35000"/>
                </a:schemeClr>
              </a:solidFill>
              <a:latin typeface="Montserrat Medium" panose="00000600000000000000" pitchFamily="2" charset="0"/>
            </a:endParaRP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The rise of mobile devices has significantly impacted new media design.</a:t>
            </a:r>
            <a:br>
              <a:rPr lang="en-US" sz="1400" dirty="0">
                <a:solidFill>
                  <a:schemeClr val="tx1">
                    <a:lumMod val="65000"/>
                    <a:lumOff val="35000"/>
                  </a:schemeClr>
                </a:solidFill>
                <a:latin typeface="Montserrat Medium" panose="00000600000000000000" pitchFamily="2" charset="0"/>
              </a:rPr>
            </a:br>
            <a:endParaRPr lang="en-US" sz="1400" dirty="0">
              <a:solidFill>
                <a:schemeClr val="tx1">
                  <a:lumMod val="65000"/>
                  <a:lumOff val="35000"/>
                </a:schemeClr>
              </a:solidFill>
              <a:latin typeface="Montserrat Medium" panose="00000600000000000000" pitchFamily="2" charset="0"/>
            </a:endParaRP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The focus on user experience (UX) continues to grow in importance.</a:t>
            </a:r>
          </a:p>
        </p:txBody>
      </p:sp>
    </p:spTree>
    <p:extLst>
      <p:ext uri="{BB962C8B-B14F-4D97-AF65-F5344CB8AC3E}">
        <p14:creationId xmlns:p14="http://schemas.microsoft.com/office/powerpoint/2010/main" val="51716541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120899" y="-584794"/>
            <a:ext cx="3673724"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05</a:t>
            </a:r>
            <a:endParaRPr lang="en-ID" sz="19900" b="1" dirty="0">
              <a:solidFill>
                <a:schemeClr val="bg1">
                  <a:lumMod val="95000"/>
                </a:schemeClr>
              </a:solidFill>
              <a:latin typeface="Montserrat" panose="00000500000000000000" pitchFamily="2" charset="0"/>
            </a:endParaRPr>
          </a:p>
        </p:txBody>
      </p:sp>
      <p:cxnSp>
        <p:nvCxnSpPr>
          <p:cNvPr id="2" name="Straight Connector 1">
            <a:extLst>
              <a:ext uri="{FF2B5EF4-FFF2-40B4-BE49-F238E27FC236}">
                <a16:creationId xmlns:a16="http://schemas.microsoft.com/office/drawing/2014/main" id="{247A3A46-1735-420B-710F-79E19EB26392}"/>
              </a:ext>
            </a:extLst>
          </p:cNvPr>
          <p:cNvCxnSpPr>
            <a:cxnSpLocks/>
          </p:cNvCxnSpPr>
          <p:nvPr/>
        </p:nvCxnSpPr>
        <p:spPr>
          <a:xfrm>
            <a:off x="1174936" y="1226877"/>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D29750-D058-85FA-6DBA-B988E7891202}"/>
              </a:ext>
            </a:extLst>
          </p:cNvPr>
          <p:cNvSpPr txBox="1"/>
          <p:nvPr/>
        </p:nvSpPr>
        <p:spPr>
          <a:xfrm>
            <a:off x="1108834" y="1331173"/>
            <a:ext cx="6111116" cy="954107"/>
          </a:xfrm>
          <a:prstGeom prst="rect">
            <a:avLst/>
          </a:prstGeom>
          <a:noFill/>
        </p:spPr>
        <p:txBody>
          <a:bodyPr wrap="square" rtlCol="0">
            <a:spAutoFit/>
          </a:bodyPr>
          <a:lstStyle/>
          <a:p>
            <a:r>
              <a:rPr lang="en-US" sz="2800" dirty="0">
                <a:solidFill>
                  <a:schemeClr val="tx1">
                    <a:lumMod val="65000"/>
                    <a:lumOff val="35000"/>
                  </a:schemeClr>
                </a:solidFill>
                <a:latin typeface="Montserrat Medium" panose="00000600000000000000" pitchFamily="2" charset="0"/>
              </a:rPr>
              <a:t>The Ever-Evolving Landscape of New Media Design</a:t>
            </a:r>
            <a:endParaRPr lang="en-ID" sz="2800" dirty="0">
              <a:solidFill>
                <a:schemeClr val="tx1">
                  <a:lumMod val="65000"/>
                  <a:lumOff val="35000"/>
                </a:schemeClr>
              </a:solidFill>
              <a:latin typeface="Montserrat Medium" panose="00000600000000000000" pitchFamily="2" charset="0"/>
            </a:endParaRPr>
          </a:p>
        </p:txBody>
      </p:sp>
      <p:sp>
        <p:nvSpPr>
          <p:cNvPr id="7" name="TextBox 6">
            <a:extLst>
              <a:ext uri="{FF2B5EF4-FFF2-40B4-BE49-F238E27FC236}">
                <a16:creationId xmlns:a16="http://schemas.microsoft.com/office/drawing/2014/main" id="{942663D1-7AA8-1ABA-A83F-45CE79B61E9C}"/>
              </a:ext>
            </a:extLst>
          </p:cNvPr>
          <p:cNvSpPr txBox="1"/>
          <p:nvPr/>
        </p:nvSpPr>
        <p:spPr>
          <a:xfrm>
            <a:off x="1108834" y="4680153"/>
            <a:ext cx="6440633" cy="379078"/>
          </a:xfrm>
          <a:prstGeom prst="rect">
            <a:avLst/>
          </a:prstGeom>
          <a:noFill/>
        </p:spPr>
        <p:txBody>
          <a:bodyPr wrap="square" rtlCol="0">
            <a:spAutoFit/>
          </a:bodyPr>
          <a:lstStyle/>
          <a:p>
            <a:pPr>
              <a:lnSpc>
                <a:spcPct val="150000"/>
              </a:lnSpc>
            </a:pPr>
            <a:r>
              <a:rPr lang="en-US" sz="1400" dirty="0">
                <a:solidFill>
                  <a:schemeClr val="tx1">
                    <a:lumMod val="65000"/>
                    <a:lumOff val="35000"/>
                  </a:schemeClr>
                </a:solidFill>
                <a:latin typeface="Montserrat Medium" panose="00000600000000000000" pitchFamily="2" charset="0"/>
              </a:rPr>
              <a:t>The world of new media design is constantly evolving.</a:t>
            </a:r>
          </a:p>
        </p:txBody>
      </p:sp>
      <p:sp>
        <p:nvSpPr>
          <p:cNvPr id="4" name="TextBox 3">
            <a:extLst>
              <a:ext uri="{FF2B5EF4-FFF2-40B4-BE49-F238E27FC236}">
                <a16:creationId xmlns:a16="http://schemas.microsoft.com/office/drawing/2014/main" id="{2D6638E0-9E43-07C6-9E06-0BCA7BEF6212}"/>
              </a:ext>
            </a:extLst>
          </p:cNvPr>
          <p:cNvSpPr txBox="1"/>
          <p:nvPr/>
        </p:nvSpPr>
        <p:spPr>
          <a:xfrm>
            <a:off x="1108834" y="2476076"/>
            <a:ext cx="2548766" cy="507831"/>
          </a:xfrm>
          <a:prstGeom prst="rect">
            <a:avLst/>
          </a:prstGeom>
          <a:noFill/>
        </p:spPr>
        <p:txBody>
          <a:bodyPr wrap="square" rtlCol="0">
            <a:spAutoFit/>
          </a:bodyPr>
          <a:lstStyle/>
          <a:p>
            <a:r>
              <a:rPr lang="en-US" sz="900" dirty="0">
                <a:solidFill>
                  <a:schemeClr val="tx1">
                    <a:lumMod val="75000"/>
                    <a:lumOff val="25000"/>
                  </a:schemeClr>
                </a:solidFill>
                <a:latin typeface="Montserrat Medium" panose="00000600000000000000" pitchFamily="2" charset="0"/>
              </a:rPr>
              <a:t>New technologies and platforms like virtual reality and augmented reality are pushing the boundaries of design. </a:t>
            </a:r>
            <a:endParaRPr lang="en-ID" sz="900" dirty="0">
              <a:solidFill>
                <a:schemeClr val="tx1">
                  <a:lumMod val="75000"/>
                  <a:lumOff val="25000"/>
                </a:schemeClr>
              </a:solidFill>
              <a:latin typeface="Montserrat Medium" panose="00000600000000000000" pitchFamily="2" charset="0"/>
            </a:endParaRPr>
          </a:p>
        </p:txBody>
      </p:sp>
      <p:sp>
        <p:nvSpPr>
          <p:cNvPr id="5" name="TextBox 4">
            <a:extLst>
              <a:ext uri="{FF2B5EF4-FFF2-40B4-BE49-F238E27FC236}">
                <a16:creationId xmlns:a16="http://schemas.microsoft.com/office/drawing/2014/main" id="{628FEE94-ADC4-3C96-2419-B22DB1E9CCD9}"/>
              </a:ext>
            </a:extLst>
          </p:cNvPr>
          <p:cNvSpPr txBox="1"/>
          <p:nvPr/>
        </p:nvSpPr>
        <p:spPr>
          <a:xfrm>
            <a:off x="1108834" y="3171335"/>
            <a:ext cx="2548766" cy="646331"/>
          </a:xfrm>
          <a:prstGeom prst="rect">
            <a:avLst/>
          </a:prstGeom>
          <a:noFill/>
        </p:spPr>
        <p:txBody>
          <a:bodyPr wrap="square" rtlCol="0">
            <a:spAutoFit/>
          </a:bodyPr>
          <a:lstStyle/>
          <a:p>
            <a:r>
              <a:rPr lang="en-US" sz="900" dirty="0">
                <a:solidFill>
                  <a:schemeClr val="tx1">
                    <a:lumMod val="75000"/>
                    <a:lumOff val="25000"/>
                  </a:schemeClr>
                </a:solidFill>
                <a:latin typeface="Montserrat Medium" panose="00000600000000000000" pitchFamily="2" charset="0"/>
              </a:rPr>
              <a:t>The rise of mobile devices has fundamentally changed how users interact with digital content, requiring a mobile-first design approach. </a:t>
            </a:r>
            <a:endParaRPr lang="en-ID" sz="900" dirty="0">
              <a:solidFill>
                <a:schemeClr val="tx1">
                  <a:lumMod val="75000"/>
                  <a:lumOff val="2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53113E48-1F61-5440-C833-D89FFB5F1419}"/>
              </a:ext>
            </a:extLst>
          </p:cNvPr>
          <p:cNvSpPr txBox="1"/>
          <p:nvPr/>
        </p:nvSpPr>
        <p:spPr>
          <a:xfrm>
            <a:off x="4112004" y="2476076"/>
            <a:ext cx="2548766" cy="507831"/>
          </a:xfrm>
          <a:prstGeom prst="rect">
            <a:avLst/>
          </a:prstGeom>
          <a:noFill/>
        </p:spPr>
        <p:txBody>
          <a:bodyPr wrap="square" rtlCol="0">
            <a:spAutoFit/>
          </a:bodyPr>
          <a:lstStyle/>
          <a:p>
            <a:r>
              <a:rPr lang="en-US" sz="900" dirty="0">
                <a:solidFill>
                  <a:schemeClr val="tx1">
                    <a:lumMod val="75000"/>
                    <a:lumOff val="25000"/>
                  </a:schemeClr>
                </a:solidFill>
                <a:latin typeface="Montserrat Medium" panose="00000600000000000000" pitchFamily="2" charset="0"/>
              </a:rPr>
              <a:t>User experience (UX) remains at the forefront,  ensuring users have a positive and intuitive experience.</a:t>
            </a:r>
            <a:endParaRPr lang="en-ID" sz="900" dirty="0">
              <a:solidFill>
                <a:schemeClr val="tx1">
                  <a:lumMod val="75000"/>
                  <a:lumOff val="25000"/>
                </a:schemeClr>
              </a:solidFill>
              <a:latin typeface="Montserrat Medium" panose="00000600000000000000" pitchFamily="2" charset="0"/>
            </a:endParaRPr>
          </a:p>
        </p:txBody>
      </p:sp>
    </p:spTree>
    <p:extLst>
      <p:ext uri="{BB962C8B-B14F-4D97-AF65-F5344CB8AC3E}">
        <p14:creationId xmlns:p14="http://schemas.microsoft.com/office/powerpoint/2010/main" val="37149316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0314D8-00C9-B4D9-1A91-8B6C8F1DA64F}"/>
              </a:ext>
            </a:extLst>
          </p:cNvPr>
          <p:cNvCxnSpPr>
            <a:cxnSpLocks/>
          </p:cNvCxnSpPr>
          <p:nvPr/>
        </p:nvCxnSpPr>
        <p:spPr>
          <a:xfrm>
            <a:off x="1174936" y="4541577"/>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26C8152-3711-7D37-E25F-D84569C58DD5}"/>
              </a:ext>
            </a:extLst>
          </p:cNvPr>
          <p:cNvSpPr txBox="1"/>
          <p:nvPr/>
        </p:nvSpPr>
        <p:spPr>
          <a:xfrm>
            <a:off x="1108834" y="4645873"/>
            <a:ext cx="5409608" cy="1569660"/>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Evolution</a:t>
            </a:r>
            <a:br>
              <a:rPr lang="en-US" sz="3200" dirty="0">
                <a:solidFill>
                  <a:schemeClr val="tx1">
                    <a:lumMod val="65000"/>
                    <a:lumOff val="35000"/>
                  </a:schemeClr>
                </a:solidFill>
                <a:latin typeface="Montserrat Medium" panose="00000600000000000000" pitchFamily="2" charset="0"/>
              </a:rPr>
            </a:br>
            <a:r>
              <a:rPr lang="en-US" sz="3200" dirty="0">
                <a:solidFill>
                  <a:schemeClr val="tx1">
                    <a:lumMod val="65000"/>
                    <a:lumOff val="35000"/>
                  </a:schemeClr>
                </a:solidFill>
                <a:latin typeface="Montserrat Medium" panose="00000600000000000000" pitchFamily="2" charset="0"/>
              </a:rPr>
              <a:t>New Media Design</a:t>
            </a:r>
            <a:r>
              <a:rPr lang="en-ID" sz="3200" dirty="0">
                <a:solidFill>
                  <a:schemeClr val="tx1">
                    <a:lumMod val="65000"/>
                    <a:lumOff val="35000"/>
                  </a:schemeClr>
                </a:solidFill>
                <a:latin typeface="Montserrat Medium" panose="00000600000000000000" pitchFamily="2" charset="0"/>
              </a:rPr>
              <a:t> / </a:t>
            </a:r>
          </a:p>
          <a:p>
            <a:r>
              <a:rPr lang="en-ID" sz="3200" dirty="0">
                <a:solidFill>
                  <a:schemeClr val="tx1">
                    <a:lumMod val="65000"/>
                    <a:lumOff val="35000"/>
                  </a:schemeClr>
                </a:solidFill>
                <a:latin typeface="Montserrat Medium" panose="00000600000000000000" pitchFamily="2" charset="0"/>
              </a:rPr>
              <a:t>Digital Media</a:t>
            </a:r>
            <a:endParaRPr lang="en-US" sz="3200" dirty="0">
              <a:solidFill>
                <a:schemeClr val="tx1">
                  <a:lumMod val="65000"/>
                  <a:lumOff val="35000"/>
                </a:schemeClr>
              </a:solidFill>
              <a:latin typeface="Montserrat Medium" panose="00000600000000000000" pitchFamily="2" charset="0"/>
            </a:endParaRPr>
          </a:p>
        </p:txBody>
      </p:sp>
      <p:sp>
        <p:nvSpPr>
          <p:cNvPr id="4" name="TextBox 3">
            <a:extLst>
              <a:ext uri="{FF2B5EF4-FFF2-40B4-BE49-F238E27FC236}">
                <a16:creationId xmlns:a16="http://schemas.microsoft.com/office/drawing/2014/main" id="{DBCC651F-426D-A43B-6FA8-B46BF7B7D36C}"/>
              </a:ext>
            </a:extLst>
          </p:cNvPr>
          <p:cNvSpPr txBox="1"/>
          <p:nvPr/>
        </p:nvSpPr>
        <p:spPr>
          <a:xfrm>
            <a:off x="5673558" y="4662596"/>
            <a:ext cx="5409608" cy="1107996"/>
          </a:xfrm>
          <a:prstGeom prst="rect">
            <a:avLst/>
          </a:prstGeom>
          <a:noFill/>
        </p:spPr>
        <p:txBody>
          <a:bodyPr wrap="square" rtlCol="0">
            <a:spAutoFit/>
          </a:bodyPr>
          <a:lstStyle/>
          <a:p>
            <a:r>
              <a:rPr lang="en-US" sz="6600" dirty="0">
                <a:solidFill>
                  <a:srgbClr val="FF0000"/>
                </a:solidFill>
                <a:latin typeface="Montserrat Medium" panose="00000600000000000000" pitchFamily="2" charset="0"/>
              </a:rPr>
              <a:t>?????</a:t>
            </a:r>
            <a:endParaRPr lang="en-ID" sz="6600" dirty="0">
              <a:solidFill>
                <a:srgbClr val="FF0000"/>
              </a:solidFill>
              <a:latin typeface="Montserrat Medium" panose="00000600000000000000" pitchFamily="2" charset="0"/>
            </a:endParaRPr>
          </a:p>
        </p:txBody>
      </p:sp>
    </p:spTree>
    <p:extLst>
      <p:ext uri="{BB962C8B-B14F-4D97-AF65-F5344CB8AC3E}">
        <p14:creationId xmlns:p14="http://schemas.microsoft.com/office/powerpoint/2010/main" val="391631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18A3C7-3D69-E08E-117F-CF5966F73D22}"/>
              </a:ext>
            </a:extLst>
          </p:cNvPr>
          <p:cNvSpPr txBox="1"/>
          <p:nvPr/>
        </p:nvSpPr>
        <p:spPr>
          <a:xfrm>
            <a:off x="3048000" y="3244334"/>
            <a:ext cx="6096000" cy="369332"/>
          </a:xfrm>
          <a:prstGeom prst="rect">
            <a:avLst/>
          </a:prstGeom>
          <a:noFill/>
        </p:spPr>
        <p:txBody>
          <a:bodyPr wrap="square">
            <a:spAutoFit/>
          </a:bodyPr>
          <a:lstStyle/>
          <a:p>
            <a:r>
              <a:rPr lang="en-IN" dirty="0"/>
              <a:t>https://penji.co/new-media-design/</a:t>
            </a:r>
          </a:p>
        </p:txBody>
      </p:sp>
    </p:spTree>
    <p:extLst>
      <p:ext uri="{BB962C8B-B14F-4D97-AF65-F5344CB8AC3E}">
        <p14:creationId xmlns:p14="http://schemas.microsoft.com/office/powerpoint/2010/main" val="403229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82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03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03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B01AD74-93A7-4740-9BC8-152A10F51D59}"/>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9" name="TextBox 18">
            <a:extLst>
              <a:ext uri="{FF2B5EF4-FFF2-40B4-BE49-F238E27FC236}">
                <a16:creationId xmlns:a16="http://schemas.microsoft.com/office/drawing/2014/main" id="{9EF0A9CE-6994-491F-ABDF-691881CAC93B}"/>
              </a:ext>
            </a:extLst>
          </p:cNvPr>
          <p:cNvSpPr txBox="1"/>
          <p:nvPr/>
        </p:nvSpPr>
        <p:spPr>
          <a:xfrm>
            <a:off x="1127218" y="3314207"/>
            <a:ext cx="3297298" cy="338554"/>
          </a:xfrm>
          <a:prstGeom prst="rect">
            <a:avLst/>
          </a:prstGeom>
          <a:noFill/>
        </p:spPr>
        <p:txBody>
          <a:bodyPr wrap="square" rtlCol="0">
            <a:spAutoFit/>
          </a:bodyPr>
          <a:lstStyle/>
          <a:p>
            <a:r>
              <a:rPr lang="en-US" sz="1600" dirty="0">
                <a:solidFill>
                  <a:schemeClr val="tx1">
                    <a:lumMod val="65000"/>
                    <a:lumOff val="35000"/>
                  </a:schemeClr>
                </a:solidFill>
                <a:latin typeface="Montserrat Medium" panose="00000600000000000000" pitchFamily="2" charset="0"/>
              </a:rPr>
              <a:t>Smart glass-based solution</a:t>
            </a:r>
          </a:p>
        </p:txBody>
      </p:sp>
      <p:sp>
        <p:nvSpPr>
          <p:cNvPr id="33" name="TextBox 32">
            <a:extLst>
              <a:ext uri="{FF2B5EF4-FFF2-40B4-BE49-F238E27FC236}">
                <a16:creationId xmlns:a16="http://schemas.microsoft.com/office/drawing/2014/main" id="{0CE52708-423C-4D07-AE57-11817586494A}"/>
              </a:ext>
            </a:extLst>
          </p:cNvPr>
          <p:cNvSpPr txBox="1"/>
          <p:nvPr/>
        </p:nvSpPr>
        <p:spPr>
          <a:xfrm>
            <a:off x="1127218" y="1331173"/>
            <a:ext cx="4491917" cy="1569660"/>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Augmented/ </a:t>
            </a:r>
            <a:br>
              <a:rPr lang="en-US" sz="3200" dirty="0">
                <a:solidFill>
                  <a:schemeClr val="tx1">
                    <a:lumMod val="65000"/>
                    <a:lumOff val="35000"/>
                  </a:schemeClr>
                </a:solidFill>
                <a:latin typeface="Montserrat Medium" panose="00000600000000000000" pitchFamily="2" charset="0"/>
              </a:rPr>
            </a:br>
            <a:r>
              <a:rPr lang="en-US" sz="3200" dirty="0">
                <a:solidFill>
                  <a:schemeClr val="tx1">
                    <a:lumMod val="65000"/>
                    <a:lumOff val="35000"/>
                  </a:schemeClr>
                </a:solidFill>
                <a:latin typeface="Montserrat Medium" panose="00000600000000000000" pitchFamily="2" charset="0"/>
              </a:rPr>
              <a:t>Mixed Reality </a:t>
            </a:r>
            <a:br>
              <a:rPr lang="en-US" sz="3200" dirty="0">
                <a:solidFill>
                  <a:schemeClr val="tx1">
                    <a:lumMod val="65000"/>
                    <a:lumOff val="35000"/>
                  </a:schemeClr>
                </a:solidFill>
                <a:latin typeface="Montserrat Medium" panose="00000600000000000000" pitchFamily="2" charset="0"/>
              </a:rPr>
            </a:br>
            <a:r>
              <a:rPr lang="en-US" sz="3200" dirty="0">
                <a:solidFill>
                  <a:schemeClr val="tx1">
                    <a:lumMod val="65000"/>
                    <a:lumOff val="35000"/>
                  </a:schemeClr>
                </a:solidFill>
                <a:latin typeface="Montserrat Medium" panose="00000600000000000000" pitchFamily="2" charset="0"/>
              </a:rPr>
              <a:t>based solution</a:t>
            </a:r>
            <a:endParaRPr lang="en-ID" sz="3200" dirty="0">
              <a:solidFill>
                <a:schemeClr val="tx1">
                  <a:lumMod val="65000"/>
                  <a:lumOff val="35000"/>
                </a:schemeClr>
              </a:solidFill>
              <a:latin typeface="Montserrat Medium" panose="00000600000000000000" pitchFamily="2" charset="0"/>
            </a:endParaRPr>
          </a:p>
        </p:txBody>
      </p:sp>
      <p:sp>
        <p:nvSpPr>
          <p:cNvPr id="5" name="Picture Placeholder 4">
            <a:extLst>
              <a:ext uri="{FF2B5EF4-FFF2-40B4-BE49-F238E27FC236}">
                <a16:creationId xmlns:a16="http://schemas.microsoft.com/office/drawing/2014/main" id="{59CF3781-8919-47F0-A0A8-B11853E7D591}"/>
              </a:ext>
            </a:extLst>
          </p:cNvPr>
          <p:cNvSpPr>
            <a:spLocks noGrp="1"/>
          </p:cNvSpPr>
          <p:nvPr>
            <p:ph type="pic" sz="quarter" idx="12"/>
          </p:nvPr>
        </p:nvSpPr>
        <p:spPr>
          <a:xfrm>
            <a:off x="8523286" y="0"/>
            <a:ext cx="3668714" cy="6858000"/>
          </a:xfrm>
        </p:spPr>
        <p:txBody>
          <a:bodyPr/>
          <a:lstStyle/>
          <a:p>
            <a:endParaRPr lang="en-IN"/>
          </a:p>
        </p:txBody>
      </p:sp>
      <p:cxnSp>
        <p:nvCxnSpPr>
          <p:cNvPr id="34" name="Straight Connector 33">
            <a:extLst>
              <a:ext uri="{FF2B5EF4-FFF2-40B4-BE49-F238E27FC236}">
                <a16:creationId xmlns:a16="http://schemas.microsoft.com/office/drawing/2014/main" id="{19790871-A546-4E90-8F63-581B8DB798BE}"/>
              </a:ext>
            </a:extLst>
          </p:cNvPr>
          <p:cNvCxnSpPr>
            <a:cxnSpLocks/>
          </p:cNvCxnSpPr>
          <p:nvPr/>
        </p:nvCxnSpPr>
        <p:spPr>
          <a:xfrm>
            <a:off x="1227835" y="1226877"/>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1D89984-4E64-484C-5B98-2AD1A89D552A}"/>
              </a:ext>
            </a:extLst>
          </p:cNvPr>
          <p:cNvSpPr txBox="1"/>
          <p:nvPr/>
        </p:nvSpPr>
        <p:spPr>
          <a:xfrm>
            <a:off x="1108835" y="3835317"/>
            <a:ext cx="4370191" cy="584775"/>
          </a:xfrm>
          <a:prstGeom prst="rect">
            <a:avLst/>
          </a:prstGeom>
          <a:noFill/>
        </p:spPr>
        <p:txBody>
          <a:bodyPr wrap="square" rtlCol="0">
            <a:spAutoFit/>
          </a:bodyPr>
          <a:lstStyle/>
          <a:p>
            <a:r>
              <a:rPr lang="en-US" sz="1600" dirty="0">
                <a:solidFill>
                  <a:schemeClr val="tx1">
                    <a:lumMod val="65000"/>
                    <a:lumOff val="35000"/>
                  </a:schemeClr>
                </a:solidFill>
                <a:latin typeface="Montserrat Medium" panose="00000600000000000000" pitchFamily="2" charset="0"/>
              </a:rPr>
              <a:t>The employee receives contextual information directly in the field of vision</a:t>
            </a:r>
          </a:p>
        </p:txBody>
      </p:sp>
      <p:sp>
        <p:nvSpPr>
          <p:cNvPr id="4" name="TextBox 3">
            <a:extLst>
              <a:ext uri="{FF2B5EF4-FFF2-40B4-BE49-F238E27FC236}">
                <a16:creationId xmlns:a16="http://schemas.microsoft.com/office/drawing/2014/main" id="{8B34BC8F-CAD3-B9F0-644B-0B391012608D}"/>
              </a:ext>
            </a:extLst>
          </p:cNvPr>
          <p:cNvSpPr txBox="1"/>
          <p:nvPr/>
        </p:nvSpPr>
        <p:spPr>
          <a:xfrm>
            <a:off x="1108834" y="4602648"/>
            <a:ext cx="4244829" cy="1523494"/>
          </a:xfrm>
          <a:prstGeom prst="rect">
            <a:avLst/>
          </a:prstGeom>
          <a:noFill/>
        </p:spPr>
        <p:txBody>
          <a:bodyPr wrap="square" rtlCol="0">
            <a:spAutoFit/>
          </a:bodyPr>
          <a:lstStyle/>
          <a:p>
            <a:r>
              <a:rPr lang="en-US" sz="1600" dirty="0">
                <a:solidFill>
                  <a:schemeClr val="tx1">
                    <a:lumMod val="65000"/>
                    <a:lumOff val="35000"/>
                  </a:schemeClr>
                </a:solidFill>
                <a:latin typeface="Montserrat Medium" panose="00000600000000000000" pitchFamily="2" charset="0"/>
              </a:rPr>
              <a:t>Advantages for employees: </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Works hands-free.</a:t>
            </a:r>
          </a:p>
          <a:p>
            <a:pPr marL="285750" indent="-285750">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Has contextual information.</a:t>
            </a:r>
          </a:p>
          <a:p>
            <a:pPr marL="285750" indent="-285750">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Takes remote assistance from experts.</a:t>
            </a:r>
          </a:p>
          <a:p>
            <a:pPr marL="285750" indent="-285750">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Captures audio, video evidence for inspection, quality, or training.</a:t>
            </a:r>
          </a:p>
        </p:txBody>
      </p:sp>
    </p:spTree>
    <p:extLst>
      <p:ext uri="{BB962C8B-B14F-4D97-AF65-F5344CB8AC3E}">
        <p14:creationId xmlns:p14="http://schemas.microsoft.com/office/powerpoint/2010/main" val="23167809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3720026-4D2C-40EA-AFDC-5F4A7CF10AC2}"/>
              </a:ext>
            </a:extLst>
          </p:cNvPr>
          <p:cNvSpPr txBox="1"/>
          <p:nvPr/>
        </p:nvSpPr>
        <p:spPr>
          <a:xfrm>
            <a:off x="1074938" y="2143847"/>
            <a:ext cx="9175191" cy="1569660"/>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Industrial applications for Augmented/Mixed Reality </a:t>
            </a:r>
            <a:br>
              <a:rPr lang="en-US" sz="3200" dirty="0">
                <a:solidFill>
                  <a:schemeClr val="tx1">
                    <a:lumMod val="65000"/>
                    <a:lumOff val="35000"/>
                  </a:schemeClr>
                </a:solidFill>
                <a:latin typeface="Montserrat Medium" panose="00000600000000000000" pitchFamily="2" charset="0"/>
              </a:rPr>
            </a:br>
            <a:r>
              <a:rPr lang="en-US" sz="3200" dirty="0">
                <a:solidFill>
                  <a:schemeClr val="tx1">
                    <a:lumMod val="65000"/>
                    <a:lumOff val="35000"/>
                  </a:schemeClr>
                </a:solidFill>
                <a:latin typeface="Montserrat Medium" panose="00000600000000000000" pitchFamily="2" charset="0"/>
              </a:rPr>
              <a:t>based solution proposed by </a:t>
            </a:r>
            <a:r>
              <a:rPr lang="en-US" sz="3200" dirty="0" err="1">
                <a:solidFill>
                  <a:schemeClr val="tx1">
                    <a:lumMod val="65000"/>
                    <a:lumOff val="35000"/>
                  </a:schemeClr>
                </a:solidFill>
                <a:latin typeface="Montserrat Medium" panose="00000600000000000000" pitchFamily="2" charset="0"/>
              </a:rPr>
              <a:t>NeoSOFT</a:t>
            </a:r>
            <a:endParaRPr lang="en-ID" sz="3200" dirty="0">
              <a:solidFill>
                <a:schemeClr val="tx1">
                  <a:lumMod val="65000"/>
                  <a:lumOff val="35000"/>
                </a:schemeClr>
              </a:solidFill>
              <a:latin typeface="Montserrat Medium" panose="00000600000000000000" pitchFamily="2" charset="0"/>
            </a:endParaRPr>
          </a:p>
        </p:txBody>
      </p:sp>
      <p:cxnSp>
        <p:nvCxnSpPr>
          <p:cNvPr id="12" name="Straight Connector 11">
            <a:extLst>
              <a:ext uri="{FF2B5EF4-FFF2-40B4-BE49-F238E27FC236}">
                <a16:creationId xmlns:a16="http://schemas.microsoft.com/office/drawing/2014/main" id="{639EB2F4-71E2-45D0-B0D9-18D3F2236DB4}"/>
              </a:ext>
            </a:extLst>
          </p:cNvPr>
          <p:cNvCxnSpPr>
            <a:cxnSpLocks/>
          </p:cNvCxnSpPr>
          <p:nvPr/>
        </p:nvCxnSpPr>
        <p:spPr>
          <a:xfrm>
            <a:off x="1189605" y="1751449"/>
            <a:ext cx="119848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9FB90CF-2F87-4378-AE76-0131829D466A}"/>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4" name="Oval 3">
            <a:extLst>
              <a:ext uri="{FF2B5EF4-FFF2-40B4-BE49-F238E27FC236}">
                <a16:creationId xmlns:a16="http://schemas.microsoft.com/office/drawing/2014/main" id="{6991D8A0-F27C-6768-73F9-90ABDF63A952}"/>
              </a:ext>
            </a:extLst>
          </p:cNvPr>
          <p:cNvSpPr/>
          <p:nvPr/>
        </p:nvSpPr>
        <p:spPr>
          <a:xfrm>
            <a:off x="9268001" y="3429000"/>
            <a:ext cx="5717219" cy="5717219"/>
          </a:xfrm>
          <a:prstGeom prst="ellipse">
            <a:avLst/>
          </a:prstGeom>
          <a:noFill/>
          <a:ln w="28575">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50682686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CB5364-9457-7FE7-5DE1-865E53AF8B24}"/>
              </a:ext>
            </a:extLst>
          </p:cNvPr>
          <p:cNvSpPr txBox="1"/>
          <p:nvPr/>
        </p:nvSpPr>
        <p:spPr>
          <a:xfrm>
            <a:off x="-120899" y="-584794"/>
            <a:ext cx="3426869"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01</a:t>
            </a:r>
            <a:endParaRPr lang="en-ID" sz="19900" b="1" dirty="0">
              <a:solidFill>
                <a:schemeClr val="bg1">
                  <a:lumMod val="95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CB01AD74-93A7-4740-9BC8-152A10F51D59}"/>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33" name="TextBox 32">
            <a:extLst>
              <a:ext uri="{FF2B5EF4-FFF2-40B4-BE49-F238E27FC236}">
                <a16:creationId xmlns:a16="http://schemas.microsoft.com/office/drawing/2014/main" id="{0CE52708-423C-4D07-AE57-11817586494A}"/>
              </a:ext>
            </a:extLst>
          </p:cNvPr>
          <p:cNvSpPr txBox="1"/>
          <p:nvPr/>
        </p:nvSpPr>
        <p:spPr>
          <a:xfrm>
            <a:off x="1108834" y="1331173"/>
            <a:ext cx="5409608" cy="1077218"/>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Welcome to the World of New Media Design</a:t>
            </a:r>
            <a:endParaRPr lang="en-ID" sz="3200" dirty="0">
              <a:solidFill>
                <a:schemeClr val="tx1">
                  <a:lumMod val="65000"/>
                  <a:lumOff val="35000"/>
                </a:schemeClr>
              </a:solidFill>
              <a:latin typeface="Montserrat Medium" panose="00000600000000000000" pitchFamily="2" charset="0"/>
            </a:endParaRPr>
          </a:p>
        </p:txBody>
      </p:sp>
      <p:sp>
        <p:nvSpPr>
          <p:cNvPr id="5" name="Picture Placeholder 4">
            <a:extLst>
              <a:ext uri="{FF2B5EF4-FFF2-40B4-BE49-F238E27FC236}">
                <a16:creationId xmlns:a16="http://schemas.microsoft.com/office/drawing/2014/main" id="{59CF3781-8919-47F0-A0A8-B11853E7D591}"/>
              </a:ext>
            </a:extLst>
          </p:cNvPr>
          <p:cNvSpPr>
            <a:spLocks noGrp="1"/>
          </p:cNvSpPr>
          <p:nvPr>
            <p:ph type="pic" sz="quarter" idx="12"/>
          </p:nvPr>
        </p:nvSpPr>
        <p:spPr>
          <a:xfrm>
            <a:off x="8523286" y="0"/>
            <a:ext cx="3668714" cy="6858000"/>
          </a:xfrm>
        </p:spPr>
        <p:txBody>
          <a:bodyPr/>
          <a:lstStyle/>
          <a:p>
            <a:endParaRPr lang="en-IN"/>
          </a:p>
        </p:txBody>
      </p:sp>
      <p:cxnSp>
        <p:nvCxnSpPr>
          <p:cNvPr id="34" name="Straight Connector 33">
            <a:extLst>
              <a:ext uri="{FF2B5EF4-FFF2-40B4-BE49-F238E27FC236}">
                <a16:creationId xmlns:a16="http://schemas.microsoft.com/office/drawing/2014/main" id="{19790871-A546-4E90-8F63-581B8DB798BE}"/>
              </a:ext>
            </a:extLst>
          </p:cNvPr>
          <p:cNvCxnSpPr>
            <a:cxnSpLocks/>
          </p:cNvCxnSpPr>
          <p:nvPr/>
        </p:nvCxnSpPr>
        <p:spPr>
          <a:xfrm>
            <a:off x="1174936" y="1226877"/>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1D89984-4E64-484C-5B98-2AD1A89D552A}"/>
              </a:ext>
            </a:extLst>
          </p:cNvPr>
          <p:cNvSpPr txBox="1"/>
          <p:nvPr/>
        </p:nvSpPr>
        <p:spPr>
          <a:xfrm>
            <a:off x="1108834" y="3140070"/>
            <a:ext cx="6440633" cy="2554545"/>
          </a:xfrm>
          <a:prstGeom prst="rect">
            <a:avLst/>
          </a:prstGeom>
          <a:noFill/>
        </p:spPr>
        <p:txBody>
          <a:bodyPr wrap="square" rtlCol="0">
            <a:spAutoFit/>
          </a:bodyPr>
          <a:lstStyle/>
          <a:p>
            <a:r>
              <a:rPr lang="en-US" sz="1600" dirty="0">
                <a:solidFill>
                  <a:schemeClr val="tx1">
                    <a:lumMod val="65000"/>
                    <a:lumOff val="35000"/>
                  </a:schemeClr>
                </a:solidFill>
                <a:latin typeface="Montserrat Medium" panose="00000600000000000000" pitchFamily="2" charset="0"/>
              </a:rPr>
              <a:t>In this presentation, we'll explore the exciting world of new media design. </a:t>
            </a:r>
            <a:br>
              <a:rPr lang="en-US" sz="1600" dirty="0">
                <a:solidFill>
                  <a:schemeClr val="tx1">
                    <a:lumMod val="65000"/>
                    <a:lumOff val="35000"/>
                  </a:schemeClr>
                </a:solidFill>
                <a:latin typeface="Montserrat Medium" panose="00000600000000000000" pitchFamily="2" charset="0"/>
              </a:rPr>
            </a:br>
            <a:br>
              <a:rPr lang="en-US" sz="1600" dirty="0">
                <a:solidFill>
                  <a:schemeClr val="tx1">
                    <a:lumMod val="65000"/>
                    <a:lumOff val="35000"/>
                  </a:schemeClr>
                </a:solidFill>
                <a:latin typeface="Montserrat Medium" panose="00000600000000000000" pitchFamily="2" charset="0"/>
              </a:rPr>
            </a:br>
            <a:r>
              <a:rPr lang="en-US" sz="1600" dirty="0">
                <a:solidFill>
                  <a:schemeClr val="tx1">
                    <a:lumMod val="65000"/>
                    <a:lumOff val="35000"/>
                  </a:schemeClr>
                </a:solidFill>
                <a:latin typeface="Montserrat Medium" panose="00000600000000000000" pitchFamily="2" charset="0"/>
              </a:rPr>
              <a:t>We'll discuss </a:t>
            </a:r>
          </a:p>
          <a:p>
            <a:br>
              <a:rPr lang="en-US" sz="1600" dirty="0">
                <a:solidFill>
                  <a:schemeClr val="tx1">
                    <a:lumMod val="65000"/>
                    <a:lumOff val="35000"/>
                  </a:schemeClr>
                </a:solidFill>
                <a:latin typeface="Montserrat Medium" panose="00000600000000000000" pitchFamily="2" charset="0"/>
              </a:rPr>
            </a:br>
            <a:r>
              <a:rPr lang="en-US" sz="1600" dirty="0">
                <a:solidFill>
                  <a:schemeClr val="tx1">
                    <a:lumMod val="65000"/>
                    <a:lumOff val="35000"/>
                  </a:schemeClr>
                </a:solidFill>
                <a:latin typeface="Montserrat Medium" panose="00000600000000000000" pitchFamily="2" charset="0"/>
              </a:rPr>
              <a:t>What it is, </a:t>
            </a:r>
          </a:p>
          <a:p>
            <a:r>
              <a:rPr lang="en-US" sz="1600" dirty="0">
                <a:solidFill>
                  <a:schemeClr val="tx1">
                    <a:lumMod val="65000"/>
                    <a:lumOff val="35000"/>
                  </a:schemeClr>
                </a:solidFill>
                <a:latin typeface="Montserrat Medium" panose="00000600000000000000" pitchFamily="2" charset="0"/>
              </a:rPr>
              <a:t>The core skills you'll need, </a:t>
            </a:r>
          </a:p>
          <a:p>
            <a:r>
              <a:rPr lang="en-US" sz="1600" dirty="0">
                <a:solidFill>
                  <a:schemeClr val="tx1">
                    <a:lumMod val="65000"/>
                    <a:lumOff val="35000"/>
                  </a:schemeClr>
                </a:solidFill>
                <a:latin typeface="Montserrat Medium" panose="00000600000000000000" pitchFamily="2" charset="0"/>
              </a:rPr>
              <a:t>The difference between new and traditional media design, </a:t>
            </a:r>
            <a:br>
              <a:rPr lang="en-US" sz="1600" dirty="0">
                <a:solidFill>
                  <a:schemeClr val="tx1">
                    <a:lumMod val="65000"/>
                    <a:lumOff val="35000"/>
                  </a:schemeClr>
                </a:solidFill>
                <a:latin typeface="Montserrat Medium" panose="00000600000000000000" pitchFamily="2" charset="0"/>
              </a:rPr>
            </a:br>
            <a:r>
              <a:rPr lang="en-US" sz="1600" dirty="0">
                <a:solidFill>
                  <a:schemeClr val="tx1">
                    <a:lumMod val="65000"/>
                    <a:lumOff val="35000"/>
                  </a:schemeClr>
                </a:solidFill>
                <a:latin typeface="Montserrat Medium" panose="00000600000000000000" pitchFamily="2" charset="0"/>
              </a:rPr>
              <a:t>&amp;</a:t>
            </a:r>
          </a:p>
          <a:p>
            <a:r>
              <a:rPr lang="en-US" sz="1600" dirty="0">
                <a:solidFill>
                  <a:schemeClr val="tx1">
                    <a:lumMod val="65000"/>
                    <a:lumOff val="35000"/>
                  </a:schemeClr>
                </a:solidFill>
                <a:latin typeface="Montserrat Medium" panose="00000600000000000000" pitchFamily="2" charset="0"/>
              </a:rPr>
              <a:t>The ever-changing landscape of this dynamic field. </a:t>
            </a:r>
          </a:p>
        </p:txBody>
      </p:sp>
    </p:spTree>
    <p:extLst>
      <p:ext uri="{BB962C8B-B14F-4D97-AF65-F5344CB8AC3E}">
        <p14:creationId xmlns:p14="http://schemas.microsoft.com/office/powerpoint/2010/main" val="178791658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2DEE16BC-F0A9-4AA5-BEC0-32674D728CB0}"/>
              </a:ext>
            </a:extLst>
          </p:cNvPr>
          <p:cNvSpPr/>
          <p:nvPr/>
        </p:nvSpPr>
        <p:spPr>
          <a:xfrm>
            <a:off x="9262228" y="-2858610"/>
            <a:ext cx="5717219" cy="5717219"/>
          </a:xfrm>
          <a:prstGeom prst="ellipse">
            <a:avLst/>
          </a:prstGeom>
          <a:noFill/>
          <a:ln w="28575">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CB01AD74-93A7-4740-9BC8-152A10F51D59}"/>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8" name="TextBox 17">
            <a:extLst>
              <a:ext uri="{FF2B5EF4-FFF2-40B4-BE49-F238E27FC236}">
                <a16:creationId xmlns:a16="http://schemas.microsoft.com/office/drawing/2014/main" id="{9206EB5C-8F10-4479-9042-DFF0569A72EC}"/>
              </a:ext>
            </a:extLst>
          </p:cNvPr>
          <p:cNvSpPr txBox="1"/>
          <p:nvPr/>
        </p:nvSpPr>
        <p:spPr>
          <a:xfrm>
            <a:off x="824799" y="3779218"/>
            <a:ext cx="3313586" cy="1437830"/>
          </a:xfrm>
          <a:prstGeom prst="rect">
            <a:avLst/>
          </a:prstGeom>
          <a:noFill/>
        </p:spPr>
        <p:txBody>
          <a:bodyPr wrap="square" rtlCol="0">
            <a:spAutoFit/>
          </a:bodyPr>
          <a:lstStyle/>
          <a:p>
            <a:pPr>
              <a:lnSpc>
                <a:spcPct val="200000"/>
              </a:lnSpc>
            </a:pP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Often, certain machinery or equipment faces a small malfunction, just 5-6 steps in total. For support provide support is not possible to send support personnel on time. But via augmented reality/ mixed reality  self-help or help via video feed is possible or maybe both simultaneously. </a:t>
            </a:r>
          </a:p>
        </p:txBody>
      </p:sp>
      <p:sp>
        <p:nvSpPr>
          <p:cNvPr id="19" name="TextBox 18">
            <a:extLst>
              <a:ext uri="{FF2B5EF4-FFF2-40B4-BE49-F238E27FC236}">
                <a16:creationId xmlns:a16="http://schemas.microsoft.com/office/drawing/2014/main" id="{9EF0A9CE-6994-491F-ABDF-691881CAC93B}"/>
              </a:ext>
            </a:extLst>
          </p:cNvPr>
          <p:cNvSpPr txBox="1"/>
          <p:nvPr/>
        </p:nvSpPr>
        <p:spPr>
          <a:xfrm>
            <a:off x="1376616" y="3255998"/>
            <a:ext cx="2661152" cy="523220"/>
          </a:xfrm>
          <a:prstGeom prst="rect">
            <a:avLst/>
          </a:prstGeom>
          <a:noFill/>
        </p:spPr>
        <p:txBody>
          <a:bodyPr wrap="square" rtlCol="0">
            <a:spAutoFit/>
          </a:bodyPr>
          <a:lstStyle/>
          <a:p>
            <a:r>
              <a:rPr lang="en-US" sz="1400" dirty="0">
                <a:solidFill>
                  <a:schemeClr val="tx1">
                    <a:lumMod val="75000"/>
                    <a:lumOff val="25000"/>
                  </a:schemeClr>
                </a:solidFill>
                <a:latin typeface="Montserrat Medium" panose="00000600000000000000" pitchFamily="2" charset="0"/>
              </a:rPr>
              <a:t>Field services and Repairs &amp; Maintenance</a:t>
            </a:r>
            <a:endParaRPr lang="en-ID" sz="1400" dirty="0">
              <a:solidFill>
                <a:schemeClr val="tx1">
                  <a:lumMod val="75000"/>
                  <a:lumOff val="25000"/>
                </a:schemeClr>
              </a:solidFill>
              <a:latin typeface="Montserrat Medium" panose="00000600000000000000" pitchFamily="2" charset="0"/>
            </a:endParaRPr>
          </a:p>
        </p:txBody>
      </p:sp>
      <p:sp>
        <p:nvSpPr>
          <p:cNvPr id="22" name="Freeform: Shape 21">
            <a:extLst>
              <a:ext uri="{FF2B5EF4-FFF2-40B4-BE49-F238E27FC236}">
                <a16:creationId xmlns:a16="http://schemas.microsoft.com/office/drawing/2014/main" id="{C790E19F-F8A3-4BDC-865C-DE8B04741818}"/>
              </a:ext>
            </a:extLst>
          </p:cNvPr>
          <p:cNvSpPr/>
          <p:nvPr/>
        </p:nvSpPr>
        <p:spPr>
          <a:xfrm>
            <a:off x="913755" y="3351284"/>
            <a:ext cx="323112" cy="287211"/>
          </a:xfrm>
          <a:custGeom>
            <a:avLst/>
            <a:gdLst>
              <a:gd name="connsiteX0" fmla="*/ 225615 w 238745"/>
              <a:gd name="connsiteY0" fmla="*/ 186752 h 212218"/>
              <a:gd name="connsiteX1" fmla="*/ 238879 w 238745"/>
              <a:gd name="connsiteY1" fmla="*/ 208372 h 212218"/>
              <a:gd name="connsiteX2" fmla="*/ 238879 w 238745"/>
              <a:gd name="connsiteY2" fmla="*/ 211688 h 212218"/>
              <a:gd name="connsiteX3" fmla="*/ 232114 w 238745"/>
              <a:gd name="connsiteY3" fmla="*/ 212219 h 212218"/>
              <a:gd name="connsiteX4" fmla="*/ 196302 w 238745"/>
              <a:gd name="connsiteY4" fmla="*/ 196833 h 212218"/>
              <a:gd name="connsiteX5" fmla="*/ 179192 w 238745"/>
              <a:gd name="connsiteY5" fmla="*/ 199087 h 212218"/>
              <a:gd name="connsiteX6" fmla="*/ 119506 w 238745"/>
              <a:gd name="connsiteY6" fmla="*/ 146033 h 212218"/>
              <a:gd name="connsiteX7" fmla="*/ 179192 w 238745"/>
              <a:gd name="connsiteY7" fmla="*/ 92978 h 212218"/>
              <a:gd name="connsiteX8" fmla="*/ 238879 w 238745"/>
              <a:gd name="connsiteY8" fmla="*/ 146033 h 212218"/>
              <a:gd name="connsiteX9" fmla="*/ 227870 w 238745"/>
              <a:gd name="connsiteY9" fmla="*/ 176805 h 212218"/>
              <a:gd name="connsiteX10" fmla="*/ 225615 w 238745"/>
              <a:gd name="connsiteY10" fmla="*/ 186752 h 212218"/>
              <a:gd name="connsiteX11" fmla="*/ 225615 w 238745"/>
              <a:gd name="connsiteY11" fmla="*/ 186752 h 212218"/>
              <a:gd name="connsiteX12" fmla="*/ 106242 w 238745"/>
              <a:gd name="connsiteY12" fmla="*/ 0 h 212218"/>
              <a:gd name="connsiteX13" fmla="*/ 212351 w 238745"/>
              <a:gd name="connsiteY13" fmla="*/ 84092 h 212218"/>
              <a:gd name="connsiteX14" fmla="*/ 179192 w 238745"/>
              <a:gd name="connsiteY14" fmla="*/ 77195 h 212218"/>
              <a:gd name="connsiteX15" fmla="*/ 126535 w 238745"/>
              <a:gd name="connsiteY15" fmla="*/ 96692 h 212218"/>
              <a:gd name="connsiteX16" fmla="*/ 103722 w 238745"/>
              <a:gd name="connsiteY16" fmla="*/ 146033 h 212218"/>
              <a:gd name="connsiteX17" fmla="*/ 109425 w 238745"/>
              <a:gd name="connsiteY17" fmla="*/ 172560 h 212218"/>
              <a:gd name="connsiteX18" fmla="*/ 106109 w 238745"/>
              <a:gd name="connsiteY18" fmla="*/ 172560 h 212218"/>
              <a:gd name="connsiteX19" fmla="*/ 89530 w 238745"/>
              <a:gd name="connsiteY19" fmla="*/ 171499 h 212218"/>
              <a:gd name="connsiteX20" fmla="*/ 13264 w 238745"/>
              <a:gd name="connsiteY20" fmla="*/ 198955 h 212218"/>
              <a:gd name="connsiteX21" fmla="*/ 13264 w 238745"/>
              <a:gd name="connsiteY21" fmla="*/ 193384 h 212218"/>
              <a:gd name="connsiteX22" fmla="*/ 39791 w 238745"/>
              <a:gd name="connsiteY22" fmla="*/ 159297 h 212218"/>
              <a:gd name="connsiteX23" fmla="*/ 39393 w 238745"/>
              <a:gd name="connsiteY23" fmla="*/ 153328 h 212218"/>
              <a:gd name="connsiteX24" fmla="*/ 0 w 238745"/>
              <a:gd name="connsiteY24" fmla="*/ 86346 h 212218"/>
              <a:gd name="connsiteX25" fmla="*/ 106242 w 238745"/>
              <a:gd name="connsiteY25" fmla="*/ 0 h 212218"/>
              <a:gd name="connsiteX26" fmla="*/ 106242 w 238745"/>
              <a:gd name="connsiteY26" fmla="*/ 0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8745" h="212218">
                <a:moveTo>
                  <a:pt x="225615" y="186752"/>
                </a:moveTo>
                <a:cubicBezTo>
                  <a:pt x="225615" y="196169"/>
                  <a:pt x="231053" y="204393"/>
                  <a:pt x="238879" y="208372"/>
                </a:cubicBezTo>
                <a:lnTo>
                  <a:pt x="238879" y="211688"/>
                </a:lnTo>
                <a:cubicBezTo>
                  <a:pt x="236624" y="211953"/>
                  <a:pt x="234502" y="212219"/>
                  <a:pt x="232114" y="212219"/>
                </a:cubicBezTo>
                <a:cubicBezTo>
                  <a:pt x="218055" y="212219"/>
                  <a:pt x="205322" y="206250"/>
                  <a:pt x="196302" y="196833"/>
                </a:cubicBezTo>
                <a:cubicBezTo>
                  <a:pt x="190864" y="198292"/>
                  <a:pt x="185161" y="199087"/>
                  <a:pt x="179192" y="199087"/>
                </a:cubicBezTo>
                <a:cubicBezTo>
                  <a:pt x="146298" y="199087"/>
                  <a:pt x="119506" y="175346"/>
                  <a:pt x="119506" y="146033"/>
                </a:cubicBezTo>
                <a:cubicBezTo>
                  <a:pt x="119506" y="116720"/>
                  <a:pt x="146298" y="92978"/>
                  <a:pt x="179192" y="92978"/>
                </a:cubicBezTo>
                <a:cubicBezTo>
                  <a:pt x="212086" y="92978"/>
                  <a:pt x="238879" y="116720"/>
                  <a:pt x="238879" y="146033"/>
                </a:cubicBezTo>
                <a:cubicBezTo>
                  <a:pt x="238879" y="157572"/>
                  <a:pt x="234767" y="168183"/>
                  <a:pt x="227870" y="176805"/>
                </a:cubicBezTo>
                <a:cubicBezTo>
                  <a:pt x="226411" y="179723"/>
                  <a:pt x="225615" y="183171"/>
                  <a:pt x="225615" y="186752"/>
                </a:cubicBezTo>
                <a:lnTo>
                  <a:pt x="225615" y="186752"/>
                </a:lnTo>
                <a:close/>
                <a:moveTo>
                  <a:pt x="106242" y="0"/>
                </a:moveTo>
                <a:cubicBezTo>
                  <a:pt x="163939" y="0"/>
                  <a:pt x="210893" y="37404"/>
                  <a:pt x="212351" y="84092"/>
                </a:cubicBezTo>
                <a:cubicBezTo>
                  <a:pt x="202138" y="79582"/>
                  <a:pt x="190864" y="77195"/>
                  <a:pt x="179192" y="77195"/>
                </a:cubicBezTo>
                <a:cubicBezTo>
                  <a:pt x="159429" y="77195"/>
                  <a:pt x="140728" y="84092"/>
                  <a:pt x="126535" y="96692"/>
                </a:cubicBezTo>
                <a:cubicBezTo>
                  <a:pt x="111813" y="109691"/>
                  <a:pt x="103722" y="127198"/>
                  <a:pt x="103722" y="146033"/>
                </a:cubicBezTo>
                <a:cubicBezTo>
                  <a:pt x="103722" y="155318"/>
                  <a:pt x="105711" y="164204"/>
                  <a:pt x="109425" y="172560"/>
                </a:cubicBezTo>
                <a:cubicBezTo>
                  <a:pt x="108364" y="172560"/>
                  <a:pt x="107303" y="172560"/>
                  <a:pt x="106109" y="172560"/>
                </a:cubicBezTo>
                <a:cubicBezTo>
                  <a:pt x="100539" y="172560"/>
                  <a:pt x="94968" y="172162"/>
                  <a:pt x="89530" y="171499"/>
                </a:cubicBezTo>
                <a:cubicBezTo>
                  <a:pt x="66716" y="194313"/>
                  <a:pt x="39526" y="198424"/>
                  <a:pt x="13264" y="198955"/>
                </a:cubicBezTo>
                <a:lnTo>
                  <a:pt x="13264" y="193384"/>
                </a:lnTo>
                <a:cubicBezTo>
                  <a:pt x="27456" y="186487"/>
                  <a:pt x="39791" y="173754"/>
                  <a:pt x="39791" y="159297"/>
                </a:cubicBezTo>
                <a:cubicBezTo>
                  <a:pt x="39791" y="157307"/>
                  <a:pt x="39659" y="155318"/>
                  <a:pt x="39393" y="153328"/>
                </a:cubicBezTo>
                <a:cubicBezTo>
                  <a:pt x="15386" y="137544"/>
                  <a:pt x="0" y="113404"/>
                  <a:pt x="0" y="86346"/>
                </a:cubicBezTo>
                <a:cubicBezTo>
                  <a:pt x="133" y="38597"/>
                  <a:pt x="47616" y="0"/>
                  <a:pt x="106242" y="0"/>
                </a:cubicBezTo>
                <a:lnTo>
                  <a:pt x="106242" y="0"/>
                </a:lnTo>
                <a:close/>
              </a:path>
            </a:pathLst>
          </a:custGeom>
          <a:solidFill>
            <a:srgbClr val="EB4F48"/>
          </a:solidFill>
          <a:ln w="13262" cap="flat">
            <a:noFill/>
            <a:prstDash val="solid"/>
            <a:miter/>
          </a:ln>
        </p:spPr>
        <p:txBody>
          <a:bodyPr rtlCol="0" anchor="ctr"/>
          <a:lstStyle/>
          <a:p>
            <a:endParaRPr lang="en-ID"/>
          </a:p>
        </p:txBody>
      </p:sp>
      <p:sp>
        <p:nvSpPr>
          <p:cNvPr id="23" name="TextBox 22">
            <a:extLst>
              <a:ext uri="{FF2B5EF4-FFF2-40B4-BE49-F238E27FC236}">
                <a16:creationId xmlns:a16="http://schemas.microsoft.com/office/drawing/2014/main" id="{6D8CE161-3426-4FD3-A568-39AE6658C0A3}"/>
              </a:ext>
            </a:extLst>
          </p:cNvPr>
          <p:cNvSpPr txBox="1"/>
          <p:nvPr/>
        </p:nvSpPr>
        <p:spPr>
          <a:xfrm>
            <a:off x="4840648" y="3811283"/>
            <a:ext cx="3313586" cy="1160831"/>
          </a:xfrm>
          <a:prstGeom prst="rect">
            <a:avLst/>
          </a:prstGeom>
          <a:noFill/>
        </p:spPr>
        <p:txBody>
          <a:bodyPr wrap="square" rtlCol="0">
            <a:spAutoFit/>
          </a:bodyPr>
          <a:lstStyle/>
          <a:p>
            <a:pPr>
              <a:lnSpc>
                <a:spcPct val="200000"/>
              </a:lnSpc>
            </a:pP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Ever wondered if you can assemble any machinery or certain parts side by side virtual assistance or Hands-Free, augmented reality/ mixed reality technology can be an answer</a:t>
            </a:r>
          </a:p>
        </p:txBody>
      </p:sp>
      <p:sp>
        <p:nvSpPr>
          <p:cNvPr id="26" name="TextBox 25">
            <a:extLst>
              <a:ext uri="{FF2B5EF4-FFF2-40B4-BE49-F238E27FC236}">
                <a16:creationId xmlns:a16="http://schemas.microsoft.com/office/drawing/2014/main" id="{4C34EA02-4D39-433F-A4B3-ECB98EF25126}"/>
              </a:ext>
            </a:extLst>
          </p:cNvPr>
          <p:cNvSpPr txBox="1"/>
          <p:nvPr/>
        </p:nvSpPr>
        <p:spPr>
          <a:xfrm>
            <a:off x="5125033" y="3255998"/>
            <a:ext cx="2701849" cy="523220"/>
          </a:xfrm>
          <a:prstGeom prst="rect">
            <a:avLst/>
          </a:prstGeom>
          <a:noFill/>
        </p:spPr>
        <p:txBody>
          <a:bodyPr wrap="square" rtlCol="0">
            <a:spAutoFit/>
          </a:bodyPr>
          <a:lstStyle/>
          <a:p>
            <a:r>
              <a:rPr lang="en-US" sz="1400" dirty="0">
                <a:solidFill>
                  <a:schemeClr val="tx1">
                    <a:lumMod val="75000"/>
                    <a:lumOff val="25000"/>
                  </a:schemeClr>
                </a:solidFill>
                <a:latin typeface="Montserrat Medium" panose="00000600000000000000" pitchFamily="2" charset="0"/>
              </a:rPr>
              <a:t>Installation &amp; </a:t>
            </a:r>
            <a:br>
              <a:rPr lang="en-US" sz="1400" dirty="0">
                <a:solidFill>
                  <a:schemeClr val="tx1">
                    <a:lumMod val="75000"/>
                    <a:lumOff val="25000"/>
                  </a:schemeClr>
                </a:solidFill>
                <a:latin typeface="Montserrat Medium" panose="00000600000000000000" pitchFamily="2" charset="0"/>
              </a:rPr>
            </a:br>
            <a:r>
              <a:rPr lang="en-US" sz="1400" dirty="0">
                <a:solidFill>
                  <a:schemeClr val="tx1">
                    <a:lumMod val="75000"/>
                    <a:lumOff val="25000"/>
                  </a:schemeClr>
                </a:solidFill>
                <a:latin typeface="Montserrat Medium" panose="00000600000000000000" pitchFamily="2" charset="0"/>
              </a:rPr>
              <a:t>Assembly</a:t>
            </a:r>
            <a:endParaRPr lang="en-ID" sz="1400" dirty="0">
              <a:solidFill>
                <a:schemeClr val="tx1">
                  <a:lumMod val="75000"/>
                  <a:lumOff val="25000"/>
                </a:schemeClr>
              </a:solidFill>
              <a:latin typeface="Montserrat Medium" panose="00000600000000000000" pitchFamily="2" charset="0"/>
            </a:endParaRPr>
          </a:p>
        </p:txBody>
      </p:sp>
      <p:sp>
        <p:nvSpPr>
          <p:cNvPr id="28" name="Freeform: Shape 27">
            <a:extLst>
              <a:ext uri="{FF2B5EF4-FFF2-40B4-BE49-F238E27FC236}">
                <a16:creationId xmlns:a16="http://schemas.microsoft.com/office/drawing/2014/main" id="{9A77387B-AB00-47E6-93C0-B162F97CF7F6}"/>
              </a:ext>
            </a:extLst>
          </p:cNvPr>
          <p:cNvSpPr/>
          <p:nvPr/>
        </p:nvSpPr>
        <p:spPr>
          <a:xfrm>
            <a:off x="4906827" y="3365761"/>
            <a:ext cx="166199" cy="295466"/>
          </a:xfrm>
          <a:custGeom>
            <a:avLst/>
            <a:gdLst>
              <a:gd name="connsiteX0" fmla="*/ 59686 w 119372"/>
              <a:gd name="connsiteY0" fmla="*/ 145900 h 212218"/>
              <a:gd name="connsiteX1" fmla="*/ 92846 w 119372"/>
              <a:gd name="connsiteY1" fmla="*/ 112741 h 212218"/>
              <a:gd name="connsiteX2" fmla="*/ 92846 w 119372"/>
              <a:gd name="connsiteY2" fmla="*/ 33159 h 212218"/>
              <a:gd name="connsiteX3" fmla="*/ 59686 w 119372"/>
              <a:gd name="connsiteY3" fmla="*/ 0 h 212218"/>
              <a:gd name="connsiteX4" fmla="*/ 26527 w 119372"/>
              <a:gd name="connsiteY4" fmla="*/ 33159 h 212218"/>
              <a:gd name="connsiteX5" fmla="*/ 26527 w 119372"/>
              <a:gd name="connsiteY5" fmla="*/ 112741 h 212218"/>
              <a:gd name="connsiteX6" fmla="*/ 59686 w 119372"/>
              <a:gd name="connsiteY6" fmla="*/ 145900 h 212218"/>
              <a:gd name="connsiteX7" fmla="*/ 106109 w 119372"/>
              <a:gd name="connsiteY7" fmla="*/ 92846 h 212218"/>
              <a:gd name="connsiteX8" fmla="*/ 106109 w 119372"/>
              <a:gd name="connsiteY8" fmla="*/ 112741 h 212218"/>
              <a:gd name="connsiteX9" fmla="*/ 59686 w 119372"/>
              <a:gd name="connsiteY9" fmla="*/ 159164 h 212218"/>
              <a:gd name="connsiteX10" fmla="*/ 13264 w 119372"/>
              <a:gd name="connsiteY10" fmla="*/ 112741 h 212218"/>
              <a:gd name="connsiteX11" fmla="*/ 13264 w 119372"/>
              <a:gd name="connsiteY11" fmla="*/ 92846 h 212218"/>
              <a:gd name="connsiteX12" fmla="*/ 0 w 119372"/>
              <a:gd name="connsiteY12" fmla="*/ 92846 h 212218"/>
              <a:gd name="connsiteX13" fmla="*/ 0 w 119372"/>
              <a:gd name="connsiteY13" fmla="*/ 112741 h 212218"/>
              <a:gd name="connsiteX14" fmla="*/ 53055 w 119372"/>
              <a:gd name="connsiteY14" fmla="*/ 172030 h 212218"/>
              <a:gd name="connsiteX15" fmla="*/ 53055 w 119372"/>
              <a:gd name="connsiteY15" fmla="*/ 198955 h 212218"/>
              <a:gd name="connsiteX16" fmla="*/ 26527 w 119372"/>
              <a:gd name="connsiteY16" fmla="*/ 198955 h 212218"/>
              <a:gd name="connsiteX17" fmla="*/ 26527 w 119372"/>
              <a:gd name="connsiteY17" fmla="*/ 212219 h 212218"/>
              <a:gd name="connsiteX18" fmla="*/ 92846 w 119372"/>
              <a:gd name="connsiteY18" fmla="*/ 212219 h 212218"/>
              <a:gd name="connsiteX19" fmla="*/ 92846 w 119372"/>
              <a:gd name="connsiteY19" fmla="*/ 198955 h 212218"/>
              <a:gd name="connsiteX20" fmla="*/ 66318 w 119372"/>
              <a:gd name="connsiteY20" fmla="*/ 198955 h 212218"/>
              <a:gd name="connsiteX21" fmla="*/ 66318 w 119372"/>
              <a:gd name="connsiteY21" fmla="*/ 172030 h 212218"/>
              <a:gd name="connsiteX22" fmla="*/ 119373 w 119372"/>
              <a:gd name="connsiteY22" fmla="*/ 112741 h 212218"/>
              <a:gd name="connsiteX23" fmla="*/ 119373 w 119372"/>
              <a:gd name="connsiteY23" fmla="*/ 92846 h 212218"/>
              <a:gd name="connsiteX24" fmla="*/ 106109 w 119372"/>
              <a:gd name="connsiteY24" fmla="*/ 92846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372" h="212218">
                <a:moveTo>
                  <a:pt x="59686" y="145900"/>
                </a:moveTo>
                <a:cubicBezTo>
                  <a:pt x="77990" y="145900"/>
                  <a:pt x="92846" y="131045"/>
                  <a:pt x="92846" y="112741"/>
                </a:cubicBezTo>
                <a:lnTo>
                  <a:pt x="92846" y="33159"/>
                </a:lnTo>
                <a:cubicBezTo>
                  <a:pt x="92846" y="14855"/>
                  <a:pt x="77990" y="0"/>
                  <a:pt x="59686" y="0"/>
                </a:cubicBezTo>
                <a:cubicBezTo>
                  <a:pt x="41383" y="0"/>
                  <a:pt x="26527" y="14855"/>
                  <a:pt x="26527" y="33159"/>
                </a:cubicBezTo>
                <a:lnTo>
                  <a:pt x="26527" y="112741"/>
                </a:lnTo>
                <a:cubicBezTo>
                  <a:pt x="26527" y="131045"/>
                  <a:pt x="41383" y="145900"/>
                  <a:pt x="59686" y="145900"/>
                </a:cubicBezTo>
                <a:close/>
                <a:moveTo>
                  <a:pt x="106109" y="92846"/>
                </a:moveTo>
                <a:lnTo>
                  <a:pt x="106109" y="112741"/>
                </a:lnTo>
                <a:cubicBezTo>
                  <a:pt x="106109" y="138340"/>
                  <a:pt x="85285" y="159164"/>
                  <a:pt x="59686" y="159164"/>
                </a:cubicBezTo>
                <a:cubicBezTo>
                  <a:pt x="34088" y="159164"/>
                  <a:pt x="13264" y="138340"/>
                  <a:pt x="13264" y="112741"/>
                </a:cubicBezTo>
                <a:lnTo>
                  <a:pt x="13264" y="92846"/>
                </a:lnTo>
                <a:lnTo>
                  <a:pt x="0" y="92846"/>
                </a:lnTo>
                <a:lnTo>
                  <a:pt x="0" y="112741"/>
                </a:lnTo>
                <a:cubicBezTo>
                  <a:pt x="0" y="143513"/>
                  <a:pt x="23211" y="168714"/>
                  <a:pt x="53055" y="172030"/>
                </a:cubicBezTo>
                <a:lnTo>
                  <a:pt x="53055" y="198955"/>
                </a:lnTo>
                <a:lnTo>
                  <a:pt x="26527" y="198955"/>
                </a:lnTo>
                <a:lnTo>
                  <a:pt x="26527" y="212219"/>
                </a:lnTo>
                <a:lnTo>
                  <a:pt x="92846" y="212219"/>
                </a:lnTo>
                <a:lnTo>
                  <a:pt x="92846" y="198955"/>
                </a:lnTo>
                <a:lnTo>
                  <a:pt x="66318" y="198955"/>
                </a:lnTo>
                <a:lnTo>
                  <a:pt x="66318" y="172030"/>
                </a:lnTo>
                <a:cubicBezTo>
                  <a:pt x="96162" y="168714"/>
                  <a:pt x="119373" y="143380"/>
                  <a:pt x="119373" y="112741"/>
                </a:cubicBezTo>
                <a:lnTo>
                  <a:pt x="119373" y="92846"/>
                </a:lnTo>
                <a:lnTo>
                  <a:pt x="106109" y="92846"/>
                </a:lnTo>
                <a:close/>
              </a:path>
            </a:pathLst>
          </a:custGeom>
          <a:solidFill>
            <a:srgbClr val="EB4F48"/>
          </a:solidFill>
          <a:ln w="13262" cap="flat">
            <a:noFill/>
            <a:prstDash val="solid"/>
            <a:miter/>
          </a:ln>
        </p:spPr>
        <p:txBody>
          <a:bodyPr rtlCol="0" anchor="ctr"/>
          <a:lstStyle/>
          <a:p>
            <a:endParaRPr lang="en-ID"/>
          </a:p>
        </p:txBody>
      </p:sp>
      <p:sp>
        <p:nvSpPr>
          <p:cNvPr id="32" name="TextBox 31">
            <a:extLst>
              <a:ext uri="{FF2B5EF4-FFF2-40B4-BE49-F238E27FC236}">
                <a16:creationId xmlns:a16="http://schemas.microsoft.com/office/drawing/2014/main" id="{11AAFC8C-D6F9-4057-98F5-598978C86097}"/>
              </a:ext>
            </a:extLst>
          </p:cNvPr>
          <p:cNvSpPr txBox="1"/>
          <p:nvPr/>
        </p:nvSpPr>
        <p:spPr>
          <a:xfrm>
            <a:off x="-96755" y="-521886"/>
            <a:ext cx="3373326"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01</a:t>
            </a:r>
            <a:endParaRPr lang="en-ID" sz="19900" b="1" dirty="0">
              <a:solidFill>
                <a:schemeClr val="bg1">
                  <a:lumMod val="95000"/>
                </a:schemeClr>
              </a:solidFill>
              <a:latin typeface="Montserrat" panose="00000500000000000000" pitchFamily="2" charset="0"/>
            </a:endParaRPr>
          </a:p>
        </p:txBody>
      </p:sp>
      <p:sp>
        <p:nvSpPr>
          <p:cNvPr id="2" name="TextBox 1">
            <a:extLst>
              <a:ext uri="{FF2B5EF4-FFF2-40B4-BE49-F238E27FC236}">
                <a16:creationId xmlns:a16="http://schemas.microsoft.com/office/drawing/2014/main" id="{ABCFED8E-23F8-6736-6764-CC0DF20BDB19}"/>
              </a:ext>
            </a:extLst>
          </p:cNvPr>
          <p:cNvSpPr txBox="1"/>
          <p:nvPr/>
        </p:nvSpPr>
        <p:spPr>
          <a:xfrm>
            <a:off x="8670037" y="3780413"/>
            <a:ext cx="3313586" cy="329834"/>
          </a:xfrm>
          <a:prstGeom prst="rect">
            <a:avLst/>
          </a:prstGeom>
          <a:noFill/>
        </p:spPr>
        <p:txBody>
          <a:bodyPr wrap="square" rtlCol="0">
            <a:spAutoFit/>
          </a:bodyPr>
          <a:lstStyle/>
          <a:p>
            <a:pPr>
              <a:lnSpc>
                <a:spcPct val="200000"/>
              </a:lnSpc>
            </a:pP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You already have Pick by Vision</a:t>
            </a:r>
          </a:p>
        </p:txBody>
      </p:sp>
      <p:sp>
        <p:nvSpPr>
          <p:cNvPr id="4" name="TextBox 3">
            <a:extLst>
              <a:ext uri="{FF2B5EF4-FFF2-40B4-BE49-F238E27FC236}">
                <a16:creationId xmlns:a16="http://schemas.microsoft.com/office/drawing/2014/main" id="{D0766A79-B49D-1FFA-A7A1-D177B82B5726}"/>
              </a:ext>
            </a:extLst>
          </p:cNvPr>
          <p:cNvSpPr txBox="1"/>
          <p:nvPr/>
        </p:nvSpPr>
        <p:spPr>
          <a:xfrm>
            <a:off x="8856497" y="3255998"/>
            <a:ext cx="2701849" cy="523220"/>
          </a:xfrm>
          <a:prstGeom prst="rect">
            <a:avLst/>
          </a:prstGeom>
          <a:noFill/>
        </p:spPr>
        <p:txBody>
          <a:bodyPr wrap="square" rtlCol="0">
            <a:spAutoFit/>
          </a:bodyPr>
          <a:lstStyle/>
          <a:p>
            <a:r>
              <a:rPr lang="en-US" sz="1400" dirty="0">
                <a:solidFill>
                  <a:schemeClr val="tx1">
                    <a:lumMod val="75000"/>
                    <a:lumOff val="25000"/>
                  </a:schemeClr>
                </a:solidFill>
                <a:latin typeface="Montserrat Medium" panose="00000600000000000000" pitchFamily="2" charset="0"/>
              </a:rPr>
              <a:t>Picking &amp; </a:t>
            </a:r>
            <a:br>
              <a:rPr lang="en-US" sz="1400" dirty="0">
                <a:solidFill>
                  <a:schemeClr val="tx1">
                    <a:lumMod val="75000"/>
                    <a:lumOff val="25000"/>
                  </a:schemeClr>
                </a:solidFill>
                <a:latin typeface="Montserrat Medium" panose="00000600000000000000" pitchFamily="2" charset="0"/>
              </a:rPr>
            </a:br>
            <a:r>
              <a:rPr lang="en-US" sz="1400" dirty="0">
                <a:solidFill>
                  <a:schemeClr val="tx1">
                    <a:lumMod val="75000"/>
                    <a:lumOff val="25000"/>
                  </a:schemeClr>
                </a:solidFill>
                <a:latin typeface="Montserrat Medium" panose="00000600000000000000" pitchFamily="2" charset="0"/>
              </a:rPr>
              <a:t>Stocking</a:t>
            </a:r>
            <a:endParaRPr lang="en-ID" sz="1400" dirty="0">
              <a:solidFill>
                <a:schemeClr val="tx1">
                  <a:lumMod val="75000"/>
                  <a:lumOff val="25000"/>
                </a:schemeClr>
              </a:solidFill>
              <a:latin typeface="Montserrat Medium" panose="00000600000000000000" pitchFamily="2" charset="0"/>
            </a:endParaRPr>
          </a:p>
        </p:txBody>
      </p:sp>
      <p:sp>
        <p:nvSpPr>
          <p:cNvPr id="9" name="Freeform: Shape 8">
            <a:extLst>
              <a:ext uri="{FF2B5EF4-FFF2-40B4-BE49-F238E27FC236}">
                <a16:creationId xmlns:a16="http://schemas.microsoft.com/office/drawing/2014/main" id="{7FAC8800-A0D1-2C1D-193E-621B97F7805B}"/>
              </a:ext>
            </a:extLst>
          </p:cNvPr>
          <p:cNvSpPr/>
          <p:nvPr/>
        </p:nvSpPr>
        <p:spPr>
          <a:xfrm>
            <a:off x="8690298" y="3358260"/>
            <a:ext cx="166199" cy="295466"/>
          </a:xfrm>
          <a:custGeom>
            <a:avLst/>
            <a:gdLst>
              <a:gd name="connsiteX0" fmla="*/ 59686 w 119372"/>
              <a:gd name="connsiteY0" fmla="*/ 145900 h 212218"/>
              <a:gd name="connsiteX1" fmla="*/ 92846 w 119372"/>
              <a:gd name="connsiteY1" fmla="*/ 112741 h 212218"/>
              <a:gd name="connsiteX2" fmla="*/ 92846 w 119372"/>
              <a:gd name="connsiteY2" fmla="*/ 33159 h 212218"/>
              <a:gd name="connsiteX3" fmla="*/ 59686 w 119372"/>
              <a:gd name="connsiteY3" fmla="*/ 0 h 212218"/>
              <a:gd name="connsiteX4" fmla="*/ 26527 w 119372"/>
              <a:gd name="connsiteY4" fmla="*/ 33159 h 212218"/>
              <a:gd name="connsiteX5" fmla="*/ 26527 w 119372"/>
              <a:gd name="connsiteY5" fmla="*/ 112741 h 212218"/>
              <a:gd name="connsiteX6" fmla="*/ 59686 w 119372"/>
              <a:gd name="connsiteY6" fmla="*/ 145900 h 212218"/>
              <a:gd name="connsiteX7" fmla="*/ 106109 w 119372"/>
              <a:gd name="connsiteY7" fmla="*/ 92846 h 212218"/>
              <a:gd name="connsiteX8" fmla="*/ 106109 w 119372"/>
              <a:gd name="connsiteY8" fmla="*/ 112741 h 212218"/>
              <a:gd name="connsiteX9" fmla="*/ 59686 w 119372"/>
              <a:gd name="connsiteY9" fmla="*/ 159164 h 212218"/>
              <a:gd name="connsiteX10" fmla="*/ 13264 w 119372"/>
              <a:gd name="connsiteY10" fmla="*/ 112741 h 212218"/>
              <a:gd name="connsiteX11" fmla="*/ 13264 w 119372"/>
              <a:gd name="connsiteY11" fmla="*/ 92846 h 212218"/>
              <a:gd name="connsiteX12" fmla="*/ 0 w 119372"/>
              <a:gd name="connsiteY12" fmla="*/ 92846 h 212218"/>
              <a:gd name="connsiteX13" fmla="*/ 0 w 119372"/>
              <a:gd name="connsiteY13" fmla="*/ 112741 h 212218"/>
              <a:gd name="connsiteX14" fmla="*/ 53055 w 119372"/>
              <a:gd name="connsiteY14" fmla="*/ 172030 h 212218"/>
              <a:gd name="connsiteX15" fmla="*/ 53055 w 119372"/>
              <a:gd name="connsiteY15" fmla="*/ 198955 h 212218"/>
              <a:gd name="connsiteX16" fmla="*/ 26527 w 119372"/>
              <a:gd name="connsiteY16" fmla="*/ 198955 h 212218"/>
              <a:gd name="connsiteX17" fmla="*/ 26527 w 119372"/>
              <a:gd name="connsiteY17" fmla="*/ 212219 h 212218"/>
              <a:gd name="connsiteX18" fmla="*/ 92846 w 119372"/>
              <a:gd name="connsiteY18" fmla="*/ 212219 h 212218"/>
              <a:gd name="connsiteX19" fmla="*/ 92846 w 119372"/>
              <a:gd name="connsiteY19" fmla="*/ 198955 h 212218"/>
              <a:gd name="connsiteX20" fmla="*/ 66318 w 119372"/>
              <a:gd name="connsiteY20" fmla="*/ 198955 h 212218"/>
              <a:gd name="connsiteX21" fmla="*/ 66318 w 119372"/>
              <a:gd name="connsiteY21" fmla="*/ 172030 h 212218"/>
              <a:gd name="connsiteX22" fmla="*/ 119373 w 119372"/>
              <a:gd name="connsiteY22" fmla="*/ 112741 h 212218"/>
              <a:gd name="connsiteX23" fmla="*/ 119373 w 119372"/>
              <a:gd name="connsiteY23" fmla="*/ 92846 h 212218"/>
              <a:gd name="connsiteX24" fmla="*/ 106109 w 119372"/>
              <a:gd name="connsiteY24" fmla="*/ 92846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372" h="212218">
                <a:moveTo>
                  <a:pt x="59686" y="145900"/>
                </a:moveTo>
                <a:cubicBezTo>
                  <a:pt x="77990" y="145900"/>
                  <a:pt x="92846" y="131045"/>
                  <a:pt x="92846" y="112741"/>
                </a:cubicBezTo>
                <a:lnTo>
                  <a:pt x="92846" y="33159"/>
                </a:lnTo>
                <a:cubicBezTo>
                  <a:pt x="92846" y="14855"/>
                  <a:pt x="77990" y="0"/>
                  <a:pt x="59686" y="0"/>
                </a:cubicBezTo>
                <a:cubicBezTo>
                  <a:pt x="41383" y="0"/>
                  <a:pt x="26527" y="14855"/>
                  <a:pt x="26527" y="33159"/>
                </a:cubicBezTo>
                <a:lnTo>
                  <a:pt x="26527" y="112741"/>
                </a:lnTo>
                <a:cubicBezTo>
                  <a:pt x="26527" y="131045"/>
                  <a:pt x="41383" y="145900"/>
                  <a:pt x="59686" y="145900"/>
                </a:cubicBezTo>
                <a:close/>
                <a:moveTo>
                  <a:pt x="106109" y="92846"/>
                </a:moveTo>
                <a:lnTo>
                  <a:pt x="106109" y="112741"/>
                </a:lnTo>
                <a:cubicBezTo>
                  <a:pt x="106109" y="138340"/>
                  <a:pt x="85285" y="159164"/>
                  <a:pt x="59686" y="159164"/>
                </a:cubicBezTo>
                <a:cubicBezTo>
                  <a:pt x="34088" y="159164"/>
                  <a:pt x="13264" y="138340"/>
                  <a:pt x="13264" y="112741"/>
                </a:cubicBezTo>
                <a:lnTo>
                  <a:pt x="13264" y="92846"/>
                </a:lnTo>
                <a:lnTo>
                  <a:pt x="0" y="92846"/>
                </a:lnTo>
                <a:lnTo>
                  <a:pt x="0" y="112741"/>
                </a:lnTo>
                <a:cubicBezTo>
                  <a:pt x="0" y="143513"/>
                  <a:pt x="23211" y="168714"/>
                  <a:pt x="53055" y="172030"/>
                </a:cubicBezTo>
                <a:lnTo>
                  <a:pt x="53055" y="198955"/>
                </a:lnTo>
                <a:lnTo>
                  <a:pt x="26527" y="198955"/>
                </a:lnTo>
                <a:lnTo>
                  <a:pt x="26527" y="212219"/>
                </a:lnTo>
                <a:lnTo>
                  <a:pt x="92846" y="212219"/>
                </a:lnTo>
                <a:lnTo>
                  <a:pt x="92846" y="198955"/>
                </a:lnTo>
                <a:lnTo>
                  <a:pt x="66318" y="198955"/>
                </a:lnTo>
                <a:lnTo>
                  <a:pt x="66318" y="172030"/>
                </a:lnTo>
                <a:cubicBezTo>
                  <a:pt x="96162" y="168714"/>
                  <a:pt x="119373" y="143380"/>
                  <a:pt x="119373" y="112741"/>
                </a:cubicBezTo>
                <a:lnTo>
                  <a:pt x="119373" y="92846"/>
                </a:lnTo>
                <a:lnTo>
                  <a:pt x="106109" y="92846"/>
                </a:lnTo>
                <a:close/>
              </a:path>
            </a:pathLst>
          </a:custGeom>
          <a:solidFill>
            <a:srgbClr val="EB4F48"/>
          </a:solidFill>
          <a:ln w="13262" cap="flat">
            <a:noFill/>
            <a:prstDash val="solid"/>
            <a:miter/>
          </a:ln>
        </p:spPr>
        <p:txBody>
          <a:bodyPr rtlCol="0" anchor="ctr"/>
          <a:lstStyle/>
          <a:p>
            <a:endParaRPr lang="en-ID"/>
          </a:p>
        </p:txBody>
      </p:sp>
    </p:spTree>
    <p:extLst>
      <p:ext uri="{BB962C8B-B14F-4D97-AF65-F5344CB8AC3E}">
        <p14:creationId xmlns:p14="http://schemas.microsoft.com/office/powerpoint/2010/main" val="46719295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2DEE16BC-F0A9-4AA5-BEC0-32674D728CB0}"/>
              </a:ext>
            </a:extLst>
          </p:cNvPr>
          <p:cNvSpPr/>
          <p:nvPr/>
        </p:nvSpPr>
        <p:spPr>
          <a:xfrm>
            <a:off x="9262228" y="-2858610"/>
            <a:ext cx="5717219" cy="5717219"/>
          </a:xfrm>
          <a:prstGeom prst="ellipse">
            <a:avLst/>
          </a:prstGeom>
          <a:noFill/>
          <a:ln w="28575">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CB01AD74-93A7-4740-9BC8-152A10F51D59}"/>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8" name="TextBox 17">
            <a:extLst>
              <a:ext uri="{FF2B5EF4-FFF2-40B4-BE49-F238E27FC236}">
                <a16:creationId xmlns:a16="http://schemas.microsoft.com/office/drawing/2014/main" id="{9206EB5C-8F10-4479-9042-DFF0569A72EC}"/>
              </a:ext>
            </a:extLst>
          </p:cNvPr>
          <p:cNvSpPr txBox="1"/>
          <p:nvPr/>
        </p:nvSpPr>
        <p:spPr>
          <a:xfrm>
            <a:off x="824799" y="3779218"/>
            <a:ext cx="3313586" cy="883832"/>
          </a:xfrm>
          <a:prstGeom prst="rect">
            <a:avLst/>
          </a:prstGeom>
          <a:noFill/>
        </p:spPr>
        <p:txBody>
          <a:bodyPr wrap="square" rtlCol="0">
            <a:spAutoFit/>
          </a:bodyPr>
          <a:lstStyle/>
          <a:p>
            <a:pPr>
              <a:lnSpc>
                <a:spcPct val="200000"/>
              </a:lnSpc>
            </a:pP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Ever wondered how much a certain employee spends on training a new joiner, what if most of it can be done via technology? Assisted Reality can be an answer</a:t>
            </a:r>
          </a:p>
        </p:txBody>
      </p:sp>
      <p:sp>
        <p:nvSpPr>
          <p:cNvPr id="19" name="TextBox 18">
            <a:extLst>
              <a:ext uri="{FF2B5EF4-FFF2-40B4-BE49-F238E27FC236}">
                <a16:creationId xmlns:a16="http://schemas.microsoft.com/office/drawing/2014/main" id="{9EF0A9CE-6994-491F-ABDF-691881CAC93B}"/>
              </a:ext>
            </a:extLst>
          </p:cNvPr>
          <p:cNvSpPr txBox="1"/>
          <p:nvPr/>
        </p:nvSpPr>
        <p:spPr>
          <a:xfrm>
            <a:off x="1376616" y="3255998"/>
            <a:ext cx="2661152" cy="523220"/>
          </a:xfrm>
          <a:prstGeom prst="rect">
            <a:avLst/>
          </a:prstGeom>
          <a:noFill/>
        </p:spPr>
        <p:txBody>
          <a:bodyPr wrap="square" rtlCol="0">
            <a:spAutoFit/>
          </a:bodyPr>
          <a:lstStyle/>
          <a:p>
            <a:r>
              <a:rPr lang="en-US" sz="1400" dirty="0">
                <a:solidFill>
                  <a:schemeClr val="tx1">
                    <a:lumMod val="75000"/>
                    <a:lumOff val="25000"/>
                  </a:schemeClr>
                </a:solidFill>
                <a:latin typeface="Montserrat Medium" panose="00000600000000000000" pitchFamily="2" charset="0"/>
              </a:rPr>
              <a:t>New Employee </a:t>
            </a:r>
            <a:br>
              <a:rPr lang="en-US" sz="1400" dirty="0">
                <a:solidFill>
                  <a:schemeClr val="tx1">
                    <a:lumMod val="75000"/>
                    <a:lumOff val="25000"/>
                  </a:schemeClr>
                </a:solidFill>
                <a:latin typeface="Montserrat Medium" panose="00000600000000000000" pitchFamily="2" charset="0"/>
              </a:rPr>
            </a:br>
            <a:r>
              <a:rPr lang="en-US" sz="1400" dirty="0">
                <a:solidFill>
                  <a:schemeClr val="tx1">
                    <a:lumMod val="75000"/>
                    <a:lumOff val="25000"/>
                  </a:schemeClr>
                </a:solidFill>
                <a:latin typeface="Montserrat Medium" panose="00000600000000000000" pitchFamily="2" charset="0"/>
              </a:rPr>
              <a:t>Self Help</a:t>
            </a:r>
            <a:endParaRPr lang="en-ID" sz="1400" dirty="0">
              <a:solidFill>
                <a:schemeClr val="tx1">
                  <a:lumMod val="75000"/>
                  <a:lumOff val="25000"/>
                </a:schemeClr>
              </a:solidFill>
              <a:latin typeface="Montserrat Medium" panose="00000600000000000000" pitchFamily="2" charset="0"/>
            </a:endParaRPr>
          </a:p>
        </p:txBody>
      </p:sp>
      <p:sp>
        <p:nvSpPr>
          <p:cNvPr id="22" name="Freeform: Shape 21">
            <a:extLst>
              <a:ext uri="{FF2B5EF4-FFF2-40B4-BE49-F238E27FC236}">
                <a16:creationId xmlns:a16="http://schemas.microsoft.com/office/drawing/2014/main" id="{C790E19F-F8A3-4BDC-865C-DE8B04741818}"/>
              </a:ext>
            </a:extLst>
          </p:cNvPr>
          <p:cNvSpPr/>
          <p:nvPr/>
        </p:nvSpPr>
        <p:spPr>
          <a:xfrm>
            <a:off x="913755" y="3351284"/>
            <a:ext cx="323112" cy="287211"/>
          </a:xfrm>
          <a:custGeom>
            <a:avLst/>
            <a:gdLst>
              <a:gd name="connsiteX0" fmla="*/ 225615 w 238745"/>
              <a:gd name="connsiteY0" fmla="*/ 186752 h 212218"/>
              <a:gd name="connsiteX1" fmla="*/ 238879 w 238745"/>
              <a:gd name="connsiteY1" fmla="*/ 208372 h 212218"/>
              <a:gd name="connsiteX2" fmla="*/ 238879 w 238745"/>
              <a:gd name="connsiteY2" fmla="*/ 211688 h 212218"/>
              <a:gd name="connsiteX3" fmla="*/ 232114 w 238745"/>
              <a:gd name="connsiteY3" fmla="*/ 212219 h 212218"/>
              <a:gd name="connsiteX4" fmla="*/ 196302 w 238745"/>
              <a:gd name="connsiteY4" fmla="*/ 196833 h 212218"/>
              <a:gd name="connsiteX5" fmla="*/ 179192 w 238745"/>
              <a:gd name="connsiteY5" fmla="*/ 199087 h 212218"/>
              <a:gd name="connsiteX6" fmla="*/ 119506 w 238745"/>
              <a:gd name="connsiteY6" fmla="*/ 146033 h 212218"/>
              <a:gd name="connsiteX7" fmla="*/ 179192 w 238745"/>
              <a:gd name="connsiteY7" fmla="*/ 92978 h 212218"/>
              <a:gd name="connsiteX8" fmla="*/ 238879 w 238745"/>
              <a:gd name="connsiteY8" fmla="*/ 146033 h 212218"/>
              <a:gd name="connsiteX9" fmla="*/ 227870 w 238745"/>
              <a:gd name="connsiteY9" fmla="*/ 176805 h 212218"/>
              <a:gd name="connsiteX10" fmla="*/ 225615 w 238745"/>
              <a:gd name="connsiteY10" fmla="*/ 186752 h 212218"/>
              <a:gd name="connsiteX11" fmla="*/ 225615 w 238745"/>
              <a:gd name="connsiteY11" fmla="*/ 186752 h 212218"/>
              <a:gd name="connsiteX12" fmla="*/ 106242 w 238745"/>
              <a:gd name="connsiteY12" fmla="*/ 0 h 212218"/>
              <a:gd name="connsiteX13" fmla="*/ 212351 w 238745"/>
              <a:gd name="connsiteY13" fmla="*/ 84092 h 212218"/>
              <a:gd name="connsiteX14" fmla="*/ 179192 w 238745"/>
              <a:gd name="connsiteY14" fmla="*/ 77195 h 212218"/>
              <a:gd name="connsiteX15" fmla="*/ 126535 w 238745"/>
              <a:gd name="connsiteY15" fmla="*/ 96692 h 212218"/>
              <a:gd name="connsiteX16" fmla="*/ 103722 w 238745"/>
              <a:gd name="connsiteY16" fmla="*/ 146033 h 212218"/>
              <a:gd name="connsiteX17" fmla="*/ 109425 w 238745"/>
              <a:gd name="connsiteY17" fmla="*/ 172560 h 212218"/>
              <a:gd name="connsiteX18" fmla="*/ 106109 w 238745"/>
              <a:gd name="connsiteY18" fmla="*/ 172560 h 212218"/>
              <a:gd name="connsiteX19" fmla="*/ 89530 w 238745"/>
              <a:gd name="connsiteY19" fmla="*/ 171499 h 212218"/>
              <a:gd name="connsiteX20" fmla="*/ 13264 w 238745"/>
              <a:gd name="connsiteY20" fmla="*/ 198955 h 212218"/>
              <a:gd name="connsiteX21" fmla="*/ 13264 w 238745"/>
              <a:gd name="connsiteY21" fmla="*/ 193384 h 212218"/>
              <a:gd name="connsiteX22" fmla="*/ 39791 w 238745"/>
              <a:gd name="connsiteY22" fmla="*/ 159297 h 212218"/>
              <a:gd name="connsiteX23" fmla="*/ 39393 w 238745"/>
              <a:gd name="connsiteY23" fmla="*/ 153328 h 212218"/>
              <a:gd name="connsiteX24" fmla="*/ 0 w 238745"/>
              <a:gd name="connsiteY24" fmla="*/ 86346 h 212218"/>
              <a:gd name="connsiteX25" fmla="*/ 106242 w 238745"/>
              <a:gd name="connsiteY25" fmla="*/ 0 h 212218"/>
              <a:gd name="connsiteX26" fmla="*/ 106242 w 238745"/>
              <a:gd name="connsiteY26" fmla="*/ 0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8745" h="212218">
                <a:moveTo>
                  <a:pt x="225615" y="186752"/>
                </a:moveTo>
                <a:cubicBezTo>
                  <a:pt x="225615" y="196169"/>
                  <a:pt x="231053" y="204393"/>
                  <a:pt x="238879" y="208372"/>
                </a:cubicBezTo>
                <a:lnTo>
                  <a:pt x="238879" y="211688"/>
                </a:lnTo>
                <a:cubicBezTo>
                  <a:pt x="236624" y="211953"/>
                  <a:pt x="234502" y="212219"/>
                  <a:pt x="232114" y="212219"/>
                </a:cubicBezTo>
                <a:cubicBezTo>
                  <a:pt x="218055" y="212219"/>
                  <a:pt x="205322" y="206250"/>
                  <a:pt x="196302" y="196833"/>
                </a:cubicBezTo>
                <a:cubicBezTo>
                  <a:pt x="190864" y="198292"/>
                  <a:pt x="185161" y="199087"/>
                  <a:pt x="179192" y="199087"/>
                </a:cubicBezTo>
                <a:cubicBezTo>
                  <a:pt x="146298" y="199087"/>
                  <a:pt x="119506" y="175346"/>
                  <a:pt x="119506" y="146033"/>
                </a:cubicBezTo>
                <a:cubicBezTo>
                  <a:pt x="119506" y="116720"/>
                  <a:pt x="146298" y="92978"/>
                  <a:pt x="179192" y="92978"/>
                </a:cubicBezTo>
                <a:cubicBezTo>
                  <a:pt x="212086" y="92978"/>
                  <a:pt x="238879" y="116720"/>
                  <a:pt x="238879" y="146033"/>
                </a:cubicBezTo>
                <a:cubicBezTo>
                  <a:pt x="238879" y="157572"/>
                  <a:pt x="234767" y="168183"/>
                  <a:pt x="227870" y="176805"/>
                </a:cubicBezTo>
                <a:cubicBezTo>
                  <a:pt x="226411" y="179723"/>
                  <a:pt x="225615" y="183171"/>
                  <a:pt x="225615" y="186752"/>
                </a:cubicBezTo>
                <a:lnTo>
                  <a:pt x="225615" y="186752"/>
                </a:lnTo>
                <a:close/>
                <a:moveTo>
                  <a:pt x="106242" y="0"/>
                </a:moveTo>
                <a:cubicBezTo>
                  <a:pt x="163939" y="0"/>
                  <a:pt x="210893" y="37404"/>
                  <a:pt x="212351" y="84092"/>
                </a:cubicBezTo>
                <a:cubicBezTo>
                  <a:pt x="202138" y="79582"/>
                  <a:pt x="190864" y="77195"/>
                  <a:pt x="179192" y="77195"/>
                </a:cubicBezTo>
                <a:cubicBezTo>
                  <a:pt x="159429" y="77195"/>
                  <a:pt x="140728" y="84092"/>
                  <a:pt x="126535" y="96692"/>
                </a:cubicBezTo>
                <a:cubicBezTo>
                  <a:pt x="111813" y="109691"/>
                  <a:pt x="103722" y="127198"/>
                  <a:pt x="103722" y="146033"/>
                </a:cubicBezTo>
                <a:cubicBezTo>
                  <a:pt x="103722" y="155318"/>
                  <a:pt x="105711" y="164204"/>
                  <a:pt x="109425" y="172560"/>
                </a:cubicBezTo>
                <a:cubicBezTo>
                  <a:pt x="108364" y="172560"/>
                  <a:pt x="107303" y="172560"/>
                  <a:pt x="106109" y="172560"/>
                </a:cubicBezTo>
                <a:cubicBezTo>
                  <a:pt x="100539" y="172560"/>
                  <a:pt x="94968" y="172162"/>
                  <a:pt x="89530" y="171499"/>
                </a:cubicBezTo>
                <a:cubicBezTo>
                  <a:pt x="66716" y="194313"/>
                  <a:pt x="39526" y="198424"/>
                  <a:pt x="13264" y="198955"/>
                </a:cubicBezTo>
                <a:lnTo>
                  <a:pt x="13264" y="193384"/>
                </a:lnTo>
                <a:cubicBezTo>
                  <a:pt x="27456" y="186487"/>
                  <a:pt x="39791" y="173754"/>
                  <a:pt x="39791" y="159297"/>
                </a:cubicBezTo>
                <a:cubicBezTo>
                  <a:pt x="39791" y="157307"/>
                  <a:pt x="39659" y="155318"/>
                  <a:pt x="39393" y="153328"/>
                </a:cubicBezTo>
                <a:cubicBezTo>
                  <a:pt x="15386" y="137544"/>
                  <a:pt x="0" y="113404"/>
                  <a:pt x="0" y="86346"/>
                </a:cubicBezTo>
                <a:cubicBezTo>
                  <a:pt x="133" y="38597"/>
                  <a:pt x="47616" y="0"/>
                  <a:pt x="106242" y="0"/>
                </a:cubicBezTo>
                <a:lnTo>
                  <a:pt x="106242" y="0"/>
                </a:lnTo>
                <a:close/>
              </a:path>
            </a:pathLst>
          </a:custGeom>
          <a:solidFill>
            <a:srgbClr val="EB4F48"/>
          </a:solidFill>
          <a:ln w="13262" cap="flat">
            <a:noFill/>
            <a:prstDash val="solid"/>
            <a:miter/>
          </a:ln>
        </p:spPr>
        <p:txBody>
          <a:bodyPr rtlCol="0" anchor="ctr"/>
          <a:lstStyle/>
          <a:p>
            <a:endParaRPr lang="en-ID"/>
          </a:p>
        </p:txBody>
      </p:sp>
      <p:sp>
        <p:nvSpPr>
          <p:cNvPr id="23" name="TextBox 22">
            <a:extLst>
              <a:ext uri="{FF2B5EF4-FFF2-40B4-BE49-F238E27FC236}">
                <a16:creationId xmlns:a16="http://schemas.microsoft.com/office/drawing/2014/main" id="{6D8CE161-3426-4FD3-A568-39AE6658C0A3}"/>
              </a:ext>
            </a:extLst>
          </p:cNvPr>
          <p:cNvSpPr txBox="1"/>
          <p:nvPr/>
        </p:nvSpPr>
        <p:spPr>
          <a:xfrm>
            <a:off x="4620380" y="3811283"/>
            <a:ext cx="3313586" cy="1160831"/>
          </a:xfrm>
          <a:prstGeom prst="rect">
            <a:avLst/>
          </a:prstGeom>
          <a:noFill/>
        </p:spPr>
        <p:txBody>
          <a:bodyPr wrap="square" rtlCol="0">
            <a:spAutoFit/>
          </a:bodyPr>
          <a:lstStyle/>
          <a:p>
            <a:pPr>
              <a:lnSpc>
                <a:spcPct val="200000"/>
              </a:lnSpc>
            </a:pP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Training which is self-explanatory, like how to make an emergency exit in case of fire, general precautions, a visitor must know interactive manual, all these can be done with assisted Reality.</a:t>
            </a:r>
          </a:p>
        </p:txBody>
      </p:sp>
      <p:sp>
        <p:nvSpPr>
          <p:cNvPr id="26" name="TextBox 25">
            <a:extLst>
              <a:ext uri="{FF2B5EF4-FFF2-40B4-BE49-F238E27FC236}">
                <a16:creationId xmlns:a16="http://schemas.microsoft.com/office/drawing/2014/main" id="{4C34EA02-4D39-433F-A4B3-ECB98EF25126}"/>
              </a:ext>
            </a:extLst>
          </p:cNvPr>
          <p:cNvSpPr txBox="1"/>
          <p:nvPr/>
        </p:nvSpPr>
        <p:spPr>
          <a:xfrm>
            <a:off x="4886070" y="3255998"/>
            <a:ext cx="2701849" cy="523220"/>
          </a:xfrm>
          <a:prstGeom prst="rect">
            <a:avLst/>
          </a:prstGeom>
          <a:noFill/>
        </p:spPr>
        <p:txBody>
          <a:bodyPr wrap="square" rtlCol="0">
            <a:spAutoFit/>
          </a:bodyPr>
          <a:lstStyle/>
          <a:p>
            <a:r>
              <a:rPr lang="en-US" sz="1400" dirty="0">
                <a:solidFill>
                  <a:schemeClr val="tx1">
                    <a:lumMod val="75000"/>
                    <a:lumOff val="25000"/>
                  </a:schemeClr>
                </a:solidFill>
                <a:latin typeface="Montserrat Medium" panose="00000600000000000000" pitchFamily="2" charset="0"/>
              </a:rPr>
              <a:t>Safety Training / Precautions / How </a:t>
            </a:r>
            <a:r>
              <a:rPr lang="en-US" sz="1400" dirty="0" err="1">
                <a:solidFill>
                  <a:schemeClr val="tx1">
                    <a:lumMod val="75000"/>
                    <a:lumOff val="25000"/>
                  </a:schemeClr>
                </a:solidFill>
                <a:latin typeface="Montserrat Medium" panose="00000600000000000000" pitchFamily="2" charset="0"/>
              </a:rPr>
              <a:t>To’s</a:t>
            </a:r>
            <a:endParaRPr lang="en-ID" sz="1400" dirty="0">
              <a:solidFill>
                <a:schemeClr val="tx1">
                  <a:lumMod val="75000"/>
                  <a:lumOff val="25000"/>
                </a:schemeClr>
              </a:solidFill>
              <a:latin typeface="Montserrat Medium" panose="00000600000000000000" pitchFamily="2" charset="0"/>
            </a:endParaRPr>
          </a:p>
        </p:txBody>
      </p:sp>
      <p:sp>
        <p:nvSpPr>
          <p:cNvPr id="28" name="Freeform: Shape 27">
            <a:extLst>
              <a:ext uri="{FF2B5EF4-FFF2-40B4-BE49-F238E27FC236}">
                <a16:creationId xmlns:a16="http://schemas.microsoft.com/office/drawing/2014/main" id="{9A77387B-AB00-47E6-93C0-B162F97CF7F6}"/>
              </a:ext>
            </a:extLst>
          </p:cNvPr>
          <p:cNvSpPr/>
          <p:nvPr/>
        </p:nvSpPr>
        <p:spPr>
          <a:xfrm>
            <a:off x="4710657" y="3354233"/>
            <a:ext cx="166199" cy="295466"/>
          </a:xfrm>
          <a:custGeom>
            <a:avLst/>
            <a:gdLst>
              <a:gd name="connsiteX0" fmla="*/ 59686 w 119372"/>
              <a:gd name="connsiteY0" fmla="*/ 145900 h 212218"/>
              <a:gd name="connsiteX1" fmla="*/ 92846 w 119372"/>
              <a:gd name="connsiteY1" fmla="*/ 112741 h 212218"/>
              <a:gd name="connsiteX2" fmla="*/ 92846 w 119372"/>
              <a:gd name="connsiteY2" fmla="*/ 33159 h 212218"/>
              <a:gd name="connsiteX3" fmla="*/ 59686 w 119372"/>
              <a:gd name="connsiteY3" fmla="*/ 0 h 212218"/>
              <a:gd name="connsiteX4" fmla="*/ 26527 w 119372"/>
              <a:gd name="connsiteY4" fmla="*/ 33159 h 212218"/>
              <a:gd name="connsiteX5" fmla="*/ 26527 w 119372"/>
              <a:gd name="connsiteY5" fmla="*/ 112741 h 212218"/>
              <a:gd name="connsiteX6" fmla="*/ 59686 w 119372"/>
              <a:gd name="connsiteY6" fmla="*/ 145900 h 212218"/>
              <a:gd name="connsiteX7" fmla="*/ 106109 w 119372"/>
              <a:gd name="connsiteY7" fmla="*/ 92846 h 212218"/>
              <a:gd name="connsiteX8" fmla="*/ 106109 w 119372"/>
              <a:gd name="connsiteY8" fmla="*/ 112741 h 212218"/>
              <a:gd name="connsiteX9" fmla="*/ 59686 w 119372"/>
              <a:gd name="connsiteY9" fmla="*/ 159164 h 212218"/>
              <a:gd name="connsiteX10" fmla="*/ 13264 w 119372"/>
              <a:gd name="connsiteY10" fmla="*/ 112741 h 212218"/>
              <a:gd name="connsiteX11" fmla="*/ 13264 w 119372"/>
              <a:gd name="connsiteY11" fmla="*/ 92846 h 212218"/>
              <a:gd name="connsiteX12" fmla="*/ 0 w 119372"/>
              <a:gd name="connsiteY12" fmla="*/ 92846 h 212218"/>
              <a:gd name="connsiteX13" fmla="*/ 0 w 119372"/>
              <a:gd name="connsiteY13" fmla="*/ 112741 h 212218"/>
              <a:gd name="connsiteX14" fmla="*/ 53055 w 119372"/>
              <a:gd name="connsiteY14" fmla="*/ 172030 h 212218"/>
              <a:gd name="connsiteX15" fmla="*/ 53055 w 119372"/>
              <a:gd name="connsiteY15" fmla="*/ 198955 h 212218"/>
              <a:gd name="connsiteX16" fmla="*/ 26527 w 119372"/>
              <a:gd name="connsiteY16" fmla="*/ 198955 h 212218"/>
              <a:gd name="connsiteX17" fmla="*/ 26527 w 119372"/>
              <a:gd name="connsiteY17" fmla="*/ 212219 h 212218"/>
              <a:gd name="connsiteX18" fmla="*/ 92846 w 119372"/>
              <a:gd name="connsiteY18" fmla="*/ 212219 h 212218"/>
              <a:gd name="connsiteX19" fmla="*/ 92846 w 119372"/>
              <a:gd name="connsiteY19" fmla="*/ 198955 h 212218"/>
              <a:gd name="connsiteX20" fmla="*/ 66318 w 119372"/>
              <a:gd name="connsiteY20" fmla="*/ 198955 h 212218"/>
              <a:gd name="connsiteX21" fmla="*/ 66318 w 119372"/>
              <a:gd name="connsiteY21" fmla="*/ 172030 h 212218"/>
              <a:gd name="connsiteX22" fmla="*/ 119373 w 119372"/>
              <a:gd name="connsiteY22" fmla="*/ 112741 h 212218"/>
              <a:gd name="connsiteX23" fmla="*/ 119373 w 119372"/>
              <a:gd name="connsiteY23" fmla="*/ 92846 h 212218"/>
              <a:gd name="connsiteX24" fmla="*/ 106109 w 119372"/>
              <a:gd name="connsiteY24" fmla="*/ 92846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372" h="212218">
                <a:moveTo>
                  <a:pt x="59686" y="145900"/>
                </a:moveTo>
                <a:cubicBezTo>
                  <a:pt x="77990" y="145900"/>
                  <a:pt x="92846" y="131045"/>
                  <a:pt x="92846" y="112741"/>
                </a:cubicBezTo>
                <a:lnTo>
                  <a:pt x="92846" y="33159"/>
                </a:lnTo>
                <a:cubicBezTo>
                  <a:pt x="92846" y="14855"/>
                  <a:pt x="77990" y="0"/>
                  <a:pt x="59686" y="0"/>
                </a:cubicBezTo>
                <a:cubicBezTo>
                  <a:pt x="41383" y="0"/>
                  <a:pt x="26527" y="14855"/>
                  <a:pt x="26527" y="33159"/>
                </a:cubicBezTo>
                <a:lnTo>
                  <a:pt x="26527" y="112741"/>
                </a:lnTo>
                <a:cubicBezTo>
                  <a:pt x="26527" y="131045"/>
                  <a:pt x="41383" y="145900"/>
                  <a:pt x="59686" y="145900"/>
                </a:cubicBezTo>
                <a:close/>
                <a:moveTo>
                  <a:pt x="106109" y="92846"/>
                </a:moveTo>
                <a:lnTo>
                  <a:pt x="106109" y="112741"/>
                </a:lnTo>
                <a:cubicBezTo>
                  <a:pt x="106109" y="138340"/>
                  <a:pt x="85285" y="159164"/>
                  <a:pt x="59686" y="159164"/>
                </a:cubicBezTo>
                <a:cubicBezTo>
                  <a:pt x="34088" y="159164"/>
                  <a:pt x="13264" y="138340"/>
                  <a:pt x="13264" y="112741"/>
                </a:cubicBezTo>
                <a:lnTo>
                  <a:pt x="13264" y="92846"/>
                </a:lnTo>
                <a:lnTo>
                  <a:pt x="0" y="92846"/>
                </a:lnTo>
                <a:lnTo>
                  <a:pt x="0" y="112741"/>
                </a:lnTo>
                <a:cubicBezTo>
                  <a:pt x="0" y="143513"/>
                  <a:pt x="23211" y="168714"/>
                  <a:pt x="53055" y="172030"/>
                </a:cubicBezTo>
                <a:lnTo>
                  <a:pt x="53055" y="198955"/>
                </a:lnTo>
                <a:lnTo>
                  <a:pt x="26527" y="198955"/>
                </a:lnTo>
                <a:lnTo>
                  <a:pt x="26527" y="212219"/>
                </a:lnTo>
                <a:lnTo>
                  <a:pt x="92846" y="212219"/>
                </a:lnTo>
                <a:lnTo>
                  <a:pt x="92846" y="198955"/>
                </a:lnTo>
                <a:lnTo>
                  <a:pt x="66318" y="198955"/>
                </a:lnTo>
                <a:lnTo>
                  <a:pt x="66318" y="172030"/>
                </a:lnTo>
                <a:cubicBezTo>
                  <a:pt x="96162" y="168714"/>
                  <a:pt x="119373" y="143380"/>
                  <a:pt x="119373" y="112741"/>
                </a:cubicBezTo>
                <a:lnTo>
                  <a:pt x="119373" y="92846"/>
                </a:lnTo>
                <a:lnTo>
                  <a:pt x="106109" y="92846"/>
                </a:lnTo>
                <a:close/>
              </a:path>
            </a:pathLst>
          </a:custGeom>
          <a:solidFill>
            <a:srgbClr val="EB4F48"/>
          </a:solidFill>
          <a:ln w="13262" cap="flat">
            <a:noFill/>
            <a:prstDash val="solid"/>
            <a:miter/>
          </a:ln>
        </p:spPr>
        <p:txBody>
          <a:bodyPr rtlCol="0" anchor="ctr"/>
          <a:lstStyle/>
          <a:p>
            <a:endParaRPr lang="en-ID"/>
          </a:p>
        </p:txBody>
      </p:sp>
      <p:sp>
        <p:nvSpPr>
          <p:cNvPr id="32" name="TextBox 31">
            <a:extLst>
              <a:ext uri="{FF2B5EF4-FFF2-40B4-BE49-F238E27FC236}">
                <a16:creationId xmlns:a16="http://schemas.microsoft.com/office/drawing/2014/main" id="{11AAFC8C-D6F9-4057-98F5-598978C86097}"/>
              </a:ext>
            </a:extLst>
          </p:cNvPr>
          <p:cNvSpPr txBox="1"/>
          <p:nvPr/>
        </p:nvSpPr>
        <p:spPr>
          <a:xfrm>
            <a:off x="-96755" y="-521886"/>
            <a:ext cx="3664414"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02</a:t>
            </a:r>
            <a:endParaRPr lang="en-ID" sz="19900" b="1" dirty="0">
              <a:solidFill>
                <a:schemeClr val="bg1">
                  <a:lumMod val="95000"/>
                </a:schemeClr>
              </a:solidFill>
              <a:latin typeface="Montserrat" panose="00000500000000000000" pitchFamily="2" charset="0"/>
            </a:endParaRPr>
          </a:p>
        </p:txBody>
      </p:sp>
    </p:spTree>
    <p:extLst>
      <p:ext uri="{BB962C8B-B14F-4D97-AF65-F5344CB8AC3E}">
        <p14:creationId xmlns:p14="http://schemas.microsoft.com/office/powerpoint/2010/main" val="97267852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8E984CF-1C06-41BF-8CFC-9EAB61B9225B}"/>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27" name="TextBox 26">
            <a:extLst>
              <a:ext uri="{FF2B5EF4-FFF2-40B4-BE49-F238E27FC236}">
                <a16:creationId xmlns:a16="http://schemas.microsoft.com/office/drawing/2014/main" id="{4CFDBBB4-E513-4C76-9888-33E69A68058A}"/>
              </a:ext>
            </a:extLst>
          </p:cNvPr>
          <p:cNvSpPr txBox="1"/>
          <p:nvPr/>
        </p:nvSpPr>
        <p:spPr>
          <a:xfrm>
            <a:off x="1798125" y="1294259"/>
            <a:ext cx="3859565" cy="1077218"/>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Capabilities/Offerings of </a:t>
            </a:r>
            <a:r>
              <a:rPr lang="en-US" sz="3200" dirty="0" err="1">
                <a:solidFill>
                  <a:schemeClr val="tx1">
                    <a:lumMod val="65000"/>
                    <a:lumOff val="35000"/>
                  </a:schemeClr>
                </a:solidFill>
                <a:latin typeface="Montserrat Medium" panose="00000600000000000000" pitchFamily="2" charset="0"/>
              </a:rPr>
              <a:t>NeoSOFT</a:t>
            </a:r>
            <a:endParaRPr lang="en-ID" sz="3200" dirty="0">
              <a:solidFill>
                <a:schemeClr val="tx1">
                  <a:lumMod val="65000"/>
                  <a:lumOff val="35000"/>
                </a:schemeClr>
              </a:solidFill>
              <a:latin typeface="Montserrat Medium" panose="00000600000000000000" pitchFamily="2" charset="0"/>
            </a:endParaRPr>
          </a:p>
        </p:txBody>
      </p:sp>
      <p:cxnSp>
        <p:nvCxnSpPr>
          <p:cNvPr id="30" name="Straight Connector 29">
            <a:extLst>
              <a:ext uri="{FF2B5EF4-FFF2-40B4-BE49-F238E27FC236}">
                <a16:creationId xmlns:a16="http://schemas.microsoft.com/office/drawing/2014/main" id="{17D1EC17-A92C-4784-8F07-421D518A6199}"/>
              </a:ext>
            </a:extLst>
          </p:cNvPr>
          <p:cNvCxnSpPr>
            <a:cxnSpLocks/>
          </p:cNvCxnSpPr>
          <p:nvPr/>
        </p:nvCxnSpPr>
        <p:spPr>
          <a:xfrm>
            <a:off x="1915940" y="2523565"/>
            <a:ext cx="1935332"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A573C48-B108-46DB-A4E7-C8DB8BCEBD15}"/>
              </a:ext>
            </a:extLst>
          </p:cNvPr>
          <p:cNvSpPr txBox="1"/>
          <p:nvPr/>
        </p:nvSpPr>
        <p:spPr>
          <a:xfrm>
            <a:off x="1798125" y="2703783"/>
            <a:ext cx="5277232" cy="1992020"/>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Unity-based design and development.</a:t>
            </a:r>
          </a:p>
          <a:p>
            <a:pPr marL="171450" indent="-171450">
              <a:lnSpc>
                <a:spcPct val="200000"/>
              </a:lnSpc>
              <a:buFont typeface="Arial" panose="020B0604020202020204" pitchFamily="34" charset="0"/>
              <a:buChar char="•"/>
            </a:pP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Game Design and Development</a:t>
            </a:r>
          </a:p>
          <a:p>
            <a:pPr marL="171450" indent="-171450">
              <a:lnSpc>
                <a:spcPct val="200000"/>
              </a:lnSpc>
              <a:buFont typeface="Arial" panose="020B0604020202020204" pitchFamily="34" charset="0"/>
              <a:buChar char="•"/>
            </a:pP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Gamification</a:t>
            </a:r>
          </a:p>
          <a:p>
            <a:pPr marL="171450" indent="-171450">
              <a:lnSpc>
                <a:spcPct val="200000"/>
              </a:lnSpc>
              <a:buFont typeface="Arial" panose="020B0604020202020204" pitchFamily="34" charset="0"/>
              <a:buChar char="•"/>
            </a:pP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Augmented Reality and Virtual Reality</a:t>
            </a:r>
          </a:p>
        </p:txBody>
      </p:sp>
      <p:sp>
        <p:nvSpPr>
          <p:cNvPr id="5" name="Picture Placeholder 4">
            <a:extLst>
              <a:ext uri="{FF2B5EF4-FFF2-40B4-BE49-F238E27FC236}">
                <a16:creationId xmlns:a16="http://schemas.microsoft.com/office/drawing/2014/main" id="{8B462A8B-35BB-40B5-9FBE-3716A7EB58A3}"/>
              </a:ext>
            </a:extLst>
          </p:cNvPr>
          <p:cNvSpPr>
            <a:spLocks noGrp="1"/>
          </p:cNvSpPr>
          <p:nvPr>
            <p:ph type="pic" sz="quarter" idx="13"/>
          </p:nvPr>
        </p:nvSpPr>
        <p:spPr/>
        <p:txBody>
          <a:bodyPr/>
          <a:lstStyle/>
          <a:p>
            <a:endParaRPr lang="en-IN"/>
          </a:p>
        </p:txBody>
      </p:sp>
    </p:spTree>
    <p:extLst>
      <p:ext uri="{BB962C8B-B14F-4D97-AF65-F5344CB8AC3E}">
        <p14:creationId xmlns:p14="http://schemas.microsoft.com/office/powerpoint/2010/main" val="313758494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5AF3C27A-5030-48A5-9FBE-FFA5CD52ED5C}"/>
              </a:ext>
            </a:extLst>
          </p:cNvPr>
          <p:cNvSpPr/>
          <p:nvPr/>
        </p:nvSpPr>
        <p:spPr>
          <a:xfrm>
            <a:off x="-2263805" y="3429000"/>
            <a:ext cx="5717219" cy="5717219"/>
          </a:xfrm>
          <a:prstGeom prst="ellipse">
            <a:avLst/>
          </a:prstGeom>
          <a:noFill/>
          <a:ln w="28575">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9661CF69-7448-4625-BA0E-C7CB0B39461E}"/>
              </a:ext>
            </a:extLst>
          </p:cNvPr>
          <p:cNvSpPr txBox="1"/>
          <p:nvPr/>
        </p:nvSpPr>
        <p:spPr>
          <a:xfrm>
            <a:off x="6486619" y="2407629"/>
            <a:ext cx="4092603" cy="1569660"/>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Building brands with purpose and passion</a:t>
            </a:r>
            <a:endParaRPr lang="en-ID" sz="3200" dirty="0">
              <a:solidFill>
                <a:schemeClr val="tx1">
                  <a:lumMod val="65000"/>
                  <a:lumOff val="3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F19D9CFC-82BE-4400-9D24-E37049F79017}"/>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9" name="TextBox 8">
            <a:extLst>
              <a:ext uri="{FF2B5EF4-FFF2-40B4-BE49-F238E27FC236}">
                <a16:creationId xmlns:a16="http://schemas.microsoft.com/office/drawing/2014/main" id="{D2292893-B3A5-48AF-8897-788776DB876E}"/>
              </a:ext>
            </a:extLst>
          </p:cNvPr>
          <p:cNvSpPr txBox="1"/>
          <p:nvPr/>
        </p:nvSpPr>
        <p:spPr>
          <a:xfrm>
            <a:off x="6486619" y="4556389"/>
            <a:ext cx="4190260" cy="1160831"/>
          </a:xfrm>
          <a:prstGeom prst="rect">
            <a:avLst/>
          </a:prstGeom>
          <a:noFill/>
        </p:spPr>
        <p:txBody>
          <a:bodyPr wrap="square" rtlCol="0">
            <a:spAutoFit/>
          </a:bodyPr>
          <a:lstStyle/>
          <a:p>
            <a:pPr>
              <a:lnSpc>
                <a:spcPct val="200000"/>
              </a:lnSpc>
            </a:pP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Donec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v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032FBEB0-497C-4C51-A81D-E67EB7AD62F1}"/>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13" name="TextBox 12">
            <a:extLst>
              <a:ext uri="{FF2B5EF4-FFF2-40B4-BE49-F238E27FC236}">
                <a16:creationId xmlns:a16="http://schemas.microsoft.com/office/drawing/2014/main" id="{B8AD2214-4CB5-497C-BFF0-1F8A60B9CB0D}"/>
              </a:ext>
            </a:extLst>
          </p:cNvPr>
          <p:cNvSpPr txBox="1"/>
          <p:nvPr/>
        </p:nvSpPr>
        <p:spPr>
          <a:xfrm>
            <a:off x="6539885" y="1616493"/>
            <a:ext cx="1192567" cy="265615"/>
          </a:xfrm>
          <a:prstGeom prst="rect">
            <a:avLst/>
          </a:prstGeom>
          <a:noFill/>
        </p:spPr>
        <p:txBody>
          <a:bodyPr wrap="square" rtlCol="0">
            <a:spAutoFit/>
          </a:bodyPr>
          <a:lstStyle/>
          <a:p>
            <a:r>
              <a:rPr lang="en-US" sz="1100" b="1">
                <a:solidFill>
                  <a:schemeClr val="bg1">
                    <a:lumMod val="75000"/>
                  </a:schemeClr>
                </a:solidFill>
                <a:latin typeface="Montserrat" panose="00000500000000000000" pitchFamily="2" charset="0"/>
              </a:rPr>
              <a:t>About Stadia</a:t>
            </a:r>
            <a:endParaRPr lang="en-ID" sz="1100" b="1">
              <a:solidFill>
                <a:schemeClr val="bg1">
                  <a:lumMod val="75000"/>
                </a:schemeClr>
              </a:solidFill>
              <a:latin typeface="Montserrat" panose="00000500000000000000" pitchFamily="2" charset="0"/>
            </a:endParaRPr>
          </a:p>
        </p:txBody>
      </p:sp>
      <p:sp>
        <p:nvSpPr>
          <p:cNvPr id="14" name="TextBox 13">
            <a:extLst>
              <a:ext uri="{FF2B5EF4-FFF2-40B4-BE49-F238E27FC236}">
                <a16:creationId xmlns:a16="http://schemas.microsoft.com/office/drawing/2014/main" id="{7331E208-3AB8-41FE-971B-56E04CFCB141}"/>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cxnSp>
        <p:nvCxnSpPr>
          <p:cNvPr id="16" name="Straight Connector 15">
            <a:extLst>
              <a:ext uri="{FF2B5EF4-FFF2-40B4-BE49-F238E27FC236}">
                <a16:creationId xmlns:a16="http://schemas.microsoft.com/office/drawing/2014/main" id="{5F243E59-D095-48BE-91E3-80AFC1D69D47}"/>
              </a:ext>
            </a:extLst>
          </p:cNvPr>
          <p:cNvCxnSpPr>
            <a:cxnSpLocks/>
          </p:cNvCxnSpPr>
          <p:nvPr/>
        </p:nvCxnSpPr>
        <p:spPr>
          <a:xfrm>
            <a:off x="8078679" y="1766655"/>
            <a:ext cx="119848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142371DB-6E6C-44A6-BF0F-12B9E8443F00}"/>
              </a:ext>
            </a:extLst>
          </p:cNvPr>
          <p:cNvSpPr>
            <a:spLocks noGrp="1"/>
          </p:cNvSpPr>
          <p:nvPr>
            <p:ph type="pic" sz="quarter" idx="10"/>
          </p:nvPr>
        </p:nvSpPr>
        <p:spPr/>
        <p:txBody>
          <a:bodyPr/>
          <a:lstStyle/>
          <a:p>
            <a:endParaRPr lang="en-IN"/>
          </a:p>
        </p:txBody>
      </p:sp>
    </p:spTree>
    <p:extLst>
      <p:ext uri="{BB962C8B-B14F-4D97-AF65-F5344CB8AC3E}">
        <p14:creationId xmlns:p14="http://schemas.microsoft.com/office/powerpoint/2010/main" val="394043788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4031206" y="1211262"/>
            <a:ext cx="3008788" cy="3154710"/>
          </a:xfrm>
          <a:prstGeom prst="rect">
            <a:avLst/>
          </a:prstGeom>
          <a:noFill/>
        </p:spPr>
        <p:txBody>
          <a:bodyPr wrap="square" rtlCol="0">
            <a:spAutoFit/>
          </a:bodyPr>
          <a:lstStyle/>
          <a:p>
            <a:r>
              <a:rPr lang="en-US" sz="19900" b="1">
                <a:solidFill>
                  <a:schemeClr val="bg1">
                    <a:lumMod val="95000"/>
                  </a:schemeClr>
                </a:solidFill>
                <a:latin typeface="Montserrat" panose="00000500000000000000" pitchFamily="2" charset="0"/>
              </a:rPr>
              <a:t>01</a:t>
            </a:r>
            <a:endParaRPr lang="en-ID" sz="19900" b="1">
              <a:solidFill>
                <a:schemeClr val="bg1">
                  <a:lumMod val="95000"/>
                </a:schemeClr>
              </a:solidFill>
              <a:latin typeface="Montserrat" panose="00000500000000000000" pitchFamily="2" charset="0"/>
            </a:endParaRPr>
          </a:p>
        </p:txBody>
      </p:sp>
      <p:sp>
        <p:nvSpPr>
          <p:cNvPr id="9" name="TextBox 8">
            <a:extLst>
              <a:ext uri="{FF2B5EF4-FFF2-40B4-BE49-F238E27FC236}">
                <a16:creationId xmlns:a16="http://schemas.microsoft.com/office/drawing/2014/main" id="{33720026-4D2C-40EA-AFDC-5F4A7CF10AC2}"/>
              </a:ext>
            </a:extLst>
          </p:cNvPr>
          <p:cNvSpPr txBox="1"/>
          <p:nvPr/>
        </p:nvSpPr>
        <p:spPr>
          <a:xfrm>
            <a:off x="1074938" y="2143847"/>
            <a:ext cx="4092603" cy="1569660"/>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Creative solutions to improve your business!</a:t>
            </a:r>
            <a:endParaRPr lang="en-ID" sz="3200">
              <a:solidFill>
                <a:schemeClr val="tx1">
                  <a:lumMod val="65000"/>
                  <a:lumOff val="35000"/>
                </a:schemeClr>
              </a:solidFill>
              <a:latin typeface="Montserrat Medium" panose="00000600000000000000" pitchFamily="2" charset="0"/>
            </a:endParaRPr>
          </a:p>
        </p:txBody>
      </p:sp>
      <p:cxnSp>
        <p:nvCxnSpPr>
          <p:cNvPr id="12" name="Straight Connector 11">
            <a:extLst>
              <a:ext uri="{FF2B5EF4-FFF2-40B4-BE49-F238E27FC236}">
                <a16:creationId xmlns:a16="http://schemas.microsoft.com/office/drawing/2014/main" id="{639EB2F4-71E2-45D0-B0D9-18D3F2236DB4}"/>
              </a:ext>
            </a:extLst>
          </p:cNvPr>
          <p:cNvCxnSpPr>
            <a:cxnSpLocks/>
          </p:cNvCxnSpPr>
          <p:nvPr/>
        </p:nvCxnSpPr>
        <p:spPr>
          <a:xfrm>
            <a:off x="1189605" y="1751449"/>
            <a:ext cx="119848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812888A-396A-489F-9108-9DB6C6C91F8F}"/>
              </a:ext>
            </a:extLst>
          </p:cNvPr>
          <p:cNvSpPr txBox="1"/>
          <p:nvPr/>
        </p:nvSpPr>
        <p:spPr>
          <a:xfrm>
            <a:off x="3121239" y="4655080"/>
            <a:ext cx="3519259"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A4D3F948-BEE7-48FD-A30E-817A250095DE}"/>
              </a:ext>
            </a:extLst>
          </p:cNvPr>
          <p:cNvSpPr txBox="1"/>
          <p:nvPr/>
        </p:nvSpPr>
        <p:spPr>
          <a:xfrm>
            <a:off x="1074938" y="4714153"/>
            <a:ext cx="1313151" cy="646331"/>
          </a:xfrm>
          <a:prstGeom prst="rect">
            <a:avLst/>
          </a:prstGeom>
          <a:noFill/>
        </p:spPr>
        <p:txBody>
          <a:bodyPr wrap="square" rtlCol="0">
            <a:spAutoFit/>
          </a:bodyPr>
          <a:lstStyle/>
          <a:p>
            <a:r>
              <a:rPr lang="en-US" sz="1200">
                <a:solidFill>
                  <a:schemeClr val="tx1">
                    <a:lumMod val="75000"/>
                    <a:lumOff val="25000"/>
                  </a:schemeClr>
                </a:solidFill>
                <a:latin typeface="Montserrat Medium" panose="00000600000000000000" pitchFamily="2" charset="0"/>
              </a:rPr>
              <a:t>Brand builders &amp; storytellers</a:t>
            </a:r>
            <a:endParaRPr lang="en-ID" sz="1200">
              <a:solidFill>
                <a:schemeClr val="tx1">
                  <a:lumMod val="75000"/>
                  <a:lumOff val="25000"/>
                </a:schemeClr>
              </a:solidFill>
              <a:latin typeface="Montserrat Medium" panose="00000600000000000000" pitchFamily="2" charset="0"/>
            </a:endParaRPr>
          </a:p>
        </p:txBody>
      </p:sp>
      <p:sp>
        <p:nvSpPr>
          <p:cNvPr id="25" name="TextBox 24">
            <a:extLst>
              <a:ext uri="{FF2B5EF4-FFF2-40B4-BE49-F238E27FC236}">
                <a16:creationId xmlns:a16="http://schemas.microsoft.com/office/drawing/2014/main" id="{55BA5919-C205-4BAF-A5D0-68B181873FFC}"/>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26" name="TextBox 25">
            <a:extLst>
              <a:ext uri="{FF2B5EF4-FFF2-40B4-BE49-F238E27FC236}">
                <a16:creationId xmlns:a16="http://schemas.microsoft.com/office/drawing/2014/main" id="{EABBD2D0-8AB4-47F3-8E60-1A9DDE83D418}"/>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27" name="TextBox 26">
            <a:extLst>
              <a:ext uri="{FF2B5EF4-FFF2-40B4-BE49-F238E27FC236}">
                <a16:creationId xmlns:a16="http://schemas.microsoft.com/office/drawing/2014/main" id="{39FB90CF-2F87-4378-AE76-0131829D466A}"/>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Tree>
    <p:extLst>
      <p:ext uri="{BB962C8B-B14F-4D97-AF65-F5344CB8AC3E}">
        <p14:creationId xmlns:p14="http://schemas.microsoft.com/office/powerpoint/2010/main" val="44507934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8F49F8-0070-45DE-A40B-8621CEF65798}"/>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C6BB957A-63F0-48DE-A928-350E19663B4D}"/>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CB01AD74-93A7-4740-9BC8-152A10F51D59}"/>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9" name="TextBox 8">
            <a:extLst>
              <a:ext uri="{FF2B5EF4-FFF2-40B4-BE49-F238E27FC236}">
                <a16:creationId xmlns:a16="http://schemas.microsoft.com/office/drawing/2014/main" id="{72500DCF-B819-4640-AE50-EB9559AB9F43}"/>
              </a:ext>
            </a:extLst>
          </p:cNvPr>
          <p:cNvSpPr txBox="1"/>
          <p:nvPr/>
        </p:nvSpPr>
        <p:spPr>
          <a:xfrm>
            <a:off x="6891293" y="1498388"/>
            <a:ext cx="4108142" cy="1077218"/>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Ideas that get people talking.</a:t>
            </a:r>
            <a:endParaRPr lang="en-ID" sz="3200">
              <a:solidFill>
                <a:schemeClr val="tx1">
                  <a:lumMod val="65000"/>
                  <a:lumOff val="35000"/>
                </a:schemeClr>
              </a:solidFill>
              <a:latin typeface="Montserrat Medium" panose="00000600000000000000" pitchFamily="2" charset="0"/>
            </a:endParaRPr>
          </a:p>
        </p:txBody>
      </p:sp>
      <p:sp>
        <p:nvSpPr>
          <p:cNvPr id="10" name="TextBox 9">
            <a:extLst>
              <a:ext uri="{FF2B5EF4-FFF2-40B4-BE49-F238E27FC236}">
                <a16:creationId xmlns:a16="http://schemas.microsoft.com/office/drawing/2014/main" id="{CB14066F-0483-4F58-864D-3E7F621546C6}"/>
              </a:ext>
            </a:extLst>
          </p:cNvPr>
          <p:cNvSpPr txBox="1"/>
          <p:nvPr/>
        </p:nvSpPr>
        <p:spPr>
          <a:xfrm>
            <a:off x="6991910" y="3683373"/>
            <a:ext cx="3313586"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malesuada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EFA9C2CC-670B-44D2-ADEB-5ECD35AC3FF8}"/>
              </a:ext>
            </a:extLst>
          </p:cNvPr>
          <p:cNvSpPr txBox="1"/>
          <p:nvPr/>
        </p:nvSpPr>
        <p:spPr>
          <a:xfrm>
            <a:off x="7543727" y="3266352"/>
            <a:ext cx="2661152"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 your brand’s voice</a:t>
            </a:r>
            <a:endParaRPr lang="en-ID" sz="1400">
              <a:solidFill>
                <a:schemeClr val="tx1">
                  <a:lumMod val="75000"/>
                  <a:lumOff val="25000"/>
                </a:schemeClr>
              </a:solidFill>
              <a:latin typeface="Montserrat Medium" panose="00000600000000000000" pitchFamily="2" charset="0"/>
            </a:endParaRPr>
          </a:p>
        </p:txBody>
      </p:sp>
      <p:cxnSp>
        <p:nvCxnSpPr>
          <p:cNvPr id="13" name="Straight Connector 12">
            <a:extLst>
              <a:ext uri="{FF2B5EF4-FFF2-40B4-BE49-F238E27FC236}">
                <a16:creationId xmlns:a16="http://schemas.microsoft.com/office/drawing/2014/main" id="{18DE6D01-3FAF-4B1E-8DCC-40C3F8B879F7}"/>
              </a:ext>
            </a:extLst>
          </p:cNvPr>
          <p:cNvCxnSpPr>
            <a:cxnSpLocks/>
          </p:cNvCxnSpPr>
          <p:nvPr/>
        </p:nvCxnSpPr>
        <p:spPr>
          <a:xfrm>
            <a:off x="10305496" y="1815699"/>
            <a:ext cx="1075678"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952CE874-26F3-4016-8432-5D1C01627153}"/>
              </a:ext>
            </a:extLst>
          </p:cNvPr>
          <p:cNvSpPr/>
          <p:nvPr/>
        </p:nvSpPr>
        <p:spPr>
          <a:xfrm>
            <a:off x="7080866" y="3256140"/>
            <a:ext cx="323112" cy="287211"/>
          </a:xfrm>
          <a:custGeom>
            <a:avLst/>
            <a:gdLst>
              <a:gd name="connsiteX0" fmla="*/ 225615 w 238745"/>
              <a:gd name="connsiteY0" fmla="*/ 186752 h 212218"/>
              <a:gd name="connsiteX1" fmla="*/ 238879 w 238745"/>
              <a:gd name="connsiteY1" fmla="*/ 208372 h 212218"/>
              <a:gd name="connsiteX2" fmla="*/ 238879 w 238745"/>
              <a:gd name="connsiteY2" fmla="*/ 211688 h 212218"/>
              <a:gd name="connsiteX3" fmla="*/ 232114 w 238745"/>
              <a:gd name="connsiteY3" fmla="*/ 212219 h 212218"/>
              <a:gd name="connsiteX4" fmla="*/ 196302 w 238745"/>
              <a:gd name="connsiteY4" fmla="*/ 196833 h 212218"/>
              <a:gd name="connsiteX5" fmla="*/ 179192 w 238745"/>
              <a:gd name="connsiteY5" fmla="*/ 199087 h 212218"/>
              <a:gd name="connsiteX6" fmla="*/ 119506 w 238745"/>
              <a:gd name="connsiteY6" fmla="*/ 146033 h 212218"/>
              <a:gd name="connsiteX7" fmla="*/ 179192 w 238745"/>
              <a:gd name="connsiteY7" fmla="*/ 92978 h 212218"/>
              <a:gd name="connsiteX8" fmla="*/ 238879 w 238745"/>
              <a:gd name="connsiteY8" fmla="*/ 146033 h 212218"/>
              <a:gd name="connsiteX9" fmla="*/ 227870 w 238745"/>
              <a:gd name="connsiteY9" fmla="*/ 176805 h 212218"/>
              <a:gd name="connsiteX10" fmla="*/ 225615 w 238745"/>
              <a:gd name="connsiteY10" fmla="*/ 186752 h 212218"/>
              <a:gd name="connsiteX11" fmla="*/ 225615 w 238745"/>
              <a:gd name="connsiteY11" fmla="*/ 186752 h 212218"/>
              <a:gd name="connsiteX12" fmla="*/ 106242 w 238745"/>
              <a:gd name="connsiteY12" fmla="*/ 0 h 212218"/>
              <a:gd name="connsiteX13" fmla="*/ 212351 w 238745"/>
              <a:gd name="connsiteY13" fmla="*/ 84092 h 212218"/>
              <a:gd name="connsiteX14" fmla="*/ 179192 w 238745"/>
              <a:gd name="connsiteY14" fmla="*/ 77195 h 212218"/>
              <a:gd name="connsiteX15" fmla="*/ 126535 w 238745"/>
              <a:gd name="connsiteY15" fmla="*/ 96692 h 212218"/>
              <a:gd name="connsiteX16" fmla="*/ 103722 w 238745"/>
              <a:gd name="connsiteY16" fmla="*/ 146033 h 212218"/>
              <a:gd name="connsiteX17" fmla="*/ 109425 w 238745"/>
              <a:gd name="connsiteY17" fmla="*/ 172560 h 212218"/>
              <a:gd name="connsiteX18" fmla="*/ 106109 w 238745"/>
              <a:gd name="connsiteY18" fmla="*/ 172560 h 212218"/>
              <a:gd name="connsiteX19" fmla="*/ 89530 w 238745"/>
              <a:gd name="connsiteY19" fmla="*/ 171499 h 212218"/>
              <a:gd name="connsiteX20" fmla="*/ 13264 w 238745"/>
              <a:gd name="connsiteY20" fmla="*/ 198955 h 212218"/>
              <a:gd name="connsiteX21" fmla="*/ 13264 w 238745"/>
              <a:gd name="connsiteY21" fmla="*/ 193384 h 212218"/>
              <a:gd name="connsiteX22" fmla="*/ 39791 w 238745"/>
              <a:gd name="connsiteY22" fmla="*/ 159297 h 212218"/>
              <a:gd name="connsiteX23" fmla="*/ 39393 w 238745"/>
              <a:gd name="connsiteY23" fmla="*/ 153328 h 212218"/>
              <a:gd name="connsiteX24" fmla="*/ 0 w 238745"/>
              <a:gd name="connsiteY24" fmla="*/ 86346 h 212218"/>
              <a:gd name="connsiteX25" fmla="*/ 106242 w 238745"/>
              <a:gd name="connsiteY25" fmla="*/ 0 h 212218"/>
              <a:gd name="connsiteX26" fmla="*/ 106242 w 238745"/>
              <a:gd name="connsiteY26" fmla="*/ 0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8745" h="212218">
                <a:moveTo>
                  <a:pt x="225615" y="186752"/>
                </a:moveTo>
                <a:cubicBezTo>
                  <a:pt x="225615" y="196169"/>
                  <a:pt x="231053" y="204393"/>
                  <a:pt x="238879" y="208372"/>
                </a:cubicBezTo>
                <a:lnTo>
                  <a:pt x="238879" y="211688"/>
                </a:lnTo>
                <a:cubicBezTo>
                  <a:pt x="236624" y="211953"/>
                  <a:pt x="234502" y="212219"/>
                  <a:pt x="232114" y="212219"/>
                </a:cubicBezTo>
                <a:cubicBezTo>
                  <a:pt x="218055" y="212219"/>
                  <a:pt x="205322" y="206250"/>
                  <a:pt x="196302" y="196833"/>
                </a:cubicBezTo>
                <a:cubicBezTo>
                  <a:pt x="190864" y="198292"/>
                  <a:pt x="185161" y="199087"/>
                  <a:pt x="179192" y="199087"/>
                </a:cubicBezTo>
                <a:cubicBezTo>
                  <a:pt x="146298" y="199087"/>
                  <a:pt x="119506" y="175346"/>
                  <a:pt x="119506" y="146033"/>
                </a:cubicBezTo>
                <a:cubicBezTo>
                  <a:pt x="119506" y="116720"/>
                  <a:pt x="146298" y="92978"/>
                  <a:pt x="179192" y="92978"/>
                </a:cubicBezTo>
                <a:cubicBezTo>
                  <a:pt x="212086" y="92978"/>
                  <a:pt x="238879" y="116720"/>
                  <a:pt x="238879" y="146033"/>
                </a:cubicBezTo>
                <a:cubicBezTo>
                  <a:pt x="238879" y="157572"/>
                  <a:pt x="234767" y="168183"/>
                  <a:pt x="227870" y="176805"/>
                </a:cubicBezTo>
                <a:cubicBezTo>
                  <a:pt x="226411" y="179723"/>
                  <a:pt x="225615" y="183171"/>
                  <a:pt x="225615" y="186752"/>
                </a:cubicBezTo>
                <a:lnTo>
                  <a:pt x="225615" y="186752"/>
                </a:lnTo>
                <a:close/>
                <a:moveTo>
                  <a:pt x="106242" y="0"/>
                </a:moveTo>
                <a:cubicBezTo>
                  <a:pt x="163939" y="0"/>
                  <a:pt x="210893" y="37404"/>
                  <a:pt x="212351" y="84092"/>
                </a:cubicBezTo>
                <a:cubicBezTo>
                  <a:pt x="202138" y="79582"/>
                  <a:pt x="190864" y="77195"/>
                  <a:pt x="179192" y="77195"/>
                </a:cubicBezTo>
                <a:cubicBezTo>
                  <a:pt x="159429" y="77195"/>
                  <a:pt x="140728" y="84092"/>
                  <a:pt x="126535" y="96692"/>
                </a:cubicBezTo>
                <a:cubicBezTo>
                  <a:pt x="111813" y="109691"/>
                  <a:pt x="103722" y="127198"/>
                  <a:pt x="103722" y="146033"/>
                </a:cubicBezTo>
                <a:cubicBezTo>
                  <a:pt x="103722" y="155318"/>
                  <a:pt x="105711" y="164204"/>
                  <a:pt x="109425" y="172560"/>
                </a:cubicBezTo>
                <a:cubicBezTo>
                  <a:pt x="108364" y="172560"/>
                  <a:pt x="107303" y="172560"/>
                  <a:pt x="106109" y="172560"/>
                </a:cubicBezTo>
                <a:cubicBezTo>
                  <a:pt x="100539" y="172560"/>
                  <a:pt x="94968" y="172162"/>
                  <a:pt x="89530" y="171499"/>
                </a:cubicBezTo>
                <a:cubicBezTo>
                  <a:pt x="66716" y="194313"/>
                  <a:pt x="39526" y="198424"/>
                  <a:pt x="13264" y="198955"/>
                </a:cubicBezTo>
                <a:lnTo>
                  <a:pt x="13264" y="193384"/>
                </a:lnTo>
                <a:cubicBezTo>
                  <a:pt x="27456" y="186487"/>
                  <a:pt x="39791" y="173754"/>
                  <a:pt x="39791" y="159297"/>
                </a:cubicBezTo>
                <a:cubicBezTo>
                  <a:pt x="39791" y="157307"/>
                  <a:pt x="39659" y="155318"/>
                  <a:pt x="39393" y="153328"/>
                </a:cubicBezTo>
                <a:cubicBezTo>
                  <a:pt x="15386" y="137544"/>
                  <a:pt x="0" y="113404"/>
                  <a:pt x="0" y="86346"/>
                </a:cubicBezTo>
                <a:cubicBezTo>
                  <a:pt x="133" y="38597"/>
                  <a:pt x="47616" y="0"/>
                  <a:pt x="106242" y="0"/>
                </a:cubicBezTo>
                <a:lnTo>
                  <a:pt x="106242" y="0"/>
                </a:lnTo>
                <a:close/>
              </a:path>
            </a:pathLst>
          </a:custGeom>
          <a:solidFill>
            <a:srgbClr val="EB4F48"/>
          </a:solidFill>
          <a:ln w="13262" cap="flat">
            <a:noFill/>
            <a:prstDash val="solid"/>
            <a:miter/>
          </a:ln>
        </p:spPr>
        <p:txBody>
          <a:bodyPr rtlCol="0" anchor="ctr"/>
          <a:lstStyle/>
          <a:p>
            <a:endParaRPr lang="en-ID"/>
          </a:p>
        </p:txBody>
      </p:sp>
      <p:sp>
        <p:nvSpPr>
          <p:cNvPr id="24" name="TextBox 23">
            <a:extLst>
              <a:ext uri="{FF2B5EF4-FFF2-40B4-BE49-F238E27FC236}">
                <a16:creationId xmlns:a16="http://schemas.microsoft.com/office/drawing/2014/main" id="{1995E99F-54D8-4055-939A-89D2CA614B32}"/>
              </a:ext>
            </a:extLst>
          </p:cNvPr>
          <p:cNvSpPr txBox="1"/>
          <p:nvPr/>
        </p:nvSpPr>
        <p:spPr>
          <a:xfrm>
            <a:off x="6891293" y="5350284"/>
            <a:ext cx="3313586"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malesuada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D9D0E5DF-1048-4152-B92D-D9EC94216BB0}"/>
              </a:ext>
            </a:extLst>
          </p:cNvPr>
          <p:cNvSpPr txBox="1"/>
          <p:nvPr/>
        </p:nvSpPr>
        <p:spPr>
          <a:xfrm>
            <a:off x="7443110" y="4933263"/>
            <a:ext cx="2701849"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Finding the technology</a:t>
            </a:r>
            <a:endParaRPr lang="en-ID" sz="1400">
              <a:solidFill>
                <a:schemeClr val="tx1">
                  <a:lumMod val="75000"/>
                  <a:lumOff val="25000"/>
                </a:schemeClr>
              </a:solidFill>
              <a:latin typeface="Montserrat Medium" panose="00000600000000000000" pitchFamily="2" charset="0"/>
            </a:endParaRPr>
          </a:p>
        </p:txBody>
      </p:sp>
      <p:sp>
        <p:nvSpPr>
          <p:cNvPr id="27" name="Freeform: Shape 26">
            <a:extLst>
              <a:ext uri="{FF2B5EF4-FFF2-40B4-BE49-F238E27FC236}">
                <a16:creationId xmlns:a16="http://schemas.microsoft.com/office/drawing/2014/main" id="{DBFB2E23-AB25-4831-934D-180FC5E036EB}"/>
              </a:ext>
            </a:extLst>
          </p:cNvPr>
          <p:cNvSpPr/>
          <p:nvPr/>
        </p:nvSpPr>
        <p:spPr>
          <a:xfrm>
            <a:off x="7058705" y="4914704"/>
            <a:ext cx="166199" cy="295466"/>
          </a:xfrm>
          <a:custGeom>
            <a:avLst/>
            <a:gdLst>
              <a:gd name="connsiteX0" fmla="*/ 59686 w 119372"/>
              <a:gd name="connsiteY0" fmla="*/ 145900 h 212218"/>
              <a:gd name="connsiteX1" fmla="*/ 92846 w 119372"/>
              <a:gd name="connsiteY1" fmla="*/ 112741 h 212218"/>
              <a:gd name="connsiteX2" fmla="*/ 92846 w 119372"/>
              <a:gd name="connsiteY2" fmla="*/ 33159 h 212218"/>
              <a:gd name="connsiteX3" fmla="*/ 59686 w 119372"/>
              <a:gd name="connsiteY3" fmla="*/ 0 h 212218"/>
              <a:gd name="connsiteX4" fmla="*/ 26527 w 119372"/>
              <a:gd name="connsiteY4" fmla="*/ 33159 h 212218"/>
              <a:gd name="connsiteX5" fmla="*/ 26527 w 119372"/>
              <a:gd name="connsiteY5" fmla="*/ 112741 h 212218"/>
              <a:gd name="connsiteX6" fmla="*/ 59686 w 119372"/>
              <a:gd name="connsiteY6" fmla="*/ 145900 h 212218"/>
              <a:gd name="connsiteX7" fmla="*/ 106109 w 119372"/>
              <a:gd name="connsiteY7" fmla="*/ 92846 h 212218"/>
              <a:gd name="connsiteX8" fmla="*/ 106109 w 119372"/>
              <a:gd name="connsiteY8" fmla="*/ 112741 h 212218"/>
              <a:gd name="connsiteX9" fmla="*/ 59686 w 119372"/>
              <a:gd name="connsiteY9" fmla="*/ 159164 h 212218"/>
              <a:gd name="connsiteX10" fmla="*/ 13264 w 119372"/>
              <a:gd name="connsiteY10" fmla="*/ 112741 h 212218"/>
              <a:gd name="connsiteX11" fmla="*/ 13264 w 119372"/>
              <a:gd name="connsiteY11" fmla="*/ 92846 h 212218"/>
              <a:gd name="connsiteX12" fmla="*/ 0 w 119372"/>
              <a:gd name="connsiteY12" fmla="*/ 92846 h 212218"/>
              <a:gd name="connsiteX13" fmla="*/ 0 w 119372"/>
              <a:gd name="connsiteY13" fmla="*/ 112741 h 212218"/>
              <a:gd name="connsiteX14" fmla="*/ 53055 w 119372"/>
              <a:gd name="connsiteY14" fmla="*/ 172030 h 212218"/>
              <a:gd name="connsiteX15" fmla="*/ 53055 w 119372"/>
              <a:gd name="connsiteY15" fmla="*/ 198955 h 212218"/>
              <a:gd name="connsiteX16" fmla="*/ 26527 w 119372"/>
              <a:gd name="connsiteY16" fmla="*/ 198955 h 212218"/>
              <a:gd name="connsiteX17" fmla="*/ 26527 w 119372"/>
              <a:gd name="connsiteY17" fmla="*/ 212219 h 212218"/>
              <a:gd name="connsiteX18" fmla="*/ 92846 w 119372"/>
              <a:gd name="connsiteY18" fmla="*/ 212219 h 212218"/>
              <a:gd name="connsiteX19" fmla="*/ 92846 w 119372"/>
              <a:gd name="connsiteY19" fmla="*/ 198955 h 212218"/>
              <a:gd name="connsiteX20" fmla="*/ 66318 w 119372"/>
              <a:gd name="connsiteY20" fmla="*/ 198955 h 212218"/>
              <a:gd name="connsiteX21" fmla="*/ 66318 w 119372"/>
              <a:gd name="connsiteY21" fmla="*/ 172030 h 212218"/>
              <a:gd name="connsiteX22" fmla="*/ 119373 w 119372"/>
              <a:gd name="connsiteY22" fmla="*/ 112741 h 212218"/>
              <a:gd name="connsiteX23" fmla="*/ 119373 w 119372"/>
              <a:gd name="connsiteY23" fmla="*/ 92846 h 212218"/>
              <a:gd name="connsiteX24" fmla="*/ 106109 w 119372"/>
              <a:gd name="connsiteY24" fmla="*/ 92846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372" h="212218">
                <a:moveTo>
                  <a:pt x="59686" y="145900"/>
                </a:moveTo>
                <a:cubicBezTo>
                  <a:pt x="77990" y="145900"/>
                  <a:pt x="92846" y="131045"/>
                  <a:pt x="92846" y="112741"/>
                </a:cubicBezTo>
                <a:lnTo>
                  <a:pt x="92846" y="33159"/>
                </a:lnTo>
                <a:cubicBezTo>
                  <a:pt x="92846" y="14855"/>
                  <a:pt x="77990" y="0"/>
                  <a:pt x="59686" y="0"/>
                </a:cubicBezTo>
                <a:cubicBezTo>
                  <a:pt x="41383" y="0"/>
                  <a:pt x="26527" y="14855"/>
                  <a:pt x="26527" y="33159"/>
                </a:cubicBezTo>
                <a:lnTo>
                  <a:pt x="26527" y="112741"/>
                </a:lnTo>
                <a:cubicBezTo>
                  <a:pt x="26527" y="131045"/>
                  <a:pt x="41383" y="145900"/>
                  <a:pt x="59686" y="145900"/>
                </a:cubicBezTo>
                <a:close/>
                <a:moveTo>
                  <a:pt x="106109" y="92846"/>
                </a:moveTo>
                <a:lnTo>
                  <a:pt x="106109" y="112741"/>
                </a:lnTo>
                <a:cubicBezTo>
                  <a:pt x="106109" y="138340"/>
                  <a:pt x="85285" y="159164"/>
                  <a:pt x="59686" y="159164"/>
                </a:cubicBezTo>
                <a:cubicBezTo>
                  <a:pt x="34088" y="159164"/>
                  <a:pt x="13264" y="138340"/>
                  <a:pt x="13264" y="112741"/>
                </a:cubicBezTo>
                <a:lnTo>
                  <a:pt x="13264" y="92846"/>
                </a:lnTo>
                <a:lnTo>
                  <a:pt x="0" y="92846"/>
                </a:lnTo>
                <a:lnTo>
                  <a:pt x="0" y="112741"/>
                </a:lnTo>
                <a:cubicBezTo>
                  <a:pt x="0" y="143513"/>
                  <a:pt x="23211" y="168714"/>
                  <a:pt x="53055" y="172030"/>
                </a:cubicBezTo>
                <a:lnTo>
                  <a:pt x="53055" y="198955"/>
                </a:lnTo>
                <a:lnTo>
                  <a:pt x="26527" y="198955"/>
                </a:lnTo>
                <a:lnTo>
                  <a:pt x="26527" y="212219"/>
                </a:lnTo>
                <a:lnTo>
                  <a:pt x="92846" y="212219"/>
                </a:lnTo>
                <a:lnTo>
                  <a:pt x="92846" y="198955"/>
                </a:lnTo>
                <a:lnTo>
                  <a:pt x="66318" y="198955"/>
                </a:lnTo>
                <a:lnTo>
                  <a:pt x="66318" y="172030"/>
                </a:lnTo>
                <a:cubicBezTo>
                  <a:pt x="96162" y="168714"/>
                  <a:pt x="119373" y="143380"/>
                  <a:pt x="119373" y="112741"/>
                </a:cubicBezTo>
                <a:lnTo>
                  <a:pt x="119373" y="92846"/>
                </a:lnTo>
                <a:lnTo>
                  <a:pt x="106109" y="92846"/>
                </a:lnTo>
                <a:close/>
              </a:path>
            </a:pathLst>
          </a:custGeom>
          <a:solidFill>
            <a:srgbClr val="EB4F48"/>
          </a:solidFill>
          <a:ln w="13262" cap="flat">
            <a:noFill/>
            <a:prstDash val="solid"/>
            <a:miter/>
          </a:ln>
        </p:spPr>
        <p:txBody>
          <a:bodyPr rtlCol="0" anchor="ctr"/>
          <a:lstStyle/>
          <a:p>
            <a:endParaRPr lang="en-ID"/>
          </a:p>
        </p:txBody>
      </p:sp>
      <p:sp>
        <p:nvSpPr>
          <p:cNvPr id="30" name="Oval 29">
            <a:extLst>
              <a:ext uri="{FF2B5EF4-FFF2-40B4-BE49-F238E27FC236}">
                <a16:creationId xmlns:a16="http://schemas.microsoft.com/office/drawing/2014/main" id="{BE5A41CF-9B19-4F5C-9861-11EDC5A00720}"/>
              </a:ext>
            </a:extLst>
          </p:cNvPr>
          <p:cNvSpPr/>
          <p:nvPr/>
        </p:nvSpPr>
        <p:spPr>
          <a:xfrm>
            <a:off x="10999435" y="5614674"/>
            <a:ext cx="2411396" cy="2411396"/>
          </a:xfrm>
          <a:prstGeom prst="ellipse">
            <a:avLst/>
          </a:prstGeom>
          <a:noFill/>
          <a:ln w="28575">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31BF31F7-B720-4AF2-ABD3-BD5EA479D7FC}"/>
              </a:ext>
            </a:extLst>
          </p:cNvPr>
          <p:cNvSpPr>
            <a:spLocks noGrp="1"/>
          </p:cNvSpPr>
          <p:nvPr>
            <p:ph type="pic" sz="quarter" idx="10"/>
          </p:nvPr>
        </p:nvSpPr>
        <p:spPr/>
        <p:txBody>
          <a:bodyPr/>
          <a:lstStyle/>
          <a:p>
            <a:endParaRPr lang="en-IN"/>
          </a:p>
        </p:txBody>
      </p:sp>
      <p:sp>
        <p:nvSpPr>
          <p:cNvPr id="5" name="Picture Placeholder 4">
            <a:extLst>
              <a:ext uri="{FF2B5EF4-FFF2-40B4-BE49-F238E27FC236}">
                <a16:creationId xmlns:a16="http://schemas.microsoft.com/office/drawing/2014/main" id="{011DD67D-EAC0-4D7B-9A1B-3A5A40A4B965}"/>
              </a:ext>
            </a:extLst>
          </p:cNvPr>
          <p:cNvSpPr>
            <a:spLocks noGrp="1"/>
          </p:cNvSpPr>
          <p:nvPr>
            <p:ph type="pic" sz="quarter" idx="11"/>
          </p:nvPr>
        </p:nvSpPr>
        <p:spPr/>
        <p:txBody>
          <a:bodyPr/>
          <a:lstStyle/>
          <a:p>
            <a:endParaRPr lang="en-IN"/>
          </a:p>
        </p:txBody>
      </p:sp>
    </p:spTree>
    <p:extLst>
      <p:ext uri="{BB962C8B-B14F-4D97-AF65-F5344CB8AC3E}">
        <p14:creationId xmlns:p14="http://schemas.microsoft.com/office/powerpoint/2010/main" val="293464589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9C316EA-C772-4899-851A-9E009E270B9A}"/>
              </a:ext>
            </a:extLst>
          </p:cNvPr>
          <p:cNvSpPr>
            <a:spLocks noGrp="1"/>
          </p:cNvSpPr>
          <p:nvPr>
            <p:ph type="pic" sz="quarter" idx="10"/>
          </p:nvPr>
        </p:nvSpPr>
        <p:spPr/>
        <p:txBody>
          <a:bodyPr/>
          <a:lstStyle/>
          <a:p>
            <a:endParaRPr lang="en-IN"/>
          </a:p>
        </p:txBody>
      </p:sp>
      <p:sp>
        <p:nvSpPr>
          <p:cNvPr id="13" name="TextBox 12">
            <a:extLst>
              <a:ext uri="{FF2B5EF4-FFF2-40B4-BE49-F238E27FC236}">
                <a16:creationId xmlns:a16="http://schemas.microsoft.com/office/drawing/2014/main" id="{CFB1294C-F9F9-4504-B9C4-68D2F383B06F}"/>
              </a:ext>
            </a:extLst>
          </p:cNvPr>
          <p:cNvSpPr txBox="1"/>
          <p:nvPr/>
        </p:nvSpPr>
        <p:spPr>
          <a:xfrm>
            <a:off x="2965142" y="4859278"/>
            <a:ext cx="3895078"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Pellentesque malesuada libero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ornare, viverra dignissim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449170C2-3A4B-495E-8D87-FA5808AFB77D}"/>
              </a:ext>
            </a:extLst>
          </p:cNvPr>
          <p:cNvSpPr txBox="1"/>
          <p:nvPr/>
        </p:nvSpPr>
        <p:spPr>
          <a:xfrm>
            <a:off x="986162" y="4907358"/>
            <a:ext cx="1313151" cy="461665"/>
          </a:xfrm>
          <a:prstGeom prst="rect">
            <a:avLst/>
          </a:prstGeom>
          <a:noFill/>
        </p:spPr>
        <p:txBody>
          <a:bodyPr wrap="square" rtlCol="0">
            <a:spAutoFit/>
          </a:bodyPr>
          <a:lstStyle/>
          <a:p>
            <a:r>
              <a:rPr lang="en-US" sz="1200">
                <a:solidFill>
                  <a:schemeClr val="tx1">
                    <a:lumMod val="75000"/>
                    <a:lumOff val="25000"/>
                  </a:schemeClr>
                </a:solidFill>
                <a:latin typeface="Montserrat Medium" panose="00000600000000000000" pitchFamily="2" charset="0"/>
              </a:rPr>
              <a:t>What we Share?</a:t>
            </a:r>
            <a:endParaRPr lang="en-ID" sz="1200">
              <a:solidFill>
                <a:schemeClr val="tx1">
                  <a:lumMod val="75000"/>
                  <a:lumOff val="25000"/>
                </a:schemeClr>
              </a:solidFill>
              <a:latin typeface="Montserrat Medium" panose="00000600000000000000" pitchFamily="2" charset="0"/>
            </a:endParaRPr>
          </a:p>
        </p:txBody>
      </p:sp>
      <p:sp>
        <p:nvSpPr>
          <p:cNvPr id="15" name="TextBox 14">
            <a:extLst>
              <a:ext uri="{FF2B5EF4-FFF2-40B4-BE49-F238E27FC236}">
                <a16:creationId xmlns:a16="http://schemas.microsoft.com/office/drawing/2014/main" id="{AED4232A-CA39-4E7D-A481-EE0AD923244F}"/>
              </a:ext>
            </a:extLst>
          </p:cNvPr>
          <p:cNvSpPr txBox="1"/>
          <p:nvPr/>
        </p:nvSpPr>
        <p:spPr>
          <a:xfrm>
            <a:off x="7130988" y="4859278"/>
            <a:ext cx="3895078"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ipsum dolor sit amet, conse lectus ornare, viverra ctetur adipiscing elit. Pellentesque malesuada libero scelerisque malesuada libero a pellentesque. Morbi orci dui, fermentum eget lectus ornare, viverra dignissim risus. Donec lacinia nli lectus ornare,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8C06C589-E796-4BFB-8AEC-A26CA95E9DB3}"/>
              </a:ext>
            </a:extLst>
          </p:cNvPr>
          <p:cNvSpPr/>
          <p:nvPr/>
        </p:nvSpPr>
        <p:spPr>
          <a:xfrm>
            <a:off x="0" y="0"/>
            <a:ext cx="12192000" cy="4145872"/>
          </a:xfrm>
          <a:prstGeom prst="rect">
            <a:avLst/>
          </a:prstGeom>
          <a:gradFill>
            <a:gsLst>
              <a:gs pos="0">
                <a:srgbClr val="EB4F48">
                  <a:alpha val="90000"/>
                </a:srgbClr>
              </a:gs>
              <a:gs pos="100000">
                <a:srgbClr val="EB4F48">
                  <a:alpha val="6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95757881-B202-4C55-B0A9-8C1D826E6F15}"/>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bg1"/>
                </a:solidFill>
                <a:latin typeface="Montserrat" panose="00000500000000000000" pitchFamily="2" charset="0"/>
              </a:rPr>
              <a:t>STADIA</a:t>
            </a:r>
            <a:endParaRPr lang="en-ID" sz="1000" b="1">
              <a:solidFill>
                <a:schemeClr val="bg1"/>
              </a:solidFill>
              <a:latin typeface="Montserrat" panose="00000500000000000000" pitchFamily="2" charset="0"/>
            </a:endParaRPr>
          </a:p>
        </p:txBody>
      </p:sp>
      <p:sp>
        <p:nvSpPr>
          <p:cNvPr id="18" name="TextBox 17">
            <a:extLst>
              <a:ext uri="{FF2B5EF4-FFF2-40B4-BE49-F238E27FC236}">
                <a16:creationId xmlns:a16="http://schemas.microsoft.com/office/drawing/2014/main" id="{3AB4C2FA-3369-4775-B1B1-BE6C704D36B6}"/>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19" name="TextBox 18">
            <a:extLst>
              <a:ext uri="{FF2B5EF4-FFF2-40B4-BE49-F238E27FC236}">
                <a16:creationId xmlns:a16="http://schemas.microsoft.com/office/drawing/2014/main" id="{C2D67931-9137-42A5-A119-8590BB7CCF9C}"/>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20" name="TextBox 19">
            <a:extLst>
              <a:ext uri="{FF2B5EF4-FFF2-40B4-BE49-F238E27FC236}">
                <a16:creationId xmlns:a16="http://schemas.microsoft.com/office/drawing/2014/main" id="{1E57C3BB-F0D0-4CF7-8EE0-841A4DC5CC1C}"/>
              </a:ext>
            </a:extLst>
          </p:cNvPr>
          <p:cNvSpPr txBox="1"/>
          <p:nvPr/>
        </p:nvSpPr>
        <p:spPr>
          <a:xfrm>
            <a:off x="1065320" y="1452389"/>
            <a:ext cx="4565342" cy="1077218"/>
          </a:xfrm>
          <a:prstGeom prst="rect">
            <a:avLst/>
          </a:prstGeom>
          <a:noFill/>
        </p:spPr>
        <p:txBody>
          <a:bodyPr wrap="square" rtlCol="0">
            <a:spAutoFit/>
          </a:bodyPr>
          <a:lstStyle/>
          <a:p>
            <a:r>
              <a:rPr lang="en-US" sz="3200">
                <a:solidFill>
                  <a:schemeClr val="bg1"/>
                </a:solidFill>
                <a:latin typeface="Montserrat Medium" panose="00000600000000000000" pitchFamily="2" charset="0"/>
              </a:rPr>
              <a:t>Stadia Business Online Conference</a:t>
            </a:r>
            <a:endParaRPr lang="en-ID" sz="3200">
              <a:solidFill>
                <a:schemeClr val="bg1"/>
              </a:solidFill>
              <a:latin typeface="Montserrat Medium" panose="00000600000000000000" pitchFamily="2" charset="0"/>
            </a:endParaRPr>
          </a:p>
        </p:txBody>
      </p:sp>
      <p:sp>
        <p:nvSpPr>
          <p:cNvPr id="21" name="TextBox 20">
            <a:extLst>
              <a:ext uri="{FF2B5EF4-FFF2-40B4-BE49-F238E27FC236}">
                <a16:creationId xmlns:a16="http://schemas.microsoft.com/office/drawing/2014/main" id="{C716D8BF-CB18-46A2-A252-D5C74D3E22FC}"/>
              </a:ext>
            </a:extLst>
          </p:cNvPr>
          <p:cNvSpPr txBox="1"/>
          <p:nvPr/>
        </p:nvSpPr>
        <p:spPr>
          <a:xfrm>
            <a:off x="3129379" y="3068446"/>
            <a:ext cx="2840855" cy="261610"/>
          </a:xfrm>
          <a:prstGeom prst="rect">
            <a:avLst/>
          </a:prstGeom>
          <a:noFill/>
        </p:spPr>
        <p:txBody>
          <a:bodyPr wrap="square" rtlCol="0">
            <a:spAutoFit/>
          </a:bodyPr>
          <a:lstStyle/>
          <a:p>
            <a:r>
              <a:rPr lang="en-US" sz="1100">
                <a:solidFill>
                  <a:schemeClr val="bg1"/>
                </a:solidFill>
                <a:latin typeface="Montserrat" panose="00000500000000000000" pitchFamily="2" charset="0"/>
              </a:rPr>
              <a:t>Support by </a:t>
            </a:r>
            <a:r>
              <a:rPr lang="en-US" sz="1100" b="1">
                <a:solidFill>
                  <a:schemeClr val="bg1"/>
                </a:solidFill>
                <a:latin typeface="Montserrat" panose="00000500000000000000" pitchFamily="2" charset="0"/>
              </a:rPr>
              <a:t>Google Meet</a:t>
            </a:r>
            <a:endParaRPr lang="en-ID" sz="1100" b="1">
              <a:solidFill>
                <a:schemeClr val="bg1"/>
              </a:solidFill>
              <a:latin typeface="Montserrat" panose="00000500000000000000" pitchFamily="2" charset="0"/>
            </a:endParaRPr>
          </a:p>
        </p:txBody>
      </p:sp>
      <p:sp>
        <p:nvSpPr>
          <p:cNvPr id="22" name="Rectangle: Rounded Corners 21">
            <a:extLst>
              <a:ext uri="{FF2B5EF4-FFF2-40B4-BE49-F238E27FC236}">
                <a16:creationId xmlns:a16="http://schemas.microsoft.com/office/drawing/2014/main" id="{334EB126-CB91-447D-A958-B6B39DA0E096}"/>
              </a:ext>
            </a:extLst>
          </p:cNvPr>
          <p:cNvSpPr/>
          <p:nvPr/>
        </p:nvSpPr>
        <p:spPr>
          <a:xfrm>
            <a:off x="1065320" y="2962883"/>
            <a:ext cx="1899822" cy="472736"/>
          </a:xfrm>
          <a:prstGeom prst="roundRect">
            <a:avLst>
              <a:gd name="adj" fmla="val 7277"/>
            </a:avLst>
          </a:prstGeom>
          <a:solidFill>
            <a:srgbClr val="E333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3" name="TextBox 22">
            <a:extLst>
              <a:ext uri="{FF2B5EF4-FFF2-40B4-BE49-F238E27FC236}">
                <a16:creationId xmlns:a16="http://schemas.microsoft.com/office/drawing/2014/main" id="{41FBFDBA-3144-40A6-9190-E83CBFE0B93C}"/>
              </a:ext>
            </a:extLst>
          </p:cNvPr>
          <p:cNvSpPr txBox="1"/>
          <p:nvPr/>
        </p:nvSpPr>
        <p:spPr>
          <a:xfrm>
            <a:off x="1229557" y="3068446"/>
            <a:ext cx="1571348" cy="261610"/>
          </a:xfrm>
          <a:prstGeom prst="rect">
            <a:avLst/>
          </a:prstGeom>
          <a:noFill/>
        </p:spPr>
        <p:txBody>
          <a:bodyPr wrap="square" rtlCol="0">
            <a:spAutoFit/>
          </a:bodyPr>
          <a:lstStyle/>
          <a:p>
            <a:pPr algn="ctr"/>
            <a:r>
              <a:rPr lang="en-US" sz="1100" b="1" spc="300">
                <a:solidFill>
                  <a:schemeClr val="bg1"/>
                </a:solidFill>
                <a:latin typeface="Montserrat" panose="00000500000000000000" pitchFamily="2" charset="0"/>
              </a:rPr>
              <a:t>JOIN NOW</a:t>
            </a:r>
            <a:endParaRPr lang="en-ID" sz="1100" b="1" spc="300">
              <a:solidFill>
                <a:schemeClr val="bg1"/>
              </a:solidFill>
              <a:latin typeface="Montserrat" panose="00000500000000000000" pitchFamily="2" charset="0"/>
            </a:endParaRPr>
          </a:p>
        </p:txBody>
      </p:sp>
    </p:spTree>
    <p:extLst>
      <p:ext uri="{BB962C8B-B14F-4D97-AF65-F5344CB8AC3E}">
        <p14:creationId xmlns:p14="http://schemas.microsoft.com/office/powerpoint/2010/main" val="275745173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3A197B7-152C-403E-88F1-B3BDD168B2D2}"/>
              </a:ext>
            </a:extLst>
          </p:cNvPr>
          <p:cNvSpPr>
            <a:spLocks noGrp="1"/>
          </p:cNvSpPr>
          <p:nvPr>
            <p:ph type="pic" sz="quarter" idx="10"/>
          </p:nvPr>
        </p:nvSpPr>
        <p:spPr/>
        <p:txBody>
          <a:bodyPr/>
          <a:lstStyle/>
          <a:p>
            <a:endParaRPr lang="en-IN"/>
          </a:p>
        </p:txBody>
      </p:sp>
      <p:sp>
        <p:nvSpPr>
          <p:cNvPr id="6" name="TextBox 5">
            <a:extLst>
              <a:ext uri="{FF2B5EF4-FFF2-40B4-BE49-F238E27FC236}">
                <a16:creationId xmlns:a16="http://schemas.microsoft.com/office/drawing/2014/main" id="{C9D700FE-54AE-4750-A1E2-1DDE3D4367A5}"/>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ADF78214-DF8F-4D9B-B483-42E6FBCD68A2}"/>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75288CBB-5102-4B64-8897-9AD3260E63ED}"/>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9" name="TextBox 8">
            <a:extLst>
              <a:ext uri="{FF2B5EF4-FFF2-40B4-BE49-F238E27FC236}">
                <a16:creationId xmlns:a16="http://schemas.microsoft.com/office/drawing/2014/main" id="{DFA7CB55-337A-462C-B3F3-A6E24AAE3328}"/>
              </a:ext>
            </a:extLst>
          </p:cNvPr>
          <p:cNvSpPr txBox="1"/>
          <p:nvPr/>
        </p:nvSpPr>
        <p:spPr>
          <a:xfrm>
            <a:off x="1057180" y="2447663"/>
            <a:ext cx="5290354" cy="830997"/>
          </a:xfrm>
          <a:prstGeom prst="rect">
            <a:avLst/>
          </a:prstGeom>
          <a:noFill/>
        </p:spPr>
        <p:txBody>
          <a:bodyPr wrap="square" rtlCol="0">
            <a:spAutoFit/>
          </a:bodyPr>
          <a:lstStyle/>
          <a:p>
            <a:r>
              <a:rPr lang="en-US" sz="4800">
                <a:solidFill>
                  <a:schemeClr val="tx1">
                    <a:lumMod val="65000"/>
                    <a:lumOff val="35000"/>
                  </a:schemeClr>
                </a:solidFill>
                <a:latin typeface="Montserrat Medium" panose="00000600000000000000" pitchFamily="2" charset="0"/>
              </a:rPr>
              <a:t>Creative Agency</a:t>
            </a:r>
            <a:endParaRPr lang="en-ID" sz="4800">
              <a:solidFill>
                <a:schemeClr val="tx1">
                  <a:lumMod val="65000"/>
                  <a:lumOff val="35000"/>
                </a:schemeClr>
              </a:solidFill>
              <a:latin typeface="Montserrat Medium" panose="00000600000000000000" pitchFamily="2" charset="0"/>
            </a:endParaRPr>
          </a:p>
        </p:txBody>
      </p:sp>
      <p:cxnSp>
        <p:nvCxnSpPr>
          <p:cNvPr id="10" name="Straight Connector 9">
            <a:extLst>
              <a:ext uri="{FF2B5EF4-FFF2-40B4-BE49-F238E27FC236}">
                <a16:creationId xmlns:a16="http://schemas.microsoft.com/office/drawing/2014/main" id="{13AF2067-4DAC-4726-8BF4-FFF936494B5C}"/>
              </a:ext>
            </a:extLst>
          </p:cNvPr>
          <p:cNvCxnSpPr>
            <a:cxnSpLocks/>
          </p:cNvCxnSpPr>
          <p:nvPr/>
        </p:nvCxnSpPr>
        <p:spPr>
          <a:xfrm>
            <a:off x="1189605" y="1751449"/>
            <a:ext cx="10209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C45A64-AB9F-4D35-9F9F-D8974866B44E}"/>
              </a:ext>
            </a:extLst>
          </p:cNvPr>
          <p:cNvSpPr txBox="1"/>
          <p:nvPr/>
        </p:nvSpPr>
        <p:spPr>
          <a:xfrm>
            <a:off x="1189605" y="4363431"/>
            <a:ext cx="1313151" cy="430887"/>
          </a:xfrm>
          <a:prstGeom prst="rect">
            <a:avLst/>
          </a:prstGeom>
          <a:noFill/>
        </p:spPr>
        <p:txBody>
          <a:bodyPr wrap="square" rtlCol="0">
            <a:spAutoFit/>
          </a:bodyPr>
          <a:lstStyle/>
          <a:p>
            <a:r>
              <a:rPr lang="en-US" sz="1100" b="1">
                <a:solidFill>
                  <a:schemeClr val="tx1">
                    <a:lumMod val="75000"/>
                    <a:lumOff val="25000"/>
                  </a:schemeClr>
                </a:solidFill>
                <a:latin typeface="Montserrat" panose="00000500000000000000" pitchFamily="2" charset="0"/>
              </a:rPr>
              <a:t>John Randall</a:t>
            </a:r>
          </a:p>
          <a:p>
            <a:r>
              <a:rPr lang="en-US" sz="1100">
                <a:solidFill>
                  <a:schemeClr val="tx1">
                    <a:lumMod val="75000"/>
                    <a:lumOff val="25000"/>
                  </a:schemeClr>
                </a:solidFill>
                <a:latin typeface="Montserrat" panose="00000500000000000000" pitchFamily="2" charset="0"/>
              </a:rPr>
              <a:t>Manager</a:t>
            </a:r>
            <a:endParaRPr lang="en-ID" sz="1100">
              <a:solidFill>
                <a:schemeClr val="tx1">
                  <a:lumMod val="75000"/>
                  <a:lumOff val="25000"/>
                </a:schemeClr>
              </a:solidFill>
              <a:latin typeface="Montserrat" panose="00000500000000000000" pitchFamily="2" charset="0"/>
            </a:endParaRPr>
          </a:p>
        </p:txBody>
      </p:sp>
      <p:sp>
        <p:nvSpPr>
          <p:cNvPr id="21" name="TextBox 20">
            <a:extLst>
              <a:ext uri="{FF2B5EF4-FFF2-40B4-BE49-F238E27FC236}">
                <a16:creationId xmlns:a16="http://schemas.microsoft.com/office/drawing/2014/main" id="{C9086384-E771-4724-9C48-B621DC4DBE8E}"/>
              </a:ext>
            </a:extLst>
          </p:cNvPr>
          <p:cNvSpPr txBox="1"/>
          <p:nvPr/>
        </p:nvSpPr>
        <p:spPr>
          <a:xfrm>
            <a:off x="8354636" y="4213902"/>
            <a:ext cx="2986968"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E24BDB9F-853B-4040-A9CA-D8C23571D4C3}"/>
              </a:ext>
            </a:extLst>
          </p:cNvPr>
          <p:cNvSpPr txBox="1"/>
          <p:nvPr/>
        </p:nvSpPr>
        <p:spPr>
          <a:xfrm>
            <a:off x="8354636" y="2698244"/>
            <a:ext cx="2986968"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345B4D0D-5A16-4734-8786-D2DBED0C831B}"/>
              </a:ext>
            </a:extLst>
          </p:cNvPr>
          <p:cNvSpPr txBox="1"/>
          <p:nvPr/>
        </p:nvSpPr>
        <p:spPr>
          <a:xfrm>
            <a:off x="8354636" y="1751449"/>
            <a:ext cx="2661152"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 your brand’s voice</a:t>
            </a:r>
            <a:endParaRPr lang="en-ID" sz="1400">
              <a:solidFill>
                <a:schemeClr val="tx1">
                  <a:lumMod val="75000"/>
                  <a:lumOff val="25000"/>
                </a:schemeClr>
              </a:solidFill>
              <a:latin typeface="Montserrat Medium" panose="00000600000000000000" pitchFamily="2" charset="0"/>
            </a:endParaRPr>
          </a:p>
        </p:txBody>
      </p:sp>
      <p:cxnSp>
        <p:nvCxnSpPr>
          <p:cNvPr id="24" name="Straight Connector 23">
            <a:extLst>
              <a:ext uri="{FF2B5EF4-FFF2-40B4-BE49-F238E27FC236}">
                <a16:creationId xmlns:a16="http://schemas.microsoft.com/office/drawing/2014/main" id="{31E1F62F-29E0-42B2-A6D5-FE113CCDA641}"/>
              </a:ext>
            </a:extLst>
          </p:cNvPr>
          <p:cNvCxnSpPr>
            <a:cxnSpLocks/>
          </p:cNvCxnSpPr>
          <p:nvPr/>
        </p:nvCxnSpPr>
        <p:spPr>
          <a:xfrm>
            <a:off x="8453018" y="6156254"/>
            <a:ext cx="56669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37198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62DDED4A-AF14-4D81-9B70-BEEA1CA5A2C2}"/>
              </a:ext>
            </a:extLst>
          </p:cNvPr>
          <p:cNvSpPr txBox="1"/>
          <p:nvPr/>
        </p:nvSpPr>
        <p:spPr>
          <a:xfrm>
            <a:off x="6215661" y="741761"/>
            <a:ext cx="3697179" cy="3154710"/>
          </a:xfrm>
          <a:prstGeom prst="rect">
            <a:avLst/>
          </a:prstGeom>
          <a:noFill/>
        </p:spPr>
        <p:txBody>
          <a:bodyPr wrap="square" rtlCol="0">
            <a:spAutoFit/>
          </a:bodyPr>
          <a:lstStyle/>
          <a:p>
            <a:r>
              <a:rPr lang="en-US" sz="19900" b="1">
                <a:solidFill>
                  <a:schemeClr val="bg1">
                    <a:lumMod val="95000"/>
                  </a:schemeClr>
                </a:solidFill>
                <a:latin typeface="Montserrat" panose="00000500000000000000" pitchFamily="2" charset="0"/>
              </a:rPr>
              <a:t>02</a:t>
            </a:r>
            <a:endParaRPr lang="en-ID" sz="19900" b="1">
              <a:solidFill>
                <a:schemeClr val="bg1">
                  <a:lumMod val="95000"/>
                </a:schemeClr>
              </a:solidFill>
              <a:latin typeface="Montserrat" panose="00000500000000000000" pitchFamily="2" charset="0"/>
            </a:endParaRPr>
          </a:p>
        </p:txBody>
      </p:sp>
      <p:sp>
        <p:nvSpPr>
          <p:cNvPr id="6" name="TextBox 5">
            <a:extLst>
              <a:ext uri="{FF2B5EF4-FFF2-40B4-BE49-F238E27FC236}">
                <a16:creationId xmlns:a16="http://schemas.microsoft.com/office/drawing/2014/main" id="{68C318E8-E05B-4ED6-AFC2-15D93307A711}"/>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BF1EFE54-B4AA-4B6C-8AFA-65C14CBD6B0B}"/>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08E984CF-1C06-41BF-8CFC-9EAB61B9225B}"/>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0" name="TextBox 9">
            <a:extLst>
              <a:ext uri="{FF2B5EF4-FFF2-40B4-BE49-F238E27FC236}">
                <a16:creationId xmlns:a16="http://schemas.microsoft.com/office/drawing/2014/main" id="{349C8C1D-FB15-4102-AFA4-5836942B101B}"/>
              </a:ext>
            </a:extLst>
          </p:cNvPr>
          <p:cNvSpPr txBox="1"/>
          <p:nvPr/>
        </p:nvSpPr>
        <p:spPr>
          <a:xfrm>
            <a:off x="7383816" y="1958059"/>
            <a:ext cx="3859565" cy="1077218"/>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We aren’t afraid to be different</a:t>
            </a:r>
            <a:endParaRPr lang="en-ID" sz="3200">
              <a:solidFill>
                <a:schemeClr val="tx1">
                  <a:lumMod val="65000"/>
                  <a:lumOff val="35000"/>
                </a:schemeClr>
              </a:solidFill>
              <a:latin typeface="Montserrat Medium" panose="00000600000000000000" pitchFamily="2" charset="0"/>
            </a:endParaRPr>
          </a:p>
        </p:txBody>
      </p:sp>
      <p:cxnSp>
        <p:nvCxnSpPr>
          <p:cNvPr id="16" name="Straight Connector 15">
            <a:extLst>
              <a:ext uri="{FF2B5EF4-FFF2-40B4-BE49-F238E27FC236}">
                <a16:creationId xmlns:a16="http://schemas.microsoft.com/office/drawing/2014/main" id="{F1F0A6D4-A0A2-4E40-A171-6DA4E255322D}"/>
              </a:ext>
            </a:extLst>
          </p:cNvPr>
          <p:cNvCxnSpPr>
            <a:cxnSpLocks/>
          </p:cNvCxnSpPr>
          <p:nvPr/>
        </p:nvCxnSpPr>
        <p:spPr>
          <a:xfrm>
            <a:off x="7501631" y="3187365"/>
            <a:ext cx="1935332"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13607A-F99B-4373-9F96-FFBD9C041D35}"/>
              </a:ext>
            </a:extLst>
          </p:cNvPr>
          <p:cNvSpPr txBox="1"/>
          <p:nvPr/>
        </p:nvSpPr>
        <p:spPr>
          <a:xfrm>
            <a:off x="7383816" y="4072502"/>
            <a:ext cx="3697180"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lacinia nli</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1101798F-B398-49BA-9C86-1B365F5404FE}"/>
              </a:ext>
            </a:extLst>
          </p:cNvPr>
          <p:cNvSpPr txBox="1"/>
          <p:nvPr/>
        </p:nvSpPr>
        <p:spPr>
          <a:xfrm>
            <a:off x="7383816" y="5472305"/>
            <a:ext cx="3697180"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libero 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Picture Placeholder 2">
            <a:extLst>
              <a:ext uri="{FF2B5EF4-FFF2-40B4-BE49-F238E27FC236}">
                <a16:creationId xmlns:a16="http://schemas.microsoft.com/office/drawing/2014/main" id="{FF0F78A6-1666-4653-883A-57E3132E758E}"/>
              </a:ext>
            </a:extLst>
          </p:cNvPr>
          <p:cNvSpPr>
            <a:spLocks noGrp="1"/>
          </p:cNvSpPr>
          <p:nvPr>
            <p:ph type="pic" sz="quarter" idx="10"/>
          </p:nvPr>
        </p:nvSpPr>
        <p:spPr/>
        <p:txBody>
          <a:bodyPr/>
          <a:lstStyle/>
          <a:p>
            <a:endParaRPr lang="en-IN"/>
          </a:p>
        </p:txBody>
      </p:sp>
      <p:sp>
        <p:nvSpPr>
          <p:cNvPr id="5" name="Picture Placeholder 4">
            <a:extLst>
              <a:ext uri="{FF2B5EF4-FFF2-40B4-BE49-F238E27FC236}">
                <a16:creationId xmlns:a16="http://schemas.microsoft.com/office/drawing/2014/main" id="{E3C25260-8F17-40F8-8ECB-AC0171DF2788}"/>
              </a:ext>
            </a:extLst>
          </p:cNvPr>
          <p:cNvSpPr>
            <a:spLocks noGrp="1"/>
          </p:cNvSpPr>
          <p:nvPr>
            <p:ph type="pic" sz="quarter" idx="11"/>
          </p:nvPr>
        </p:nvSpPr>
        <p:spPr/>
        <p:txBody>
          <a:bodyPr/>
          <a:lstStyle/>
          <a:p>
            <a:endParaRPr lang="en-IN"/>
          </a:p>
        </p:txBody>
      </p:sp>
      <p:sp>
        <p:nvSpPr>
          <p:cNvPr id="19" name="Rectangle: Rounded Corners 18">
            <a:extLst>
              <a:ext uri="{FF2B5EF4-FFF2-40B4-BE49-F238E27FC236}">
                <a16:creationId xmlns:a16="http://schemas.microsoft.com/office/drawing/2014/main" id="{53DF3CDC-B3BF-472D-B451-A0AB6A0FDFCB}"/>
              </a:ext>
            </a:extLst>
          </p:cNvPr>
          <p:cNvSpPr/>
          <p:nvPr/>
        </p:nvSpPr>
        <p:spPr>
          <a:xfrm>
            <a:off x="1029811" y="3766074"/>
            <a:ext cx="1677878" cy="2263805"/>
          </a:xfrm>
          <a:prstGeom prst="roundRect">
            <a:avLst>
              <a:gd name="adj" fmla="val 2709"/>
            </a:avLst>
          </a:prstGeom>
          <a:solidFill>
            <a:schemeClr val="bg1"/>
          </a:solidFill>
          <a:ln w="19050">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0" name="TextBox 19">
            <a:extLst>
              <a:ext uri="{FF2B5EF4-FFF2-40B4-BE49-F238E27FC236}">
                <a16:creationId xmlns:a16="http://schemas.microsoft.com/office/drawing/2014/main" id="{7D852151-FB1D-4539-BF84-ED5565D2F9C9}"/>
              </a:ext>
            </a:extLst>
          </p:cNvPr>
          <p:cNvSpPr txBox="1"/>
          <p:nvPr/>
        </p:nvSpPr>
        <p:spPr>
          <a:xfrm>
            <a:off x="1253422" y="4652918"/>
            <a:ext cx="1250082" cy="1169551"/>
          </a:xfrm>
          <a:prstGeom prst="rect">
            <a:avLst/>
          </a:prstGeom>
          <a:noFill/>
        </p:spPr>
        <p:txBody>
          <a:bodyPr wrap="square" rtlCol="0">
            <a:spAutoFit/>
          </a:bodyPr>
          <a:lstStyle/>
          <a:p>
            <a:r>
              <a:rPr lang="en-US" sz="1400" dirty="0">
                <a:solidFill>
                  <a:srgbClr val="EB4F48"/>
                </a:solidFill>
                <a:latin typeface="Montserrat" panose="00000500000000000000" pitchFamily="2" charset="0"/>
              </a:rPr>
              <a:t>Building brands with purpose and passion</a:t>
            </a:r>
            <a:endParaRPr lang="en-ID" sz="1400" dirty="0">
              <a:solidFill>
                <a:srgbClr val="EB4F48"/>
              </a:solidFill>
              <a:latin typeface="Montserrat" panose="00000500000000000000" pitchFamily="2" charset="0"/>
            </a:endParaRPr>
          </a:p>
        </p:txBody>
      </p:sp>
      <p:sp>
        <p:nvSpPr>
          <p:cNvPr id="22" name="Freeform: Shape 21">
            <a:extLst>
              <a:ext uri="{FF2B5EF4-FFF2-40B4-BE49-F238E27FC236}">
                <a16:creationId xmlns:a16="http://schemas.microsoft.com/office/drawing/2014/main" id="{FE2C7F84-B6EB-4517-B5AB-DAD570CAB7BD}"/>
              </a:ext>
            </a:extLst>
          </p:cNvPr>
          <p:cNvSpPr/>
          <p:nvPr/>
        </p:nvSpPr>
        <p:spPr>
          <a:xfrm>
            <a:off x="1385413" y="4115636"/>
            <a:ext cx="258167" cy="258167"/>
          </a:xfrm>
          <a:custGeom>
            <a:avLst/>
            <a:gdLst>
              <a:gd name="connsiteX0" fmla="*/ 159164 w 212218"/>
              <a:gd name="connsiteY0" fmla="*/ 132637 h 212218"/>
              <a:gd name="connsiteX1" fmla="*/ 121230 w 212218"/>
              <a:gd name="connsiteY1" fmla="*/ 94703 h 212218"/>
              <a:gd name="connsiteX2" fmla="*/ 212219 w 212218"/>
              <a:gd name="connsiteY2" fmla="*/ 26527 h 212218"/>
              <a:gd name="connsiteX3" fmla="*/ 185691 w 212218"/>
              <a:gd name="connsiteY3" fmla="*/ 0 h 212218"/>
              <a:gd name="connsiteX4" fmla="*/ 72022 w 212218"/>
              <a:gd name="connsiteY4" fmla="*/ 45494 h 212218"/>
              <a:gd name="connsiteX5" fmla="*/ 36210 w 212218"/>
              <a:gd name="connsiteY5" fmla="*/ 9682 h 212218"/>
              <a:gd name="connsiteX6" fmla="*/ 4244 w 212218"/>
              <a:gd name="connsiteY6" fmla="*/ 4244 h 212218"/>
              <a:gd name="connsiteX7" fmla="*/ 9682 w 212218"/>
              <a:gd name="connsiteY7" fmla="*/ 36210 h 212218"/>
              <a:gd name="connsiteX8" fmla="*/ 45494 w 212218"/>
              <a:gd name="connsiteY8" fmla="*/ 72022 h 212218"/>
              <a:gd name="connsiteX9" fmla="*/ 0 w 212218"/>
              <a:gd name="connsiteY9" fmla="*/ 185691 h 212218"/>
              <a:gd name="connsiteX10" fmla="*/ 26527 w 212218"/>
              <a:gd name="connsiteY10" fmla="*/ 212219 h 212218"/>
              <a:gd name="connsiteX11" fmla="*/ 94703 w 212218"/>
              <a:gd name="connsiteY11" fmla="*/ 121230 h 212218"/>
              <a:gd name="connsiteX12" fmla="*/ 132637 w 212218"/>
              <a:gd name="connsiteY12" fmla="*/ 159164 h 212218"/>
              <a:gd name="connsiteX13" fmla="*/ 132637 w 212218"/>
              <a:gd name="connsiteY13" fmla="*/ 212219 h 212218"/>
              <a:gd name="connsiteX14" fmla="*/ 159164 w 212218"/>
              <a:gd name="connsiteY14" fmla="*/ 212219 h 212218"/>
              <a:gd name="connsiteX15" fmla="*/ 172428 w 212218"/>
              <a:gd name="connsiteY15" fmla="*/ 172428 h 212218"/>
              <a:gd name="connsiteX16" fmla="*/ 212219 w 212218"/>
              <a:gd name="connsiteY16" fmla="*/ 159164 h 212218"/>
              <a:gd name="connsiteX17" fmla="*/ 212219 w 212218"/>
              <a:gd name="connsiteY17" fmla="*/ 132637 h 212218"/>
              <a:gd name="connsiteX18" fmla="*/ 159164 w 212218"/>
              <a:gd name="connsiteY18" fmla="*/ 132637 h 212218"/>
              <a:gd name="connsiteX19" fmla="*/ 159164 w 212218"/>
              <a:gd name="connsiteY19" fmla="*/ 132637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2218" h="212218">
                <a:moveTo>
                  <a:pt x="159164" y="132637"/>
                </a:moveTo>
                <a:lnTo>
                  <a:pt x="121230" y="94703"/>
                </a:lnTo>
                <a:lnTo>
                  <a:pt x="212219" y="26527"/>
                </a:lnTo>
                <a:lnTo>
                  <a:pt x="185691" y="0"/>
                </a:lnTo>
                <a:lnTo>
                  <a:pt x="72022" y="45494"/>
                </a:lnTo>
                <a:lnTo>
                  <a:pt x="36210" y="9682"/>
                </a:lnTo>
                <a:cubicBezTo>
                  <a:pt x="25864" y="-663"/>
                  <a:pt x="11539" y="-3051"/>
                  <a:pt x="4244" y="4244"/>
                </a:cubicBezTo>
                <a:cubicBezTo>
                  <a:pt x="-3051" y="11539"/>
                  <a:pt x="-530" y="25997"/>
                  <a:pt x="9682" y="36210"/>
                </a:cubicBezTo>
                <a:lnTo>
                  <a:pt x="45494" y="72022"/>
                </a:lnTo>
                <a:lnTo>
                  <a:pt x="0" y="185691"/>
                </a:lnTo>
                <a:lnTo>
                  <a:pt x="26527" y="212219"/>
                </a:lnTo>
                <a:lnTo>
                  <a:pt x="94703" y="121230"/>
                </a:lnTo>
                <a:lnTo>
                  <a:pt x="132637" y="159164"/>
                </a:lnTo>
                <a:lnTo>
                  <a:pt x="132637" y="212219"/>
                </a:lnTo>
                <a:lnTo>
                  <a:pt x="159164" y="212219"/>
                </a:lnTo>
                <a:lnTo>
                  <a:pt x="172428" y="172428"/>
                </a:lnTo>
                <a:lnTo>
                  <a:pt x="212219" y="159164"/>
                </a:lnTo>
                <a:lnTo>
                  <a:pt x="212219" y="132637"/>
                </a:lnTo>
                <a:lnTo>
                  <a:pt x="159164" y="132637"/>
                </a:lnTo>
                <a:lnTo>
                  <a:pt x="159164" y="132637"/>
                </a:lnTo>
                <a:close/>
              </a:path>
            </a:pathLst>
          </a:custGeom>
          <a:solidFill>
            <a:srgbClr val="EB4F48"/>
          </a:solidFill>
          <a:ln w="13262" cap="flat">
            <a:noFill/>
            <a:prstDash val="solid"/>
            <a:miter/>
          </a:ln>
        </p:spPr>
        <p:txBody>
          <a:bodyPr rtlCol="0" anchor="ctr"/>
          <a:lstStyle/>
          <a:p>
            <a:endParaRPr lang="en-ID"/>
          </a:p>
        </p:txBody>
      </p:sp>
    </p:spTree>
    <p:extLst>
      <p:ext uri="{BB962C8B-B14F-4D97-AF65-F5344CB8AC3E}">
        <p14:creationId xmlns:p14="http://schemas.microsoft.com/office/powerpoint/2010/main" val="160960020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16AE5A2-DB05-46C2-BC1F-776685EE6703}"/>
              </a:ext>
            </a:extLst>
          </p:cNvPr>
          <p:cNvSpPr>
            <a:spLocks noGrp="1"/>
          </p:cNvSpPr>
          <p:nvPr>
            <p:ph type="pic" sz="quarter" idx="10"/>
          </p:nvPr>
        </p:nvSpPr>
        <p:spPr/>
        <p:txBody>
          <a:bodyPr/>
          <a:lstStyle/>
          <a:p>
            <a:endParaRPr lang="en-IN"/>
          </a:p>
        </p:txBody>
      </p:sp>
      <p:sp>
        <p:nvSpPr>
          <p:cNvPr id="9" name="Rectangle 8">
            <a:extLst>
              <a:ext uri="{FF2B5EF4-FFF2-40B4-BE49-F238E27FC236}">
                <a16:creationId xmlns:a16="http://schemas.microsoft.com/office/drawing/2014/main" id="{5898CEE6-4E70-4E64-841C-56003A681314}"/>
              </a:ext>
            </a:extLst>
          </p:cNvPr>
          <p:cNvSpPr/>
          <p:nvPr/>
        </p:nvSpPr>
        <p:spPr>
          <a:xfrm>
            <a:off x="0" y="0"/>
            <a:ext cx="12192000" cy="6858000"/>
          </a:xfrm>
          <a:prstGeom prst="rect">
            <a:avLst/>
          </a:prstGeom>
          <a:gradFill>
            <a:gsLst>
              <a:gs pos="0">
                <a:srgbClr val="EB4F48">
                  <a:alpha val="90000"/>
                </a:srgbClr>
              </a:gs>
              <a:gs pos="100000">
                <a:srgbClr val="EB4F48">
                  <a:alpha val="6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1C12B7BA-267E-435E-997E-6DA24357C25F}"/>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bg1"/>
                </a:solidFill>
                <a:latin typeface="Montserrat" panose="00000500000000000000" pitchFamily="2" charset="0"/>
              </a:rPr>
              <a:t>STADIA</a:t>
            </a:r>
            <a:endParaRPr lang="en-ID" sz="1000" b="1">
              <a:solidFill>
                <a:schemeClr val="bg1"/>
              </a:solidFill>
              <a:latin typeface="Montserrat" panose="00000500000000000000" pitchFamily="2" charset="0"/>
            </a:endParaRPr>
          </a:p>
        </p:txBody>
      </p:sp>
      <p:sp>
        <p:nvSpPr>
          <p:cNvPr id="11" name="TextBox 10">
            <a:extLst>
              <a:ext uri="{FF2B5EF4-FFF2-40B4-BE49-F238E27FC236}">
                <a16:creationId xmlns:a16="http://schemas.microsoft.com/office/drawing/2014/main" id="{98669A79-B889-4BFA-A402-417029A0C29F}"/>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12" name="TextBox 11">
            <a:extLst>
              <a:ext uri="{FF2B5EF4-FFF2-40B4-BE49-F238E27FC236}">
                <a16:creationId xmlns:a16="http://schemas.microsoft.com/office/drawing/2014/main" id="{5759205C-3C20-4AF0-8A24-DC874010AFDD}"/>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3" name="TextBox 12">
            <a:extLst>
              <a:ext uri="{FF2B5EF4-FFF2-40B4-BE49-F238E27FC236}">
                <a16:creationId xmlns:a16="http://schemas.microsoft.com/office/drawing/2014/main" id="{A7270BF4-B395-479A-875E-EA2E4B68D693}"/>
              </a:ext>
            </a:extLst>
          </p:cNvPr>
          <p:cNvSpPr txBox="1"/>
          <p:nvPr/>
        </p:nvSpPr>
        <p:spPr>
          <a:xfrm>
            <a:off x="1393794" y="1787568"/>
            <a:ext cx="4421080" cy="3785652"/>
          </a:xfrm>
          <a:prstGeom prst="rect">
            <a:avLst/>
          </a:prstGeom>
          <a:noFill/>
        </p:spPr>
        <p:txBody>
          <a:bodyPr wrap="square" rtlCol="0">
            <a:spAutoFit/>
          </a:bodyPr>
          <a:lstStyle/>
          <a:p>
            <a:r>
              <a:rPr lang="en-US" sz="4800">
                <a:solidFill>
                  <a:schemeClr val="bg1"/>
                </a:solidFill>
                <a:latin typeface="Montserrat" panose="00000500000000000000" pitchFamily="2" charset="0"/>
              </a:rPr>
              <a:t>Working together, to create </a:t>
            </a:r>
            <a:r>
              <a:rPr lang="en-US" sz="4800" b="1">
                <a:solidFill>
                  <a:schemeClr val="bg1"/>
                </a:solidFill>
                <a:latin typeface="Montserrat" panose="00000500000000000000" pitchFamily="2" charset="0"/>
              </a:rPr>
              <a:t>something younique</a:t>
            </a:r>
            <a:endParaRPr lang="en-ID" sz="4800" b="1">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2A4594CE-CDED-4BC2-B746-E8626DFD0148}"/>
              </a:ext>
            </a:extLst>
          </p:cNvPr>
          <p:cNvSpPr/>
          <p:nvPr/>
        </p:nvSpPr>
        <p:spPr>
          <a:xfrm>
            <a:off x="7572653" y="2945443"/>
            <a:ext cx="5717219" cy="571721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DABF5788-251B-4B19-BA40-9FF58A8E420A}"/>
              </a:ext>
            </a:extLst>
          </p:cNvPr>
          <p:cNvSpPr/>
          <p:nvPr/>
        </p:nvSpPr>
        <p:spPr>
          <a:xfrm>
            <a:off x="7057748" y="4703221"/>
            <a:ext cx="1029810" cy="1029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73481D63-BFF3-4853-AE7F-36B85C570B04}"/>
              </a:ext>
            </a:extLst>
          </p:cNvPr>
          <p:cNvSpPr/>
          <p:nvPr/>
        </p:nvSpPr>
        <p:spPr>
          <a:xfrm>
            <a:off x="8087558" y="2713238"/>
            <a:ext cx="1431524" cy="1431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2C779ECE-BC74-470E-9333-52D65C270630}"/>
              </a:ext>
            </a:extLst>
          </p:cNvPr>
          <p:cNvSpPr/>
          <p:nvPr/>
        </p:nvSpPr>
        <p:spPr>
          <a:xfrm>
            <a:off x="10386134" y="2533371"/>
            <a:ext cx="824143" cy="8241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Freeform: Shape 17">
            <a:extLst>
              <a:ext uri="{FF2B5EF4-FFF2-40B4-BE49-F238E27FC236}">
                <a16:creationId xmlns:a16="http://schemas.microsoft.com/office/drawing/2014/main" id="{D9E81A22-2F5E-4C7C-8A60-6336AD247370}"/>
              </a:ext>
            </a:extLst>
          </p:cNvPr>
          <p:cNvSpPr/>
          <p:nvPr/>
        </p:nvSpPr>
        <p:spPr>
          <a:xfrm>
            <a:off x="10659412" y="2816562"/>
            <a:ext cx="277586" cy="257759"/>
          </a:xfrm>
          <a:custGeom>
            <a:avLst/>
            <a:gdLst>
              <a:gd name="connsiteX0" fmla="*/ 106109 w 185691"/>
              <a:gd name="connsiteY0" fmla="*/ 120036 h 172427"/>
              <a:gd name="connsiteX1" fmla="*/ 106109 w 185691"/>
              <a:gd name="connsiteY1" fmla="*/ 109027 h 172427"/>
              <a:gd name="connsiteX2" fmla="*/ 132637 w 185691"/>
              <a:gd name="connsiteY2" fmla="*/ 59686 h 172427"/>
              <a:gd name="connsiteX3" fmla="*/ 92846 w 185691"/>
              <a:gd name="connsiteY3" fmla="*/ 0 h 172427"/>
              <a:gd name="connsiteX4" fmla="*/ 53055 w 185691"/>
              <a:gd name="connsiteY4" fmla="*/ 59686 h 172427"/>
              <a:gd name="connsiteX5" fmla="*/ 79582 w 185691"/>
              <a:gd name="connsiteY5" fmla="*/ 109027 h 172427"/>
              <a:gd name="connsiteX6" fmla="*/ 79582 w 185691"/>
              <a:gd name="connsiteY6" fmla="*/ 120036 h 172427"/>
              <a:gd name="connsiteX7" fmla="*/ 0 w 185691"/>
              <a:gd name="connsiteY7" fmla="*/ 172560 h 172427"/>
              <a:gd name="connsiteX8" fmla="*/ 185691 w 185691"/>
              <a:gd name="connsiteY8" fmla="*/ 172560 h 172427"/>
              <a:gd name="connsiteX9" fmla="*/ 106109 w 185691"/>
              <a:gd name="connsiteY9" fmla="*/ 120036 h 17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91" h="172427">
                <a:moveTo>
                  <a:pt x="106109" y="120036"/>
                </a:moveTo>
                <a:lnTo>
                  <a:pt x="106109" y="109027"/>
                </a:lnTo>
                <a:cubicBezTo>
                  <a:pt x="120699" y="100804"/>
                  <a:pt x="132637" y="80245"/>
                  <a:pt x="132637" y="59686"/>
                </a:cubicBezTo>
                <a:cubicBezTo>
                  <a:pt x="132637" y="26660"/>
                  <a:pt x="132637" y="0"/>
                  <a:pt x="92846" y="0"/>
                </a:cubicBezTo>
                <a:cubicBezTo>
                  <a:pt x="53055" y="0"/>
                  <a:pt x="53055" y="26660"/>
                  <a:pt x="53055" y="59686"/>
                </a:cubicBezTo>
                <a:cubicBezTo>
                  <a:pt x="53055" y="80245"/>
                  <a:pt x="64992" y="100671"/>
                  <a:pt x="79582" y="109027"/>
                </a:cubicBezTo>
                <a:lnTo>
                  <a:pt x="79582" y="120036"/>
                </a:lnTo>
                <a:cubicBezTo>
                  <a:pt x="34618" y="123750"/>
                  <a:pt x="0" y="145768"/>
                  <a:pt x="0" y="172560"/>
                </a:cubicBezTo>
                <a:lnTo>
                  <a:pt x="185691" y="172560"/>
                </a:lnTo>
                <a:cubicBezTo>
                  <a:pt x="185691" y="145900"/>
                  <a:pt x="151073" y="123750"/>
                  <a:pt x="106109" y="120036"/>
                </a:cubicBezTo>
                <a:close/>
              </a:path>
            </a:pathLst>
          </a:custGeom>
          <a:solidFill>
            <a:srgbClr val="EB4F48"/>
          </a:solidFill>
          <a:ln w="13262" cap="flat">
            <a:noFill/>
            <a:prstDash val="solid"/>
            <a:miter/>
          </a:ln>
        </p:spPr>
        <p:txBody>
          <a:bodyPr rtlCol="0" anchor="ctr"/>
          <a:lstStyle/>
          <a:p>
            <a:endParaRPr lang="en-ID"/>
          </a:p>
        </p:txBody>
      </p:sp>
      <p:sp>
        <p:nvSpPr>
          <p:cNvPr id="19" name="Freeform: Shape 18">
            <a:extLst>
              <a:ext uri="{FF2B5EF4-FFF2-40B4-BE49-F238E27FC236}">
                <a16:creationId xmlns:a16="http://schemas.microsoft.com/office/drawing/2014/main" id="{8F1A2783-C608-443E-AFBA-09EC3959AE96}"/>
              </a:ext>
            </a:extLst>
          </p:cNvPr>
          <p:cNvSpPr/>
          <p:nvPr/>
        </p:nvSpPr>
        <p:spPr>
          <a:xfrm>
            <a:off x="7414032" y="5059505"/>
            <a:ext cx="317242" cy="317242"/>
          </a:xfrm>
          <a:custGeom>
            <a:avLst/>
            <a:gdLst>
              <a:gd name="connsiteX0" fmla="*/ 106109 w 212218"/>
              <a:gd name="connsiteY0" fmla="*/ 0 h 212218"/>
              <a:gd name="connsiteX1" fmla="*/ 0 w 212218"/>
              <a:gd name="connsiteY1" fmla="*/ 106109 h 212218"/>
              <a:gd name="connsiteX2" fmla="*/ 106109 w 212218"/>
              <a:gd name="connsiteY2" fmla="*/ 212219 h 212218"/>
              <a:gd name="connsiteX3" fmla="*/ 212219 w 212218"/>
              <a:gd name="connsiteY3" fmla="*/ 106109 h 212218"/>
              <a:gd name="connsiteX4" fmla="*/ 106109 w 212218"/>
              <a:gd name="connsiteY4" fmla="*/ 0 h 212218"/>
              <a:gd name="connsiteX5" fmla="*/ 106109 w 212218"/>
              <a:gd name="connsiteY5" fmla="*/ 53055 h 212218"/>
              <a:gd name="connsiteX6" fmla="*/ 159164 w 212218"/>
              <a:gd name="connsiteY6" fmla="*/ 106109 h 212218"/>
              <a:gd name="connsiteX7" fmla="*/ 106109 w 212218"/>
              <a:gd name="connsiteY7" fmla="*/ 159164 h 212218"/>
              <a:gd name="connsiteX8" fmla="*/ 53055 w 212218"/>
              <a:gd name="connsiteY8" fmla="*/ 106109 h 212218"/>
              <a:gd name="connsiteX9" fmla="*/ 106109 w 212218"/>
              <a:gd name="connsiteY9" fmla="*/ 53055 h 212218"/>
              <a:gd name="connsiteX10" fmla="*/ 169377 w 212218"/>
              <a:gd name="connsiteY10" fmla="*/ 169377 h 212218"/>
              <a:gd name="connsiteX11" fmla="*/ 106109 w 212218"/>
              <a:gd name="connsiteY11" fmla="*/ 195639 h 212218"/>
              <a:gd name="connsiteX12" fmla="*/ 42842 w 212218"/>
              <a:gd name="connsiteY12" fmla="*/ 169377 h 212218"/>
              <a:gd name="connsiteX13" fmla="*/ 16580 w 212218"/>
              <a:gd name="connsiteY13" fmla="*/ 106109 h 212218"/>
              <a:gd name="connsiteX14" fmla="*/ 42842 w 212218"/>
              <a:gd name="connsiteY14" fmla="*/ 42842 h 212218"/>
              <a:gd name="connsiteX15" fmla="*/ 56901 w 212218"/>
              <a:gd name="connsiteY15" fmla="*/ 56901 h 212218"/>
              <a:gd name="connsiteX16" fmla="*/ 56901 w 212218"/>
              <a:gd name="connsiteY16" fmla="*/ 56901 h 212218"/>
              <a:gd name="connsiteX17" fmla="*/ 56901 w 212218"/>
              <a:gd name="connsiteY17" fmla="*/ 155450 h 212218"/>
              <a:gd name="connsiteX18" fmla="*/ 106109 w 212218"/>
              <a:gd name="connsiteY18" fmla="*/ 175876 h 212218"/>
              <a:gd name="connsiteX19" fmla="*/ 155318 w 212218"/>
              <a:gd name="connsiteY19" fmla="*/ 155450 h 212218"/>
              <a:gd name="connsiteX20" fmla="*/ 155318 w 212218"/>
              <a:gd name="connsiteY20" fmla="*/ 56901 h 212218"/>
              <a:gd name="connsiteX21" fmla="*/ 169377 w 212218"/>
              <a:gd name="connsiteY21" fmla="*/ 42842 h 212218"/>
              <a:gd name="connsiteX22" fmla="*/ 195639 w 212218"/>
              <a:gd name="connsiteY22" fmla="*/ 106109 h 212218"/>
              <a:gd name="connsiteX23" fmla="*/ 169377 w 212218"/>
              <a:gd name="connsiteY23" fmla="*/ 169377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2218" h="212218">
                <a:moveTo>
                  <a:pt x="106109" y="0"/>
                </a:moveTo>
                <a:cubicBezTo>
                  <a:pt x="47484" y="0"/>
                  <a:pt x="0" y="47484"/>
                  <a:pt x="0" y="106109"/>
                </a:cubicBezTo>
                <a:cubicBezTo>
                  <a:pt x="0" y="164735"/>
                  <a:pt x="47484" y="212219"/>
                  <a:pt x="106109" y="212219"/>
                </a:cubicBezTo>
                <a:cubicBezTo>
                  <a:pt x="164735" y="212219"/>
                  <a:pt x="212219" y="164735"/>
                  <a:pt x="212219" y="106109"/>
                </a:cubicBezTo>
                <a:cubicBezTo>
                  <a:pt x="212219" y="47484"/>
                  <a:pt x="164735" y="0"/>
                  <a:pt x="106109" y="0"/>
                </a:cubicBezTo>
                <a:close/>
                <a:moveTo>
                  <a:pt x="106109" y="53055"/>
                </a:moveTo>
                <a:cubicBezTo>
                  <a:pt x="135422" y="53055"/>
                  <a:pt x="159164" y="76797"/>
                  <a:pt x="159164" y="106109"/>
                </a:cubicBezTo>
                <a:cubicBezTo>
                  <a:pt x="159164" y="135422"/>
                  <a:pt x="135422" y="159164"/>
                  <a:pt x="106109" y="159164"/>
                </a:cubicBezTo>
                <a:cubicBezTo>
                  <a:pt x="76797" y="159164"/>
                  <a:pt x="53055" y="135422"/>
                  <a:pt x="53055" y="106109"/>
                </a:cubicBezTo>
                <a:cubicBezTo>
                  <a:pt x="53055" y="76797"/>
                  <a:pt x="76797" y="53055"/>
                  <a:pt x="106109" y="53055"/>
                </a:cubicBezTo>
                <a:close/>
                <a:moveTo>
                  <a:pt x="169377" y="169377"/>
                </a:moveTo>
                <a:cubicBezTo>
                  <a:pt x="152532" y="186222"/>
                  <a:pt x="129984" y="195639"/>
                  <a:pt x="106109" y="195639"/>
                </a:cubicBezTo>
                <a:cubicBezTo>
                  <a:pt x="82235" y="195639"/>
                  <a:pt x="59686" y="186354"/>
                  <a:pt x="42842" y="169377"/>
                </a:cubicBezTo>
                <a:cubicBezTo>
                  <a:pt x="25864" y="152400"/>
                  <a:pt x="16580" y="129984"/>
                  <a:pt x="16580" y="106109"/>
                </a:cubicBezTo>
                <a:cubicBezTo>
                  <a:pt x="16580" y="82235"/>
                  <a:pt x="25864" y="59686"/>
                  <a:pt x="42842" y="42842"/>
                </a:cubicBezTo>
                <a:lnTo>
                  <a:pt x="56901" y="56901"/>
                </a:lnTo>
                <a:lnTo>
                  <a:pt x="56901" y="56901"/>
                </a:lnTo>
                <a:cubicBezTo>
                  <a:pt x="29711" y="84092"/>
                  <a:pt x="29711" y="128260"/>
                  <a:pt x="56901" y="155450"/>
                </a:cubicBezTo>
                <a:cubicBezTo>
                  <a:pt x="70032" y="168581"/>
                  <a:pt x="87540" y="175876"/>
                  <a:pt x="106109" y="175876"/>
                </a:cubicBezTo>
                <a:cubicBezTo>
                  <a:pt x="124678" y="175876"/>
                  <a:pt x="142186" y="168581"/>
                  <a:pt x="155318" y="155450"/>
                </a:cubicBezTo>
                <a:cubicBezTo>
                  <a:pt x="182508" y="128260"/>
                  <a:pt x="182508" y="84092"/>
                  <a:pt x="155318" y="56901"/>
                </a:cubicBezTo>
                <a:lnTo>
                  <a:pt x="169377" y="42842"/>
                </a:lnTo>
                <a:cubicBezTo>
                  <a:pt x="186354" y="59819"/>
                  <a:pt x="195639" y="82235"/>
                  <a:pt x="195639" y="106109"/>
                </a:cubicBezTo>
                <a:cubicBezTo>
                  <a:pt x="195639" y="129984"/>
                  <a:pt x="186354" y="152532"/>
                  <a:pt x="169377" y="169377"/>
                </a:cubicBezTo>
                <a:close/>
              </a:path>
            </a:pathLst>
          </a:custGeom>
          <a:solidFill>
            <a:srgbClr val="EB4F48"/>
          </a:solidFill>
          <a:ln w="13262" cap="flat">
            <a:noFill/>
            <a:prstDash val="solid"/>
            <a:miter/>
          </a:ln>
        </p:spPr>
        <p:txBody>
          <a:bodyPr rtlCol="0" anchor="ctr"/>
          <a:lstStyle/>
          <a:p>
            <a:endParaRPr lang="en-ID"/>
          </a:p>
        </p:txBody>
      </p:sp>
      <p:sp>
        <p:nvSpPr>
          <p:cNvPr id="20" name="Freeform: Shape 19">
            <a:extLst>
              <a:ext uri="{FF2B5EF4-FFF2-40B4-BE49-F238E27FC236}">
                <a16:creationId xmlns:a16="http://schemas.microsoft.com/office/drawing/2014/main" id="{0A6F659E-B0FF-4B89-BDA4-C697039A3020}"/>
              </a:ext>
            </a:extLst>
          </p:cNvPr>
          <p:cNvSpPr/>
          <p:nvPr/>
        </p:nvSpPr>
        <p:spPr>
          <a:xfrm>
            <a:off x="8561999" y="3241975"/>
            <a:ext cx="468072" cy="409562"/>
          </a:xfrm>
          <a:custGeom>
            <a:avLst/>
            <a:gdLst>
              <a:gd name="connsiteX0" fmla="*/ 172428 w 212218"/>
              <a:gd name="connsiteY0" fmla="*/ 26527 h 185691"/>
              <a:gd name="connsiteX1" fmla="*/ 172428 w 212218"/>
              <a:gd name="connsiteY1" fmla="*/ 0 h 185691"/>
              <a:gd name="connsiteX2" fmla="*/ 39791 w 212218"/>
              <a:gd name="connsiteY2" fmla="*/ 0 h 185691"/>
              <a:gd name="connsiteX3" fmla="*/ 39791 w 212218"/>
              <a:gd name="connsiteY3" fmla="*/ 26527 h 185691"/>
              <a:gd name="connsiteX4" fmla="*/ 0 w 212218"/>
              <a:gd name="connsiteY4" fmla="*/ 26527 h 185691"/>
              <a:gd name="connsiteX5" fmla="*/ 0 w 212218"/>
              <a:gd name="connsiteY5" fmla="*/ 53055 h 185691"/>
              <a:gd name="connsiteX6" fmla="*/ 39791 w 212218"/>
              <a:gd name="connsiteY6" fmla="*/ 92846 h 185691"/>
              <a:gd name="connsiteX7" fmla="*/ 51728 w 212218"/>
              <a:gd name="connsiteY7" fmla="*/ 90989 h 185691"/>
              <a:gd name="connsiteX8" fmla="*/ 92846 w 212218"/>
              <a:gd name="connsiteY8" fmla="*/ 118047 h 185691"/>
              <a:gd name="connsiteX9" fmla="*/ 92846 w 212218"/>
              <a:gd name="connsiteY9" fmla="*/ 159164 h 185691"/>
              <a:gd name="connsiteX10" fmla="*/ 79582 w 212218"/>
              <a:gd name="connsiteY10" fmla="*/ 159164 h 185691"/>
              <a:gd name="connsiteX11" fmla="*/ 53055 w 212218"/>
              <a:gd name="connsiteY11" fmla="*/ 185691 h 185691"/>
              <a:gd name="connsiteX12" fmla="*/ 159164 w 212218"/>
              <a:gd name="connsiteY12" fmla="*/ 185691 h 185691"/>
              <a:gd name="connsiteX13" fmla="*/ 132637 w 212218"/>
              <a:gd name="connsiteY13" fmla="*/ 159164 h 185691"/>
              <a:gd name="connsiteX14" fmla="*/ 119373 w 212218"/>
              <a:gd name="connsiteY14" fmla="*/ 159164 h 185691"/>
              <a:gd name="connsiteX15" fmla="*/ 119373 w 212218"/>
              <a:gd name="connsiteY15" fmla="*/ 118047 h 185691"/>
              <a:gd name="connsiteX16" fmla="*/ 160490 w 212218"/>
              <a:gd name="connsiteY16" fmla="*/ 90989 h 185691"/>
              <a:gd name="connsiteX17" fmla="*/ 172428 w 212218"/>
              <a:gd name="connsiteY17" fmla="*/ 92846 h 185691"/>
              <a:gd name="connsiteX18" fmla="*/ 212219 w 212218"/>
              <a:gd name="connsiteY18" fmla="*/ 53055 h 185691"/>
              <a:gd name="connsiteX19" fmla="*/ 212219 w 212218"/>
              <a:gd name="connsiteY19" fmla="*/ 26527 h 185691"/>
              <a:gd name="connsiteX20" fmla="*/ 172428 w 212218"/>
              <a:gd name="connsiteY20" fmla="*/ 26527 h 185691"/>
              <a:gd name="connsiteX21" fmla="*/ 39791 w 212218"/>
              <a:gd name="connsiteY21" fmla="*/ 77062 h 185691"/>
              <a:gd name="connsiteX22" fmla="*/ 15784 w 212218"/>
              <a:gd name="connsiteY22" fmla="*/ 53055 h 185691"/>
              <a:gd name="connsiteX23" fmla="*/ 15784 w 212218"/>
              <a:gd name="connsiteY23" fmla="*/ 39791 h 185691"/>
              <a:gd name="connsiteX24" fmla="*/ 39791 w 212218"/>
              <a:gd name="connsiteY24" fmla="*/ 39791 h 185691"/>
              <a:gd name="connsiteX25" fmla="*/ 39791 w 212218"/>
              <a:gd name="connsiteY25" fmla="*/ 53055 h 185691"/>
              <a:gd name="connsiteX26" fmla="*/ 44168 w 212218"/>
              <a:gd name="connsiteY26" fmla="*/ 76664 h 185691"/>
              <a:gd name="connsiteX27" fmla="*/ 39791 w 212218"/>
              <a:gd name="connsiteY27" fmla="*/ 77062 h 185691"/>
              <a:gd name="connsiteX28" fmla="*/ 39791 w 212218"/>
              <a:gd name="connsiteY28" fmla="*/ 77062 h 185691"/>
              <a:gd name="connsiteX29" fmla="*/ 196435 w 212218"/>
              <a:gd name="connsiteY29" fmla="*/ 53055 h 185691"/>
              <a:gd name="connsiteX30" fmla="*/ 172428 w 212218"/>
              <a:gd name="connsiteY30" fmla="*/ 77062 h 185691"/>
              <a:gd name="connsiteX31" fmla="*/ 168051 w 212218"/>
              <a:gd name="connsiteY31" fmla="*/ 76664 h 185691"/>
              <a:gd name="connsiteX32" fmla="*/ 172428 w 212218"/>
              <a:gd name="connsiteY32" fmla="*/ 53055 h 185691"/>
              <a:gd name="connsiteX33" fmla="*/ 172428 w 212218"/>
              <a:gd name="connsiteY33" fmla="*/ 39791 h 185691"/>
              <a:gd name="connsiteX34" fmla="*/ 196435 w 212218"/>
              <a:gd name="connsiteY34" fmla="*/ 39791 h 185691"/>
              <a:gd name="connsiteX35" fmla="*/ 196435 w 212218"/>
              <a:gd name="connsiteY35" fmla="*/ 53055 h 185691"/>
              <a:gd name="connsiteX36" fmla="*/ 196435 w 212218"/>
              <a:gd name="connsiteY36" fmla="*/ 53055 h 18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2218" h="185691">
                <a:moveTo>
                  <a:pt x="172428" y="26527"/>
                </a:moveTo>
                <a:lnTo>
                  <a:pt x="172428" y="0"/>
                </a:lnTo>
                <a:lnTo>
                  <a:pt x="39791" y="0"/>
                </a:lnTo>
                <a:lnTo>
                  <a:pt x="39791" y="26527"/>
                </a:lnTo>
                <a:lnTo>
                  <a:pt x="0" y="26527"/>
                </a:lnTo>
                <a:lnTo>
                  <a:pt x="0" y="53055"/>
                </a:lnTo>
                <a:cubicBezTo>
                  <a:pt x="0" y="75072"/>
                  <a:pt x="17773" y="92846"/>
                  <a:pt x="39791" y="92846"/>
                </a:cubicBezTo>
                <a:cubicBezTo>
                  <a:pt x="43903" y="92846"/>
                  <a:pt x="48014" y="92182"/>
                  <a:pt x="51728" y="90989"/>
                </a:cubicBezTo>
                <a:cubicBezTo>
                  <a:pt x="61278" y="104650"/>
                  <a:pt x="75868" y="114598"/>
                  <a:pt x="92846" y="118047"/>
                </a:cubicBezTo>
                <a:lnTo>
                  <a:pt x="92846" y="159164"/>
                </a:lnTo>
                <a:lnTo>
                  <a:pt x="79582" y="159164"/>
                </a:lnTo>
                <a:cubicBezTo>
                  <a:pt x="64859" y="159164"/>
                  <a:pt x="53055" y="171101"/>
                  <a:pt x="53055" y="185691"/>
                </a:cubicBezTo>
                <a:lnTo>
                  <a:pt x="159164" y="185691"/>
                </a:lnTo>
                <a:cubicBezTo>
                  <a:pt x="159164" y="171101"/>
                  <a:pt x="147359" y="159164"/>
                  <a:pt x="132637" y="159164"/>
                </a:cubicBezTo>
                <a:lnTo>
                  <a:pt x="119373" y="159164"/>
                </a:lnTo>
                <a:lnTo>
                  <a:pt x="119373" y="118047"/>
                </a:lnTo>
                <a:cubicBezTo>
                  <a:pt x="136350" y="114598"/>
                  <a:pt x="150941" y="104650"/>
                  <a:pt x="160490" y="90989"/>
                </a:cubicBezTo>
                <a:cubicBezTo>
                  <a:pt x="164204" y="92182"/>
                  <a:pt x="168316" y="92846"/>
                  <a:pt x="172428" y="92846"/>
                </a:cubicBezTo>
                <a:cubicBezTo>
                  <a:pt x="194445" y="92846"/>
                  <a:pt x="212219" y="75072"/>
                  <a:pt x="212219" y="53055"/>
                </a:cubicBezTo>
                <a:lnTo>
                  <a:pt x="212219" y="26527"/>
                </a:lnTo>
                <a:lnTo>
                  <a:pt x="172428" y="26527"/>
                </a:lnTo>
                <a:close/>
                <a:moveTo>
                  <a:pt x="39791" y="77062"/>
                </a:moveTo>
                <a:cubicBezTo>
                  <a:pt x="26527" y="77062"/>
                  <a:pt x="15784" y="66318"/>
                  <a:pt x="15784" y="53055"/>
                </a:cubicBezTo>
                <a:lnTo>
                  <a:pt x="15784" y="39791"/>
                </a:lnTo>
                <a:lnTo>
                  <a:pt x="39791" y="39791"/>
                </a:lnTo>
                <a:lnTo>
                  <a:pt x="39791" y="53055"/>
                </a:lnTo>
                <a:cubicBezTo>
                  <a:pt x="39791" y="61411"/>
                  <a:pt x="41383" y="69369"/>
                  <a:pt x="44168" y="76664"/>
                </a:cubicBezTo>
                <a:cubicBezTo>
                  <a:pt x="42709" y="76929"/>
                  <a:pt x="41250" y="77062"/>
                  <a:pt x="39791" y="77062"/>
                </a:cubicBezTo>
                <a:lnTo>
                  <a:pt x="39791" y="77062"/>
                </a:lnTo>
                <a:close/>
                <a:moveTo>
                  <a:pt x="196435" y="53055"/>
                </a:moveTo>
                <a:cubicBezTo>
                  <a:pt x="196435" y="66318"/>
                  <a:pt x="185691" y="77062"/>
                  <a:pt x="172428" y="77062"/>
                </a:cubicBezTo>
                <a:cubicBezTo>
                  <a:pt x="170969" y="77062"/>
                  <a:pt x="169510" y="76929"/>
                  <a:pt x="168051" y="76664"/>
                </a:cubicBezTo>
                <a:cubicBezTo>
                  <a:pt x="170836" y="69369"/>
                  <a:pt x="172428" y="61411"/>
                  <a:pt x="172428" y="53055"/>
                </a:cubicBezTo>
                <a:lnTo>
                  <a:pt x="172428" y="39791"/>
                </a:lnTo>
                <a:lnTo>
                  <a:pt x="196435" y="39791"/>
                </a:lnTo>
                <a:lnTo>
                  <a:pt x="196435" y="53055"/>
                </a:lnTo>
                <a:lnTo>
                  <a:pt x="196435" y="53055"/>
                </a:lnTo>
                <a:close/>
              </a:path>
            </a:pathLst>
          </a:custGeom>
          <a:solidFill>
            <a:srgbClr val="EB4F48"/>
          </a:solidFill>
          <a:ln w="13262" cap="flat">
            <a:noFill/>
            <a:prstDash val="solid"/>
            <a:miter/>
          </a:ln>
        </p:spPr>
        <p:txBody>
          <a:bodyPr rtlCol="0" anchor="ctr"/>
          <a:lstStyle/>
          <a:p>
            <a:endParaRPr lang="en-ID"/>
          </a:p>
        </p:txBody>
      </p:sp>
    </p:spTree>
    <p:extLst>
      <p:ext uri="{BB962C8B-B14F-4D97-AF65-F5344CB8AC3E}">
        <p14:creationId xmlns:p14="http://schemas.microsoft.com/office/powerpoint/2010/main" val="89712866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120899" y="-584794"/>
            <a:ext cx="3426869"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02</a:t>
            </a:r>
            <a:endParaRPr lang="en-ID" sz="19900" b="1" dirty="0">
              <a:solidFill>
                <a:schemeClr val="bg1">
                  <a:lumMod val="95000"/>
                </a:schemeClr>
              </a:solidFill>
              <a:latin typeface="Montserrat" panose="00000500000000000000" pitchFamily="2" charset="0"/>
            </a:endParaRPr>
          </a:p>
        </p:txBody>
      </p:sp>
      <p:cxnSp>
        <p:nvCxnSpPr>
          <p:cNvPr id="2" name="Straight Connector 1">
            <a:extLst>
              <a:ext uri="{FF2B5EF4-FFF2-40B4-BE49-F238E27FC236}">
                <a16:creationId xmlns:a16="http://schemas.microsoft.com/office/drawing/2014/main" id="{247A3A46-1735-420B-710F-79E19EB26392}"/>
              </a:ext>
            </a:extLst>
          </p:cNvPr>
          <p:cNvCxnSpPr>
            <a:cxnSpLocks/>
          </p:cNvCxnSpPr>
          <p:nvPr/>
        </p:nvCxnSpPr>
        <p:spPr>
          <a:xfrm>
            <a:off x="1174936" y="4541577"/>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D29750-D058-85FA-6DBA-B988E7891202}"/>
              </a:ext>
            </a:extLst>
          </p:cNvPr>
          <p:cNvSpPr txBox="1"/>
          <p:nvPr/>
        </p:nvSpPr>
        <p:spPr>
          <a:xfrm>
            <a:off x="1108834" y="4645873"/>
            <a:ext cx="5409608" cy="1077218"/>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What is</a:t>
            </a:r>
            <a:br>
              <a:rPr lang="en-US" sz="3200" dirty="0">
                <a:solidFill>
                  <a:schemeClr val="tx1">
                    <a:lumMod val="65000"/>
                    <a:lumOff val="35000"/>
                  </a:schemeClr>
                </a:solidFill>
                <a:latin typeface="Montserrat Medium" panose="00000600000000000000" pitchFamily="2" charset="0"/>
              </a:rPr>
            </a:br>
            <a:r>
              <a:rPr lang="en-US" sz="3200" dirty="0">
                <a:solidFill>
                  <a:schemeClr val="tx1">
                    <a:lumMod val="65000"/>
                    <a:lumOff val="35000"/>
                  </a:schemeClr>
                </a:solidFill>
                <a:latin typeface="Montserrat Medium" panose="00000600000000000000" pitchFamily="2" charset="0"/>
              </a:rPr>
              <a:t>New Media Design</a:t>
            </a:r>
            <a:endParaRPr lang="en-ID" sz="3200" dirty="0">
              <a:solidFill>
                <a:schemeClr val="tx1">
                  <a:lumMod val="65000"/>
                  <a:lumOff val="35000"/>
                </a:schemeClr>
              </a:solidFill>
              <a:latin typeface="Montserrat Medium" panose="00000600000000000000" pitchFamily="2" charset="0"/>
            </a:endParaRPr>
          </a:p>
        </p:txBody>
      </p:sp>
    </p:spTree>
    <p:extLst>
      <p:ext uri="{BB962C8B-B14F-4D97-AF65-F5344CB8AC3E}">
        <p14:creationId xmlns:p14="http://schemas.microsoft.com/office/powerpoint/2010/main" val="187226785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7DA128-CB79-4892-A857-E1164111088A}"/>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35F9CADE-B7B5-4A4B-9388-D8B0705EF78C}"/>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8614E129-0158-4FA8-8AE1-CA205650851C}"/>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9" name="TextBox 8">
            <a:extLst>
              <a:ext uri="{FF2B5EF4-FFF2-40B4-BE49-F238E27FC236}">
                <a16:creationId xmlns:a16="http://schemas.microsoft.com/office/drawing/2014/main" id="{30080C96-8CED-4426-9FC8-57F5154A14B5}"/>
              </a:ext>
            </a:extLst>
          </p:cNvPr>
          <p:cNvSpPr txBox="1"/>
          <p:nvPr/>
        </p:nvSpPr>
        <p:spPr>
          <a:xfrm>
            <a:off x="2824948" y="1431730"/>
            <a:ext cx="6542103" cy="584775"/>
          </a:xfrm>
          <a:prstGeom prst="rect">
            <a:avLst/>
          </a:prstGeom>
          <a:noFill/>
        </p:spPr>
        <p:txBody>
          <a:bodyPr wrap="square" rtlCol="0">
            <a:spAutoFit/>
          </a:bodyPr>
          <a:lstStyle/>
          <a:p>
            <a:pPr algn="ctr"/>
            <a:r>
              <a:rPr lang="en-US" sz="3200">
                <a:solidFill>
                  <a:schemeClr val="tx1">
                    <a:lumMod val="65000"/>
                    <a:lumOff val="35000"/>
                  </a:schemeClr>
                </a:solidFill>
                <a:latin typeface="Montserrat Medium" panose="00000600000000000000" pitchFamily="2" charset="0"/>
              </a:rPr>
              <a:t>Meet the Creative Team</a:t>
            </a:r>
            <a:endParaRPr lang="en-ID" sz="3200">
              <a:solidFill>
                <a:schemeClr val="tx1">
                  <a:lumMod val="65000"/>
                  <a:lumOff val="35000"/>
                </a:schemeClr>
              </a:solidFill>
              <a:latin typeface="Montserrat Medium" panose="00000600000000000000" pitchFamily="2" charset="0"/>
            </a:endParaRPr>
          </a:p>
        </p:txBody>
      </p:sp>
      <p:cxnSp>
        <p:nvCxnSpPr>
          <p:cNvPr id="10" name="Straight Connector 9">
            <a:extLst>
              <a:ext uri="{FF2B5EF4-FFF2-40B4-BE49-F238E27FC236}">
                <a16:creationId xmlns:a16="http://schemas.microsoft.com/office/drawing/2014/main" id="{E9CDD322-F693-49E9-8FE7-56A729B97E68}"/>
              </a:ext>
            </a:extLst>
          </p:cNvPr>
          <p:cNvCxnSpPr>
            <a:cxnSpLocks/>
          </p:cNvCxnSpPr>
          <p:nvPr/>
        </p:nvCxnSpPr>
        <p:spPr>
          <a:xfrm>
            <a:off x="5664124" y="1209911"/>
            <a:ext cx="744246"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8A29A93-0111-449B-A954-31CD061F14EA}"/>
              </a:ext>
            </a:extLst>
          </p:cNvPr>
          <p:cNvSpPr txBox="1"/>
          <p:nvPr/>
        </p:nvSpPr>
        <p:spPr>
          <a:xfrm>
            <a:off x="1114885" y="5047012"/>
            <a:ext cx="1970087" cy="461665"/>
          </a:xfrm>
          <a:prstGeom prst="rect">
            <a:avLst/>
          </a:prstGeom>
          <a:noFill/>
        </p:spPr>
        <p:txBody>
          <a:bodyPr wrap="square" rtlCol="0">
            <a:spAutoFit/>
          </a:bodyPr>
          <a:lstStyle/>
          <a:p>
            <a:r>
              <a:rPr lang="en-US" sz="1200" b="1">
                <a:solidFill>
                  <a:schemeClr val="tx1">
                    <a:lumMod val="75000"/>
                    <a:lumOff val="25000"/>
                  </a:schemeClr>
                </a:solidFill>
                <a:latin typeface="Montserrat" panose="00000500000000000000" pitchFamily="2" charset="0"/>
              </a:rPr>
              <a:t>John Randall</a:t>
            </a:r>
          </a:p>
          <a:p>
            <a:r>
              <a:rPr lang="en-US" sz="1200">
                <a:solidFill>
                  <a:schemeClr val="tx1">
                    <a:lumMod val="75000"/>
                    <a:lumOff val="25000"/>
                  </a:schemeClr>
                </a:solidFill>
                <a:latin typeface="Montserrat" panose="00000500000000000000" pitchFamily="2" charset="0"/>
              </a:rPr>
              <a:t>Founder and CEO</a:t>
            </a:r>
            <a:endParaRPr lang="en-ID" sz="1200">
              <a:solidFill>
                <a:schemeClr val="tx1">
                  <a:lumMod val="75000"/>
                  <a:lumOff val="25000"/>
                </a:schemeClr>
              </a:solidFill>
              <a:latin typeface="Montserrat" panose="00000500000000000000" pitchFamily="2" charset="0"/>
            </a:endParaRPr>
          </a:p>
        </p:txBody>
      </p:sp>
      <p:sp>
        <p:nvSpPr>
          <p:cNvPr id="13" name="TextBox 12">
            <a:extLst>
              <a:ext uri="{FF2B5EF4-FFF2-40B4-BE49-F238E27FC236}">
                <a16:creationId xmlns:a16="http://schemas.microsoft.com/office/drawing/2014/main" id="{074C572E-3630-40AB-8419-24AEA36E4F2E}"/>
              </a:ext>
            </a:extLst>
          </p:cNvPr>
          <p:cNvSpPr txBox="1"/>
          <p:nvPr/>
        </p:nvSpPr>
        <p:spPr>
          <a:xfrm>
            <a:off x="1114885" y="5508677"/>
            <a:ext cx="1970087" cy="329834"/>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conse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85DE8826-EBBE-42DD-877A-023B45D25489}"/>
              </a:ext>
            </a:extLst>
          </p:cNvPr>
          <p:cNvSpPr txBox="1"/>
          <p:nvPr/>
        </p:nvSpPr>
        <p:spPr>
          <a:xfrm>
            <a:off x="3694037" y="5047012"/>
            <a:ext cx="2024360" cy="461665"/>
          </a:xfrm>
          <a:prstGeom prst="rect">
            <a:avLst/>
          </a:prstGeom>
          <a:noFill/>
        </p:spPr>
        <p:txBody>
          <a:bodyPr wrap="square" rtlCol="0">
            <a:spAutoFit/>
          </a:bodyPr>
          <a:lstStyle/>
          <a:p>
            <a:r>
              <a:rPr lang="en-US" sz="1200" b="1">
                <a:solidFill>
                  <a:schemeClr val="tx1">
                    <a:lumMod val="75000"/>
                    <a:lumOff val="25000"/>
                  </a:schemeClr>
                </a:solidFill>
                <a:latin typeface="Montserrat" panose="00000500000000000000" pitchFamily="2" charset="0"/>
              </a:rPr>
              <a:t>Evelyn Leymary</a:t>
            </a:r>
          </a:p>
          <a:p>
            <a:r>
              <a:rPr lang="en-US" sz="1200">
                <a:solidFill>
                  <a:schemeClr val="tx1">
                    <a:lumMod val="75000"/>
                    <a:lumOff val="25000"/>
                  </a:schemeClr>
                </a:solidFill>
                <a:latin typeface="Montserrat" panose="00000500000000000000" pitchFamily="2" charset="0"/>
              </a:rPr>
              <a:t>Vice Manager</a:t>
            </a:r>
            <a:endParaRPr lang="en-ID" sz="1200">
              <a:solidFill>
                <a:schemeClr val="tx1">
                  <a:lumMod val="75000"/>
                  <a:lumOff val="25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7AC86FD4-AE00-49E6-B2F0-21F7ED192637}"/>
              </a:ext>
            </a:extLst>
          </p:cNvPr>
          <p:cNvSpPr txBox="1"/>
          <p:nvPr/>
        </p:nvSpPr>
        <p:spPr>
          <a:xfrm>
            <a:off x="3694037" y="5508677"/>
            <a:ext cx="1970087" cy="329834"/>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conse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C0AD2A71-7B3F-4694-8F9C-2E9B6C7A1160}"/>
              </a:ext>
            </a:extLst>
          </p:cNvPr>
          <p:cNvSpPr txBox="1"/>
          <p:nvPr/>
        </p:nvSpPr>
        <p:spPr>
          <a:xfrm>
            <a:off x="6408370" y="5047012"/>
            <a:ext cx="1970087" cy="461665"/>
          </a:xfrm>
          <a:prstGeom prst="rect">
            <a:avLst/>
          </a:prstGeom>
          <a:noFill/>
        </p:spPr>
        <p:txBody>
          <a:bodyPr wrap="square" rtlCol="0">
            <a:spAutoFit/>
          </a:bodyPr>
          <a:lstStyle/>
          <a:p>
            <a:r>
              <a:rPr lang="en-US" sz="1200" b="1">
                <a:solidFill>
                  <a:schemeClr val="tx1">
                    <a:lumMod val="75000"/>
                    <a:lumOff val="25000"/>
                  </a:schemeClr>
                </a:solidFill>
                <a:latin typeface="Montserrat" panose="00000500000000000000" pitchFamily="2" charset="0"/>
              </a:rPr>
              <a:t>Razuki Lattoni</a:t>
            </a:r>
          </a:p>
          <a:p>
            <a:r>
              <a:rPr lang="en-US" sz="1200">
                <a:solidFill>
                  <a:schemeClr val="tx1">
                    <a:lumMod val="75000"/>
                    <a:lumOff val="25000"/>
                  </a:schemeClr>
                </a:solidFill>
                <a:latin typeface="Montserrat" panose="00000500000000000000" pitchFamily="2" charset="0"/>
              </a:rPr>
              <a:t>Brand Director</a:t>
            </a:r>
            <a:endParaRPr lang="en-ID" sz="1200">
              <a:solidFill>
                <a:schemeClr val="tx1">
                  <a:lumMod val="75000"/>
                  <a:lumOff val="25000"/>
                </a:schemeClr>
              </a:solidFill>
              <a:latin typeface="Montserrat" panose="00000500000000000000" pitchFamily="2" charset="0"/>
            </a:endParaRPr>
          </a:p>
        </p:txBody>
      </p:sp>
      <p:sp>
        <p:nvSpPr>
          <p:cNvPr id="17" name="TextBox 16">
            <a:extLst>
              <a:ext uri="{FF2B5EF4-FFF2-40B4-BE49-F238E27FC236}">
                <a16:creationId xmlns:a16="http://schemas.microsoft.com/office/drawing/2014/main" id="{FEE4E218-9E93-408D-9B37-3280ED94732D}"/>
              </a:ext>
            </a:extLst>
          </p:cNvPr>
          <p:cNvSpPr txBox="1"/>
          <p:nvPr/>
        </p:nvSpPr>
        <p:spPr>
          <a:xfrm>
            <a:off x="6408370" y="5508677"/>
            <a:ext cx="1970087" cy="329834"/>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conse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810F5878-04A6-4C51-81D0-D8E730FDD51C}"/>
              </a:ext>
            </a:extLst>
          </p:cNvPr>
          <p:cNvSpPr txBox="1"/>
          <p:nvPr/>
        </p:nvSpPr>
        <p:spPr>
          <a:xfrm>
            <a:off x="9041796" y="5047012"/>
            <a:ext cx="1970087" cy="461665"/>
          </a:xfrm>
          <a:prstGeom prst="rect">
            <a:avLst/>
          </a:prstGeom>
          <a:noFill/>
        </p:spPr>
        <p:txBody>
          <a:bodyPr wrap="square" rtlCol="0">
            <a:spAutoFit/>
          </a:bodyPr>
          <a:lstStyle/>
          <a:p>
            <a:r>
              <a:rPr lang="en-US" sz="1200" b="1">
                <a:solidFill>
                  <a:schemeClr val="tx1">
                    <a:lumMod val="75000"/>
                    <a:lumOff val="25000"/>
                  </a:schemeClr>
                </a:solidFill>
                <a:latin typeface="Montserrat" panose="00000500000000000000" pitchFamily="2" charset="0"/>
              </a:rPr>
              <a:t>Viscara Bronx</a:t>
            </a:r>
          </a:p>
          <a:p>
            <a:r>
              <a:rPr lang="en-US" sz="1200">
                <a:solidFill>
                  <a:schemeClr val="tx1">
                    <a:lumMod val="75000"/>
                    <a:lumOff val="25000"/>
                  </a:schemeClr>
                </a:solidFill>
                <a:latin typeface="Montserrat" panose="00000500000000000000" pitchFamily="2" charset="0"/>
              </a:rPr>
              <a:t>Senior Graphic Design</a:t>
            </a:r>
            <a:endParaRPr lang="en-ID" sz="1200">
              <a:solidFill>
                <a:schemeClr val="tx1">
                  <a:lumMod val="75000"/>
                  <a:lumOff val="25000"/>
                </a:schemeClr>
              </a:solidFill>
              <a:latin typeface="Montserrat" panose="00000500000000000000" pitchFamily="2" charset="0"/>
            </a:endParaRPr>
          </a:p>
        </p:txBody>
      </p:sp>
      <p:sp>
        <p:nvSpPr>
          <p:cNvPr id="19" name="TextBox 18">
            <a:extLst>
              <a:ext uri="{FF2B5EF4-FFF2-40B4-BE49-F238E27FC236}">
                <a16:creationId xmlns:a16="http://schemas.microsoft.com/office/drawing/2014/main" id="{9309FC1C-8B9D-406D-AFCB-F7E27A7E57D9}"/>
              </a:ext>
            </a:extLst>
          </p:cNvPr>
          <p:cNvSpPr txBox="1"/>
          <p:nvPr/>
        </p:nvSpPr>
        <p:spPr>
          <a:xfrm>
            <a:off x="9041796" y="5508677"/>
            <a:ext cx="1970087" cy="329834"/>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conse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Picture Placeholder 2">
            <a:extLst>
              <a:ext uri="{FF2B5EF4-FFF2-40B4-BE49-F238E27FC236}">
                <a16:creationId xmlns:a16="http://schemas.microsoft.com/office/drawing/2014/main" id="{CA8A9AB0-5184-4C5C-A628-1B81B3577730}"/>
              </a:ext>
            </a:extLst>
          </p:cNvPr>
          <p:cNvSpPr>
            <a:spLocks noGrp="1"/>
          </p:cNvSpPr>
          <p:nvPr>
            <p:ph type="pic" sz="quarter" idx="11"/>
          </p:nvPr>
        </p:nvSpPr>
        <p:spPr/>
        <p:txBody>
          <a:bodyPr/>
          <a:lstStyle/>
          <a:p>
            <a:endParaRPr lang="en-IN"/>
          </a:p>
        </p:txBody>
      </p:sp>
      <p:sp>
        <p:nvSpPr>
          <p:cNvPr id="5" name="Picture Placeholder 4">
            <a:extLst>
              <a:ext uri="{FF2B5EF4-FFF2-40B4-BE49-F238E27FC236}">
                <a16:creationId xmlns:a16="http://schemas.microsoft.com/office/drawing/2014/main" id="{AA1D5147-6058-4FA3-BAEC-8F8DF2A70174}"/>
              </a:ext>
            </a:extLst>
          </p:cNvPr>
          <p:cNvSpPr>
            <a:spLocks noGrp="1"/>
          </p:cNvSpPr>
          <p:nvPr>
            <p:ph type="pic" sz="quarter" idx="12"/>
          </p:nvPr>
        </p:nvSpPr>
        <p:spPr/>
        <p:txBody>
          <a:bodyPr/>
          <a:lstStyle/>
          <a:p>
            <a:endParaRPr lang="en-IN"/>
          </a:p>
        </p:txBody>
      </p:sp>
      <p:sp>
        <p:nvSpPr>
          <p:cNvPr id="20" name="Picture Placeholder 19">
            <a:extLst>
              <a:ext uri="{FF2B5EF4-FFF2-40B4-BE49-F238E27FC236}">
                <a16:creationId xmlns:a16="http://schemas.microsoft.com/office/drawing/2014/main" id="{799BEE1F-2D1A-4532-BE0E-8B401E763151}"/>
              </a:ext>
            </a:extLst>
          </p:cNvPr>
          <p:cNvSpPr>
            <a:spLocks noGrp="1"/>
          </p:cNvSpPr>
          <p:nvPr>
            <p:ph type="pic" sz="quarter" idx="13"/>
          </p:nvPr>
        </p:nvSpPr>
        <p:spPr/>
        <p:txBody>
          <a:bodyPr/>
          <a:lstStyle/>
          <a:p>
            <a:endParaRPr lang="en-IN"/>
          </a:p>
        </p:txBody>
      </p:sp>
      <p:sp>
        <p:nvSpPr>
          <p:cNvPr id="22" name="Picture Placeholder 21">
            <a:extLst>
              <a:ext uri="{FF2B5EF4-FFF2-40B4-BE49-F238E27FC236}">
                <a16:creationId xmlns:a16="http://schemas.microsoft.com/office/drawing/2014/main" id="{A97437C8-19A4-478A-9A50-A0AC555E9B8F}"/>
              </a:ext>
            </a:extLst>
          </p:cNvPr>
          <p:cNvSpPr>
            <a:spLocks noGrp="1"/>
          </p:cNvSpPr>
          <p:nvPr>
            <p:ph type="pic" sz="quarter" idx="14"/>
          </p:nvPr>
        </p:nvSpPr>
        <p:spPr/>
        <p:txBody>
          <a:bodyPr/>
          <a:lstStyle/>
          <a:p>
            <a:endParaRPr lang="en-IN"/>
          </a:p>
        </p:txBody>
      </p:sp>
    </p:spTree>
    <p:extLst>
      <p:ext uri="{BB962C8B-B14F-4D97-AF65-F5344CB8AC3E}">
        <p14:creationId xmlns:p14="http://schemas.microsoft.com/office/powerpoint/2010/main" val="125978556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1014BD-2185-48C3-A324-BECED039B3BE}"/>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22613F8B-E774-4C47-889E-1D03B88F1C95}"/>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6A5E4156-576F-4E24-8D6A-E71764E82CEA}"/>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8" name="TextBox 17">
            <a:extLst>
              <a:ext uri="{FF2B5EF4-FFF2-40B4-BE49-F238E27FC236}">
                <a16:creationId xmlns:a16="http://schemas.microsoft.com/office/drawing/2014/main" id="{6BD69EBA-0386-4558-9CAD-38AEA8528580}"/>
              </a:ext>
            </a:extLst>
          </p:cNvPr>
          <p:cNvSpPr txBox="1"/>
          <p:nvPr/>
        </p:nvSpPr>
        <p:spPr>
          <a:xfrm>
            <a:off x="6761839" y="612173"/>
            <a:ext cx="3697179" cy="3154710"/>
          </a:xfrm>
          <a:prstGeom prst="rect">
            <a:avLst/>
          </a:prstGeom>
          <a:noFill/>
        </p:spPr>
        <p:txBody>
          <a:bodyPr wrap="square" rtlCol="0">
            <a:spAutoFit/>
          </a:bodyPr>
          <a:lstStyle/>
          <a:p>
            <a:r>
              <a:rPr lang="en-US" sz="19900" b="1">
                <a:solidFill>
                  <a:schemeClr val="bg1">
                    <a:lumMod val="95000"/>
                  </a:schemeClr>
                </a:solidFill>
                <a:latin typeface="Montserrat" panose="00000500000000000000" pitchFamily="2" charset="0"/>
              </a:rPr>
              <a:t>03</a:t>
            </a:r>
            <a:endParaRPr lang="en-ID" sz="19900" b="1">
              <a:solidFill>
                <a:schemeClr val="bg1">
                  <a:lumMod val="95000"/>
                </a:schemeClr>
              </a:solidFill>
              <a:latin typeface="Montserrat" panose="00000500000000000000" pitchFamily="2" charset="0"/>
            </a:endParaRPr>
          </a:p>
        </p:txBody>
      </p:sp>
      <p:sp>
        <p:nvSpPr>
          <p:cNvPr id="19" name="TextBox 18">
            <a:extLst>
              <a:ext uri="{FF2B5EF4-FFF2-40B4-BE49-F238E27FC236}">
                <a16:creationId xmlns:a16="http://schemas.microsoft.com/office/drawing/2014/main" id="{1BB7C236-DF53-4AAA-94C3-A38941589EC8}"/>
              </a:ext>
            </a:extLst>
          </p:cNvPr>
          <p:cNvSpPr txBox="1"/>
          <p:nvPr/>
        </p:nvSpPr>
        <p:spPr>
          <a:xfrm>
            <a:off x="8345759" y="4531648"/>
            <a:ext cx="2986968"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EFCF0581-98C3-49B0-9FAA-A8FAF9A4E027}"/>
              </a:ext>
            </a:extLst>
          </p:cNvPr>
          <p:cNvSpPr txBox="1"/>
          <p:nvPr/>
        </p:nvSpPr>
        <p:spPr>
          <a:xfrm>
            <a:off x="8345759" y="2123668"/>
            <a:ext cx="1978971" cy="1384995"/>
          </a:xfrm>
          <a:prstGeom prst="rect">
            <a:avLst/>
          </a:prstGeom>
          <a:noFill/>
        </p:spPr>
        <p:txBody>
          <a:bodyPr wrap="square" rtlCol="0">
            <a:spAutoFit/>
          </a:bodyPr>
          <a:lstStyle/>
          <a:p>
            <a:r>
              <a:rPr lang="en-US" sz="2800">
                <a:solidFill>
                  <a:srgbClr val="EB4F48"/>
                </a:solidFill>
                <a:latin typeface="Montserrat Medium" panose="00000600000000000000" pitchFamily="2" charset="0"/>
              </a:rPr>
              <a:t>Find your brand’s voice</a:t>
            </a:r>
            <a:endParaRPr lang="en-ID" sz="2800">
              <a:solidFill>
                <a:srgbClr val="EB4F48"/>
              </a:solidFill>
              <a:latin typeface="Montserrat Medium" panose="00000600000000000000" pitchFamily="2" charset="0"/>
            </a:endParaRPr>
          </a:p>
        </p:txBody>
      </p:sp>
      <p:cxnSp>
        <p:nvCxnSpPr>
          <p:cNvPr id="22" name="Straight Connector 21">
            <a:extLst>
              <a:ext uri="{FF2B5EF4-FFF2-40B4-BE49-F238E27FC236}">
                <a16:creationId xmlns:a16="http://schemas.microsoft.com/office/drawing/2014/main" id="{53A4D221-26C9-432A-AF6C-29CFD821900A}"/>
              </a:ext>
            </a:extLst>
          </p:cNvPr>
          <p:cNvCxnSpPr>
            <a:cxnSpLocks/>
          </p:cNvCxnSpPr>
          <p:nvPr/>
        </p:nvCxnSpPr>
        <p:spPr>
          <a:xfrm>
            <a:off x="8454499" y="3766883"/>
            <a:ext cx="812309"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B0A0A011-7B34-44C4-A42A-4D28EB933D6F}"/>
              </a:ext>
            </a:extLst>
          </p:cNvPr>
          <p:cNvSpPr>
            <a:spLocks noGrp="1"/>
          </p:cNvSpPr>
          <p:nvPr>
            <p:ph type="pic" sz="quarter" idx="11"/>
          </p:nvPr>
        </p:nvSpPr>
        <p:spPr/>
        <p:txBody>
          <a:bodyPr/>
          <a:lstStyle/>
          <a:p>
            <a:endParaRPr lang="en-IN"/>
          </a:p>
        </p:txBody>
      </p:sp>
      <p:sp>
        <p:nvSpPr>
          <p:cNvPr id="5" name="Picture Placeholder 4">
            <a:extLst>
              <a:ext uri="{FF2B5EF4-FFF2-40B4-BE49-F238E27FC236}">
                <a16:creationId xmlns:a16="http://schemas.microsoft.com/office/drawing/2014/main" id="{2646AA83-72F5-49EA-9D25-46942DE80D4C}"/>
              </a:ext>
            </a:extLst>
          </p:cNvPr>
          <p:cNvSpPr>
            <a:spLocks noGrp="1"/>
          </p:cNvSpPr>
          <p:nvPr>
            <p:ph type="pic" sz="quarter" idx="12"/>
          </p:nvPr>
        </p:nvSpPr>
        <p:spPr/>
        <p:txBody>
          <a:bodyPr/>
          <a:lstStyle/>
          <a:p>
            <a:endParaRPr lang="en-IN"/>
          </a:p>
        </p:txBody>
      </p:sp>
      <p:sp>
        <p:nvSpPr>
          <p:cNvPr id="23" name="Rectangle 22">
            <a:extLst>
              <a:ext uri="{FF2B5EF4-FFF2-40B4-BE49-F238E27FC236}">
                <a16:creationId xmlns:a16="http://schemas.microsoft.com/office/drawing/2014/main" id="{B6CACFF8-CD08-48CF-9623-5B71EA289F66}"/>
              </a:ext>
            </a:extLst>
          </p:cNvPr>
          <p:cNvSpPr/>
          <p:nvPr/>
        </p:nvSpPr>
        <p:spPr>
          <a:xfrm>
            <a:off x="3071674" y="3266983"/>
            <a:ext cx="3835543" cy="2978843"/>
          </a:xfrm>
          <a:prstGeom prst="rect">
            <a:avLst/>
          </a:prstGeom>
          <a:solidFill>
            <a:schemeClr val="bg1"/>
          </a:solidFill>
          <a:ln w="19050">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TextBox 23">
            <a:extLst>
              <a:ext uri="{FF2B5EF4-FFF2-40B4-BE49-F238E27FC236}">
                <a16:creationId xmlns:a16="http://schemas.microsoft.com/office/drawing/2014/main" id="{7A860205-9EC6-416C-B32B-21B79739FF22}"/>
              </a:ext>
            </a:extLst>
          </p:cNvPr>
          <p:cNvSpPr txBox="1"/>
          <p:nvPr/>
        </p:nvSpPr>
        <p:spPr>
          <a:xfrm>
            <a:off x="3615432" y="4615261"/>
            <a:ext cx="2480568" cy="1077218"/>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Stadia Portfolio</a:t>
            </a:r>
            <a:endParaRPr lang="en-ID" sz="3200">
              <a:solidFill>
                <a:schemeClr val="tx1">
                  <a:lumMod val="65000"/>
                  <a:lumOff val="35000"/>
                </a:schemeClr>
              </a:solidFill>
              <a:latin typeface="Montserrat Medium" panose="00000600000000000000" pitchFamily="2" charset="0"/>
            </a:endParaRPr>
          </a:p>
        </p:txBody>
      </p:sp>
      <p:sp>
        <p:nvSpPr>
          <p:cNvPr id="25" name="Freeform: Shape 24">
            <a:extLst>
              <a:ext uri="{FF2B5EF4-FFF2-40B4-BE49-F238E27FC236}">
                <a16:creationId xmlns:a16="http://schemas.microsoft.com/office/drawing/2014/main" id="{B2011699-0DF9-438D-BE91-BA7D95E6D153}"/>
              </a:ext>
            </a:extLst>
          </p:cNvPr>
          <p:cNvSpPr/>
          <p:nvPr/>
        </p:nvSpPr>
        <p:spPr>
          <a:xfrm>
            <a:off x="3733262" y="3960618"/>
            <a:ext cx="326782" cy="265510"/>
          </a:xfrm>
          <a:custGeom>
            <a:avLst/>
            <a:gdLst>
              <a:gd name="connsiteX0" fmla="*/ 172428 w 212218"/>
              <a:gd name="connsiteY0" fmla="*/ 172428 h 172427"/>
              <a:gd name="connsiteX1" fmla="*/ 212219 w 212218"/>
              <a:gd name="connsiteY1" fmla="*/ 66318 h 172427"/>
              <a:gd name="connsiteX2" fmla="*/ 39791 w 212218"/>
              <a:gd name="connsiteY2" fmla="*/ 66318 h 172427"/>
              <a:gd name="connsiteX3" fmla="*/ 0 w 212218"/>
              <a:gd name="connsiteY3" fmla="*/ 172428 h 172427"/>
              <a:gd name="connsiteX4" fmla="*/ 172428 w 212218"/>
              <a:gd name="connsiteY4" fmla="*/ 172428 h 172427"/>
              <a:gd name="connsiteX5" fmla="*/ 26527 w 212218"/>
              <a:gd name="connsiteY5" fmla="*/ 53055 h 172427"/>
              <a:gd name="connsiteX6" fmla="*/ 0 w 212218"/>
              <a:gd name="connsiteY6" fmla="*/ 172428 h 172427"/>
              <a:gd name="connsiteX7" fmla="*/ 0 w 212218"/>
              <a:gd name="connsiteY7" fmla="*/ 0 h 172427"/>
              <a:gd name="connsiteX8" fmla="*/ 59686 w 212218"/>
              <a:gd name="connsiteY8" fmla="*/ 0 h 172427"/>
              <a:gd name="connsiteX9" fmla="*/ 86214 w 212218"/>
              <a:gd name="connsiteY9" fmla="*/ 26527 h 172427"/>
              <a:gd name="connsiteX10" fmla="*/ 172428 w 212218"/>
              <a:gd name="connsiteY10" fmla="*/ 26527 h 172427"/>
              <a:gd name="connsiteX11" fmla="*/ 172428 w 212218"/>
              <a:gd name="connsiteY11" fmla="*/ 53055 h 172427"/>
              <a:gd name="connsiteX12" fmla="*/ 26527 w 212218"/>
              <a:gd name="connsiteY12" fmla="*/ 53055 h 17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218" h="172427">
                <a:moveTo>
                  <a:pt x="172428" y="172428"/>
                </a:moveTo>
                <a:lnTo>
                  <a:pt x="212219" y="66318"/>
                </a:lnTo>
                <a:lnTo>
                  <a:pt x="39791" y="66318"/>
                </a:lnTo>
                <a:lnTo>
                  <a:pt x="0" y="172428"/>
                </a:lnTo>
                <a:lnTo>
                  <a:pt x="172428" y="172428"/>
                </a:lnTo>
                <a:close/>
                <a:moveTo>
                  <a:pt x="26527" y="53055"/>
                </a:moveTo>
                <a:lnTo>
                  <a:pt x="0" y="172428"/>
                </a:lnTo>
                <a:lnTo>
                  <a:pt x="0" y="0"/>
                </a:lnTo>
                <a:lnTo>
                  <a:pt x="59686" y="0"/>
                </a:lnTo>
                <a:lnTo>
                  <a:pt x="86214" y="26527"/>
                </a:lnTo>
                <a:lnTo>
                  <a:pt x="172428" y="26527"/>
                </a:lnTo>
                <a:lnTo>
                  <a:pt x="172428" y="53055"/>
                </a:lnTo>
                <a:lnTo>
                  <a:pt x="26527" y="53055"/>
                </a:lnTo>
                <a:close/>
              </a:path>
            </a:pathLst>
          </a:custGeom>
          <a:solidFill>
            <a:srgbClr val="EB4F48"/>
          </a:solidFill>
          <a:ln w="13262" cap="flat">
            <a:noFill/>
            <a:prstDash val="solid"/>
            <a:miter/>
          </a:ln>
        </p:spPr>
        <p:txBody>
          <a:bodyPr rtlCol="0" anchor="ctr"/>
          <a:lstStyle/>
          <a:p>
            <a:endParaRPr lang="en-ID">
              <a:solidFill>
                <a:schemeClr val="tx1">
                  <a:lumMod val="65000"/>
                  <a:lumOff val="35000"/>
                </a:schemeClr>
              </a:solidFill>
            </a:endParaRPr>
          </a:p>
        </p:txBody>
      </p:sp>
      <p:cxnSp>
        <p:nvCxnSpPr>
          <p:cNvPr id="27" name="Straight Connector 26">
            <a:extLst>
              <a:ext uri="{FF2B5EF4-FFF2-40B4-BE49-F238E27FC236}">
                <a16:creationId xmlns:a16="http://schemas.microsoft.com/office/drawing/2014/main" id="{7055A57D-9DE3-4980-B719-B99CCE417989}"/>
              </a:ext>
            </a:extLst>
          </p:cNvPr>
          <p:cNvCxnSpPr>
            <a:cxnSpLocks/>
          </p:cNvCxnSpPr>
          <p:nvPr/>
        </p:nvCxnSpPr>
        <p:spPr>
          <a:xfrm>
            <a:off x="5283691" y="4925441"/>
            <a:ext cx="812309"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2019E2B8-A281-485E-A3E4-A63F6C4194BA}"/>
              </a:ext>
            </a:extLst>
          </p:cNvPr>
          <p:cNvSpPr>
            <a:spLocks noGrp="1"/>
          </p:cNvSpPr>
          <p:nvPr>
            <p:ph type="pic" sz="quarter" idx="13"/>
          </p:nvPr>
        </p:nvSpPr>
        <p:spPr>
          <a:xfrm>
            <a:off x="1344612" y="3529013"/>
            <a:ext cx="1970087" cy="2163762"/>
          </a:xfrm>
        </p:spPr>
        <p:txBody>
          <a:bodyPr/>
          <a:lstStyle/>
          <a:p>
            <a:endParaRPr lang="en-IN"/>
          </a:p>
        </p:txBody>
      </p:sp>
    </p:spTree>
    <p:extLst>
      <p:ext uri="{BB962C8B-B14F-4D97-AF65-F5344CB8AC3E}">
        <p14:creationId xmlns:p14="http://schemas.microsoft.com/office/powerpoint/2010/main" val="250683415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A8A28C-0591-48D7-89BC-E8DBD182A701}"/>
              </a:ext>
            </a:extLst>
          </p:cNvPr>
          <p:cNvSpPr>
            <a:spLocks noGrp="1"/>
          </p:cNvSpPr>
          <p:nvPr>
            <p:ph type="pic" sz="quarter" idx="11"/>
          </p:nvPr>
        </p:nvSpPr>
        <p:spPr/>
        <p:txBody>
          <a:bodyPr/>
          <a:lstStyle/>
          <a:p>
            <a:endParaRPr lang="en-IN"/>
          </a:p>
        </p:txBody>
      </p:sp>
      <p:sp>
        <p:nvSpPr>
          <p:cNvPr id="32" name="Rectangle 31">
            <a:extLst>
              <a:ext uri="{FF2B5EF4-FFF2-40B4-BE49-F238E27FC236}">
                <a16:creationId xmlns:a16="http://schemas.microsoft.com/office/drawing/2014/main" id="{C07488C7-6E18-4C52-AD3E-E2A8BCCE341A}"/>
              </a:ext>
            </a:extLst>
          </p:cNvPr>
          <p:cNvSpPr/>
          <p:nvPr/>
        </p:nvSpPr>
        <p:spPr>
          <a:xfrm rot="16200000">
            <a:off x="6540679" y="2825925"/>
            <a:ext cx="4792310" cy="3271836"/>
          </a:xfrm>
          <a:prstGeom prst="rect">
            <a:avLst/>
          </a:prstGeom>
          <a:gradFill>
            <a:gsLst>
              <a:gs pos="0">
                <a:srgbClr val="EB4F48">
                  <a:alpha val="90000"/>
                </a:srgbClr>
              </a:gs>
              <a:gs pos="100000">
                <a:srgbClr val="EB4F4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599A3D42-2E08-4123-B120-9161ADD1DCF8}"/>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92B6A6D5-B657-4317-BBD3-7EC800D6C661}"/>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3E6EFE7E-93D0-4C3A-831D-6954D610770C}"/>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9" name="TextBox 8">
            <a:extLst>
              <a:ext uri="{FF2B5EF4-FFF2-40B4-BE49-F238E27FC236}">
                <a16:creationId xmlns:a16="http://schemas.microsoft.com/office/drawing/2014/main" id="{1F378530-1459-476C-B69E-69803D5E4615}"/>
              </a:ext>
            </a:extLst>
          </p:cNvPr>
          <p:cNvSpPr txBox="1"/>
          <p:nvPr/>
        </p:nvSpPr>
        <p:spPr>
          <a:xfrm>
            <a:off x="1009096" y="2065688"/>
            <a:ext cx="4092603" cy="1569660"/>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Connecting customers to your business</a:t>
            </a:r>
            <a:endParaRPr lang="en-ID" sz="3200">
              <a:solidFill>
                <a:schemeClr val="tx1">
                  <a:lumMod val="65000"/>
                  <a:lumOff val="35000"/>
                </a:schemeClr>
              </a:solidFill>
              <a:latin typeface="Montserrat Medium" panose="00000600000000000000" pitchFamily="2" charset="0"/>
            </a:endParaRPr>
          </a:p>
        </p:txBody>
      </p:sp>
      <p:sp>
        <p:nvSpPr>
          <p:cNvPr id="16" name="TextBox 15">
            <a:extLst>
              <a:ext uri="{FF2B5EF4-FFF2-40B4-BE49-F238E27FC236}">
                <a16:creationId xmlns:a16="http://schemas.microsoft.com/office/drawing/2014/main" id="{A67B6A35-03F2-4D09-9B23-000A8107BE24}"/>
              </a:ext>
            </a:extLst>
          </p:cNvPr>
          <p:cNvSpPr txBox="1"/>
          <p:nvPr/>
        </p:nvSpPr>
        <p:spPr>
          <a:xfrm>
            <a:off x="1009096" y="1452104"/>
            <a:ext cx="1192567" cy="265615"/>
          </a:xfrm>
          <a:prstGeom prst="rect">
            <a:avLst/>
          </a:prstGeom>
          <a:noFill/>
        </p:spPr>
        <p:txBody>
          <a:bodyPr wrap="square" rtlCol="0">
            <a:spAutoFit/>
          </a:bodyPr>
          <a:lstStyle/>
          <a:p>
            <a:r>
              <a:rPr lang="en-US" sz="1100" b="1">
                <a:solidFill>
                  <a:schemeClr val="bg1">
                    <a:lumMod val="75000"/>
                  </a:schemeClr>
                </a:solidFill>
                <a:latin typeface="Montserrat" panose="00000500000000000000" pitchFamily="2" charset="0"/>
              </a:rPr>
              <a:t>About Stadia</a:t>
            </a:r>
            <a:endParaRPr lang="en-ID" sz="1100" b="1">
              <a:solidFill>
                <a:schemeClr val="bg1">
                  <a:lumMod val="75000"/>
                </a:schemeClr>
              </a:solidFill>
              <a:latin typeface="Montserrat" panose="00000500000000000000" pitchFamily="2" charset="0"/>
            </a:endParaRPr>
          </a:p>
        </p:txBody>
      </p:sp>
      <p:cxnSp>
        <p:nvCxnSpPr>
          <p:cNvPr id="17" name="Straight Connector 16">
            <a:extLst>
              <a:ext uri="{FF2B5EF4-FFF2-40B4-BE49-F238E27FC236}">
                <a16:creationId xmlns:a16="http://schemas.microsoft.com/office/drawing/2014/main" id="{04900F5A-9466-417E-A1EB-622A132BA976}"/>
              </a:ext>
            </a:extLst>
          </p:cNvPr>
          <p:cNvCxnSpPr>
            <a:cxnSpLocks/>
          </p:cNvCxnSpPr>
          <p:nvPr/>
        </p:nvCxnSpPr>
        <p:spPr>
          <a:xfrm>
            <a:off x="2547890" y="1602266"/>
            <a:ext cx="119848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F5BE072-56F7-430A-B95C-061A9B7BE5E5}"/>
              </a:ext>
            </a:extLst>
          </p:cNvPr>
          <p:cNvSpPr txBox="1"/>
          <p:nvPr/>
        </p:nvSpPr>
        <p:spPr>
          <a:xfrm>
            <a:off x="1009096" y="4649531"/>
            <a:ext cx="2362716"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ipsum dolor sit amet, conse lectus Pellentesque scelerisque malesuada libero a pellentesque. Morbi orci dui, fermentum eget lectus ornare, viverra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BDD2B061-C736-43DE-9619-145AF845576C}"/>
              </a:ext>
            </a:extLst>
          </p:cNvPr>
          <p:cNvSpPr txBox="1"/>
          <p:nvPr/>
        </p:nvSpPr>
        <p:spPr>
          <a:xfrm rot="5400000">
            <a:off x="10246573" y="2359446"/>
            <a:ext cx="2151695" cy="400110"/>
          </a:xfrm>
          <a:prstGeom prst="rect">
            <a:avLst/>
          </a:prstGeom>
          <a:noFill/>
        </p:spPr>
        <p:txBody>
          <a:bodyPr wrap="square" rtlCol="0">
            <a:spAutoFit/>
          </a:bodyPr>
          <a:lstStyle/>
          <a:p>
            <a:r>
              <a:rPr lang="en-US" sz="2000">
                <a:solidFill>
                  <a:schemeClr val="bg1">
                    <a:lumMod val="75000"/>
                  </a:schemeClr>
                </a:solidFill>
                <a:latin typeface="Montserrat" panose="00000500000000000000" pitchFamily="2" charset="0"/>
              </a:rPr>
              <a:t>Stadia Creative</a:t>
            </a:r>
            <a:endParaRPr lang="en-ID" sz="2000">
              <a:solidFill>
                <a:schemeClr val="bg1">
                  <a:lumMod val="75000"/>
                </a:schemeClr>
              </a:solidFill>
              <a:latin typeface="Montserrat" panose="00000500000000000000" pitchFamily="2" charset="0"/>
            </a:endParaRPr>
          </a:p>
        </p:txBody>
      </p:sp>
      <p:sp>
        <p:nvSpPr>
          <p:cNvPr id="18" name="Rectangle: Rounded Corners 17">
            <a:extLst>
              <a:ext uri="{FF2B5EF4-FFF2-40B4-BE49-F238E27FC236}">
                <a16:creationId xmlns:a16="http://schemas.microsoft.com/office/drawing/2014/main" id="{FC0A75D4-C0A7-4BAF-9F09-DDA1D2EB0A0F}"/>
              </a:ext>
            </a:extLst>
          </p:cNvPr>
          <p:cNvSpPr/>
          <p:nvPr/>
        </p:nvSpPr>
        <p:spPr>
          <a:xfrm>
            <a:off x="9206168" y="4134281"/>
            <a:ext cx="2189750" cy="1676081"/>
          </a:xfrm>
          <a:prstGeom prst="roundRect">
            <a:avLst>
              <a:gd name="adj" fmla="val 2709"/>
            </a:avLst>
          </a:prstGeom>
          <a:solidFill>
            <a:schemeClr val="bg1"/>
          </a:solidFill>
          <a:ln w="19050">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0" name="TextBox 29">
            <a:extLst>
              <a:ext uri="{FF2B5EF4-FFF2-40B4-BE49-F238E27FC236}">
                <a16:creationId xmlns:a16="http://schemas.microsoft.com/office/drawing/2014/main" id="{7AB1165C-41D6-4E7D-B732-F75A2BABECAD}"/>
              </a:ext>
            </a:extLst>
          </p:cNvPr>
          <p:cNvSpPr txBox="1"/>
          <p:nvPr/>
        </p:nvSpPr>
        <p:spPr>
          <a:xfrm>
            <a:off x="9521015" y="4906780"/>
            <a:ext cx="1695327" cy="646331"/>
          </a:xfrm>
          <a:prstGeom prst="rect">
            <a:avLst/>
          </a:prstGeom>
          <a:noFill/>
        </p:spPr>
        <p:txBody>
          <a:bodyPr wrap="square" rtlCol="0">
            <a:spAutoFit/>
          </a:bodyPr>
          <a:lstStyle/>
          <a:p>
            <a:r>
              <a:rPr lang="en-US" sz="1200">
                <a:solidFill>
                  <a:srgbClr val="EB4F48"/>
                </a:solidFill>
                <a:latin typeface="Montserrat Medium" panose="00000600000000000000" pitchFamily="2" charset="0"/>
              </a:rPr>
              <a:t>Building brands with purpose and passion</a:t>
            </a:r>
            <a:endParaRPr lang="en-ID" sz="1200">
              <a:solidFill>
                <a:srgbClr val="EB4F48"/>
              </a:solidFill>
              <a:latin typeface="Montserrat Medium" panose="00000600000000000000" pitchFamily="2" charset="0"/>
            </a:endParaRPr>
          </a:p>
        </p:txBody>
      </p:sp>
      <p:sp>
        <p:nvSpPr>
          <p:cNvPr id="31" name="Freeform: Shape 30">
            <a:extLst>
              <a:ext uri="{FF2B5EF4-FFF2-40B4-BE49-F238E27FC236}">
                <a16:creationId xmlns:a16="http://schemas.microsoft.com/office/drawing/2014/main" id="{F6334441-DD70-4767-9B72-579CB49F3B11}"/>
              </a:ext>
            </a:extLst>
          </p:cNvPr>
          <p:cNvSpPr/>
          <p:nvPr/>
        </p:nvSpPr>
        <p:spPr>
          <a:xfrm>
            <a:off x="9626281" y="4532969"/>
            <a:ext cx="233120" cy="233120"/>
          </a:xfrm>
          <a:custGeom>
            <a:avLst/>
            <a:gdLst>
              <a:gd name="connsiteX0" fmla="*/ 159164 w 212218"/>
              <a:gd name="connsiteY0" fmla="*/ 132637 h 212218"/>
              <a:gd name="connsiteX1" fmla="*/ 121230 w 212218"/>
              <a:gd name="connsiteY1" fmla="*/ 94703 h 212218"/>
              <a:gd name="connsiteX2" fmla="*/ 212219 w 212218"/>
              <a:gd name="connsiteY2" fmla="*/ 26527 h 212218"/>
              <a:gd name="connsiteX3" fmla="*/ 185691 w 212218"/>
              <a:gd name="connsiteY3" fmla="*/ 0 h 212218"/>
              <a:gd name="connsiteX4" fmla="*/ 72022 w 212218"/>
              <a:gd name="connsiteY4" fmla="*/ 45494 h 212218"/>
              <a:gd name="connsiteX5" fmla="*/ 36210 w 212218"/>
              <a:gd name="connsiteY5" fmla="*/ 9682 h 212218"/>
              <a:gd name="connsiteX6" fmla="*/ 4244 w 212218"/>
              <a:gd name="connsiteY6" fmla="*/ 4244 h 212218"/>
              <a:gd name="connsiteX7" fmla="*/ 9682 w 212218"/>
              <a:gd name="connsiteY7" fmla="*/ 36210 h 212218"/>
              <a:gd name="connsiteX8" fmla="*/ 45494 w 212218"/>
              <a:gd name="connsiteY8" fmla="*/ 72022 h 212218"/>
              <a:gd name="connsiteX9" fmla="*/ 0 w 212218"/>
              <a:gd name="connsiteY9" fmla="*/ 185691 h 212218"/>
              <a:gd name="connsiteX10" fmla="*/ 26527 w 212218"/>
              <a:gd name="connsiteY10" fmla="*/ 212219 h 212218"/>
              <a:gd name="connsiteX11" fmla="*/ 94703 w 212218"/>
              <a:gd name="connsiteY11" fmla="*/ 121230 h 212218"/>
              <a:gd name="connsiteX12" fmla="*/ 132637 w 212218"/>
              <a:gd name="connsiteY12" fmla="*/ 159164 h 212218"/>
              <a:gd name="connsiteX13" fmla="*/ 132637 w 212218"/>
              <a:gd name="connsiteY13" fmla="*/ 212219 h 212218"/>
              <a:gd name="connsiteX14" fmla="*/ 159164 w 212218"/>
              <a:gd name="connsiteY14" fmla="*/ 212219 h 212218"/>
              <a:gd name="connsiteX15" fmla="*/ 172428 w 212218"/>
              <a:gd name="connsiteY15" fmla="*/ 172428 h 212218"/>
              <a:gd name="connsiteX16" fmla="*/ 212219 w 212218"/>
              <a:gd name="connsiteY16" fmla="*/ 159164 h 212218"/>
              <a:gd name="connsiteX17" fmla="*/ 212219 w 212218"/>
              <a:gd name="connsiteY17" fmla="*/ 132637 h 212218"/>
              <a:gd name="connsiteX18" fmla="*/ 159164 w 212218"/>
              <a:gd name="connsiteY18" fmla="*/ 132637 h 212218"/>
              <a:gd name="connsiteX19" fmla="*/ 159164 w 212218"/>
              <a:gd name="connsiteY19" fmla="*/ 132637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2218" h="212218">
                <a:moveTo>
                  <a:pt x="159164" y="132637"/>
                </a:moveTo>
                <a:lnTo>
                  <a:pt x="121230" y="94703"/>
                </a:lnTo>
                <a:lnTo>
                  <a:pt x="212219" y="26527"/>
                </a:lnTo>
                <a:lnTo>
                  <a:pt x="185691" y="0"/>
                </a:lnTo>
                <a:lnTo>
                  <a:pt x="72022" y="45494"/>
                </a:lnTo>
                <a:lnTo>
                  <a:pt x="36210" y="9682"/>
                </a:lnTo>
                <a:cubicBezTo>
                  <a:pt x="25864" y="-663"/>
                  <a:pt x="11539" y="-3051"/>
                  <a:pt x="4244" y="4244"/>
                </a:cubicBezTo>
                <a:cubicBezTo>
                  <a:pt x="-3051" y="11539"/>
                  <a:pt x="-530" y="25997"/>
                  <a:pt x="9682" y="36210"/>
                </a:cubicBezTo>
                <a:lnTo>
                  <a:pt x="45494" y="72022"/>
                </a:lnTo>
                <a:lnTo>
                  <a:pt x="0" y="185691"/>
                </a:lnTo>
                <a:lnTo>
                  <a:pt x="26527" y="212219"/>
                </a:lnTo>
                <a:lnTo>
                  <a:pt x="94703" y="121230"/>
                </a:lnTo>
                <a:lnTo>
                  <a:pt x="132637" y="159164"/>
                </a:lnTo>
                <a:lnTo>
                  <a:pt x="132637" y="212219"/>
                </a:lnTo>
                <a:lnTo>
                  <a:pt x="159164" y="212219"/>
                </a:lnTo>
                <a:lnTo>
                  <a:pt x="172428" y="172428"/>
                </a:lnTo>
                <a:lnTo>
                  <a:pt x="212219" y="159164"/>
                </a:lnTo>
                <a:lnTo>
                  <a:pt x="212219" y="132637"/>
                </a:lnTo>
                <a:lnTo>
                  <a:pt x="159164" y="132637"/>
                </a:lnTo>
                <a:lnTo>
                  <a:pt x="159164" y="132637"/>
                </a:lnTo>
                <a:close/>
              </a:path>
            </a:pathLst>
          </a:custGeom>
          <a:solidFill>
            <a:srgbClr val="EB4F48"/>
          </a:solidFill>
          <a:ln w="13262" cap="flat">
            <a:noFill/>
            <a:prstDash val="solid"/>
            <a:miter/>
          </a:ln>
        </p:spPr>
        <p:txBody>
          <a:bodyPr rtlCol="0" anchor="ctr"/>
          <a:lstStyle/>
          <a:p>
            <a:endParaRPr lang="en-ID"/>
          </a:p>
        </p:txBody>
      </p:sp>
      <p:sp>
        <p:nvSpPr>
          <p:cNvPr id="3" name="Picture Placeholder 2">
            <a:extLst>
              <a:ext uri="{FF2B5EF4-FFF2-40B4-BE49-F238E27FC236}">
                <a16:creationId xmlns:a16="http://schemas.microsoft.com/office/drawing/2014/main" id="{DD7CE99B-750D-4FDA-9039-F2400FD7602F}"/>
              </a:ext>
            </a:extLst>
          </p:cNvPr>
          <p:cNvSpPr>
            <a:spLocks noGrp="1"/>
          </p:cNvSpPr>
          <p:nvPr>
            <p:ph type="pic" sz="quarter" idx="12"/>
          </p:nvPr>
        </p:nvSpPr>
        <p:spPr/>
        <p:txBody>
          <a:bodyPr/>
          <a:lstStyle/>
          <a:p>
            <a:endParaRPr lang="en-IN"/>
          </a:p>
        </p:txBody>
      </p:sp>
      <p:sp>
        <p:nvSpPr>
          <p:cNvPr id="5" name="Picture Placeholder 4">
            <a:extLst>
              <a:ext uri="{FF2B5EF4-FFF2-40B4-BE49-F238E27FC236}">
                <a16:creationId xmlns:a16="http://schemas.microsoft.com/office/drawing/2014/main" id="{06662E7C-4854-4DEA-A871-FAF2A7486F3E}"/>
              </a:ext>
            </a:extLst>
          </p:cNvPr>
          <p:cNvSpPr>
            <a:spLocks noGrp="1"/>
          </p:cNvSpPr>
          <p:nvPr>
            <p:ph type="pic" sz="quarter" idx="13"/>
          </p:nvPr>
        </p:nvSpPr>
        <p:spPr/>
        <p:txBody>
          <a:bodyPr/>
          <a:lstStyle/>
          <a:p>
            <a:endParaRPr lang="en-IN"/>
          </a:p>
        </p:txBody>
      </p:sp>
    </p:spTree>
    <p:extLst>
      <p:ext uri="{BB962C8B-B14F-4D97-AF65-F5344CB8AC3E}">
        <p14:creationId xmlns:p14="http://schemas.microsoft.com/office/powerpoint/2010/main" val="165014653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9D9CFC-82BE-4400-9D24-E37049F79017}"/>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10" name="TextBox 9">
            <a:extLst>
              <a:ext uri="{FF2B5EF4-FFF2-40B4-BE49-F238E27FC236}">
                <a16:creationId xmlns:a16="http://schemas.microsoft.com/office/drawing/2014/main" id="{032FBEB0-497C-4C51-A81D-E67EB7AD62F1}"/>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14" name="TextBox 13">
            <a:extLst>
              <a:ext uri="{FF2B5EF4-FFF2-40B4-BE49-F238E27FC236}">
                <a16:creationId xmlns:a16="http://schemas.microsoft.com/office/drawing/2014/main" id="{7331E208-3AB8-41FE-971B-56E04CFCB141}"/>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1" name="TextBox 10">
            <a:extLst>
              <a:ext uri="{FF2B5EF4-FFF2-40B4-BE49-F238E27FC236}">
                <a16:creationId xmlns:a16="http://schemas.microsoft.com/office/drawing/2014/main" id="{03473F97-FE1F-4429-AA29-C7EB54CBE4C9}"/>
              </a:ext>
            </a:extLst>
          </p:cNvPr>
          <p:cNvSpPr txBox="1"/>
          <p:nvPr/>
        </p:nvSpPr>
        <p:spPr>
          <a:xfrm>
            <a:off x="1387877" y="2922535"/>
            <a:ext cx="4092603" cy="584775"/>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About Stadia</a:t>
            </a:r>
            <a:endParaRPr lang="en-ID" sz="3200" dirty="0">
              <a:solidFill>
                <a:schemeClr val="tx1">
                  <a:lumMod val="65000"/>
                  <a:lumOff val="35000"/>
                </a:schemeClr>
              </a:solidFill>
              <a:latin typeface="Montserrat Medium" panose="00000600000000000000" pitchFamily="2" charset="0"/>
            </a:endParaRPr>
          </a:p>
        </p:txBody>
      </p:sp>
      <p:sp>
        <p:nvSpPr>
          <p:cNvPr id="12" name="TextBox 11">
            <a:extLst>
              <a:ext uri="{FF2B5EF4-FFF2-40B4-BE49-F238E27FC236}">
                <a16:creationId xmlns:a16="http://schemas.microsoft.com/office/drawing/2014/main" id="{21F155BB-5F5A-44A9-97D8-A05E10A0BD63}"/>
              </a:ext>
            </a:extLst>
          </p:cNvPr>
          <p:cNvSpPr txBox="1"/>
          <p:nvPr/>
        </p:nvSpPr>
        <p:spPr>
          <a:xfrm>
            <a:off x="1387877" y="3917198"/>
            <a:ext cx="4190260" cy="883832"/>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lacinia nli</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361481BE-C24A-4E64-AB94-8DF24190F0AD}"/>
              </a:ext>
            </a:extLst>
          </p:cNvPr>
          <p:cNvSpPr txBox="1"/>
          <p:nvPr/>
        </p:nvSpPr>
        <p:spPr>
          <a:xfrm>
            <a:off x="1441143" y="2131399"/>
            <a:ext cx="1192567" cy="265615"/>
          </a:xfrm>
          <a:prstGeom prst="rect">
            <a:avLst/>
          </a:prstGeom>
          <a:noFill/>
        </p:spPr>
        <p:txBody>
          <a:bodyPr wrap="square" rtlCol="0">
            <a:spAutoFit/>
          </a:bodyPr>
          <a:lstStyle/>
          <a:p>
            <a:r>
              <a:rPr lang="en-US" sz="1100" b="1">
                <a:solidFill>
                  <a:srgbClr val="EB4F48"/>
                </a:solidFill>
                <a:latin typeface="Montserrat" panose="00000500000000000000" pitchFamily="2" charset="0"/>
              </a:rPr>
              <a:t>Introduction</a:t>
            </a:r>
            <a:endParaRPr lang="en-ID" sz="1100" b="1">
              <a:solidFill>
                <a:srgbClr val="EB4F48"/>
              </a:solidFill>
              <a:latin typeface="Montserrat" panose="00000500000000000000" pitchFamily="2" charset="0"/>
            </a:endParaRPr>
          </a:p>
        </p:txBody>
      </p:sp>
      <p:cxnSp>
        <p:nvCxnSpPr>
          <p:cNvPr id="17" name="Straight Connector 16">
            <a:extLst>
              <a:ext uri="{FF2B5EF4-FFF2-40B4-BE49-F238E27FC236}">
                <a16:creationId xmlns:a16="http://schemas.microsoft.com/office/drawing/2014/main" id="{64CACF44-3137-47DE-A140-7AAA0A74F703}"/>
              </a:ext>
            </a:extLst>
          </p:cNvPr>
          <p:cNvCxnSpPr>
            <a:cxnSpLocks/>
          </p:cNvCxnSpPr>
          <p:nvPr/>
        </p:nvCxnSpPr>
        <p:spPr>
          <a:xfrm>
            <a:off x="2979937" y="2281561"/>
            <a:ext cx="119848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725F1D05-3A06-479A-B3D3-89E6CEA260EE}"/>
              </a:ext>
            </a:extLst>
          </p:cNvPr>
          <p:cNvSpPr/>
          <p:nvPr/>
        </p:nvSpPr>
        <p:spPr>
          <a:xfrm>
            <a:off x="1441143" y="5184436"/>
            <a:ext cx="1899822" cy="472736"/>
          </a:xfrm>
          <a:prstGeom prst="roundRect">
            <a:avLst>
              <a:gd name="adj" fmla="val 7277"/>
            </a:avLst>
          </a:prstGeom>
          <a:solidFill>
            <a:schemeClr val="bg1"/>
          </a:solidFill>
          <a:ln>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0" name="TextBox 19">
            <a:extLst>
              <a:ext uri="{FF2B5EF4-FFF2-40B4-BE49-F238E27FC236}">
                <a16:creationId xmlns:a16="http://schemas.microsoft.com/office/drawing/2014/main" id="{A1E1D57D-E6BD-4B43-839A-ED2342AB0B77}"/>
              </a:ext>
            </a:extLst>
          </p:cNvPr>
          <p:cNvSpPr txBox="1"/>
          <p:nvPr/>
        </p:nvSpPr>
        <p:spPr>
          <a:xfrm>
            <a:off x="1605380" y="5289999"/>
            <a:ext cx="1571348" cy="261610"/>
          </a:xfrm>
          <a:prstGeom prst="rect">
            <a:avLst/>
          </a:prstGeom>
          <a:noFill/>
        </p:spPr>
        <p:txBody>
          <a:bodyPr wrap="square" rtlCol="0">
            <a:spAutoFit/>
          </a:bodyPr>
          <a:lstStyle/>
          <a:p>
            <a:pPr algn="ctr"/>
            <a:r>
              <a:rPr lang="en-US" sz="1100" b="1" spc="300">
                <a:solidFill>
                  <a:srgbClr val="EB4F48"/>
                </a:solidFill>
                <a:latin typeface="Montserrat" panose="00000500000000000000" pitchFamily="2" charset="0"/>
              </a:rPr>
              <a:t>JOIN NOW</a:t>
            </a:r>
            <a:endParaRPr lang="en-ID" sz="1100" b="1" spc="300">
              <a:solidFill>
                <a:srgbClr val="EB4F48"/>
              </a:solidFill>
              <a:latin typeface="Montserrat" panose="00000500000000000000" pitchFamily="2" charset="0"/>
            </a:endParaRPr>
          </a:p>
        </p:txBody>
      </p:sp>
      <p:sp>
        <p:nvSpPr>
          <p:cNvPr id="21" name="TextBox 20">
            <a:extLst>
              <a:ext uri="{FF2B5EF4-FFF2-40B4-BE49-F238E27FC236}">
                <a16:creationId xmlns:a16="http://schemas.microsoft.com/office/drawing/2014/main" id="{E8FB6EEC-17AE-4442-864B-E27D5AC2C2C8}"/>
              </a:ext>
            </a:extLst>
          </p:cNvPr>
          <p:cNvSpPr txBox="1"/>
          <p:nvPr/>
        </p:nvSpPr>
        <p:spPr>
          <a:xfrm>
            <a:off x="3481526" y="5274827"/>
            <a:ext cx="2096611" cy="261610"/>
          </a:xfrm>
          <a:prstGeom prst="rect">
            <a:avLst/>
          </a:prstGeom>
          <a:noFill/>
        </p:spPr>
        <p:txBody>
          <a:bodyPr wrap="square" rtlCol="0">
            <a:spAutoFit/>
          </a:bodyPr>
          <a:lstStyle/>
          <a:p>
            <a:r>
              <a:rPr lang="en-US" sz="1100">
                <a:solidFill>
                  <a:srgbClr val="EB4F48"/>
                </a:solidFill>
                <a:latin typeface="Montserrat" panose="00000500000000000000" pitchFamily="2" charset="0"/>
              </a:rPr>
              <a:t>Get Supported </a:t>
            </a:r>
            <a:r>
              <a:rPr lang="en-US" sz="1100" b="1">
                <a:solidFill>
                  <a:srgbClr val="EB4F48"/>
                </a:solidFill>
                <a:latin typeface="Montserrat" panose="00000500000000000000" pitchFamily="2" charset="0"/>
              </a:rPr>
              <a:t>Until 50%</a:t>
            </a:r>
            <a:endParaRPr lang="en-ID" sz="1100" b="1">
              <a:solidFill>
                <a:srgbClr val="EB4F48"/>
              </a:solidFill>
              <a:latin typeface="Montserrat" panose="00000500000000000000" pitchFamily="2" charset="0"/>
            </a:endParaRPr>
          </a:p>
        </p:txBody>
      </p:sp>
      <p:sp>
        <p:nvSpPr>
          <p:cNvPr id="3" name="Picture Placeholder 2">
            <a:extLst>
              <a:ext uri="{FF2B5EF4-FFF2-40B4-BE49-F238E27FC236}">
                <a16:creationId xmlns:a16="http://schemas.microsoft.com/office/drawing/2014/main" id="{D8BAC533-B42E-4EE1-8E33-852ED8F4E3AE}"/>
              </a:ext>
            </a:extLst>
          </p:cNvPr>
          <p:cNvSpPr>
            <a:spLocks noGrp="1"/>
          </p:cNvSpPr>
          <p:nvPr>
            <p:ph type="pic" sz="quarter" idx="12"/>
          </p:nvPr>
        </p:nvSpPr>
        <p:spPr/>
        <p:txBody>
          <a:bodyPr/>
          <a:lstStyle/>
          <a:p>
            <a:endParaRPr lang="en-IN"/>
          </a:p>
        </p:txBody>
      </p:sp>
    </p:spTree>
    <p:extLst>
      <p:ext uri="{BB962C8B-B14F-4D97-AF65-F5344CB8AC3E}">
        <p14:creationId xmlns:p14="http://schemas.microsoft.com/office/powerpoint/2010/main" val="1328240404"/>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5BA5919-C205-4BAF-A5D0-68B181873FFC}"/>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26" name="TextBox 25">
            <a:extLst>
              <a:ext uri="{FF2B5EF4-FFF2-40B4-BE49-F238E27FC236}">
                <a16:creationId xmlns:a16="http://schemas.microsoft.com/office/drawing/2014/main" id="{EABBD2D0-8AB4-47F3-8E60-1A9DDE83D418}"/>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27" name="TextBox 26">
            <a:extLst>
              <a:ext uri="{FF2B5EF4-FFF2-40B4-BE49-F238E27FC236}">
                <a16:creationId xmlns:a16="http://schemas.microsoft.com/office/drawing/2014/main" id="{39FB90CF-2F87-4378-AE76-0131829D466A}"/>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4" name="TextBox 13">
            <a:extLst>
              <a:ext uri="{FF2B5EF4-FFF2-40B4-BE49-F238E27FC236}">
                <a16:creationId xmlns:a16="http://schemas.microsoft.com/office/drawing/2014/main" id="{B5D3AC8C-9904-4785-8F42-5B682C627DD0}"/>
              </a:ext>
            </a:extLst>
          </p:cNvPr>
          <p:cNvSpPr txBox="1"/>
          <p:nvPr/>
        </p:nvSpPr>
        <p:spPr>
          <a:xfrm>
            <a:off x="4100282" y="1906938"/>
            <a:ext cx="2983446" cy="2554545"/>
          </a:xfrm>
          <a:prstGeom prst="rect">
            <a:avLst/>
          </a:prstGeom>
          <a:noFill/>
        </p:spPr>
        <p:txBody>
          <a:bodyPr wrap="square" rtlCol="0">
            <a:spAutoFit/>
          </a:bodyPr>
          <a:lstStyle/>
          <a:p>
            <a:pPr algn="r"/>
            <a:r>
              <a:rPr lang="en-US" sz="3200">
                <a:solidFill>
                  <a:schemeClr val="tx1">
                    <a:lumMod val="65000"/>
                    <a:lumOff val="35000"/>
                  </a:schemeClr>
                </a:solidFill>
                <a:latin typeface="Montserrat Medium" panose="00000600000000000000" pitchFamily="2" charset="0"/>
              </a:rPr>
              <a:t>Soaring above the rest to provide the best</a:t>
            </a:r>
            <a:endParaRPr lang="en-ID" sz="3200">
              <a:solidFill>
                <a:schemeClr val="tx1">
                  <a:lumMod val="65000"/>
                  <a:lumOff val="35000"/>
                </a:schemeClr>
              </a:solidFill>
              <a:latin typeface="Montserrat Medium" panose="00000600000000000000" pitchFamily="2" charset="0"/>
            </a:endParaRPr>
          </a:p>
        </p:txBody>
      </p:sp>
      <p:cxnSp>
        <p:nvCxnSpPr>
          <p:cNvPr id="15" name="Straight Connector 14">
            <a:extLst>
              <a:ext uri="{FF2B5EF4-FFF2-40B4-BE49-F238E27FC236}">
                <a16:creationId xmlns:a16="http://schemas.microsoft.com/office/drawing/2014/main" id="{C4A08780-FFD2-420B-AD28-36C74AB8F8A5}"/>
              </a:ext>
            </a:extLst>
          </p:cNvPr>
          <p:cNvCxnSpPr>
            <a:cxnSpLocks/>
          </p:cNvCxnSpPr>
          <p:nvPr/>
        </p:nvCxnSpPr>
        <p:spPr>
          <a:xfrm>
            <a:off x="5744495" y="1292600"/>
            <a:ext cx="119848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D97C8FC-718E-4DEE-BB2E-DBCB8FE00982}"/>
              </a:ext>
            </a:extLst>
          </p:cNvPr>
          <p:cNvSpPr txBox="1"/>
          <p:nvPr/>
        </p:nvSpPr>
        <p:spPr>
          <a:xfrm>
            <a:off x="7455390" y="1991170"/>
            <a:ext cx="2816076" cy="1437830"/>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lectus</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722AB690-60B8-426C-8B6E-1E5B422B6288}"/>
              </a:ext>
            </a:extLst>
          </p:cNvPr>
          <p:cNvSpPr txBox="1"/>
          <p:nvPr/>
        </p:nvSpPr>
        <p:spPr>
          <a:xfrm>
            <a:off x="5047968" y="5634799"/>
            <a:ext cx="1895012" cy="461665"/>
          </a:xfrm>
          <a:prstGeom prst="rect">
            <a:avLst/>
          </a:prstGeom>
          <a:noFill/>
        </p:spPr>
        <p:txBody>
          <a:bodyPr wrap="square" rtlCol="0">
            <a:spAutoFit/>
          </a:bodyPr>
          <a:lstStyle/>
          <a:p>
            <a:pPr algn="r"/>
            <a:r>
              <a:rPr lang="en-US" sz="1200">
                <a:solidFill>
                  <a:schemeClr val="tx1">
                    <a:lumMod val="75000"/>
                    <a:lumOff val="25000"/>
                  </a:schemeClr>
                </a:solidFill>
                <a:latin typeface="Montserrat" panose="00000500000000000000" pitchFamily="2" charset="0"/>
              </a:rPr>
              <a:t>Brand builders &amp; storytellers</a:t>
            </a:r>
            <a:endParaRPr lang="en-ID" sz="1200">
              <a:solidFill>
                <a:schemeClr val="tx1">
                  <a:lumMod val="75000"/>
                  <a:lumOff val="25000"/>
                </a:schemeClr>
              </a:solidFill>
              <a:latin typeface="Montserrat" panose="00000500000000000000" pitchFamily="2" charset="0"/>
            </a:endParaRPr>
          </a:p>
        </p:txBody>
      </p:sp>
      <p:sp>
        <p:nvSpPr>
          <p:cNvPr id="18" name="TextBox 17">
            <a:extLst>
              <a:ext uri="{FF2B5EF4-FFF2-40B4-BE49-F238E27FC236}">
                <a16:creationId xmlns:a16="http://schemas.microsoft.com/office/drawing/2014/main" id="{5604ACAB-50A1-4196-9819-6E5F32347CE4}"/>
              </a:ext>
            </a:extLst>
          </p:cNvPr>
          <p:cNvSpPr txBox="1"/>
          <p:nvPr/>
        </p:nvSpPr>
        <p:spPr>
          <a:xfrm>
            <a:off x="7455390" y="3670529"/>
            <a:ext cx="2816076" cy="1714828"/>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sit Pellentesque scelerisque malesuada libero a pellentesque. Morbi orci dui, fermentum eget lectus amet, conse,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63EDB6C8-8584-46D7-B408-DB479CA0B4AC}"/>
              </a:ext>
            </a:extLst>
          </p:cNvPr>
          <p:cNvSpPr txBox="1"/>
          <p:nvPr/>
        </p:nvSpPr>
        <p:spPr>
          <a:xfrm>
            <a:off x="7455390" y="1195644"/>
            <a:ext cx="1759631" cy="261610"/>
          </a:xfrm>
          <a:prstGeom prst="rect">
            <a:avLst/>
          </a:prstGeom>
          <a:noFill/>
        </p:spPr>
        <p:txBody>
          <a:bodyPr wrap="square" rtlCol="0">
            <a:spAutoFit/>
          </a:bodyPr>
          <a:lstStyle/>
          <a:p>
            <a:r>
              <a:rPr lang="en-US" sz="1100" b="1">
                <a:solidFill>
                  <a:schemeClr val="bg1">
                    <a:lumMod val="75000"/>
                  </a:schemeClr>
                </a:solidFill>
                <a:latin typeface="Montserrat" panose="00000500000000000000" pitchFamily="2" charset="0"/>
              </a:rPr>
              <a:t>Stadia Insight</a:t>
            </a:r>
            <a:endParaRPr lang="en-ID" sz="1100" b="1">
              <a:solidFill>
                <a:schemeClr val="bg1">
                  <a:lumMod val="75000"/>
                </a:schemeClr>
              </a:solidFill>
              <a:latin typeface="Montserrat" panose="00000500000000000000" pitchFamily="2" charset="0"/>
            </a:endParaRPr>
          </a:p>
        </p:txBody>
      </p:sp>
      <p:cxnSp>
        <p:nvCxnSpPr>
          <p:cNvPr id="20" name="Straight Connector 19">
            <a:extLst>
              <a:ext uri="{FF2B5EF4-FFF2-40B4-BE49-F238E27FC236}">
                <a16:creationId xmlns:a16="http://schemas.microsoft.com/office/drawing/2014/main" id="{507D28BA-9BF3-4C63-8F29-ED782AA7C8F1}"/>
              </a:ext>
            </a:extLst>
          </p:cNvPr>
          <p:cNvCxnSpPr>
            <a:cxnSpLocks/>
          </p:cNvCxnSpPr>
          <p:nvPr/>
        </p:nvCxnSpPr>
        <p:spPr>
          <a:xfrm>
            <a:off x="7530386" y="5792548"/>
            <a:ext cx="592682"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61EAE039-8754-4026-ADEC-A3EFE81ED776}"/>
              </a:ext>
            </a:extLst>
          </p:cNvPr>
          <p:cNvSpPr>
            <a:spLocks noGrp="1"/>
          </p:cNvSpPr>
          <p:nvPr>
            <p:ph type="pic" sz="quarter" idx="11"/>
          </p:nvPr>
        </p:nvSpPr>
        <p:spPr/>
        <p:txBody>
          <a:bodyPr/>
          <a:lstStyle/>
          <a:p>
            <a:endParaRPr lang="en-IN"/>
          </a:p>
        </p:txBody>
      </p:sp>
    </p:spTree>
    <p:extLst>
      <p:ext uri="{BB962C8B-B14F-4D97-AF65-F5344CB8AC3E}">
        <p14:creationId xmlns:p14="http://schemas.microsoft.com/office/powerpoint/2010/main" val="119095641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2DEE16BC-F0A9-4AA5-BEC0-32674D728CB0}"/>
              </a:ext>
            </a:extLst>
          </p:cNvPr>
          <p:cNvSpPr/>
          <p:nvPr/>
        </p:nvSpPr>
        <p:spPr>
          <a:xfrm>
            <a:off x="5521911" y="4130336"/>
            <a:ext cx="5717219" cy="5717219"/>
          </a:xfrm>
          <a:prstGeom prst="ellipse">
            <a:avLst/>
          </a:prstGeom>
          <a:noFill/>
          <a:ln w="28575">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928F49F8-0070-45DE-A40B-8621CEF65798}"/>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C6BB957A-63F0-48DE-A928-350E19663B4D}"/>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CB01AD74-93A7-4740-9BC8-152A10F51D59}"/>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8" name="TextBox 17">
            <a:extLst>
              <a:ext uri="{FF2B5EF4-FFF2-40B4-BE49-F238E27FC236}">
                <a16:creationId xmlns:a16="http://schemas.microsoft.com/office/drawing/2014/main" id="{9206EB5C-8F10-4479-9042-DFF0569A72EC}"/>
              </a:ext>
            </a:extLst>
          </p:cNvPr>
          <p:cNvSpPr txBox="1"/>
          <p:nvPr/>
        </p:nvSpPr>
        <p:spPr>
          <a:xfrm>
            <a:off x="1227835" y="3731228"/>
            <a:ext cx="3313586"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malesuada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9EF0A9CE-6994-491F-ABDF-691881CAC93B}"/>
              </a:ext>
            </a:extLst>
          </p:cNvPr>
          <p:cNvSpPr txBox="1"/>
          <p:nvPr/>
        </p:nvSpPr>
        <p:spPr>
          <a:xfrm>
            <a:off x="1779652" y="3314207"/>
            <a:ext cx="2661152"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 your brand’s voice</a:t>
            </a:r>
            <a:endParaRPr lang="en-ID" sz="1400">
              <a:solidFill>
                <a:schemeClr val="tx1">
                  <a:lumMod val="75000"/>
                  <a:lumOff val="25000"/>
                </a:schemeClr>
              </a:solidFill>
              <a:latin typeface="Montserrat Medium" panose="00000600000000000000" pitchFamily="2" charset="0"/>
            </a:endParaRPr>
          </a:p>
        </p:txBody>
      </p:sp>
      <p:sp>
        <p:nvSpPr>
          <p:cNvPr id="22" name="Freeform: Shape 21">
            <a:extLst>
              <a:ext uri="{FF2B5EF4-FFF2-40B4-BE49-F238E27FC236}">
                <a16:creationId xmlns:a16="http://schemas.microsoft.com/office/drawing/2014/main" id="{C790E19F-F8A3-4BDC-865C-DE8B04741818}"/>
              </a:ext>
            </a:extLst>
          </p:cNvPr>
          <p:cNvSpPr/>
          <p:nvPr/>
        </p:nvSpPr>
        <p:spPr>
          <a:xfrm>
            <a:off x="1316791" y="3303995"/>
            <a:ext cx="323112" cy="287211"/>
          </a:xfrm>
          <a:custGeom>
            <a:avLst/>
            <a:gdLst>
              <a:gd name="connsiteX0" fmla="*/ 225615 w 238745"/>
              <a:gd name="connsiteY0" fmla="*/ 186752 h 212218"/>
              <a:gd name="connsiteX1" fmla="*/ 238879 w 238745"/>
              <a:gd name="connsiteY1" fmla="*/ 208372 h 212218"/>
              <a:gd name="connsiteX2" fmla="*/ 238879 w 238745"/>
              <a:gd name="connsiteY2" fmla="*/ 211688 h 212218"/>
              <a:gd name="connsiteX3" fmla="*/ 232114 w 238745"/>
              <a:gd name="connsiteY3" fmla="*/ 212219 h 212218"/>
              <a:gd name="connsiteX4" fmla="*/ 196302 w 238745"/>
              <a:gd name="connsiteY4" fmla="*/ 196833 h 212218"/>
              <a:gd name="connsiteX5" fmla="*/ 179192 w 238745"/>
              <a:gd name="connsiteY5" fmla="*/ 199087 h 212218"/>
              <a:gd name="connsiteX6" fmla="*/ 119506 w 238745"/>
              <a:gd name="connsiteY6" fmla="*/ 146033 h 212218"/>
              <a:gd name="connsiteX7" fmla="*/ 179192 w 238745"/>
              <a:gd name="connsiteY7" fmla="*/ 92978 h 212218"/>
              <a:gd name="connsiteX8" fmla="*/ 238879 w 238745"/>
              <a:gd name="connsiteY8" fmla="*/ 146033 h 212218"/>
              <a:gd name="connsiteX9" fmla="*/ 227870 w 238745"/>
              <a:gd name="connsiteY9" fmla="*/ 176805 h 212218"/>
              <a:gd name="connsiteX10" fmla="*/ 225615 w 238745"/>
              <a:gd name="connsiteY10" fmla="*/ 186752 h 212218"/>
              <a:gd name="connsiteX11" fmla="*/ 225615 w 238745"/>
              <a:gd name="connsiteY11" fmla="*/ 186752 h 212218"/>
              <a:gd name="connsiteX12" fmla="*/ 106242 w 238745"/>
              <a:gd name="connsiteY12" fmla="*/ 0 h 212218"/>
              <a:gd name="connsiteX13" fmla="*/ 212351 w 238745"/>
              <a:gd name="connsiteY13" fmla="*/ 84092 h 212218"/>
              <a:gd name="connsiteX14" fmla="*/ 179192 w 238745"/>
              <a:gd name="connsiteY14" fmla="*/ 77195 h 212218"/>
              <a:gd name="connsiteX15" fmla="*/ 126535 w 238745"/>
              <a:gd name="connsiteY15" fmla="*/ 96692 h 212218"/>
              <a:gd name="connsiteX16" fmla="*/ 103722 w 238745"/>
              <a:gd name="connsiteY16" fmla="*/ 146033 h 212218"/>
              <a:gd name="connsiteX17" fmla="*/ 109425 w 238745"/>
              <a:gd name="connsiteY17" fmla="*/ 172560 h 212218"/>
              <a:gd name="connsiteX18" fmla="*/ 106109 w 238745"/>
              <a:gd name="connsiteY18" fmla="*/ 172560 h 212218"/>
              <a:gd name="connsiteX19" fmla="*/ 89530 w 238745"/>
              <a:gd name="connsiteY19" fmla="*/ 171499 h 212218"/>
              <a:gd name="connsiteX20" fmla="*/ 13264 w 238745"/>
              <a:gd name="connsiteY20" fmla="*/ 198955 h 212218"/>
              <a:gd name="connsiteX21" fmla="*/ 13264 w 238745"/>
              <a:gd name="connsiteY21" fmla="*/ 193384 h 212218"/>
              <a:gd name="connsiteX22" fmla="*/ 39791 w 238745"/>
              <a:gd name="connsiteY22" fmla="*/ 159297 h 212218"/>
              <a:gd name="connsiteX23" fmla="*/ 39393 w 238745"/>
              <a:gd name="connsiteY23" fmla="*/ 153328 h 212218"/>
              <a:gd name="connsiteX24" fmla="*/ 0 w 238745"/>
              <a:gd name="connsiteY24" fmla="*/ 86346 h 212218"/>
              <a:gd name="connsiteX25" fmla="*/ 106242 w 238745"/>
              <a:gd name="connsiteY25" fmla="*/ 0 h 212218"/>
              <a:gd name="connsiteX26" fmla="*/ 106242 w 238745"/>
              <a:gd name="connsiteY26" fmla="*/ 0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8745" h="212218">
                <a:moveTo>
                  <a:pt x="225615" y="186752"/>
                </a:moveTo>
                <a:cubicBezTo>
                  <a:pt x="225615" y="196169"/>
                  <a:pt x="231053" y="204393"/>
                  <a:pt x="238879" y="208372"/>
                </a:cubicBezTo>
                <a:lnTo>
                  <a:pt x="238879" y="211688"/>
                </a:lnTo>
                <a:cubicBezTo>
                  <a:pt x="236624" y="211953"/>
                  <a:pt x="234502" y="212219"/>
                  <a:pt x="232114" y="212219"/>
                </a:cubicBezTo>
                <a:cubicBezTo>
                  <a:pt x="218055" y="212219"/>
                  <a:pt x="205322" y="206250"/>
                  <a:pt x="196302" y="196833"/>
                </a:cubicBezTo>
                <a:cubicBezTo>
                  <a:pt x="190864" y="198292"/>
                  <a:pt x="185161" y="199087"/>
                  <a:pt x="179192" y="199087"/>
                </a:cubicBezTo>
                <a:cubicBezTo>
                  <a:pt x="146298" y="199087"/>
                  <a:pt x="119506" y="175346"/>
                  <a:pt x="119506" y="146033"/>
                </a:cubicBezTo>
                <a:cubicBezTo>
                  <a:pt x="119506" y="116720"/>
                  <a:pt x="146298" y="92978"/>
                  <a:pt x="179192" y="92978"/>
                </a:cubicBezTo>
                <a:cubicBezTo>
                  <a:pt x="212086" y="92978"/>
                  <a:pt x="238879" y="116720"/>
                  <a:pt x="238879" y="146033"/>
                </a:cubicBezTo>
                <a:cubicBezTo>
                  <a:pt x="238879" y="157572"/>
                  <a:pt x="234767" y="168183"/>
                  <a:pt x="227870" y="176805"/>
                </a:cubicBezTo>
                <a:cubicBezTo>
                  <a:pt x="226411" y="179723"/>
                  <a:pt x="225615" y="183171"/>
                  <a:pt x="225615" y="186752"/>
                </a:cubicBezTo>
                <a:lnTo>
                  <a:pt x="225615" y="186752"/>
                </a:lnTo>
                <a:close/>
                <a:moveTo>
                  <a:pt x="106242" y="0"/>
                </a:moveTo>
                <a:cubicBezTo>
                  <a:pt x="163939" y="0"/>
                  <a:pt x="210893" y="37404"/>
                  <a:pt x="212351" y="84092"/>
                </a:cubicBezTo>
                <a:cubicBezTo>
                  <a:pt x="202138" y="79582"/>
                  <a:pt x="190864" y="77195"/>
                  <a:pt x="179192" y="77195"/>
                </a:cubicBezTo>
                <a:cubicBezTo>
                  <a:pt x="159429" y="77195"/>
                  <a:pt x="140728" y="84092"/>
                  <a:pt x="126535" y="96692"/>
                </a:cubicBezTo>
                <a:cubicBezTo>
                  <a:pt x="111813" y="109691"/>
                  <a:pt x="103722" y="127198"/>
                  <a:pt x="103722" y="146033"/>
                </a:cubicBezTo>
                <a:cubicBezTo>
                  <a:pt x="103722" y="155318"/>
                  <a:pt x="105711" y="164204"/>
                  <a:pt x="109425" y="172560"/>
                </a:cubicBezTo>
                <a:cubicBezTo>
                  <a:pt x="108364" y="172560"/>
                  <a:pt x="107303" y="172560"/>
                  <a:pt x="106109" y="172560"/>
                </a:cubicBezTo>
                <a:cubicBezTo>
                  <a:pt x="100539" y="172560"/>
                  <a:pt x="94968" y="172162"/>
                  <a:pt x="89530" y="171499"/>
                </a:cubicBezTo>
                <a:cubicBezTo>
                  <a:pt x="66716" y="194313"/>
                  <a:pt x="39526" y="198424"/>
                  <a:pt x="13264" y="198955"/>
                </a:cubicBezTo>
                <a:lnTo>
                  <a:pt x="13264" y="193384"/>
                </a:lnTo>
                <a:cubicBezTo>
                  <a:pt x="27456" y="186487"/>
                  <a:pt x="39791" y="173754"/>
                  <a:pt x="39791" y="159297"/>
                </a:cubicBezTo>
                <a:cubicBezTo>
                  <a:pt x="39791" y="157307"/>
                  <a:pt x="39659" y="155318"/>
                  <a:pt x="39393" y="153328"/>
                </a:cubicBezTo>
                <a:cubicBezTo>
                  <a:pt x="15386" y="137544"/>
                  <a:pt x="0" y="113404"/>
                  <a:pt x="0" y="86346"/>
                </a:cubicBezTo>
                <a:cubicBezTo>
                  <a:pt x="133" y="38597"/>
                  <a:pt x="47616" y="0"/>
                  <a:pt x="106242" y="0"/>
                </a:cubicBezTo>
                <a:lnTo>
                  <a:pt x="106242" y="0"/>
                </a:lnTo>
                <a:close/>
              </a:path>
            </a:pathLst>
          </a:custGeom>
          <a:solidFill>
            <a:srgbClr val="EB4F48"/>
          </a:solidFill>
          <a:ln w="13262" cap="flat">
            <a:noFill/>
            <a:prstDash val="solid"/>
            <a:miter/>
          </a:ln>
        </p:spPr>
        <p:txBody>
          <a:bodyPr rtlCol="0" anchor="ctr"/>
          <a:lstStyle/>
          <a:p>
            <a:endParaRPr lang="en-ID"/>
          </a:p>
        </p:txBody>
      </p:sp>
      <p:sp>
        <p:nvSpPr>
          <p:cNvPr id="23" name="TextBox 22">
            <a:extLst>
              <a:ext uri="{FF2B5EF4-FFF2-40B4-BE49-F238E27FC236}">
                <a16:creationId xmlns:a16="http://schemas.microsoft.com/office/drawing/2014/main" id="{6D8CE161-3426-4FD3-A568-39AE6658C0A3}"/>
              </a:ext>
            </a:extLst>
          </p:cNvPr>
          <p:cNvSpPr txBox="1"/>
          <p:nvPr/>
        </p:nvSpPr>
        <p:spPr>
          <a:xfrm>
            <a:off x="1127218" y="5398139"/>
            <a:ext cx="3313586"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malesuada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4C34EA02-4D39-433F-A4B3-ECB98EF25126}"/>
              </a:ext>
            </a:extLst>
          </p:cNvPr>
          <p:cNvSpPr txBox="1"/>
          <p:nvPr/>
        </p:nvSpPr>
        <p:spPr>
          <a:xfrm>
            <a:off x="1679035" y="4981118"/>
            <a:ext cx="2701849"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Finding the technology</a:t>
            </a:r>
            <a:endParaRPr lang="en-ID" sz="1400">
              <a:solidFill>
                <a:schemeClr val="tx1">
                  <a:lumMod val="75000"/>
                  <a:lumOff val="25000"/>
                </a:schemeClr>
              </a:solidFill>
              <a:latin typeface="Montserrat Medium" panose="00000600000000000000" pitchFamily="2" charset="0"/>
            </a:endParaRPr>
          </a:p>
        </p:txBody>
      </p:sp>
      <p:sp>
        <p:nvSpPr>
          <p:cNvPr id="28" name="Freeform: Shape 27">
            <a:extLst>
              <a:ext uri="{FF2B5EF4-FFF2-40B4-BE49-F238E27FC236}">
                <a16:creationId xmlns:a16="http://schemas.microsoft.com/office/drawing/2014/main" id="{9A77387B-AB00-47E6-93C0-B162F97CF7F6}"/>
              </a:ext>
            </a:extLst>
          </p:cNvPr>
          <p:cNvSpPr/>
          <p:nvPr/>
        </p:nvSpPr>
        <p:spPr>
          <a:xfrm>
            <a:off x="1294630" y="4962559"/>
            <a:ext cx="166199" cy="295466"/>
          </a:xfrm>
          <a:custGeom>
            <a:avLst/>
            <a:gdLst>
              <a:gd name="connsiteX0" fmla="*/ 59686 w 119372"/>
              <a:gd name="connsiteY0" fmla="*/ 145900 h 212218"/>
              <a:gd name="connsiteX1" fmla="*/ 92846 w 119372"/>
              <a:gd name="connsiteY1" fmla="*/ 112741 h 212218"/>
              <a:gd name="connsiteX2" fmla="*/ 92846 w 119372"/>
              <a:gd name="connsiteY2" fmla="*/ 33159 h 212218"/>
              <a:gd name="connsiteX3" fmla="*/ 59686 w 119372"/>
              <a:gd name="connsiteY3" fmla="*/ 0 h 212218"/>
              <a:gd name="connsiteX4" fmla="*/ 26527 w 119372"/>
              <a:gd name="connsiteY4" fmla="*/ 33159 h 212218"/>
              <a:gd name="connsiteX5" fmla="*/ 26527 w 119372"/>
              <a:gd name="connsiteY5" fmla="*/ 112741 h 212218"/>
              <a:gd name="connsiteX6" fmla="*/ 59686 w 119372"/>
              <a:gd name="connsiteY6" fmla="*/ 145900 h 212218"/>
              <a:gd name="connsiteX7" fmla="*/ 106109 w 119372"/>
              <a:gd name="connsiteY7" fmla="*/ 92846 h 212218"/>
              <a:gd name="connsiteX8" fmla="*/ 106109 w 119372"/>
              <a:gd name="connsiteY8" fmla="*/ 112741 h 212218"/>
              <a:gd name="connsiteX9" fmla="*/ 59686 w 119372"/>
              <a:gd name="connsiteY9" fmla="*/ 159164 h 212218"/>
              <a:gd name="connsiteX10" fmla="*/ 13264 w 119372"/>
              <a:gd name="connsiteY10" fmla="*/ 112741 h 212218"/>
              <a:gd name="connsiteX11" fmla="*/ 13264 w 119372"/>
              <a:gd name="connsiteY11" fmla="*/ 92846 h 212218"/>
              <a:gd name="connsiteX12" fmla="*/ 0 w 119372"/>
              <a:gd name="connsiteY12" fmla="*/ 92846 h 212218"/>
              <a:gd name="connsiteX13" fmla="*/ 0 w 119372"/>
              <a:gd name="connsiteY13" fmla="*/ 112741 h 212218"/>
              <a:gd name="connsiteX14" fmla="*/ 53055 w 119372"/>
              <a:gd name="connsiteY14" fmla="*/ 172030 h 212218"/>
              <a:gd name="connsiteX15" fmla="*/ 53055 w 119372"/>
              <a:gd name="connsiteY15" fmla="*/ 198955 h 212218"/>
              <a:gd name="connsiteX16" fmla="*/ 26527 w 119372"/>
              <a:gd name="connsiteY16" fmla="*/ 198955 h 212218"/>
              <a:gd name="connsiteX17" fmla="*/ 26527 w 119372"/>
              <a:gd name="connsiteY17" fmla="*/ 212219 h 212218"/>
              <a:gd name="connsiteX18" fmla="*/ 92846 w 119372"/>
              <a:gd name="connsiteY18" fmla="*/ 212219 h 212218"/>
              <a:gd name="connsiteX19" fmla="*/ 92846 w 119372"/>
              <a:gd name="connsiteY19" fmla="*/ 198955 h 212218"/>
              <a:gd name="connsiteX20" fmla="*/ 66318 w 119372"/>
              <a:gd name="connsiteY20" fmla="*/ 198955 h 212218"/>
              <a:gd name="connsiteX21" fmla="*/ 66318 w 119372"/>
              <a:gd name="connsiteY21" fmla="*/ 172030 h 212218"/>
              <a:gd name="connsiteX22" fmla="*/ 119373 w 119372"/>
              <a:gd name="connsiteY22" fmla="*/ 112741 h 212218"/>
              <a:gd name="connsiteX23" fmla="*/ 119373 w 119372"/>
              <a:gd name="connsiteY23" fmla="*/ 92846 h 212218"/>
              <a:gd name="connsiteX24" fmla="*/ 106109 w 119372"/>
              <a:gd name="connsiteY24" fmla="*/ 92846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372" h="212218">
                <a:moveTo>
                  <a:pt x="59686" y="145900"/>
                </a:moveTo>
                <a:cubicBezTo>
                  <a:pt x="77990" y="145900"/>
                  <a:pt x="92846" y="131045"/>
                  <a:pt x="92846" y="112741"/>
                </a:cubicBezTo>
                <a:lnTo>
                  <a:pt x="92846" y="33159"/>
                </a:lnTo>
                <a:cubicBezTo>
                  <a:pt x="92846" y="14855"/>
                  <a:pt x="77990" y="0"/>
                  <a:pt x="59686" y="0"/>
                </a:cubicBezTo>
                <a:cubicBezTo>
                  <a:pt x="41383" y="0"/>
                  <a:pt x="26527" y="14855"/>
                  <a:pt x="26527" y="33159"/>
                </a:cubicBezTo>
                <a:lnTo>
                  <a:pt x="26527" y="112741"/>
                </a:lnTo>
                <a:cubicBezTo>
                  <a:pt x="26527" y="131045"/>
                  <a:pt x="41383" y="145900"/>
                  <a:pt x="59686" y="145900"/>
                </a:cubicBezTo>
                <a:close/>
                <a:moveTo>
                  <a:pt x="106109" y="92846"/>
                </a:moveTo>
                <a:lnTo>
                  <a:pt x="106109" y="112741"/>
                </a:lnTo>
                <a:cubicBezTo>
                  <a:pt x="106109" y="138340"/>
                  <a:pt x="85285" y="159164"/>
                  <a:pt x="59686" y="159164"/>
                </a:cubicBezTo>
                <a:cubicBezTo>
                  <a:pt x="34088" y="159164"/>
                  <a:pt x="13264" y="138340"/>
                  <a:pt x="13264" y="112741"/>
                </a:cubicBezTo>
                <a:lnTo>
                  <a:pt x="13264" y="92846"/>
                </a:lnTo>
                <a:lnTo>
                  <a:pt x="0" y="92846"/>
                </a:lnTo>
                <a:lnTo>
                  <a:pt x="0" y="112741"/>
                </a:lnTo>
                <a:cubicBezTo>
                  <a:pt x="0" y="143513"/>
                  <a:pt x="23211" y="168714"/>
                  <a:pt x="53055" y="172030"/>
                </a:cubicBezTo>
                <a:lnTo>
                  <a:pt x="53055" y="198955"/>
                </a:lnTo>
                <a:lnTo>
                  <a:pt x="26527" y="198955"/>
                </a:lnTo>
                <a:lnTo>
                  <a:pt x="26527" y="212219"/>
                </a:lnTo>
                <a:lnTo>
                  <a:pt x="92846" y="212219"/>
                </a:lnTo>
                <a:lnTo>
                  <a:pt x="92846" y="198955"/>
                </a:lnTo>
                <a:lnTo>
                  <a:pt x="66318" y="198955"/>
                </a:lnTo>
                <a:lnTo>
                  <a:pt x="66318" y="172030"/>
                </a:lnTo>
                <a:cubicBezTo>
                  <a:pt x="96162" y="168714"/>
                  <a:pt x="119373" y="143380"/>
                  <a:pt x="119373" y="112741"/>
                </a:cubicBezTo>
                <a:lnTo>
                  <a:pt x="119373" y="92846"/>
                </a:lnTo>
                <a:lnTo>
                  <a:pt x="106109" y="92846"/>
                </a:lnTo>
                <a:close/>
              </a:path>
            </a:pathLst>
          </a:custGeom>
          <a:solidFill>
            <a:srgbClr val="EB4F48"/>
          </a:solidFill>
          <a:ln w="13262" cap="flat">
            <a:noFill/>
            <a:prstDash val="solid"/>
            <a:miter/>
          </a:ln>
        </p:spPr>
        <p:txBody>
          <a:bodyPr rtlCol="0" anchor="ctr"/>
          <a:lstStyle/>
          <a:p>
            <a:endParaRPr lang="en-ID"/>
          </a:p>
        </p:txBody>
      </p:sp>
      <p:sp>
        <p:nvSpPr>
          <p:cNvPr id="32" name="TextBox 31">
            <a:extLst>
              <a:ext uri="{FF2B5EF4-FFF2-40B4-BE49-F238E27FC236}">
                <a16:creationId xmlns:a16="http://schemas.microsoft.com/office/drawing/2014/main" id="{11AAFC8C-D6F9-4057-98F5-598978C86097}"/>
              </a:ext>
            </a:extLst>
          </p:cNvPr>
          <p:cNvSpPr txBox="1"/>
          <p:nvPr/>
        </p:nvSpPr>
        <p:spPr>
          <a:xfrm>
            <a:off x="2487350" y="518178"/>
            <a:ext cx="4108142" cy="3154710"/>
          </a:xfrm>
          <a:prstGeom prst="rect">
            <a:avLst/>
          </a:prstGeom>
          <a:noFill/>
        </p:spPr>
        <p:txBody>
          <a:bodyPr wrap="square" rtlCol="0">
            <a:spAutoFit/>
          </a:bodyPr>
          <a:lstStyle/>
          <a:p>
            <a:r>
              <a:rPr lang="en-US" sz="19900" b="1">
                <a:solidFill>
                  <a:schemeClr val="bg1">
                    <a:lumMod val="95000"/>
                  </a:schemeClr>
                </a:solidFill>
                <a:latin typeface="Montserrat" panose="00000500000000000000" pitchFamily="2" charset="0"/>
              </a:rPr>
              <a:t>04</a:t>
            </a:r>
            <a:endParaRPr lang="en-ID" sz="19900" b="1">
              <a:solidFill>
                <a:schemeClr val="bg1">
                  <a:lumMod val="95000"/>
                </a:schemeClr>
              </a:solidFill>
              <a:latin typeface="Montserrat" panose="00000500000000000000" pitchFamily="2" charset="0"/>
            </a:endParaRPr>
          </a:p>
        </p:txBody>
      </p:sp>
      <p:sp>
        <p:nvSpPr>
          <p:cNvPr id="33" name="TextBox 32">
            <a:extLst>
              <a:ext uri="{FF2B5EF4-FFF2-40B4-BE49-F238E27FC236}">
                <a16:creationId xmlns:a16="http://schemas.microsoft.com/office/drawing/2014/main" id="{0CE52708-423C-4D07-AE57-11817586494A}"/>
              </a:ext>
            </a:extLst>
          </p:cNvPr>
          <p:cNvSpPr txBox="1"/>
          <p:nvPr/>
        </p:nvSpPr>
        <p:spPr>
          <a:xfrm>
            <a:off x="1127218" y="1634838"/>
            <a:ext cx="2814467" cy="584775"/>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Our Services</a:t>
            </a:r>
            <a:endParaRPr lang="en-ID" sz="3200">
              <a:solidFill>
                <a:schemeClr val="tx1">
                  <a:lumMod val="65000"/>
                  <a:lumOff val="35000"/>
                </a:schemeClr>
              </a:solidFill>
              <a:latin typeface="Montserrat Medium" panose="00000600000000000000" pitchFamily="2" charset="0"/>
            </a:endParaRPr>
          </a:p>
        </p:txBody>
      </p:sp>
      <p:cxnSp>
        <p:nvCxnSpPr>
          <p:cNvPr id="34" name="Straight Connector 33">
            <a:extLst>
              <a:ext uri="{FF2B5EF4-FFF2-40B4-BE49-F238E27FC236}">
                <a16:creationId xmlns:a16="http://schemas.microsoft.com/office/drawing/2014/main" id="{19790871-A546-4E90-8F63-581B8DB798BE}"/>
              </a:ext>
            </a:extLst>
          </p:cNvPr>
          <p:cNvCxnSpPr>
            <a:cxnSpLocks/>
          </p:cNvCxnSpPr>
          <p:nvPr/>
        </p:nvCxnSpPr>
        <p:spPr>
          <a:xfrm>
            <a:off x="4380884" y="1949548"/>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A44AAC4-9D74-4143-8331-1F3AF0475B2E}"/>
              </a:ext>
            </a:extLst>
          </p:cNvPr>
          <p:cNvSpPr>
            <a:spLocks noGrp="1"/>
          </p:cNvSpPr>
          <p:nvPr>
            <p:ph type="pic" sz="quarter" idx="11"/>
          </p:nvPr>
        </p:nvSpPr>
        <p:spPr/>
        <p:txBody>
          <a:bodyPr/>
          <a:lstStyle/>
          <a:p>
            <a:endParaRPr lang="en-IN"/>
          </a:p>
        </p:txBody>
      </p:sp>
      <p:sp>
        <p:nvSpPr>
          <p:cNvPr id="5" name="Picture Placeholder 4">
            <a:extLst>
              <a:ext uri="{FF2B5EF4-FFF2-40B4-BE49-F238E27FC236}">
                <a16:creationId xmlns:a16="http://schemas.microsoft.com/office/drawing/2014/main" id="{59CF3781-8919-47F0-A0A8-B11853E7D591}"/>
              </a:ext>
            </a:extLst>
          </p:cNvPr>
          <p:cNvSpPr>
            <a:spLocks noGrp="1"/>
          </p:cNvSpPr>
          <p:nvPr>
            <p:ph type="pic" sz="quarter" idx="12"/>
          </p:nvPr>
        </p:nvSpPr>
        <p:spPr/>
        <p:txBody>
          <a:bodyPr/>
          <a:lstStyle/>
          <a:p>
            <a:endParaRPr lang="en-IN"/>
          </a:p>
        </p:txBody>
      </p:sp>
    </p:spTree>
    <p:extLst>
      <p:ext uri="{BB962C8B-B14F-4D97-AF65-F5344CB8AC3E}">
        <p14:creationId xmlns:p14="http://schemas.microsoft.com/office/powerpoint/2010/main" val="608095683"/>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72DFF9-FA90-4AD9-9DB5-858E361E83DF}"/>
              </a:ext>
            </a:extLst>
          </p:cNvPr>
          <p:cNvSpPr>
            <a:spLocks noGrp="1"/>
          </p:cNvSpPr>
          <p:nvPr>
            <p:ph type="pic" sz="quarter" idx="11"/>
          </p:nvPr>
        </p:nvSpPr>
        <p:spPr/>
        <p:txBody>
          <a:bodyPr/>
          <a:lstStyle/>
          <a:p>
            <a:endParaRPr lang="en-IN"/>
          </a:p>
        </p:txBody>
      </p:sp>
      <p:sp>
        <p:nvSpPr>
          <p:cNvPr id="18" name="TextBox 17">
            <a:extLst>
              <a:ext uri="{FF2B5EF4-FFF2-40B4-BE49-F238E27FC236}">
                <a16:creationId xmlns:a16="http://schemas.microsoft.com/office/drawing/2014/main" id="{3AB4C2FA-3369-4775-B1B1-BE6C704D36B6}"/>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19" name="TextBox 18">
            <a:extLst>
              <a:ext uri="{FF2B5EF4-FFF2-40B4-BE49-F238E27FC236}">
                <a16:creationId xmlns:a16="http://schemas.microsoft.com/office/drawing/2014/main" id="{C2D67931-9137-42A5-A119-8590BB7CCF9C}"/>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24" name="TextBox 23">
            <a:extLst>
              <a:ext uri="{FF2B5EF4-FFF2-40B4-BE49-F238E27FC236}">
                <a16:creationId xmlns:a16="http://schemas.microsoft.com/office/drawing/2014/main" id="{ACA3C4AA-9DA5-4333-A1F2-4560E3F7DC43}"/>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25" name="Rectangle 24">
            <a:extLst>
              <a:ext uri="{FF2B5EF4-FFF2-40B4-BE49-F238E27FC236}">
                <a16:creationId xmlns:a16="http://schemas.microsoft.com/office/drawing/2014/main" id="{FE4A4213-FE38-43E2-8C53-94008D1A7E29}"/>
              </a:ext>
            </a:extLst>
          </p:cNvPr>
          <p:cNvSpPr/>
          <p:nvPr/>
        </p:nvSpPr>
        <p:spPr>
          <a:xfrm>
            <a:off x="6161103" y="3772140"/>
            <a:ext cx="6030897" cy="3085860"/>
          </a:xfrm>
          <a:prstGeom prst="rect">
            <a:avLst/>
          </a:prstGeom>
          <a:gradFill>
            <a:gsLst>
              <a:gs pos="0">
                <a:srgbClr val="EB4F48">
                  <a:alpha val="90000"/>
                </a:srgbClr>
              </a:gs>
              <a:gs pos="100000">
                <a:srgbClr val="EB4F48">
                  <a:alpha val="6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55972A8C-CF2C-4F99-B469-14CF538F0B02}"/>
              </a:ext>
            </a:extLst>
          </p:cNvPr>
          <p:cNvSpPr/>
          <p:nvPr/>
        </p:nvSpPr>
        <p:spPr>
          <a:xfrm>
            <a:off x="1012054" y="1107286"/>
            <a:ext cx="2060359" cy="2060359"/>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Box 26">
            <a:extLst>
              <a:ext uri="{FF2B5EF4-FFF2-40B4-BE49-F238E27FC236}">
                <a16:creationId xmlns:a16="http://schemas.microsoft.com/office/drawing/2014/main" id="{615717A4-8AFD-4DCA-89A9-774360E46A30}"/>
              </a:ext>
            </a:extLst>
          </p:cNvPr>
          <p:cNvSpPr txBox="1"/>
          <p:nvPr/>
        </p:nvSpPr>
        <p:spPr>
          <a:xfrm>
            <a:off x="1757778" y="1598856"/>
            <a:ext cx="4565342" cy="1077218"/>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Stadia Business Online Conference</a:t>
            </a:r>
            <a:endParaRPr lang="en-ID" sz="3200">
              <a:solidFill>
                <a:schemeClr val="tx1">
                  <a:lumMod val="65000"/>
                  <a:lumOff val="35000"/>
                </a:schemeClr>
              </a:solidFill>
              <a:latin typeface="Montserrat Medium" panose="00000600000000000000" pitchFamily="2" charset="0"/>
            </a:endParaRPr>
          </a:p>
        </p:txBody>
      </p:sp>
      <p:sp>
        <p:nvSpPr>
          <p:cNvPr id="28" name="TextBox 27">
            <a:extLst>
              <a:ext uri="{FF2B5EF4-FFF2-40B4-BE49-F238E27FC236}">
                <a16:creationId xmlns:a16="http://schemas.microsoft.com/office/drawing/2014/main" id="{FFC9D9FC-36C9-486A-8A2C-EE7568A48605}"/>
              </a:ext>
            </a:extLst>
          </p:cNvPr>
          <p:cNvSpPr txBox="1"/>
          <p:nvPr/>
        </p:nvSpPr>
        <p:spPr>
          <a:xfrm>
            <a:off x="6997822" y="1957159"/>
            <a:ext cx="3519259" cy="883832"/>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fermentum eget</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F61AC7CA-C18C-433A-8E62-239D9D2E3C88}"/>
              </a:ext>
            </a:extLst>
          </p:cNvPr>
          <p:cNvSpPr txBox="1"/>
          <p:nvPr/>
        </p:nvSpPr>
        <p:spPr>
          <a:xfrm>
            <a:off x="6997822" y="1598855"/>
            <a:ext cx="2449497" cy="276999"/>
          </a:xfrm>
          <a:prstGeom prst="rect">
            <a:avLst/>
          </a:prstGeom>
          <a:noFill/>
        </p:spPr>
        <p:txBody>
          <a:bodyPr wrap="square" rtlCol="0">
            <a:spAutoFit/>
          </a:bodyPr>
          <a:lstStyle/>
          <a:p>
            <a:r>
              <a:rPr lang="en-US" sz="1200">
                <a:solidFill>
                  <a:schemeClr val="tx1">
                    <a:lumMod val="75000"/>
                    <a:lumOff val="25000"/>
                  </a:schemeClr>
                </a:solidFill>
                <a:latin typeface="Montserrat Medium" panose="00000600000000000000" pitchFamily="2" charset="0"/>
              </a:rPr>
              <a:t>Stadia Creative </a:t>
            </a:r>
            <a:endParaRPr lang="en-ID" sz="1200">
              <a:solidFill>
                <a:schemeClr val="tx1">
                  <a:lumMod val="75000"/>
                  <a:lumOff val="25000"/>
                </a:schemeClr>
              </a:solidFill>
              <a:latin typeface="Montserrat Medium" panose="00000600000000000000" pitchFamily="2" charset="0"/>
            </a:endParaRPr>
          </a:p>
        </p:txBody>
      </p:sp>
      <p:sp>
        <p:nvSpPr>
          <p:cNvPr id="32" name="TextBox 31">
            <a:extLst>
              <a:ext uri="{FF2B5EF4-FFF2-40B4-BE49-F238E27FC236}">
                <a16:creationId xmlns:a16="http://schemas.microsoft.com/office/drawing/2014/main" id="{7D83115A-0E42-44CD-89E4-604F708331A3}"/>
              </a:ext>
            </a:extLst>
          </p:cNvPr>
          <p:cNvSpPr txBox="1"/>
          <p:nvPr/>
        </p:nvSpPr>
        <p:spPr>
          <a:xfrm>
            <a:off x="6997822" y="4311838"/>
            <a:ext cx="2288768" cy="923330"/>
          </a:xfrm>
          <a:prstGeom prst="rect">
            <a:avLst/>
          </a:prstGeom>
          <a:noFill/>
        </p:spPr>
        <p:txBody>
          <a:bodyPr wrap="square" rtlCol="0">
            <a:spAutoFit/>
          </a:bodyPr>
          <a:lstStyle/>
          <a:p>
            <a:r>
              <a:rPr lang="en-US">
                <a:solidFill>
                  <a:schemeClr val="bg1"/>
                </a:solidFill>
                <a:latin typeface="Montserrat" panose="00000500000000000000" pitchFamily="2" charset="0"/>
              </a:rPr>
              <a:t>Building brands with purpose and passion</a:t>
            </a:r>
            <a:endParaRPr lang="en-ID">
              <a:solidFill>
                <a:schemeClr val="bg1"/>
              </a:solidFill>
              <a:latin typeface="Montserrat" panose="00000500000000000000" pitchFamily="2" charset="0"/>
            </a:endParaRPr>
          </a:p>
        </p:txBody>
      </p:sp>
      <p:sp>
        <p:nvSpPr>
          <p:cNvPr id="33" name="Freeform: Shape 32">
            <a:extLst>
              <a:ext uri="{FF2B5EF4-FFF2-40B4-BE49-F238E27FC236}">
                <a16:creationId xmlns:a16="http://schemas.microsoft.com/office/drawing/2014/main" id="{A3FE339E-1F1F-4DA2-9135-5570C4071B25}"/>
              </a:ext>
            </a:extLst>
          </p:cNvPr>
          <p:cNvSpPr/>
          <p:nvPr/>
        </p:nvSpPr>
        <p:spPr>
          <a:xfrm>
            <a:off x="10727184" y="4417779"/>
            <a:ext cx="429617" cy="375914"/>
          </a:xfrm>
          <a:custGeom>
            <a:avLst/>
            <a:gdLst>
              <a:gd name="connsiteX0" fmla="*/ 92846 w 212218"/>
              <a:gd name="connsiteY0" fmla="*/ 13264 h 185691"/>
              <a:gd name="connsiteX1" fmla="*/ 92846 w 212218"/>
              <a:gd name="connsiteY1" fmla="*/ 9948 h 185691"/>
              <a:gd name="connsiteX2" fmla="*/ 82898 w 212218"/>
              <a:gd name="connsiteY2" fmla="*/ 0 h 185691"/>
              <a:gd name="connsiteX3" fmla="*/ 49739 w 212218"/>
              <a:gd name="connsiteY3" fmla="*/ 0 h 185691"/>
              <a:gd name="connsiteX4" fmla="*/ 39791 w 212218"/>
              <a:gd name="connsiteY4" fmla="*/ 9948 h 185691"/>
              <a:gd name="connsiteX5" fmla="*/ 39791 w 212218"/>
              <a:gd name="connsiteY5" fmla="*/ 13264 h 185691"/>
              <a:gd name="connsiteX6" fmla="*/ 0 w 212218"/>
              <a:gd name="connsiteY6" fmla="*/ 13264 h 185691"/>
              <a:gd name="connsiteX7" fmla="*/ 0 w 212218"/>
              <a:gd name="connsiteY7" fmla="*/ 39791 h 185691"/>
              <a:gd name="connsiteX8" fmla="*/ 39791 w 212218"/>
              <a:gd name="connsiteY8" fmla="*/ 39791 h 185691"/>
              <a:gd name="connsiteX9" fmla="*/ 39791 w 212218"/>
              <a:gd name="connsiteY9" fmla="*/ 43107 h 185691"/>
              <a:gd name="connsiteX10" fmla="*/ 49739 w 212218"/>
              <a:gd name="connsiteY10" fmla="*/ 53055 h 185691"/>
              <a:gd name="connsiteX11" fmla="*/ 82898 w 212218"/>
              <a:gd name="connsiteY11" fmla="*/ 53055 h 185691"/>
              <a:gd name="connsiteX12" fmla="*/ 92846 w 212218"/>
              <a:gd name="connsiteY12" fmla="*/ 43107 h 185691"/>
              <a:gd name="connsiteX13" fmla="*/ 92846 w 212218"/>
              <a:gd name="connsiteY13" fmla="*/ 39791 h 185691"/>
              <a:gd name="connsiteX14" fmla="*/ 212219 w 212218"/>
              <a:gd name="connsiteY14" fmla="*/ 39791 h 185691"/>
              <a:gd name="connsiteX15" fmla="*/ 212219 w 212218"/>
              <a:gd name="connsiteY15" fmla="*/ 13264 h 185691"/>
              <a:gd name="connsiteX16" fmla="*/ 92846 w 212218"/>
              <a:gd name="connsiteY16" fmla="*/ 13264 h 185691"/>
              <a:gd name="connsiteX17" fmla="*/ 53055 w 212218"/>
              <a:gd name="connsiteY17" fmla="*/ 39791 h 185691"/>
              <a:gd name="connsiteX18" fmla="*/ 53055 w 212218"/>
              <a:gd name="connsiteY18" fmla="*/ 13264 h 185691"/>
              <a:gd name="connsiteX19" fmla="*/ 79582 w 212218"/>
              <a:gd name="connsiteY19" fmla="*/ 13264 h 185691"/>
              <a:gd name="connsiteX20" fmla="*/ 79582 w 212218"/>
              <a:gd name="connsiteY20" fmla="*/ 39791 h 185691"/>
              <a:gd name="connsiteX21" fmla="*/ 53055 w 212218"/>
              <a:gd name="connsiteY21" fmla="*/ 39791 h 185691"/>
              <a:gd name="connsiteX22" fmla="*/ 172428 w 212218"/>
              <a:gd name="connsiteY22" fmla="*/ 76266 h 185691"/>
              <a:gd name="connsiteX23" fmla="*/ 162480 w 212218"/>
              <a:gd name="connsiteY23" fmla="*/ 66318 h 185691"/>
              <a:gd name="connsiteX24" fmla="*/ 129321 w 212218"/>
              <a:gd name="connsiteY24" fmla="*/ 66318 h 185691"/>
              <a:gd name="connsiteX25" fmla="*/ 119373 w 212218"/>
              <a:gd name="connsiteY25" fmla="*/ 76266 h 185691"/>
              <a:gd name="connsiteX26" fmla="*/ 119373 w 212218"/>
              <a:gd name="connsiteY26" fmla="*/ 79582 h 185691"/>
              <a:gd name="connsiteX27" fmla="*/ 0 w 212218"/>
              <a:gd name="connsiteY27" fmla="*/ 79582 h 185691"/>
              <a:gd name="connsiteX28" fmla="*/ 0 w 212218"/>
              <a:gd name="connsiteY28" fmla="*/ 106109 h 185691"/>
              <a:gd name="connsiteX29" fmla="*/ 119373 w 212218"/>
              <a:gd name="connsiteY29" fmla="*/ 106109 h 185691"/>
              <a:gd name="connsiteX30" fmla="*/ 119373 w 212218"/>
              <a:gd name="connsiteY30" fmla="*/ 109425 h 185691"/>
              <a:gd name="connsiteX31" fmla="*/ 129321 w 212218"/>
              <a:gd name="connsiteY31" fmla="*/ 119373 h 185691"/>
              <a:gd name="connsiteX32" fmla="*/ 162480 w 212218"/>
              <a:gd name="connsiteY32" fmla="*/ 119373 h 185691"/>
              <a:gd name="connsiteX33" fmla="*/ 172428 w 212218"/>
              <a:gd name="connsiteY33" fmla="*/ 109425 h 185691"/>
              <a:gd name="connsiteX34" fmla="*/ 172428 w 212218"/>
              <a:gd name="connsiteY34" fmla="*/ 106109 h 185691"/>
              <a:gd name="connsiteX35" fmla="*/ 212219 w 212218"/>
              <a:gd name="connsiteY35" fmla="*/ 106109 h 185691"/>
              <a:gd name="connsiteX36" fmla="*/ 212219 w 212218"/>
              <a:gd name="connsiteY36" fmla="*/ 79582 h 185691"/>
              <a:gd name="connsiteX37" fmla="*/ 172428 w 212218"/>
              <a:gd name="connsiteY37" fmla="*/ 79582 h 185691"/>
              <a:gd name="connsiteX38" fmla="*/ 172428 w 212218"/>
              <a:gd name="connsiteY38" fmla="*/ 76266 h 185691"/>
              <a:gd name="connsiteX39" fmla="*/ 132637 w 212218"/>
              <a:gd name="connsiteY39" fmla="*/ 106109 h 185691"/>
              <a:gd name="connsiteX40" fmla="*/ 132637 w 212218"/>
              <a:gd name="connsiteY40" fmla="*/ 79582 h 185691"/>
              <a:gd name="connsiteX41" fmla="*/ 159164 w 212218"/>
              <a:gd name="connsiteY41" fmla="*/ 79582 h 185691"/>
              <a:gd name="connsiteX42" fmla="*/ 159164 w 212218"/>
              <a:gd name="connsiteY42" fmla="*/ 106109 h 185691"/>
              <a:gd name="connsiteX43" fmla="*/ 132637 w 212218"/>
              <a:gd name="connsiteY43" fmla="*/ 106109 h 185691"/>
              <a:gd name="connsiteX44" fmla="*/ 92846 w 212218"/>
              <a:gd name="connsiteY44" fmla="*/ 142584 h 185691"/>
              <a:gd name="connsiteX45" fmla="*/ 82898 w 212218"/>
              <a:gd name="connsiteY45" fmla="*/ 132637 h 185691"/>
              <a:gd name="connsiteX46" fmla="*/ 49739 w 212218"/>
              <a:gd name="connsiteY46" fmla="*/ 132637 h 185691"/>
              <a:gd name="connsiteX47" fmla="*/ 39791 w 212218"/>
              <a:gd name="connsiteY47" fmla="*/ 142584 h 185691"/>
              <a:gd name="connsiteX48" fmla="*/ 39791 w 212218"/>
              <a:gd name="connsiteY48" fmla="*/ 145900 h 185691"/>
              <a:gd name="connsiteX49" fmla="*/ 0 w 212218"/>
              <a:gd name="connsiteY49" fmla="*/ 145900 h 185691"/>
              <a:gd name="connsiteX50" fmla="*/ 0 w 212218"/>
              <a:gd name="connsiteY50" fmla="*/ 172428 h 185691"/>
              <a:gd name="connsiteX51" fmla="*/ 39791 w 212218"/>
              <a:gd name="connsiteY51" fmla="*/ 172428 h 185691"/>
              <a:gd name="connsiteX52" fmla="*/ 39791 w 212218"/>
              <a:gd name="connsiteY52" fmla="*/ 175744 h 185691"/>
              <a:gd name="connsiteX53" fmla="*/ 49739 w 212218"/>
              <a:gd name="connsiteY53" fmla="*/ 185691 h 185691"/>
              <a:gd name="connsiteX54" fmla="*/ 82898 w 212218"/>
              <a:gd name="connsiteY54" fmla="*/ 185691 h 185691"/>
              <a:gd name="connsiteX55" fmla="*/ 92846 w 212218"/>
              <a:gd name="connsiteY55" fmla="*/ 175744 h 185691"/>
              <a:gd name="connsiteX56" fmla="*/ 92846 w 212218"/>
              <a:gd name="connsiteY56" fmla="*/ 172428 h 185691"/>
              <a:gd name="connsiteX57" fmla="*/ 212219 w 212218"/>
              <a:gd name="connsiteY57" fmla="*/ 172428 h 185691"/>
              <a:gd name="connsiteX58" fmla="*/ 212219 w 212218"/>
              <a:gd name="connsiteY58" fmla="*/ 145900 h 185691"/>
              <a:gd name="connsiteX59" fmla="*/ 92846 w 212218"/>
              <a:gd name="connsiteY59" fmla="*/ 145900 h 185691"/>
              <a:gd name="connsiteX60" fmla="*/ 92846 w 212218"/>
              <a:gd name="connsiteY60" fmla="*/ 142584 h 185691"/>
              <a:gd name="connsiteX61" fmla="*/ 53055 w 212218"/>
              <a:gd name="connsiteY61" fmla="*/ 172428 h 185691"/>
              <a:gd name="connsiteX62" fmla="*/ 53055 w 212218"/>
              <a:gd name="connsiteY62" fmla="*/ 145900 h 185691"/>
              <a:gd name="connsiteX63" fmla="*/ 79582 w 212218"/>
              <a:gd name="connsiteY63" fmla="*/ 145900 h 185691"/>
              <a:gd name="connsiteX64" fmla="*/ 79582 w 212218"/>
              <a:gd name="connsiteY64" fmla="*/ 172428 h 185691"/>
              <a:gd name="connsiteX65" fmla="*/ 53055 w 212218"/>
              <a:gd name="connsiteY65" fmla="*/ 172428 h 18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12218" h="185691">
                <a:moveTo>
                  <a:pt x="92846" y="13264"/>
                </a:moveTo>
                <a:lnTo>
                  <a:pt x="92846" y="9948"/>
                </a:lnTo>
                <a:cubicBezTo>
                  <a:pt x="92846" y="4510"/>
                  <a:pt x="88336" y="0"/>
                  <a:pt x="82898" y="0"/>
                </a:cubicBezTo>
                <a:lnTo>
                  <a:pt x="49739" y="0"/>
                </a:lnTo>
                <a:cubicBezTo>
                  <a:pt x="44301" y="0"/>
                  <a:pt x="39791" y="4510"/>
                  <a:pt x="39791" y="9948"/>
                </a:cubicBezTo>
                <a:lnTo>
                  <a:pt x="39791" y="13264"/>
                </a:lnTo>
                <a:lnTo>
                  <a:pt x="0" y="13264"/>
                </a:lnTo>
                <a:lnTo>
                  <a:pt x="0" y="39791"/>
                </a:lnTo>
                <a:lnTo>
                  <a:pt x="39791" y="39791"/>
                </a:lnTo>
                <a:lnTo>
                  <a:pt x="39791" y="43107"/>
                </a:lnTo>
                <a:cubicBezTo>
                  <a:pt x="39791" y="48545"/>
                  <a:pt x="44301" y="53055"/>
                  <a:pt x="49739" y="53055"/>
                </a:cubicBezTo>
                <a:lnTo>
                  <a:pt x="82898" y="53055"/>
                </a:lnTo>
                <a:cubicBezTo>
                  <a:pt x="88336" y="53055"/>
                  <a:pt x="92846" y="48545"/>
                  <a:pt x="92846" y="43107"/>
                </a:cubicBezTo>
                <a:lnTo>
                  <a:pt x="92846" y="39791"/>
                </a:lnTo>
                <a:lnTo>
                  <a:pt x="212219" y="39791"/>
                </a:lnTo>
                <a:lnTo>
                  <a:pt x="212219" y="13264"/>
                </a:lnTo>
                <a:lnTo>
                  <a:pt x="92846" y="13264"/>
                </a:lnTo>
                <a:close/>
                <a:moveTo>
                  <a:pt x="53055" y="39791"/>
                </a:moveTo>
                <a:lnTo>
                  <a:pt x="53055" y="13264"/>
                </a:lnTo>
                <a:lnTo>
                  <a:pt x="79582" y="13264"/>
                </a:lnTo>
                <a:lnTo>
                  <a:pt x="79582" y="39791"/>
                </a:lnTo>
                <a:lnTo>
                  <a:pt x="53055" y="39791"/>
                </a:lnTo>
                <a:close/>
                <a:moveTo>
                  <a:pt x="172428" y="76266"/>
                </a:moveTo>
                <a:cubicBezTo>
                  <a:pt x="172428" y="70828"/>
                  <a:pt x="167918" y="66318"/>
                  <a:pt x="162480" y="66318"/>
                </a:cubicBezTo>
                <a:lnTo>
                  <a:pt x="129321" y="66318"/>
                </a:lnTo>
                <a:cubicBezTo>
                  <a:pt x="123883" y="66318"/>
                  <a:pt x="119373" y="70828"/>
                  <a:pt x="119373" y="76266"/>
                </a:cubicBezTo>
                <a:lnTo>
                  <a:pt x="119373" y="79582"/>
                </a:lnTo>
                <a:lnTo>
                  <a:pt x="0" y="79582"/>
                </a:lnTo>
                <a:lnTo>
                  <a:pt x="0" y="106109"/>
                </a:lnTo>
                <a:lnTo>
                  <a:pt x="119373" y="106109"/>
                </a:lnTo>
                <a:lnTo>
                  <a:pt x="119373" y="109425"/>
                </a:lnTo>
                <a:cubicBezTo>
                  <a:pt x="119373" y="114863"/>
                  <a:pt x="123883" y="119373"/>
                  <a:pt x="129321" y="119373"/>
                </a:cubicBezTo>
                <a:lnTo>
                  <a:pt x="162480" y="119373"/>
                </a:lnTo>
                <a:cubicBezTo>
                  <a:pt x="167918" y="119373"/>
                  <a:pt x="172428" y="114863"/>
                  <a:pt x="172428" y="109425"/>
                </a:cubicBezTo>
                <a:lnTo>
                  <a:pt x="172428" y="106109"/>
                </a:lnTo>
                <a:lnTo>
                  <a:pt x="212219" y="106109"/>
                </a:lnTo>
                <a:lnTo>
                  <a:pt x="212219" y="79582"/>
                </a:lnTo>
                <a:lnTo>
                  <a:pt x="172428" y="79582"/>
                </a:lnTo>
                <a:lnTo>
                  <a:pt x="172428" y="76266"/>
                </a:lnTo>
                <a:close/>
                <a:moveTo>
                  <a:pt x="132637" y="106109"/>
                </a:moveTo>
                <a:lnTo>
                  <a:pt x="132637" y="79582"/>
                </a:lnTo>
                <a:lnTo>
                  <a:pt x="159164" y="79582"/>
                </a:lnTo>
                <a:lnTo>
                  <a:pt x="159164" y="106109"/>
                </a:lnTo>
                <a:lnTo>
                  <a:pt x="132637" y="106109"/>
                </a:lnTo>
                <a:close/>
                <a:moveTo>
                  <a:pt x="92846" y="142584"/>
                </a:moveTo>
                <a:cubicBezTo>
                  <a:pt x="92846" y="137146"/>
                  <a:pt x="88336" y="132637"/>
                  <a:pt x="82898" y="132637"/>
                </a:cubicBezTo>
                <a:lnTo>
                  <a:pt x="49739" y="132637"/>
                </a:lnTo>
                <a:cubicBezTo>
                  <a:pt x="44301" y="132637"/>
                  <a:pt x="39791" y="137146"/>
                  <a:pt x="39791" y="142584"/>
                </a:cubicBezTo>
                <a:lnTo>
                  <a:pt x="39791" y="145900"/>
                </a:lnTo>
                <a:lnTo>
                  <a:pt x="0" y="145900"/>
                </a:lnTo>
                <a:lnTo>
                  <a:pt x="0" y="172428"/>
                </a:lnTo>
                <a:lnTo>
                  <a:pt x="39791" y="172428"/>
                </a:lnTo>
                <a:lnTo>
                  <a:pt x="39791" y="175744"/>
                </a:lnTo>
                <a:cubicBezTo>
                  <a:pt x="39791" y="181182"/>
                  <a:pt x="44301" y="185691"/>
                  <a:pt x="49739" y="185691"/>
                </a:cubicBezTo>
                <a:lnTo>
                  <a:pt x="82898" y="185691"/>
                </a:lnTo>
                <a:cubicBezTo>
                  <a:pt x="88336" y="185691"/>
                  <a:pt x="92846" y="181182"/>
                  <a:pt x="92846" y="175744"/>
                </a:cubicBezTo>
                <a:lnTo>
                  <a:pt x="92846" y="172428"/>
                </a:lnTo>
                <a:lnTo>
                  <a:pt x="212219" y="172428"/>
                </a:lnTo>
                <a:lnTo>
                  <a:pt x="212219" y="145900"/>
                </a:lnTo>
                <a:lnTo>
                  <a:pt x="92846" y="145900"/>
                </a:lnTo>
                <a:lnTo>
                  <a:pt x="92846" y="142584"/>
                </a:lnTo>
                <a:close/>
                <a:moveTo>
                  <a:pt x="53055" y="172428"/>
                </a:moveTo>
                <a:lnTo>
                  <a:pt x="53055" y="145900"/>
                </a:lnTo>
                <a:lnTo>
                  <a:pt x="79582" y="145900"/>
                </a:lnTo>
                <a:lnTo>
                  <a:pt x="79582" y="172428"/>
                </a:lnTo>
                <a:lnTo>
                  <a:pt x="53055" y="172428"/>
                </a:lnTo>
                <a:close/>
              </a:path>
            </a:pathLst>
          </a:custGeom>
          <a:solidFill>
            <a:schemeClr val="bg1"/>
          </a:solidFill>
          <a:ln w="13262" cap="flat">
            <a:noFill/>
            <a:prstDash val="solid"/>
            <a:miter/>
          </a:ln>
        </p:spPr>
        <p:txBody>
          <a:bodyPr rtlCol="0" anchor="ctr"/>
          <a:lstStyle/>
          <a:p>
            <a:endParaRPr lang="en-ID"/>
          </a:p>
        </p:txBody>
      </p:sp>
      <p:cxnSp>
        <p:nvCxnSpPr>
          <p:cNvPr id="34" name="Straight Connector 33">
            <a:extLst>
              <a:ext uri="{FF2B5EF4-FFF2-40B4-BE49-F238E27FC236}">
                <a16:creationId xmlns:a16="http://schemas.microsoft.com/office/drawing/2014/main" id="{037D000D-6E97-48B6-9CFC-D796EAB39500}"/>
              </a:ext>
            </a:extLst>
          </p:cNvPr>
          <p:cNvCxnSpPr>
            <a:cxnSpLocks/>
          </p:cNvCxnSpPr>
          <p:nvPr/>
        </p:nvCxnSpPr>
        <p:spPr>
          <a:xfrm>
            <a:off x="7104356" y="5553879"/>
            <a:ext cx="407420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6FF3EA9-CCEF-499C-A151-FA0469C4E094}"/>
              </a:ext>
            </a:extLst>
          </p:cNvPr>
          <p:cNvSpPr txBox="1"/>
          <p:nvPr/>
        </p:nvSpPr>
        <p:spPr>
          <a:xfrm>
            <a:off x="7046330" y="5724842"/>
            <a:ext cx="4190260" cy="606833"/>
          </a:xfrm>
          <a:prstGeom prst="rect">
            <a:avLst/>
          </a:prstGeom>
          <a:noFill/>
        </p:spPr>
        <p:txBody>
          <a:bodyPr wrap="square" rtlCol="0">
            <a:spAutoFit/>
          </a:bodyPr>
          <a:lstStyle/>
          <a:p>
            <a:pPr>
              <a:lnSpc>
                <a:spcPct val="200000"/>
              </a:lnSpc>
            </a:pPr>
            <a:r>
              <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rPr>
              <a:t>Morbi orci</a:t>
            </a:r>
            <a:endParaRPr lang="en-ID"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825181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4CBE83-E5E8-4AFB-A594-32E0DD185360}"/>
              </a:ext>
            </a:extLst>
          </p:cNvPr>
          <p:cNvSpPr>
            <a:spLocks noGrp="1"/>
          </p:cNvSpPr>
          <p:nvPr>
            <p:ph type="pic" sz="quarter" idx="12"/>
          </p:nvPr>
        </p:nvSpPr>
        <p:spPr/>
        <p:txBody>
          <a:bodyPr/>
          <a:lstStyle/>
          <a:p>
            <a:endParaRPr lang="en-IN"/>
          </a:p>
        </p:txBody>
      </p:sp>
      <p:sp>
        <p:nvSpPr>
          <p:cNvPr id="6" name="TextBox 5">
            <a:extLst>
              <a:ext uri="{FF2B5EF4-FFF2-40B4-BE49-F238E27FC236}">
                <a16:creationId xmlns:a16="http://schemas.microsoft.com/office/drawing/2014/main" id="{C9D700FE-54AE-4750-A1E2-1DDE3D4367A5}"/>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ADF78214-DF8F-4D9B-B483-42E6FBCD68A2}"/>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75288CBB-5102-4B64-8897-9AD3260E63ED}"/>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9" name="TextBox 8">
            <a:extLst>
              <a:ext uri="{FF2B5EF4-FFF2-40B4-BE49-F238E27FC236}">
                <a16:creationId xmlns:a16="http://schemas.microsoft.com/office/drawing/2014/main" id="{DFA7CB55-337A-462C-B3F3-A6E24AAE3328}"/>
              </a:ext>
            </a:extLst>
          </p:cNvPr>
          <p:cNvSpPr txBox="1"/>
          <p:nvPr/>
        </p:nvSpPr>
        <p:spPr>
          <a:xfrm>
            <a:off x="1192929" y="2117377"/>
            <a:ext cx="5038821" cy="1754326"/>
          </a:xfrm>
          <a:prstGeom prst="rect">
            <a:avLst/>
          </a:prstGeom>
          <a:noFill/>
        </p:spPr>
        <p:txBody>
          <a:bodyPr wrap="square" rtlCol="0">
            <a:spAutoFit/>
          </a:bodyPr>
          <a:lstStyle/>
          <a:p>
            <a:r>
              <a:rPr lang="en-US" sz="5400">
                <a:solidFill>
                  <a:schemeClr val="tx1">
                    <a:lumMod val="65000"/>
                    <a:lumOff val="35000"/>
                  </a:schemeClr>
                </a:solidFill>
                <a:latin typeface="Montserrat" panose="00000500000000000000" pitchFamily="2" charset="0"/>
              </a:rPr>
              <a:t>Stadia Creative</a:t>
            </a:r>
            <a:endParaRPr lang="en-ID" sz="5400">
              <a:solidFill>
                <a:schemeClr val="tx1">
                  <a:lumMod val="65000"/>
                  <a:lumOff val="35000"/>
                </a:schemeClr>
              </a:solidFill>
              <a:latin typeface="Montserrat" panose="00000500000000000000" pitchFamily="2" charset="0"/>
            </a:endParaRPr>
          </a:p>
        </p:txBody>
      </p:sp>
      <p:sp>
        <p:nvSpPr>
          <p:cNvPr id="19" name="TextBox 18">
            <a:extLst>
              <a:ext uri="{FF2B5EF4-FFF2-40B4-BE49-F238E27FC236}">
                <a16:creationId xmlns:a16="http://schemas.microsoft.com/office/drawing/2014/main" id="{98C45A64-AB9F-4D35-9F9F-D8974866B44E}"/>
              </a:ext>
            </a:extLst>
          </p:cNvPr>
          <p:cNvSpPr txBox="1"/>
          <p:nvPr/>
        </p:nvSpPr>
        <p:spPr>
          <a:xfrm>
            <a:off x="9907484" y="2598359"/>
            <a:ext cx="1313151" cy="430887"/>
          </a:xfrm>
          <a:prstGeom prst="rect">
            <a:avLst/>
          </a:prstGeom>
          <a:noFill/>
        </p:spPr>
        <p:txBody>
          <a:bodyPr wrap="square" rtlCol="0">
            <a:spAutoFit/>
          </a:bodyPr>
          <a:lstStyle/>
          <a:p>
            <a:r>
              <a:rPr lang="en-US" sz="1100" b="1">
                <a:solidFill>
                  <a:schemeClr val="tx1">
                    <a:lumMod val="75000"/>
                    <a:lumOff val="25000"/>
                  </a:schemeClr>
                </a:solidFill>
                <a:latin typeface="Montserrat" panose="00000500000000000000" pitchFamily="2" charset="0"/>
              </a:rPr>
              <a:t>John Randall</a:t>
            </a:r>
          </a:p>
          <a:p>
            <a:r>
              <a:rPr lang="en-US" sz="1100">
                <a:solidFill>
                  <a:schemeClr val="tx1">
                    <a:lumMod val="75000"/>
                    <a:lumOff val="25000"/>
                  </a:schemeClr>
                </a:solidFill>
                <a:latin typeface="Montserrat" panose="00000500000000000000" pitchFamily="2" charset="0"/>
              </a:rPr>
              <a:t>Portfolio</a:t>
            </a:r>
            <a:endParaRPr lang="en-ID" sz="1100">
              <a:solidFill>
                <a:schemeClr val="tx1">
                  <a:lumMod val="75000"/>
                  <a:lumOff val="25000"/>
                </a:schemeClr>
              </a:solidFill>
              <a:latin typeface="Montserrat" panose="00000500000000000000" pitchFamily="2" charset="0"/>
            </a:endParaRPr>
          </a:p>
        </p:txBody>
      </p:sp>
      <p:sp>
        <p:nvSpPr>
          <p:cNvPr id="13" name="TextBox 12">
            <a:extLst>
              <a:ext uri="{FF2B5EF4-FFF2-40B4-BE49-F238E27FC236}">
                <a16:creationId xmlns:a16="http://schemas.microsoft.com/office/drawing/2014/main" id="{F6619A50-FC4C-448D-9C92-AE34B1A48775}"/>
              </a:ext>
            </a:extLst>
          </p:cNvPr>
          <p:cNvSpPr txBox="1"/>
          <p:nvPr/>
        </p:nvSpPr>
        <p:spPr>
          <a:xfrm>
            <a:off x="6994127" y="3701688"/>
            <a:ext cx="4465467" cy="1754326"/>
          </a:xfrm>
          <a:prstGeom prst="rect">
            <a:avLst/>
          </a:prstGeom>
          <a:noFill/>
        </p:spPr>
        <p:txBody>
          <a:bodyPr wrap="square" rtlCol="0">
            <a:spAutoFit/>
          </a:bodyPr>
          <a:lstStyle/>
          <a:p>
            <a:r>
              <a:rPr lang="en-US" sz="5400">
                <a:solidFill>
                  <a:schemeClr val="tx1">
                    <a:lumMod val="65000"/>
                    <a:lumOff val="35000"/>
                  </a:schemeClr>
                </a:solidFill>
                <a:latin typeface="Montserrat" panose="00000500000000000000" pitchFamily="2" charset="0"/>
              </a:rPr>
              <a:t>Design for Humans.</a:t>
            </a:r>
            <a:endParaRPr lang="en-ID" sz="5400">
              <a:solidFill>
                <a:schemeClr val="tx1">
                  <a:lumMod val="65000"/>
                  <a:lumOff val="35000"/>
                </a:schemeClr>
              </a:solidFill>
              <a:latin typeface="Montserrat" panose="00000500000000000000" pitchFamily="2" charset="0"/>
            </a:endParaRPr>
          </a:p>
        </p:txBody>
      </p:sp>
      <p:cxnSp>
        <p:nvCxnSpPr>
          <p:cNvPr id="14" name="Straight Connector 13">
            <a:extLst>
              <a:ext uri="{FF2B5EF4-FFF2-40B4-BE49-F238E27FC236}">
                <a16:creationId xmlns:a16="http://schemas.microsoft.com/office/drawing/2014/main" id="{50B4F19D-1944-427D-870B-F55E86052062}"/>
              </a:ext>
            </a:extLst>
          </p:cNvPr>
          <p:cNvCxnSpPr>
            <a:cxnSpLocks/>
          </p:cNvCxnSpPr>
          <p:nvPr/>
        </p:nvCxnSpPr>
        <p:spPr>
          <a:xfrm>
            <a:off x="8948691" y="2688649"/>
            <a:ext cx="649551"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80C940A-B638-41FD-9A7C-3B1743B469EB}"/>
              </a:ext>
            </a:extLst>
          </p:cNvPr>
          <p:cNvSpPr/>
          <p:nvPr/>
        </p:nvSpPr>
        <p:spPr>
          <a:xfrm>
            <a:off x="1" y="5085087"/>
            <a:ext cx="5371730" cy="1772912"/>
          </a:xfrm>
          <a:prstGeom prst="rect">
            <a:avLst/>
          </a:prstGeom>
          <a:gradFill>
            <a:gsLst>
              <a:gs pos="0">
                <a:srgbClr val="EB4F48">
                  <a:alpha val="90000"/>
                </a:srgbClr>
              </a:gs>
              <a:gs pos="100000">
                <a:srgbClr val="EB4F48">
                  <a:alpha val="4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4">
            <a:extLst>
              <a:ext uri="{FF2B5EF4-FFF2-40B4-BE49-F238E27FC236}">
                <a16:creationId xmlns:a16="http://schemas.microsoft.com/office/drawing/2014/main" id="{94559F30-51CD-4FFE-AC73-A4ED7EA952F4}"/>
              </a:ext>
            </a:extLst>
          </p:cNvPr>
          <p:cNvSpPr>
            <a:spLocks noGrp="1"/>
          </p:cNvSpPr>
          <p:nvPr>
            <p:ph type="pic" sz="quarter" idx="13"/>
          </p:nvPr>
        </p:nvSpPr>
        <p:spPr/>
        <p:txBody>
          <a:bodyPr/>
          <a:lstStyle/>
          <a:p>
            <a:endParaRPr lang="en-IN"/>
          </a:p>
        </p:txBody>
      </p:sp>
    </p:spTree>
    <p:extLst>
      <p:ext uri="{BB962C8B-B14F-4D97-AF65-F5344CB8AC3E}">
        <p14:creationId xmlns:p14="http://schemas.microsoft.com/office/powerpoint/2010/main" val="292967033"/>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C318E8-E05B-4ED6-AFC2-15D93307A711}"/>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BF1EFE54-B4AA-4B6C-8AFA-65C14CBD6B0B}"/>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08E984CF-1C06-41BF-8CFC-9EAB61B9225B}"/>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7" name="Rectangle: Rounded Corners 16">
            <a:extLst>
              <a:ext uri="{FF2B5EF4-FFF2-40B4-BE49-F238E27FC236}">
                <a16:creationId xmlns:a16="http://schemas.microsoft.com/office/drawing/2014/main" id="{7A990344-F296-46B7-A5CF-5277E490865E}"/>
              </a:ext>
            </a:extLst>
          </p:cNvPr>
          <p:cNvSpPr/>
          <p:nvPr/>
        </p:nvSpPr>
        <p:spPr>
          <a:xfrm>
            <a:off x="9174914" y="3733071"/>
            <a:ext cx="1970087" cy="2486071"/>
          </a:xfrm>
          <a:prstGeom prst="roundRect">
            <a:avLst>
              <a:gd name="adj" fmla="val 2709"/>
            </a:avLst>
          </a:prstGeom>
          <a:solidFill>
            <a:schemeClr val="bg1"/>
          </a:solidFill>
          <a:ln w="19050">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1" name="TextBox 20">
            <a:extLst>
              <a:ext uri="{FF2B5EF4-FFF2-40B4-BE49-F238E27FC236}">
                <a16:creationId xmlns:a16="http://schemas.microsoft.com/office/drawing/2014/main" id="{A4BFD2CE-6C9D-42EB-9C50-1E8A557067E4}"/>
              </a:ext>
            </a:extLst>
          </p:cNvPr>
          <p:cNvSpPr txBox="1"/>
          <p:nvPr/>
        </p:nvSpPr>
        <p:spPr>
          <a:xfrm>
            <a:off x="9445884" y="4750534"/>
            <a:ext cx="1250082" cy="1169551"/>
          </a:xfrm>
          <a:prstGeom prst="rect">
            <a:avLst/>
          </a:prstGeom>
          <a:noFill/>
        </p:spPr>
        <p:txBody>
          <a:bodyPr wrap="square" rtlCol="0">
            <a:spAutoFit/>
          </a:bodyPr>
          <a:lstStyle/>
          <a:p>
            <a:r>
              <a:rPr lang="en-US" sz="1400">
                <a:solidFill>
                  <a:srgbClr val="EB4F48"/>
                </a:solidFill>
                <a:latin typeface="Montserrat" panose="00000500000000000000" pitchFamily="2" charset="0"/>
              </a:rPr>
              <a:t>Building brands with purpose and passion</a:t>
            </a:r>
            <a:endParaRPr lang="en-ID" sz="1400">
              <a:solidFill>
                <a:srgbClr val="EB4F48"/>
              </a:solidFill>
              <a:latin typeface="Montserrat" panose="00000500000000000000" pitchFamily="2" charset="0"/>
            </a:endParaRPr>
          </a:p>
        </p:txBody>
      </p:sp>
      <p:sp>
        <p:nvSpPr>
          <p:cNvPr id="38" name="Freeform: Shape 37">
            <a:extLst>
              <a:ext uri="{FF2B5EF4-FFF2-40B4-BE49-F238E27FC236}">
                <a16:creationId xmlns:a16="http://schemas.microsoft.com/office/drawing/2014/main" id="{B093424F-4F87-49A8-91BB-817E1AF13D90}"/>
              </a:ext>
            </a:extLst>
          </p:cNvPr>
          <p:cNvSpPr/>
          <p:nvPr/>
        </p:nvSpPr>
        <p:spPr>
          <a:xfrm>
            <a:off x="10393875" y="4063153"/>
            <a:ext cx="258167" cy="258167"/>
          </a:xfrm>
          <a:custGeom>
            <a:avLst/>
            <a:gdLst>
              <a:gd name="connsiteX0" fmla="*/ 159164 w 212218"/>
              <a:gd name="connsiteY0" fmla="*/ 132637 h 212218"/>
              <a:gd name="connsiteX1" fmla="*/ 121230 w 212218"/>
              <a:gd name="connsiteY1" fmla="*/ 94703 h 212218"/>
              <a:gd name="connsiteX2" fmla="*/ 212219 w 212218"/>
              <a:gd name="connsiteY2" fmla="*/ 26527 h 212218"/>
              <a:gd name="connsiteX3" fmla="*/ 185691 w 212218"/>
              <a:gd name="connsiteY3" fmla="*/ 0 h 212218"/>
              <a:gd name="connsiteX4" fmla="*/ 72022 w 212218"/>
              <a:gd name="connsiteY4" fmla="*/ 45494 h 212218"/>
              <a:gd name="connsiteX5" fmla="*/ 36210 w 212218"/>
              <a:gd name="connsiteY5" fmla="*/ 9682 h 212218"/>
              <a:gd name="connsiteX6" fmla="*/ 4244 w 212218"/>
              <a:gd name="connsiteY6" fmla="*/ 4244 h 212218"/>
              <a:gd name="connsiteX7" fmla="*/ 9682 w 212218"/>
              <a:gd name="connsiteY7" fmla="*/ 36210 h 212218"/>
              <a:gd name="connsiteX8" fmla="*/ 45494 w 212218"/>
              <a:gd name="connsiteY8" fmla="*/ 72022 h 212218"/>
              <a:gd name="connsiteX9" fmla="*/ 0 w 212218"/>
              <a:gd name="connsiteY9" fmla="*/ 185691 h 212218"/>
              <a:gd name="connsiteX10" fmla="*/ 26527 w 212218"/>
              <a:gd name="connsiteY10" fmla="*/ 212219 h 212218"/>
              <a:gd name="connsiteX11" fmla="*/ 94703 w 212218"/>
              <a:gd name="connsiteY11" fmla="*/ 121230 h 212218"/>
              <a:gd name="connsiteX12" fmla="*/ 132637 w 212218"/>
              <a:gd name="connsiteY12" fmla="*/ 159164 h 212218"/>
              <a:gd name="connsiteX13" fmla="*/ 132637 w 212218"/>
              <a:gd name="connsiteY13" fmla="*/ 212219 h 212218"/>
              <a:gd name="connsiteX14" fmla="*/ 159164 w 212218"/>
              <a:gd name="connsiteY14" fmla="*/ 212219 h 212218"/>
              <a:gd name="connsiteX15" fmla="*/ 172428 w 212218"/>
              <a:gd name="connsiteY15" fmla="*/ 172428 h 212218"/>
              <a:gd name="connsiteX16" fmla="*/ 212219 w 212218"/>
              <a:gd name="connsiteY16" fmla="*/ 159164 h 212218"/>
              <a:gd name="connsiteX17" fmla="*/ 212219 w 212218"/>
              <a:gd name="connsiteY17" fmla="*/ 132637 h 212218"/>
              <a:gd name="connsiteX18" fmla="*/ 159164 w 212218"/>
              <a:gd name="connsiteY18" fmla="*/ 132637 h 212218"/>
              <a:gd name="connsiteX19" fmla="*/ 159164 w 212218"/>
              <a:gd name="connsiteY19" fmla="*/ 132637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2218" h="212218">
                <a:moveTo>
                  <a:pt x="159164" y="132637"/>
                </a:moveTo>
                <a:lnTo>
                  <a:pt x="121230" y="94703"/>
                </a:lnTo>
                <a:lnTo>
                  <a:pt x="212219" y="26527"/>
                </a:lnTo>
                <a:lnTo>
                  <a:pt x="185691" y="0"/>
                </a:lnTo>
                <a:lnTo>
                  <a:pt x="72022" y="45494"/>
                </a:lnTo>
                <a:lnTo>
                  <a:pt x="36210" y="9682"/>
                </a:lnTo>
                <a:cubicBezTo>
                  <a:pt x="25864" y="-663"/>
                  <a:pt x="11539" y="-3051"/>
                  <a:pt x="4244" y="4244"/>
                </a:cubicBezTo>
                <a:cubicBezTo>
                  <a:pt x="-3051" y="11539"/>
                  <a:pt x="-530" y="25997"/>
                  <a:pt x="9682" y="36210"/>
                </a:cubicBezTo>
                <a:lnTo>
                  <a:pt x="45494" y="72022"/>
                </a:lnTo>
                <a:lnTo>
                  <a:pt x="0" y="185691"/>
                </a:lnTo>
                <a:lnTo>
                  <a:pt x="26527" y="212219"/>
                </a:lnTo>
                <a:lnTo>
                  <a:pt x="94703" y="121230"/>
                </a:lnTo>
                <a:lnTo>
                  <a:pt x="132637" y="159164"/>
                </a:lnTo>
                <a:lnTo>
                  <a:pt x="132637" y="212219"/>
                </a:lnTo>
                <a:lnTo>
                  <a:pt x="159164" y="212219"/>
                </a:lnTo>
                <a:lnTo>
                  <a:pt x="172428" y="172428"/>
                </a:lnTo>
                <a:lnTo>
                  <a:pt x="212219" y="159164"/>
                </a:lnTo>
                <a:lnTo>
                  <a:pt x="212219" y="132637"/>
                </a:lnTo>
                <a:lnTo>
                  <a:pt x="159164" y="132637"/>
                </a:lnTo>
                <a:lnTo>
                  <a:pt x="159164" y="132637"/>
                </a:lnTo>
                <a:close/>
              </a:path>
            </a:pathLst>
          </a:custGeom>
          <a:solidFill>
            <a:srgbClr val="EB4F48"/>
          </a:solidFill>
          <a:ln w="13262" cap="flat">
            <a:noFill/>
            <a:prstDash val="solid"/>
            <a:miter/>
          </a:ln>
        </p:spPr>
        <p:txBody>
          <a:bodyPr rtlCol="0" anchor="ctr"/>
          <a:lstStyle/>
          <a:p>
            <a:endParaRPr lang="en-ID"/>
          </a:p>
        </p:txBody>
      </p:sp>
      <p:sp>
        <p:nvSpPr>
          <p:cNvPr id="26" name="TextBox 25">
            <a:extLst>
              <a:ext uri="{FF2B5EF4-FFF2-40B4-BE49-F238E27FC236}">
                <a16:creationId xmlns:a16="http://schemas.microsoft.com/office/drawing/2014/main" id="{C9324900-EEAE-46BB-8E77-DF401A6B366E}"/>
              </a:ext>
            </a:extLst>
          </p:cNvPr>
          <p:cNvSpPr txBox="1"/>
          <p:nvPr/>
        </p:nvSpPr>
        <p:spPr>
          <a:xfrm>
            <a:off x="629970" y="780797"/>
            <a:ext cx="3697179" cy="3154710"/>
          </a:xfrm>
          <a:prstGeom prst="rect">
            <a:avLst/>
          </a:prstGeom>
          <a:noFill/>
        </p:spPr>
        <p:txBody>
          <a:bodyPr wrap="square" rtlCol="0">
            <a:spAutoFit/>
          </a:bodyPr>
          <a:lstStyle/>
          <a:p>
            <a:r>
              <a:rPr lang="en-US" sz="19900" b="1">
                <a:solidFill>
                  <a:schemeClr val="bg1">
                    <a:lumMod val="95000"/>
                  </a:schemeClr>
                </a:solidFill>
                <a:latin typeface="Montserrat" panose="00000500000000000000" pitchFamily="2" charset="0"/>
              </a:rPr>
              <a:t>05</a:t>
            </a:r>
            <a:endParaRPr lang="en-ID" sz="19900" b="1">
              <a:solidFill>
                <a:schemeClr val="bg1">
                  <a:lumMod val="95000"/>
                </a:schemeClr>
              </a:solidFill>
              <a:latin typeface="Montserrat" panose="00000500000000000000" pitchFamily="2" charset="0"/>
            </a:endParaRPr>
          </a:p>
        </p:txBody>
      </p:sp>
      <p:sp>
        <p:nvSpPr>
          <p:cNvPr id="27" name="TextBox 26">
            <a:extLst>
              <a:ext uri="{FF2B5EF4-FFF2-40B4-BE49-F238E27FC236}">
                <a16:creationId xmlns:a16="http://schemas.microsoft.com/office/drawing/2014/main" id="{4CFDBBB4-E513-4C76-9888-33E69A68058A}"/>
              </a:ext>
            </a:extLst>
          </p:cNvPr>
          <p:cNvSpPr txBox="1"/>
          <p:nvPr/>
        </p:nvSpPr>
        <p:spPr>
          <a:xfrm>
            <a:off x="1798125" y="1997095"/>
            <a:ext cx="3859565" cy="1077218"/>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The Agency Alternative</a:t>
            </a:r>
            <a:endParaRPr lang="en-ID" sz="3200">
              <a:solidFill>
                <a:schemeClr val="tx1">
                  <a:lumMod val="65000"/>
                  <a:lumOff val="35000"/>
                </a:schemeClr>
              </a:solidFill>
              <a:latin typeface="Montserrat Medium" panose="00000600000000000000" pitchFamily="2" charset="0"/>
            </a:endParaRPr>
          </a:p>
        </p:txBody>
      </p:sp>
      <p:cxnSp>
        <p:nvCxnSpPr>
          <p:cNvPr id="30" name="Straight Connector 29">
            <a:extLst>
              <a:ext uri="{FF2B5EF4-FFF2-40B4-BE49-F238E27FC236}">
                <a16:creationId xmlns:a16="http://schemas.microsoft.com/office/drawing/2014/main" id="{17D1EC17-A92C-4784-8F07-421D518A6199}"/>
              </a:ext>
            </a:extLst>
          </p:cNvPr>
          <p:cNvCxnSpPr>
            <a:cxnSpLocks/>
          </p:cNvCxnSpPr>
          <p:nvPr/>
        </p:nvCxnSpPr>
        <p:spPr>
          <a:xfrm>
            <a:off x="1915940" y="3226401"/>
            <a:ext cx="1935332"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A573C48-B108-46DB-A4E7-C8DB8BCEBD15}"/>
              </a:ext>
            </a:extLst>
          </p:cNvPr>
          <p:cNvSpPr txBox="1"/>
          <p:nvPr/>
        </p:nvSpPr>
        <p:spPr>
          <a:xfrm>
            <a:off x="1798125" y="3917581"/>
            <a:ext cx="3697180"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ipsum dolor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lacinia nli</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id="{0091A52B-027C-469B-A21E-AA8CACF606B4}"/>
              </a:ext>
            </a:extLst>
          </p:cNvPr>
          <p:cNvSpPr txBox="1"/>
          <p:nvPr/>
        </p:nvSpPr>
        <p:spPr>
          <a:xfrm>
            <a:off x="1798125" y="5317384"/>
            <a:ext cx="3697180" cy="883832"/>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libero a lectus ornare, viverra ctetur adipiscing elit. Pellentesque</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1" name="Straight Arrow Connector 10">
            <a:extLst>
              <a:ext uri="{FF2B5EF4-FFF2-40B4-BE49-F238E27FC236}">
                <a16:creationId xmlns:a16="http://schemas.microsoft.com/office/drawing/2014/main" id="{7872AA55-706E-4C5F-B69F-4CBD47C57698}"/>
              </a:ext>
            </a:extLst>
          </p:cNvPr>
          <p:cNvCxnSpPr>
            <a:cxnSpLocks/>
          </p:cNvCxnSpPr>
          <p:nvPr/>
        </p:nvCxnSpPr>
        <p:spPr>
          <a:xfrm>
            <a:off x="9570128" y="4192236"/>
            <a:ext cx="665825" cy="0"/>
          </a:xfrm>
          <a:prstGeom prst="straightConnector1">
            <a:avLst/>
          </a:prstGeom>
          <a:ln w="28575">
            <a:solidFill>
              <a:srgbClr val="EB4F48"/>
            </a:solidFill>
            <a:tailEnd type="triangl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BEDD03B9-7758-4827-A5B4-1717CFF910CF}"/>
              </a:ext>
            </a:extLst>
          </p:cNvPr>
          <p:cNvSpPr>
            <a:spLocks noGrp="1"/>
          </p:cNvSpPr>
          <p:nvPr>
            <p:ph type="pic" sz="quarter" idx="12"/>
          </p:nvPr>
        </p:nvSpPr>
        <p:spPr/>
        <p:txBody>
          <a:bodyPr/>
          <a:lstStyle/>
          <a:p>
            <a:endParaRPr lang="en-IN"/>
          </a:p>
        </p:txBody>
      </p:sp>
      <p:sp>
        <p:nvSpPr>
          <p:cNvPr id="5" name="Picture Placeholder 4">
            <a:extLst>
              <a:ext uri="{FF2B5EF4-FFF2-40B4-BE49-F238E27FC236}">
                <a16:creationId xmlns:a16="http://schemas.microsoft.com/office/drawing/2014/main" id="{8B462A8B-35BB-40B5-9FBE-3716A7EB58A3}"/>
              </a:ext>
            </a:extLst>
          </p:cNvPr>
          <p:cNvSpPr>
            <a:spLocks noGrp="1"/>
          </p:cNvSpPr>
          <p:nvPr>
            <p:ph type="pic" sz="quarter" idx="13"/>
          </p:nvPr>
        </p:nvSpPr>
        <p:spPr/>
        <p:txBody>
          <a:bodyPr/>
          <a:lstStyle/>
          <a:p>
            <a:endParaRPr lang="en-IN"/>
          </a:p>
        </p:txBody>
      </p:sp>
    </p:spTree>
    <p:extLst>
      <p:ext uri="{BB962C8B-B14F-4D97-AF65-F5344CB8AC3E}">
        <p14:creationId xmlns:p14="http://schemas.microsoft.com/office/powerpoint/2010/main" val="358010422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A9FDA17-A8B3-4020-ABAC-3E5A279A8447}"/>
              </a:ext>
            </a:extLst>
          </p:cNvPr>
          <p:cNvSpPr>
            <a:spLocks noGrp="1"/>
          </p:cNvSpPr>
          <p:nvPr>
            <p:ph type="pic" sz="quarter" idx="10"/>
          </p:nvPr>
        </p:nvSpPr>
        <p:spPr/>
        <p:txBody>
          <a:bodyPr/>
          <a:lstStyle/>
          <a:p>
            <a:endParaRPr lang="en-IN"/>
          </a:p>
        </p:txBody>
      </p:sp>
      <p:sp>
        <p:nvSpPr>
          <p:cNvPr id="9" name="Rectangle 8">
            <a:extLst>
              <a:ext uri="{FF2B5EF4-FFF2-40B4-BE49-F238E27FC236}">
                <a16:creationId xmlns:a16="http://schemas.microsoft.com/office/drawing/2014/main" id="{5898CEE6-4E70-4E64-841C-56003A681314}"/>
              </a:ext>
            </a:extLst>
          </p:cNvPr>
          <p:cNvSpPr/>
          <p:nvPr/>
        </p:nvSpPr>
        <p:spPr>
          <a:xfrm>
            <a:off x="0" y="0"/>
            <a:ext cx="12192000" cy="6858000"/>
          </a:xfrm>
          <a:prstGeom prst="rect">
            <a:avLst/>
          </a:prstGeom>
          <a:gradFill>
            <a:gsLst>
              <a:gs pos="0">
                <a:srgbClr val="EB4F48">
                  <a:alpha val="90000"/>
                </a:srgbClr>
              </a:gs>
              <a:gs pos="100000">
                <a:srgbClr val="EB4F48">
                  <a:alpha val="6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1C12B7BA-267E-435E-997E-6DA24357C25F}"/>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bg1"/>
                </a:solidFill>
                <a:latin typeface="Montserrat" panose="00000500000000000000" pitchFamily="2" charset="0"/>
              </a:rPr>
              <a:t>STADIA</a:t>
            </a:r>
            <a:endParaRPr lang="en-ID" sz="1000" b="1">
              <a:solidFill>
                <a:schemeClr val="bg1"/>
              </a:solidFill>
              <a:latin typeface="Montserrat" panose="00000500000000000000" pitchFamily="2" charset="0"/>
            </a:endParaRPr>
          </a:p>
        </p:txBody>
      </p:sp>
      <p:sp>
        <p:nvSpPr>
          <p:cNvPr id="11" name="TextBox 10">
            <a:extLst>
              <a:ext uri="{FF2B5EF4-FFF2-40B4-BE49-F238E27FC236}">
                <a16:creationId xmlns:a16="http://schemas.microsoft.com/office/drawing/2014/main" id="{98669A79-B889-4BFA-A402-417029A0C29F}"/>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12" name="TextBox 11">
            <a:extLst>
              <a:ext uri="{FF2B5EF4-FFF2-40B4-BE49-F238E27FC236}">
                <a16:creationId xmlns:a16="http://schemas.microsoft.com/office/drawing/2014/main" id="{5759205C-3C20-4AF0-8A24-DC874010AFDD}"/>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3" name="TextBox 12">
            <a:extLst>
              <a:ext uri="{FF2B5EF4-FFF2-40B4-BE49-F238E27FC236}">
                <a16:creationId xmlns:a16="http://schemas.microsoft.com/office/drawing/2014/main" id="{A7270BF4-B395-479A-875E-EA2E4B68D693}"/>
              </a:ext>
            </a:extLst>
          </p:cNvPr>
          <p:cNvSpPr txBox="1"/>
          <p:nvPr/>
        </p:nvSpPr>
        <p:spPr>
          <a:xfrm>
            <a:off x="1887246" y="1258041"/>
            <a:ext cx="8186690" cy="1323439"/>
          </a:xfrm>
          <a:prstGeom prst="rect">
            <a:avLst/>
          </a:prstGeom>
          <a:noFill/>
        </p:spPr>
        <p:txBody>
          <a:bodyPr wrap="square" rtlCol="0">
            <a:spAutoFit/>
          </a:bodyPr>
          <a:lstStyle/>
          <a:p>
            <a:pPr algn="ctr"/>
            <a:r>
              <a:rPr lang="en-US" sz="4000">
                <a:solidFill>
                  <a:schemeClr val="bg1"/>
                </a:solidFill>
                <a:latin typeface="Montserrat" panose="00000500000000000000" pitchFamily="2" charset="0"/>
              </a:rPr>
              <a:t>Working together, to create </a:t>
            </a:r>
            <a:r>
              <a:rPr lang="en-US" sz="4000" b="1">
                <a:solidFill>
                  <a:schemeClr val="bg1"/>
                </a:solidFill>
                <a:latin typeface="Montserrat" panose="00000500000000000000" pitchFamily="2" charset="0"/>
              </a:rPr>
              <a:t>something younique</a:t>
            </a:r>
            <a:endParaRPr lang="en-ID" sz="4000" b="1">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2A4594CE-CDED-4BC2-B746-E8626DFD0148}"/>
              </a:ext>
            </a:extLst>
          </p:cNvPr>
          <p:cNvSpPr/>
          <p:nvPr/>
        </p:nvSpPr>
        <p:spPr>
          <a:xfrm>
            <a:off x="3133814" y="4512159"/>
            <a:ext cx="5924365" cy="592436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DABF5788-251B-4B19-BA40-9FF58A8E420A}"/>
              </a:ext>
            </a:extLst>
          </p:cNvPr>
          <p:cNvSpPr/>
          <p:nvPr/>
        </p:nvSpPr>
        <p:spPr>
          <a:xfrm>
            <a:off x="3237390" y="5093841"/>
            <a:ext cx="1029810" cy="1029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73481D63-BFF3-4853-AE7F-36B85C570B04}"/>
              </a:ext>
            </a:extLst>
          </p:cNvPr>
          <p:cNvSpPr/>
          <p:nvPr/>
        </p:nvSpPr>
        <p:spPr>
          <a:xfrm>
            <a:off x="5434278" y="3929023"/>
            <a:ext cx="1323439" cy="13234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2C779ECE-BC74-470E-9333-52D65C270630}"/>
              </a:ext>
            </a:extLst>
          </p:cNvPr>
          <p:cNvSpPr/>
          <p:nvPr/>
        </p:nvSpPr>
        <p:spPr>
          <a:xfrm>
            <a:off x="7864136" y="5093841"/>
            <a:ext cx="1029810" cy="1029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Freeform: Shape 17">
            <a:extLst>
              <a:ext uri="{FF2B5EF4-FFF2-40B4-BE49-F238E27FC236}">
                <a16:creationId xmlns:a16="http://schemas.microsoft.com/office/drawing/2014/main" id="{D9E81A22-2F5E-4C7C-8A60-6336AD247370}"/>
              </a:ext>
            </a:extLst>
          </p:cNvPr>
          <p:cNvSpPr/>
          <p:nvPr/>
        </p:nvSpPr>
        <p:spPr>
          <a:xfrm>
            <a:off x="8220207" y="5439144"/>
            <a:ext cx="325850" cy="302576"/>
          </a:xfrm>
          <a:custGeom>
            <a:avLst/>
            <a:gdLst>
              <a:gd name="connsiteX0" fmla="*/ 106109 w 185691"/>
              <a:gd name="connsiteY0" fmla="*/ 120036 h 172427"/>
              <a:gd name="connsiteX1" fmla="*/ 106109 w 185691"/>
              <a:gd name="connsiteY1" fmla="*/ 109027 h 172427"/>
              <a:gd name="connsiteX2" fmla="*/ 132637 w 185691"/>
              <a:gd name="connsiteY2" fmla="*/ 59686 h 172427"/>
              <a:gd name="connsiteX3" fmla="*/ 92846 w 185691"/>
              <a:gd name="connsiteY3" fmla="*/ 0 h 172427"/>
              <a:gd name="connsiteX4" fmla="*/ 53055 w 185691"/>
              <a:gd name="connsiteY4" fmla="*/ 59686 h 172427"/>
              <a:gd name="connsiteX5" fmla="*/ 79582 w 185691"/>
              <a:gd name="connsiteY5" fmla="*/ 109027 h 172427"/>
              <a:gd name="connsiteX6" fmla="*/ 79582 w 185691"/>
              <a:gd name="connsiteY6" fmla="*/ 120036 h 172427"/>
              <a:gd name="connsiteX7" fmla="*/ 0 w 185691"/>
              <a:gd name="connsiteY7" fmla="*/ 172560 h 172427"/>
              <a:gd name="connsiteX8" fmla="*/ 185691 w 185691"/>
              <a:gd name="connsiteY8" fmla="*/ 172560 h 172427"/>
              <a:gd name="connsiteX9" fmla="*/ 106109 w 185691"/>
              <a:gd name="connsiteY9" fmla="*/ 120036 h 17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91" h="172427">
                <a:moveTo>
                  <a:pt x="106109" y="120036"/>
                </a:moveTo>
                <a:lnTo>
                  <a:pt x="106109" y="109027"/>
                </a:lnTo>
                <a:cubicBezTo>
                  <a:pt x="120699" y="100804"/>
                  <a:pt x="132637" y="80245"/>
                  <a:pt x="132637" y="59686"/>
                </a:cubicBezTo>
                <a:cubicBezTo>
                  <a:pt x="132637" y="26660"/>
                  <a:pt x="132637" y="0"/>
                  <a:pt x="92846" y="0"/>
                </a:cubicBezTo>
                <a:cubicBezTo>
                  <a:pt x="53055" y="0"/>
                  <a:pt x="53055" y="26660"/>
                  <a:pt x="53055" y="59686"/>
                </a:cubicBezTo>
                <a:cubicBezTo>
                  <a:pt x="53055" y="80245"/>
                  <a:pt x="64992" y="100671"/>
                  <a:pt x="79582" y="109027"/>
                </a:cubicBezTo>
                <a:lnTo>
                  <a:pt x="79582" y="120036"/>
                </a:lnTo>
                <a:cubicBezTo>
                  <a:pt x="34618" y="123750"/>
                  <a:pt x="0" y="145768"/>
                  <a:pt x="0" y="172560"/>
                </a:cubicBezTo>
                <a:lnTo>
                  <a:pt x="185691" y="172560"/>
                </a:lnTo>
                <a:cubicBezTo>
                  <a:pt x="185691" y="145900"/>
                  <a:pt x="151073" y="123750"/>
                  <a:pt x="106109" y="120036"/>
                </a:cubicBezTo>
                <a:close/>
              </a:path>
            </a:pathLst>
          </a:custGeom>
          <a:solidFill>
            <a:srgbClr val="EB4F48"/>
          </a:solidFill>
          <a:ln w="13262" cap="flat">
            <a:noFill/>
            <a:prstDash val="solid"/>
            <a:miter/>
          </a:ln>
        </p:spPr>
        <p:txBody>
          <a:bodyPr rtlCol="0" anchor="ctr"/>
          <a:lstStyle/>
          <a:p>
            <a:endParaRPr lang="en-ID"/>
          </a:p>
        </p:txBody>
      </p:sp>
      <p:sp>
        <p:nvSpPr>
          <p:cNvPr id="19" name="Freeform: Shape 18">
            <a:extLst>
              <a:ext uri="{FF2B5EF4-FFF2-40B4-BE49-F238E27FC236}">
                <a16:creationId xmlns:a16="http://schemas.microsoft.com/office/drawing/2014/main" id="{8F1A2783-C608-443E-AFBA-09EC3959AE96}"/>
              </a:ext>
            </a:extLst>
          </p:cNvPr>
          <p:cNvSpPr/>
          <p:nvPr/>
        </p:nvSpPr>
        <p:spPr>
          <a:xfrm>
            <a:off x="3593674" y="5450125"/>
            <a:ext cx="317242" cy="317242"/>
          </a:xfrm>
          <a:custGeom>
            <a:avLst/>
            <a:gdLst>
              <a:gd name="connsiteX0" fmla="*/ 106109 w 212218"/>
              <a:gd name="connsiteY0" fmla="*/ 0 h 212218"/>
              <a:gd name="connsiteX1" fmla="*/ 0 w 212218"/>
              <a:gd name="connsiteY1" fmla="*/ 106109 h 212218"/>
              <a:gd name="connsiteX2" fmla="*/ 106109 w 212218"/>
              <a:gd name="connsiteY2" fmla="*/ 212219 h 212218"/>
              <a:gd name="connsiteX3" fmla="*/ 212219 w 212218"/>
              <a:gd name="connsiteY3" fmla="*/ 106109 h 212218"/>
              <a:gd name="connsiteX4" fmla="*/ 106109 w 212218"/>
              <a:gd name="connsiteY4" fmla="*/ 0 h 212218"/>
              <a:gd name="connsiteX5" fmla="*/ 106109 w 212218"/>
              <a:gd name="connsiteY5" fmla="*/ 53055 h 212218"/>
              <a:gd name="connsiteX6" fmla="*/ 159164 w 212218"/>
              <a:gd name="connsiteY6" fmla="*/ 106109 h 212218"/>
              <a:gd name="connsiteX7" fmla="*/ 106109 w 212218"/>
              <a:gd name="connsiteY7" fmla="*/ 159164 h 212218"/>
              <a:gd name="connsiteX8" fmla="*/ 53055 w 212218"/>
              <a:gd name="connsiteY8" fmla="*/ 106109 h 212218"/>
              <a:gd name="connsiteX9" fmla="*/ 106109 w 212218"/>
              <a:gd name="connsiteY9" fmla="*/ 53055 h 212218"/>
              <a:gd name="connsiteX10" fmla="*/ 169377 w 212218"/>
              <a:gd name="connsiteY10" fmla="*/ 169377 h 212218"/>
              <a:gd name="connsiteX11" fmla="*/ 106109 w 212218"/>
              <a:gd name="connsiteY11" fmla="*/ 195639 h 212218"/>
              <a:gd name="connsiteX12" fmla="*/ 42842 w 212218"/>
              <a:gd name="connsiteY12" fmla="*/ 169377 h 212218"/>
              <a:gd name="connsiteX13" fmla="*/ 16580 w 212218"/>
              <a:gd name="connsiteY13" fmla="*/ 106109 h 212218"/>
              <a:gd name="connsiteX14" fmla="*/ 42842 w 212218"/>
              <a:gd name="connsiteY14" fmla="*/ 42842 h 212218"/>
              <a:gd name="connsiteX15" fmla="*/ 56901 w 212218"/>
              <a:gd name="connsiteY15" fmla="*/ 56901 h 212218"/>
              <a:gd name="connsiteX16" fmla="*/ 56901 w 212218"/>
              <a:gd name="connsiteY16" fmla="*/ 56901 h 212218"/>
              <a:gd name="connsiteX17" fmla="*/ 56901 w 212218"/>
              <a:gd name="connsiteY17" fmla="*/ 155450 h 212218"/>
              <a:gd name="connsiteX18" fmla="*/ 106109 w 212218"/>
              <a:gd name="connsiteY18" fmla="*/ 175876 h 212218"/>
              <a:gd name="connsiteX19" fmla="*/ 155318 w 212218"/>
              <a:gd name="connsiteY19" fmla="*/ 155450 h 212218"/>
              <a:gd name="connsiteX20" fmla="*/ 155318 w 212218"/>
              <a:gd name="connsiteY20" fmla="*/ 56901 h 212218"/>
              <a:gd name="connsiteX21" fmla="*/ 169377 w 212218"/>
              <a:gd name="connsiteY21" fmla="*/ 42842 h 212218"/>
              <a:gd name="connsiteX22" fmla="*/ 195639 w 212218"/>
              <a:gd name="connsiteY22" fmla="*/ 106109 h 212218"/>
              <a:gd name="connsiteX23" fmla="*/ 169377 w 212218"/>
              <a:gd name="connsiteY23" fmla="*/ 169377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2218" h="212218">
                <a:moveTo>
                  <a:pt x="106109" y="0"/>
                </a:moveTo>
                <a:cubicBezTo>
                  <a:pt x="47484" y="0"/>
                  <a:pt x="0" y="47484"/>
                  <a:pt x="0" y="106109"/>
                </a:cubicBezTo>
                <a:cubicBezTo>
                  <a:pt x="0" y="164735"/>
                  <a:pt x="47484" y="212219"/>
                  <a:pt x="106109" y="212219"/>
                </a:cubicBezTo>
                <a:cubicBezTo>
                  <a:pt x="164735" y="212219"/>
                  <a:pt x="212219" y="164735"/>
                  <a:pt x="212219" y="106109"/>
                </a:cubicBezTo>
                <a:cubicBezTo>
                  <a:pt x="212219" y="47484"/>
                  <a:pt x="164735" y="0"/>
                  <a:pt x="106109" y="0"/>
                </a:cubicBezTo>
                <a:close/>
                <a:moveTo>
                  <a:pt x="106109" y="53055"/>
                </a:moveTo>
                <a:cubicBezTo>
                  <a:pt x="135422" y="53055"/>
                  <a:pt x="159164" y="76797"/>
                  <a:pt x="159164" y="106109"/>
                </a:cubicBezTo>
                <a:cubicBezTo>
                  <a:pt x="159164" y="135422"/>
                  <a:pt x="135422" y="159164"/>
                  <a:pt x="106109" y="159164"/>
                </a:cubicBezTo>
                <a:cubicBezTo>
                  <a:pt x="76797" y="159164"/>
                  <a:pt x="53055" y="135422"/>
                  <a:pt x="53055" y="106109"/>
                </a:cubicBezTo>
                <a:cubicBezTo>
                  <a:pt x="53055" y="76797"/>
                  <a:pt x="76797" y="53055"/>
                  <a:pt x="106109" y="53055"/>
                </a:cubicBezTo>
                <a:close/>
                <a:moveTo>
                  <a:pt x="169377" y="169377"/>
                </a:moveTo>
                <a:cubicBezTo>
                  <a:pt x="152532" y="186222"/>
                  <a:pt x="129984" y="195639"/>
                  <a:pt x="106109" y="195639"/>
                </a:cubicBezTo>
                <a:cubicBezTo>
                  <a:pt x="82235" y="195639"/>
                  <a:pt x="59686" y="186354"/>
                  <a:pt x="42842" y="169377"/>
                </a:cubicBezTo>
                <a:cubicBezTo>
                  <a:pt x="25864" y="152400"/>
                  <a:pt x="16580" y="129984"/>
                  <a:pt x="16580" y="106109"/>
                </a:cubicBezTo>
                <a:cubicBezTo>
                  <a:pt x="16580" y="82235"/>
                  <a:pt x="25864" y="59686"/>
                  <a:pt x="42842" y="42842"/>
                </a:cubicBezTo>
                <a:lnTo>
                  <a:pt x="56901" y="56901"/>
                </a:lnTo>
                <a:lnTo>
                  <a:pt x="56901" y="56901"/>
                </a:lnTo>
                <a:cubicBezTo>
                  <a:pt x="29711" y="84092"/>
                  <a:pt x="29711" y="128260"/>
                  <a:pt x="56901" y="155450"/>
                </a:cubicBezTo>
                <a:cubicBezTo>
                  <a:pt x="70032" y="168581"/>
                  <a:pt x="87540" y="175876"/>
                  <a:pt x="106109" y="175876"/>
                </a:cubicBezTo>
                <a:cubicBezTo>
                  <a:pt x="124678" y="175876"/>
                  <a:pt x="142186" y="168581"/>
                  <a:pt x="155318" y="155450"/>
                </a:cubicBezTo>
                <a:cubicBezTo>
                  <a:pt x="182508" y="128260"/>
                  <a:pt x="182508" y="84092"/>
                  <a:pt x="155318" y="56901"/>
                </a:cubicBezTo>
                <a:lnTo>
                  <a:pt x="169377" y="42842"/>
                </a:lnTo>
                <a:cubicBezTo>
                  <a:pt x="186354" y="59819"/>
                  <a:pt x="195639" y="82235"/>
                  <a:pt x="195639" y="106109"/>
                </a:cubicBezTo>
                <a:cubicBezTo>
                  <a:pt x="195639" y="129984"/>
                  <a:pt x="186354" y="152532"/>
                  <a:pt x="169377" y="169377"/>
                </a:cubicBezTo>
                <a:close/>
              </a:path>
            </a:pathLst>
          </a:custGeom>
          <a:solidFill>
            <a:srgbClr val="EB4F48"/>
          </a:solidFill>
          <a:ln w="13262" cap="flat">
            <a:noFill/>
            <a:prstDash val="solid"/>
            <a:miter/>
          </a:ln>
        </p:spPr>
        <p:txBody>
          <a:bodyPr rtlCol="0" anchor="ctr"/>
          <a:lstStyle/>
          <a:p>
            <a:endParaRPr lang="en-ID"/>
          </a:p>
        </p:txBody>
      </p:sp>
      <p:sp>
        <p:nvSpPr>
          <p:cNvPr id="20" name="Freeform: Shape 19">
            <a:extLst>
              <a:ext uri="{FF2B5EF4-FFF2-40B4-BE49-F238E27FC236}">
                <a16:creationId xmlns:a16="http://schemas.microsoft.com/office/drawing/2014/main" id="{0A6F659E-B0FF-4B89-BDA4-C697039A3020}"/>
              </a:ext>
            </a:extLst>
          </p:cNvPr>
          <p:cNvSpPr/>
          <p:nvPr/>
        </p:nvSpPr>
        <p:spPr>
          <a:xfrm>
            <a:off x="5861962" y="4423025"/>
            <a:ext cx="468072" cy="409562"/>
          </a:xfrm>
          <a:custGeom>
            <a:avLst/>
            <a:gdLst>
              <a:gd name="connsiteX0" fmla="*/ 172428 w 212218"/>
              <a:gd name="connsiteY0" fmla="*/ 26527 h 185691"/>
              <a:gd name="connsiteX1" fmla="*/ 172428 w 212218"/>
              <a:gd name="connsiteY1" fmla="*/ 0 h 185691"/>
              <a:gd name="connsiteX2" fmla="*/ 39791 w 212218"/>
              <a:gd name="connsiteY2" fmla="*/ 0 h 185691"/>
              <a:gd name="connsiteX3" fmla="*/ 39791 w 212218"/>
              <a:gd name="connsiteY3" fmla="*/ 26527 h 185691"/>
              <a:gd name="connsiteX4" fmla="*/ 0 w 212218"/>
              <a:gd name="connsiteY4" fmla="*/ 26527 h 185691"/>
              <a:gd name="connsiteX5" fmla="*/ 0 w 212218"/>
              <a:gd name="connsiteY5" fmla="*/ 53055 h 185691"/>
              <a:gd name="connsiteX6" fmla="*/ 39791 w 212218"/>
              <a:gd name="connsiteY6" fmla="*/ 92846 h 185691"/>
              <a:gd name="connsiteX7" fmla="*/ 51728 w 212218"/>
              <a:gd name="connsiteY7" fmla="*/ 90989 h 185691"/>
              <a:gd name="connsiteX8" fmla="*/ 92846 w 212218"/>
              <a:gd name="connsiteY8" fmla="*/ 118047 h 185691"/>
              <a:gd name="connsiteX9" fmla="*/ 92846 w 212218"/>
              <a:gd name="connsiteY9" fmla="*/ 159164 h 185691"/>
              <a:gd name="connsiteX10" fmla="*/ 79582 w 212218"/>
              <a:gd name="connsiteY10" fmla="*/ 159164 h 185691"/>
              <a:gd name="connsiteX11" fmla="*/ 53055 w 212218"/>
              <a:gd name="connsiteY11" fmla="*/ 185691 h 185691"/>
              <a:gd name="connsiteX12" fmla="*/ 159164 w 212218"/>
              <a:gd name="connsiteY12" fmla="*/ 185691 h 185691"/>
              <a:gd name="connsiteX13" fmla="*/ 132637 w 212218"/>
              <a:gd name="connsiteY13" fmla="*/ 159164 h 185691"/>
              <a:gd name="connsiteX14" fmla="*/ 119373 w 212218"/>
              <a:gd name="connsiteY14" fmla="*/ 159164 h 185691"/>
              <a:gd name="connsiteX15" fmla="*/ 119373 w 212218"/>
              <a:gd name="connsiteY15" fmla="*/ 118047 h 185691"/>
              <a:gd name="connsiteX16" fmla="*/ 160490 w 212218"/>
              <a:gd name="connsiteY16" fmla="*/ 90989 h 185691"/>
              <a:gd name="connsiteX17" fmla="*/ 172428 w 212218"/>
              <a:gd name="connsiteY17" fmla="*/ 92846 h 185691"/>
              <a:gd name="connsiteX18" fmla="*/ 212219 w 212218"/>
              <a:gd name="connsiteY18" fmla="*/ 53055 h 185691"/>
              <a:gd name="connsiteX19" fmla="*/ 212219 w 212218"/>
              <a:gd name="connsiteY19" fmla="*/ 26527 h 185691"/>
              <a:gd name="connsiteX20" fmla="*/ 172428 w 212218"/>
              <a:gd name="connsiteY20" fmla="*/ 26527 h 185691"/>
              <a:gd name="connsiteX21" fmla="*/ 39791 w 212218"/>
              <a:gd name="connsiteY21" fmla="*/ 77062 h 185691"/>
              <a:gd name="connsiteX22" fmla="*/ 15784 w 212218"/>
              <a:gd name="connsiteY22" fmla="*/ 53055 h 185691"/>
              <a:gd name="connsiteX23" fmla="*/ 15784 w 212218"/>
              <a:gd name="connsiteY23" fmla="*/ 39791 h 185691"/>
              <a:gd name="connsiteX24" fmla="*/ 39791 w 212218"/>
              <a:gd name="connsiteY24" fmla="*/ 39791 h 185691"/>
              <a:gd name="connsiteX25" fmla="*/ 39791 w 212218"/>
              <a:gd name="connsiteY25" fmla="*/ 53055 h 185691"/>
              <a:gd name="connsiteX26" fmla="*/ 44168 w 212218"/>
              <a:gd name="connsiteY26" fmla="*/ 76664 h 185691"/>
              <a:gd name="connsiteX27" fmla="*/ 39791 w 212218"/>
              <a:gd name="connsiteY27" fmla="*/ 77062 h 185691"/>
              <a:gd name="connsiteX28" fmla="*/ 39791 w 212218"/>
              <a:gd name="connsiteY28" fmla="*/ 77062 h 185691"/>
              <a:gd name="connsiteX29" fmla="*/ 196435 w 212218"/>
              <a:gd name="connsiteY29" fmla="*/ 53055 h 185691"/>
              <a:gd name="connsiteX30" fmla="*/ 172428 w 212218"/>
              <a:gd name="connsiteY30" fmla="*/ 77062 h 185691"/>
              <a:gd name="connsiteX31" fmla="*/ 168051 w 212218"/>
              <a:gd name="connsiteY31" fmla="*/ 76664 h 185691"/>
              <a:gd name="connsiteX32" fmla="*/ 172428 w 212218"/>
              <a:gd name="connsiteY32" fmla="*/ 53055 h 185691"/>
              <a:gd name="connsiteX33" fmla="*/ 172428 w 212218"/>
              <a:gd name="connsiteY33" fmla="*/ 39791 h 185691"/>
              <a:gd name="connsiteX34" fmla="*/ 196435 w 212218"/>
              <a:gd name="connsiteY34" fmla="*/ 39791 h 185691"/>
              <a:gd name="connsiteX35" fmla="*/ 196435 w 212218"/>
              <a:gd name="connsiteY35" fmla="*/ 53055 h 185691"/>
              <a:gd name="connsiteX36" fmla="*/ 196435 w 212218"/>
              <a:gd name="connsiteY36" fmla="*/ 53055 h 18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2218" h="185691">
                <a:moveTo>
                  <a:pt x="172428" y="26527"/>
                </a:moveTo>
                <a:lnTo>
                  <a:pt x="172428" y="0"/>
                </a:lnTo>
                <a:lnTo>
                  <a:pt x="39791" y="0"/>
                </a:lnTo>
                <a:lnTo>
                  <a:pt x="39791" y="26527"/>
                </a:lnTo>
                <a:lnTo>
                  <a:pt x="0" y="26527"/>
                </a:lnTo>
                <a:lnTo>
                  <a:pt x="0" y="53055"/>
                </a:lnTo>
                <a:cubicBezTo>
                  <a:pt x="0" y="75072"/>
                  <a:pt x="17773" y="92846"/>
                  <a:pt x="39791" y="92846"/>
                </a:cubicBezTo>
                <a:cubicBezTo>
                  <a:pt x="43903" y="92846"/>
                  <a:pt x="48014" y="92182"/>
                  <a:pt x="51728" y="90989"/>
                </a:cubicBezTo>
                <a:cubicBezTo>
                  <a:pt x="61278" y="104650"/>
                  <a:pt x="75868" y="114598"/>
                  <a:pt x="92846" y="118047"/>
                </a:cubicBezTo>
                <a:lnTo>
                  <a:pt x="92846" y="159164"/>
                </a:lnTo>
                <a:lnTo>
                  <a:pt x="79582" y="159164"/>
                </a:lnTo>
                <a:cubicBezTo>
                  <a:pt x="64859" y="159164"/>
                  <a:pt x="53055" y="171101"/>
                  <a:pt x="53055" y="185691"/>
                </a:cubicBezTo>
                <a:lnTo>
                  <a:pt x="159164" y="185691"/>
                </a:lnTo>
                <a:cubicBezTo>
                  <a:pt x="159164" y="171101"/>
                  <a:pt x="147359" y="159164"/>
                  <a:pt x="132637" y="159164"/>
                </a:cubicBezTo>
                <a:lnTo>
                  <a:pt x="119373" y="159164"/>
                </a:lnTo>
                <a:lnTo>
                  <a:pt x="119373" y="118047"/>
                </a:lnTo>
                <a:cubicBezTo>
                  <a:pt x="136350" y="114598"/>
                  <a:pt x="150941" y="104650"/>
                  <a:pt x="160490" y="90989"/>
                </a:cubicBezTo>
                <a:cubicBezTo>
                  <a:pt x="164204" y="92182"/>
                  <a:pt x="168316" y="92846"/>
                  <a:pt x="172428" y="92846"/>
                </a:cubicBezTo>
                <a:cubicBezTo>
                  <a:pt x="194445" y="92846"/>
                  <a:pt x="212219" y="75072"/>
                  <a:pt x="212219" y="53055"/>
                </a:cubicBezTo>
                <a:lnTo>
                  <a:pt x="212219" y="26527"/>
                </a:lnTo>
                <a:lnTo>
                  <a:pt x="172428" y="26527"/>
                </a:lnTo>
                <a:close/>
                <a:moveTo>
                  <a:pt x="39791" y="77062"/>
                </a:moveTo>
                <a:cubicBezTo>
                  <a:pt x="26527" y="77062"/>
                  <a:pt x="15784" y="66318"/>
                  <a:pt x="15784" y="53055"/>
                </a:cubicBezTo>
                <a:lnTo>
                  <a:pt x="15784" y="39791"/>
                </a:lnTo>
                <a:lnTo>
                  <a:pt x="39791" y="39791"/>
                </a:lnTo>
                <a:lnTo>
                  <a:pt x="39791" y="53055"/>
                </a:lnTo>
                <a:cubicBezTo>
                  <a:pt x="39791" y="61411"/>
                  <a:pt x="41383" y="69369"/>
                  <a:pt x="44168" y="76664"/>
                </a:cubicBezTo>
                <a:cubicBezTo>
                  <a:pt x="42709" y="76929"/>
                  <a:pt x="41250" y="77062"/>
                  <a:pt x="39791" y="77062"/>
                </a:cubicBezTo>
                <a:lnTo>
                  <a:pt x="39791" y="77062"/>
                </a:lnTo>
                <a:close/>
                <a:moveTo>
                  <a:pt x="196435" y="53055"/>
                </a:moveTo>
                <a:cubicBezTo>
                  <a:pt x="196435" y="66318"/>
                  <a:pt x="185691" y="77062"/>
                  <a:pt x="172428" y="77062"/>
                </a:cubicBezTo>
                <a:cubicBezTo>
                  <a:pt x="170969" y="77062"/>
                  <a:pt x="169510" y="76929"/>
                  <a:pt x="168051" y="76664"/>
                </a:cubicBezTo>
                <a:cubicBezTo>
                  <a:pt x="170836" y="69369"/>
                  <a:pt x="172428" y="61411"/>
                  <a:pt x="172428" y="53055"/>
                </a:cubicBezTo>
                <a:lnTo>
                  <a:pt x="172428" y="39791"/>
                </a:lnTo>
                <a:lnTo>
                  <a:pt x="196435" y="39791"/>
                </a:lnTo>
                <a:lnTo>
                  <a:pt x="196435" y="53055"/>
                </a:lnTo>
                <a:lnTo>
                  <a:pt x="196435" y="53055"/>
                </a:lnTo>
                <a:close/>
              </a:path>
            </a:pathLst>
          </a:custGeom>
          <a:solidFill>
            <a:srgbClr val="EB4F48"/>
          </a:solidFill>
          <a:ln w="13262" cap="flat">
            <a:noFill/>
            <a:prstDash val="solid"/>
            <a:miter/>
          </a:ln>
        </p:spPr>
        <p:txBody>
          <a:bodyPr rtlCol="0" anchor="ctr"/>
          <a:lstStyle/>
          <a:p>
            <a:endParaRPr lang="en-ID"/>
          </a:p>
        </p:txBody>
      </p:sp>
      <p:sp>
        <p:nvSpPr>
          <p:cNvPr id="21" name="TextBox 20">
            <a:extLst>
              <a:ext uri="{FF2B5EF4-FFF2-40B4-BE49-F238E27FC236}">
                <a16:creationId xmlns:a16="http://schemas.microsoft.com/office/drawing/2014/main" id="{B81A33E1-1F6A-4FE5-813E-07AF12EF40F3}"/>
              </a:ext>
            </a:extLst>
          </p:cNvPr>
          <p:cNvSpPr txBox="1"/>
          <p:nvPr/>
        </p:nvSpPr>
        <p:spPr>
          <a:xfrm>
            <a:off x="1163727" y="5359599"/>
            <a:ext cx="1622198" cy="461665"/>
          </a:xfrm>
          <a:prstGeom prst="rect">
            <a:avLst/>
          </a:prstGeom>
          <a:noFill/>
        </p:spPr>
        <p:txBody>
          <a:bodyPr wrap="square" rtlCol="0">
            <a:spAutoFit/>
          </a:bodyPr>
          <a:lstStyle/>
          <a:p>
            <a:pPr algn="ctr"/>
            <a:r>
              <a:rPr lang="en-US" sz="1200" b="1">
                <a:solidFill>
                  <a:schemeClr val="bg1"/>
                </a:solidFill>
                <a:latin typeface="Montserrat" panose="00000500000000000000" pitchFamily="2" charset="0"/>
              </a:rPr>
              <a:t>Good Design</a:t>
            </a:r>
          </a:p>
          <a:p>
            <a:pPr algn="ctr"/>
            <a:r>
              <a:rPr lang="en-US" sz="1200">
                <a:solidFill>
                  <a:schemeClr val="bg1"/>
                </a:solidFill>
                <a:latin typeface="Montserrat" panose="00000500000000000000" pitchFamily="2" charset="0"/>
              </a:rPr>
              <a:t>For Humans</a:t>
            </a:r>
            <a:endParaRPr lang="en-ID" sz="1200">
              <a:solidFill>
                <a:schemeClr val="bg1"/>
              </a:solidFill>
              <a:latin typeface="Montserrat" panose="00000500000000000000" pitchFamily="2" charset="0"/>
            </a:endParaRPr>
          </a:p>
        </p:txBody>
      </p:sp>
      <p:sp>
        <p:nvSpPr>
          <p:cNvPr id="22" name="TextBox 21">
            <a:extLst>
              <a:ext uri="{FF2B5EF4-FFF2-40B4-BE49-F238E27FC236}">
                <a16:creationId xmlns:a16="http://schemas.microsoft.com/office/drawing/2014/main" id="{C7F93E20-E631-41BF-B7D3-3E427FBFACC4}"/>
              </a:ext>
            </a:extLst>
          </p:cNvPr>
          <p:cNvSpPr txBox="1"/>
          <p:nvPr/>
        </p:nvSpPr>
        <p:spPr>
          <a:xfrm>
            <a:off x="9406068" y="5439144"/>
            <a:ext cx="1622198" cy="461665"/>
          </a:xfrm>
          <a:prstGeom prst="rect">
            <a:avLst/>
          </a:prstGeom>
          <a:noFill/>
        </p:spPr>
        <p:txBody>
          <a:bodyPr wrap="square" rtlCol="0">
            <a:spAutoFit/>
          </a:bodyPr>
          <a:lstStyle/>
          <a:p>
            <a:pPr algn="ctr"/>
            <a:r>
              <a:rPr lang="en-US" sz="1200" b="1">
                <a:solidFill>
                  <a:schemeClr val="bg1"/>
                </a:solidFill>
                <a:latin typeface="Montserrat" panose="00000500000000000000" pitchFamily="2" charset="0"/>
              </a:rPr>
              <a:t>Teamwork</a:t>
            </a:r>
          </a:p>
          <a:p>
            <a:pPr algn="ctr"/>
            <a:r>
              <a:rPr lang="en-US" sz="1200">
                <a:solidFill>
                  <a:schemeClr val="bg1"/>
                </a:solidFill>
                <a:latin typeface="Montserrat" panose="00000500000000000000" pitchFamily="2" charset="0"/>
              </a:rPr>
              <a:t>Direction and Act</a:t>
            </a:r>
            <a:endParaRPr lang="en-ID" sz="1200">
              <a:solidFill>
                <a:schemeClr val="bg1"/>
              </a:solidFill>
              <a:latin typeface="Montserrat" panose="00000500000000000000" pitchFamily="2" charset="0"/>
            </a:endParaRPr>
          </a:p>
        </p:txBody>
      </p:sp>
      <p:sp>
        <p:nvSpPr>
          <p:cNvPr id="24" name="TextBox 23">
            <a:extLst>
              <a:ext uri="{FF2B5EF4-FFF2-40B4-BE49-F238E27FC236}">
                <a16:creationId xmlns:a16="http://schemas.microsoft.com/office/drawing/2014/main" id="{4E8A4070-13D4-4AA5-8294-1A9DF44338E5}"/>
              </a:ext>
            </a:extLst>
          </p:cNvPr>
          <p:cNvSpPr txBox="1"/>
          <p:nvPr/>
        </p:nvSpPr>
        <p:spPr>
          <a:xfrm>
            <a:off x="5284897" y="3220357"/>
            <a:ext cx="1622198" cy="461665"/>
          </a:xfrm>
          <a:prstGeom prst="rect">
            <a:avLst/>
          </a:prstGeom>
          <a:noFill/>
        </p:spPr>
        <p:txBody>
          <a:bodyPr wrap="square" rtlCol="0">
            <a:spAutoFit/>
          </a:bodyPr>
          <a:lstStyle/>
          <a:p>
            <a:pPr algn="ctr"/>
            <a:r>
              <a:rPr lang="en-US" sz="1200" b="1">
                <a:solidFill>
                  <a:schemeClr val="bg1"/>
                </a:solidFill>
                <a:latin typeface="Montserrat" panose="00000500000000000000" pitchFamily="2" charset="0"/>
              </a:rPr>
              <a:t>Winning Award</a:t>
            </a:r>
          </a:p>
          <a:p>
            <a:pPr algn="ctr"/>
            <a:r>
              <a:rPr lang="en-US" sz="1200">
                <a:solidFill>
                  <a:schemeClr val="bg1"/>
                </a:solidFill>
                <a:latin typeface="Montserrat" panose="00000500000000000000" pitchFamily="2" charset="0"/>
              </a:rPr>
              <a:t>KREA Agency</a:t>
            </a:r>
            <a:endParaRPr lang="en-ID" sz="1200">
              <a:solidFill>
                <a:schemeClr val="bg1"/>
              </a:solidFill>
              <a:latin typeface="Montserrat" panose="00000500000000000000" pitchFamily="2" charset="0"/>
            </a:endParaRPr>
          </a:p>
        </p:txBody>
      </p:sp>
    </p:spTree>
    <p:extLst>
      <p:ext uri="{BB962C8B-B14F-4D97-AF65-F5344CB8AC3E}">
        <p14:creationId xmlns:p14="http://schemas.microsoft.com/office/powerpoint/2010/main" val="39243547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a:xfrm>
            <a:off x="8886032" y="0"/>
            <a:ext cx="3305967" cy="6858000"/>
          </a:xfrm>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120899" y="-584794"/>
            <a:ext cx="3426869"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02</a:t>
            </a:r>
            <a:endParaRPr lang="en-ID" sz="19900" b="1" dirty="0">
              <a:solidFill>
                <a:schemeClr val="bg1">
                  <a:lumMod val="95000"/>
                </a:schemeClr>
              </a:solidFill>
              <a:latin typeface="Montserrat" panose="00000500000000000000" pitchFamily="2" charset="0"/>
            </a:endParaRPr>
          </a:p>
        </p:txBody>
      </p:sp>
      <p:cxnSp>
        <p:nvCxnSpPr>
          <p:cNvPr id="2" name="Straight Connector 1">
            <a:extLst>
              <a:ext uri="{FF2B5EF4-FFF2-40B4-BE49-F238E27FC236}">
                <a16:creationId xmlns:a16="http://schemas.microsoft.com/office/drawing/2014/main" id="{247A3A46-1735-420B-710F-79E19EB26392}"/>
              </a:ext>
            </a:extLst>
          </p:cNvPr>
          <p:cNvCxnSpPr>
            <a:cxnSpLocks/>
          </p:cNvCxnSpPr>
          <p:nvPr/>
        </p:nvCxnSpPr>
        <p:spPr>
          <a:xfrm>
            <a:off x="1174936" y="2571750"/>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918DCD6-B87F-DAE9-02C0-FCE4C21B6117}"/>
              </a:ext>
            </a:extLst>
          </p:cNvPr>
          <p:cNvSpPr txBox="1"/>
          <p:nvPr/>
        </p:nvSpPr>
        <p:spPr>
          <a:xfrm>
            <a:off x="1174936" y="2830863"/>
            <a:ext cx="6055126" cy="1815882"/>
          </a:xfrm>
          <a:prstGeom prst="rect">
            <a:avLst/>
          </a:prstGeom>
          <a:noFill/>
        </p:spPr>
        <p:txBody>
          <a:bodyPr wrap="square" rtlCol="0">
            <a:spAutoFit/>
          </a:bodyPr>
          <a:lstStyle/>
          <a:p>
            <a:r>
              <a:rPr lang="en-US" sz="1600" dirty="0">
                <a:solidFill>
                  <a:schemeClr val="tx1">
                    <a:lumMod val="65000"/>
                    <a:lumOff val="35000"/>
                  </a:schemeClr>
                </a:solidFill>
                <a:latin typeface="Montserrat Medium" panose="00000600000000000000" pitchFamily="2" charset="0"/>
              </a:rPr>
              <a:t>New media design is the field of design that focuses on creating elements for digital platforms. </a:t>
            </a:r>
            <a:br>
              <a:rPr lang="en-US" sz="1600" dirty="0">
                <a:solidFill>
                  <a:schemeClr val="tx1">
                    <a:lumMod val="65000"/>
                    <a:lumOff val="35000"/>
                  </a:schemeClr>
                </a:solidFill>
                <a:latin typeface="Montserrat Medium" panose="00000600000000000000" pitchFamily="2" charset="0"/>
              </a:rPr>
            </a:br>
            <a:br>
              <a:rPr lang="en-US" sz="1600" dirty="0">
                <a:solidFill>
                  <a:schemeClr val="tx1">
                    <a:lumMod val="65000"/>
                    <a:lumOff val="35000"/>
                  </a:schemeClr>
                </a:solidFill>
                <a:latin typeface="Montserrat Medium" panose="00000600000000000000" pitchFamily="2" charset="0"/>
              </a:rPr>
            </a:br>
            <a:br>
              <a:rPr lang="en-US" sz="1600" dirty="0">
                <a:solidFill>
                  <a:schemeClr val="tx1">
                    <a:lumMod val="65000"/>
                    <a:lumOff val="35000"/>
                  </a:schemeClr>
                </a:solidFill>
                <a:latin typeface="Montserrat Medium" panose="00000600000000000000" pitchFamily="2" charset="0"/>
              </a:rPr>
            </a:br>
            <a:r>
              <a:rPr lang="en-US" sz="1600" dirty="0">
                <a:solidFill>
                  <a:schemeClr val="tx1">
                    <a:lumMod val="65000"/>
                    <a:lumOff val="35000"/>
                  </a:schemeClr>
                </a:solidFill>
                <a:latin typeface="Montserrat Medium" panose="00000600000000000000" pitchFamily="2" charset="0"/>
              </a:rPr>
              <a:t>This can include a wide range of applications, from websites and apps to social media graphics and video games.</a:t>
            </a:r>
            <a:endParaRPr lang="en-ID" sz="1600" dirty="0">
              <a:solidFill>
                <a:schemeClr val="tx1">
                  <a:lumMod val="65000"/>
                  <a:lumOff val="35000"/>
                </a:schemeClr>
              </a:solidFill>
              <a:latin typeface="Montserrat Medium" panose="00000600000000000000" pitchFamily="2" charset="0"/>
            </a:endParaRPr>
          </a:p>
        </p:txBody>
      </p:sp>
    </p:spTree>
    <p:extLst>
      <p:ext uri="{BB962C8B-B14F-4D97-AF65-F5344CB8AC3E}">
        <p14:creationId xmlns:p14="http://schemas.microsoft.com/office/powerpoint/2010/main" val="318899336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D568AEBE-4322-4B98-A272-6E9796D8A0A9}"/>
              </a:ext>
            </a:extLst>
          </p:cNvPr>
          <p:cNvSpPr/>
          <p:nvPr/>
        </p:nvSpPr>
        <p:spPr>
          <a:xfrm>
            <a:off x="5717308" y="1245095"/>
            <a:ext cx="4705166" cy="4705166"/>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7F7DA128-CB79-4892-A857-E1164111088A}"/>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35F9CADE-B7B5-4A4B-9388-D8B0705EF78C}"/>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8614E129-0158-4FA8-8AE1-CA205650851C}"/>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9" name="TextBox 8">
            <a:extLst>
              <a:ext uri="{FF2B5EF4-FFF2-40B4-BE49-F238E27FC236}">
                <a16:creationId xmlns:a16="http://schemas.microsoft.com/office/drawing/2014/main" id="{30080C96-8CED-4426-9FC8-57F5154A14B5}"/>
              </a:ext>
            </a:extLst>
          </p:cNvPr>
          <p:cNvSpPr txBox="1"/>
          <p:nvPr/>
        </p:nvSpPr>
        <p:spPr>
          <a:xfrm>
            <a:off x="1010575" y="2890391"/>
            <a:ext cx="2149875" cy="1077218"/>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Meet </a:t>
            </a:r>
          </a:p>
          <a:p>
            <a:r>
              <a:rPr lang="en-US" sz="3200">
                <a:solidFill>
                  <a:schemeClr val="tx1">
                    <a:lumMod val="65000"/>
                    <a:lumOff val="35000"/>
                  </a:schemeClr>
                </a:solidFill>
                <a:latin typeface="Montserrat Medium" panose="00000600000000000000" pitchFamily="2" charset="0"/>
              </a:rPr>
              <a:t>the Team</a:t>
            </a:r>
            <a:endParaRPr lang="en-ID" sz="3200">
              <a:solidFill>
                <a:schemeClr val="tx1">
                  <a:lumMod val="65000"/>
                  <a:lumOff val="35000"/>
                </a:schemeClr>
              </a:solidFill>
              <a:latin typeface="Montserrat Medium" panose="00000600000000000000" pitchFamily="2" charset="0"/>
            </a:endParaRPr>
          </a:p>
        </p:txBody>
      </p:sp>
      <p:cxnSp>
        <p:nvCxnSpPr>
          <p:cNvPr id="10" name="Straight Connector 9">
            <a:extLst>
              <a:ext uri="{FF2B5EF4-FFF2-40B4-BE49-F238E27FC236}">
                <a16:creationId xmlns:a16="http://schemas.microsoft.com/office/drawing/2014/main" id="{E9CDD322-F693-49E9-8FE7-56A729B97E68}"/>
              </a:ext>
            </a:extLst>
          </p:cNvPr>
          <p:cNvCxnSpPr>
            <a:cxnSpLocks/>
          </p:cNvCxnSpPr>
          <p:nvPr/>
        </p:nvCxnSpPr>
        <p:spPr>
          <a:xfrm>
            <a:off x="2374037" y="3198510"/>
            <a:ext cx="653248"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A18E5D9-533E-42C0-BEC0-F4E6DFDC9C15}"/>
              </a:ext>
            </a:extLst>
          </p:cNvPr>
          <p:cNvSpPr txBox="1"/>
          <p:nvPr/>
        </p:nvSpPr>
        <p:spPr>
          <a:xfrm>
            <a:off x="1010575" y="4513792"/>
            <a:ext cx="2726924" cy="883832"/>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Donec</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 name="Group 10">
            <a:extLst>
              <a:ext uri="{FF2B5EF4-FFF2-40B4-BE49-F238E27FC236}">
                <a16:creationId xmlns:a16="http://schemas.microsoft.com/office/drawing/2014/main" id="{C8C3A29E-F580-4F17-B30E-FAD6BF858F17}"/>
              </a:ext>
            </a:extLst>
          </p:cNvPr>
          <p:cNvGrpSpPr/>
          <p:nvPr/>
        </p:nvGrpSpPr>
        <p:grpSpPr>
          <a:xfrm>
            <a:off x="1118758" y="2141987"/>
            <a:ext cx="354936" cy="315303"/>
            <a:chOff x="8748731" y="3153687"/>
            <a:chExt cx="238745" cy="212086"/>
          </a:xfrm>
          <a:solidFill>
            <a:srgbClr val="EB4F48"/>
          </a:solidFill>
        </p:grpSpPr>
        <p:sp>
          <p:nvSpPr>
            <p:cNvPr id="25" name="Freeform: Shape 24">
              <a:extLst>
                <a:ext uri="{FF2B5EF4-FFF2-40B4-BE49-F238E27FC236}">
                  <a16:creationId xmlns:a16="http://schemas.microsoft.com/office/drawing/2014/main" id="{B70CD1EA-8461-4D44-8CD3-64C3F04F811F}"/>
                </a:ext>
              </a:extLst>
            </p:cNvPr>
            <p:cNvSpPr/>
            <p:nvPr/>
          </p:nvSpPr>
          <p:spPr>
            <a:xfrm>
              <a:off x="8801785" y="3193345"/>
              <a:ext cx="185691" cy="172428"/>
            </a:xfrm>
            <a:custGeom>
              <a:avLst/>
              <a:gdLst>
                <a:gd name="connsiteX0" fmla="*/ 106109 w 185691"/>
                <a:gd name="connsiteY0" fmla="*/ 120036 h 172427"/>
                <a:gd name="connsiteX1" fmla="*/ 106109 w 185691"/>
                <a:gd name="connsiteY1" fmla="*/ 109027 h 172427"/>
                <a:gd name="connsiteX2" fmla="*/ 132637 w 185691"/>
                <a:gd name="connsiteY2" fmla="*/ 59686 h 172427"/>
                <a:gd name="connsiteX3" fmla="*/ 92846 w 185691"/>
                <a:gd name="connsiteY3" fmla="*/ 0 h 172427"/>
                <a:gd name="connsiteX4" fmla="*/ 53055 w 185691"/>
                <a:gd name="connsiteY4" fmla="*/ 59686 h 172427"/>
                <a:gd name="connsiteX5" fmla="*/ 79582 w 185691"/>
                <a:gd name="connsiteY5" fmla="*/ 109027 h 172427"/>
                <a:gd name="connsiteX6" fmla="*/ 79582 w 185691"/>
                <a:gd name="connsiteY6" fmla="*/ 120036 h 172427"/>
                <a:gd name="connsiteX7" fmla="*/ 0 w 185691"/>
                <a:gd name="connsiteY7" fmla="*/ 172560 h 172427"/>
                <a:gd name="connsiteX8" fmla="*/ 185691 w 185691"/>
                <a:gd name="connsiteY8" fmla="*/ 172560 h 172427"/>
                <a:gd name="connsiteX9" fmla="*/ 106109 w 185691"/>
                <a:gd name="connsiteY9" fmla="*/ 120036 h 17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91" h="172427">
                  <a:moveTo>
                    <a:pt x="106109" y="120036"/>
                  </a:moveTo>
                  <a:lnTo>
                    <a:pt x="106109" y="109027"/>
                  </a:lnTo>
                  <a:cubicBezTo>
                    <a:pt x="120699" y="100804"/>
                    <a:pt x="132637" y="80245"/>
                    <a:pt x="132637" y="59686"/>
                  </a:cubicBezTo>
                  <a:cubicBezTo>
                    <a:pt x="132637" y="26660"/>
                    <a:pt x="132637" y="0"/>
                    <a:pt x="92846" y="0"/>
                  </a:cubicBezTo>
                  <a:cubicBezTo>
                    <a:pt x="53055" y="0"/>
                    <a:pt x="53055" y="26660"/>
                    <a:pt x="53055" y="59686"/>
                  </a:cubicBezTo>
                  <a:cubicBezTo>
                    <a:pt x="53055" y="80245"/>
                    <a:pt x="64992" y="100671"/>
                    <a:pt x="79582" y="109027"/>
                  </a:cubicBezTo>
                  <a:lnTo>
                    <a:pt x="79582" y="120036"/>
                  </a:lnTo>
                  <a:cubicBezTo>
                    <a:pt x="34618" y="123750"/>
                    <a:pt x="0" y="145768"/>
                    <a:pt x="0" y="172560"/>
                  </a:cubicBezTo>
                  <a:lnTo>
                    <a:pt x="185691" y="172560"/>
                  </a:lnTo>
                  <a:cubicBezTo>
                    <a:pt x="185691" y="145900"/>
                    <a:pt x="151073" y="123750"/>
                    <a:pt x="106109" y="120036"/>
                  </a:cubicBezTo>
                  <a:close/>
                </a:path>
              </a:pathLst>
            </a:custGeom>
            <a:grpFill/>
            <a:ln w="13262" cap="flat">
              <a:noFill/>
              <a:prstDash val="solid"/>
              <a:miter/>
            </a:ln>
          </p:spPr>
          <p:txBody>
            <a:bodyPr rtlCol="0" anchor="ctr"/>
            <a:lstStyle/>
            <a:p>
              <a:endParaRPr lang="en-ID"/>
            </a:p>
          </p:txBody>
        </p:sp>
        <p:sp>
          <p:nvSpPr>
            <p:cNvPr id="26" name="Freeform: Shape 25">
              <a:extLst>
                <a:ext uri="{FF2B5EF4-FFF2-40B4-BE49-F238E27FC236}">
                  <a16:creationId xmlns:a16="http://schemas.microsoft.com/office/drawing/2014/main" id="{54AD911F-C2E3-4825-A3AC-424B8B55A992}"/>
                </a:ext>
              </a:extLst>
            </p:cNvPr>
            <p:cNvSpPr/>
            <p:nvPr/>
          </p:nvSpPr>
          <p:spPr>
            <a:xfrm>
              <a:off x="8748731" y="3153687"/>
              <a:ext cx="119373" cy="172428"/>
            </a:xfrm>
            <a:custGeom>
              <a:avLst/>
              <a:gdLst>
                <a:gd name="connsiteX0" fmla="*/ 67777 w 119372"/>
                <a:gd name="connsiteY0" fmla="*/ 164867 h 172427"/>
                <a:gd name="connsiteX1" fmla="*/ 109160 w 119372"/>
                <a:gd name="connsiteY1" fmla="*/ 148155 h 172427"/>
                <a:gd name="connsiteX2" fmla="*/ 100804 w 119372"/>
                <a:gd name="connsiteY2" fmla="*/ 135953 h 172427"/>
                <a:gd name="connsiteX3" fmla="*/ 91121 w 119372"/>
                <a:gd name="connsiteY3" fmla="*/ 99477 h 172427"/>
                <a:gd name="connsiteX4" fmla="*/ 97488 w 119372"/>
                <a:gd name="connsiteY4" fmla="*/ 51065 h 172427"/>
                <a:gd name="connsiteX5" fmla="*/ 130515 w 119372"/>
                <a:gd name="connsiteY5" fmla="*/ 26262 h 172427"/>
                <a:gd name="connsiteX6" fmla="*/ 92846 w 119372"/>
                <a:gd name="connsiteY6" fmla="*/ 0 h 172427"/>
                <a:gd name="connsiteX7" fmla="*/ 53055 w 119372"/>
                <a:gd name="connsiteY7" fmla="*/ 59686 h 172427"/>
                <a:gd name="connsiteX8" fmla="*/ 79582 w 119372"/>
                <a:gd name="connsiteY8" fmla="*/ 109027 h 172427"/>
                <a:gd name="connsiteX9" fmla="*/ 79582 w 119372"/>
                <a:gd name="connsiteY9" fmla="*/ 119903 h 172427"/>
                <a:gd name="connsiteX10" fmla="*/ 0 w 119372"/>
                <a:gd name="connsiteY10" fmla="*/ 172428 h 172427"/>
                <a:gd name="connsiteX11" fmla="*/ 57829 w 119372"/>
                <a:gd name="connsiteY11" fmla="*/ 172428 h 172427"/>
                <a:gd name="connsiteX12" fmla="*/ 67777 w 119372"/>
                <a:gd name="connsiteY12" fmla="*/ 164867 h 172427"/>
                <a:gd name="connsiteX13" fmla="*/ 67777 w 119372"/>
                <a:gd name="connsiteY13" fmla="*/ 164867 h 17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372" h="172427">
                  <a:moveTo>
                    <a:pt x="67777" y="164867"/>
                  </a:moveTo>
                  <a:cubicBezTo>
                    <a:pt x="79184" y="157440"/>
                    <a:pt x="93509" y="151736"/>
                    <a:pt x="109160" y="148155"/>
                  </a:cubicBezTo>
                  <a:cubicBezTo>
                    <a:pt x="106109" y="144441"/>
                    <a:pt x="103192" y="140330"/>
                    <a:pt x="100804" y="135953"/>
                  </a:cubicBezTo>
                  <a:cubicBezTo>
                    <a:pt x="94437" y="124546"/>
                    <a:pt x="91121" y="111945"/>
                    <a:pt x="91121" y="99477"/>
                  </a:cubicBezTo>
                  <a:cubicBezTo>
                    <a:pt x="91121" y="81704"/>
                    <a:pt x="91121" y="64859"/>
                    <a:pt x="97488" y="51065"/>
                  </a:cubicBezTo>
                  <a:cubicBezTo>
                    <a:pt x="103589" y="37669"/>
                    <a:pt x="114731" y="29445"/>
                    <a:pt x="130515" y="26262"/>
                  </a:cubicBezTo>
                  <a:cubicBezTo>
                    <a:pt x="127066" y="10478"/>
                    <a:pt x="117649" y="0"/>
                    <a:pt x="92846" y="0"/>
                  </a:cubicBezTo>
                  <a:cubicBezTo>
                    <a:pt x="53055" y="0"/>
                    <a:pt x="53055" y="26660"/>
                    <a:pt x="53055" y="59686"/>
                  </a:cubicBezTo>
                  <a:cubicBezTo>
                    <a:pt x="53055" y="80245"/>
                    <a:pt x="64992" y="100804"/>
                    <a:pt x="79582" y="109027"/>
                  </a:cubicBezTo>
                  <a:lnTo>
                    <a:pt x="79582" y="119903"/>
                  </a:lnTo>
                  <a:cubicBezTo>
                    <a:pt x="34618" y="123617"/>
                    <a:pt x="0" y="145635"/>
                    <a:pt x="0" y="172428"/>
                  </a:cubicBezTo>
                  <a:lnTo>
                    <a:pt x="57829" y="172428"/>
                  </a:lnTo>
                  <a:cubicBezTo>
                    <a:pt x="60881" y="169775"/>
                    <a:pt x="64196" y="167255"/>
                    <a:pt x="67777" y="164867"/>
                  </a:cubicBezTo>
                  <a:lnTo>
                    <a:pt x="67777" y="164867"/>
                  </a:lnTo>
                  <a:close/>
                </a:path>
              </a:pathLst>
            </a:custGeom>
            <a:grpFill/>
            <a:ln w="13262" cap="flat">
              <a:noFill/>
              <a:prstDash val="solid"/>
              <a:miter/>
            </a:ln>
          </p:spPr>
          <p:txBody>
            <a:bodyPr rtlCol="0" anchor="ctr"/>
            <a:lstStyle/>
            <a:p>
              <a:endParaRPr lang="en-ID"/>
            </a:p>
          </p:txBody>
        </p:sp>
      </p:grpSp>
      <p:sp>
        <p:nvSpPr>
          <p:cNvPr id="28" name="TextBox 27">
            <a:extLst>
              <a:ext uri="{FF2B5EF4-FFF2-40B4-BE49-F238E27FC236}">
                <a16:creationId xmlns:a16="http://schemas.microsoft.com/office/drawing/2014/main" id="{5DFAD6CE-0B0D-48A2-B7B4-6CA7E4582A9D}"/>
              </a:ext>
            </a:extLst>
          </p:cNvPr>
          <p:cNvSpPr txBox="1"/>
          <p:nvPr/>
        </p:nvSpPr>
        <p:spPr>
          <a:xfrm>
            <a:off x="1552568" y="2211400"/>
            <a:ext cx="1192567" cy="265615"/>
          </a:xfrm>
          <a:prstGeom prst="rect">
            <a:avLst/>
          </a:prstGeom>
          <a:noFill/>
        </p:spPr>
        <p:txBody>
          <a:bodyPr wrap="square" rtlCol="0">
            <a:spAutoFit/>
          </a:bodyPr>
          <a:lstStyle/>
          <a:p>
            <a:r>
              <a:rPr lang="en-US" sz="1100" b="1">
                <a:solidFill>
                  <a:schemeClr val="bg1">
                    <a:lumMod val="75000"/>
                  </a:schemeClr>
                </a:solidFill>
                <a:latin typeface="Montserrat" panose="00000500000000000000" pitchFamily="2" charset="0"/>
              </a:rPr>
              <a:t>About Stadia</a:t>
            </a:r>
            <a:endParaRPr lang="en-ID" sz="1100" b="1">
              <a:solidFill>
                <a:schemeClr val="bg1">
                  <a:lumMod val="75000"/>
                </a:schemeClr>
              </a:solidFill>
              <a:latin typeface="Montserrat" panose="00000500000000000000" pitchFamily="2" charset="0"/>
            </a:endParaRPr>
          </a:p>
        </p:txBody>
      </p:sp>
      <p:sp>
        <p:nvSpPr>
          <p:cNvPr id="30" name="TextBox 29">
            <a:extLst>
              <a:ext uri="{FF2B5EF4-FFF2-40B4-BE49-F238E27FC236}">
                <a16:creationId xmlns:a16="http://schemas.microsoft.com/office/drawing/2014/main" id="{6AB7BFB7-40AA-4D95-8AC9-ED75887D624B}"/>
              </a:ext>
            </a:extLst>
          </p:cNvPr>
          <p:cNvSpPr txBox="1"/>
          <p:nvPr/>
        </p:nvSpPr>
        <p:spPr>
          <a:xfrm>
            <a:off x="4954574" y="4955708"/>
            <a:ext cx="1924876" cy="461665"/>
          </a:xfrm>
          <a:prstGeom prst="rect">
            <a:avLst/>
          </a:prstGeom>
          <a:noFill/>
        </p:spPr>
        <p:txBody>
          <a:bodyPr wrap="square" rtlCol="0">
            <a:spAutoFit/>
          </a:bodyPr>
          <a:lstStyle/>
          <a:p>
            <a:pPr algn="ctr"/>
            <a:r>
              <a:rPr lang="en-US" sz="1200" b="1">
                <a:solidFill>
                  <a:schemeClr val="tx1">
                    <a:lumMod val="75000"/>
                    <a:lumOff val="25000"/>
                  </a:schemeClr>
                </a:solidFill>
                <a:latin typeface="Montserrat" panose="00000500000000000000" pitchFamily="2" charset="0"/>
              </a:rPr>
              <a:t>John Randall</a:t>
            </a:r>
          </a:p>
          <a:p>
            <a:pPr algn="ctr"/>
            <a:r>
              <a:rPr lang="en-US" sz="1200">
                <a:solidFill>
                  <a:schemeClr val="tx1">
                    <a:lumMod val="75000"/>
                    <a:lumOff val="25000"/>
                  </a:schemeClr>
                </a:solidFill>
                <a:latin typeface="Montserrat" panose="00000500000000000000" pitchFamily="2" charset="0"/>
              </a:rPr>
              <a:t>Founder and CEO</a:t>
            </a:r>
            <a:endParaRPr lang="en-ID" sz="1200">
              <a:solidFill>
                <a:schemeClr val="tx1">
                  <a:lumMod val="75000"/>
                  <a:lumOff val="25000"/>
                </a:schemeClr>
              </a:solidFill>
              <a:latin typeface="Montserrat" panose="00000500000000000000" pitchFamily="2" charset="0"/>
            </a:endParaRPr>
          </a:p>
        </p:txBody>
      </p:sp>
      <p:sp>
        <p:nvSpPr>
          <p:cNvPr id="32" name="TextBox 31">
            <a:extLst>
              <a:ext uri="{FF2B5EF4-FFF2-40B4-BE49-F238E27FC236}">
                <a16:creationId xmlns:a16="http://schemas.microsoft.com/office/drawing/2014/main" id="{59D9BE4C-C4A5-464E-885D-9EEE4B97E428}"/>
              </a:ext>
            </a:extLst>
          </p:cNvPr>
          <p:cNvSpPr txBox="1"/>
          <p:nvPr/>
        </p:nvSpPr>
        <p:spPr>
          <a:xfrm>
            <a:off x="7158828" y="4955708"/>
            <a:ext cx="1924876" cy="461665"/>
          </a:xfrm>
          <a:prstGeom prst="rect">
            <a:avLst/>
          </a:prstGeom>
          <a:noFill/>
        </p:spPr>
        <p:txBody>
          <a:bodyPr wrap="square" rtlCol="0">
            <a:spAutoFit/>
          </a:bodyPr>
          <a:lstStyle/>
          <a:p>
            <a:pPr algn="ctr"/>
            <a:r>
              <a:rPr lang="en-US" sz="1200" b="1">
                <a:solidFill>
                  <a:schemeClr val="tx1">
                    <a:lumMod val="75000"/>
                    <a:lumOff val="25000"/>
                  </a:schemeClr>
                </a:solidFill>
                <a:latin typeface="Montserrat" panose="00000500000000000000" pitchFamily="2" charset="0"/>
              </a:rPr>
              <a:t>Evelyn Leymary</a:t>
            </a:r>
          </a:p>
          <a:p>
            <a:pPr algn="ctr"/>
            <a:r>
              <a:rPr lang="en-US" sz="1200">
                <a:solidFill>
                  <a:schemeClr val="tx1">
                    <a:lumMod val="75000"/>
                    <a:lumOff val="25000"/>
                  </a:schemeClr>
                </a:solidFill>
                <a:latin typeface="Montserrat" panose="00000500000000000000" pitchFamily="2" charset="0"/>
              </a:rPr>
              <a:t>Vice Manager</a:t>
            </a:r>
            <a:endParaRPr lang="en-ID" sz="1200">
              <a:solidFill>
                <a:schemeClr val="tx1">
                  <a:lumMod val="75000"/>
                  <a:lumOff val="25000"/>
                </a:schemeClr>
              </a:solidFill>
              <a:latin typeface="Montserrat" panose="00000500000000000000" pitchFamily="2" charset="0"/>
            </a:endParaRPr>
          </a:p>
        </p:txBody>
      </p:sp>
      <p:sp>
        <p:nvSpPr>
          <p:cNvPr id="34" name="TextBox 33">
            <a:extLst>
              <a:ext uri="{FF2B5EF4-FFF2-40B4-BE49-F238E27FC236}">
                <a16:creationId xmlns:a16="http://schemas.microsoft.com/office/drawing/2014/main" id="{0B3B178D-8D12-4510-8A42-DBA6988C6F02}"/>
              </a:ext>
            </a:extLst>
          </p:cNvPr>
          <p:cNvSpPr txBox="1"/>
          <p:nvPr/>
        </p:nvSpPr>
        <p:spPr>
          <a:xfrm>
            <a:off x="9363082" y="4935959"/>
            <a:ext cx="1924876" cy="461665"/>
          </a:xfrm>
          <a:prstGeom prst="rect">
            <a:avLst/>
          </a:prstGeom>
          <a:noFill/>
        </p:spPr>
        <p:txBody>
          <a:bodyPr wrap="square" rtlCol="0">
            <a:spAutoFit/>
          </a:bodyPr>
          <a:lstStyle/>
          <a:p>
            <a:pPr algn="ctr"/>
            <a:r>
              <a:rPr lang="en-US" sz="1200" b="1">
                <a:solidFill>
                  <a:schemeClr val="tx1">
                    <a:lumMod val="75000"/>
                    <a:lumOff val="25000"/>
                  </a:schemeClr>
                </a:solidFill>
                <a:latin typeface="Montserrat" panose="00000500000000000000" pitchFamily="2" charset="0"/>
              </a:rPr>
              <a:t>Razuki Lattoni</a:t>
            </a:r>
          </a:p>
          <a:p>
            <a:pPr algn="ctr"/>
            <a:r>
              <a:rPr lang="en-US" sz="1200">
                <a:solidFill>
                  <a:schemeClr val="tx1">
                    <a:lumMod val="75000"/>
                    <a:lumOff val="25000"/>
                  </a:schemeClr>
                </a:solidFill>
                <a:latin typeface="Montserrat" panose="00000500000000000000" pitchFamily="2" charset="0"/>
              </a:rPr>
              <a:t>Brand Director</a:t>
            </a:r>
            <a:endParaRPr lang="en-ID" sz="1200">
              <a:solidFill>
                <a:schemeClr val="tx1">
                  <a:lumMod val="75000"/>
                  <a:lumOff val="25000"/>
                </a:schemeClr>
              </a:solidFill>
              <a:latin typeface="Montserrat" panose="00000500000000000000" pitchFamily="2" charset="0"/>
            </a:endParaRPr>
          </a:p>
        </p:txBody>
      </p:sp>
      <p:pic>
        <p:nvPicPr>
          <p:cNvPr id="4" name="Picture Placeholder 3" descr="A person in a blue suit&#10;&#10;Description automatically generated with low confidence">
            <a:extLst>
              <a:ext uri="{FF2B5EF4-FFF2-40B4-BE49-F238E27FC236}">
                <a16:creationId xmlns:a16="http://schemas.microsoft.com/office/drawing/2014/main" id="{5F4F7A9C-B3C0-7501-956C-06E32A0BC19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031" b="1031"/>
          <a:stretch>
            <a:fillRect/>
          </a:stretch>
        </p:blipFill>
        <p:spPr/>
      </p:pic>
      <p:sp>
        <p:nvSpPr>
          <p:cNvPr id="13" name="Picture Placeholder 12">
            <a:extLst>
              <a:ext uri="{FF2B5EF4-FFF2-40B4-BE49-F238E27FC236}">
                <a16:creationId xmlns:a16="http://schemas.microsoft.com/office/drawing/2014/main" id="{A221A258-E440-4E52-86E7-72C8860C2EC3}"/>
              </a:ext>
            </a:extLst>
          </p:cNvPr>
          <p:cNvSpPr>
            <a:spLocks noGrp="1"/>
          </p:cNvSpPr>
          <p:nvPr>
            <p:ph type="pic" sz="quarter" idx="13"/>
          </p:nvPr>
        </p:nvSpPr>
        <p:spPr/>
        <p:txBody>
          <a:bodyPr/>
          <a:lstStyle/>
          <a:p>
            <a:endParaRPr lang="en-IN"/>
          </a:p>
        </p:txBody>
      </p:sp>
    </p:spTree>
    <p:extLst>
      <p:ext uri="{BB962C8B-B14F-4D97-AF65-F5344CB8AC3E}">
        <p14:creationId xmlns:p14="http://schemas.microsoft.com/office/powerpoint/2010/main" val="371928117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F583C0E-FDF7-4854-B538-B5AFE2938A2F}"/>
              </a:ext>
            </a:extLst>
          </p:cNvPr>
          <p:cNvSpPr>
            <a:spLocks noGrp="1"/>
          </p:cNvSpPr>
          <p:nvPr>
            <p:ph type="pic" sz="quarter" idx="12"/>
          </p:nvPr>
        </p:nvSpPr>
        <p:spPr/>
        <p:txBody>
          <a:bodyPr/>
          <a:lstStyle/>
          <a:p>
            <a:endParaRPr lang="en-IN"/>
          </a:p>
        </p:txBody>
      </p:sp>
      <p:sp>
        <p:nvSpPr>
          <p:cNvPr id="29" name="TextBox 28">
            <a:extLst>
              <a:ext uri="{FF2B5EF4-FFF2-40B4-BE49-F238E27FC236}">
                <a16:creationId xmlns:a16="http://schemas.microsoft.com/office/drawing/2014/main" id="{825E7C85-6757-4A5E-A832-A67A663AD61F}"/>
              </a:ext>
            </a:extLst>
          </p:cNvPr>
          <p:cNvSpPr txBox="1"/>
          <p:nvPr/>
        </p:nvSpPr>
        <p:spPr>
          <a:xfrm>
            <a:off x="1622961" y="4672163"/>
            <a:ext cx="4046926" cy="584775"/>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Stadia Portfolio</a:t>
            </a:r>
            <a:endParaRPr lang="en-ID" sz="3200">
              <a:solidFill>
                <a:schemeClr val="tx1">
                  <a:lumMod val="65000"/>
                  <a:lumOff val="35000"/>
                </a:schemeClr>
              </a:solidFill>
              <a:latin typeface="Montserrat Medium" panose="00000600000000000000" pitchFamily="2" charset="0"/>
            </a:endParaRPr>
          </a:p>
        </p:txBody>
      </p:sp>
      <p:sp>
        <p:nvSpPr>
          <p:cNvPr id="30" name="Freeform: Shape 29">
            <a:extLst>
              <a:ext uri="{FF2B5EF4-FFF2-40B4-BE49-F238E27FC236}">
                <a16:creationId xmlns:a16="http://schemas.microsoft.com/office/drawing/2014/main" id="{AD49CF34-6BA9-415D-B194-7A245E586783}"/>
              </a:ext>
            </a:extLst>
          </p:cNvPr>
          <p:cNvSpPr/>
          <p:nvPr/>
        </p:nvSpPr>
        <p:spPr>
          <a:xfrm>
            <a:off x="904043" y="4831796"/>
            <a:ext cx="326782" cy="265510"/>
          </a:xfrm>
          <a:custGeom>
            <a:avLst/>
            <a:gdLst>
              <a:gd name="connsiteX0" fmla="*/ 172428 w 212218"/>
              <a:gd name="connsiteY0" fmla="*/ 172428 h 172427"/>
              <a:gd name="connsiteX1" fmla="*/ 212219 w 212218"/>
              <a:gd name="connsiteY1" fmla="*/ 66318 h 172427"/>
              <a:gd name="connsiteX2" fmla="*/ 39791 w 212218"/>
              <a:gd name="connsiteY2" fmla="*/ 66318 h 172427"/>
              <a:gd name="connsiteX3" fmla="*/ 0 w 212218"/>
              <a:gd name="connsiteY3" fmla="*/ 172428 h 172427"/>
              <a:gd name="connsiteX4" fmla="*/ 172428 w 212218"/>
              <a:gd name="connsiteY4" fmla="*/ 172428 h 172427"/>
              <a:gd name="connsiteX5" fmla="*/ 26527 w 212218"/>
              <a:gd name="connsiteY5" fmla="*/ 53055 h 172427"/>
              <a:gd name="connsiteX6" fmla="*/ 0 w 212218"/>
              <a:gd name="connsiteY6" fmla="*/ 172428 h 172427"/>
              <a:gd name="connsiteX7" fmla="*/ 0 w 212218"/>
              <a:gd name="connsiteY7" fmla="*/ 0 h 172427"/>
              <a:gd name="connsiteX8" fmla="*/ 59686 w 212218"/>
              <a:gd name="connsiteY8" fmla="*/ 0 h 172427"/>
              <a:gd name="connsiteX9" fmla="*/ 86214 w 212218"/>
              <a:gd name="connsiteY9" fmla="*/ 26527 h 172427"/>
              <a:gd name="connsiteX10" fmla="*/ 172428 w 212218"/>
              <a:gd name="connsiteY10" fmla="*/ 26527 h 172427"/>
              <a:gd name="connsiteX11" fmla="*/ 172428 w 212218"/>
              <a:gd name="connsiteY11" fmla="*/ 53055 h 172427"/>
              <a:gd name="connsiteX12" fmla="*/ 26527 w 212218"/>
              <a:gd name="connsiteY12" fmla="*/ 53055 h 17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218" h="172427">
                <a:moveTo>
                  <a:pt x="172428" y="172428"/>
                </a:moveTo>
                <a:lnTo>
                  <a:pt x="212219" y="66318"/>
                </a:lnTo>
                <a:lnTo>
                  <a:pt x="39791" y="66318"/>
                </a:lnTo>
                <a:lnTo>
                  <a:pt x="0" y="172428"/>
                </a:lnTo>
                <a:lnTo>
                  <a:pt x="172428" y="172428"/>
                </a:lnTo>
                <a:close/>
                <a:moveTo>
                  <a:pt x="26527" y="53055"/>
                </a:moveTo>
                <a:lnTo>
                  <a:pt x="0" y="172428"/>
                </a:lnTo>
                <a:lnTo>
                  <a:pt x="0" y="0"/>
                </a:lnTo>
                <a:lnTo>
                  <a:pt x="59686" y="0"/>
                </a:lnTo>
                <a:lnTo>
                  <a:pt x="86214" y="26527"/>
                </a:lnTo>
                <a:lnTo>
                  <a:pt x="172428" y="26527"/>
                </a:lnTo>
                <a:lnTo>
                  <a:pt x="172428" y="53055"/>
                </a:lnTo>
                <a:lnTo>
                  <a:pt x="26527" y="53055"/>
                </a:lnTo>
                <a:close/>
              </a:path>
            </a:pathLst>
          </a:custGeom>
          <a:solidFill>
            <a:srgbClr val="EB4F48"/>
          </a:solidFill>
          <a:ln w="13262" cap="flat">
            <a:noFill/>
            <a:prstDash val="solid"/>
            <a:miter/>
          </a:ln>
        </p:spPr>
        <p:txBody>
          <a:bodyPr rtlCol="0" anchor="ctr"/>
          <a:lstStyle/>
          <a:p>
            <a:endParaRPr lang="en-ID">
              <a:solidFill>
                <a:schemeClr val="tx1">
                  <a:lumMod val="65000"/>
                  <a:lumOff val="35000"/>
                </a:schemeClr>
              </a:solidFill>
            </a:endParaRPr>
          </a:p>
        </p:txBody>
      </p:sp>
      <p:cxnSp>
        <p:nvCxnSpPr>
          <p:cNvPr id="31" name="Straight Connector 30">
            <a:extLst>
              <a:ext uri="{FF2B5EF4-FFF2-40B4-BE49-F238E27FC236}">
                <a16:creationId xmlns:a16="http://schemas.microsoft.com/office/drawing/2014/main" id="{EEBCEC43-84D4-4D10-8ACD-207262B8287C}"/>
              </a:ext>
            </a:extLst>
          </p:cNvPr>
          <p:cNvCxnSpPr>
            <a:cxnSpLocks/>
          </p:cNvCxnSpPr>
          <p:nvPr/>
        </p:nvCxnSpPr>
        <p:spPr>
          <a:xfrm>
            <a:off x="5655076" y="4991184"/>
            <a:ext cx="1637772"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125456A-1DAD-4468-8C89-81F0E18E9A3E}"/>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33" name="TextBox 32">
            <a:extLst>
              <a:ext uri="{FF2B5EF4-FFF2-40B4-BE49-F238E27FC236}">
                <a16:creationId xmlns:a16="http://schemas.microsoft.com/office/drawing/2014/main" id="{6BD5FEB7-E28C-45CB-B41A-5CF63DC00387}"/>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34" name="TextBox 33">
            <a:extLst>
              <a:ext uri="{FF2B5EF4-FFF2-40B4-BE49-F238E27FC236}">
                <a16:creationId xmlns:a16="http://schemas.microsoft.com/office/drawing/2014/main" id="{5FEC6A5F-778E-4EF1-8327-1E8400151194}"/>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36" name="TextBox 35">
            <a:extLst>
              <a:ext uri="{FF2B5EF4-FFF2-40B4-BE49-F238E27FC236}">
                <a16:creationId xmlns:a16="http://schemas.microsoft.com/office/drawing/2014/main" id="{1942DB55-D2E1-46E4-9994-AA9626AFB11C}"/>
              </a:ext>
            </a:extLst>
          </p:cNvPr>
          <p:cNvSpPr txBox="1"/>
          <p:nvPr/>
        </p:nvSpPr>
        <p:spPr>
          <a:xfrm>
            <a:off x="1622961" y="5725126"/>
            <a:ext cx="1333304" cy="461665"/>
          </a:xfrm>
          <a:prstGeom prst="rect">
            <a:avLst/>
          </a:prstGeom>
          <a:noFill/>
        </p:spPr>
        <p:txBody>
          <a:bodyPr wrap="square" rtlCol="0">
            <a:spAutoFit/>
          </a:bodyPr>
          <a:lstStyle/>
          <a:p>
            <a:r>
              <a:rPr lang="en-US" sz="1200">
                <a:solidFill>
                  <a:schemeClr val="tx1">
                    <a:lumMod val="75000"/>
                    <a:lumOff val="25000"/>
                  </a:schemeClr>
                </a:solidFill>
                <a:latin typeface="Montserrat" panose="00000500000000000000" pitchFamily="2" charset="0"/>
              </a:rPr>
              <a:t>Client :</a:t>
            </a:r>
          </a:p>
          <a:p>
            <a:r>
              <a:rPr lang="en-US" sz="1200" b="1">
                <a:solidFill>
                  <a:schemeClr val="tx1">
                    <a:lumMod val="75000"/>
                    <a:lumOff val="25000"/>
                  </a:schemeClr>
                </a:solidFill>
                <a:latin typeface="Montserrat" panose="00000500000000000000" pitchFamily="2" charset="0"/>
              </a:rPr>
              <a:t>BCA Life</a:t>
            </a:r>
            <a:endParaRPr lang="en-ID" sz="1200" b="1">
              <a:solidFill>
                <a:schemeClr val="tx1">
                  <a:lumMod val="75000"/>
                  <a:lumOff val="25000"/>
                </a:schemeClr>
              </a:solidFill>
              <a:latin typeface="Montserrat" panose="00000500000000000000" pitchFamily="2" charset="0"/>
            </a:endParaRPr>
          </a:p>
        </p:txBody>
      </p:sp>
      <p:sp>
        <p:nvSpPr>
          <p:cNvPr id="37" name="TextBox 36">
            <a:extLst>
              <a:ext uri="{FF2B5EF4-FFF2-40B4-BE49-F238E27FC236}">
                <a16:creationId xmlns:a16="http://schemas.microsoft.com/office/drawing/2014/main" id="{129268CE-5837-463D-8C1A-4510A436C18A}"/>
              </a:ext>
            </a:extLst>
          </p:cNvPr>
          <p:cNvSpPr txBox="1"/>
          <p:nvPr/>
        </p:nvSpPr>
        <p:spPr>
          <a:xfrm>
            <a:off x="3646423" y="5725126"/>
            <a:ext cx="1333304" cy="461665"/>
          </a:xfrm>
          <a:prstGeom prst="rect">
            <a:avLst/>
          </a:prstGeom>
          <a:noFill/>
        </p:spPr>
        <p:txBody>
          <a:bodyPr wrap="square" rtlCol="0">
            <a:spAutoFit/>
          </a:bodyPr>
          <a:lstStyle/>
          <a:p>
            <a:r>
              <a:rPr lang="en-US" sz="1200">
                <a:solidFill>
                  <a:schemeClr val="tx1">
                    <a:lumMod val="75000"/>
                    <a:lumOff val="25000"/>
                  </a:schemeClr>
                </a:solidFill>
                <a:latin typeface="Montserrat" panose="00000500000000000000" pitchFamily="2" charset="0"/>
              </a:rPr>
              <a:t>Direct by</a:t>
            </a:r>
          </a:p>
          <a:p>
            <a:r>
              <a:rPr lang="en-US" sz="1200" b="1">
                <a:solidFill>
                  <a:schemeClr val="tx1">
                    <a:lumMod val="75000"/>
                    <a:lumOff val="25000"/>
                  </a:schemeClr>
                </a:solidFill>
                <a:latin typeface="Montserrat" panose="00000500000000000000" pitchFamily="2" charset="0"/>
              </a:rPr>
              <a:t>Mark Rufloagr</a:t>
            </a:r>
            <a:endParaRPr lang="en-ID" sz="1200" b="1">
              <a:solidFill>
                <a:schemeClr val="tx1">
                  <a:lumMod val="75000"/>
                  <a:lumOff val="25000"/>
                </a:schemeClr>
              </a:solidFill>
              <a:latin typeface="Montserrat" panose="00000500000000000000" pitchFamily="2" charset="0"/>
            </a:endParaRPr>
          </a:p>
        </p:txBody>
      </p:sp>
      <p:sp>
        <p:nvSpPr>
          <p:cNvPr id="5" name="Picture Placeholder 4">
            <a:extLst>
              <a:ext uri="{FF2B5EF4-FFF2-40B4-BE49-F238E27FC236}">
                <a16:creationId xmlns:a16="http://schemas.microsoft.com/office/drawing/2014/main" id="{0093A5E0-A5B0-4573-A175-FB19B0102214}"/>
              </a:ext>
            </a:extLst>
          </p:cNvPr>
          <p:cNvSpPr>
            <a:spLocks noGrp="1"/>
          </p:cNvSpPr>
          <p:nvPr>
            <p:ph type="pic" sz="quarter" idx="13"/>
          </p:nvPr>
        </p:nvSpPr>
        <p:spPr/>
        <p:txBody>
          <a:bodyPr/>
          <a:lstStyle/>
          <a:p>
            <a:endParaRPr lang="en-IN"/>
          </a:p>
        </p:txBody>
      </p:sp>
    </p:spTree>
    <p:extLst>
      <p:ext uri="{BB962C8B-B14F-4D97-AF65-F5344CB8AC3E}">
        <p14:creationId xmlns:p14="http://schemas.microsoft.com/office/powerpoint/2010/main" val="3267040874"/>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E69A09C-02BD-4B1A-9A01-A2CDFA75CEAD}"/>
              </a:ext>
            </a:extLst>
          </p:cNvPr>
          <p:cNvSpPr>
            <a:spLocks noGrp="1"/>
          </p:cNvSpPr>
          <p:nvPr>
            <p:ph type="pic" sz="quarter" idx="12"/>
          </p:nvPr>
        </p:nvSpPr>
        <p:spPr/>
        <p:txBody>
          <a:bodyPr/>
          <a:lstStyle/>
          <a:p>
            <a:endParaRPr lang="en-IN"/>
          </a:p>
        </p:txBody>
      </p:sp>
      <p:sp>
        <p:nvSpPr>
          <p:cNvPr id="9" name="TextBox 8">
            <a:extLst>
              <a:ext uri="{FF2B5EF4-FFF2-40B4-BE49-F238E27FC236}">
                <a16:creationId xmlns:a16="http://schemas.microsoft.com/office/drawing/2014/main" id="{1F378530-1459-476C-B69E-69803D5E4615}"/>
              </a:ext>
            </a:extLst>
          </p:cNvPr>
          <p:cNvSpPr txBox="1"/>
          <p:nvPr/>
        </p:nvSpPr>
        <p:spPr>
          <a:xfrm>
            <a:off x="8133426" y="2292556"/>
            <a:ext cx="3292136" cy="1569660"/>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One brilliant idea for every client</a:t>
            </a:r>
            <a:endParaRPr lang="en-ID" sz="3200">
              <a:solidFill>
                <a:schemeClr val="tx1">
                  <a:lumMod val="65000"/>
                  <a:lumOff val="35000"/>
                </a:schemeClr>
              </a:solidFill>
              <a:latin typeface="Montserrat Medium" panose="00000600000000000000" pitchFamily="2" charset="0"/>
            </a:endParaRPr>
          </a:p>
        </p:txBody>
      </p:sp>
      <p:sp>
        <p:nvSpPr>
          <p:cNvPr id="19" name="TextBox 18">
            <a:extLst>
              <a:ext uri="{FF2B5EF4-FFF2-40B4-BE49-F238E27FC236}">
                <a16:creationId xmlns:a16="http://schemas.microsoft.com/office/drawing/2014/main" id="{FF5BE072-56F7-430A-B95C-061A9B7BE5E5}"/>
              </a:ext>
            </a:extLst>
          </p:cNvPr>
          <p:cNvSpPr txBox="1"/>
          <p:nvPr/>
        </p:nvSpPr>
        <p:spPr>
          <a:xfrm>
            <a:off x="8729708" y="4878957"/>
            <a:ext cx="2362716"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ipsum dolor sit amet, conse lectus Pellentesque scelerisque malesuada libero a pellentesque. Morbi orci dui, fermentum eget lectus ornare, viverra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3C70CA3E-B481-4DCB-A4F8-A362DF50D90A}"/>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22" name="TextBox 21">
            <a:extLst>
              <a:ext uri="{FF2B5EF4-FFF2-40B4-BE49-F238E27FC236}">
                <a16:creationId xmlns:a16="http://schemas.microsoft.com/office/drawing/2014/main" id="{055A9F42-BF91-4BE9-BCF2-1DF0A3D6B875}"/>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23" name="TextBox 22">
            <a:extLst>
              <a:ext uri="{FF2B5EF4-FFF2-40B4-BE49-F238E27FC236}">
                <a16:creationId xmlns:a16="http://schemas.microsoft.com/office/drawing/2014/main" id="{EACE8064-0827-43AA-B387-7FA2136B67C6}"/>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24" name="TextBox 23">
            <a:extLst>
              <a:ext uri="{FF2B5EF4-FFF2-40B4-BE49-F238E27FC236}">
                <a16:creationId xmlns:a16="http://schemas.microsoft.com/office/drawing/2014/main" id="{0E125888-118F-47EF-A32B-1F8490ABCC6C}"/>
              </a:ext>
            </a:extLst>
          </p:cNvPr>
          <p:cNvSpPr txBox="1"/>
          <p:nvPr/>
        </p:nvSpPr>
        <p:spPr>
          <a:xfrm>
            <a:off x="8133425" y="1678972"/>
            <a:ext cx="1192567" cy="265615"/>
          </a:xfrm>
          <a:prstGeom prst="rect">
            <a:avLst/>
          </a:prstGeom>
          <a:noFill/>
        </p:spPr>
        <p:txBody>
          <a:bodyPr wrap="square" rtlCol="0">
            <a:spAutoFit/>
          </a:bodyPr>
          <a:lstStyle/>
          <a:p>
            <a:r>
              <a:rPr lang="en-US" sz="1100" b="1">
                <a:solidFill>
                  <a:schemeClr val="bg1">
                    <a:lumMod val="75000"/>
                  </a:schemeClr>
                </a:solidFill>
                <a:latin typeface="Montserrat" panose="00000500000000000000" pitchFamily="2" charset="0"/>
              </a:rPr>
              <a:t>About Stadia</a:t>
            </a:r>
            <a:endParaRPr lang="en-ID" sz="1100" b="1">
              <a:solidFill>
                <a:schemeClr val="bg1">
                  <a:lumMod val="75000"/>
                </a:schemeClr>
              </a:solidFill>
              <a:latin typeface="Montserrat" panose="00000500000000000000" pitchFamily="2" charset="0"/>
            </a:endParaRPr>
          </a:p>
        </p:txBody>
      </p:sp>
      <p:cxnSp>
        <p:nvCxnSpPr>
          <p:cNvPr id="25" name="Straight Connector 24">
            <a:extLst>
              <a:ext uri="{FF2B5EF4-FFF2-40B4-BE49-F238E27FC236}">
                <a16:creationId xmlns:a16="http://schemas.microsoft.com/office/drawing/2014/main" id="{C7B8C27A-C70D-4CB0-8791-93C23937E274}"/>
              </a:ext>
            </a:extLst>
          </p:cNvPr>
          <p:cNvCxnSpPr>
            <a:cxnSpLocks/>
          </p:cNvCxnSpPr>
          <p:nvPr/>
        </p:nvCxnSpPr>
        <p:spPr>
          <a:xfrm>
            <a:off x="9672219" y="1829134"/>
            <a:ext cx="119848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230B94FD-09FF-4047-B170-C2064BBD1AD4}"/>
              </a:ext>
            </a:extLst>
          </p:cNvPr>
          <p:cNvSpPr/>
          <p:nvPr/>
        </p:nvSpPr>
        <p:spPr>
          <a:xfrm>
            <a:off x="4483222" y="4876399"/>
            <a:ext cx="3533313" cy="1160831"/>
          </a:xfrm>
          <a:prstGeom prst="roundRect">
            <a:avLst>
              <a:gd name="adj" fmla="val 2709"/>
            </a:avLst>
          </a:prstGeom>
          <a:solidFill>
            <a:schemeClr val="bg1"/>
          </a:solidFill>
          <a:ln w="19050">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8" name="Freeform: Shape 27">
            <a:extLst>
              <a:ext uri="{FF2B5EF4-FFF2-40B4-BE49-F238E27FC236}">
                <a16:creationId xmlns:a16="http://schemas.microsoft.com/office/drawing/2014/main" id="{F35E800B-A3FC-4591-9BA7-BF14C30C45F3}"/>
              </a:ext>
            </a:extLst>
          </p:cNvPr>
          <p:cNvSpPr/>
          <p:nvPr/>
        </p:nvSpPr>
        <p:spPr>
          <a:xfrm>
            <a:off x="4824378" y="5298726"/>
            <a:ext cx="321289" cy="321289"/>
          </a:xfrm>
          <a:custGeom>
            <a:avLst/>
            <a:gdLst>
              <a:gd name="connsiteX0" fmla="*/ 212219 w 212218"/>
              <a:gd name="connsiteY0" fmla="*/ 92846 h 212218"/>
              <a:gd name="connsiteX1" fmla="*/ 191262 w 212218"/>
              <a:gd name="connsiteY1" fmla="*/ 92846 h 212218"/>
              <a:gd name="connsiteX2" fmla="*/ 119373 w 212218"/>
              <a:gd name="connsiteY2" fmla="*/ 20957 h 212218"/>
              <a:gd name="connsiteX3" fmla="*/ 119373 w 212218"/>
              <a:gd name="connsiteY3" fmla="*/ 0 h 212218"/>
              <a:gd name="connsiteX4" fmla="*/ 92846 w 212218"/>
              <a:gd name="connsiteY4" fmla="*/ 0 h 212218"/>
              <a:gd name="connsiteX5" fmla="*/ 92846 w 212218"/>
              <a:gd name="connsiteY5" fmla="*/ 20957 h 212218"/>
              <a:gd name="connsiteX6" fmla="*/ 20956 w 212218"/>
              <a:gd name="connsiteY6" fmla="*/ 92846 h 212218"/>
              <a:gd name="connsiteX7" fmla="*/ 0 w 212218"/>
              <a:gd name="connsiteY7" fmla="*/ 92846 h 212218"/>
              <a:gd name="connsiteX8" fmla="*/ 0 w 212218"/>
              <a:gd name="connsiteY8" fmla="*/ 119373 h 212218"/>
              <a:gd name="connsiteX9" fmla="*/ 20956 w 212218"/>
              <a:gd name="connsiteY9" fmla="*/ 119373 h 212218"/>
              <a:gd name="connsiteX10" fmla="*/ 92846 w 212218"/>
              <a:gd name="connsiteY10" fmla="*/ 191262 h 212218"/>
              <a:gd name="connsiteX11" fmla="*/ 92846 w 212218"/>
              <a:gd name="connsiteY11" fmla="*/ 212219 h 212218"/>
              <a:gd name="connsiteX12" fmla="*/ 119373 w 212218"/>
              <a:gd name="connsiteY12" fmla="*/ 212219 h 212218"/>
              <a:gd name="connsiteX13" fmla="*/ 119373 w 212218"/>
              <a:gd name="connsiteY13" fmla="*/ 191262 h 212218"/>
              <a:gd name="connsiteX14" fmla="*/ 191262 w 212218"/>
              <a:gd name="connsiteY14" fmla="*/ 119373 h 212218"/>
              <a:gd name="connsiteX15" fmla="*/ 212219 w 212218"/>
              <a:gd name="connsiteY15" fmla="*/ 119373 h 212218"/>
              <a:gd name="connsiteX16" fmla="*/ 212219 w 212218"/>
              <a:gd name="connsiteY16" fmla="*/ 92846 h 212218"/>
              <a:gd name="connsiteX17" fmla="*/ 164337 w 212218"/>
              <a:gd name="connsiteY17" fmla="*/ 92846 h 212218"/>
              <a:gd name="connsiteX18" fmla="*/ 143645 w 212218"/>
              <a:gd name="connsiteY18" fmla="*/ 92846 h 212218"/>
              <a:gd name="connsiteX19" fmla="*/ 119373 w 212218"/>
              <a:gd name="connsiteY19" fmla="*/ 68573 h 212218"/>
              <a:gd name="connsiteX20" fmla="*/ 119373 w 212218"/>
              <a:gd name="connsiteY20" fmla="*/ 47882 h 212218"/>
              <a:gd name="connsiteX21" fmla="*/ 164337 w 212218"/>
              <a:gd name="connsiteY21" fmla="*/ 92846 h 212218"/>
              <a:gd name="connsiteX22" fmla="*/ 106109 w 212218"/>
              <a:gd name="connsiteY22" fmla="*/ 119373 h 212218"/>
              <a:gd name="connsiteX23" fmla="*/ 92846 w 212218"/>
              <a:gd name="connsiteY23" fmla="*/ 106109 h 212218"/>
              <a:gd name="connsiteX24" fmla="*/ 106109 w 212218"/>
              <a:gd name="connsiteY24" fmla="*/ 92846 h 212218"/>
              <a:gd name="connsiteX25" fmla="*/ 119373 w 212218"/>
              <a:gd name="connsiteY25" fmla="*/ 106109 h 212218"/>
              <a:gd name="connsiteX26" fmla="*/ 106109 w 212218"/>
              <a:gd name="connsiteY26" fmla="*/ 119373 h 212218"/>
              <a:gd name="connsiteX27" fmla="*/ 92846 w 212218"/>
              <a:gd name="connsiteY27" fmla="*/ 47882 h 212218"/>
              <a:gd name="connsiteX28" fmla="*/ 92846 w 212218"/>
              <a:gd name="connsiteY28" fmla="*/ 68573 h 212218"/>
              <a:gd name="connsiteX29" fmla="*/ 68573 w 212218"/>
              <a:gd name="connsiteY29" fmla="*/ 92846 h 212218"/>
              <a:gd name="connsiteX30" fmla="*/ 47882 w 212218"/>
              <a:gd name="connsiteY30" fmla="*/ 92846 h 212218"/>
              <a:gd name="connsiteX31" fmla="*/ 92846 w 212218"/>
              <a:gd name="connsiteY31" fmla="*/ 47882 h 212218"/>
              <a:gd name="connsiteX32" fmla="*/ 47882 w 212218"/>
              <a:gd name="connsiteY32" fmla="*/ 119373 h 212218"/>
              <a:gd name="connsiteX33" fmla="*/ 68573 w 212218"/>
              <a:gd name="connsiteY33" fmla="*/ 119373 h 212218"/>
              <a:gd name="connsiteX34" fmla="*/ 92846 w 212218"/>
              <a:gd name="connsiteY34" fmla="*/ 143645 h 212218"/>
              <a:gd name="connsiteX35" fmla="*/ 92846 w 212218"/>
              <a:gd name="connsiteY35" fmla="*/ 164337 h 212218"/>
              <a:gd name="connsiteX36" fmla="*/ 47882 w 212218"/>
              <a:gd name="connsiteY36" fmla="*/ 119373 h 212218"/>
              <a:gd name="connsiteX37" fmla="*/ 119373 w 212218"/>
              <a:gd name="connsiteY37" fmla="*/ 164337 h 212218"/>
              <a:gd name="connsiteX38" fmla="*/ 119373 w 212218"/>
              <a:gd name="connsiteY38" fmla="*/ 143645 h 212218"/>
              <a:gd name="connsiteX39" fmla="*/ 143645 w 212218"/>
              <a:gd name="connsiteY39" fmla="*/ 119373 h 212218"/>
              <a:gd name="connsiteX40" fmla="*/ 164337 w 212218"/>
              <a:gd name="connsiteY40" fmla="*/ 119373 h 212218"/>
              <a:gd name="connsiteX41" fmla="*/ 119373 w 212218"/>
              <a:gd name="connsiteY41" fmla="*/ 164337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2218" h="212218">
                <a:moveTo>
                  <a:pt x="212219" y="92846"/>
                </a:moveTo>
                <a:lnTo>
                  <a:pt x="191262" y="92846"/>
                </a:lnTo>
                <a:cubicBezTo>
                  <a:pt x="185558" y="55840"/>
                  <a:pt x="156246" y="26660"/>
                  <a:pt x="119373" y="20957"/>
                </a:cubicBezTo>
                <a:lnTo>
                  <a:pt x="119373" y="0"/>
                </a:lnTo>
                <a:lnTo>
                  <a:pt x="92846" y="0"/>
                </a:lnTo>
                <a:lnTo>
                  <a:pt x="92846" y="20957"/>
                </a:lnTo>
                <a:cubicBezTo>
                  <a:pt x="55840" y="26660"/>
                  <a:pt x="26660" y="55973"/>
                  <a:pt x="20956" y="92846"/>
                </a:cubicBezTo>
                <a:lnTo>
                  <a:pt x="0" y="92846"/>
                </a:lnTo>
                <a:lnTo>
                  <a:pt x="0" y="119373"/>
                </a:lnTo>
                <a:lnTo>
                  <a:pt x="20956" y="119373"/>
                </a:lnTo>
                <a:cubicBezTo>
                  <a:pt x="26660" y="156246"/>
                  <a:pt x="55973" y="185559"/>
                  <a:pt x="92846" y="191262"/>
                </a:cubicBezTo>
                <a:lnTo>
                  <a:pt x="92846" y="212219"/>
                </a:lnTo>
                <a:lnTo>
                  <a:pt x="119373" y="212219"/>
                </a:lnTo>
                <a:lnTo>
                  <a:pt x="119373" y="191262"/>
                </a:lnTo>
                <a:cubicBezTo>
                  <a:pt x="156379" y="185559"/>
                  <a:pt x="185558" y="156246"/>
                  <a:pt x="191262" y="119373"/>
                </a:cubicBezTo>
                <a:lnTo>
                  <a:pt x="212219" y="119373"/>
                </a:lnTo>
                <a:lnTo>
                  <a:pt x="212219" y="92846"/>
                </a:lnTo>
                <a:close/>
                <a:moveTo>
                  <a:pt x="164337" y="92846"/>
                </a:moveTo>
                <a:lnTo>
                  <a:pt x="143645" y="92846"/>
                </a:lnTo>
                <a:cubicBezTo>
                  <a:pt x="139666" y="81571"/>
                  <a:pt x="130647" y="72552"/>
                  <a:pt x="119373" y="68573"/>
                </a:cubicBezTo>
                <a:lnTo>
                  <a:pt x="119373" y="47882"/>
                </a:lnTo>
                <a:cubicBezTo>
                  <a:pt x="141656" y="53055"/>
                  <a:pt x="159297" y="70563"/>
                  <a:pt x="164337" y="92846"/>
                </a:cubicBezTo>
                <a:close/>
                <a:moveTo>
                  <a:pt x="106109" y="119373"/>
                </a:moveTo>
                <a:cubicBezTo>
                  <a:pt x="98814" y="119373"/>
                  <a:pt x="92846" y="113404"/>
                  <a:pt x="92846" y="106109"/>
                </a:cubicBezTo>
                <a:cubicBezTo>
                  <a:pt x="92846" y="98814"/>
                  <a:pt x="98814" y="92846"/>
                  <a:pt x="106109" y="92846"/>
                </a:cubicBezTo>
                <a:cubicBezTo>
                  <a:pt x="113404" y="92846"/>
                  <a:pt x="119373" y="98814"/>
                  <a:pt x="119373" y="106109"/>
                </a:cubicBezTo>
                <a:cubicBezTo>
                  <a:pt x="119373" y="113404"/>
                  <a:pt x="113404" y="119373"/>
                  <a:pt x="106109" y="119373"/>
                </a:cubicBezTo>
                <a:close/>
                <a:moveTo>
                  <a:pt x="92846" y="47882"/>
                </a:moveTo>
                <a:lnTo>
                  <a:pt x="92846" y="68573"/>
                </a:lnTo>
                <a:cubicBezTo>
                  <a:pt x="81571" y="72552"/>
                  <a:pt x="72552" y="81571"/>
                  <a:pt x="68573" y="92846"/>
                </a:cubicBezTo>
                <a:lnTo>
                  <a:pt x="47882" y="92846"/>
                </a:lnTo>
                <a:cubicBezTo>
                  <a:pt x="52922" y="70563"/>
                  <a:pt x="70563" y="53055"/>
                  <a:pt x="92846" y="47882"/>
                </a:cubicBezTo>
                <a:close/>
                <a:moveTo>
                  <a:pt x="47882" y="119373"/>
                </a:moveTo>
                <a:lnTo>
                  <a:pt x="68573" y="119373"/>
                </a:lnTo>
                <a:cubicBezTo>
                  <a:pt x="72552" y="130647"/>
                  <a:pt x="81571" y="139666"/>
                  <a:pt x="92846" y="143645"/>
                </a:cubicBezTo>
                <a:lnTo>
                  <a:pt x="92846" y="164337"/>
                </a:lnTo>
                <a:cubicBezTo>
                  <a:pt x="70563" y="159297"/>
                  <a:pt x="52922" y="141656"/>
                  <a:pt x="47882" y="119373"/>
                </a:cubicBezTo>
                <a:close/>
                <a:moveTo>
                  <a:pt x="119373" y="164337"/>
                </a:moveTo>
                <a:lnTo>
                  <a:pt x="119373" y="143645"/>
                </a:lnTo>
                <a:cubicBezTo>
                  <a:pt x="130647" y="139666"/>
                  <a:pt x="139666" y="130647"/>
                  <a:pt x="143645" y="119373"/>
                </a:cubicBezTo>
                <a:lnTo>
                  <a:pt x="164337" y="119373"/>
                </a:lnTo>
                <a:cubicBezTo>
                  <a:pt x="159297" y="141656"/>
                  <a:pt x="141656" y="159297"/>
                  <a:pt x="119373" y="164337"/>
                </a:cubicBezTo>
                <a:close/>
              </a:path>
            </a:pathLst>
          </a:custGeom>
          <a:solidFill>
            <a:srgbClr val="EB4F48"/>
          </a:solidFill>
          <a:ln w="13262" cap="flat">
            <a:noFill/>
            <a:prstDash val="solid"/>
            <a:miter/>
          </a:ln>
        </p:spPr>
        <p:txBody>
          <a:bodyPr rtlCol="0" anchor="ctr"/>
          <a:lstStyle/>
          <a:p>
            <a:endParaRPr lang="en-ID"/>
          </a:p>
        </p:txBody>
      </p:sp>
      <p:sp>
        <p:nvSpPr>
          <p:cNvPr id="29" name="TextBox 28">
            <a:extLst>
              <a:ext uri="{FF2B5EF4-FFF2-40B4-BE49-F238E27FC236}">
                <a16:creationId xmlns:a16="http://schemas.microsoft.com/office/drawing/2014/main" id="{5C13A727-EC37-4190-8514-9A2D5E39A6BF}"/>
              </a:ext>
            </a:extLst>
          </p:cNvPr>
          <p:cNvSpPr txBox="1"/>
          <p:nvPr/>
        </p:nvSpPr>
        <p:spPr>
          <a:xfrm>
            <a:off x="5256849" y="5166984"/>
            <a:ext cx="2487861" cy="584775"/>
          </a:xfrm>
          <a:prstGeom prst="rect">
            <a:avLst/>
          </a:prstGeom>
          <a:noFill/>
        </p:spPr>
        <p:txBody>
          <a:bodyPr wrap="square" rtlCol="0">
            <a:spAutoFit/>
          </a:bodyPr>
          <a:lstStyle/>
          <a:p>
            <a:r>
              <a:rPr lang="en-US" sz="1600">
                <a:solidFill>
                  <a:srgbClr val="EB4F48"/>
                </a:solidFill>
                <a:latin typeface="Montserrat" panose="00000500000000000000" pitchFamily="2" charset="0"/>
              </a:rPr>
              <a:t>Building brands with purpose and passion</a:t>
            </a:r>
            <a:endParaRPr lang="en-ID" sz="1600">
              <a:solidFill>
                <a:srgbClr val="EB4F48"/>
              </a:solidFill>
              <a:latin typeface="Montserrat" panose="00000500000000000000" pitchFamily="2" charset="0"/>
            </a:endParaRPr>
          </a:p>
        </p:txBody>
      </p:sp>
    </p:spTree>
    <p:extLst>
      <p:ext uri="{BB962C8B-B14F-4D97-AF65-F5344CB8AC3E}">
        <p14:creationId xmlns:p14="http://schemas.microsoft.com/office/powerpoint/2010/main" val="1109500534"/>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EDA8460-EFFC-42B7-B159-45AC944818B5}"/>
              </a:ext>
            </a:extLst>
          </p:cNvPr>
          <p:cNvSpPr txBox="1"/>
          <p:nvPr/>
        </p:nvSpPr>
        <p:spPr>
          <a:xfrm>
            <a:off x="3301011" y="1257052"/>
            <a:ext cx="3519259" cy="3154710"/>
          </a:xfrm>
          <a:prstGeom prst="rect">
            <a:avLst/>
          </a:prstGeom>
          <a:noFill/>
        </p:spPr>
        <p:txBody>
          <a:bodyPr wrap="square" rtlCol="0">
            <a:spAutoFit/>
          </a:bodyPr>
          <a:lstStyle/>
          <a:p>
            <a:r>
              <a:rPr lang="en-US" sz="19900" b="1">
                <a:solidFill>
                  <a:schemeClr val="bg1">
                    <a:lumMod val="95000"/>
                  </a:schemeClr>
                </a:solidFill>
                <a:latin typeface="Montserrat" panose="00000500000000000000" pitchFamily="2" charset="0"/>
              </a:rPr>
              <a:t>06</a:t>
            </a:r>
            <a:endParaRPr lang="en-ID" sz="19900" b="1">
              <a:solidFill>
                <a:schemeClr val="bg1">
                  <a:lumMod val="95000"/>
                </a:schemeClr>
              </a:solidFill>
              <a:latin typeface="Montserrat" panose="00000500000000000000" pitchFamily="2" charset="0"/>
            </a:endParaRPr>
          </a:p>
        </p:txBody>
      </p:sp>
      <p:sp>
        <p:nvSpPr>
          <p:cNvPr id="6" name="TextBox 5">
            <a:extLst>
              <a:ext uri="{FF2B5EF4-FFF2-40B4-BE49-F238E27FC236}">
                <a16:creationId xmlns:a16="http://schemas.microsoft.com/office/drawing/2014/main" id="{01FF6D35-ECA9-4578-B8E9-E0DE00931926}"/>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2809B32C-461A-4CB5-9F48-8A6CAE5C035C}"/>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D6F3D874-F4E0-4E46-A766-058732090F6D}"/>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graphicFrame>
        <p:nvGraphicFramePr>
          <p:cNvPr id="9" name="Chart 8">
            <a:extLst>
              <a:ext uri="{FF2B5EF4-FFF2-40B4-BE49-F238E27FC236}">
                <a16:creationId xmlns:a16="http://schemas.microsoft.com/office/drawing/2014/main" id="{02FDBDB4-1221-4749-941A-05A624CBE43E}"/>
              </a:ext>
            </a:extLst>
          </p:cNvPr>
          <p:cNvGraphicFramePr/>
          <p:nvPr>
            <p:extLst>
              <p:ext uri="{D42A27DB-BD31-4B8C-83A1-F6EECF244321}">
                <p14:modId xmlns:p14="http://schemas.microsoft.com/office/powerpoint/2010/main" val="1387811569"/>
              </p:ext>
            </p:extLst>
          </p:nvPr>
        </p:nvGraphicFramePr>
        <p:xfrm>
          <a:off x="7472037" y="910800"/>
          <a:ext cx="2024727" cy="164286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0F124995-CDEE-454F-B7E9-D53851FC00D2}"/>
              </a:ext>
            </a:extLst>
          </p:cNvPr>
          <p:cNvSpPr txBox="1"/>
          <p:nvPr/>
        </p:nvSpPr>
        <p:spPr>
          <a:xfrm>
            <a:off x="8087125" y="1532176"/>
            <a:ext cx="794550" cy="400110"/>
          </a:xfrm>
          <a:prstGeom prst="rect">
            <a:avLst/>
          </a:prstGeom>
          <a:noFill/>
        </p:spPr>
        <p:txBody>
          <a:bodyPr wrap="square" rtlCol="0">
            <a:spAutoFit/>
          </a:bodyPr>
          <a:lstStyle/>
          <a:p>
            <a:r>
              <a:rPr lang="en-US" sz="2000">
                <a:solidFill>
                  <a:srgbClr val="EB4F48"/>
                </a:solidFill>
                <a:latin typeface="Montserrat Medium" panose="00000600000000000000" pitchFamily="2" charset="0"/>
                <a:ea typeface="Anonymous Pro" panose="02060609030202000504" pitchFamily="49" charset="0"/>
              </a:rPr>
              <a:t>60%</a:t>
            </a:r>
            <a:endParaRPr lang="en-ID" sz="2000">
              <a:solidFill>
                <a:srgbClr val="EB4F48"/>
              </a:solidFill>
              <a:latin typeface="Montserrat Medium" panose="00000600000000000000" pitchFamily="2" charset="0"/>
              <a:ea typeface="Anonymous Pro" panose="02060609030202000504" pitchFamily="49" charset="0"/>
            </a:endParaRPr>
          </a:p>
        </p:txBody>
      </p:sp>
      <p:graphicFrame>
        <p:nvGraphicFramePr>
          <p:cNvPr id="11" name="Chart 10">
            <a:extLst>
              <a:ext uri="{FF2B5EF4-FFF2-40B4-BE49-F238E27FC236}">
                <a16:creationId xmlns:a16="http://schemas.microsoft.com/office/drawing/2014/main" id="{2EFFE0BE-E043-4A7D-9532-77D9D94EB481}"/>
              </a:ext>
            </a:extLst>
          </p:cNvPr>
          <p:cNvGraphicFramePr/>
          <p:nvPr>
            <p:extLst>
              <p:ext uri="{D42A27DB-BD31-4B8C-83A1-F6EECF244321}">
                <p14:modId xmlns:p14="http://schemas.microsoft.com/office/powerpoint/2010/main" val="2851081941"/>
              </p:ext>
            </p:extLst>
          </p:nvPr>
        </p:nvGraphicFramePr>
        <p:xfrm>
          <a:off x="7472037" y="2834407"/>
          <a:ext cx="2024727" cy="1642862"/>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AE18B163-0D49-44CE-AF03-AC3EF2786C8F}"/>
              </a:ext>
            </a:extLst>
          </p:cNvPr>
          <p:cNvSpPr txBox="1"/>
          <p:nvPr/>
        </p:nvSpPr>
        <p:spPr>
          <a:xfrm>
            <a:off x="8087125" y="3455783"/>
            <a:ext cx="794550" cy="400110"/>
          </a:xfrm>
          <a:prstGeom prst="rect">
            <a:avLst/>
          </a:prstGeom>
          <a:noFill/>
        </p:spPr>
        <p:txBody>
          <a:bodyPr wrap="square" rtlCol="0">
            <a:spAutoFit/>
          </a:bodyPr>
          <a:lstStyle/>
          <a:p>
            <a:r>
              <a:rPr lang="en-US" sz="2000">
                <a:solidFill>
                  <a:srgbClr val="EB4F48"/>
                </a:solidFill>
                <a:latin typeface="Montserrat Medium" panose="00000600000000000000" pitchFamily="2" charset="0"/>
                <a:ea typeface="Anonymous Pro" panose="02060609030202000504" pitchFamily="49" charset="0"/>
              </a:rPr>
              <a:t>45%</a:t>
            </a:r>
            <a:endParaRPr lang="en-ID" sz="2000">
              <a:solidFill>
                <a:srgbClr val="EB4F48"/>
              </a:solidFill>
              <a:latin typeface="Montserrat Medium" panose="00000600000000000000" pitchFamily="2" charset="0"/>
              <a:ea typeface="Anonymous Pro" panose="02060609030202000504" pitchFamily="49" charset="0"/>
            </a:endParaRPr>
          </a:p>
        </p:txBody>
      </p:sp>
      <p:graphicFrame>
        <p:nvGraphicFramePr>
          <p:cNvPr id="13" name="Chart 12">
            <a:extLst>
              <a:ext uri="{FF2B5EF4-FFF2-40B4-BE49-F238E27FC236}">
                <a16:creationId xmlns:a16="http://schemas.microsoft.com/office/drawing/2014/main" id="{1D91DBC4-C8BB-4DE7-91DD-F6DA8D677C4A}"/>
              </a:ext>
            </a:extLst>
          </p:cNvPr>
          <p:cNvGraphicFramePr/>
          <p:nvPr>
            <p:extLst>
              <p:ext uri="{D42A27DB-BD31-4B8C-83A1-F6EECF244321}">
                <p14:modId xmlns:p14="http://schemas.microsoft.com/office/powerpoint/2010/main" val="363018983"/>
              </p:ext>
            </p:extLst>
          </p:nvPr>
        </p:nvGraphicFramePr>
        <p:xfrm>
          <a:off x="7472037" y="4762542"/>
          <a:ext cx="2024727" cy="164286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169BC935-45E0-4F2E-B075-126C14795C54}"/>
              </a:ext>
            </a:extLst>
          </p:cNvPr>
          <p:cNvSpPr txBox="1"/>
          <p:nvPr/>
        </p:nvSpPr>
        <p:spPr>
          <a:xfrm>
            <a:off x="8087125" y="5377859"/>
            <a:ext cx="794550" cy="400110"/>
          </a:xfrm>
          <a:prstGeom prst="rect">
            <a:avLst/>
          </a:prstGeom>
          <a:noFill/>
        </p:spPr>
        <p:txBody>
          <a:bodyPr wrap="square" rtlCol="0">
            <a:spAutoFit/>
          </a:bodyPr>
          <a:lstStyle/>
          <a:p>
            <a:r>
              <a:rPr lang="en-US" sz="2000">
                <a:solidFill>
                  <a:srgbClr val="EB4F48"/>
                </a:solidFill>
                <a:latin typeface="Montserrat Medium" panose="00000600000000000000" pitchFamily="2" charset="0"/>
                <a:ea typeface="Anonymous Pro" panose="02060609030202000504" pitchFamily="49" charset="0"/>
              </a:rPr>
              <a:t>34%</a:t>
            </a:r>
            <a:endParaRPr lang="en-ID" sz="2000">
              <a:solidFill>
                <a:srgbClr val="EB4F48"/>
              </a:solidFill>
              <a:latin typeface="Montserrat Medium" panose="00000600000000000000" pitchFamily="2" charset="0"/>
              <a:ea typeface="Anonymous Pro" panose="02060609030202000504" pitchFamily="49" charset="0"/>
            </a:endParaRPr>
          </a:p>
        </p:txBody>
      </p:sp>
      <p:sp>
        <p:nvSpPr>
          <p:cNvPr id="15" name="TextBox 14">
            <a:extLst>
              <a:ext uri="{FF2B5EF4-FFF2-40B4-BE49-F238E27FC236}">
                <a16:creationId xmlns:a16="http://schemas.microsoft.com/office/drawing/2014/main" id="{6F535CB7-496A-452B-A7F8-871326EE53E4}"/>
              </a:ext>
            </a:extLst>
          </p:cNvPr>
          <p:cNvSpPr txBox="1"/>
          <p:nvPr/>
        </p:nvSpPr>
        <p:spPr>
          <a:xfrm>
            <a:off x="1074938" y="2143847"/>
            <a:ext cx="4092603" cy="1569660"/>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An Infographic</a:t>
            </a:r>
          </a:p>
          <a:p>
            <a:r>
              <a:rPr lang="en-US" sz="3200">
                <a:solidFill>
                  <a:schemeClr val="tx1">
                    <a:lumMod val="65000"/>
                    <a:lumOff val="35000"/>
                  </a:schemeClr>
                </a:solidFill>
                <a:latin typeface="Montserrat Medium" panose="00000600000000000000" pitchFamily="2" charset="0"/>
              </a:rPr>
              <a:t>to inform your business!</a:t>
            </a:r>
            <a:endParaRPr lang="en-ID" sz="3200">
              <a:solidFill>
                <a:schemeClr val="tx1">
                  <a:lumMod val="65000"/>
                  <a:lumOff val="35000"/>
                </a:schemeClr>
              </a:solidFill>
              <a:latin typeface="Montserrat Medium" panose="00000600000000000000" pitchFamily="2" charset="0"/>
            </a:endParaRPr>
          </a:p>
        </p:txBody>
      </p:sp>
      <p:cxnSp>
        <p:nvCxnSpPr>
          <p:cNvPr id="16" name="Straight Connector 15">
            <a:extLst>
              <a:ext uri="{FF2B5EF4-FFF2-40B4-BE49-F238E27FC236}">
                <a16:creationId xmlns:a16="http://schemas.microsoft.com/office/drawing/2014/main" id="{B7D73D1A-C60F-4E4A-8E65-753B1A86FAFE}"/>
              </a:ext>
            </a:extLst>
          </p:cNvPr>
          <p:cNvCxnSpPr>
            <a:cxnSpLocks/>
          </p:cNvCxnSpPr>
          <p:nvPr/>
        </p:nvCxnSpPr>
        <p:spPr>
          <a:xfrm>
            <a:off x="1189605" y="1751449"/>
            <a:ext cx="119848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B2191F-BF49-4D2C-A880-049F93109ECB}"/>
              </a:ext>
            </a:extLst>
          </p:cNvPr>
          <p:cNvSpPr txBox="1"/>
          <p:nvPr/>
        </p:nvSpPr>
        <p:spPr>
          <a:xfrm>
            <a:off x="2968466" y="4653678"/>
            <a:ext cx="3519259"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9D6D0122-F79C-4AF3-8CEC-F43493FB2755}"/>
              </a:ext>
            </a:extLst>
          </p:cNvPr>
          <p:cNvSpPr txBox="1"/>
          <p:nvPr/>
        </p:nvSpPr>
        <p:spPr>
          <a:xfrm>
            <a:off x="1074938" y="4714153"/>
            <a:ext cx="1313151" cy="646331"/>
          </a:xfrm>
          <a:prstGeom prst="rect">
            <a:avLst/>
          </a:prstGeom>
          <a:noFill/>
        </p:spPr>
        <p:txBody>
          <a:bodyPr wrap="square" rtlCol="0">
            <a:spAutoFit/>
          </a:bodyPr>
          <a:lstStyle/>
          <a:p>
            <a:r>
              <a:rPr lang="en-US" sz="1200">
                <a:solidFill>
                  <a:schemeClr val="tx1">
                    <a:lumMod val="75000"/>
                    <a:lumOff val="25000"/>
                  </a:schemeClr>
                </a:solidFill>
                <a:latin typeface="Montserrat Medium" panose="00000600000000000000" pitchFamily="2" charset="0"/>
              </a:rPr>
              <a:t>Brand builders &amp; storytellers</a:t>
            </a:r>
            <a:endParaRPr lang="en-ID" sz="1200">
              <a:solidFill>
                <a:schemeClr val="tx1">
                  <a:lumMod val="75000"/>
                  <a:lumOff val="25000"/>
                </a:schemeClr>
              </a:solidFill>
              <a:latin typeface="Montserrat Medium" panose="00000600000000000000" pitchFamily="2" charset="0"/>
            </a:endParaRPr>
          </a:p>
        </p:txBody>
      </p:sp>
      <p:sp>
        <p:nvSpPr>
          <p:cNvPr id="20" name="TextBox 19">
            <a:extLst>
              <a:ext uri="{FF2B5EF4-FFF2-40B4-BE49-F238E27FC236}">
                <a16:creationId xmlns:a16="http://schemas.microsoft.com/office/drawing/2014/main" id="{12ADEAA0-2F6B-42F7-8E25-3C35F0ACBE81}"/>
              </a:ext>
            </a:extLst>
          </p:cNvPr>
          <p:cNvSpPr txBox="1"/>
          <p:nvPr/>
        </p:nvSpPr>
        <p:spPr>
          <a:xfrm>
            <a:off x="9496763" y="1428814"/>
            <a:ext cx="1898339"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viverra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A8BF5143-F9C4-4617-9496-D710E66D2914}"/>
              </a:ext>
            </a:extLst>
          </p:cNvPr>
          <p:cNvSpPr txBox="1"/>
          <p:nvPr/>
        </p:nvSpPr>
        <p:spPr>
          <a:xfrm>
            <a:off x="9441409" y="3249060"/>
            <a:ext cx="1898339"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viverra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2F686B21-0DB7-447F-A038-C2FA3686CD5F}"/>
              </a:ext>
            </a:extLst>
          </p:cNvPr>
          <p:cNvSpPr txBox="1"/>
          <p:nvPr/>
        </p:nvSpPr>
        <p:spPr>
          <a:xfrm>
            <a:off x="9435066" y="5172667"/>
            <a:ext cx="1898339"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viverra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8441279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E0280E-73E6-4A2D-A38C-A8521AD72A6B}"/>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851D51FD-B90F-4050-9E18-B53B5740CEF3}"/>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3458B2E8-A6EC-42F6-931B-5D999ECD4302}"/>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graphicFrame>
        <p:nvGraphicFramePr>
          <p:cNvPr id="9" name="Chart 8">
            <a:extLst>
              <a:ext uri="{FF2B5EF4-FFF2-40B4-BE49-F238E27FC236}">
                <a16:creationId xmlns:a16="http://schemas.microsoft.com/office/drawing/2014/main" id="{F8B4154E-BBA8-4BE0-9DA1-0D980E95FBFB}"/>
              </a:ext>
            </a:extLst>
          </p:cNvPr>
          <p:cNvGraphicFramePr/>
          <p:nvPr>
            <p:extLst>
              <p:ext uri="{D42A27DB-BD31-4B8C-83A1-F6EECF244321}">
                <p14:modId xmlns:p14="http://schemas.microsoft.com/office/powerpoint/2010/main" val="2147400191"/>
              </p:ext>
            </p:extLst>
          </p:nvPr>
        </p:nvGraphicFramePr>
        <p:xfrm>
          <a:off x="904042" y="1438183"/>
          <a:ext cx="6375647" cy="4731798"/>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3A8BAC71-3125-4CB1-AC8D-950D3A512FBD}"/>
              </a:ext>
            </a:extLst>
          </p:cNvPr>
          <p:cNvSpPr txBox="1"/>
          <p:nvPr/>
        </p:nvSpPr>
        <p:spPr>
          <a:xfrm>
            <a:off x="8203717" y="4205024"/>
            <a:ext cx="2986968"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FEA90837-CF86-4289-A733-81205B269FF2}"/>
              </a:ext>
            </a:extLst>
          </p:cNvPr>
          <p:cNvSpPr txBox="1"/>
          <p:nvPr/>
        </p:nvSpPr>
        <p:spPr>
          <a:xfrm>
            <a:off x="8203717" y="2689366"/>
            <a:ext cx="2986968"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50D31F2F-0D67-4EB0-BE59-77012077637E}"/>
              </a:ext>
            </a:extLst>
          </p:cNvPr>
          <p:cNvSpPr txBox="1"/>
          <p:nvPr/>
        </p:nvSpPr>
        <p:spPr>
          <a:xfrm>
            <a:off x="8203717" y="1742571"/>
            <a:ext cx="2661152"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Stadia Infographic</a:t>
            </a:r>
            <a:endParaRPr lang="en-ID" sz="1400">
              <a:solidFill>
                <a:schemeClr val="tx1">
                  <a:lumMod val="75000"/>
                  <a:lumOff val="25000"/>
                </a:schemeClr>
              </a:solidFill>
              <a:latin typeface="Montserrat Medium" panose="00000600000000000000" pitchFamily="2" charset="0"/>
            </a:endParaRPr>
          </a:p>
        </p:txBody>
      </p:sp>
      <p:cxnSp>
        <p:nvCxnSpPr>
          <p:cNvPr id="13" name="Straight Connector 12">
            <a:extLst>
              <a:ext uri="{FF2B5EF4-FFF2-40B4-BE49-F238E27FC236}">
                <a16:creationId xmlns:a16="http://schemas.microsoft.com/office/drawing/2014/main" id="{302A909C-879E-4397-AEFE-E6E932B5B15C}"/>
              </a:ext>
            </a:extLst>
          </p:cNvPr>
          <p:cNvCxnSpPr>
            <a:cxnSpLocks/>
          </p:cNvCxnSpPr>
          <p:nvPr/>
        </p:nvCxnSpPr>
        <p:spPr>
          <a:xfrm>
            <a:off x="8302099" y="5934312"/>
            <a:ext cx="56669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22383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a:extLst>
              <a:ext uri="{FF2B5EF4-FFF2-40B4-BE49-F238E27FC236}">
                <a16:creationId xmlns:a16="http://schemas.microsoft.com/office/drawing/2014/main" id="{95396182-198C-4EEC-B5AD-9A428D889755}"/>
              </a:ext>
            </a:extLst>
          </p:cNvPr>
          <p:cNvSpPr/>
          <p:nvPr/>
        </p:nvSpPr>
        <p:spPr>
          <a:xfrm>
            <a:off x="7477777" y="3301785"/>
            <a:ext cx="5717219" cy="5717219"/>
          </a:xfrm>
          <a:prstGeom prst="ellipse">
            <a:avLst/>
          </a:prstGeom>
          <a:noFill/>
          <a:ln w="28575">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A789012F-D976-4FB2-8AD4-E456E32811E7}"/>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F77F7583-2B47-4F61-B961-3AD692425D80}"/>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796B266A-91E4-4BAE-B753-39140C580EC0}"/>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grpSp>
        <p:nvGrpSpPr>
          <p:cNvPr id="58" name="Group 57">
            <a:extLst>
              <a:ext uri="{FF2B5EF4-FFF2-40B4-BE49-F238E27FC236}">
                <a16:creationId xmlns:a16="http://schemas.microsoft.com/office/drawing/2014/main" id="{B955A1C4-E3B7-4CA1-8C36-0A940EB11BFF}"/>
              </a:ext>
            </a:extLst>
          </p:cNvPr>
          <p:cNvGrpSpPr/>
          <p:nvPr/>
        </p:nvGrpSpPr>
        <p:grpSpPr>
          <a:xfrm>
            <a:off x="6461005" y="1598296"/>
            <a:ext cx="4406669" cy="4406669"/>
            <a:chOff x="6660220" y="1598298"/>
            <a:chExt cx="4110044" cy="4110044"/>
          </a:xfrm>
        </p:grpSpPr>
        <p:sp>
          <p:nvSpPr>
            <p:cNvPr id="29" name="Kreis">
              <a:extLst>
                <a:ext uri="{FF2B5EF4-FFF2-40B4-BE49-F238E27FC236}">
                  <a16:creationId xmlns:a16="http://schemas.microsoft.com/office/drawing/2014/main" id="{7E759895-730F-499E-9711-B9159E2FDC73}"/>
                </a:ext>
              </a:extLst>
            </p:cNvPr>
            <p:cNvSpPr/>
            <p:nvPr/>
          </p:nvSpPr>
          <p:spPr>
            <a:xfrm>
              <a:off x="6660220" y="1598298"/>
              <a:ext cx="4110044" cy="4110044"/>
            </a:xfrm>
            <a:prstGeom prst="ellipse">
              <a:avLst/>
            </a:prstGeom>
            <a:solidFill>
              <a:schemeClr val="bg1">
                <a:lumMod val="95000"/>
              </a:schemeClr>
            </a:solidFill>
            <a:ln w="12700">
              <a:miter lim="400000"/>
            </a:ln>
          </p:spPr>
          <p:txBody>
            <a:bodyPr lIns="71437" tIns="71437" rIns="71437" bIns="71437" anchor="ctr"/>
            <a:lstStyle/>
            <a:p>
              <a:pPr>
                <a:lnSpc>
                  <a:spcPct val="130000"/>
                </a:lnSpc>
                <a:defRPr sz="2100" b="0" spc="-21">
                  <a:solidFill>
                    <a:srgbClr val="66686A"/>
                  </a:solidFill>
                </a:defRPr>
              </a:pPr>
              <a:endParaRPr/>
            </a:p>
          </p:txBody>
        </p:sp>
        <p:sp>
          <p:nvSpPr>
            <p:cNvPr id="31" name="Freeform 17">
              <a:extLst>
                <a:ext uri="{FF2B5EF4-FFF2-40B4-BE49-F238E27FC236}">
                  <a16:creationId xmlns:a16="http://schemas.microsoft.com/office/drawing/2014/main" id="{777E64CF-688D-45EC-B3C7-EAE8E284E591}"/>
                </a:ext>
              </a:extLst>
            </p:cNvPr>
            <p:cNvSpPr/>
            <p:nvPr/>
          </p:nvSpPr>
          <p:spPr>
            <a:xfrm>
              <a:off x="6940936" y="1906592"/>
              <a:ext cx="3493457" cy="3493456"/>
            </a:xfrm>
            <a:custGeom>
              <a:avLst/>
              <a:gdLst/>
              <a:ahLst/>
              <a:cxnLst>
                <a:cxn ang="0">
                  <a:pos x="wd2" y="hd2"/>
                </a:cxn>
                <a:cxn ang="5400000">
                  <a:pos x="wd2" y="hd2"/>
                </a:cxn>
                <a:cxn ang="10800000">
                  <a:pos x="wd2" y="hd2"/>
                </a:cxn>
                <a:cxn ang="16200000">
                  <a:pos x="wd2" y="hd2"/>
                </a:cxn>
              </a:cxnLst>
              <a:rect l="0" t="0" r="r" b="b"/>
              <a:pathLst>
                <a:path w="21600" h="21600" extrusionOk="0">
                  <a:moveTo>
                    <a:pt x="0" y="10750"/>
                  </a:moveTo>
                  <a:cubicBezTo>
                    <a:pt x="0" y="7764"/>
                    <a:pt x="1194" y="5076"/>
                    <a:pt x="3185" y="3086"/>
                  </a:cubicBezTo>
                  <a:cubicBezTo>
                    <a:pt x="5076" y="1194"/>
                    <a:pt x="7764" y="0"/>
                    <a:pt x="10750" y="0"/>
                  </a:cubicBezTo>
                  <a:cubicBezTo>
                    <a:pt x="13736" y="0"/>
                    <a:pt x="16424" y="1194"/>
                    <a:pt x="18415" y="3086"/>
                  </a:cubicBezTo>
                  <a:cubicBezTo>
                    <a:pt x="20406" y="5076"/>
                    <a:pt x="21600" y="7764"/>
                    <a:pt x="21600" y="10750"/>
                  </a:cubicBezTo>
                  <a:cubicBezTo>
                    <a:pt x="21600" y="13736"/>
                    <a:pt x="20406" y="16424"/>
                    <a:pt x="18415" y="18415"/>
                  </a:cubicBezTo>
                  <a:cubicBezTo>
                    <a:pt x="16424" y="20306"/>
                    <a:pt x="13736" y="21600"/>
                    <a:pt x="10750" y="21600"/>
                  </a:cubicBezTo>
                  <a:cubicBezTo>
                    <a:pt x="7764" y="21600"/>
                    <a:pt x="5076" y="20306"/>
                    <a:pt x="3185" y="18415"/>
                  </a:cubicBezTo>
                  <a:cubicBezTo>
                    <a:pt x="1194" y="16424"/>
                    <a:pt x="0" y="13736"/>
                    <a:pt x="0" y="10750"/>
                  </a:cubicBezTo>
                </a:path>
              </a:pathLst>
            </a:custGeom>
            <a:ln w="50800">
              <a:solidFill>
                <a:schemeClr val="bg1"/>
              </a:solidFill>
              <a:miter lim="400000"/>
            </a:ln>
          </p:spPr>
          <p:txBody>
            <a:bodyPr tIns="91439" bIns="91439"/>
            <a:lstStyle/>
            <a:p>
              <a:pPr>
                <a:lnSpc>
                  <a:spcPct val="130000"/>
                </a:lnSpc>
                <a:defRPr sz="2100" b="0" spc="-21">
                  <a:solidFill>
                    <a:srgbClr val="66686A"/>
                  </a:solidFill>
                </a:defRPr>
              </a:pPr>
              <a:endParaRPr/>
            </a:p>
          </p:txBody>
        </p:sp>
        <p:sp>
          <p:nvSpPr>
            <p:cNvPr id="32" name="Freeform 18">
              <a:extLst>
                <a:ext uri="{FF2B5EF4-FFF2-40B4-BE49-F238E27FC236}">
                  <a16:creationId xmlns:a16="http://schemas.microsoft.com/office/drawing/2014/main" id="{0F9CF606-D7DF-4056-9547-64993310171C}"/>
                </a:ext>
              </a:extLst>
            </p:cNvPr>
            <p:cNvSpPr/>
            <p:nvPr/>
          </p:nvSpPr>
          <p:spPr>
            <a:xfrm>
              <a:off x="7226897" y="2196526"/>
              <a:ext cx="2902477" cy="2894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3800"/>
                    <a:pt x="20400" y="16440"/>
                    <a:pt x="18480" y="18480"/>
                  </a:cubicBezTo>
                  <a:cubicBezTo>
                    <a:pt x="16560" y="20400"/>
                    <a:pt x="13800" y="21600"/>
                    <a:pt x="10800" y="21600"/>
                  </a:cubicBezTo>
                  <a:cubicBezTo>
                    <a:pt x="7800" y="21600"/>
                    <a:pt x="5160" y="20400"/>
                    <a:pt x="3240" y="18480"/>
                  </a:cubicBezTo>
                  <a:cubicBezTo>
                    <a:pt x="1200" y="16440"/>
                    <a:pt x="0" y="13800"/>
                    <a:pt x="0" y="10800"/>
                  </a:cubicBezTo>
                  <a:cubicBezTo>
                    <a:pt x="0" y="7800"/>
                    <a:pt x="1200" y="5160"/>
                    <a:pt x="3240" y="3120"/>
                  </a:cubicBezTo>
                  <a:cubicBezTo>
                    <a:pt x="5160" y="1200"/>
                    <a:pt x="7800" y="0"/>
                    <a:pt x="10800" y="0"/>
                  </a:cubicBezTo>
                  <a:cubicBezTo>
                    <a:pt x="13800" y="0"/>
                    <a:pt x="16560" y="1200"/>
                    <a:pt x="18480" y="3120"/>
                  </a:cubicBezTo>
                  <a:cubicBezTo>
                    <a:pt x="20400" y="5160"/>
                    <a:pt x="21600" y="7800"/>
                    <a:pt x="21600" y="10800"/>
                  </a:cubicBezTo>
                  <a:close/>
                </a:path>
              </a:pathLst>
            </a:custGeom>
            <a:ln w="50800">
              <a:solidFill>
                <a:schemeClr val="bg1"/>
              </a:solidFill>
              <a:miter lim="400000"/>
            </a:ln>
          </p:spPr>
          <p:txBody>
            <a:bodyPr tIns="91439" bIns="91439"/>
            <a:lstStyle/>
            <a:p>
              <a:pPr>
                <a:lnSpc>
                  <a:spcPct val="130000"/>
                </a:lnSpc>
                <a:defRPr sz="2100" b="0" spc="-21">
                  <a:solidFill>
                    <a:srgbClr val="66686A"/>
                  </a:solidFill>
                </a:defRPr>
              </a:pPr>
              <a:endParaRPr/>
            </a:p>
          </p:txBody>
        </p:sp>
        <p:sp>
          <p:nvSpPr>
            <p:cNvPr id="33" name="Freeform 19">
              <a:extLst>
                <a:ext uri="{FF2B5EF4-FFF2-40B4-BE49-F238E27FC236}">
                  <a16:creationId xmlns:a16="http://schemas.microsoft.com/office/drawing/2014/main" id="{82C67227-247A-4D57-9E77-57761EC0F533}"/>
                </a:ext>
              </a:extLst>
            </p:cNvPr>
            <p:cNvSpPr/>
            <p:nvPr/>
          </p:nvSpPr>
          <p:spPr>
            <a:xfrm>
              <a:off x="7536682" y="2505469"/>
              <a:ext cx="2301964" cy="2295702"/>
            </a:xfrm>
            <a:custGeom>
              <a:avLst/>
              <a:gdLst/>
              <a:ahLst/>
              <a:cxnLst>
                <a:cxn ang="0">
                  <a:pos x="wd2" y="hd2"/>
                </a:cxn>
                <a:cxn ang="5400000">
                  <a:pos x="wd2" y="hd2"/>
                </a:cxn>
                <a:cxn ang="10800000">
                  <a:pos x="wd2" y="hd2"/>
                </a:cxn>
                <a:cxn ang="16200000">
                  <a:pos x="wd2" y="hd2"/>
                </a:cxn>
              </a:cxnLst>
              <a:rect l="0" t="0" r="r" b="b"/>
              <a:pathLst>
                <a:path w="21600" h="21600" extrusionOk="0">
                  <a:moveTo>
                    <a:pt x="21600" y="10724"/>
                  </a:moveTo>
                  <a:cubicBezTo>
                    <a:pt x="21600" y="13745"/>
                    <a:pt x="20392" y="16464"/>
                    <a:pt x="18428" y="18428"/>
                  </a:cubicBezTo>
                  <a:cubicBezTo>
                    <a:pt x="16464" y="20392"/>
                    <a:pt x="13745" y="21600"/>
                    <a:pt x="10724" y="21600"/>
                  </a:cubicBezTo>
                  <a:cubicBezTo>
                    <a:pt x="7855" y="21600"/>
                    <a:pt x="5136" y="20392"/>
                    <a:pt x="3172" y="18428"/>
                  </a:cubicBezTo>
                  <a:cubicBezTo>
                    <a:pt x="1208" y="16464"/>
                    <a:pt x="0" y="13745"/>
                    <a:pt x="0" y="10724"/>
                  </a:cubicBezTo>
                  <a:cubicBezTo>
                    <a:pt x="0" y="7703"/>
                    <a:pt x="1208" y="4985"/>
                    <a:pt x="3172" y="3172"/>
                  </a:cubicBezTo>
                  <a:cubicBezTo>
                    <a:pt x="5136" y="1208"/>
                    <a:pt x="7855" y="0"/>
                    <a:pt x="10724" y="0"/>
                  </a:cubicBezTo>
                  <a:cubicBezTo>
                    <a:pt x="13745" y="0"/>
                    <a:pt x="16464" y="1208"/>
                    <a:pt x="18428" y="3172"/>
                  </a:cubicBezTo>
                  <a:cubicBezTo>
                    <a:pt x="20392" y="4985"/>
                    <a:pt x="21600" y="7703"/>
                    <a:pt x="21600" y="10724"/>
                  </a:cubicBezTo>
                  <a:close/>
                </a:path>
              </a:pathLst>
            </a:custGeom>
            <a:ln w="50800">
              <a:solidFill>
                <a:schemeClr val="bg1"/>
              </a:solidFill>
              <a:miter lim="400000"/>
            </a:ln>
          </p:spPr>
          <p:txBody>
            <a:bodyPr tIns="91439" bIns="91439"/>
            <a:lstStyle/>
            <a:p>
              <a:pPr>
                <a:lnSpc>
                  <a:spcPct val="130000"/>
                </a:lnSpc>
                <a:defRPr sz="2100" b="0" spc="-21">
                  <a:solidFill>
                    <a:srgbClr val="66686A"/>
                  </a:solidFill>
                </a:defRPr>
              </a:pPr>
              <a:endParaRPr/>
            </a:p>
          </p:txBody>
        </p:sp>
        <p:sp>
          <p:nvSpPr>
            <p:cNvPr id="34" name="Freeform 20">
              <a:extLst>
                <a:ext uri="{FF2B5EF4-FFF2-40B4-BE49-F238E27FC236}">
                  <a16:creationId xmlns:a16="http://schemas.microsoft.com/office/drawing/2014/main" id="{E0F7FC37-A3DD-439F-BAC5-1C9A1ABCFA69}"/>
                </a:ext>
              </a:extLst>
            </p:cNvPr>
            <p:cNvSpPr/>
            <p:nvPr/>
          </p:nvSpPr>
          <p:spPr>
            <a:xfrm>
              <a:off x="7455660" y="1906592"/>
              <a:ext cx="2978734" cy="3493456"/>
            </a:xfrm>
            <a:custGeom>
              <a:avLst/>
              <a:gdLst/>
              <a:ahLst/>
              <a:cxnLst>
                <a:cxn ang="0">
                  <a:pos x="wd2" y="hd2"/>
                </a:cxn>
                <a:cxn ang="5400000">
                  <a:pos x="wd2" y="hd2"/>
                </a:cxn>
                <a:cxn ang="10800000">
                  <a:pos x="wd2" y="hd2"/>
                </a:cxn>
                <a:cxn ang="16200000">
                  <a:pos x="wd2" y="hd2"/>
                </a:cxn>
              </a:cxnLst>
              <a:rect l="0" t="0" r="r" b="b"/>
              <a:pathLst>
                <a:path w="21600" h="21600" extrusionOk="0">
                  <a:moveTo>
                    <a:pt x="8874" y="0"/>
                  </a:moveTo>
                  <a:cubicBezTo>
                    <a:pt x="10625" y="0"/>
                    <a:pt x="12376" y="299"/>
                    <a:pt x="13894" y="796"/>
                  </a:cubicBezTo>
                  <a:cubicBezTo>
                    <a:pt x="15412" y="1394"/>
                    <a:pt x="16696" y="2190"/>
                    <a:pt x="17864" y="3086"/>
                  </a:cubicBezTo>
                  <a:cubicBezTo>
                    <a:pt x="19031" y="4081"/>
                    <a:pt x="19965" y="5276"/>
                    <a:pt x="20549" y="6570"/>
                  </a:cubicBezTo>
                  <a:cubicBezTo>
                    <a:pt x="21250" y="7864"/>
                    <a:pt x="21600" y="9257"/>
                    <a:pt x="21600" y="10750"/>
                  </a:cubicBezTo>
                  <a:cubicBezTo>
                    <a:pt x="21600" y="12243"/>
                    <a:pt x="21250" y="13637"/>
                    <a:pt x="20549" y="14931"/>
                  </a:cubicBezTo>
                  <a:cubicBezTo>
                    <a:pt x="19965" y="16225"/>
                    <a:pt x="19031" y="17419"/>
                    <a:pt x="17864" y="18415"/>
                  </a:cubicBezTo>
                  <a:cubicBezTo>
                    <a:pt x="16696" y="19410"/>
                    <a:pt x="15412" y="20206"/>
                    <a:pt x="13894" y="20704"/>
                  </a:cubicBezTo>
                  <a:cubicBezTo>
                    <a:pt x="12376" y="21301"/>
                    <a:pt x="10625" y="21600"/>
                    <a:pt x="8874" y="21600"/>
                  </a:cubicBezTo>
                  <a:cubicBezTo>
                    <a:pt x="7122" y="21600"/>
                    <a:pt x="5488" y="21301"/>
                    <a:pt x="3970" y="20704"/>
                  </a:cubicBezTo>
                  <a:cubicBezTo>
                    <a:pt x="2452" y="20206"/>
                    <a:pt x="1051" y="19410"/>
                    <a:pt x="0" y="18415"/>
                  </a:cubicBezTo>
                </a:path>
              </a:pathLst>
            </a:custGeom>
            <a:ln w="76200">
              <a:solidFill>
                <a:srgbClr val="E3332C"/>
              </a:solidFill>
              <a:miter lim="400000"/>
            </a:ln>
          </p:spPr>
          <p:txBody>
            <a:bodyPr tIns="91439" bIns="91439"/>
            <a:lstStyle/>
            <a:p>
              <a:pPr defTabSz="1828800">
                <a:lnSpc>
                  <a:spcPct val="100000"/>
                </a:lnSpc>
                <a:defRPr sz="3600" b="0" spc="0">
                  <a:solidFill>
                    <a:srgbClr val="656D78"/>
                  </a:solidFill>
                </a:defRPr>
              </a:pPr>
              <a:endParaRPr/>
            </a:p>
          </p:txBody>
        </p:sp>
        <p:sp>
          <p:nvSpPr>
            <p:cNvPr id="35" name="Freeform 21">
              <a:extLst>
                <a:ext uri="{FF2B5EF4-FFF2-40B4-BE49-F238E27FC236}">
                  <a16:creationId xmlns:a16="http://schemas.microsoft.com/office/drawing/2014/main" id="{37DE7B30-DC6D-497E-B2A1-E0F2E62696F8}"/>
                </a:ext>
              </a:extLst>
            </p:cNvPr>
            <p:cNvSpPr/>
            <p:nvPr/>
          </p:nvSpPr>
          <p:spPr>
            <a:xfrm>
              <a:off x="7226897" y="2614790"/>
              <a:ext cx="2902477" cy="2476316"/>
            </a:xfrm>
            <a:custGeom>
              <a:avLst/>
              <a:gdLst/>
              <a:ahLst/>
              <a:cxnLst>
                <a:cxn ang="0">
                  <a:pos x="wd2" y="hd2"/>
                </a:cxn>
                <a:cxn ang="5400000">
                  <a:pos x="wd2" y="hd2"/>
                </a:cxn>
                <a:cxn ang="10800000">
                  <a:pos x="wd2" y="hd2"/>
                </a:cxn>
                <a:cxn ang="16200000">
                  <a:pos x="wd2" y="hd2"/>
                </a:cxn>
              </a:cxnLst>
              <a:rect l="0" t="0" r="r" b="b"/>
              <a:pathLst>
                <a:path w="21600" h="21600" extrusionOk="0">
                  <a:moveTo>
                    <a:pt x="18480" y="0"/>
                  </a:moveTo>
                  <a:cubicBezTo>
                    <a:pt x="20400" y="2384"/>
                    <a:pt x="21600" y="5470"/>
                    <a:pt x="21600" y="8977"/>
                  </a:cubicBezTo>
                  <a:cubicBezTo>
                    <a:pt x="21600" y="12483"/>
                    <a:pt x="20400" y="15569"/>
                    <a:pt x="18480" y="17953"/>
                  </a:cubicBezTo>
                  <a:cubicBezTo>
                    <a:pt x="16560" y="20197"/>
                    <a:pt x="13800" y="21600"/>
                    <a:pt x="10800" y="21600"/>
                  </a:cubicBezTo>
                  <a:cubicBezTo>
                    <a:pt x="7800" y="21600"/>
                    <a:pt x="5160" y="20197"/>
                    <a:pt x="3240" y="17953"/>
                  </a:cubicBezTo>
                  <a:cubicBezTo>
                    <a:pt x="1200" y="15569"/>
                    <a:pt x="0" y="12483"/>
                    <a:pt x="0" y="8977"/>
                  </a:cubicBezTo>
                </a:path>
              </a:pathLst>
            </a:custGeom>
            <a:ln w="76200">
              <a:solidFill>
                <a:srgbClr val="E3332C"/>
              </a:solidFill>
              <a:miter lim="400000"/>
            </a:ln>
          </p:spPr>
          <p:txBody>
            <a:bodyPr tIns="91439" bIns="91439"/>
            <a:lstStyle/>
            <a:p>
              <a:pPr defTabSz="1828800">
                <a:lnSpc>
                  <a:spcPct val="100000"/>
                </a:lnSpc>
                <a:defRPr sz="3600" b="0" spc="0">
                  <a:solidFill>
                    <a:srgbClr val="656D78"/>
                  </a:solidFill>
                </a:defRPr>
              </a:pPr>
              <a:endParaRPr/>
            </a:p>
          </p:txBody>
        </p:sp>
        <p:sp>
          <p:nvSpPr>
            <p:cNvPr id="36" name="Freeform 22">
              <a:extLst>
                <a:ext uri="{FF2B5EF4-FFF2-40B4-BE49-F238E27FC236}">
                  <a16:creationId xmlns:a16="http://schemas.microsoft.com/office/drawing/2014/main" id="{FA20BBDA-4F60-490A-829F-5F87A830ABE0}"/>
                </a:ext>
              </a:extLst>
            </p:cNvPr>
            <p:cNvSpPr/>
            <p:nvPr/>
          </p:nvSpPr>
          <p:spPr>
            <a:xfrm>
              <a:off x="7875065" y="2505469"/>
              <a:ext cx="1963580" cy="2295702"/>
            </a:xfrm>
            <a:custGeom>
              <a:avLst/>
              <a:gdLst/>
              <a:ahLst/>
              <a:cxnLst>
                <a:cxn ang="0">
                  <a:pos x="wd2" y="hd2"/>
                </a:cxn>
                <a:cxn ang="5400000">
                  <a:pos x="wd2" y="hd2"/>
                </a:cxn>
                <a:cxn ang="10800000">
                  <a:pos x="wd2" y="hd2"/>
                </a:cxn>
                <a:cxn ang="16200000">
                  <a:pos x="wd2" y="hd2"/>
                </a:cxn>
              </a:cxnLst>
              <a:rect l="0" t="0" r="r" b="b"/>
              <a:pathLst>
                <a:path w="21600" h="21600" extrusionOk="0">
                  <a:moveTo>
                    <a:pt x="8852" y="0"/>
                  </a:moveTo>
                  <a:cubicBezTo>
                    <a:pt x="12393" y="0"/>
                    <a:pt x="15580" y="1208"/>
                    <a:pt x="17882" y="3172"/>
                  </a:cubicBezTo>
                  <a:cubicBezTo>
                    <a:pt x="20184" y="4985"/>
                    <a:pt x="21600" y="7703"/>
                    <a:pt x="21600" y="10724"/>
                  </a:cubicBezTo>
                  <a:cubicBezTo>
                    <a:pt x="21600" y="13745"/>
                    <a:pt x="20184" y="16464"/>
                    <a:pt x="17882" y="18428"/>
                  </a:cubicBezTo>
                  <a:cubicBezTo>
                    <a:pt x="15580" y="20392"/>
                    <a:pt x="12393" y="21600"/>
                    <a:pt x="8852" y="21600"/>
                  </a:cubicBezTo>
                  <a:cubicBezTo>
                    <a:pt x="5489" y="21600"/>
                    <a:pt x="2302" y="20392"/>
                    <a:pt x="0" y="18428"/>
                  </a:cubicBezTo>
                </a:path>
              </a:pathLst>
            </a:custGeom>
            <a:ln w="76200">
              <a:solidFill>
                <a:srgbClr val="E3332C"/>
              </a:solidFill>
              <a:miter lim="400000"/>
            </a:ln>
          </p:spPr>
          <p:txBody>
            <a:bodyPr tIns="91439" bIns="91439"/>
            <a:lstStyle/>
            <a:p>
              <a:pPr defTabSz="1828800">
                <a:lnSpc>
                  <a:spcPct val="100000"/>
                </a:lnSpc>
                <a:defRPr sz="3600" b="0" spc="0">
                  <a:solidFill>
                    <a:srgbClr val="656D78"/>
                  </a:solidFill>
                </a:defRPr>
              </a:pPr>
              <a:endParaRPr/>
            </a:p>
          </p:txBody>
        </p:sp>
      </p:grpSp>
      <p:sp>
        <p:nvSpPr>
          <p:cNvPr id="50" name="TextBox 49">
            <a:extLst>
              <a:ext uri="{FF2B5EF4-FFF2-40B4-BE49-F238E27FC236}">
                <a16:creationId xmlns:a16="http://schemas.microsoft.com/office/drawing/2014/main" id="{6BF0D87A-05EF-4519-B476-9FAF5BD3AA71}"/>
              </a:ext>
            </a:extLst>
          </p:cNvPr>
          <p:cNvSpPr txBox="1"/>
          <p:nvPr/>
        </p:nvSpPr>
        <p:spPr>
          <a:xfrm>
            <a:off x="1247949" y="3524535"/>
            <a:ext cx="3313586"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malesuada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TextBox 50">
            <a:extLst>
              <a:ext uri="{FF2B5EF4-FFF2-40B4-BE49-F238E27FC236}">
                <a16:creationId xmlns:a16="http://schemas.microsoft.com/office/drawing/2014/main" id="{4FDA2A61-5C58-4EDE-9B0D-1D848B104999}"/>
              </a:ext>
            </a:extLst>
          </p:cNvPr>
          <p:cNvSpPr txBox="1"/>
          <p:nvPr/>
        </p:nvSpPr>
        <p:spPr>
          <a:xfrm>
            <a:off x="1799766" y="3107514"/>
            <a:ext cx="2661152"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 your brand’s voice</a:t>
            </a:r>
            <a:endParaRPr lang="en-ID" sz="1400">
              <a:solidFill>
                <a:schemeClr val="tx1">
                  <a:lumMod val="75000"/>
                  <a:lumOff val="25000"/>
                </a:schemeClr>
              </a:solidFill>
              <a:latin typeface="Montserrat Medium" panose="00000600000000000000" pitchFamily="2" charset="0"/>
            </a:endParaRPr>
          </a:p>
        </p:txBody>
      </p:sp>
      <p:sp>
        <p:nvSpPr>
          <p:cNvPr id="52" name="Freeform: Shape 51">
            <a:extLst>
              <a:ext uri="{FF2B5EF4-FFF2-40B4-BE49-F238E27FC236}">
                <a16:creationId xmlns:a16="http://schemas.microsoft.com/office/drawing/2014/main" id="{DD03A2BC-7DD9-4930-8D92-0933AABA5873}"/>
              </a:ext>
            </a:extLst>
          </p:cNvPr>
          <p:cNvSpPr/>
          <p:nvPr/>
        </p:nvSpPr>
        <p:spPr>
          <a:xfrm>
            <a:off x="1336905" y="3097302"/>
            <a:ext cx="323112" cy="287211"/>
          </a:xfrm>
          <a:custGeom>
            <a:avLst/>
            <a:gdLst>
              <a:gd name="connsiteX0" fmla="*/ 225615 w 238745"/>
              <a:gd name="connsiteY0" fmla="*/ 186752 h 212218"/>
              <a:gd name="connsiteX1" fmla="*/ 238879 w 238745"/>
              <a:gd name="connsiteY1" fmla="*/ 208372 h 212218"/>
              <a:gd name="connsiteX2" fmla="*/ 238879 w 238745"/>
              <a:gd name="connsiteY2" fmla="*/ 211688 h 212218"/>
              <a:gd name="connsiteX3" fmla="*/ 232114 w 238745"/>
              <a:gd name="connsiteY3" fmla="*/ 212219 h 212218"/>
              <a:gd name="connsiteX4" fmla="*/ 196302 w 238745"/>
              <a:gd name="connsiteY4" fmla="*/ 196833 h 212218"/>
              <a:gd name="connsiteX5" fmla="*/ 179192 w 238745"/>
              <a:gd name="connsiteY5" fmla="*/ 199087 h 212218"/>
              <a:gd name="connsiteX6" fmla="*/ 119506 w 238745"/>
              <a:gd name="connsiteY6" fmla="*/ 146033 h 212218"/>
              <a:gd name="connsiteX7" fmla="*/ 179192 w 238745"/>
              <a:gd name="connsiteY7" fmla="*/ 92978 h 212218"/>
              <a:gd name="connsiteX8" fmla="*/ 238879 w 238745"/>
              <a:gd name="connsiteY8" fmla="*/ 146033 h 212218"/>
              <a:gd name="connsiteX9" fmla="*/ 227870 w 238745"/>
              <a:gd name="connsiteY9" fmla="*/ 176805 h 212218"/>
              <a:gd name="connsiteX10" fmla="*/ 225615 w 238745"/>
              <a:gd name="connsiteY10" fmla="*/ 186752 h 212218"/>
              <a:gd name="connsiteX11" fmla="*/ 225615 w 238745"/>
              <a:gd name="connsiteY11" fmla="*/ 186752 h 212218"/>
              <a:gd name="connsiteX12" fmla="*/ 106242 w 238745"/>
              <a:gd name="connsiteY12" fmla="*/ 0 h 212218"/>
              <a:gd name="connsiteX13" fmla="*/ 212351 w 238745"/>
              <a:gd name="connsiteY13" fmla="*/ 84092 h 212218"/>
              <a:gd name="connsiteX14" fmla="*/ 179192 w 238745"/>
              <a:gd name="connsiteY14" fmla="*/ 77195 h 212218"/>
              <a:gd name="connsiteX15" fmla="*/ 126535 w 238745"/>
              <a:gd name="connsiteY15" fmla="*/ 96692 h 212218"/>
              <a:gd name="connsiteX16" fmla="*/ 103722 w 238745"/>
              <a:gd name="connsiteY16" fmla="*/ 146033 h 212218"/>
              <a:gd name="connsiteX17" fmla="*/ 109425 w 238745"/>
              <a:gd name="connsiteY17" fmla="*/ 172560 h 212218"/>
              <a:gd name="connsiteX18" fmla="*/ 106109 w 238745"/>
              <a:gd name="connsiteY18" fmla="*/ 172560 h 212218"/>
              <a:gd name="connsiteX19" fmla="*/ 89530 w 238745"/>
              <a:gd name="connsiteY19" fmla="*/ 171499 h 212218"/>
              <a:gd name="connsiteX20" fmla="*/ 13264 w 238745"/>
              <a:gd name="connsiteY20" fmla="*/ 198955 h 212218"/>
              <a:gd name="connsiteX21" fmla="*/ 13264 w 238745"/>
              <a:gd name="connsiteY21" fmla="*/ 193384 h 212218"/>
              <a:gd name="connsiteX22" fmla="*/ 39791 w 238745"/>
              <a:gd name="connsiteY22" fmla="*/ 159297 h 212218"/>
              <a:gd name="connsiteX23" fmla="*/ 39393 w 238745"/>
              <a:gd name="connsiteY23" fmla="*/ 153328 h 212218"/>
              <a:gd name="connsiteX24" fmla="*/ 0 w 238745"/>
              <a:gd name="connsiteY24" fmla="*/ 86346 h 212218"/>
              <a:gd name="connsiteX25" fmla="*/ 106242 w 238745"/>
              <a:gd name="connsiteY25" fmla="*/ 0 h 212218"/>
              <a:gd name="connsiteX26" fmla="*/ 106242 w 238745"/>
              <a:gd name="connsiteY26" fmla="*/ 0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8745" h="212218">
                <a:moveTo>
                  <a:pt x="225615" y="186752"/>
                </a:moveTo>
                <a:cubicBezTo>
                  <a:pt x="225615" y="196169"/>
                  <a:pt x="231053" y="204393"/>
                  <a:pt x="238879" y="208372"/>
                </a:cubicBezTo>
                <a:lnTo>
                  <a:pt x="238879" y="211688"/>
                </a:lnTo>
                <a:cubicBezTo>
                  <a:pt x="236624" y="211953"/>
                  <a:pt x="234502" y="212219"/>
                  <a:pt x="232114" y="212219"/>
                </a:cubicBezTo>
                <a:cubicBezTo>
                  <a:pt x="218055" y="212219"/>
                  <a:pt x="205322" y="206250"/>
                  <a:pt x="196302" y="196833"/>
                </a:cubicBezTo>
                <a:cubicBezTo>
                  <a:pt x="190864" y="198292"/>
                  <a:pt x="185161" y="199087"/>
                  <a:pt x="179192" y="199087"/>
                </a:cubicBezTo>
                <a:cubicBezTo>
                  <a:pt x="146298" y="199087"/>
                  <a:pt x="119506" y="175346"/>
                  <a:pt x="119506" y="146033"/>
                </a:cubicBezTo>
                <a:cubicBezTo>
                  <a:pt x="119506" y="116720"/>
                  <a:pt x="146298" y="92978"/>
                  <a:pt x="179192" y="92978"/>
                </a:cubicBezTo>
                <a:cubicBezTo>
                  <a:pt x="212086" y="92978"/>
                  <a:pt x="238879" y="116720"/>
                  <a:pt x="238879" y="146033"/>
                </a:cubicBezTo>
                <a:cubicBezTo>
                  <a:pt x="238879" y="157572"/>
                  <a:pt x="234767" y="168183"/>
                  <a:pt x="227870" y="176805"/>
                </a:cubicBezTo>
                <a:cubicBezTo>
                  <a:pt x="226411" y="179723"/>
                  <a:pt x="225615" y="183171"/>
                  <a:pt x="225615" y="186752"/>
                </a:cubicBezTo>
                <a:lnTo>
                  <a:pt x="225615" y="186752"/>
                </a:lnTo>
                <a:close/>
                <a:moveTo>
                  <a:pt x="106242" y="0"/>
                </a:moveTo>
                <a:cubicBezTo>
                  <a:pt x="163939" y="0"/>
                  <a:pt x="210893" y="37404"/>
                  <a:pt x="212351" y="84092"/>
                </a:cubicBezTo>
                <a:cubicBezTo>
                  <a:pt x="202138" y="79582"/>
                  <a:pt x="190864" y="77195"/>
                  <a:pt x="179192" y="77195"/>
                </a:cubicBezTo>
                <a:cubicBezTo>
                  <a:pt x="159429" y="77195"/>
                  <a:pt x="140728" y="84092"/>
                  <a:pt x="126535" y="96692"/>
                </a:cubicBezTo>
                <a:cubicBezTo>
                  <a:pt x="111813" y="109691"/>
                  <a:pt x="103722" y="127198"/>
                  <a:pt x="103722" y="146033"/>
                </a:cubicBezTo>
                <a:cubicBezTo>
                  <a:pt x="103722" y="155318"/>
                  <a:pt x="105711" y="164204"/>
                  <a:pt x="109425" y="172560"/>
                </a:cubicBezTo>
                <a:cubicBezTo>
                  <a:pt x="108364" y="172560"/>
                  <a:pt x="107303" y="172560"/>
                  <a:pt x="106109" y="172560"/>
                </a:cubicBezTo>
                <a:cubicBezTo>
                  <a:pt x="100539" y="172560"/>
                  <a:pt x="94968" y="172162"/>
                  <a:pt x="89530" y="171499"/>
                </a:cubicBezTo>
                <a:cubicBezTo>
                  <a:pt x="66716" y="194313"/>
                  <a:pt x="39526" y="198424"/>
                  <a:pt x="13264" y="198955"/>
                </a:cubicBezTo>
                <a:lnTo>
                  <a:pt x="13264" y="193384"/>
                </a:lnTo>
                <a:cubicBezTo>
                  <a:pt x="27456" y="186487"/>
                  <a:pt x="39791" y="173754"/>
                  <a:pt x="39791" y="159297"/>
                </a:cubicBezTo>
                <a:cubicBezTo>
                  <a:pt x="39791" y="157307"/>
                  <a:pt x="39659" y="155318"/>
                  <a:pt x="39393" y="153328"/>
                </a:cubicBezTo>
                <a:cubicBezTo>
                  <a:pt x="15386" y="137544"/>
                  <a:pt x="0" y="113404"/>
                  <a:pt x="0" y="86346"/>
                </a:cubicBezTo>
                <a:cubicBezTo>
                  <a:pt x="133" y="38597"/>
                  <a:pt x="47616" y="0"/>
                  <a:pt x="106242" y="0"/>
                </a:cubicBezTo>
                <a:lnTo>
                  <a:pt x="106242" y="0"/>
                </a:lnTo>
                <a:close/>
              </a:path>
            </a:pathLst>
          </a:custGeom>
          <a:solidFill>
            <a:srgbClr val="EB4F48"/>
          </a:solidFill>
          <a:ln w="13262" cap="flat">
            <a:noFill/>
            <a:prstDash val="solid"/>
            <a:miter/>
          </a:ln>
        </p:spPr>
        <p:txBody>
          <a:bodyPr rtlCol="0" anchor="ctr"/>
          <a:lstStyle/>
          <a:p>
            <a:endParaRPr lang="en-ID"/>
          </a:p>
        </p:txBody>
      </p:sp>
      <p:sp>
        <p:nvSpPr>
          <p:cNvPr id="53" name="TextBox 52">
            <a:extLst>
              <a:ext uri="{FF2B5EF4-FFF2-40B4-BE49-F238E27FC236}">
                <a16:creationId xmlns:a16="http://schemas.microsoft.com/office/drawing/2014/main" id="{B443B477-F678-451A-8142-41E5E4B42318}"/>
              </a:ext>
            </a:extLst>
          </p:cNvPr>
          <p:cNvSpPr txBox="1"/>
          <p:nvPr/>
        </p:nvSpPr>
        <p:spPr>
          <a:xfrm>
            <a:off x="1147332" y="5191446"/>
            <a:ext cx="3313586"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malesuada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TextBox 53">
            <a:extLst>
              <a:ext uri="{FF2B5EF4-FFF2-40B4-BE49-F238E27FC236}">
                <a16:creationId xmlns:a16="http://schemas.microsoft.com/office/drawing/2014/main" id="{5364D2B5-47FF-43CA-9EDE-73A132D5D969}"/>
              </a:ext>
            </a:extLst>
          </p:cNvPr>
          <p:cNvSpPr txBox="1"/>
          <p:nvPr/>
        </p:nvSpPr>
        <p:spPr>
          <a:xfrm>
            <a:off x="1699149" y="4774425"/>
            <a:ext cx="2701849"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Finding the technology</a:t>
            </a:r>
            <a:endParaRPr lang="en-ID" sz="1400">
              <a:solidFill>
                <a:schemeClr val="tx1">
                  <a:lumMod val="75000"/>
                  <a:lumOff val="25000"/>
                </a:schemeClr>
              </a:solidFill>
              <a:latin typeface="Montserrat Medium" panose="00000600000000000000" pitchFamily="2" charset="0"/>
            </a:endParaRPr>
          </a:p>
        </p:txBody>
      </p:sp>
      <p:sp>
        <p:nvSpPr>
          <p:cNvPr id="55" name="Freeform: Shape 54">
            <a:extLst>
              <a:ext uri="{FF2B5EF4-FFF2-40B4-BE49-F238E27FC236}">
                <a16:creationId xmlns:a16="http://schemas.microsoft.com/office/drawing/2014/main" id="{E6AEE860-A318-4472-95AC-6CD64879BEBE}"/>
              </a:ext>
            </a:extLst>
          </p:cNvPr>
          <p:cNvSpPr/>
          <p:nvPr/>
        </p:nvSpPr>
        <p:spPr>
          <a:xfrm>
            <a:off x="1314744" y="4755866"/>
            <a:ext cx="166199" cy="295466"/>
          </a:xfrm>
          <a:custGeom>
            <a:avLst/>
            <a:gdLst>
              <a:gd name="connsiteX0" fmla="*/ 59686 w 119372"/>
              <a:gd name="connsiteY0" fmla="*/ 145900 h 212218"/>
              <a:gd name="connsiteX1" fmla="*/ 92846 w 119372"/>
              <a:gd name="connsiteY1" fmla="*/ 112741 h 212218"/>
              <a:gd name="connsiteX2" fmla="*/ 92846 w 119372"/>
              <a:gd name="connsiteY2" fmla="*/ 33159 h 212218"/>
              <a:gd name="connsiteX3" fmla="*/ 59686 w 119372"/>
              <a:gd name="connsiteY3" fmla="*/ 0 h 212218"/>
              <a:gd name="connsiteX4" fmla="*/ 26527 w 119372"/>
              <a:gd name="connsiteY4" fmla="*/ 33159 h 212218"/>
              <a:gd name="connsiteX5" fmla="*/ 26527 w 119372"/>
              <a:gd name="connsiteY5" fmla="*/ 112741 h 212218"/>
              <a:gd name="connsiteX6" fmla="*/ 59686 w 119372"/>
              <a:gd name="connsiteY6" fmla="*/ 145900 h 212218"/>
              <a:gd name="connsiteX7" fmla="*/ 106109 w 119372"/>
              <a:gd name="connsiteY7" fmla="*/ 92846 h 212218"/>
              <a:gd name="connsiteX8" fmla="*/ 106109 w 119372"/>
              <a:gd name="connsiteY8" fmla="*/ 112741 h 212218"/>
              <a:gd name="connsiteX9" fmla="*/ 59686 w 119372"/>
              <a:gd name="connsiteY9" fmla="*/ 159164 h 212218"/>
              <a:gd name="connsiteX10" fmla="*/ 13264 w 119372"/>
              <a:gd name="connsiteY10" fmla="*/ 112741 h 212218"/>
              <a:gd name="connsiteX11" fmla="*/ 13264 w 119372"/>
              <a:gd name="connsiteY11" fmla="*/ 92846 h 212218"/>
              <a:gd name="connsiteX12" fmla="*/ 0 w 119372"/>
              <a:gd name="connsiteY12" fmla="*/ 92846 h 212218"/>
              <a:gd name="connsiteX13" fmla="*/ 0 w 119372"/>
              <a:gd name="connsiteY13" fmla="*/ 112741 h 212218"/>
              <a:gd name="connsiteX14" fmla="*/ 53055 w 119372"/>
              <a:gd name="connsiteY14" fmla="*/ 172030 h 212218"/>
              <a:gd name="connsiteX15" fmla="*/ 53055 w 119372"/>
              <a:gd name="connsiteY15" fmla="*/ 198955 h 212218"/>
              <a:gd name="connsiteX16" fmla="*/ 26527 w 119372"/>
              <a:gd name="connsiteY16" fmla="*/ 198955 h 212218"/>
              <a:gd name="connsiteX17" fmla="*/ 26527 w 119372"/>
              <a:gd name="connsiteY17" fmla="*/ 212219 h 212218"/>
              <a:gd name="connsiteX18" fmla="*/ 92846 w 119372"/>
              <a:gd name="connsiteY18" fmla="*/ 212219 h 212218"/>
              <a:gd name="connsiteX19" fmla="*/ 92846 w 119372"/>
              <a:gd name="connsiteY19" fmla="*/ 198955 h 212218"/>
              <a:gd name="connsiteX20" fmla="*/ 66318 w 119372"/>
              <a:gd name="connsiteY20" fmla="*/ 198955 h 212218"/>
              <a:gd name="connsiteX21" fmla="*/ 66318 w 119372"/>
              <a:gd name="connsiteY21" fmla="*/ 172030 h 212218"/>
              <a:gd name="connsiteX22" fmla="*/ 119373 w 119372"/>
              <a:gd name="connsiteY22" fmla="*/ 112741 h 212218"/>
              <a:gd name="connsiteX23" fmla="*/ 119373 w 119372"/>
              <a:gd name="connsiteY23" fmla="*/ 92846 h 212218"/>
              <a:gd name="connsiteX24" fmla="*/ 106109 w 119372"/>
              <a:gd name="connsiteY24" fmla="*/ 92846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372" h="212218">
                <a:moveTo>
                  <a:pt x="59686" y="145900"/>
                </a:moveTo>
                <a:cubicBezTo>
                  <a:pt x="77990" y="145900"/>
                  <a:pt x="92846" y="131045"/>
                  <a:pt x="92846" y="112741"/>
                </a:cubicBezTo>
                <a:lnTo>
                  <a:pt x="92846" y="33159"/>
                </a:lnTo>
                <a:cubicBezTo>
                  <a:pt x="92846" y="14855"/>
                  <a:pt x="77990" y="0"/>
                  <a:pt x="59686" y="0"/>
                </a:cubicBezTo>
                <a:cubicBezTo>
                  <a:pt x="41383" y="0"/>
                  <a:pt x="26527" y="14855"/>
                  <a:pt x="26527" y="33159"/>
                </a:cubicBezTo>
                <a:lnTo>
                  <a:pt x="26527" y="112741"/>
                </a:lnTo>
                <a:cubicBezTo>
                  <a:pt x="26527" y="131045"/>
                  <a:pt x="41383" y="145900"/>
                  <a:pt x="59686" y="145900"/>
                </a:cubicBezTo>
                <a:close/>
                <a:moveTo>
                  <a:pt x="106109" y="92846"/>
                </a:moveTo>
                <a:lnTo>
                  <a:pt x="106109" y="112741"/>
                </a:lnTo>
                <a:cubicBezTo>
                  <a:pt x="106109" y="138340"/>
                  <a:pt x="85285" y="159164"/>
                  <a:pt x="59686" y="159164"/>
                </a:cubicBezTo>
                <a:cubicBezTo>
                  <a:pt x="34088" y="159164"/>
                  <a:pt x="13264" y="138340"/>
                  <a:pt x="13264" y="112741"/>
                </a:cubicBezTo>
                <a:lnTo>
                  <a:pt x="13264" y="92846"/>
                </a:lnTo>
                <a:lnTo>
                  <a:pt x="0" y="92846"/>
                </a:lnTo>
                <a:lnTo>
                  <a:pt x="0" y="112741"/>
                </a:lnTo>
                <a:cubicBezTo>
                  <a:pt x="0" y="143513"/>
                  <a:pt x="23211" y="168714"/>
                  <a:pt x="53055" y="172030"/>
                </a:cubicBezTo>
                <a:lnTo>
                  <a:pt x="53055" y="198955"/>
                </a:lnTo>
                <a:lnTo>
                  <a:pt x="26527" y="198955"/>
                </a:lnTo>
                <a:lnTo>
                  <a:pt x="26527" y="212219"/>
                </a:lnTo>
                <a:lnTo>
                  <a:pt x="92846" y="212219"/>
                </a:lnTo>
                <a:lnTo>
                  <a:pt x="92846" y="198955"/>
                </a:lnTo>
                <a:lnTo>
                  <a:pt x="66318" y="198955"/>
                </a:lnTo>
                <a:lnTo>
                  <a:pt x="66318" y="172030"/>
                </a:lnTo>
                <a:cubicBezTo>
                  <a:pt x="96162" y="168714"/>
                  <a:pt x="119373" y="143380"/>
                  <a:pt x="119373" y="112741"/>
                </a:cubicBezTo>
                <a:lnTo>
                  <a:pt x="119373" y="92846"/>
                </a:lnTo>
                <a:lnTo>
                  <a:pt x="106109" y="92846"/>
                </a:lnTo>
                <a:close/>
              </a:path>
            </a:pathLst>
          </a:custGeom>
          <a:solidFill>
            <a:srgbClr val="EB4F48"/>
          </a:solidFill>
          <a:ln w="13262" cap="flat">
            <a:noFill/>
            <a:prstDash val="solid"/>
            <a:miter/>
          </a:ln>
        </p:spPr>
        <p:txBody>
          <a:bodyPr rtlCol="0" anchor="ctr"/>
          <a:lstStyle/>
          <a:p>
            <a:endParaRPr lang="en-ID"/>
          </a:p>
        </p:txBody>
      </p:sp>
      <p:sp>
        <p:nvSpPr>
          <p:cNvPr id="56" name="TextBox 55">
            <a:extLst>
              <a:ext uri="{FF2B5EF4-FFF2-40B4-BE49-F238E27FC236}">
                <a16:creationId xmlns:a16="http://schemas.microsoft.com/office/drawing/2014/main" id="{E95B56B2-7C7B-4BBC-9FC1-54EDF40E624A}"/>
              </a:ext>
            </a:extLst>
          </p:cNvPr>
          <p:cNvSpPr txBox="1"/>
          <p:nvPr/>
        </p:nvSpPr>
        <p:spPr>
          <a:xfrm>
            <a:off x="1127218" y="1634838"/>
            <a:ext cx="2814467" cy="584775"/>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Infographic</a:t>
            </a:r>
            <a:endParaRPr lang="en-ID" sz="3200">
              <a:solidFill>
                <a:schemeClr val="tx1">
                  <a:lumMod val="65000"/>
                  <a:lumOff val="35000"/>
                </a:schemeClr>
              </a:solidFill>
              <a:latin typeface="Montserrat Medium" panose="00000600000000000000" pitchFamily="2" charset="0"/>
            </a:endParaRPr>
          </a:p>
        </p:txBody>
      </p:sp>
      <p:cxnSp>
        <p:nvCxnSpPr>
          <p:cNvPr id="57" name="Straight Connector 56">
            <a:extLst>
              <a:ext uri="{FF2B5EF4-FFF2-40B4-BE49-F238E27FC236}">
                <a16:creationId xmlns:a16="http://schemas.microsoft.com/office/drawing/2014/main" id="{87EC42BD-FB72-47EB-81B1-200CE2E3D97D}"/>
              </a:ext>
            </a:extLst>
          </p:cNvPr>
          <p:cNvCxnSpPr>
            <a:cxnSpLocks/>
          </p:cNvCxnSpPr>
          <p:nvPr/>
        </p:nvCxnSpPr>
        <p:spPr>
          <a:xfrm>
            <a:off x="4146119" y="1929686"/>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81835"/>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36E82EC2-F1DA-46A6-8B04-DCA4A85E14C2}"/>
              </a:ext>
            </a:extLst>
          </p:cNvPr>
          <p:cNvSpPr/>
          <p:nvPr/>
        </p:nvSpPr>
        <p:spPr>
          <a:xfrm>
            <a:off x="948620" y="1766657"/>
            <a:ext cx="5558712" cy="4270573"/>
          </a:xfrm>
          <a:prstGeom prst="roundRect">
            <a:avLst>
              <a:gd name="adj" fmla="val 2709"/>
            </a:avLst>
          </a:prstGeom>
          <a:solidFill>
            <a:schemeClr val="bg1"/>
          </a:solidFill>
          <a:ln w="19050">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6" name="TextBox 5">
            <a:extLst>
              <a:ext uri="{FF2B5EF4-FFF2-40B4-BE49-F238E27FC236}">
                <a16:creationId xmlns:a16="http://schemas.microsoft.com/office/drawing/2014/main" id="{1B88E471-4D4E-4E8B-BF0B-2F55471026B6}"/>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28D971BF-5EDD-4272-9B3E-4B1E4EFEEE49}"/>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8389F5B0-FCF8-402E-B756-3EEADAB055BF}"/>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graphicFrame>
        <p:nvGraphicFramePr>
          <p:cNvPr id="9" name="Chart 8">
            <a:extLst>
              <a:ext uri="{FF2B5EF4-FFF2-40B4-BE49-F238E27FC236}">
                <a16:creationId xmlns:a16="http://schemas.microsoft.com/office/drawing/2014/main" id="{DA4C0243-EE29-4DD6-BED4-531E89C6D12B}"/>
              </a:ext>
            </a:extLst>
          </p:cNvPr>
          <p:cNvGraphicFramePr/>
          <p:nvPr>
            <p:extLst>
              <p:ext uri="{D42A27DB-BD31-4B8C-83A1-F6EECF244321}">
                <p14:modId xmlns:p14="http://schemas.microsoft.com/office/powerpoint/2010/main" val="3069509829"/>
              </p:ext>
            </p:extLst>
          </p:nvPr>
        </p:nvGraphicFramePr>
        <p:xfrm>
          <a:off x="1111004" y="2095151"/>
          <a:ext cx="4854790" cy="375523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F9F65EC6-97FC-4B6E-B9BB-4E26AF21D17E}"/>
              </a:ext>
            </a:extLst>
          </p:cNvPr>
          <p:cNvSpPr txBox="1"/>
          <p:nvPr/>
        </p:nvSpPr>
        <p:spPr>
          <a:xfrm>
            <a:off x="7383816" y="1958059"/>
            <a:ext cx="3859565" cy="1077218"/>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We aren’t afraid to be different</a:t>
            </a:r>
            <a:endParaRPr lang="en-ID" sz="3200">
              <a:solidFill>
                <a:schemeClr val="tx1">
                  <a:lumMod val="65000"/>
                  <a:lumOff val="35000"/>
                </a:schemeClr>
              </a:solidFill>
              <a:latin typeface="Montserrat Medium" panose="00000600000000000000" pitchFamily="2" charset="0"/>
            </a:endParaRPr>
          </a:p>
        </p:txBody>
      </p:sp>
      <p:cxnSp>
        <p:nvCxnSpPr>
          <p:cNvPr id="11" name="Straight Connector 10">
            <a:extLst>
              <a:ext uri="{FF2B5EF4-FFF2-40B4-BE49-F238E27FC236}">
                <a16:creationId xmlns:a16="http://schemas.microsoft.com/office/drawing/2014/main" id="{AFE248C8-4917-4E31-9DD6-F5422BFA5C7B}"/>
              </a:ext>
            </a:extLst>
          </p:cNvPr>
          <p:cNvCxnSpPr>
            <a:cxnSpLocks/>
          </p:cNvCxnSpPr>
          <p:nvPr/>
        </p:nvCxnSpPr>
        <p:spPr>
          <a:xfrm>
            <a:off x="7501631" y="3187365"/>
            <a:ext cx="1935332"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0DFAD-8AAC-41BB-926C-75853E15ED32}"/>
              </a:ext>
            </a:extLst>
          </p:cNvPr>
          <p:cNvSpPr txBox="1"/>
          <p:nvPr/>
        </p:nvSpPr>
        <p:spPr>
          <a:xfrm>
            <a:off x="7383816" y="4030594"/>
            <a:ext cx="3697180"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lacinia nli</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BAB03249-1052-412B-89AD-9D6467E59AC7}"/>
              </a:ext>
            </a:extLst>
          </p:cNvPr>
          <p:cNvSpPr txBox="1"/>
          <p:nvPr/>
        </p:nvSpPr>
        <p:spPr>
          <a:xfrm>
            <a:off x="7383816" y="5430397"/>
            <a:ext cx="3697180"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libero a</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73722E75-491C-4C39-A4C2-62E0133D70D6}"/>
              </a:ext>
            </a:extLst>
          </p:cNvPr>
          <p:cNvSpPr txBox="1"/>
          <p:nvPr/>
        </p:nvSpPr>
        <p:spPr>
          <a:xfrm>
            <a:off x="7383816" y="1327593"/>
            <a:ext cx="1192567" cy="265615"/>
          </a:xfrm>
          <a:prstGeom prst="rect">
            <a:avLst/>
          </a:prstGeom>
          <a:noFill/>
        </p:spPr>
        <p:txBody>
          <a:bodyPr wrap="square" rtlCol="0">
            <a:spAutoFit/>
          </a:bodyPr>
          <a:lstStyle/>
          <a:p>
            <a:r>
              <a:rPr lang="en-US" sz="1100" b="1">
                <a:solidFill>
                  <a:schemeClr val="bg1">
                    <a:lumMod val="75000"/>
                  </a:schemeClr>
                </a:solidFill>
                <a:latin typeface="Montserrat" panose="00000500000000000000" pitchFamily="2" charset="0"/>
              </a:rPr>
              <a:t>About Stadia</a:t>
            </a:r>
            <a:endParaRPr lang="en-ID" sz="1100" b="1">
              <a:solidFill>
                <a:schemeClr val="bg1">
                  <a:lumMod val="75000"/>
                </a:schemeClr>
              </a:solidFill>
              <a:latin typeface="Montserrat" panose="00000500000000000000" pitchFamily="2" charset="0"/>
            </a:endParaRPr>
          </a:p>
        </p:txBody>
      </p:sp>
    </p:spTree>
    <p:extLst>
      <p:ext uri="{BB962C8B-B14F-4D97-AF65-F5344CB8AC3E}">
        <p14:creationId xmlns:p14="http://schemas.microsoft.com/office/powerpoint/2010/main" val="250767428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7C1E5-F0F5-4EFF-98B6-70780CA8CFDB}"/>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D1854C95-F7C0-4374-972A-E997A9383334}"/>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AE226848-BFC6-4FA0-9B29-A8848BDBED0E}"/>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graphicFrame>
        <p:nvGraphicFramePr>
          <p:cNvPr id="34" name="Chart 33">
            <a:extLst>
              <a:ext uri="{FF2B5EF4-FFF2-40B4-BE49-F238E27FC236}">
                <a16:creationId xmlns:a16="http://schemas.microsoft.com/office/drawing/2014/main" id="{F1317072-C8A0-410D-BC50-E7C601B253AC}"/>
              </a:ext>
            </a:extLst>
          </p:cNvPr>
          <p:cNvGraphicFramePr/>
          <p:nvPr>
            <p:extLst>
              <p:ext uri="{D42A27DB-BD31-4B8C-83A1-F6EECF244321}">
                <p14:modId xmlns:p14="http://schemas.microsoft.com/office/powerpoint/2010/main" val="426620197"/>
              </p:ext>
            </p:extLst>
          </p:nvPr>
        </p:nvGraphicFramePr>
        <p:xfrm>
          <a:off x="5371730" y="1340528"/>
          <a:ext cx="6036076" cy="4696288"/>
        </p:xfrm>
        <a:graphic>
          <a:graphicData uri="http://schemas.openxmlformats.org/drawingml/2006/chart">
            <c:chart xmlns:c="http://schemas.openxmlformats.org/drawingml/2006/chart" xmlns:r="http://schemas.openxmlformats.org/officeDocument/2006/relationships" r:id="rId2"/>
          </a:graphicData>
        </a:graphic>
      </p:graphicFrame>
      <p:sp>
        <p:nvSpPr>
          <p:cNvPr id="40" name="TextBox 39">
            <a:extLst>
              <a:ext uri="{FF2B5EF4-FFF2-40B4-BE49-F238E27FC236}">
                <a16:creationId xmlns:a16="http://schemas.microsoft.com/office/drawing/2014/main" id="{868986FD-FA13-4395-AD43-8A1C4E868D1D}"/>
              </a:ext>
            </a:extLst>
          </p:cNvPr>
          <p:cNvSpPr txBox="1"/>
          <p:nvPr/>
        </p:nvSpPr>
        <p:spPr>
          <a:xfrm>
            <a:off x="1199236" y="4213902"/>
            <a:ext cx="2986968"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CC7EF9EE-A170-4035-B795-6AF2B8E766C4}"/>
              </a:ext>
            </a:extLst>
          </p:cNvPr>
          <p:cNvSpPr txBox="1"/>
          <p:nvPr/>
        </p:nvSpPr>
        <p:spPr>
          <a:xfrm>
            <a:off x="1199236" y="2698244"/>
            <a:ext cx="2986968"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83A649BB-444A-4E82-9563-4364445611AB}"/>
              </a:ext>
            </a:extLst>
          </p:cNvPr>
          <p:cNvSpPr txBox="1"/>
          <p:nvPr/>
        </p:nvSpPr>
        <p:spPr>
          <a:xfrm>
            <a:off x="1199236" y="1751449"/>
            <a:ext cx="2661152"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Stadia Infographic</a:t>
            </a:r>
            <a:endParaRPr lang="en-ID" sz="1400">
              <a:solidFill>
                <a:schemeClr val="tx1">
                  <a:lumMod val="75000"/>
                  <a:lumOff val="25000"/>
                </a:schemeClr>
              </a:solidFill>
              <a:latin typeface="Montserrat Medium" panose="00000600000000000000" pitchFamily="2" charset="0"/>
            </a:endParaRPr>
          </a:p>
        </p:txBody>
      </p:sp>
      <p:cxnSp>
        <p:nvCxnSpPr>
          <p:cNvPr id="43" name="Straight Connector 42">
            <a:extLst>
              <a:ext uri="{FF2B5EF4-FFF2-40B4-BE49-F238E27FC236}">
                <a16:creationId xmlns:a16="http://schemas.microsoft.com/office/drawing/2014/main" id="{CA6AD9BE-2AF2-4D3A-AFF1-24747E885B25}"/>
              </a:ext>
            </a:extLst>
          </p:cNvPr>
          <p:cNvCxnSpPr>
            <a:cxnSpLocks/>
          </p:cNvCxnSpPr>
          <p:nvPr/>
        </p:nvCxnSpPr>
        <p:spPr>
          <a:xfrm>
            <a:off x="1297618" y="5943190"/>
            <a:ext cx="56669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939133"/>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982EDB4A-4793-4D68-A690-F58E3615F6D6}"/>
              </a:ext>
            </a:extLst>
          </p:cNvPr>
          <p:cNvSpPr txBox="1"/>
          <p:nvPr/>
        </p:nvSpPr>
        <p:spPr>
          <a:xfrm rot="16200000">
            <a:off x="-898452" y="3305024"/>
            <a:ext cx="4522574" cy="584775"/>
          </a:xfrm>
          <a:prstGeom prst="rect">
            <a:avLst/>
          </a:prstGeom>
          <a:noFill/>
        </p:spPr>
        <p:txBody>
          <a:bodyPr wrap="square" rtlCol="0">
            <a:spAutoFit/>
          </a:bodyPr>
          <a:lstStyle/>
          <a:p>
            <a:r>
              <a:rPr lang="en-US" sz="3200" spc="600">
                <a:solidFill>
                  <a:schemeClr val="bg1">
                    <a:lumMod val="95000"/>
                  </a:schemeClr>
                </a:solidFill>
                <a:latin typeface="Montserrat" panose="00000500000000000000" pitchFamily="2" charset="0"/>
              </a:rPr>
              <a:t>STADIA PHONE</a:t>
            </a:r>
            <a:endParaRPr lang="en-ID" sz="3200" spc="600">
              <a:solidFill>
                <a:schemeClr val="bg1">
                  <a:lumMod val="95000"/>
                </a:schemeClr>
              </a:solidFill>
              <a:latin typeface="Montserrat" panose="00000500000000000000" pitchFamily="2" charset="0"/>
            </a:endParaRPr>
          </a:p>
        </p:txBody>
      </p:sp>
      <p:sp>
        <p:nvSpPr>
          <p:cNvPr id="48" name="Oval 47">
            <a:extLst>
              <a:ext uri="{FF2B5EF4-FFF2-40B4-BE49-F238E27FC236}">
                <a16:creationId xmlns:a16="http://schemas.microsoft.com/office/drawing/2014/main" id="{5C270FAB-825F-4550-B2EE-1BF1F2CA0C35}"/>
              </a:ext>
            </a:extLst>
          </p:cNvPr>
          <p:cNvSpPr/>
          <p:nvPr/>
        </p:nvSpPr>
        <p:spPr>
          <a:xfrm>
            <a:off x="-1420816" y="3429260"/>
            <a:ext cx="5717219" cy="5717219"/>
          </a:xfrm>
          <a:prstGeom prst="ellipse">
            <a:avLst/>
          </a:prstGeom>
          <a:noFill/>
          <a:ln w="28575">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2" name="Group 11">
            <a:extLst>
              <a:ext uri="{FF2B5EF4-FFF2-40B4-BE49-F238E27FC236}">
                <a16:creationId xmlns:a16="http://schemas.microsoft.com/office/drawing/2014/main" id="{7CBF4E38-FCCB-4292-9F35-37773AA3F439}"/>
              </a:ext>
            </a:extLst>
          </p:cNvPr>
          <p:cNvGrpSpPr/>
          <p:nvPr/>
        </p:nvGrpSpPr>
        <p:grpSpPr>
          <a:xfrm>
            <a:off x="2521654" y="964974"/>
            <a:ext cx="2616450" cy="5141945"/>
            <a:chOff x="7124700" y="1142285"/>
            <a:chExt cx="4038600" cy="8050316"/>
          </a:xfrm>
        </p:grpSpPr>
        <p:sp>
          <p:nvSpPr>
            <p:cNvPr id="13" name="Freeform 11">
              <a:extLst>
                <a:ext uri="{FF2B5EF4-FFF2-40B4-BE49-F238E27FC236}">
                  <a16:creationId xmlns:a16="http://schemas.microsoft.com/office/drawing/2014/main" id="{B97D71C3-4EB0-4651-8670-9DED8569FAFF}"/>
                </a:ext>
              </a:extLst>
            </p:cNvPr>
            <p:cNvSpPr>
              <a:spLocks/>
            </p:cNvSpPr>
            <p:nvPr/>
          </p:nvSpPr>
          <p:spPr bwMode="auto">
            <a:xfrm>
              <a:off x="7151583" y="1142285"/>
              <a:ext cx="3980699" cy="8050316"/>
            </a:xfrm>
            <a:custGeom>
              <a:avLst/>
              <a:gdLst>
                <a:gd name="T0" fmla="*/ 297 w 1925"/>
                <a:gd name="T1" fmla="*/ 3893 h 3893"/>
                <a:gd name="T2" fmla="*/ 266 w 1925"/>
                <a:gd name="T3" fmla="*/ 3892 h 3893"/>
                <a:gd name="T4" fmla="*/ 209 w 1925"/>
                <a:gd name="T5" fmla="*/ 3880 h 3893"/>
                <a:gd name="T6" fmla="*/ 155 w 1925"/>
                <a:gd name="T7" fmla="*/ 3858 h 3893"/>
                <a:gd name="T8" fmla="*/ 108 w 1925"/>
                <a:gd name="T9" fmla="*/ 3826 h 3893"/>
                <a:gd name="T10" fmla="*/ 68 w 1925"/>
                <a:gd name="T11" fmla="*/ 3786 h 3893"/>
                <a:gd name="T12" fmla="*/ 37 w 1925"/>
                <a:gd name="T13" fmla="*/ 3738 h 3893"/>
                <a:gd name="T14" fmla="*/ 14 w 1925"/>
                <a:gd name="T15" fmla="*/ 3686 h 3893"/>
                <a:gd name="T16" fmla="*/ 2 w 1925"/>
                <a:gd name="T17" fmla="*/ 3629 h 3893"/>
                <a:gd name="T18" fmla="*/ 0 w 1925"/>
                <a:gd name="T19" fmla="*/ 295 h 3893"/>
                <a:gd name="T20" fmla="*/ 2 w 1925"/>
                <a:gd name="T21" fmla="*/ 265 h 3893"/>
                <a:gd name="T22" fmla="*/ 14 w 1925"/>
                <a:gd name="T23" fmla="*/ 207 h 3893"/>
                <a:gd name="T24" fmla="*/ 37 w 1925"/>
                <a:gd name="T25" fmla="*/ 155 h 3893"/>
                <a:gd name="T26" fmla="*/ 68 w 1925"/>
                <a:gd name="T27" fmla="*/ 108 h 3893"/>
                <a:gd name="T28" fmla="*/ 108 w 1925"/>
                <a:gd name="T29" fmla="*/ 68 h 3893"/>
                <a:gd name="T30" fmla="*/ 155 w 1925"/>
                <a:gd name="T31" fmla="*/ 36 h 3893"/>
                <a:gd name="T32" fmla="*/ 209 w 1925"/>
                <a:gd name="T33" fmla="*/ 14 h 3893"/>
                <a:gd name="T34" fmla="*/ 266 w 1925"/>
                <a:gd name="T35" fmla="*/ 2 h 3893"/>
                <a:gd name="T36" fmla="*/ 1629 w 1925"/>
                <a:gd name="T37" fmla="*/ 0 h 3893"/>
                <a:gd name="T38" fmla="*/ 1659 w 1925"/>
                <a:gd name="T39" fmla="*/ 2 h 3893"/>
                <a:gd name="T40" fmla="*/ 1718 w 1925"/>
                <a:gd name="T41" fmla="*/ 14 h 3893"/>
                <a:gd name="T42" fmla="*/ 1770 w 1925"/>
                <a:gd name="T43" fmla="*/ 36 h 3893"/>
                <a:gd name="T44" fmla="*/ 1817 w 1925"/>
                <a:gd name="T45" fmla="*/ 68 h 3893"/>
                <a:gd name="T46" fmla="*/ 1858 w 1925"/>
                <a:gd name="T47" fmla="*/ 108 h 3893"/>
                <a:gd name="T48" fmla="*/ 1890 w 1925"/>
                <a:gd name="T49" fmla="*/ 155 h 3893"/>
                <a:gd name="T50" fmla="*/ 1911 w 1925"/>
                <a:gd name="T51" fmla="*/ 207 h 3893"/>
                <a:gd name="T52" fmla="*/ 1923 w 1925"/>
                <a:gd name="T53" fmla="*/ 265 h 3893"/>
                <a:gd name="T54" fmla="*/ 1925 w 1925"/>
                <a:gd name="T55" fmla="*/ 3599 h 3893"/>
                <a:gd name="T56" fmla="*/ 1923 w 1925"/>
                <a:gd name="T57" fmla="*/ 3629 h 3893"/>
                <a:gd name="T58" fmla="*/ 1911 w 1925"/>
                <a:gd name="T59" fmla="*/ 3686 h 3893"/>
                <a:gd name="T60" fmla="*/ 1890 w 1925"/>
                <a:gd name="T61" fmla="*/ 3738 h 3893"/>
                <a:gd name="T62" fmla="*/ 1858 w 1925"/>
                <a:gd name="T63" fmla="*/ 3786 h 3893"/>
                <a:gd name="T64" fmla="*/ 1817 w 1925"/>
                <a:gd name="T65" fmla="*/ 3826 h 3893"/>
                <a:gd name="T66" fmla="*/ 1770 w 1925"/>
                <a:gd name="T67" fmla="*/ 3858 h 3893"/>
                <a:gd name="T68" fmla="*/ 1718 w 1925"/>
                <a:gd name="T69" fmla="*/ 3880 h 3893"/>
                <a:gd name="T70" fmla="*/ 1659 w 1925"/>
                <a:gd name="T71" fmla="*/ 3892 h 3893"/>
                <a:gd name="T72" fmla="*/ 1629 w 1925"/>
                <a:gd name="T73" fmla="*/ 3893 h 3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5" h="3893">
                  <a:moveTo>
                    <a:pt x="1629" y="3893"/>
                  </a:moveTo>
                  <a:lnTo>
                    <a:pt x="297" y="3893"/>
                  </a:lnTo>
                  <a:lnTo>
                    <a:pt x="297" y="3893"/>
                  </a:lnTo>
                  <a:lnTo>
                    <a:pt x="266" y="3892"/>
                  </a:lnTo>
                  <a:lnTo>
                    <a:pt x="238" y="3886"/>
                  </a:lnTo>
                  <a:lnTo>
                    <a:pt x="209" y="3880"/>
                  </a:lnTo>
                  <a:lnTo>
                    <a:pt x="182" y="3870"/>
                  </a:lnTo>
                  <a:lnTo>
                    <a:pt x="155" y="3858"/>
                  </a:lnTo>
                  <a:lnTo>
                    <a:pt x="132" y="3843"/>
                  </a:lnTo>
                  <a:lnTo>
                    <a:pt x="108" y="3826"/>
                  </a:lnTo>
                  <a:lnTo>
                    <a:pt x="88" y="3807"/>
                  </a:lnTo>
                  <a:lnTo>
                    <a:pt x="68" y="3786"/>
                  </a:lnTo>
                  <a:lnTo>
                    <a:pt x="51" y="3764"/>
                  </a:lnTo>
                  <a:lnTo>
                    <a:pt x="37" y="3738"/>
                  </a:lnTo>
                  <a:lnTo>
                    <a:pt x="24" y="3713"/>
                  </a:lnTo>
                  <a:lnTo>
                    <a:pt x="14" y="3686"/>
                  </a:lnTo>
                  <a:lnTo>
                    <a:pt x="7" y="3658"/>
                  </a:lnTo>
                  <a:lnTo>
                    <a:pt x="2" y="3629"/>
                  </a:lnTo>
                  <a:lnTo>
                    <a:pt x="0" y="3599"/>
                  </a:lnTo>
                  <a:lnTo>
                    <a:pt x="0" y="295"/>
                  </a:lnTo>
                  <a:lnTo>
                    <a:pt x="0" y="295"/>
                  </a:lnTo>
                  <a:lnTo>
                    <a:pt x="2" y="265"/>
                  </a:lnTo>
                  <a:lnTo>
                    <a:pt x="7" y="236"/>
                  </a:lnTo>
                  <a:lnTo>
                    <a:pt x="14" y="207"/>
                  </a:lnTo>
                  <a:lnTo>
                    <a:pt x="24" y="180"/>
                  </a:lnTo>
                  <a:lnTo>
                    <a:pt x="37" y="155"/>
                  </a:lnTo>
                  <a:lnTo>
                    <a:pt x="51" y="130"/>
                  </a:lnTo>
                  <a:lnTo>
                    <a:pt x="68" y="108"/>
                  </a:lnTo>
                  <a:lnTo>
                    <a:pt x="88" y="86"/>
                  </a:lnTo>
                  <a:lnTo>
                    <a:pt x="108" y="68"/>
                  </a:lnTo>
                  <a:lnTo>
                    <a:pt x="132" y="51"/>
                  </a:lnTo>
                  <a:lnTo>
                    <a:pt x="155" y="36"/>
                  </a:lnTo>
                  <a:lnTo>
                    <a:pt x="182" y="22"/>
                  </a:lnTo>
                  <a:lnTo>
                    <a:pt x="209" y="14"/>
                  </a:lnTo>
                  <a:lnTo>
                    <a:pt x="238" y="6"/>
                  </a:lnTo>
                  <a:lnTo>
                    <a:pt x="266" y="2"/>
                  </a:lnTo>
                  <a:lnTo>
                    <a:pt x="297" y="0"/>
                  </a:lnTo>
                  <a:lnTo>
                    <a:pt x="1629" y="0"/>
                  </a:lnTo>
                  <a:lnTo>
                    <a:pt x="1629" y="0"/>
                  </a:lnTo>
                  <a:lnTo>
                    <a:pt x="1659" y="2"/>
                  </a:lnTo>
                  <a:lnTo>
                    <a:pt x="1689" y="6"/>
                  </a:lnTo>
                  <a:lnTo>
                    <a:pt x="1718" y="14"/>
                  </a:lnTo>
                  <a:lnTo>
                    <a:pt x="1745" y="22"/>
                  </a:lnTo>
                  <a:lnTo>
                    <a:pt x="1770" y="36"/>
                  </a:lnTo>
                  <a:lnTo>
                    <a:pt x="1794" y="51"/>
                  </a:lnTo>
                  <a:lnTo>
                    <a:pt x="1817" y="68"/>
                  </a:lnTo>
                  <a:lnTo>
                    <a:pt x="1837" y="86"/>
                  </a:lnTo>
                  <a:lnTo>
                    <a:pt x="1858" y="108"/>
                  </a:lnTo>
                  <a:lnTo>
                    <a:pt x="1874" y="130"/>
                  </a:lnTo>
                  <a:lnTo>
                    <a:pt x="1890" y="155"/>
                  </a:lnTo>
                  <a:lnTo>
                    <a:pt x="1901" y="180"/>
                  </a:lnTo>
                  <a:lnTo>
                    <a:pt x="1911" y="207"/>
                  </a:lnTo>
                  <a:lnTo>
                    <a:pt x="1918" y="236"/>
                  </a:lnTo>
                  <a:lnTo>
                    <a:pt x="1923" y="265"/>
                  </a:lnTo>
                  <a:lnTo>
                    <a:pt x="1925" y="295"/>
                  </a:lnTo>
                  <a:lnTo>
                    <a:pt x="1925" y="3599"/>
                  </a:lnTo>
                  <a:lnTo>
                    <a:pt x="1925" y="3599"/>
                  </a:lnTo>
                  <a:lnTo>
                    <a:pt x="1923" y="3629"/>
                  </a:lnTo>
                  <a:lnTo>
                    <a:pt x="1918" y="3658"/>
                  </a:lnTo>
                  <a:lnTo>
                    <a:pt x="1911" y="3686"/>
                  </a:lnTo>
                  <a:lnTo>
                    <a:pt x="1901" y="3713"/>
                  </a:lnTo>
                  <a:lnTo>
                    <a:pt x="1890" y="3738"/>
                  </a:lnTo>
                  <a:lnTo>
                    <a:pt x="1874" y="3764"/>
                  </a:lnTo>
                  <a:lnTo>
                    <a:pt x="1858" y="3786"/>
                  </a:lnTo>
                  <a:lnTo>
                    <a:pt x="1837" y="3807"/>
                  </a:lnTo>
                  <a:lnTo>
                    <a:pt x="1817" y="3826"/>
                  </a:lnTo>
                  <a:lnTo>
                    <a:pt x="1794" y="3843"/>
                  </a:lnTo>
                  <a:lnTo>
                    <a:pt x="1770" y="3858"/>
                  </a:lnTo>
                  <a:lnTo>
                    <a:pt x="1745" y="3870"/>
                  </a:lnTo>
                  <a:lnTo>
                    <a:pt x="1718" y="3880"/>
                  </a:lnTo>
                  <a:lnTo>
                    <a:pt x="1689" y="3886"/>
                  </a:lnTo>
                  <a:lnTo>
                    <a:pt x="1659" y="3892"/>
                  </a:lnTo>
                  <a:lnTo>
                    <a:pt x="1629" y="3893"/>
                  </a:lnTo>
                  <a:lnTo>
                    <a:pt x="1629" y="38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CDFADE97-FC9E-49F5-80D8-1C76B5D127F3}"/>
                </a:ext>
              </a:extLst>
            </p:cNvPr>
            <p:cNvSpPr>
              <a:spLocks/>
            </p:cNvSpPr>
            <p:nvPr/>
          </p:nvSpPr>
          <p:spPr bwMode="auto">
            <a:xfrm>
              <a:off x="10669072" y="1185711"/>
              <a:ext cx="448734" cy="7965532"/>
            </a:xfrm>
            <a:custGeom>
              <a:avLst/>
              <a:gdLst>
                <a:gd name="T0" fmla="*/ 0 w 217"/>
                <a:gd name="T1" fmla="*/ 0 h 3852"/>
                <a:gd name="T2" fmla="*/ 42 w 217"/>
                <a:gd name="T3" fmla="*/ 20 h 3852"/>
                <a:gd name="T4" fmla="*/ 81 w 217"/>
                <a:gd name="T5" fmla="*/ 45 h 3852"/>
                <a:gd name="T6" fmla="*/ 115 w 217"/>
                <a:gd name="T7" fmla="*/ 77 h 3852"/>
                <a:gd name="T8" fmla="*/ 143 w 217"/>
                <a:gd name="T9" fmla="*/ 112 h 3852"/>
                <a:gd name="T10" fmla="*/ 168 w 217"/>
                <a:gd name="T11" fmla="*/ 153 h 3852"/>
                <a:gd name="T12" fmla="*/ 185 w 217"/>
                <a:gd name="T13" fmla="*/ 196 h 3852"/>
                <a:gd name="T14" fmla="*/ 197 w 217"/>
                <a:gd name="T15" fmla="*/ 244 h 3852"/>
                <a:gd name="T16" fmla="*/ 200 w 217"/>
                <a:gd name="T17" fmla="*/ 292 h 3852"/>
                <a:gd name="T18" fmla="*/ 200 w 217"/>
                <a:gd name="T19" fmla="*/ 3559 h 3852"/>
                <a:gd name="T20" fmla="*/ 197 w 217"/>
                <a:gd name="T21" fmla="*/ 3608 h 3852"/>
                <a:gd name="T22" fmla="*/ 185 w 217"/>
                <a:gd name="T23" fmla="*/ 3655 h 3852"/>
                <a:gd name="T24" fmla="*/ 168 w 217"/>
                <a:gd name="T25" fmla="*/ 3699 h 3852"/>
                <a:gd name="T26" fmla="*/ 143 w 217"/>
                <a:gd name="T27" fmla="*/ 3738 h 3852"/>
                <a:gd name="T28" fmla="*/ 115 w 217"/>
                <a:gd name="T29" fmla="*/ 3775 h 3852"/>
                <a:gd name="T30" fmla="*/ 81 w 217"/>
                <a:gd name="T31" fmla="*/ 3805 h 3852"/>
                <a:gd name="T32" fmla="*/ 42 w 217"/>
                <a:gd name="T33" fmla="*/ 3832 h 3852"/>
                <a:gd name="T34" fmla="*/ 0 w 217"/>
                <a:gd name="T35" fmla="*/ 3852 h 3852"/>
                <a:gd name="T36" fmla="*/ 22 w 217"/>
                <a:gd name="T37" fmla="*/ 3845 h 3852"/>
                <a:gd name="T38" fmla="*/ 66 w 217"/>
                <a:gd name="T39" fmla="*/ 3827 h 3852"/>
                <a:gd name="T40" fmla="*/ 104 w 217"/>
                <a:gd name="T41" fmla="*/ 3802 h 3852"/>
                <a:gd name="T42" fmla="*/ 140 w 217"/>
                <a:gd name="T43" fmla="*/ 3771 h 3852"/>
                <a:gd name="T44" fmla="*/ 168 w 217"/>
                <a:gd name="T45" fmla="*/ 3734 h 3852"/>
                <a:gd name="T46" fmla="*/ 192 w 217"/>
                <a:gd name="T47" fmla="*/ 3694 h 3852"/>
                <a:gd name="T48" fmla="*/ 207 w 217"/>
                <a:gd name="T49" fmla="*/ 3650 h 3852"/>
                <a:gd name="T50" fmla="*/ 215 w 217"/>
                <a:gd name="T51" fmla="*/ 3601 h 3852"/>
                <a:gd name="T52" fmla="*/ 217 w 217"/>
                <a:gd name="T53" fmla="*/ 274 h 3852"/>
                <a:gd name="T54" fmla="*/ 215 w 217"/>
                <a:gd name="T55" fmla="*/ 249 h 3852"/>
                <a:gd name="T56" fmla="*/ 207 w 217"/>
                <a:gd name="T57" fmla="*/ 202 h 3852"/>
                <a:gd name="T58" fmla="*/ 192 w 217"/>
                <a:gd name="T59" fmla="*/ 158 h 3852"/>
                <a:gd name="T60" fmla="*/ 168 w 217"/>
                <a:gd name="T61" fmla="*/ 117 h 3852"/>
                <a:gd name="T62" fmla="*/ 140 w 217"/>
                <a:gd name="T63" fmla="*/ 80 h 3852"/>
                <a:gd name="T64" fmla="*/ 104 w 217"/>
                <a:gd name="T65" fmla="*/ 50 h 3852"/>
                <a:gd name="T66" fmla="*/ 66 w 217"/>
                <a:gd name="T67" fmla="*/ 25 h 3852"/>
                <a:gd name="T68" fmla="*/ 22 w 217"/>
                <a:gd name="T69" fmla="*/ 6 h 3852"/>
                <a:gd name="T70" fmla="*/ 0 w 217"/>
                <a:gd name="T71"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 h="3852">
                  <a:moveTo>
                    <a:pt x="0" y="0"/>
                  </a:moveTo>
                  <a:lnTo>
                    <a:pt x="0" y="0"/>
                  </a:lnTo>
                  <a:lnTo>
                    <a:pt x="20" y="10"/>
                  </a:lnTo>
                  <a:lnTo>
                    <a:pt x="42" y="20"/>
                  </a:lnTo>
                  <a:lnTo>
                    <a:pt x="62" y="32"/>
                  </a:lnTo>
                  <a:lnTo>
                    <a:pt x="81" y="45"/>
                  </a:lnTo>
                  <a:lnTo>
                    <a:pt x="98" y="60"/>
                  </a:lnTo>
                  <a:lnTo>
                    <a:pt x="115" y="77"/>
                  </a:lnTo>
                  <a:lnTo>
                    <a:pt x="130" y="94"/>
                  </a:lnTo>
                  <a:lnTo>
                    <a:pt x="143" y="112"/>
                  </a:lnTo>
                  <a:lnTo>
                    <a:pt x="157" y="133"/>
                  </a:lnTo>
                  <a:lnTo>
                    <a:pt x="168" y="153"/>
                  </a:lnTo>
                  <a:lnTo>
                    <a:pt x="177" y="175"/>
                  </a:lnTo>
                  <a:lnTo>
                    <a:pt x="185" y="196"/>
                  </a:lnTo>
                  <a:lnTo>
                    <a:pt x="192" y="220"/>
                  </a:lnTo>
                  <a:lnTo>
                    <a:pt x="197" y="244"/>
                  </a:lnTo>
                  <a:lnTo>
                    <a:pt x="199" y="267"/>
                  </a:lnTo>
                  <a:lnTo>
                    <a:pt x="200" y="292"/>
                  </a:lnTo>
                  <a:lnTo>
                    <a:pt x="200" y="3559"/>
                  </a:lnTo>
                  <a:lnTo>
                    <a:pt x="200" y="3559"/>
                  </a:lnTo>
                  <a:lnTo>
                    <a:pt x="199" y="3583"/>
                  </a:lnTo>
                  <a:lnTo>
                    <a:pt x="197" y="3608"/>
                  </a:lnTo>
                  <a:lnTo>
                    <a:pt x="192" y="3632"/>
                  </a:lnTo>
                  <a:lnTo>
                    <a:pt x="185" y="3655"/>
                  </a:lnTo>
                  <a:lnTo>
                    <a:pt x="177" y="3677"/>
                  </a:lnTo>
                  <a:lnTo>
                    <a:pt x="168" y="3699"/>
                  </a:lnTo>
                  <a:lnTo>
                    <a:pt x="157" y="3719"/>
                  </a:lnTo>
                  <a:lnTo>
                    <a:pt x="143" y="3738"/>
                  </a:lnTo>
                  <a:lnTo>
                    <a:pt x="130" y="3756"/>
                  </a:lnTo>
                  <a:lnTo>
                    <a:pt x="115" y="3775"/>
                  </a:lnTo>
                  <a:lnTo>
                    <a:pt x="98" y="3790"/>
                  </a:lnTo>
                  <a:lnTo>
                    <a:pt x="81" y="3805"/>
                  </a:lnTo>
                  <a:lnTo>
                    <a:pt x="62" y="3818"/>
                  </a:lnTo>
                  <a:lnTo>
                    <a:pt x="42" y="3832"/>
                  </a:lnTo>
                  <a:lnTo>
                    <a:pt x="20" y="3842"/>
                  </a:lnTo>
                  <a:lnTo>
                    <a:pt x="0" y="3852"/>
                  </a:lnTo>
                  <a:lnTo>
                    <a:pt x="0" y="3852"/>
                  </a:lnTo>
                  <a:lnTo>
                    <a:pt x="22" y="3845"/>
                  </a:lnTo>
                  <a:lnTo>
                    <a:pt x="44" y="3837"/>
                  </a:lnTo>
                  <a:lnTo>
                    <a:pt x="66" y="3827"/>
                  </a:lnTo>
                  <a:lnTo>
                    <a:pt x="86" y="3815"/>
                  </a:lnTo>
                  <a:lnTo>
                    <a:pt x="104" y="3802"/>
                  </a:lnTo>
                  <a:lnTo>
                    <a:pt x="123" y="3786"/>
                  </a:lnTo>
                  <a:lnTo>
                    <a:pt x="140" y="3771"/>
                  </a:lnTo>
                  <a:lnTo>
                    <a:pt x="155" y="3753"/>
                  </a:lnTo>
                  <a:lnTo>
                    <a:pt x="168" y="3734"/>
                  </a:lnTo>
                  <a:lnTo>
                    <a:pt x="180" y="3714"/>
                  </a:lnTo>
                  <a:lnTo>
                    <a:pt x="192" y="3694"/>
                  </a:lnTo>
                  <a:lnTo>
                    <a:pt x="200" y="3672"/>
                  </a:lnTo>
                  <a:lnTo>
                    <a:pt x="207" y="3650"/>
                  </a:lnTo>
                  <a:lnTo>
                    <a:pt x="212" y="3627"/>
                  </a:lnTo>
                  <a:lnTo>
                    <a:pt x="215" y="3601"/>
                  </a:lnTo>
                  <a:lnTo>
                    <a:pt x="217" y="3578"/>
                  </a:lnTo>
                  <a:lnTo>
                    <a:pt x="217" y="274"/>
                  </a:lnTo>
                  <a:lnTo>
                    <a:pt x="217" y="274"/>
                  </a:lnTo>
                  <a:lnTo>
                    <a:pt x="215" y="249"/>
                  </a:lnTo>
                  <a:lnTo>
                    <a:pt x="212" y="225"/>
                  </a:lnTo>
                  <a:lnTo>
                    <a:pt x="207" y="202"/>
                  </a:lnTo>
                  <a:lnTo>
                    <a:pt x="200" y="180"/>
                  </a:lnTo>
                  <a:lnTo>
                    <a:pt x="192" y="158"/>
                  </a:lnTo>
                  <a:lnTo>
                    <a:pt x="180" y="136"/>
                  </a:lnTo>
                  <a:lnTo>
                    <a:pt x="168" y="117"/>
                  </a:lnTo>
                  <a:lnTo>
                    <a:pt x="155" y="97"/>
                  </a:lnTo>
                  <a:lnTo>
                    <a:pt x="140" y="80"/>
                  </a:lnTo>
                  <a:lnTo>
                    <a:pt x="123" y="64"/>
                  </a:lnTo>
                  <a:lnTo>
                    <a:pt x="104" y="50"/>
                  </a:lnTo>
                  <a:lnTo>
                    <a:pt x="86" y="37"/>
                  </a:lnTo>
                  <a:lnTo>
                    <a:pt x="66" y="25"/>
                  </a:lnTo>
                  <a:lnTo>
                    <a:pt x="44" y="15"/>
                  </a:lnTo>
                  <a:lnTo>
                    <a:pt x="22" y="6"/>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6340F61A-2DDB-4C5A-B404-FA15AE65A44D}"/>
                </a:ext>
              </a:extLst>
            </p:cNvPr>
            <p:cNvSpPr>
              <a:spLocks/>
            </p:cNvSpPr>
            <p:nvPr/>
          </p:nvSpPr>
          <p:spPr bwMode="auto">
            <a:xfrm>
              <a:off x="7180534" y="1181576"/>
              <a:ext cx="469413" cy="7973803"/>
            </a:xfrm>
            <a:custGeom>
              <a:avLst/>
              <a:gdLst>
                <a:gd name="T0" fmla="*/ 20 w 227"/>
                <a:gd name="T1" fmla="*/ 294 h 3856"/>
                <a:gd name="T2" fmla="*/ 22 w 227"/>
                <a:gd name="T3" fmla="*/ 269 h 3856"/>
                <a:gd name="T4" fmla="*/ 29 w 227"/>
                <a:gd name="T5" fmla="*/ 220 h 3856"/>
                <a:gd name="T6" fmla="*/ 44 w 227"/>
                <a:gd name="T7" fmla="*/ 175 h 3856"/>
                <a:gd name="T8" fmla="*/ 66 w 227"/>
                <a:gd name="T9" fmla="*/ 133 h 3856"/>
                <a:gd name="T10" fmla="*/ 92 w 227"/>
                <a:gd name="T11" fmla="*/ 94 h 3856"/>
                <a:gd name="T12" fmla="*/ 126 w 227"/>
                <a:gd name="T13" fmla="*/ 61 h 3856"/>
                <a:gd name="T14" fmla="*/ 163 w 227"/>
                <a:gd name="T15" fmla="*/ 32 h 3856"/>
                <a:gd name="T16" fmla="*/ 205 w 227"/>
                <a:gd name="T17" fmla="*/ 8 h 3856"/>
                <a:gd name="T18" fmla="*/ 227 w 227"/>
                <a:gd name="T19" fmla="*/ 0 h 3856"/>
                <a:gd name="T20" fmla="*/ 180 w 227"/>
                <a:gd name="T21" fmla="*/ 13 h 3856"/>
                <a:gd name="T22" fmla="*/ 136 w 227"/>
                <a:gd name="T23" fmla="*/ 35 h 3856"/>
                <a:gd name="T24" fmla="*/ 99 w 227"/>
                <a:gd name="T25" fmla="*/ 62 h 3856"/>
                <a:gd name="T26" fmla="*/ 66 w 227"/>
                <a:gd name="T27" fmla="*/ 96 h 3856"/>
                <a:gd name="T28" fmla="*/ 39 w 227"/>
                <a:gd name="T29" fmla="*/ 136 h 3856"/>
                <a:gd name="T30" fmla="*/ 18 w 227"/>
                <a:gd name="T31" fmla="*/ 178 h 3856"/>
                <a:gd name="T32" fmla="*/ 5 w 227"/>
                <a:gd name="T33" fmla="*/ 225 h 3856"/>
                <a:gd name="T34" fmla="*/ 0 w 227"/>
                <a:gd name="T35" fmla="*/ 276 h 3856"/>
                <a:gd name="T36" fmla="*/ 0 w 227"/>
                <a:gd name="T37" fmla="*/ 3580 h 3856"/>
                <a:gd name="T38" fmla="*/ 5 w 227"/>
                <a:gd name="T39" fmla="*/ 3629 h 3856"/>
                <a:gd name="T40" fmla="*/ 18 w 227"/>
                <a:gd name="T41" fmla="*/ 3676 h 3856"/>
                <a:gd name="T42" fmla="*/ 39 w 227"/>
                <a:gd name="T43" fmla="*/ 3719 h 3856"/>
                <a:gd name="T44" fmla="*/ 66 w 227"/>
                <a:gd name="T45" fmla="*/ 3758 h 3856"/>
                <a:gd name="T46" fmla="*/ 99 w 227"/>
                <a:gd name="T47" fmla="*/ 3793 h 3856"/>
                <a:gd name="T48" fmla="*/ 136 w 227"/>
                <a:gd name="T49" fmla="*/ 3820 h 3856"/>
                <a:gd name="T50" fmla="*/ 180 w 227"/>
                <a:gd name="T51" fmla="*/ 3842 h 3856"/>
                <a:gd name="T52" fmla="*/ 227 w 227"/>
                <a:gd name="T53" fmla="*/ 3856 h 3856"/>
                <a:gd name="T54" fmla="*/ 205 w 227"/>
                <a:gd name="T55" fmla="*/ 3847 h 3856"/>
                <a:gd name="T56" fmla="*/ 163 w 227"/>
                <a:gd name="T57" fmla="*/ 3824 h 3856"/>
                <a:gd name="T58" fmla="*/ 126 w 227"/>
                <a:gd name="T59" fmla="*/ 3795 h 3856"/>
                <a:gd name="T60" fmla="*/ 92 w 227"/>
                <a:gd name="T61" fmla="*/ 3761 h 3856"/>
                <a:gd name="T62" fmla="*/ 66 w 227"/>
                <a:gd name="T63" fmla="*/ 3723 h 3856"/>
                <a:gd name="T64" fmla="*/ 44 w 227"/>
                <a:gd name="T65" fmla="*/ 3681 h 3856"/>
                <a:gd name="T66" fmla="*/ 29 w 227"/>
                <a:gd name="T67" fmla="*/ 3635 h 3856"/>
                <a:gd name="T68" fmla="*/ 22 w 227"/>
                <a:gd name="T69" fmla="*/ 3587 h 3856"/>
                <a:gd name="T70" fmla="*/ 20 w 227"/>
                <a:gd name="T71" fmla="*/ 3561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 h="3856">
                  <a:moveTo>
                    <a:pt x="20" y="3561"/>
                  </a:moveTo>
                  <a:lnTo>
                    <a:pt x="20" y="294"/>
                  </a:lnTo>
                  <a:lnTo>
                    <a:pt x="20" y="294"/>
                  </a:lnTo>
                  <a:lnTo>
                    <a:pt x="22" y="269"/>
                  </a:lnTo>
                  <a:lnTo>
                    <a:pt x="23" y="244"/>
                  </a:lnTo>
                  <a:lnTo>
                    <a:pt x="29" y="220"/>
                  </a:lnTo>
                  <a:lnTo>
                    <a:pt x="35" y="197"/>
                  </a:lnTo>
                  <a:lnTo>
                    <a:pt x="44" y="175"/>
                  </a:lnTo>
                  <a:lnTo>
                    <a:pt x="54" y="153"/>
                  </a:lnTo>
                  <a:lnTo>
                    <a:pt x="66" y="133"/>
                  </a:lnTo>
                  <a:lnTo>
                    <a:pt x="79" y="113"/>
                  </a:lnTo>
                  <a:lnTo>
                    <a:pt x="92" y="94"/>
                  </a:lnTo>
                  <a:lnTo>
                    <a:pt x="109" y="76"/>
                  </a:lnTo>
                  <a:lnTo>
                    <a:pt x="126" y="61"/>
                  </a:lnTo>
                  <a:lnTo>
                    <a:pt x="143" y="45"/>
                  </a:lnTo>
                  <a:lnTo>
                    <a:pt x="163" y="32"/>
                  </a:lnTo>
                  <a:lnTo>
                    <a:pt x="183" y="20"/>
                  </a:lnTo>
                  <a:lnTo>
                    <a:pt x="205" y="8"/>
                  </a:lnTo>
                  <a:lnTo>
                    <a:pt x="227" y="0"/>
                  </a:lnTo>
                  <a:lnTo>
                    <a:pt x="227" y="0"/>
                  </a:lnTo>
                  <a:lnTo>
                    <a:pt x="203" y="5"/>
                  </a:lnTo>
                  <a:lnTo>
                    <a:pt x="180" y="13"/>
                  </a:lnTo>
                  <a:lnTo>
                    <a:pt x="158" y="24"/>
                  </a:lnTo>
                  <a:lnTo>
                    <a:pt x="136" y="35"/>
                  </a:lnTo>
                  <a:lnTo>
                    <a:pt x="118" y="47"/>
                  </a:lnTo>
                  <a:lnTo>
                    <a:pt x="99" y="62"/>
                  </a:lnTo>
                  <a:lnTo>
                    <a:pt x="81" y="79"/>
                  </a:lnTo>
                  <a:lnTo>
                    <a:pt x="66" y="96"/>
                  </a:lnTo>
                  <a:lnTo>
                    <a:pt x="50" y="116"/>
                  </a:lnTo>
                  <a:lnTo>
                    <a:pt x="39" y="136"/>
                  </a:lnTo>
                  <a:lnTo>
                    <a:pt x="27" y="156"/>
                  </a:lnTo>
                  <a:lnTo>
                    <a:pt x="18" y="178"/>
                  </a:lnTo>
                  <a:lnTo>
                    <a:pt x="10" y="202"/>
                  </a:lnTo>
                  <a:lnTo>
                    <a:pt x="5" y="225"/>
                  </a:lnTo>
                  <a:lnTo>
                    <a:pt x="2" y="251"/>
                  </a:lnTo>
                  <a:lnTo>
                    <a:pt x="0" y="276"/>
                  </a:lnTo>
                  <a:lnTo>
                    <a:pt x="0" y="3580"/>
                  </a:lnTo>
                  <a:lnTo>
                    <a:pt x="0" y="3580"/>
                  </a:lnTo>
                  <a:lnTo>
                    <a:pt x="2" y="3605"/>
                  </a:lnTo>
                  <a:lnTo>
                    <a:pt x="5" y="3629"/>
                  </a:lnTo>
                  <a:lnTo>
                    <a:pt x="10" y="3654"/>
                  </a:lnTo>
                  <a:lnTo>
                    <a:pt x="18" y="3676"/>
                  </a:lnTo>
                  <a:lnTo>
                    <a:pt x="27" y="3699"/>
                  </a:lnTo>
                  <a:lnTo>
                    <a:pt x="39" y="3719"/>
                  </a:lnTo>
                  <a:lnTo>
                    <a:pt x="50" y="3740"/>
                  </a:lnTo>
                  <a:lnTo>
                    <a:pt x="66" y="3758"/>
                  </a:lnTo>
                  <a:lnTo>
                    <a:pt x="81" y="3777"/>
                  </a:lnTo>
                  <a:lnTo>
                    <a:pt x="99" y="3793"/>
                  </a:lnTo>
                  <a:lnTo>
                    <a:pt x="118" y="3807"/>
                  </a:lnTo>
                  <a:lnTo>
                    <a:pt x="136" y="3820"/>
                  </a:lnTo>
                  <a:lnTo>
                    <a:pt x="158" y="3832"/>
                  </a:lnTo>
                  <a:lnTo>
                    <a:pt x="180" y="3842"/>
                  </a:lnTo>
                  <a:lnTo>
                    <a:pt x="203" y="3849"/>
                  </a:lnTo>
                  <a:lnTo>
                    <a:pt x="227" y="3856"/>
                  </a:lnTo>
                  <a:lnTo>
                    <a:pt x="227" y="3856"/>
                  </a:lnTo>
                  <a:lnTo>
                    <a:pt x="205" y="3847"/>
                  </a:lnTo>
                  <a:lnTo>
                    <a:pt x="183" y="3836"/>
                  </a:lnTo>
                  <a:lnTo>
                    <a:pt x="163" y="3824"/>
                  </a:lnTo>
                  <a:lnTo>
                    <a:pt x="143" y="3810"/>
                  </a:lnTo>
                  <a:lnTo>
                    <a:pt x="126" y="3795"/>
                  </a:lnTo>
                  <a:lnTo>
                    <a:pt x="109" y="3778"/>
                  </a:lnTo>
                  <a:lnTo>
                    <a:pt x="92" y="3761"/>
                  </a:lnTo>
                  <a:lnTo>
                    <a:pt x="79" y="3743"/>
                  </a:lnTo>
                  <a:lnTo>
                    <a:pt x="66" y="3723"/>
                  </a:lnTo>
                  <a:lnTo>
                    <a:pt x="54" y="3703"/>
                  </a:lnTo>
                  <a:lnTo>
                    <a:pt x="44" y="3681"/>
                  </a:lnTo>
                  <a:lnTo>
                    <a:pt x="35" y="3657"/>
                  </a:lnTo>
                  <a:lnTo>
                    <a:pt x="29" y="3635"/>
                  </a:lnTo>
                  <a:lnTo>
                    <a:pt x="23" y="3610"/>
                  </a:lnTo>
                  <a:lnTo>
                    <a:pt x="22" y="3587"/>
                  </a:lnTo>
                  <a:lnTo>
                    <a:pt x="20" y="3561"/>
                  </a:lnTo>
                  <a:lnTo>
                    <a:pt x="20" y="3561"/>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3E87C7BE-8E7C-4F89-8E3B-9AA13DC37F9F}"/>
                </a:ext>
              </a:extLst>
            </p:cNvPr>
            <p:cNvSpPr>
              <a:spLocks/>
            </p:cNvSpPr>
            <p:nvPr/>
          </p:nvSpPr>
          <p:spPr bwMode="auto">
            <a:xfrm>
              <a:off x="7267385" y="1171236"/>
              <a:ext cx="3749095" cy="299845"/>
            </a:xfrm>
            <a:custGeom>
              <a:avLst/>
              <a:gdLst>
                <a:gd name="T0" fmla="*/ 1571 w 1813"/>
                <a:gd name="T1" fmla="*/ 22 h 145"/>
                <a:gd name="T2" fmla="*/ 1590 w 1813"/>
                <a:gd name="T3" fmla="*/ 22 h 145"/>
                <a:gd name="T4" fmla="*/ 1625 w 1813"/>
                <a:gd name="T5" fmla="*/ 27 h 145"/>
                <a:gd name="T6" fmla="*/ 1660 w 1813"/>
                <a:gd name="T7" fmla="*/ 35 h 145"/>
                <a:gd name="T8" fmla="*/ 1692 w 1813"/>
                <a:gd name="T9" fmla="*/ 47 h 145"/>
                <a:gd name="T10" fmla="*/ 1739 w 1813"/>
                <a:gd name="T11" fmla="*/ 72 h 145"/>
                <a:gd name="T12" fmla="*/ 1791 w 1813"/>
                <a:gd name="T13" fmla="*/ 118 h 145"/>
                <a:gd name="T14" fmla="*/ 1813 w 1813"/>
                <a:gd name="T15" fmla="*/ 145 h 145"/>
                <a:gd name="T16" fmla="*/ 1795 w 1813"/>
                <a:gd name="T17" fmla="*/ 113 h 145"/>
                <a:gd name="T18" fmla="*/ 1773 w 1813"/>
                <a:gd name="T19" fmla="*/ 86 h 145"/>
                <a:gd name="T20" fmla="*/ 1746 w 1813"/>
                <a:gd name="T21" fmla="*/ 61 h 145"/>
                <a:gd name="T22" fmla="*/ 1717 w 1813"/>
                <a:gd name="T23" fmla="*/ 39 h 145"/>
                <a:gd name="T24" fmla="*/ 1686 w 1813"/>
                <a:gd name="T25" fmla="*/ 22 h 145"/>
                <a:gd name="T26" fmla="*/ 1652 w 1813"/>
                <a:gd name="T27" fmla="*/ 10 h 145"/>
                <a:gd name="T28" fmla="*/ 1615 w 1813"/>
                <a:gd name="T29" fmla="*/ 2 h 145"/>
                <a:gd name="T30" fmla="*/ 1578 w 1813"/>
                <a:gd name="T31" fmla="*/ 0 h 145"/>
                <a:gd name="T32" fmla="*/ 237 w 1813"/>
                <a:gd name="T33" fmla="*/ 0 h 145"/>
                <a:gd name="T34" fmla="*/ 198 w 1813"/>
                <a:gd name="T35" fmla="*/ 2 h 145"/>
                <a:gd name="T36" fmla="*/ 163 w 1813"/>
                <a:gd name="T37" fmla="*/ 10 h 145"/>
                <a:gd name="T38" fmla="*/ 128 w 1813"/>
                <a:gd name="T39" fmla="*/ 22 h 145"/>
                <a:gd name="T40" fmla="*/ 96 w 1813"/>
                <a:gd name="T41" fmla="*/ 39 h 145"/>
                <a:gd name="T42" fmla="*/ 67 w 1813"/>
                <a:gd name="T43" fmla="*/ 61 h 145"/>
                <a:gd name="T44" fmla="*/ 42 w 1813"/>
                <a:gd name="T45" fmla="*/ 86 h 145"/>
                <a:gd name="T46" fmla="*/ 18 w 1813"/>
                <a:gd name="T47" fmla="*/ 113 h 145"/>
                <a:gd name="T48" fmla="*/ 0 w 1813"/>
                <a:gd name="T49" fmla="*/ 145 h 145"/>
                <a:gd name="T50" fmla="*/ 22 w 1813"/>
                <a:gd name="T51" fmla="*/ 118 h 145"/>
                <a:gd name="T52" fmla="*/ 76 w 1813"/>
                <a:gd name="T53" fmla="*/ 72 h 145"/>
                <a:gd name="T54" fmla="*/ 121 w 1813"/>
                <a:gd name="T55" fmla="*/ 47 h 145"/>
                <a:gd name="T56" fmla="*/ 153 w 1813"/>
                <a:gd name="T57" fmla="*/ 35 h 145"/>
                <a:gd name="T58" fmla="*/ 188 w 1813"/>
                <a:gd name="T59" fmla="*/ 27 h 145"/>
                <a:gd name="T60" fmla="*/ 224 w 1813"/>
                <a:gd name="T61" fmla="*/ 22 h 145"/>
                <a:gd name="T62" fmla="*/ 242 w 1813"/>
                <a:gd name="T63"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3" h="145">
                  <a:moveTo>
                    <a:pt x="242" y="22"/>
                  </a:moveTo>
                  <a:lnTo>
                    <a:pt x="1571" y="22"/>
                  </a:lnTo>
                  <a:lnTo>
                    <a:pt x="1571" y="22"/>
                  </a:lnTo>
                  <a:lnTo>
                    <a:pt x="1590" y="22"/>
                  </a:lnTo>
                  <a:lnTo>
                    <a:pt x="1608" y="23"/>
                  </a:lnTo>
                  <a:lnTo>
                    <a:pt x="1625" y="27"/>
                  </a:lnTo>
                  <a:lnTo>
                    <a:pt x="1643" y="30"/>
                  </a:lnTo>
                  <a:lnTo>
                    <a:pt x="1660" y="35"/>
                  </a:lnTo>
                  <a:lnTo>
                    <a:pt x="1677" y="40"/>
                  </a:lnTo>
                  <a:lnTo>
                    <a:pt x="1692" y="47"/>
                  </a:lnTo>
                  <a:lnTo>
                    <a:pt x="1709" y="55"/>
                  </a:lnTo>
                  <a:lnTo>
                    <a:pt x="1739" y="72"/>
                  </a:lnTo>
                  <a:lnTo>
                    <a:pt x="1766" y="94"/>
                  </a:lnTo>
                  <a:lnTo>
                    <a:pt x="1791" y="118"/>
                  </a:lnTo>
                  <a:lnTo>
                    <a:pt x="1813" y="145"/>
                  </a:lnTo>
                  <a:lnTo>
                    <a:pt x="1813" y="145"/>
                  </a:lnTo>
                  <a:lnTo>
                    <a:pt x="1805" y="128"/>
                  </a:lnTo>
                  <a:lnTo>
                    <a:pt x="1795" y="113"/>
                  </a:lnTo>
                  <a:lnTo>
                    <a:pt x="1785" y="99"/>
                  </a:lnTo>
                  <a:lnTo>
                    <a:pt x="1773" y="86"/>
                  </a:lnTo>
                  <a:lnTo>
                    <a:pt x="1760" y="72"/>
                  </a:lnTo>
                  <a:lnTo>
                    <a:pt x="1746" y="61"/>
                  </a:lnTo>
                  <a:lnTo>
                    <a:pt x="1733" y="49"/>
                  </a:lnTo>
                  <a:lnTo>
                    <a:pt x="1717" y="39"/>
                  </a:lnTo>
                  <a:lnTo>
                    <a:pt x="1702" y="30"/>
                  </a:lnTo>
                  <a:lnTo>
                    <a:pt x="1686" y="22"/>
                  </a:lnTo>
                  <a:lnTo>
                    <a:pt x="1669" y="15"/>
                  </a:lnTo>
                  <a:lnTo>
                    <a:pt x="1652" y="10"/>
                  </a:lnTo>
                  <a:lnTo>
                    <a:pt x="1633" y="5"/>
                  </a:lnTo>
                  <a:lnTo>
                    <a:pt x="1615" y="2"/>
                  </a:lnTo>
                  <a:lnTo>
                    <a:pt x="1596" y="0"/>
                  </a:lnTo>
                  <a:lnTo>
                    <a:pt x="1578" y="0"/>
                  </a:lnTo>
                  <a:lnTo>
                    <a:pt x="237" y="0"/>
                  </a:lnTo>
                  <a:lnTo>
                    <a:pt x="237" y="0"/>
                  </a:lnTo>
                  <a:lnTo>
                    <a:pt x="217" y="0"/>
                  </a:lnTo>
                  <a:lnTo>
                    <a:pt x="198" y="2"/>
                  </a:lnTo>
                  <a:lnTo>
                    <a:pt x="180" y="5"/>
                  </a:lnTo>
                  <a:lnTo>
                    <a:pt x="163" y="10"/>
                  </a:lnTo>
                  <a:lnTo>
                    <a:pt x="145" y="15"/>
                  </a:lnTo>
                  <a:lnTo>
                    <a:pt x="128" y="22"/>
                  </a:lnTo>
                  <a:lnTo>
                    <a:pt x="113" y="30"/>
                  </a:lnTo>
                  <a:lnTo>
                    <a:pt x="96" y="39"/>
                  </a:lnTo>
                  <a:lnTo>
                    <a:pt x="82" y="49"/>
                  </a:lnTo>
                  <a:lnTo>
                    <a:pt x="67" y="61"/>
                  </a:lnTo>
                  <a:lnTo>
                    <a:pt x="54" y="72"/>
                  </a:lnTo>
                  <a:lnTo>
                    <a:pt x="42" y="86"/>
                  </a:lnTo>
                  <a:lnTo>
                    <a:pt x="30" y="99"/>
                  </a:lnTo>
                  <a:lnTo>
                    <a:pt x="18" y="113"/>
                  </a:lnTo>
                  <a:lnTo>
                    <a:pt x="8" y="128"/>
                  </a:lnTo>
                  <a:lnTo>
                    <a:pt x="0" y="145"/>
                  </a:lnTo>
                  <a:lnTo>
                    <a:pt x="0" y="145"/>
                  </a:lnTo>
                  <a:lnTo>
                    <a:pt x="22" y="118"/>
                  </a:lnTo>
                  <a:lnTo>
                    <a:pt x="47" y="94"/>
                  </a:lnTo>
                  <a:lnTo>
                    <a:pt x="76" y="72"/>
                  </a:lnTo>
                  <a:lnTo>
                    <a:pt x="106" y="55"/>
                  </a:lnTo>
                  <a:lnTo>
                    <a:pt x="121" y="47"/>
                  </a:lnTo>
                  <a:lnTo>
                    <a:pt x="138" y="40"/>
                  </a:lnTo>
                  <a:lnTo>
                    <a:pt x="153" y="35"/>
                  </a:lnTo>
                  <a:lnTo>
                    <a:pt x="172" y="30"/>
                  </a:lnTo>
                  <a:lnTo>
                    <a:pt x="188" y="27"/>
                  </a:lnTo>
                  <a:lnTo>
                    <a:pt x="207" y="23"/>
                  </a:lnTo>
                  <a:lnTo>
                    <a:pt x="224" y="22"/>
                  </a:lnTo>
                  <a:lnTo>
                    <a:pt x="242" y="22"/>
                  </a:lnTo>
                  <a:lnTo>
                    <a:pt x="242" y="22"/>
                  </a:lnTo>
                  <a:close/>
                </a:path>
              </a:pathLst>
            </a:custGeom>
            <a:gradFill flip="none" rotWithShape="1">
              <a:gsLst>
                <a:gs pos="0">
                  <a:schemeClr val="bg1">
                    <a:alpha val="43000"/>
                  </a:schemeClr>
                </a:gs>
                <a:gs pos="37000">
                  <a:schemeClr val="bg1">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2B9F739E-415B-416F-B6BA-A41FB2AA281F}"/>
                </a:ext>
              </a:extLst>
            </p:cNvPr>
            <p:cNvSpPr>
              <a:spLocks noChangeArrowheads="1"/>
            </p:cNvSpPr>
            <p:nvPr/>
          </p:nvSpPr>
          <p:spPr bwMode="auto">
            <a:xfrm>
              <a:off x="7151583" y="1932221"/>
              <a:ext cx="3980699" cy="599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8F25A666-3B3D-4A68-94E9-BB3D210A6531}"/>
                </a:ext>
              </a:extLst>
            </p:cNvPr>
            <p:cNvSpPr>
              <a:spLocks noChangeArrowheads="1"/>
            </p:cNvSpPr>
            <p:nvPr/>
          </p:nvSpPr>
          <p:spPr bwMode="auto">
            <a:xfrm>
              <a:off x="7151583" y="8365443"/>
              <a:ext cx="3980699" cy="5790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2120074E-207C-4AE7-8D10-6F39EC37807B}"/>
                </a:ext>
              </a:extLst>
            </p:cNvPr>
            <p:cNvSpPr>
              <a:spLocks/>
            </p:cNvSpPr>
            <p:nvPr/>
          </p:nvSpPr>
          <p:spPr bwMode="auto">
            <a:xfrm>
              <a:off x="7221892" y="1208458"/>
              <a:ext cx="3840082" cy="7915902"/>
            </a:xfrm>
            <a:custGeom>
              <a:avLst/>
              <a:gdLst>
                <a:gd name="T0" fmla="*/ 263 w 1857"/>
                <a:gd name="T1" fmla="*/ 3828 h 3828"/>
                <a:gd name="T2" fmla="*/ 210 w 1857"/>
                <a:gd name="T3" fmla="*/ 3823 h 3828"/>
                <a:gd name="T4" fmla="*/ 160 w 1857"/>
                <a:gd name="T5" fmla="*/ 3807 h 3828"/>
                <a:gd name="T6" fmla="*/ 116 w 1857"/>
                <a:gd name="T7" fmla="*/ 3784 h 3828"/>
                <a:gd name="T8" fmla="*/ 78 w 1857"/>
                <a:gd name="T9" fmla="*/ 3752 h 3828"/>
                <a:gd name="T10" fmla="*/ 46 w 1857"/>
                <a:gd name="T11" fmla="*/ 3713 h 3828"/>
                <a:gd name="T12" fmla="*/ 20 w 1857"/>
                <a:gd name="T13" fmla="*/ 3668 h 3828"/>
                <a:gd name="T14" fmla="*/ 5 w 1857"/>
                <a:gd name="T15" fmla="*/ 3619 h 3828"/>
                <a:gd name="T16" fmla="*/ 0 w 1857"/>
                <a:gd name="T17" fmla="*/ 3567 h 3828"/>
                <a:gd name="T18" fmla="*/ 0 w 1857"/>
                <a:gd name="T19" fmla="*/ 263 h 3828"/>
                <a:gd name="T20" fmla="*/ 5 w 1857"/>
                <a:gd name="T21" fmla="*/ 211 h 3828"/>
                <a:gd name="T22" fmla="*/ 20 w 1857"/>
                <a:gd name="T23" fmla="*/ 162 h 3828"/>
                <a:gd name="T24" fmla="*/ 46 w 1857"/>
                <a:gd name="T25" fmla="*/ 117 h 3828"/>
                <a:gd name="T26" fmla="*/ 78 w 1857"/>
                <a:gd name="T27" fmla="*/ 78 h 3828"/>
                <a:gd name="T28" fmla="*/ 116 w 1857"/>
                <a:gd name="T29" fmla="*/ 46 h 3828"/>
                <a:gd name="T30" fmla="*/ 160 w 1857"/>
                <a:gd name="T31" fmla="*/ 22 h 3828"/>
                <a:gd name="T32" fmla="*/ 210 w 1857"/>
                <a:gd name="T33" fmla="*/ 7 h 3828"/>
                <a:gd name="T34" fmla="*/ 263 w 1857"/>
                <a:gd name="T35" fmla="*/ 0 h 3828"/>
                <a:gd name="T36" fmla="*/ 1595 w 1857"/>
                <a:gd name="T37" fmla="*/ 0 h 3828"/>
                <a:gd name="T38" fmla="*/ 1649 w 1857"/>
                <a:gd name="T39" fmla="*/ 7 h 3828"/>
                <a:gd name="T40" fmla="*/ 1697 w 1857"/>
                <a:gd name="T41" fmla="*/ 22 h 3828"/>
                <a:gd name="T42" fmla="*/ 1741 w 1857"/>
                <a:gd name="T43" fmla="*/ 46 h 3828"/>
                <a:gd name="T44" fmla="*/ 1780 w 1857"/>
                <a:gd name="T45" fmla="*/ 78 h 3828"/>
                <a:gd name="T46" fmla="*/ 1812 w 1857"/>
                <a:gd name="T47" fmla="*/ 117 h 3828"/>
                <a:gd name="T48" fmla="*/ 1837 w 1857"/>
                <a:gd name="T49" fmla="*/ 162 h 3828"/>
                <a:gd name="T50" fmla="*/ 1852 w 1857"/>
                <a:gd name="T51" fmla="*/ 211 h 3828"/>
                <a:gd name="T52" fmla="*/ 1857 w 1857"/>
                <a:gd name="T53" fmla="*/ 263 h 3828"/>
                <a:gd name="T54" fmla="*/ 1857 w 1857"/>
                <a:gd name="T55" fmla="*/ 3567 h 3828"/>
                <a:gd name="T56" fmla="*/ 1852 w 1857"/>
                <a:gd name="T57" fmla="*/ 3619 h 3828"/>
                <a:gd name="T58" fmla="*/ 1837 w 1857"/>
                <a:gd name="T59" fmla="*/ 3668 h 3828"/>
                <a:gd name="T60" fmla="*/ 1812 w 1857"/>
                <a:gd name="T61" fmla="*/ 3713 h 3828"/>
                <a:gd name="T62" fmla="*/ 1780 w 1857"/>
                <a:gd name="T63" fmla="*/ 3752 h 3828"/>
                <a:gd name="T64" fmla="*/ 1741 w 1857"/>
                <a:gd name="T65" fmla="*/ 3784 h 3828"/>
                <a:gd name="T66" fmla="*/ 1697 w 1857"/>
                <a:gd name="T67" fmla="*/ 3807 h 3828"/>
                <a:gd name="T68" fmla="*/ 1649 w 1857"/>
                <a:gd name="T69" fmla="*/ 3823 h 3828"/>
                <a:gd name="T70" fmla="*/ 1595 w 1857"/>
                <a:gd name="T71" fmla="*/ 3828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57" h="3828">
                  <a:moveTo>
                    <a:pt x="263" y="3828"/>
                  </a:moveTo>
                  <a:lnTo>
                    <a:pt x="263" y="3828"/>
                  </a:lnTo>
                  <a:lnTo>
                    <a:pt x="236" y="3828"/>
                  </a:lnTo>
                  <a:lnTo>
                    <a:pt x="210" y="3823"/>
                  </a:lnTo>
                  <a:lnTo>
                    <a:pt x="185" y="3816"/>
                  </a:lnTo>
                  <a:lnTo>
                    <a:pt x="160" y="3807"/>
                  </a:lnTo>
                  <a:lnTo>
                    <a:pt x="138" y="3797"/>
                  </a:lnTo>
                  <a:lnTo>
                    <a:pt x="116" y="3784"/>
                  </a:lnTo>
                  <a:lnTo>
                    <a:pt x="96" y="3769"/>
                  </a:lnTo>
                  <a:lnTo>
                    <a:pt x="78" y="3752"/>
                  </a:lnTo>
                  <a:lnTo>
                    <a:pt x="61" y="3733"/>
                  </a:lnTo>
                  <a:lnTo>
                    <a:pt x="46" y="3713"/>
                  </a:lnTo>
                  <a:lnTo>
                    <a:pt x="32" y="3691"/>
                  </a:lnTo>
                  <a:lnTo>
                    <a:pt x="20" y="3668"/>
                  </a:lnTo>
                  <a:lnTo>
                    <a:pt x="12" y="3644"/>
                  </a:lnTo>
                  <a:lnTo>
                    <a:pt x="5" y="3619"/>
                  </a:lnTo>
                  <a:lnTo>
                    <a:pt x="2" y="3594"/>
                  </a:lnTo>
                  <a:lnTo>
                    <a:pt x="0" y="3567"/>
                  </a:lnTo>
                  <a:lnTo>
                    <a:pt x="0" y="263"/>
                  </a:lnTo>
                  <a:lnTo>
                    <a:pt x="0" y="263"/>
                  </a:lnTo>
                  <a:lnTo>
                    <a:pt x="2" y="236"/>
                  </a:lnTo>
                  <a:lnTo>
                    <a:pt x="5" y="211"/>
                  </a:lnTo>
                  <a:lnTo>
                    <a:pt x="12" y="185"/>
                  </a:lnTo>
                  <a:lnTo>
                    <a:pt x="20" y="162"/>
                  </a:lnTo>
                  <a:lnTo>
                    <a:pt x="32" y="138"/>
                  </a:lnTo>
                  <a:lnTo>
                    <a:pt x="46" y="117"/>
                  </a:lnTo>
                  <a:lnTo>
                    <a:pt x="61" y="96"/>
                  </a:lnTo>
                  <a:lnTo>
                    <a:pt x="78" y="78"/>
                  </a:lnTo>
                  <a:lnTo>
                    <a:pt x="96" y="61"/>
                  </a:lnTo>
                  <a:lnTo>
                    <a:pt x="116" y="46"/>
                  </a:lnTo>
                  <a:lnTo>
                    <a:pt x="138" y="32"/>
                  </a:lnTo>
                  <a:lnTo>
                    <a:pt x="160" y="22"/>
                  </a:lnTo>
                  <a:lnTo>
                    <a:pt x="185" y="12"/>
                  </a:lnTo>
                  <a:lnTo>
                    <a:pt x="210" y="7"/>
                  </a:lnTo>
                  <a:lnTo>
                    <a:pt x="236" y="2"/>
                  </a:lnTo>
                  <a:lnTo>
                    <a:pt x="263" y="0"/>
                  </a:lnTo>
                  <a:lnTo>
                    <a:pt x="1595" y="0"/>
                  </a:lnTo>
                  <a:lnTo>
                    <a:pt x="1595" y="0"/>
                  </a:lnTo>
                  <a:lnTo>
                    <a:pt x="1622" y="2"/>
                  </a:lnTo>
                  <a:lnTo>
                    <a:pt x="1649" y="7"/>
                  </a:lnTo>
                  <a:lnTo>
                    <a:pt x="1674" y="12"/>
                  </a:lnTo>
                  <a:lnTo>
                    <a:pt x="1697" y="22"/>
                  </a:lnTo>
                  <a:lnTo>
                    <a:pt x="1721" y="32"/>
                  </a:lnTo>
                  <a:lnTo>
                    <a:pt x="1741" y="46"/>
                  </a:lnTo>
                  <a:lnTo>
                    <a:pt x="1761" y="61"/>
                  </a:lnTo>
                  <a:lnTo>
                    <a:pt x="1780" y="78"/>
                  </a:lnTo>
                  <a:lnTo>
                    <a:pt x="1797" y="96"/>
                  </a:lnTo>
                  <a:lnTo>
                    <a:pt x="1812" y="117"/>
                  </a:lnTo>
                  <a:lnTo>
                    <a:pt x="1825" y="138"/>
                  </a:lnTo>
                  <a:lnTo>
                    <a:pt x="1837" y="162"/>
                  </a:lnTo>
                  <a:lnTo>
                    <a:pt x="1845" y="185"/>
                  </a:lnTo>
                  <a:lnTo>
                    <a:pt x="1852" y="211"/>
                  </a:lnTo>
                  <a:lnTo>
                    <a:pt x="1856" y="236"/>
                  </a:lnTo>
                  <a:lnTo>
                    <a:pt x="1857" y="263"/>
                  </a:lnTo>
                  <a:lnTo>
                    <a:pt x="1857" y="3567"/>
                  </a:lnTo>
                  <a:lnTo>
                    <a:pt x="1857" y="3567"/>
                  </a:lnTo>
                  <a:lnTo>
                    <a:pt x="1856" y="3594"/>
                  </a:lnTo>
                  <a:lnTo>
                    <a:pt x="1852" y="3619"/>
                  </a:lnTo>
                  <a:lnTo>
                    <a:pt x="1845" y="3644"/>
                  </a:lnTo>
                  <a:lnTo>
                    <a:pt x="1837" y="3668"/>
                  </a:lnTo>
                  <a:lnTo>
                    <a:pt x="1825" y="3691"/>
                  </a:lnTo>
                  <a:lnTo>
                    <a:pt x="1812" y="3713"/>
                  </a:lnTo>
                  <a:lnTo>
                    <a:pt x="1797" y="3733"/>
                  </a:lnTo>
                  <a:lnTo>
                    <a:pt x="1780" y="3752"/>
                  </a:lnTo>
                  <a:lnTo>
                    <a:pt x="1761" y="3769"/>
                  </a:lnTo>
                  <a:lnTo>
                    <a:pt x="1741" y="3784"/>
                  </a:lnTo>
                  <a:lnTo>
                    <a:pt x="1721" y="3797"/>
                  </a:lnTo>
                  <a:lnTo>
                    <a:pt x="1697" y="3807"/>
                  </a:lnTo>
                  <a:lnTo>
                    <a:pt x="1674" y="3816"/>
                  </a:lnTo>
                  <a:lnTo>
                    <a:pt x="1649" y="3823"/>
                  </a:lnTo>
                  <a:lnTo>
                    <a:pt x="1622" y="3828"/>
                  </a:lnTo>
                  <a:lnTo>
                    <a:pt x="1595" y="3828"/>
                  </a:lnTo>
                  <a:lnTo>
                    <a:pt x="263" y="3828"/>
                  </a:lnTo>
                  <a:close/>
                </a:path>
              </a:pathLst>
            </a:custGeom>
            <a:gradFill>
              <a:gsLst>
                <a:gs pos="0">
                  <a:srgbClr val="000000"/>
                </a:gs>
                <a:gs pos="100000">
                  <a:srgbClr val="000000"/>
                </a:gs>
                <a:gs pos="5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a:extLst>
                <a:ext uri="{FF2B5EF4-FFF2-40B4-BE49-F238E27FC236}">
                  <a16:creationId xmlns:a16="http://schemas.microsoft.com/office/drawing/2014/main" id="{DD821067-E424-4723-834B-A5318782DC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3929" y="1702685"/>
              <a:ext cx="3809063" cy="686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a:extLst>
                <a:ext uri="{FF2B5EF4-FFF2-40B4-BE49-F238E27FC236}">
                  <a16:creationId xmlns:a16="http://schemas.microsoft.com/office/drawing/2014/main" id="{C159134C-85F6-4A8A-9682-8565E52A5121}"/>
                </a:ext>
              </a:extLst>
            </p:cNvPr>
            <p:cNvSpPr>
              <a:spLocks noChangeArrowheads="1"/>
            </p:cNvSpPr>
            <p:nvPr/>
          </p:nvSpPr>
          <p:spPr bwMode="auto">
            <a:xfrm>
              <a:off x="7304608" y="1723364"/>
              <a:ext cx="3771841" cy="6830258"/>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0">
              <a:extLst>
                <a:ext uri="{FF2B5EF4-FFF2-40B4-BE49-F238E27FC236}">
                  <a16:creationId xmlns:a16="http://schemas.microsoft.com/office/drawing/2014/main" id="{8C2CCE34-2485-4D31-A9D3-560BFF54080E}"/>
                </a:ext>
              </a:extLst>
            </p:cNvPr>
            <p:cNvSpPr>
              <a:spLocks/>
            </p:cNvSpPr>
            <p:nvPr/>
          </p:nvSpPr>
          <p:spPr bwMode="auto">
            <a:xfrm>
              <a:off x="7263250" y="1251884"/>
              <a:ext cx="3757366" cy="7833186"/>
            </a:xfrm>
            <a:custGeom>
              <a:avLst/>
              <a:gdLst>
                <a:gd name="T0" fmla="*/ 243 w 1817"/>
                <a:gd name="T1" fmla="*/ 3788 h 3788"/>
                <a:gd name="T2" fmla="*/ 194 w 1817"/>
                <a:gd name="T3" fmla="*/ 3783 h 3788"/>
                <a:gd name="T4" fmla="*/ 148 w 1817"/>
                <a:gd name="T5" fmla="*/ 3768 h 3788"/>
                <a:gd name="T6" fmla="*/ 106 w 1817"/>
                <a:gd name="T7" fmla="*/ 3746 h 3788"/>
                <a:gd name="T8" fmla="*/ 71 w 1817"/>
                <a:gd name="T9" fmla="*/ 3716 h 3788"/>
                <a:gd name="T10" fmla="*/ 42 w 1817"/>
                <a:gd name="T11" fmla="*/ 3680 h 3788"/>
                <a:gd name="T12" fmla="*/ 19 w 1817"/>
                <a:gd name="T13" fmla="*/ 3640 h 3788"/>
                <a:gd name="T14" fmla="*/ 5 w 1817"/>
                <a:gd name="T15" fmla="*/ 3595 h 3788"/>
                <a:gd name="T16" fmla="*/ 0 w 1817"/>
                <a:gd name="T17" fmla="*/ 3546 h 3788"/>
                <a:gd name="T18" fmla="*/ 0 w 1817"/>
                <a:gd name="T19" fmla="*/ 242 h 3788"/>
                <a:gd name="T20" fmla="*/ 5 w 1817"/>
                <a:gd name="T21" fmla="*/ 193 h 3788"/>
                <a:gd name="T22" fmla="*/ 19 w 1817"/>
                <a:gd name="T23" fmla="*/ 148 h 3788"/>
                <a:gd name="T24" fmla="*/ 42 w 1817"/>
                <a:gd name="T25" fmla="*/ 107 h 3788"/>
                <a:gd name="T26" fmla="*/ 71 w 1817"/>
                <a:gd name="T27" fmla="*/ 70 h 3788"/>
                <a:gd name="T28" fmla="*/ 106 w 1817"/>
                <a:gd name="T29" fmla="*/ 42 h 3788"/>
                <a:gd name="T30" fmla="*/ 148 w 1817"/>
                <a:gd name="T31" fmla="*/ 20 h 3788"/>
                <a:gd name="T32" fmla="*/ 194 w 1817"/>
                <a:gd name="T33" fmla="*/ 5 h 3788"/>
                <a:gd name="T34" fmla="*/ 243 w 1817"/>
                <a:gd name="T35" fmla="*/ 0 h 3788"/>
                <a:gd name="T36" fmla="*/ 1575 w 1817"/>
                <a:gd name="T37" fmla="*/ 0 h 3788"/>
                <a:gd name="T38" fmla="*/ 1624 w 1817"/>
                <a:gd name="T39" fmla="*/ 5 h 3788"/>
                <a:gd name="T40" fmla="*/ 1669 w 1817"/>
                <a:gd name="T41" fmla="*/ 20 h 3788"/>
                <a:gd name="T42" fmla="*/ 1711 w 1817"/>
                <a:gd name="T43" fmla="*/ 42 h 3788"/>
                <a:gd name="T44" fmla="*/ 1746 w 1817"/>
                <a:gd name="T45" fmla="*/ 70 h 3788"/>
                <a:gd name="T46" fmla="*/ 1777 w 1817"/>
                <a:gd name="T47" fmla="*/ 107 h 3788"/>
                <a:gd name="T48" fmla="*/ 1799 w 1817"/>
                <a:gd name="T49" fmla="*/ 148 h 3788"/>
                <a:gd name="T50" fmla="*/ 1812 w 1817"/>
                <a:gd name="T51" fmla="*/ 193 h 3788"/>
                <a:gd name="T52" fmla="*/ 1817 w 1817"/>
                <a:gd name="T53" fmla="*/ 242 h 3788"/>
                <a:gd name="T54" fmla="*/ 1817 w 1817"/>
                <a:gd name="T55" fmla="*/ 3546 h 3788"/>
                <a:gd name="T56" fmla="*/ 1812 w 1817"/>
                <a:gd name="T57" fmla="*/ 3595 h 3788"/>
                <a:gd name="T58" fmla="*/ 1799 w 1817"/>
                <a:gd name="T59" fmla="*/ 3640 h 3788"/>
                <a:gd name="T60" fmla="*/ 1777 w 1817"/>
                <a:gd name="T61" fmla="*/ 3680 h 3788"/>
                <a:gd name="T62" fmla="*/ 1746 w 1817"/>
                <a:gd name="T63" fmla="*/ 3716 h 3788"/>
                <a:gd name="T64" fmla="*/ 1711 w 1817"/>
                <a:gd name="T65" fmla="*/ 3746 h 3788"/>
                <a:gd name="T66" fmla="*/ 1669 w 1817"/>
                <a:gd name="T67" fmla="*/ 3768 h 3788"/>
                <a:gd name="T68" fmla="*/ 1624 w 1817"/>
                <a:gd name="T69" fmla="*/ 3783 h 3788"/>
                <a:gd name="T70" fmla="*/ 1575 w 1817"/>
                <a:gd name="T71" fmla="*/ 3788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7" h="3788">
                  <a:moveTo>
                    <a:pt x="243" y="3788"/>
                  </a:moveTo>
                  <a:lnTo>
                    <a:pt x="243" y="3788"/>
                  </a:lnTo>
                  <a:lnTo>
                    <a:pt x="217" y="3786"/>
                  </a:lnTo>
                  <a:lnTo>
                    <a:pt x="194" y="3783"/>
                  </a:lnTo>
                  <a:lnTo>
                    <a:pt x="170" y="3776"/>
                  </a:lnTo>
                  <a:lnTo>
                    <a:pt x="148" y="3768"/>
                  </a:lnTo>
                  <a:lnTo>
                    <a:pt x="126" y="3758"/>
                  </a:lnTo>
                  <a:lnTo>
                    <a:pt x="106" y="3746"/>
                  </a:lnTo>
                  <a:lnTo>
                    <a:pt x="88" y="3733"/>
                  </a:lnTo>
                  <a:lnTo>
                    <a:pt x="71" y="3716"/>
                  </a:lnTo>
                  <a:lnTo>
                    <a:pt x="56" y="3699"/>
                  </a:lnTo>
                  <a:lnTo>
                    <a:pt x="42" y="3680"/>
                  </a:lnTo>
                  <a:lnTo>
                    <a:pt x="29" y="3660"/>
                  </a:lnTo>
                  <a:lnTo>
                    <a:pt x="19" y="3640"/>
                  </a:lnTo>
                  <a:lnTo>
                    <a:pt x="10" y="3616"/>
                  </a:lnTo>
                  <a:lnTo>
                    <a:pt x="5" y="3595"/>
                  </a:lnTo>
                  <a:lnTo>
                    <a:pt x="2" y="3569"/>
                  </a:lnTo>
                  <a:lnTo>
                    <a:pt x="0" y="3546"/>
                  </a:lnTo>
                  <a:lnTo>
                    <a:pt x="0" y="242"/>
                  </a:lnTo>
                  <a:lnTo>
                    <a:pt x="0" y="242"/>
                  </a:lnTo>
                  <a:lnTo>
                    <a:pt x="2" y="217"/>
                  </a:lnTo>
                  <a:lnTo>
                    <a:pt x="5" y="193"/>
                  </a:lnTo>
                  <a:lnTo>
                    <a:pt x="10" y="170"/>
                  </a:lnTo>
                  <a:lnTo>
                    <a:pt x="19" y="148"/>
                  </a:lnTo>
                  <a:lnTo>
                    <a:pt x="29" y="127"/>
                  </a:lnTo>
                  <a:lnTo>
                    <a:pt x="42" y="107"/>
                  </a:lnTo>
                  <a:lnTo>
                    <a:pt x="56" y="89"/>
                  </a:lnTo>
                  <a:lnTo>
                    <a:pt x="71" y="70"/>
                  </a:lnTo>
                  <a:lnTo>
                    <a:pt x="88" y="55"/>
                  </a:lnTo>
                  <a:lnTo>
                    <a:pt x="106" y="42"/>
                  </a:lnTo>
                  <a:lnTo>
                    <a:pt x="126" y="30"/>
                  </a:lnTo>
                  <a:lnTo>
                    <a:pt x="148" y="20"/>
                  </a:lnTo>
                  <a:lnTo>
                    <a:pt x="170" y="11"/>
                  </a:lnTo>
                  <a:lnTo>
                    <a:pt x="194" y="5"/>
                  </a:lnTo>
                  <a:lnTo>
                    <a:pt x="217" y="1"/>
                  </a:lnTo>
                  <a:lnTo>
                    <a:pt x="243" y="0"/>
                  </a:lnTo>
                  <a:lnTo>
                    <a:pt x="1575" y="0"/>
                  </a:lnTo>
                  <a:lnTo>
                    <a:pt x="1575" y="0"/>
                  </a:lnTo>
                  <a:lnTo>
                    <a:pt x="1600" y="1"/>
                  </a:lnTo>
                  <a:lnTo>
                    <a:pt x="1624" y="5"/>
                  </a:lnTo>
                  <a:lnTo>
                    <a:pt x="1647" y="11"/>
                  </a:lnTo>
                  <a:lnTo>
                    <a:pt x="1669" y="20"/>
                  </a:lnTo>
                  <a:lnTo>
                    <a:pt x="1691" y="30"/>
                  </a:lnTo>
                  <a:lnTo>
                    <a:pt x="1711" y="42"/>
                  </a:lnTo>
                  <a:lnTo>
                    <a:pt x="1730" y="55"/>
                  </a:lnTo>
                  <a:lnTo>
                    <a:pt x="1746" y="70"/>
                  </a:lnTo>
                  <a:lnTo>
                    <a:pt x="1762" y="89"/>
                  </a:lnTo>
                  <a:lnTo>
                    <a:pt x="1777" y="107"/>
                  </a:lnTo>
                  <a:lnTo>
                    <a:pt x="1788" y="127"/>
                  </a:lnTo>
                  <a:lnTo>
                    <a:pt x="1799" y="148"/>
                  </a:lnTo>
                  <a:lnTo>
                    <a:pt x="1807" y="170"/>
                  </a:lnTo>
                  <a:lnTo>
                    <a:pt x="1812" y="193"/>
                  </a:lnTo>
                  <a:lnTo>
                    <a:pt x="1817" y="217"/>
                  </a:lnTo>
                  <a:lnTo>
                    <a:pt x="1817" y="242"/>
                  </a:lnTo>
                  <a:lnTo>
                    <a:pt x="1817" y="3546"/>
                  </a:lnTo>
                  <a:lnTo>
                    <a:pt x="1817" y="3546"/>
                  </a:lnTo>
                  <a:lnTo>
                    <a:pt x="1817" y="3569"/>
                  </a:lnTo>
                  <a:lnTo>
                    <a:pt x="1812" y="3595"/>
                  </a:lnTo>
                  <a:lnTo>
                    <a:pt x="1807" y="3616"/>
                  </a:lnTo>
                  <a:lnTo>
                    <a:pt x="1799" y="3640"/>
                  </a:lnTo>
                  <a:lnTo>
                    <a:pt x="1788" y="3660"/>
                  </a:lnTo>
                  <a:lnTo>
                    <a:pt x="1777" y="3680"/>
                  </a:lnTo>
                  <a:lnTo>
                    <a:pt x="1762" y="3699"/>
                  </a:lnTo>
                  <a:lnTo>
                    <a:pt x="1746" y="3716"/>
                  </a:lnTo>
                  <a:lnTo>
                    <a:pt x="1730" y="3733"/>
                  </a:lnTo>
                  <a:lnTo>
                    <a:pt x="1711" y="3746"/>
                  </a:lnTo>
                  <a:lnTo>
                    <a:pt x="1691" y="3758"/>
                  </a:lnTo>
                  <a:lnTo>
                    <a:pt x="1669" y="3768"/>
                  </a:lnTo>
                  <a:lnTo>
                    <a:pt x="1647" y="3776"/>
                  </a:lnTo>
                  <a:lnTo>
                    <a:pt x="1624" y="3783"/>
                  </a:lnTo>
                  <a:lnTo>
                    <a:pt x="1600" y="3786"/>
                  </a:lnTo>
                  <a:lnTo>
                    <a:pt x="1575" y="3788"/>
                  </a:lnTo>
                  <a:lnTo>
                    <a:pt x="243" y="3788"/>
                  </a:lnTo>
                  <a:close/>
                </a:path>
              </a:pathLst>
            </a:custGeom>
            <a:gradFill flip="none" rotWithShape="1">
              <a:gsLst>
                <a:gs pos="0">
                  <a:srgbClr val="000000"/>
                </a:gs>
                <a:gs pos="100000">
                  <a:srgbClr val="000000"/>
                </a:gs>
                <a:gs pos="75000">
                  <a:srgbClr val="333333"/>
                </a:gs>
                <a:gs pos="25000">
                  <a:srgbClr val="333333"/>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5A5D4A3E-B542-4C2A-9E27-0B2377808F33}"/>
                </a:ext>
              </a:extLst>
            </p:cNvPr>
            <p:cNvSpPr>
              <a:spLocks/>
            </p:cNvSpPr>
            <p:nvPr/>
          </p:nvSpPr>
          <p:spPr bwMode="auto">
            <a:xfrm>
              <a:off x="10693887" y="1282902"/>
              <a:ext cx="326727" cy="7771150"/>
            </a:xfrm>
            <a:custGeom>
              <a:avLst/>
              <a:gdLst>
                <a:gd name="T0" fmla="*/ 0 w 158"/>
                <a:gd name="T1" fmla="*/ 0 h 3758"/>
                <a:gd name="T2" fmla="*/ 29 w 158"/>
                <a:gd name="T3" fmla="*/ 25 h 3758"/>
                <a:gd name="T4" fmla="*/ 54 w 158"/>
                <a:gd name="T5" fmla="*/ 52 h 3758"/>
                <a:gd name="T6" fmla="*/ 77 w 158"/>
                <a:gd name="T7" fmla="*/ 82 h 3758"/>
                <a:gd name="T8" fmla="*/ 96 w 158"/>
                <a:gd name="T9" fmla="*/ 116 h 3758"/>
                <a:gd name="T10" fmla="*/ 111 w 158"/>
                <a:gd name="T11" fmla="*/ 151 h 3758"/>
                <a:gd name="T12" fmla="*/ 123 w 158"/>
                <a:gd name="T13" fmla="*/ 188 h 3758"/>
                <a:gd name="T14" fmla="*/ 129 w 158"/>
                <a:gd name="T15" fmla="*/ 227 h 3758"/>
                <a:gd name="T16" fmla="*/ 133 w 158"/>
                <a:gd name="T17" fmla="*/ 267 h 3758"/>
                <a:gd name="T18" fmla="*/ 133 w 158"/>
                <a:gd name="T19" fmla="*/ 3490 h 3758"/>
                <a:gd name="T20" fmla="*/ 129 w 158"/>
                <a:gd name="T21" fmla="*/ 3531 h 3758"/>
                <a:gd name="T22" fmla="*/ 123 w 158"/>
                <a:gd name="T23" fmla="*/ 3569 h 3758"/>
                <a:gd name="T24" fmla="*/ 111 w 158"/>
                <a:gd name="T25" fmla="*/ 3607 h 3758"/>
                <a:gd name="T26" fmla="*/ 96 w 158"/>
                <a:gd name="T27" fmla="*/ 3642 h 3758"/>
                <a:gd name="T28" fmla="*/ 77 w 158"/>
                <a:gd name="T29" fmla="*/ 3675 h 3758"/>
                <a:gd name="T30" fmla="*/ 54 w 158"/>
                <a:gd name="T31" fmla="*/ 3706 h 3758"/>
                <a:gd name="T32" fmla="*/ 29 w 158"/>
                <a:gd name="T33" fmla="*/ 3733 h 3758"/>
                <a:gd name="T34" fmla="*/ 0 w 158"/>
                <a:gd name="T35" fmla="*/ 3758 h 3758"/>
                <a:gd name="T36" fmla="*/ 17 w 158"/>
                <a:gd name="T37" fmla="*/ 3751 h 3758"/>
                <a:gd name="T38" fmla="*/ 49 w 158"/>
                <a:gd name="T39" fmla="*/ 3733 h 3758"/>
                <a:gd name="T40" fmla="*/ 77 w 158"/>
                <a:gd name="T41" fmla="*/ 3711 h 3758"/>
                <a:gd name="T42" fmla="*/ 103 w 158"/>
                <a:gd name="T43" fmla="*/ 3684 h 3758"/>
                <a:gd name="T44" fmla="*/ 124 w 158"/>
                <a:gd name="T45" fmla="*/ 3655 h 3758"/>
                <a:gd name="T46" fmla="*/ 140 w 158"/>
                <a:gd name="T47" fmla="*/ 3622 h 3758"/>
                <a:gd name="T48" fmla="*/ 151 w 158"/>
                <a:gd name="T49" fmla="*/ 3586 h 3758"/>
                <a:gd name="T50" fmla="*/ 158 w 158"/>
                <a:gd name="T51" fmla="*/ 3549 h 3758"/>
                <a:gd name="T52" fmla="*/ 158 w 158"/>
                <a:gd name="T53" fmla="*/ 227 h 3758"/>
                <a:gd name="T54" fmla="*/ 158 w 158"/>
                <a:gd name="T55" fmla="*/ 208 h 3758"/>
                <a:gd name="T56" fmla="*/ 151 w 158"/>
                <a:gd name="T57" fmla="*/ 170 h 3758"/>
                <a:gd name="T58" fmla="*/ 140 w 158"/>
                <a:gd name="T59" fmla="*/ 134 h 3758"/>
                <a:gd name="T60" fmla="*/ 124 w 158"/>
                <a:gd name="T61" fmla="*/ 102 h 3758"/>
                <a:gd name="T62" fmla="*/ 103 w 158"/>
                <a:gd name="T63" fmla="*/ 72 h 3758"/>
                <a:gd name="T64" fmla="*/ 77 w 158"/>
                <a:gd name="T65" fmla="*/ 47 h 3758"/>
                <a:gd name="T66" fmla="*/ 49 w 158"/>
                <a:gd name="T67" fmla="*/ 25 h 3758"/>
                <a:gd name="T68" fmla="*/ 17 w 158"/>
                <a:gd name="T69" fmla="*/ 7 h 3758"/>
                <a:gd name="T70" fmla="*/ 0 w 158"/>
                <a:gd name="T71"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3758">
                  <a:moveTo>
                    <a:pt x="0" y="0"/>
                  </a:moveTo>
                  <a:lnTo>
                    <a:pt x="0" y="0"/>
                  </a:lnTo>
                  <a:lnTo>
                    <a:pt x="13" y="12"/>
                  </a:lnTo>
                  <a:lnTo>
                    <a:pt x="29" y="25"/>
                  </a:lnTo>
                  <a:lnTo>
                    <a:pt x="42" y="38"/>
                  </a:lnTo>
                  <a:lnTo>
                    <a:pt x="54" y="52"/>
                  </a:lnTo>
                  <a:lnTo>
                    <a:pt x="66" y="67"/>
                  </a:lnTo>
                  <a:lnTo>
                    <a:pt x="77" y="82"/>
                  </a:lnTo>
                  <a:lnTo>
                    <a:pt x="87" y="99"/>
                  </a:lnTo>
                  <a:lnTo>
                    <a:pt x="96" y="116"/>
                  </a:lnTo>
                  <a:lnTo>
                    <a:pt x="104" y="133"/>
                  </a:lnTo>
                  <a:lnTo>
                    <a:pt x="111" y="151"/>
                  </a:lnTo>
                  <a:lnTo>
                    <a:pt x="118" y="170"/>
                  </a:lnTo>
                  <a:lnTo>
                    <a:pt x="123" y="188"/>
                  </a:lnTo>
                  <a:lnTo>
                    <a:pt x="128" y="207"/>
                  </a:lnTo>
                  <a:lnTo>
                    <a:pt x="129" y="227"/>
                  </a:lnTo>
                  <a:lnTo>
                    <a:pt x="131" y="247"/>
                  </a:lnTo>
                  <a:lnTo>
                    <a:pt x="133" y="267"/>
                  </a:lnTo>
                  <a:lnTo>
                    <a:pt x="133" y="3490"/>
                  </a:lnTo>
                  <a:lnTo>
                    <a:pt x="133" y="3490"/>
                  </a:lnTo>
                  <a:lnTo>
                    <a:pt x="131" y="3511"/>
                  </a:lnTo>
                  <a:lnTo>
                    <a:pt x="129" y="3531"/>
                  </a:lnTo>
                  <a:lnTo>
                    <a:pt x="128" y="3549"/>
                  </a:lnTo>
                  <a:lnTo>
                    <a:pt x="123" y="3569"/>
                  </a:lnTo>
                  <a:lnTo>
                    <a:pt x="118" y="3588"/>
                  </a:lnTo>
                  <a:lnTo>
                    <a:pt x="111" y="3607"/>
                  </a:lnTo>
                  <a:lnTo>
                    <a:pt x="104" y="3625"/>
                  </a:lnTo>
                  <a:lnTo>
                    <a:pt x="96" y="3642"/>
                  </a:lnTo>
                  <a:lnTo>
                    <a:pt x="87" y="3659"/>
                  </a:lnTo>
                  <a:lnTo>
                    <a:pt x="77" y="3675"/>
                  </a:lnTo>
                  <a:lnTo>
                    <a:pt x="66" y="3691"/>
                  </a:lnTo>
                  <a:lnTo>
                    <a:pt x="54" y="3706"/>
                  </a:lnTo>
                  <a:lnTo>
                    <a:pt x="42" y="3719"/>
                  </a:lnTo>
                  <a:lnTo>
                    <a:pt x="29" y="3733"/>
                  </a:lnTo>
                  <a:lnTo>
                    <a:pt x="13" y="3746"/>
                  </a:lnTo>
                  <a:lnTo>
                    <a:pt x="0" y="3758"/>
                  </a:lnTo>
                  <a:lnTo>
                    <a:pt x="0" y="3758"/>
                  </a:lnTo>
                  <a:lnTo>
                    <a:pt x="17" y="3751"/>
                  </a:lnTo>
                  <a:lnTo>
                    <a:pt x="34" y="3743"/>
                  </a:lnTo>
                  <a:lnTo>
                    <a:pt x="49" y="3733"/>
                  </a:lnTo>
                  <a:lnTo>
                    <a:pt x="64" y="3723"/>
                  </a:lnTo>
                  <a:lnTo>
                    <a:pt x="77" y="3711"/>
                  </a:lnTo>
                  <a:lnTo>
                    <a:pt x="91" y="3699"/>
                  </a:lnTo>
                  <a:lnTo>
                    <a:pt x="103" y="3684"/>
                  </a:lnTo>
                  <a:lnTo>
                    <a:pt x="114" y="3670"/>
                  </a:lnTo>
                  <a:lnTo>
                    <a:pt x="124" y="3655"/>
                  </a:lnTo>
                  <a:lnTo>
                    <a:pt x="133" y="3638"/>
                  </a:lnTo>
                  <a:lnTo>
                    <a:pt x="140" y="3622"/>
                  </a:lnTo>
                  <a:lnTo>
                    <a:pt x="146" y="3605"/>
                  </a:lnTo>
                  <a:lnTo>
                    <a:pt x="151" y="3586"/>
                  </a:lnTo>
                  <a:lnTo>
                    <a:pt x="155" y="3568"/>
                  </a:lnTo>
                  <a:lnTo>
                    <a:pt x="158" y="3549"/>
                  </a:lnTo>
                  <a:lnTo>
                    <a:pt x="158" y="3531"/>
                  </a:lnTo>
                  <a:lnTo>
                    <a:pt x="158" y="227"/>
                  </a:lnTo>
                  <a:lnTo>
                    <a:pt x="158" y="227"/>
                  </a:lnTo>
                  <a:lnTo>
                    <a:pt x="158" y="208"/>
                  </a:lnTo>
                  <a:lnTo>
                    <a:pt x="155" y="188"/>
                  </a:lnTo>
                  <a:lnTo>
                    <a:pt x="151" y="170"/>
                  </a:lnTo>
                  <a:lnTo>
                    <a:pt x="146" y="153"/>
                  </a:lnTo>
                  <a:lnTo>
                    <a:pt x="140" y="134"/>
                  </a:lnTo>
                  <a:lnTo>
                    <a:pt x="133" y="118"/>
                  </a:lnTo>
                  <a:lnTo>
                    <a:pt x="124" y="102"/>
                  </a:lnTo>
                  <a:lnTo>
                    <a:pt x="114" y="87"/>
                  </a:lnTo>
                  <a:lnTo>
                    <a:pt x="103" y="72"/>
                  </a:lnTo>
                  <a:lnTo>
                    <a:pt x="91" y="59"/>
                  </a:lnTo>
                  <a:lnTo>
                    <a:pt x="77" y="47"/>
                  </a:lnTo>
                  <a:lnTo>
                    <a:pt x="64" y="35"/>
                  </a:lnTo>
                  <a:lnTo>
                    <a:pt x="49" y="25"/>
                  </a:lnTo>
                  <a:lnTo>
                    <a:pt x="34" y="15"/>
                  </a:lnTo>
                  <a:lnTo>
                    <a:pt x="17" y="7"/>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508BF1C5-A9BC-4055-ABDB-4CC89FC760B6}"/>
                </a:ext>
              </a:extLst>
            </p:cNvPr>
            <p:cNvSpPr>
              <a:spLocks/>
            </p:cNvSpPr>
            <p:nvPr/>
          </p:nvSpPr>
          <p:spPr bwMode="auto">
            <a:xfrm>
              <a:off x="7263250" y="1282902"/>
              <a:ext cx="330863" cy="7771150"/>
            </a:xfrm>
            <a:custGeom>
              <a:avLst/>
              <a:gdLst>
                <a:gd name="T0" fmla="*/ 160 w 160"/>
                <a:gd name="T1" fmla="*/ 3758 h 3758"/>
                <a:gd name="T2" fmla="*/ 130 w 160"/>
                <a:gd name="T3" fmla="*/ 3733 h 3758"/>
                <a:gd name="T4" fmla="*/ 105 w 160"/>
                <a:gd name="T5" fmla="*/ 3706 h 3758"/>
                <a:gd name="T6" fmla="*/ 81 w 160"/>
                <a:gd name="T7" fmla="*/ 3675 h 3758"/>
                <a:gd name="T8" fmla="*/ 63 w 160"/>
                <a:gd name="T9" fmla="*/ 3642 h 3758"/>
                <a:gd name="T10" fmla="*/ 47 w 160"/>
                <a:gd name="T11" fmla="*/ 3607 h 3758"/>
                <a:gd name="T12" fmla="*/ 36 w 160"/>
                <a:gd name="T13" fmla="*/ 3569 h 3758"/>
                <a:gd name="T14" fmla="*/ 29 w 160"/>
                <a:gd name="T15" fmla="*/ 3531 h 3758"/>
                <a:gd name="T16" fmla="*/ 26 w 160"/>
                <a:gd name="T17" fmla="*/ 3490 h 3758"/>
                <a:gd name="T18" fmla="*/ 26 w 160"/>
                <a:gd name="T19" fmla="*/ 267 h 3758"/>
                <a:gd name="T20" fmla="*/ 29 w 160"/>
                <a:gd name="T21" fmla="*/ 227 h 3758"/>
                <a:gd name="T22" fmla="*/ 36 w 160"/>
                <a:gd name="T23" fmla="*/ 188 h 3758"/>
                <a:gd name="T24" fmla="*/ 47 w 160"/>
                <a:gd name="T25" fmla="*/ 151 h 3758"/>
                <a:gd name="T26" fmla="*/ 63 w 160"/>
                <a:gd name="T27" fmla="*/ 116 h 3758"/>
                <a:gd name="T28" fmla="*/ 81 w 160"/>
                <a:gd name="T29" fmla="*/ 82 h 3758"/>
                <a:gd name="T30" fmla="*/ 105 w 160"/>
                <a:gd name="T31" fmla="*/ 52 h 3758"/>
                <a:gd name="T32" fmla="*/ 130 w 160"/>
                <a:gd name="T33" fmla="*/ 25 h 3758"/>
                <a:gd name="T34" fmla="*/ 160 w 160"/>
                <a:gd name="T35" fmla="*/ 0 h 3758"/>
                <a:gd name="T36" fmla="*/ 142 w 160"/>
                <a:gd name="T37" fmla="*/ 7 h 3758"/>
                <a:gd name="T38" fmla="*/ 110 w 160"/>
                <a:gd name="T39" fmla="*/ 25 h 3758"/>
                <a:gd name="T40" fmla="*/ 81 w 160"/>
                <a:gd name="T41" fmla="*/ 47 h 3758"/>
                <a:gd name="T42" fmla="*/ 56 w 160"/>
                <a:gd name="T43" fmla="*/ 72 h 3758"/>
                <a:gd name="T44" fmla="*/ 36 w 160"/>
                <a:gd name="T45" fmla="*/ 102 h 3758"/>
                <a:gd name="T46" fmla="*/ 19 w 160"/>
                <a:gd name="T47" fmla="*/ 134 h 3758"/>
                <a:gd name="T48" fmla="*/ 7 w 160"/>
                <a:gd name="T49" fmla="*/ 170 h 3758"/>
                <a:gd name="T50" fmla="*/ 0 w 160"/>
                <a:gd name="T51" fmla="*/ 208 h 3758"/>
                <a:gd name="T52" fmla="*/ 0 w 160"/>
                <a:gd name="T53" fmla="*/ 3531 h 3758"/>
                <a:gd name="T54" fmla="*/ 0 w 160"/>
                <a:gd name="T55" fmla="*/ 3549 h 3758"/>
                <a:gd name="T56" fmla="*/ 7 w 160"/>
                <a:gd name="T57" fmla="*/ 3586 h 3758"/>
                <a:gd name="T58" fmla="*/ 19 w 160"/>
                <a:gd name="T59" fmla="*/ 3622 h 3758"/>
                <a:gd name="T60" fmla="*/ 36 w 160"/>
                <a:gd name="T61" fmla="*/ 3655 h 3758"/>
                <a:gd name="T62" fmla="*/ 56 w 160"/>
                <a:gd name="T63" fmla="*/ 3684 h 3758"/>
                <a:gd name="T64" fmla="*/ 81 w 160"/>
                <a:gd name="T65" fmla="*/ 3711 h 3758"/>
                <a:gd name="T66" fmla="*/ 110 w 160"/>
                <a:gd name="T67" fmla="*/ 3733 h 3758"/>
                <a:gd name="T68" fmla="*/ 142 w 160"/>
                <a:gd name="T69" fmla="*/ 3751 h 3758"/>
                <a:gd name="T70" fmla="*/ 160 w 160"/>
                <a:gd name="T71" fmla="*/ 3758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3758">
                  <a:moveTo>
                    <a:pt x="160" y="3758"/>
                  </a:moveTo>
                  <a:lnTo>
                    <a:pt x="160" y="3758"/>
                  </a:lnTo>
                  <a:lnTo>
                    <a:pt x="145" y="3746"/>
                  </a:lnTo>
                  <a:lnTo>
                    <a:pt x="130" y="3733"/>
                  </a:lnTo>
                  <a:lnTo>
                    <a:pt x="116" y="3719"/>
                  </a:lnTo>
                  <a:lnTo>
                    <a:pt x="105" y="3706"/>
                  </a:lnTo>
                  <a:lnTo>
                    <a:pt x="93" y="3691"/>
                  </a:lnTo>
                  <a:lnTo>
                    <a:pt x="81" y="3675"/>
                  </a:lnTo>
                  <a:lnTo>
                    <a:pt x="71" y="3659"/>
                  </a:lnTo>
                  <a:lnTo>
                    <a:pt x="63" y="3642"/>
                  </a:lnTo>
                  <a:lnTo>
                    <a:pt x="54" y="3625"/>
                  </a:lnTo>
                  <a:lnTo>
                    <a:pt x="47" y="3607"/>
                  </a:lnTo>
                  <a:lnTo>
                    <a:pt x="41" y="3588"/>
                  </a:lnTo>
                  <a:lnTo>
                    <a:pt x="36" y="3569"/>
                  </a:lnTo>
                  <a:lnTo>
                    <a:pt x="32" y="3549"/>
                  </a:lnTo>
                  <a:lnTo>
                    <a:pt x="29" y="3531"/>
                  </a:lnTo>
                  <a:lnTo>
                    <a:pt x="27" y="3511"/>
                  </a:lnTo>
                  <a:lnTo>
                    <a:pt x="26" y="3490"/>
                  </a:lnTo>
                  <a:lnTo>
                    <a:pt x="26" y="267"/>
                  </a:lnTo>
                  <a:lnTo>
                    <a:pt x="26" y="267"/>
                  </a:lnTo>
                  <a:lnTo>
                    <a:pt x="27" y="247"/>
                  </a:lnTo>
                  <a:lnTo>
                    <a:pt x="29" y="227"/>
                  </a:lnTo>
                  <a:lnTo>
                    <a:pt x="32" y="207"/>
                  </a:lnTo>
                  <a:lnTo>
                    <a:pt x="36" y="188"/>
                  </a:lnTo>
                  <a:lnTo>
                    <a:pt x="41" y="170"/>
                  </a:lnTo>
                  <a:lnTo>
                    <a:pt x="47" y="151"/>
                  </a:lnTo>
                  <a:lnTo>
                    <a:pt x="54" y="133"/>
                  </a:lnTo>
                  <a:lnTo>
                    <a:pt x="63" y="116"/>
                  </a:lnTo>
                  <a:lnTo>
                    <a:pt x="71" y="99"/>
                  </a:lnTo>
                  <a:lnTo>
                    <a:pt x="81" y="82"/>
                  </a:lnTo>
                  <a:lnTo>
                    <a:pt x="93" y="67"/>
                  </a:lnTo>
                  <a:lnTo>
                    <a:pt x="105" y="52"/>
                  </a:lnTo>
                  <a:lnTo>
                    <a:pt x="116" y="38"/>
                  </a:lnTo>
                  <a:lnTo>
                    <a:pt x="130" y="25"/>
                  </a:lnTo>
                  <a:lnTo>
                    <a:pt x="145" y="12"/>
                  </a:lnTo>
                  <a:lnTo>
                    <a:pt x="160" y="0"/>
                  </a:lnTo>
                  <a:lnTo>
                    <a:pt x="160" y="0"/>
                  </a:lnTo>
                  <a:lnTo>
                    <a:pt x="142" y="7"/>
                  </a:lnTo>
                  <a:lnTo>
                    <a:pt x="126" y="15"/>
                  </a:lnTo>
                  <a:lnTo>
                    <a:pt x="110" y="25"/>
                  </a:lnTo>
                  <a:lnTo>
                    <a:pt x="96" y="35"/>
                  </a:lnTo>
                  <a:lnTo>
                    <a:pt x="81" y="47"/>
                  </a:lnTo>
                  <a:lnTo>
                    <a:pt x="68" y="59"/>
                  </a:lnTo>
                  <a:lnTo>
                    <a:pt x="56" y="72"/>
                  </a:lnTo>
                  <a:lnTo>
                    <a:pt x="46" y="87"/>
                  </a:lnTo>
                  <a:lnTo>
                    <a:pt x="36" y="102"/>
                  </a:lnTo>
                  <a:lnTo>
                    <a:pt x="26" y="118"/>
                  </a:lnTo>
                  <a:lnTo>
                    <a:pt x="19" y="134"/>
                  </a:lnTo>
                  <a:lnTo>
                    <a:pt x="12" y="153"/>
                  </a:lnTo>
                  <a:lnTo>
                    <a:pt x="7" y="170"/>
                  </a:lnTo>
                  <a:lnTo>
                    <a:pt x="4" y="188"/>
                  </a:lnTo>
                  <a:lnTo>
                    <a:pt x="0" y="208"/>
                  </a:lnTo>
                  <a:lnTo>
                    <a:pt x="0" y="227"/>
                  </a:lnTo>
                  <a:lnTo>
                    <a:pt x="0" y="3531"/>
                  </a:lnTo>
                  <a:lnTo>
                    <a:pt x="0" y="3531"/>
                  </a:lnTo>
                  <a:lnTo>
                    <a:pt x="0" y="3549"/>
                  </a:lnTo>
                  <a:lnTo>
                    <a:pt x="4" y="3568"/>
                  </a:lnTo>
                  <a:lnTo>
                    <a:pt x="7" y="3586"/>
                  </a:lnTo>
                  <a:lnTo>
                    <a:pt x="12" y="3605"/>
                  </a:lnTo>
                  <a:lnTo>
                    <a:pt x="19" y="3622"/>
                  </a:lnTo>
                  <a:lnTo>
                    <a:pt x="26" y="3638"/>
                  </a:lnTo>
                  <a:lnTo>
                    <a:pt x="36" y="3655"/>
                  </a:lnTo>
                  <a:lnTo>
                    <a:pt x="46" y="3670"/>
                  </a:lnTo>
                  <a:lnTo>
                    <a:pt x="56" y="3684"/>
                  </a:lnTo>
                  <a:lnTo>
                    <a:pt x="68" y="3699"/>
                  </a:lnTo>
                  <a:lnTo>
                    <a:pt x="81" y="3711"/>
                  </a:lnTo>
                  <a:lnTo>
                    <a:pt x="96" y="3723"/>
                  </a:lnTo>
                  <a:lnTo>
                    <a:pt x="110" y="3733"/>
                  </a:lnTo>
                  <a:lnTo>
                    <a:pt x="126" y="3743"/>
                  </a:lnTo>
                  <a:lnTo>
                    <a:pt x="142" y="3751"/>
                  </a:lnTo>
                  <a:lnTo>
                    <a:pt x="160" y="3758"/>
                  </a:lnTo>
                  <a:lnTo>
                    <a:pt x="160" y="3758"/>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92D84CA7-CC9B-4E49-A561-728502822AC0}"/>
                </a:ext>
              </a:extLst>
            </p:cNvPr>
            <p:cNvSpPr>
              <a:spLocks/>
            </p:cNvSpPr>
            <p:nvPr/>
          </p:nvSpPr>
          <p:spPr bwMode="auto">
            <a:xfrm>
              <a:off x="7317015" y="1320124"/>
              <a:ext cx="3651903" cy="7694638"/>
            </a:xfrm>
            <a:custGeom>
              <a:avLst/>
              <a:gdLst>
                <a:gd name="T0" fmla="*/ 0 w 1766"/>
                <a:gd name="T1" fmla="*/ 236 h 3721"/>
                <a:gd name="T2" fmla="*/ 1 w 1766"/>
                <a:gd name="T3" fmla="*/ 212 h 3721"/>
                <a:gd name="T4" fmla="*/ 11 w 1766"/>
                <a:gd name="T5" fmla="*/ 165 h 3721"/>
                <a:gd name="T6" fmla="*/ 28 w 1766"/>
                <a:gd name="T7" fmla="*/ 123 h 3721"/>
                <a:gd name="T8" fmla="*/ 53 w 1766"/>
                <a:gd name="T9" fmla="*/ 86 h 3721"/>
                <a:gd name="T10" fmla="*/ 87 w 1766"/>
                <a:gd name="T11" fmla="*/ 54 h 3721"/>
                <a:gd name="T12" fmla="*/ 124 w 1766"/>
                <a:gd name="T13" fmla="*/ 29 h 3721"/>
                <a:gd name="T14" fmla="*/ 166 w 1766"/>
                <a:gd name="T15" fmla="*/ 10 h 3721"/>
                <a:gd name="T16" fmla="*/ 213 w 1766"/>
                <a:gd name="T17" fmla="*/ 0 h 3721"/>
                <a:gd name="T18" fmla="*/ 1529 w 1766"/>
                <a:gd name="T19" fmla="*/ 0 h 3721"/>
                <a:gd name="T20" fmla="*/ 1554 w 1766"/>
                <a:gd name="T21" fmla="*/ 0 h 3721"/>
                <a:gd name="T22" fmla="*/ 1599 w 1766"/>
                <a:gd name="T23" fmla="*/ 10 h 3721"/>
                <a:gd name="T24" fmla="*/ 1641 w 1766"/>
                <a:gd name="T25" fmla="*/ 29 h 3721"/>
                <a:gd name="T26" fmla="*/ 1680 w 1766"/>
                <a:gd name="T27" fmla="*/ 54 h 3721"/>
                <a:gd name="T28" fmla="*/ 1712 w 1766"/>
                <a:gd name="T29" fmla="*/ 86 h 3721"/>
                <a:gd name="T30" fmla="*/ 1737 w 1766"/>
                <a:gd name="T31" fmla="*/ 123 h 3721"/>
                <a:gd name="T32" fmla="*/ 1756 w 1766"/>
                <a:gd name="T33" fmla="*/ 165 h 3721"/>
                <a:gd name="T34" fmla="*/ 1764 w 1766"/>
                <a:gd name="T35" fmla="*/ 212 h 3721"/>
                <a:gd name="T36" fmla="*/ 1766 w 1766"/>
                <a:gd name="T37" fmla="*/ 3486 h 3721"/>
                <a:gd name="T38" fmla="*/ 1764 w 1766"/>
                <a:gd name="T39" fmla="*/ 3509 h 3721"/>
                <a:gd name="T40" fmla="*/ 1756 w 1766"/>
                <a:gd name="T41" fmla="*/ 3555 h 3721"/>
                <a:gd name="T42" fmla="*/ 1737 w 1766"/>
                <a:gd name="T43" fmla="*/ 3599 h 3721"/>
                <a:gd name="T44" fmla="*/ 1712 w 1766"/>
                <a:gd name="T45" fmla="*/ 3636 h 3721"/>
                <a:gd name="T46" fmla="*/ 1680 w 1766"/>
                <a:gd name="T47" fmla="*/ 3668 h 3721"/>
                <a:gd name="T48" fmla="*/ 1641 w 1766"/>
                <a:gd name="T49" fmla="*/ 3693 h 3721"/>
                <a:gd name="T50" fmla="*/ 1599 w 1766"/>
                <a:gd name="T51" fmla="*/ 3711 h 3721"/>
                <a:gd name="T52" fmla="*/ 1554 w 1766"/>
                <a:gd name="T53" fmla="*/ 3720 h 3721"/>
                <a:gd name="T54" fmla="*/ 237 w 1766"/>
                <a:gd name="T55" fmla="*/ 3721 h 3721"/>
                <a:gd name="T56" fmla="*/ 213 w 1766"/>
                <a:gd name="T57" fmla="*/ 3720 h 3721"/>
                <a:gd name="T58" fmla="*/ 166 w 1766"/>
                <a:gd name="T59" fmla="*/ 3711 h 3721"/>
                <a:gd name="T60" fmla="*/ 124 w 1766"/>
                <a:gd name="T61" fmla="*/ 3693 h 3721"/>
                <a:gd name="T62" fmla="*/ 87 w 1766"/>
                <a:gd name="T63" fmla="*/ 3668 h 3721"/>
                <a:gd name="T64" fmla="*/ 53 w 1766"/>
                <a:gd name="T65" fmla="*/ 3636 h 3721"/>
                <a:gd name="T66" fmla="*/ 28 w 1766"/>
                <a:gd name="T67" fmla="*/ 3599 h 3721"/>
                <a:gd name="T68" fmla="*/ 11 w 1766"/>
                <a:gd name="T69" fmla="*/ 3555 h 3721"/>
                <a:gd name="T70" fmla="*/ 1 w 1766"/>
                <a:gd name="T71" fmla="*/ 3509 h 3721"/>
                <a:gd name="T72" fmla="*/ 0 w 1766"/>
                <a:gd name="T73" fmla="*/ 3486 h 3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6" h="3721">
                  <a:moveTo>
                    <a:pt x="0" y="3486"/>
                  </a:moveTo>
                  <a:lnTo>
                    <a:pt x="0" y="236"/>
                  </a:lnTo>
                  <a:lnTo>
                    <a:pt x="0" y="236"/>
                  </a:lnTo>
                  <a:lnTo>
                    <a:pt x="1" y="212"/>
                  </a:lnTo>
                  <a:lnTo>
                    <a:pt x="5" y="189"/>
                  </a:lnTo>
                  <a:lnTo>
                    <a:pt x="11" y="165"/>
                  </a:lnTo>
                  <a:lnTo>
                    <a:pt x="18" y="145"/>
                  </a:lnTo>
                  <a:lnTo>
                    <a:pt x="28" y="123"/>
                  </a:lnTo>
                  <a:lnTo>
                    <a:pt x="40" y="105"/>
                  </a:lnTo>
                  <a:lnTo>
                    <a:pt x="53" y="86"/>
                  </a:lnTo>
                  <a:lnTo>
                    <a:pt x="70" y="69"/>
                  </a:lnTo>
                  <a:lnTo>
                    <a:pt x="87" y="54"/>
                  </a:lnTo>
                  <a:lnTo>
                    <a:pt x="104" y="41"/>
                  </a:lnTo>
                  <a:lnTo>
                    <a:pt x="124" y="29"/>
                  </a:lnTo>
                  <a:lnTo>
                    <a:pt x="144" y="19"/>
                  </a:lnTo>
                  <a:lnTo>
                    <a:pt x="166" y="10"/>
                  </a:lnTo>
                  <a:lnTo>
                    <a:pt x="190" y="4"/>
                  </a:lnTo>
                  <a:lnTo>
                    <a:pt x="213" y="0"/>
                  </a:lnTo>
                  <a:lnTo>
                    <a:pt x="237" y="0"/>
                  </a:lnTo>
                  <a:lnTo>
                    <a:pt x="1529" y="0"/>
                  </a:lnTo>
                  <a:lnTo>
                    <a:pt x="1529" y="0"/>
                  </a:lnTo>
                  <a:lnTo>
                    <a:pt x="1554" y="0"/>
                  </a:lnTo>
                  <a:lnTo>
                    <a:pt x="1577" y="4"/>
                  </a:lnTo>
                  <a:lnTo>
                    <a:pt x="1599" y="10"/>
                  </a:lnTo>
                  <a:lnTo>
                    <a:pt x="1621" y="19"/>
                  </a:lnTo>
                  <a:lnTo>
                    <a:pt x="1641" y="29"/>
                  </a:lnTo>
                  <a:lnTo>
                    <a:pt x="1662" y="41"/>
                  </a:lnTo>
                  <a:lnTo>
                    <a:pt x="1680" y="54"/>
                  </a:lnTo>
                  <a:lnTo>
                    <a:pt x="1697" y="69"/>
                  </a:lnTo>
                  <a:lnTo>
                    <a:pt x="1712" y="86"/>
                  </a:lnTo>
                  <a:lnTo>
                    <a:pt x="1725" y="105"/>
                  </a:lnTo>
                  <a:lnTo>
                    <a:pt x="1737" y="123"/>
                  </a:lnTo>
                  <a:lnTo>
                    <a:pt x="1747" y="145"/>
                  </a:lnTo>
                  <a:lnTo>
                    <a:pt x="1756" y="165"/>
                  </a:lnTo>
                  <a:lnTo>
                    <a:pt x="1761" y="189"/>
                  </a:lnTo>
                  <a:lnTo>
                    <a:pt x="1764" y="212"/>
                  </a:lnTo>
                  <a:lnTo>
                    <a:pt x="1766" y="236"/>
                  </a:lnTo>
                  <a:lnTo>
                    <a:pt x="1766" y="3486"/>
                  </a:lnTo>
                  <a:lnTo>
                    <a:pt x="1766" y="3486"/>
                  </a:lnTo>
                  <a:lnTo>
                    <a:pt x="1764" y="3509"/>
                  </a:lnTo>
                  <a:lnTo>
                    <a:pt x="1761" y="3533"/>
                  </a:lnTo>
                  <a:lnTo>
                    <a:pt x="1756" y="3555"/>
                  </a:lnTo>
                  <a:lnTo>
                    <a:pt x="1747" y="3577"/>
                  </a:lnTo>
                  <a:lnTo>
                    <a:pt x="1737" y="3599"/>
                  </a:lnTo>
                  <a:lnTo>
                    <a:pt x="1725" y="3617"/>
                  </a:lnTo>
                  <a:lnTo>
                    <a:pt x="1712" y="3636"/>
                  </a:lnTo>
                  <a:lnTo>
                    <a:pt x="1697" y="3652"/>
                  </a:lnTo>
                  <a:lnTo>
                    <a:pt x="1680" y="3668"/>
                  </a:lnTo>
                  <a:lnTo>
                    <a:pt x="1662" y="3681"/>
                  </a:lnTo>
                  <a:lnTo>
                    <a:pt x="1641" y="3693"/>
                  </a:lnTo>
                  <a:lnTo>
                    <a:pt x="1621" y="3703"/>
                  </a:lnTo>
                  <a:lnTo>
                    <a:pt x="1599" y="3711"/>
                  </a:lnTo>
                  <a:lnTo>
                    <a:pt x="1577" y="3716"/>
                  </a:lnTo>
                  <a:lnTo>
                    <a:pt x="1554" y="3720"/>
                  </a:lnTo>
                  <a:lnTo>
                    <a:pt x="1529" y="3721"/>
                  </a:lnTo>
                  <a:lnTo>
                    <a:pt x="237" y="3721"/>
                  </a:lnTo>
                  <a:lnTo>
                    <a:pt x="237" y="3721"/>
                  </a:lnTo>
                  <a:lnTo>
                    <a:pt x="213" y="3720"/>
                  </a:lnTo>
                  <a:lnTo>
                    <a:pt x="190" y="3716"/>
                  </a:lnTo>
                  <a:lnTo>
                    <a:pt x="166" y="3711"/>
                  </a:lnTo>
                  <a:lnTo>
                    <a:pt x="144" y="3703"/>
                  </a:lnTo>
                  <a:lnTo>
                    <a:pt x="124" y="3693"/>
                  </a:lnTo>
                  <a:lnTo>
                    <a:pt x="104" y="3681"/>
                  </a:lnTo>
                  <a:lnTo>
                    <a:pt x="87" y="3668"/>
                  </a:lnTo>
                  <a:lnTo>
                    <a:pt x="70" y="3652"/>
                  </a:lnTo>
                  <a:lnTo>
                    <a:pt x="53" y="3636"/>
                  </a:lnTo>
                  <a:lnTo>
                    <a:pt x="40" y="3617"/>
                  </a:lnTo>
                  <a:lnTo>
                    <a:pt x="28" y="3599"/>
                  </a:lnTo>
                  <a:lnTo>
                    <a:pt x="18" y="3577"/>
                  </a:lnTo>
                  <a:lnTo>
                    <a:pt x="11" y="3555"/>
                  </a:lnTo>
                  <a:lnTo>
                    <a:pt x="5" y="3533"/>
                  </a:lnTo>
                  <a:lnTo>
                    <a:pt x="1" y="3509"/>
                  </a:lnTo>
                  <a:lnTo>
                    <a:pt x="0" y="3486"/>
                  </a:lnTo>
                  <a:lnTo>
                    <a:pt x="0" y="34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B61BC2E8-A4E9-4DE2-BD94-416E12E65D68}"/>
                </a:ext>
              </a:extLst>
            </p:cNvPr>
            <p:cNvSpPr>
              <a:spLocks/>
            </p:cNvSpPr>
            <p:nvPr/>
          </p:nvSpPr>
          <p:spPr bwMode="auto">
            <a:xfrm>
              <a:off x="7283922" y="8865872"/>
              <a:ext cx="3757366" cy="299845"/>
            </a:xfrm>
            <a:custGeom>
              <a:avLst/>
              <a:gdLst>
                <a:gd name="T0" fmla="*/ 244 w 1817"/>
                <a:gd name="T1" fmla="*/ 123 h 145"/>
                <a:gd name="T2" fmla="*/ 226 w 1817"/>
                <a:gd name="T3" fmla="*/ 123 h 145"/>
                <a:gd name="T4" fmla="*/ 189 w 1817"/>
                <a:gd name="T5" fmla="*/ 118 h 145"/>
                <a:gd name="T6" fmla="*/ 155 w 1817"/>
                <a:gd name="T7" fmla="*/ 109 h 145"/>
                <a:gd name="T8" fmla="*/ 122 w 1817"/>
                <a:gd name="T9" fmla="*/ 98 h 145"/>
                <a:gd name="T10" fmla="*/ 76 w 1817"/>
                <a:gd name="T11" fmla="*/ 72 h 145"/>
                <a:gd name="T12" fmla="*/ 24 w 1817"/>
                <a:gd name="T13" fmla="*/ 27 h 145"/>
                <a:gd name="T14" fmla="*/ 0 w 1817"/>
                <a:gd name="T15" fmla="*/ 0 h 145"/>
                <a:gd name="T16" fmla="*/ 21 w 1817"/>
                <a:gd name="T17" fmla="*/ 30 h 145"/>
                <a:gd name="T18" fmla="*/ 42 w 1817"/>
                <a:gd name="T19" fmla="*/ 59 h 145"/>
                <a:gd name="T20" fmla="*/ 68 w 1817"/>
                <a:gd name="T21" fmla="*/ 84 h 145"/>
                <a:gd name="T22" fmla="*/ 98 w 1817"/>
                <a:gd name="T23" fmla="*/ 104 h 145"/>
                <a:gd name="T24" fmla="*/ 130 w 1817"/>
                <a:gd name="T25" fmla="*/ 121 h 145"/>
                <a:gd name="T26" fmla="*/ 164 w 1817"/>
                <a:gd name="T27" fmla="*/ 135 h 145"/>
                <a:gd name="T28" fmla="*/ 199 w 1817"/>
                <a:gd name="T29" fmla="*/ 143 h 145"/>
                <a:gd name="T30" fmla="*/ 238 w 1817"/>
                <a:gd name="T31" fmla="*/ 145 h 145"/>
                <a:gd name="T32" fmla="*/ 1580 w 1817"/>
                <a:gd name="T33" fmla="*/ 145 h 145"/>
                <a:gd name="T34" fmla="*/ 1619 w 1817"/>
                <a:gd name="T35" fmla="*/ 143 h 145"/>
                <a:gd name="T36" fmla="*/ 1654 w 1817"/>
                <a:gd name="T37" fmla="*/ 135 h 145"/>
                <a:gd name="T38" fmla="*/ 1688 w 1817"/>
                <a:gd name="T39" fmla="*/ 121 h 145"/>
                <a:gd name="T40" fmla="*/ 1720 w 1817"/>
                <a:gd name="T41" fmla="*/ 104 h 145"/>
                <a:gd name="T42" fmla="*/ 1750 w 1817"/>
                <a:gd name="T43" fmla="*/ 84 h 145"/>
                <a:gd name="T44" fmla="*/ 1775 w 1817"/>
                <a:gd name="T45" fmla="*/ 59 h 145"/>
                <a:gd name="T46" fmla="*/ 1799 w 1817"/>
                <a:gd name="T47" fmla="*/ 30 h 145"/>
                <a:gd name="T48" fmla="*/ 1817 w 1817"/>
                <a:gd name="T49" fmla="*/ 0 h 145"/>
                <a:gd name="T50" fmla="*/ 1794 w 1817"/>
                <a:gd name="T51" fmla="*/ 27 h 145"/>
                <a:gd name="T52" fmla="*/ 1741 w 1817"/>
                <a:gd name="T53" fmla="*/ 72 h 145"/>
                <a:gd name="T54" fmla="*/ 1696 w 1817"/>
                <a:gd name="T55" fmla="*/ 98 h 145"/>
                <a:gd name="T56" fmla="*/ 1662 w 1817"/>
                <a:gd name="T57" fmla="*/ 109 h 145"/>
                <a:gd name="T58" fmla="*/ 1629 w 1817"/>
                <a:gd name="T59" fmla="*/ 118 h 145"/>
                <a:gd name="T60" fmla="*/ 1592 w 1817"/>
                <a:gd name="T61" fmla="*/ 123 h 145"/>
                <a:gd name="T62" fmla="*/ 1573 w 1817"/>
                <a:gd name="T63"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7" h="145">
                  <a:moveTo>
                    <a:pt x="1573" y="123"/>
                  </a:moveTo>
                  <a:lnTo>
                    <a:pt x="244" y="123"/>
                  </a:lnTo>
                  <a:lnTo>
                    <a:pt x="244" y="123"/>
                  </a:lnTo>
                  <a:lnTo>
                    <a:pt x="226" y="123"/>
                  </a:lnTo>
                  <a:lnTo>
                    <a:pt x="207" y="121"/>
                  </a:lnTo>
                  <a:lnTo>
                    <a:pt x="189" y="118"/>
                  </a:lnTo>
                  <a:lnTo>
                    <a:pt x="172" y="114"/>
                  </a:lnTo>
                  <a:lnTo>
                    <a:pt x="155" y="109"/>
                  </a:lnTo>
                  <a:lnTo>
                    <a:pt x="138" y="104"/>
                  </a:lnTo>
                  <a:lnTo>
                    <a:pt x="122" y="98"/>
                  </a:lnTo>
                  <a:lnTo>
                    <a:pt x="106" y="89"/>
                  </a:lnTo>
                  <a:lnTo>
                    <a:pt x="76" y="72"/>
                  </a:lnTo>
                  <a:lnTo>
                    <a:pt x="49" y="51"/>
                  </a:lnTo>
                  <a:lnTo>
                    <a:pt x="24" y="27"/>
                  </a:lnTo>
                  <a:lnTo>
                    <a:pt x="0" y="0"/>
                  </a:lnTo>
                  <a:lnTo>
                    <a:pt x="0" y="0"/>
                  </a:lnTo>
                  <a:lnTo>
                    <a:pt x="10" y="15"/>
                  </a:lnTo>
                  <a:lnTo>
                    <a:pt x="21" y="30"/>
                  </a:lnTo>
                  <a:lnTo>
                    <a:pt x="31" y="45"/>
                  </a:lnTo>
                  <a:lnTo>
                    <a:pt x="42" y="59"/>
                  </a:lnTo>
                  <a:lnTo>
                    <a:pt x="54" y="72"/>
                  </a:lnTo>
                  <a:lnTo>
                    <a:pt x="68" y="84"/>
                  </a:lnTo>
                  <a:lnTo>
                    <a:pt x="83" y="94"/>
                  </a:lnTo>
                  <a:lnTo>
                    <a:pt x="98" y="104"/>
                  </a:lnTo>
                  <a:lnTo>
                    <a:pt x="113" y="114"/>
                  </a:lnTo>
                  <a:lnTo>
                    <a:pt x="130" y="121"/>
                  </a:lnTo>
                  <a:lnTo>
                    <a:pt x="147" y="130"/>
                  </a:lnTo>
                  <a:lnTo>
                    <a:pt x="164" y="135"/>
                  </a:lnTo>
                  <a:lnTo>
                    <a:pt x="182" y="140"/>
                  </a:lnTo>
                  <a:lnTo>
                    <a:pt x="199" y="143"/>
                  </a:lnTo>
                  <a:lnTo>
                    <a:pt x="219" y="145"/>
                  </a:lnTo>
                  <a:lnTo>
                    <a:pt x="238" y="145"/>
                  </a:lnTo>
                  <a:lnTo>
                    <a:pt x="1580" y="145"/>
                  </a:lnTo>
                  <a:lnTo>
                    <a:pt x="1580" y="145"/>
                  </a:lnTo>
                  <a:lnTo>
                    <a:pt x="1598" y="145"/>
                  </a:lnTo>
                  <a:lnTo>
                    <a:pt x="1619" y="143"/>
                  </a:lnTo>
                  <a:lnTo>
                    <a:pt x="1637" y="140"/>
                  </a:lnTo>
                  <a:lnTo>
                    <a:pt x="1654" y="135"/>
                  </a:lnTo>
                  <a:lnTo>
                    <a:pt x="1671" y="130"/>
                  </a:lnTo>
                  <a:lnTo>
                    <a:pt x="1688" y="121"/>
                  </a:lnTo>
                  <a:lnTo>
                    <a:pt x="1704" y="114"/>
                  </a:lnTo>
                  <a:lnTo>
                    <a:pt x="1720" y="104"/>
                  </a:lnTo>
                  <a:lnTo>
                    <a:pt x="1735" y="94"/>
                  </a:lnTo>
                  <a:lnTo>
                    <a:pt x="1750" y="84"/>
                  </a:lnTo>
                  <a:lnTo>
                    <a:pt x="1763" y="72"/>
                  </a:lnTo>
                  <a:lnTo>
                    <a:pt x="1775" y="59"/>
                  </a:lnTo>
                  <a:lnTo>
                    <a:pt x="1787" y="45"/>
                  </a:lnTo>
                  <a:lnTo>
                    <a:pt x="1799" y="30"/>
                  </a:lnTo>
                  <a:lnTo>
                    <a:pt x="1807" y="15"/>
                  </a:lnTo>
                  <a:lnTo>
                    <a:pt x="1817" y="0"/>
                  </a:lnTo>
                  <a:lnTo>
                    <a:pt x="1817" y="0"/>
                  </a:lnTo>
                  <a:lnTo>
                    <a:pt x="1794" y="27"/>
                  </a:lnTo>
                  <a:lnTo>
                    <a:pt x="1770" y="51"/>
                  </a:lnTo>
                  <a:lnTo>
                    <a:pt x="1741" y="72"/>
                  </a:lnTo>
                  <a:lnTo>
                    <a:pt x="1711" y="89"/>
                  </a:lnTo>
                  <a:lnTo>
                    <a:pt x="1696" y="98"/>
                  </a:lnTo>
                  <a:lnTo>
                    <a:pt x="1679" y="104"/>
                  </a:lnTo>
                  <a:lnTo>
                    <a:pt x="1662" y="109"/>
                  </a:lnTo>
                  <a:lnTo>
                    <a:pt x="1646" y="114"/>
                  </a:lnTo>
                  <a:lnTo>
                    <a:pt x="1629" y="118"/>
                  </a:lnTo>
                  <a:lnTo>
                    <a:pt x="1610" y="121"/>
                  </a:lnTo>
                  <a:lnTo>
                    <a:pt x="1592" y="123"/>
                  </a:lnTo>
                  <a:lnTo>
                    <a:pt x="1573" y="123"/>
                  </a:lnTo>
                  <a:lnTo>
                    <a:pt x="1573" y="123"/>
                  </a:lnTo>
                  <a:close/>
                </a:path>
              </a:pathLst>
            </a:custGeom>
            <a:gradFill flip="none" rotWithShape="1">
              <a:gsLst>
                <a:gs pos="0">
                  <a:schemeClr val="bg1">
                    <a:alpha val="43000"/>
                  </a:schemeClr>
                </a:gs>
                <a:gs pos="37000">
                  <a:schemeClr val="bg1">
                    <a:alpha val="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BA2BB8A9-CB77-43D5-8883-835663CB7023}"/>
                </a:ext>
              </a:extLst>
            </p:cNvPr>
            <p:cNvSpPr>
              <a:spLocks/>
            </p:cNvSpPr>
            <p:nvPr/>
          </p:nvSpPr>
          <p:spPr bwMode="auto">
            <a:xfrm>
              <a:off x="8923769" y="1446266"/>
              <a:ext cx="485956" cy="51698"/>
            </a:xfrm>
            <a:custGeom>
              <a:avLst/>
              <a:gdLst>
                <a:gd name="T0" fmla="*/ 222 w 235"/>
                <a:gd name="T1" fmla="*/ 25 h 25"/>
                <a:gd name="T2" fmla="*/ 11 w 235"/>
                <a:gd name="T3" fmla="*/ 25 h 25"/>
                <a:gd name="T4" fmla="*/ 11 w 235"/>
                <a:gd name="T5" fmla="*/ 25 h 25"/>
                <a:gd name="T6" fmla="*/ 8 w 235"/>
                <a:gd name="T7" fmla="*/ 23 h 25"/>
                <a:gd name="T8" fmla="*/ 3 w 235"/>
                <a:gd name="T9" fmla="*/ 22 h 25"/>
                <a:gd name="T10" fmla="*/ 1 w 235"/>
                <a:gd name="T11" fmla="*/ 17 h 25"/>
                <a:gd name="T12" fmla="*/ 0 w 235"/>
                <a:gd name="T13" fmla="*/ 12 h 25"/>
                <a:gd name="T14" fmla="*/ 0 w 235"/>
                <a:gd name="T15" fmla="*/ 12 h 25"/>
                <a:gd name="T16" fmla="*/ 0 w 235"/>
                <a:gd name="T17" fmla="*/ 12 h 25"/>
                <a:gd name="T18" fmla="*/ 1 w 235"/>
                <a:gd name="T19" fmla="*/ 8 h 25"/>
                <a:gd name="T20" fmla="*/ 3 w 235"/>
                <a:gd name="T21" fmla="*/ 3 h 25"/>
                <a:gd name="T22" fmla="*/ 8 w 235"/>
                <a:gd name="T23" fmla="*/ 2 h 25"/>
                <a:gd name="T24" fmla="*/ 11 w 235"/>
                <a:gd name="T25" fmla="*/ 0 h 25"/>
                <a:gd name="T26" fmla="*/ 222 w 235"/>
                <a:gd name="T27" fmla="*/ 0 h 25"/>
                <a:gd name="T28" fmla="*/ 222 w 235"/>
                <a:gd name="T29" fmla="*/ 0 h 25"/>
                <a:gd name="T30" fmla="*/ 227 w 235"/>
                <a:gd name="T31" fmla="*/ 2 h 25"/>
                <a:gd name="T32" fmla="*/ 232 w 235"/>
                <a:gd name="T33" fmla="*/ 3 h 25"/>
                <a:gd name="T34" fmla="*/ 234 w 235"/>
                <a:gd name="T35" fmla="*/ 8 h 25"/>
                <a:gd name="T36" fmla="*/ 235 w 235"/>
                <a:gd name="T37" fmla="*/ 12 h 25"/>
                <a:gd name="T38" fmla="*/ 235 w 235"/>
                <a:gd name="T39" fmla="*/ 12 h 25"/>
                <a:gd name="T40" fmla="*/ 235 w 235"/>
                <a:gd name="T41" fmla="*/ 12 h 25"/>
                <a:gd name="T42" fmla="*/ 234 w 235"/>
                <a:gd name="T43" fmla="*/ 17 h 25"/>
                <a:gd name="T44" fmla="*/ 232 w 235"/>
                <a:gd name="T45" fmla="*/ 22 h 25"/>
                <a:gd name="T46" fmla="*/ 227 w 235"/>
                <a:gd name="T47" fmla="*/ 23 h 25"/>
                <a:gd name="T48" fmla="*/ 222 w 235"/>
                <a:gd name="T49" fmla="*/ 25 h 25"/>
                <a:gd name="T50" fmla="*/ 222 w 23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5">
                  <a:moveTo>
                    <a:pt x="222" y="25"/>
                  </a:moveTo>
                  <a:lnTo>
                    <a:pt x="11" y="25"/>
                  </a:lnTo>
                  <a:lnTo>
                    <a:pt x="11" y="25"/>
                  </a:lnTo>
                  <a:lnTo>
                    <a:pt x="8" y="23"/>
                  </a:lnTo>
                  <a:lnTo>
                    <a:pt x="3" y="22"/>
                  </a:lnTo>
                  <a:lnTo>
                    <a:pt x="1" y="17"/>
                  </a:lnTo>
                  <a:lnTo>
                    <a:pt x="0" y="12"/>
                  </a:lnTo>
                  <a:lnTo>
                    <a:pt x="0" y="12"/>
                  </a:lnTo>
                  <a:lnTo>
                    <a:pt x="0" y="12"/>
                  </a:lnTo>
                  <a:lnTo>
                    <a:pt x="1" y="8"/>
                  </a:lnTo>
                  <a:lnTo>
                    <a:pt x="3" y="3"/>
                  </a:lnTo>
                  <a:lnTo>
                    <a:pt x="8" y="2"/>
                  </a:lnTo>
                  <a:lnTo>
                    <a:pt x="11" y="0"/>
                  </a:lnTo>
                  <a:lnTo>
                    <a:pt x="222" y="0"/>
                  </a:lnTo>
                  <a:lnTo>
                    <a:pt x="222" y="0"/>
                  </a:lnTo>
                  <a:lnTo>
                    <a:pt x="227" y="2"/>
                  </a:lnTo>
                  <a:lnTo>
                    <a:pt x="232" y="3"/>
                  </a:lnTo>
                  <a:lnTo>
                    <a:pt x="234" y="8"/>
                  </a:lnTo>
                  <a:lnTo>
                    <a:pt x="235" y="12"/>
                  </a:lnTo>
                  <a:lnTo>
                    <a:pt x="235" y="12"/>
                  </a:lnTo>
                  <a:lnTo>
                    <a:pt x="235" y="12"/>
                  </a:lnTo>
                  <a:lnTo>
                    <a:pt x="234" y="17"/>
                  </a:lnTo>
                  <a:lnTo>
                    <a:pt x="232" y="22"/>
                  </a:lnTo>
                  <a:lnTo>
                    <a:pt x="227" y="23"/>
                  </a:lnTo>
                  <a:lnTo>
                    <a:pt x="222" y="25"/>
                  </a:lnTo>
                  <a:lnTo>
                    <a:pt x="222" y="25"/>
                  </a:lnTo>
                  <a:close/>
                </a:path>
              </a:pathLst>
            </a:custGeom>
            <a:solidFill>
              <a:srgbClr val="171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00633F3F-5B9E-401D-AC1F-B2D290BE410E}"/>
                </a:ext>
              </a:extLst>
            </p:cNvPr>
            <p:cNvSpPr>
              <a:spLocks/>
            </p:cNvSpPr>
            <p:nvPr/>
          </p:nvSpPr>
          <p:spPr bwMode="auto">
            <a:xfrm>
              <a:off x="9525527" y="1415247"/>
              <a:ext cx="113735" cy="113735"/>
            </a:xfrm>
            <a:custGeom>
              <a:avLst/>
              <a:gdLst>
                <a:gd name="T0" fmla="*/ 55 w 55"/>
                <a:gd name="T1" fmla="*/ 27 h 55"/>
                <a:gd name="T2" fmla="*/ 55 w 55"/>
                <a:gd name="T3" fmla="*/ 27 h 55"/>
                <a:gd name="T4" fmla="*/ 54 w 55"/>
                <a:gd name="T5" fmla="*/ 33 h 55"/>
                <a:gd name="T6" fmla="*/ 52 w 55"/>
                <a:gd name="T7" fmla="*/ 38 h 55"/>
                <a:gd name="T8" fmla="*/ 50 w 55"/>
                <a:gd name="T9" fmla="*/ 42 h 55"/>
                <a:gd name="T10" fmla="*/ 47 w 55"/>
                <a:gd name="T11" fmla="*/ 47 h 55"/>
                <a:gd name="T12" fmla="*/ 42 w 55"/>
                <a:gd name="T13" fmla="*/ 50 h 55"/>
                <a:gd name="T14" fmla="*/ 38 w 55"/>
                <a:gd name="T15" fmla="*/ 52 h 55"/>
                <a:gd name="T16" fmla="*/ 33 w 55"/>
                <a:gd name="T17" fmla="*/ 54 h 55"/>
                <a:gd name="T18" fmla="*/ 27 w 55"/>
                <a:gd name="T19" fmla="*/ 55 h 55"/>
                <a:gd name="T20" fmla="*/ 27 w 55"/>
                <a:gd name="T21" fmla="*/ 55 h 55"/>
                <a:gd name="T22" fmla="*/ 22 w 55"/>
                <a:gd name="T23" fmla="*/ 54 h 55"/>
                <a:gd name="T24" fmla="*/ 17 w 55"/>
                <a:gd name="T25" fmla="*/ 52 h 55"/>
                <a:gd name="T26" fmla="*/ 11 w 55"/>
                <a:gd name="T27" fmla="*/ 50 h 55"/>
                <a:gd name="T28" fmla="*/ 8 w 55"/>
                <a:gd name="T29" fmla="*/ 47 h 55"/>
                <a:gd name="T30" fmla="*/ 5 w 55"/>
                <a:gd name="T31" fmla="*/ 42 h 55"/>
                <a:gd name="T32" fmla="*/ 3 w 55"/>
                <a:gd name="T33" fmla="*/ 38 h 55"/>
                <a:gd name="T34" fmla="*/ 1 w 55"/>
                <a:gd name="T35" fmla="*/ 33 h 55"/>
                <a:gd name="T36" fmla="*/ 0 w 55"/>
                <a:gd name="T37" fmla="*/ 27 h 55"/>
                <a:gd name="T38" fmla="*/ 0 w 55"/>
                <a:gd name="T39" fmla="*/ 27 h 55"/>
                <a:gd name="T40" fmla="*/ 1 w 55"/>
                <a:gd name="T41" fmla="*/ 22 h 55"/>
                <a:gd name="T42" fmla="*/ 3 w 55"/>
                <a:gd name="T43" fmla="*/ 17 h 55"/>
                <a:gd name="T44" fmla="*/ 5 w 55"/>
                <a:gd name="T45" fmla="*/ 11 h 55"/>
                <a:gd name="T46" fmla="*/ 8 w 55"/>
                <a:gd name="T47" fmla="*/ 8 h 55"/>
                <a:gd name="T48" fmla="*/ 11 w 55"/>
                <a:gd name="T49" fmla="*/ 5 h 55"/>
                <a:gd name="T50" fmla="*/ 17 w 55"/>
                <a:gd name="T51" fmla="*/ 3 h 55"/>
                <a:gd name="T52" fmla="*/ 22 w 55"/>
                <a:gd name="T53" fmla="*/ 1 h 55"/>
                <a:gd name="T54" fmla="*/ 27 w 55"/>
                <a:gd name="T55" fmla="*/ 0 h 55"/>
                <a:gd name="T56" fmla="*/ 27 w 55"/>
                <a:gd name="T57" fmla="*/ 0 h 55"/>
                <a:gd name="T58" fmla="*/ 33 w 55"/>
                <a:gd name="T59" fmla="*/ 1 h 55"/>
                <a:gd name="T60" fmla="*/ 38 w 55"/>
                <a:gd name="T61" fmla="*/ 3 h 55"/>
                <a:gd name="T62" fmla="*/ 42 w 55"/>
                <a:gd name="T63" fmla="*/ 5 h 55"/>
                <a:gd name="T64" fmla="*/ 47 w 55"/>
                <a:gd name="T65" fmla="*/ 8 h 55"/>
                <a:gd name="T66" fmla="*/ 50 w 55"/>
                <a:gd name="T67" fmla="*/ 11 h 55"/>
                <a:gd name="T68" fmla="*/ 52 w 55"/>
                <a:gd name="T69" fmla="*/ 17 h 55"/>
                <a:gd name="T70" fmla="*/ 54 w 55"/>
                <a:gd name="T71" fmla="*/ 22 h 55"/>
                <a:gd name="T72" fmla="*/ 55 w 55"/>
                <a:gd name="T73" fmla="*/ 27 h 55"/>
                <a:gd name="T74" fmla="*/ 55 w 55"/>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55">
                  <a:moveTo>
                    <a:pt x="55" y="27"/>
                  </a:moveTo>
                  <a:lnTo>
                    <a:pt x="55" y="27"/>
                  </a:lnTo>
                  <a:lnTo>
                    <a:pt x="54" y="33"/>
                  </a:lnTo>
                  <a:lnTo>
                    <a:pt x="52" y="38"/>
                  </a:lnTo>
                  <a:lnTo>
                    <a:pt x="50" y="42"/>
                  </a:lnTo>
                  <a:lnTo>
                    <a:pt x="47" y="47"/>
                  </a:lnTo>
                  <a:lnTo>
                    <a:pt x="42" y="50"/>
                  </a:lnTo>
                  <a:lnTo>
                    <a:pt x="38" y="52"/>
                  </a:lnTo>
                  <a:lnTo>
                    <a:pt x="33" y="54"/>
                  </a:lnTo>
                  <a:lnTo>
                    <a:pt x="27" y="55"/>
                  </a:lnTo>
                  <a:lnTo>
                    <a:pt x="27" y="55"/>
                  </a:lnTo>
                  <a:lnTo>
                    <a:pt x="22" y="54"/>
                  </a:lnTo>
                  <a:lnTo>
                    <a:pt x="17" y="52"/>
                  </a:lnTo>
                  <a:lnTo>
                    <a:pt x="11" y="50"/>
                  </a:lnTo>
                  <a:lnTo>
                    <a:pt x="8" y="47"/>
                  </a:lnTo>
                  <a:lnTo>
                    <a:pt x="5" y="42"/>
                  </a:lnTo>
                  <a:lnTo>
                    <a:pt x="3" y="38"/>
                  </a:lnTo>
                  <a:lnTo>
                    <a:pt x="1" y="33"/>
                  </a:lnTo>
                  <a:lnTo>
                    <a:pt x="0" y="27"/>
                  </a:lnTo>
                  <a:lnTo>
                    <a:pt x="0" y="27"/>
                  </a:lnTo>
                  <a:lnTo>
                    <a:pt x="1" y="22"/>
                  </a:lnTo>
                  <a:lnTo>
                    <a:pt x="3" y="17"/>
                  </a:lnTo>
                  <a:lnTo>
                    <a:pt x="5" y="11"/>
                  </a:lnTo>
                  <a:lnTo>
                    <a:pt x="8" y="8"/>
                  </a:lnTo>
                  <a:lnTo>
                    <a:pt x="11" y="5"/>
                  </a:lnTo>
                  <a:lnTo>
                    <a:pt x="17" y="3"/>
                  </a:lnTo>
                  <a:lnTo>
                    <a:pt x="22" y="1"/>
                  </a:lnTo>
                  <a:lnTo>
                    <a:pt x="27" y="0"/>
                  </a:lnTo>
                  <a:lnTo>
                    <a:pt x="27" y="0"/>
                  </a:lnTo>
                  <a:lnTo>
                    <a:pt x="33" y="1"/>
                  </a:lnTo>
                  <a:lnTo>
                    <a:pt x="38" y="3"/>
                  </a:lnTo>
                  <a:lnTo>
                    <a:pt x="42" y="5"/>
                  </a:lnTo>
                  <a:lnTo>
                    <a:pt x="47" y="8"/>
                  </a:lnTo>
                  <a:lnTo>
                    <a:pt x="50" y="11"/>
                  </a:lnTo>
                  <a:lnTo>
                    <a:pt x="52" y="17"/>
                  </a:lnTo>
                  <a:lnTo>
                    <a:pt x="54" y="22"/>
                  </a:lnTo>
                  <a:lnTo>
                    <a:pt x="55" y="27"/>
                  </a:lnTo>
                  <a:lnTo>
                    <a:pt x="55" y="27"/>
                  </a:lnTo>
                  <a:close/>
                </a:path>
              </a:pathLst>
            </a:custGeom>
            <a:solidFill>
              <a:srgbClr val="121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DBB5D502-E8A9-47DC-B30D-A1DE64911FFE}"/>
                </a:ext>
              </a:extLst>
            </p:cNvPr>
            <p:cNvSpPr>
              <a:spLocks/>
            </p:cNvSpPr>
            <p:nvPr/>
          </p:nvSpPr>
          <p:spPr bwMode="auto">
            <a:xfrm>
              <a:off x="9591700" y="1442130"/>
              <a:ext cx="37222" cy="41358"/>
            </a:xfrm>
            <a:custGeom>
              <a:avLst/>
              <a:gdLst>
                <a:gd name="T0" fmla="*/ 18 w 18"/>
                <a:gd name="T1" fmla="*/ 10 h 20"/>
                <a:gd name="T2" fmla="*/ 18 w 18"/>
                <a:gd name="T3" fmla="*/ 10 h 20"/>
                <a:gd name="T4" fmla="*/ 18 w 18"/>
                <a:gd name="T5" fmla="*/ 14 h 20"/>
                <a:gd name="T6" fmla="*/ 16 w 18"/>
                <a:gd name="T7" fmla="*/ 17 h 20"/>
                <a:gd name="T8" fmla="*/ 13 w 18"/>
                <a:gd name="T9" fmla="*/ 19 h 20"/>
                <a:gd name="T10" fmla="*/ 10 w 18"/>
                <a:gd name="T11" fmla="*/ 20 h 20"/>
                <a:gd name="T12" fmla="*/ 10 w 18"/>
                <a:gd name="T13" fmla="*/ 20 h 20"/>
                <a:gd name="T14" fmla="*/ 5 w 18"/>
                <a:gd name="T15" fmla="*/ 19 h 20"/>
                <a:gd name="T16" fmla="*/ 3 w 18"/>
                <a:gd name="T17" fmla="*/ 17 h 20"/>
                <a:gd name="T18" fmla="*/ 0 w 18"/>
                <a:gd name="T19" fmla="*/ 14 h 20"/>
                <a:gd name="T20" fmla="*/ 0 w 18"/>
                <a:gd name="T21" fmla="*/ 10 h 20"/>
                <a:gd name="T22" fmla="*/ 0 w 18"/>
                <a:gd name="T23" fmla="*/ 10 h 20"/>
                <a:gd name="T24" fmla="*/ 0 w 18"/>
                <a:gd name="T25" fmla="*/ 7 h 20"/>
                <a:gd name="T26" fmla="*/ 3 w 18"/>
                <a:gd name="T27" fmla="*/ 4 h 20"/>
                <a:gd name="T28" fmla="*/ 5 w 18"/>
                <a:gd name="T29" fmla="*/ 2 h 20"/>
                <a:gd name="T30" fmla="*/ 10 w 18"/>
                <a:gd name="T31" fmla="*/ 0 h 20"/>
                <a:gd name="T32" fmla="*/ 10 w 18"/>
                <a:gd name="T33" fmla="*/ 0 h 20"/>
                <a:gd name="T34" fmla="*/ 13 w 18"/>
                <a:gd name="T35" fmla="*/ 2 h 20"/>
                <a:gd name="T36" fmla="*/ 16 w 18"/>
                <a:gd name="T37" fmla="*/ 4 h 20"/>
                <a:gd name="T38" fmla="*/ 18 w 18"/>
                <a:gd name="T39" fmla="*/ 7 h 20"/>
                <a:gd name="T40" fmla="*/ 18 w 18"/>
                <a:gd name="T41" fmla="*/ 10 h 20"/>
                <a:gd name="T42" fmla="*/ 18 w 18"/>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0">
                  <a:moveTo>
                    <a:pt x="18" y="10"/>
                  </a:moveTo>
                  <a:lnTo>
                    <a:pt x="18" y="10"/>
                  </a:lnTo>
                  <a:lnTo>
                    <a:pt x="18" y="14"/>
                  </a:lnTo>
                  <a:lnTo>
                    <a:pt x="16" y="17"/>
                  </a:lnTo>
                  <a:lnTo>
                    <a:pt x="13" y="19"/>
                  </a:lnTo>
                  <a:lnTo>
                    <a:pt x="10" y="20"/>
                  </a:lnTo>
                  <a:lnTo>
                    <a:pt x="10" y="20"/>
                  </a:lnTo>
                  <a:lnTo>
                    <a:pt x="5" y="19"/>
                  </a:lnTo>
                  <a:lnTo>
                    <a:pt x="3" y="17"/>
                  </a:lnTo>
                  <a:lnTo>
                    <a:pt x="0" y="14"/>
                  </a:lnTo>
                  <a:lnTo>
                    <a:pt x="0" y="10"/>
                  </a:lnTo>
                  <a:lnTo>
                    <a:pt x="0" y="10"/>
                  </a:lnTo>
                  <a:lnTo>
                    <a:pt x="0" y="7"/>
                  </a:lnTo>
                  <a:lnTo>
                    <a:pt x="3" y="4"/>
                  </a:lnTo>
                  <a:lnTo>
                    <a:pt x="5" y="2"/>
                  </a:lnTo>
                  <a:lnTo>
                    <a:pt x="10" y="0"/>
                  </a:lnTo>
                  <a:lnTo>
                    <a:pt x="10" y="0"/>
                  </a:lnTo>
                  <a:lnTo>
                    <a:pt x="13" y="2"/>
                  </a:lnTo>
                  <a:lnTo>
                    <a:pt x="16" y="4"/>
                  </a:lnTo>
                  <a:lnTo>
                    <a:pt x="18" y="7"/>
                  </a:lnTo>
                  <a:lnTo>
                    <a:pt x="18" y="10"/>
                  </a:lnTo>
                  <a:lnTo>
                    <a:pt x="18"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698F776-DBB9-437F-9739-CBC758992734}"/>
                </a:ext>
              </a:extLst>
            </p:cNvPr>
            <p:cNvSpPr>
              <a:spLocks/>
            </p:cNvSpPr>
            <p:nvPr/>
          </p:nvSpPr>
          <p:spPr bwMode="auto">
            <a:xfrm>
              <a:off x="9587564" y="1446266"/>
              <a:ext cx="35155" cy="31019"/>
            </a:xfrm>
            <a:custGeom>
              <a:avLst/>
              <a:gdLst>
                <a:gd name="T0" fmla="*/ 17 w 17"/>
                <a:gd name="T1" fmla="*/ 8 h 15"/>
                <a:gd name="T2" fmla="*/ 17 w 17"/>
                <a:gd name="T3" fmla="*/ 8 h 15"/>
                <a:gd name="T4" fmla="*/ 17 w 17"/>
                <a:gd name="T5" fmla="*/ 10 h 15"/>
                <a:gd name="T6" fmla="*/ 15 w 17"/>
                <a:gd name="T7" fmla="*/ 13 h 15"/>
                <a:gd name="T8" fmla="*/ 12 w 17"/>
                <a:gd name="T9" fmla="*/ 15 h 15"/>
                <a:gd name="T10" fmla="*/ 8 w 17"/>
                <a:gd name="T11" fmla="*/ 15 h 15"/>
                <a:gd name="T12" fmla="*/ 8 w 17"/>
                <a:gd name="T13" fmla="*/ 15 h 15"/>
                <a:gd name="T14" fmla="*/ 5 w 17"/>
                <a:gd name="T15" fmla="*/ 15 h 15"/>
                <a:gd name="T16" fmla="*/ 3 w 17"/>
                <a:gd name="T17" fmla="*/ 13 h 15"/>
                <a:gd name="T18" fmla="*/ 2 w 17"/>
                <a:gd name="T19" fmla="*/ 10 h 15"/>
                <a:gd name="T20" fmla="*/ 0 w 17"/>
                <a:gd name="T21" fmla="*/ 8 h 15"/>
                <a:gd name="T22" fmla="*/ 0 w 17"/>
                <a:gd name="T23" fmla="*/ 8 h 15"/>
                <a:gd name="T24" fmla="*/ 2 w 17"/>
                <a:gd name="T25" fmla="*/ 5 h 15"/>
                <a:gd name="T26" fmla="*/ 3 w 17"/>
                <a:gd name="T27" fmla="*/ 2 h 15"/>
                <a:gd name="T28" fmla="*/ 5 w 17"/>
                <a:gd name="T29" fmla="*/ 0 h 15"/>
                <a:gd name="T30" fmla="*/ 8 w 17"/>
                <a:gd name="T31" fmla="*/ 0 h 15"/>
                <a:gd name="T32" fmla="*/ 8 w 17"/>
                <a:gd name="T33" fmla="*/ 0 h 15"/>
                <a:gd name="T34" fmla="*/ 12 w 17"/>
                <a:gd name="T35" fmla="*/ 0 h 15"/>
                <a:gd name="T36" fmla="*/ 15 w 17"/>
                <a:gd name="T37" fmla="*/ 2 h 15"/>
                <a:gd name="T38" fmla="*/ 17 w 17"/>
                <a:gd name="T39" fmla="*/ 5 h 15"/>
                <a:gd name="T40" fmla="*/ 17 w 17"/>
                <a:gd name="T41" fmla="*/ 8 h 15"/>
                <a:gd name="T42" fmla="*/ 17 w 17"/>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5">
                  <a:moveTo>
                    <a:pt x="17" y="8"/>
                  </a:moveTo>
                  <a:lnTo>
                    <a:pt x="17" y="8"/>
                  </a:lnTo>
                  <a:lnTo>
                    <a:pt x="17" y="10"/>
                  </a:lnTo>
                  <a:lnTo>
                    <a:pt x="15" y="13"/>
                  </a:lnTo>
                  <a:lnTo>
                    <a:pt x="12" y="15"/>
                  </a:lnTo>
                  <a:lnTo>
                    <a:pt x="8" y="15"/>
                  </a:lnTo>
                  <a:lnTo>
                    <a:pt x="8" y="15"/>
                  </a:lnTo>
                  <a:lnTo>
                    <a:pt x="5" y="15"/>
                  </a:lnTo>
                  <a:lnTo>
                    <a:pt x="3" y="13"/>
                  </a:lnTo>
                  <a:lnTo>
                    <a:pt x="2" y="10"/>
                  </a:lnTo>
                  <a:lnTo>
                    <a:pt x="0" y="8"/>
                  </a:lnTo>
                  <a:lnTo>
                    <a:pt x="0" y="8"/>
                  </a:lnTo>
                  <a:lnTo>
                    <a:pt x="2" y="5"/>
                  </a:lnTo>
                  <a:lnTo>
                    <a:pt x="3" y="2"/>
                  </a:lnTo>
                  <a:lnTo>
                    <a:pt x="5" y="0"/>
                  </a:lnTo>
                  <a:lnTo>
                    <a:pt x="8" y="0"/>
                  </a:lnTo>
                  <a:lnTo>
                    <a:pt x="8" y="0"/>
                  </a:lnTo>
                  <a:lnTo>
                    <a:pt x="12" y="0"/>
                  </a:lnTo>
                  <a:lnTo>
                    <a:pt x="15" y="2"/>
                  </a:lnTo>
                  <a:lnTo>
                    <a:pt x="17" y="5"/>
                  </a:lnTo>
                  <a:lnTo>
                    <a:pt x="17" y="8"/>
                  </a:lnTo>
                  <a:lnTo>
                    <a:pt x="17" y="8"/>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ECA438CE-E885-46B4-9616-EE269BCE61F0}"/>
                </a:ext>
              </a:extLst>
            </p:cNvPr>
            <p:cNvSpPr>
              <a:spLocks/>
            </p:cNvSpPr>
            <p:nvPr/>
          </p:nvSpPr>
          <p:spPr bwMode="auto">
            <a:xfrm>
              <a:off x="9593767" y="1452469"/>
              <a:ext cx="14476" cy="18612"/>
            </a:xfrm>
            <a:custGeom>
              <a:avLst/>
              <a:gdLst>
                <a:gd name="T0" fmla="*/ 7 w 7"/>
                <a:gd name="T1" fmla="*/ 5 h 9"/>
                <a:gd name="T2" fmla="*/ 7 w 7"/>
                <a:gd name="T3" fmla="*/ 5 h 9"/>
                <a:gd name="T4" fmla="*/ 7 w 7"/>
                <a:gd name="T5" fmla="*/ 7 h 9"/>
                <a:gd name="T6" fmla="*/ 4 w 7"/>
                <a:gd name="T7" fmla="*/ 9 h 9"/>
                <a:gd name="T8" fmla="*/ 4 w 7"/>
                <a:gd name="T9" fmla="*/ 9 h 9"/>
                <a:gd name="T10" fmla="*/ 0 w 7"/>
                <a:gd name="T11" fmla="*/ 7 h 9"/>
                <a:gd name="T12" fmla="*/ 0 w 7"/>
                <a:gd name="T13" fmla="*/ 5 h 9"/>
                <a:gd name="T14" fmla="*/ 0 w 7"/>
                <a:gd name="T15" fmla="*/ 5 h 9"/>
                <a:gd name="T16" fmla="*/ 0 w 7"/>
                <a:gd name="T17" fmla="*/ 2 h 9"/>
                <a:gd name="T18" fmla="*/ 4 w 7"/>
                <a:gd name="T19" fmla="*/ 0 h 9"/>
                <a:gd name="T20" fmla="*/ 4 w 7"/>
                <a:gd name="T21" fmla="*/ 0 h 9"/>
                <a:gd name="T22" fmla="*/ 7 w 7"/>
                <a:gd name="T23" fmla="*/ 2 h 9"/>
                <a:gd name="T24" fmla="*/ 7 w 7"/>
                <a:gd name="T25" fmla="*/ 5 h 9"/>
                <a:gd name="T26" fmla="*/ 7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5"/>
                  </a:moveTo>
                  <a:lnTo>
                    <a:pt x="7" y="5"/>
                  </a:lnTo>
                  <a:lnTo>
                    <a:pt x="7" y="7"/>
                  </a:lnTo>
                  <a:lnTo>
                    <a:pt x="4" y="9"/>
                  </a:lnTo>
                  <a:lnTo>
                    <a:pt x="4" y="9"/>
                  </a:lnTo>
                  <a:lnTo>
                    <a:pt x="0" y="7"/>
                  </a:lnTo>
                  <a:lnTo>
                    <a:pt x="0" y="5"/>
                  </a:lnTo>
                  <a:lnTo>
                    <a:pt x="0" y="5"/>
                  </a:lnTo>
                  <a:lnTo>
                    <a:pt x="0" y="2"/>
                  </a:lnTo>
                  <a:lnTo>
                    <a:pt x="4" y="0"/>
                  </a:lnTo>
                  <a:lnTo>
                    <a:pt x="4" y="0"/>
                  </a:lnTo>
                  <a:lnTo>
                    <a:pt x="7" y="2"/>
                  </a:lnTo>
                  <a:lnTo>
                    <a:pt x="7" y="5"/>
                  </a:lnTo>
                  <a:lnTo>
                    <a:pt x="7" y="5"/>
                  </a:lnTo>
                  <a:close/>
                </a:path>
              </a:pathLst>
            </a:custGeom>
            <a:solidFill>
              <a:srgbClr val="2F4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8B11DBC1-BB9B-44AE-A6B3-A68FD09BE5E1}"/>
                </a:ext>
              </a:extLst>
            </p:cNvPr>
            <p:cNvSpPr>
              <a:spLocks/>
            </p:cNvSpPr>
            <p:nvPr/>
          </p:nvSpPr>
          <p:spPr bwMode="auto">
            <a:xfrm>
              <a:off x="9542070" y="1450402"/>
              <a:ext cx="31019" cy="41358"/>
            </a:xfrm>
            <a:custGeom>
              <a:avLst/>
              <a:gdLst>
                <a:gd name="T0" fmla="*/ 15 w 15"/>
                <a:gd name="T1" fmla="*/ 10 h 20"/>
                <a:gd name="T2" fmla="*/ 15 w 15"/>
                <a:gd name="T3" fmla="*/ 10 h 20"/>
                <a:gd name="T4" fmla="*/ 14 w 15"/>
                <a:gd name="T5" fmla="*/ 13 h 20"/>
                <a:gd name="T6" fmla="*/ 12 w 15"/>
                <a:gd name="T7" fmla="*/ 16 h 20"/>
                <a:gd name="T8" fmla="*/ 10 w 15"/>
                <a:gd name="T9" fmla="*/ 18 h 20"/>
                <a:gd name="T10" fmla="*/ 9 w 15"/>
                <a:gd name="T11" fmla="*/ 20 h 20"/>
                <a:gd name="T12" fmla="*/ 9 w 15"/>
                <a:gd name="T13" fmla="*/ 20 h 20"/>
                <a:gd name="T14" fmla="*/ 5 w 15"/>
                <a:gd name="T15" fmla="*/ 18 h 20"/>
                <a:gd name="T16" fmla="*/ 3 w 15"/>
                <a:gd name="T17" fmla="*/ 16 h 20"/>
                <a:gd name="T18" fmla="*/ 2 w 15"/>
                <a:gd name="T19" fmla="*/ 13 h 20"/>
                <a:gd name="T20" fmla="*/ 0 w 15"/>
                <a:gd name="T21" fmla="*/ 10 h 20"/>
                <a:gd name="T22" fmla="*/ 0 w 15"/>
                <a:gd name="T23" fmla="*/ 10 h 20"/>
                <a:gd name="T24" fmla="*/ 2 w 15"/>
                <a:gd name="T25" fmla="*/ 6 h 20"/>
                <a:gd name="T26" fmla="*/ 3 w 15"/>
                <a:gd name="T27" fmla="*/ 3 h 20"/>
                <a:gd name="T28" fmla="*/ 5 w 15"/>
                <a:gd name="T29" fmla="*/ 1 h 20"/>
                <a:gd name="T30" fmla="*/ 9 w 15"/>
                <a:gd name="T31" fmla="*/ 0 h 20"/>
                <a:gd name="T32" fmla="*/ 9 w 15"/>
                <a:gd name="T33" fmla="*/ 0 h 20"/>
                <a:gd name="T34" fmla="*/ 10 w 15"/>
                <a:gd name="T35" fmla="*/ 1 h 20"/>
                <a:gd name="T36" fmla="*/ 12 w 15"/>
                <a:gd name="T37" fmla="*/ 3 h 20"/>
                <a:gd name="T38" fmla="*/ 14 w 15"/>
                <a:gd name="T39" fmla="*/ 6 h 20"/>
                <a:gd name="T40" fmla="*/ 15 w 15"/>
                <a:gd name="T41" fmla="*/ 10 h 20"/>
                <a:gd name="T42" fmla="*/ 15 w 15"/>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0">
                  <a:moveTo>
                    <a:pt x="15" y="10"/>
                  </a:moveTo>
                  <a:lnTo>
                    <a:pt x="15" y="10"/>
                  </a:lnTo>
                  <a:lnTo>
                    <a:pt x="14" y="13"/>
                  </a:lnTo>
                  <a:lnTo>
                    <a:pt x="12" y="16"/>
                  </a:lnTo>
                  <a:lnTo>
                    <a:pt x="10" y="18"/>
                  </a:lnTo>
                  <a:lnTo>
                    <a:pt x="9" y="20"/>
                  </a:lnTo>
                  <a:lnTo>
                    <a:pt x="9" y="20"/>
                  </a:lnTo>
                  <a:lnTo>
                    <a:pt x="5" y="18"/>
                  </a:lnTo>
                  <a:lnTo>
                    <a:pt x="3" y="16"/>
                  </a:lnTo>
                  <a:lnTo>
                    <a:pt x="2" y="13"/>
                  </a:lnTo>
                  <a:lnTo>
                    <a:pt x="0" y="10"/>
                  </a:lnTo>
                  <a:lnTo>
                    <a:pt x="0" y="10"/>
                  </a:lnTo>
                  <a:lnTo>
                    <a:pt x="2" y="6"/>
                  </a:lnTo>
                  <a:lnTo>
                    <a:pt x="3" y="3"/>
                  </a:lnTo>
                  <a:lnTo>
                    <a:pt x="5" y="1"/>
                  </a:lnTo>
                  <a:lnTo>
                    <a:pt x="9" y="0"/>
                  </a:lnTo>
                  <a:lnTo>
                    <a:pt x="9" y="0"/>
                  </a:lnTo>
                  <a:lnTo>
                    <a:pt x="10" y="1"/>
                  </a:lnTo>
                  <a:lnTo>
                    <a:pt x="12" y="3"/>
                  </a:lnTo>
                  <a:lnTo>
                    <a:pt x="14" y="6"/>
                  </a:lnTo>
                  <a:lnTo>
                    <a:pt x="15" y="10"/>
                  </a:lnTo>
                  <a:lnTo>
                    <a:pt x="15"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1FDA70C5-EA50-4E34-BEF7-CE0652267138}"/>
                </a:ext>
              </a:extLst>
            </p:cNvPr>
            <p:cNvSpPr>
              <a:spLocks/>
            </p:cNvSpPr>
            <p:nvPr/>
          </p:nvSpPr>
          <p:spPr bwMode="auto">
            <a:xfrm>
              <a:off x="9548273" y="1456605"/>
              <a:ext cx="22747" cy="26883"/>
            </a:xfrm>
            <a:custGeom>
              <a:avLst/>
              <a:gdLst>
                <a:gd name="T0" fmla="*/ 11 w 11"/>
                <a:gd name="T1" fmla="*/ 7 h 13"/>
                <a:gd name="T2" fmla="*/ 11 w 11"/>
                <a:gd name="T3" fmla="*/ 7 h 13"/>
                <a:gd name="T4" fmla="*/ 9 w 11"/>
                <a:gd name="T5" fmla="*/ 12 h 13"/>
                <a:gd name="T6" fmla="*/ 6 w 11"/>
                <a:gd name="T7" fmla="*/ 13 h 13"/>
                <a:gd name="T8" fmla="*/ 6 w 11"/>
                <a:gd name="T9" fmla="*/ 13 h 13"/>
                <a:gd name="T10" fmla="*/ 2 w 11"/>
                <a:gd name="T11" fmla="*/ 12 h 13"/>
                <a:gd name="T12" fmla="*/ 0 w 11"/>
                <a:gd name="T13" fmla="*/ 7 h 13"/>
                <a:gd name="T14" fmla="*/ 0 w 11"/>
                <a:gd name="T15" fmla="*/ 7 h 13"/>
                <a:gd name="T16" fmla="*/ 2 w 11"/>
                <a:gd name="T17" fmla="*/ 2 h 13"/>
                <a:gd name="T18" fmla="*/ 6 w 11"/>
                <a:gd name="T19" fmla="*/ 0 h 13"/>
                <a:gd name="T20" fmla="*/ 6 w 11"/>
                <a:gd name="T21" fmla="*/ 0 h 13"/>
                <a:gd name="T22" fmla="*/ 9 w 11"/>
                <a:gd name="T23" fmla="*/ 2 h 13"/>
                <a:gd name="T24" fmla="*/ 11 w 11"/>
                <a:gd name="T25" fmla="*/ 7 h 13"/>
                <a:gd name="T26" fmla="*/ 11 w 11"/>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11" y="7"/>
                  </a:moveTo>
                  <a:lnTo>
                    <a:pt x="11" y="7"/>
                  </a:lnTo>
                  <a:lnTo>
                    <a:pt x="9" y="12"/>
                  </a:lnTo>
                  <a:lnTo>
                    <a:pt x="6" y="13"/>
                  </a:lnTo>
                  <a:lnTo>
                    <a:pt x="6" y="13"/>
                  </a:lnTo>
                  <a:lnTo>
                    <a:pt x="2" y="12"/>
                  </a:lnTo>
                  <a:lnTo>
                    <a:pt x="0" y="7"/>
                  </a:lnTo>
                  <a:lnTo>
                    <a:pt x="0" y="7"/>
                  </a:lnTo>
                  <a:lnTo>
                    <a:pt x="2" y="2"/>
                  </a:lnTo>
                  <a:lnTo>
                    <a:pt x="6" y="0"/>
                  </a:lnTo>
                  <a:lnTo>
                    <a:pt x="6" y="0"/>
                  </a:lnTo>
                  <a:lnTo>
                    <a:pt x="9" y="2"/>
                  </a:lnTo>
                  <a:lnTo>
                    <a:pt x="11" y="7"/>
                  </a:lnTo>
                  <a:lnTo>
                    <a:pt x="11" y="7"/>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CB724684-0B81-4219-B321-60A6749F8583}"/>
                </a:ext>
              </a:extLst>
            </p:cNvPr>
            <p:cNvSpPr>
              <a:spLocks/>
            </p:cNvSpPr>
            <p:nvPr/>
          </p:nvSpPr>
          <p:spPr bwMode="auto">
            <a:xfrm>
              <a:off x="9556545" y="1460741"/>
              <a:ext cx="10340" cy="16543"/>
            </a:xfrm>
            <a:custGeom>
              <a:avLst/>
              <a:gdLst>
                <a:gd name="T0" fmla="*/ 5 w 5"/>
                <a:gd name="T1" fmla="*/ 5 h 8"/>
                <a:gd name="T2" fmla="*/ 5 w 5"/>
                <a:gd name="T3" fmla="*/ 5 h 8"/>
                <a:gd name="T4" fmla="*/ 5 w 5"/>
                <a:gd name="T5" fmla="*/ 8 h 8"/>
                <a:gd name="T6" fmla="*/ 2 w 5"/>
                <a:gd name="T7" fmla="*/ 8 h 8"/>
                <a:gd name="T8" fmla="*/ 2 w 5"/>
                <a:gd name="T9" fmla="*/ 8 h 8"/>
                <a:gd name="T10" fmla="*/ 0 w 5"/>
                <a:gd name="T11" fmla="*/ 8 h 8"/>
                <a:gd name="T12" fmla="*/ 0 w 5"/>
                <a:gd name="T13" fmla="*/ 5 h 8"/>
                <a:gd name="T14" fmla="*/ 0 w 5"/>
                <a:gd name="T15" fmla="*/ 5 h 8"/>
                <a:gd name="T16" fmla="*/ 0 w 5"/>
                <a:gd name="T17" fmla="*/ 1 h 8"/>
                <a:gd name="T18" fmla="*/ 2 w 5"/>
                <a:gd name="T19" fmla="*/ 0 h 8"/>
                <a:gd name="T20" fmla="*/ 2 w 5"/>
                <a:gd name="T21" fmla="*/ 0 h 8"/>
                <a:gd name="T22" fmla="*/ 5 w 5"/>
                <a:gd name="T23" fmla="*/ 1 h 8"/>
                <a:gd name="T24" fmla="*/ 5 w 5"/>
                <a:gd name="T25" fmla="*/ 5 h 8"/>
                <a:gd name="T26" fmla="*/ 5 w 5"/>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5" y="5"/>
                  </a:moveTo>
                  <a:lnTo>
                    <a:pt x="5" y="5"/>
                  </a:lnTo>
                  <a:lnTo>
                    <a:pt x="5" y="8"/>
                  </a:lnTo>
                  <a:lnTo>
                    <a:pt x="2" y="8"/>
                  </a:lnTo>
                  <a:lnTo>
                    <a:pt x="2" y="8"/>
                  </a:lnTo>
                  <a:lnTo>
                    <a:pt x="0" y="8"/>
                  </a:lnTo>
                  <a:lnTo>
                    <a:pt x="0" y="5"/>
                  </a:lnTo>
                  <a:lnTo>
                    <a:pt x="0" y="5"/>
                  </a:lnTo>
                  <a:lnTo>
                    <a:pt x="0" y="1"/>
                  </a:lnTo>
                  <a:lnTo>
                    <a:pt x="2" y="0"/>
                  </a:lnTo>
                  <a:lnTo>
                    <a:pt x="2" y="0"/>
                  </a:lnTo>
                  <a:lnTo>
                    <a:pt x="5" y="1"/>
                  </a:lnTo>
                  <a:lnTo>
                    <a:pt x="5" y="5"/>
                  </a:lnTo>
                  <a:lnTo>
                    <a:pt x="5" y="5"/>
                  </a:lnTo>
                  <a:close/>
                </a:path>
              </a:pathLst>
            </a:custGeom>
            <a:solidFill>
              <a:srgbClr val="243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F7951CB2-BBC6-4690-97BF-2466EAD3083D}"/>
                </a:ext>
              </a:extLst>
            </p:cNvPr>
            <p:cNvSpPr>
              <a:spLocks/>
            </p:cNvSpPr>
            <p:nvPr/>
          </p:nvSpPr>
          <p:spPr bwMode="auto">
            <a:xfrm>
              <a:off x="7124700" y="2227931"/>
              <a:ext cx="39291" cy="303981"/>
            </a:xfrm>
            <a:custGeom>
              <a:avLst/>
              <a:gdLst>
                <a:gd name="T0" fmla="*/ 8 w 19"/>
                <a:gd name="T1" fmla="*/ 147 h 147"/>
                <a:gd name="T2" fmla="*/ 12 w 19"/>
                <a:gd name="T3" fmla="*/ 147 h 147"/>
                <a:gd name="T4" fmla="*/ 12 w 19"/>
                <a:gd name="T5" fmla="*/ 147 h 147"/>
                <a:gd name="T6" fmla="*/ 13 w 19"/>
                <a:gd name="T7" fmla="*/ 147 h 147"/>
                <a:gd name="T8" fmla="*/ 15 w 19"/>
                <a:gd name="T9" fmla="*/ 145 h 147"/>
                <a:gd name="T10" fmla="*/ 17 w 19"/>
                <a:gd name="T11" fmla="*/ 143 h 147"/>
                <a:gd name="T12" fmla="*/ 19 w 19"/>
                <a:gd name="T13" fmla="*/ 140 h 147"/>
                <a:gd name="T14" fmla="*/ 19 w 19"/>
                <a:gd name="T15" fmla="*/ 7 h 147"/>
                <a:gd name="T16" fmla="*/ 19 w 19"/>
                <a:gd name="T17" fmla="*/ 7 h 147"/>
                <a:gd name="T18" fmla="*/ 17 w 19"/>
                <a:gd name="T19" fmla="*/ 5 h 147"/>
                <a:gd name="T20" fmla="*/ 15 w 19"/>
                <a:gd name="T21" fmla="*/ 4 h 147"/>
                <a:gd name="T22" fmla="*/ 13 w 19"/>
                <a:gd name="T23" fmla="*/ 2 h 147"/>
                <a:gd name="T24" fmla="*/ 12 w 19"/>
                <a:gd name="T25" fmla="*/ 0 h 147"/>
                <a:gd name="T26" fmla="*/ 8 w 19"/>
                <a:gd name="T27" fmla="*/ 0 h 147"/>
                <a:gd name="T28" fmla="*/ 8 w 19"/>
                <a:gd name="T29" fmla="*/ 0 h 147"/>
                <a:gd name="T30" fmla="*/ 5 w 19"/>
                <a:gd name="T31" fmla="*/ 2 h 147"/>
                <a:gd name="T32" fmla="*/ 2 w 19"/>
                <a:gd name="T33" fmla="*/ 4 h 147"/>
                <a:gd name="T34" fmla="*/ 0 w 19"/>
                <a:gd name="T35" fmla="*/ 7 h 147"/>
                <a:gd name="T36" fmla="*/ 0 w 19"/>
                <a:gd name="T37" fmla="*/ 10 h 147"/>
                <a:gd name="T38" fmla="*/ 0 w 19"/>
                <a:gd name="T39" fmla="*/ 138 h 147"/>
                <a:gd name="T40" fmla="*/ 0 w 19"/>
                <a:gd name="T41" fmla="*/ 138 h 147"/>
                <a:gd name="T42" fmla="*/ 0 w 19"/>
                <a:gd name="T43" fmla="*/ 142 h 147"/>
                <a:gd name="T44" fmla="*/ 2 w 19"/>
                <a:gd name="T45" fmla="*/ 145 h 147"/>
                <a:gd name="T46" fmla="*/ 5 w 19"/>
                <a:gd name="T47" fmla="*/ 147 h 147"/>
                <a:gd name="T48" fmla="*/ 8 w 19"/>
                <a:gd name="T49" fmla="*/ 147 h 147"/>
                <a:gd name="T50" fmla="*/ 8 w 19"/>
                <a:gd name="T5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47">
                  <a:moveTo>
                    <a:pt x="8" y="147"/>
                  </a:moveTo>
                  <a:lnTo>
                    <a:pt x="12" y="147"/>
                  </a:lnTo>
                  <a:lnTo>
                    <a:pt x="12" y="147"/>
                  </a:lnTo>
                  <a:lnTo>
                    <a:pt x="13" y="147"/>
                  </a:lnTo>
                  <a:lnTo>
                    <a:pt x="15" y="145"/>
                  </a:lnTo>
                  <a:lnTo>
                    <a:pt x="17" y="143"/>
                  </a:lnTo>
                  <a:lnTo>
                    <a:pt x="19" y="140"/>
                  </a:lnTo>
                  <a:lnTo>
                    <a:pt x="19" y="7"/>
                  </a:lnTo>
                  <a:lnTo>
                    <a:pt x="19" y="7"/>
                  </a:lnTo>
                  <a:lnTo>
                    <a:pt x="17" y="5"/>
                  </a:lnTo>
                  <a:lnTo>
                    <a:pt x="15" y="4"/>
                  </a:lnTo>
                  <a:lnTo>
                    <a:pt x="13" y="2"/>
                  </a:lnTo>
                  <a:lnTo>
                    <a:pt x="12" y="0"/>
                  </a:lnTo>
                  <a:lnTo>
                    <a:pt x="8" y="0"/>
                  </a:lnTo>
                  <a:lnTo>
                    <a:pt x="8" y="0"/>
                  </a:lnTo>
                  <a:lnTo>
                    <a:pt x="5" y="2"/>
                  </a:lnTo>
                  <a:lnTo>
                    <a:pt x="2" y="4"/>
                  </a:lnTo>
                  <a:lnTo>
                    <a:pt x="0" y="7"/>
                  </a:lnTo>
                  <a:lnTo>
                    <a:pt x="0" y="10"/>
                  </a:lnTo>
                  <a:lnTo>
                    <a:pt x="0" y="138"/>
                  </a:lnTo>
                  <a:lnTo>
                    <a:pt x="0" y="138"/>
                  </a:lnTo>
                  <a:lnTo>
                    <a:pt x="0" y="142"/>
                  </a:lnTo>
                  <a:lnTo>
                    <a:pt x="2" y="145"/>
                  </a:lnTo>
                  <a:lnTo>
                    <a:pt x="5" y="147"/>
                  </a:lnTo>
                  <a:lnTo>
                    <a:pt x="8" y="147"/>
                  </a:lnTo>
                  <a:lnTo>
                    <a:pt x="8" y="147"/>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35101D00-463D-4B0D-BF77-A9E30C284AA5}"/>
                </a:ext>
              </a:extLst>
            </p:cNvPr>
            <p:cNvSpPr>
              <a:spLocks/>
            </p:cNvSpPr>
            <p:nvPr/>
          </p:nvSpPr>
          <p:spPr bwMode="auto">
            <a:xfrm>
              <a:off x="7124700" y="2817280"/>
              <a:ext cx="39291" cy="562467"/>
            </a:xfrm>
            <a:custGeom>
              <a:avLst/>
              <a:gdLst>
                <a:gd name="T0" fmla="*/ 8 w 19"/>
                <a:gd name="T1" fmla="*/ 272 h 272"/>
                <a:gd name="T2" fmla="*/ 12 w 19"/>
                <a:gd name="T3" fmla="*/ 272 h 272"/>
                <a:gd name="T4" fmla="*/ 12 w 19"/>
                <a:gd name="T5" fmla="*/ 272 h 272"/>
                <a:gd name="T6" fmla="*/ 13 w 19"/>
                <a:gd name="T7" fmla="*/ 270 h 272"/>
                <a:gd name="T8" fmla="*/ 15 w 19"/>
                <a:gd name="T9" fmla="*/ 270 h 272"/>
                <a:gd name="T10" fmla="*/ 17 w 19"/>
                <a:gd name="T11" fmla="*/ 267 h 272"/>
                <a:gd name="T12" fmla="*/ 19 w 19"/>
                <a:gd name="T13" fmla="*/ 265 h 272"/>
                <a:gd name="T14" fmla="*/ 19 w 19"/>
                <a:gd name="T15" fmla="*/ 6 h 272"/>
                <a:gd name="T16" fmla="*/ 19 w 19"/>
                <a:gd name="T17" fmla="*/ 6 h 272"/>
                <a:gd name="T18" fmla="*/ 17 w 19"/>
                <a:gd name="T19" fmla="*/ 3 h 272"/>
                <a:gd name="T20" fmla="*/ 15 w 19"/>
                <a:gd name="T21" fmla="*/ 1 h 272"/>
                <a:gd name="T22" fmla="*/ 13 w 19"/>
                <a:gd name="T23" fmla="*/ 0 h 272"/>
                <a:gd name="T24" fmla="*/ 12 w 19"/>
                <a:gd name="T25" fmla="*/ 0 h 272"/>
                <a:gd name="T26" fmla="*/ 8 w 19"/>
                <a:gd name="T27" fmla="*/ 0 h 272"/>
                <a:gd name="T28" fmla="*/ 8 w 19"/>
                <a:gd name="T29" fmla="*/ 0 h 272"/>
                <a:gd name="T30" fmla="*/ 5 w 19"/>
                <a:gd name="T31" fmla="*/ 0 h 272"/>
                <a:gd name="T32" fmla="*/ 2 w 19"/>
                <a:gd name="T33" fmla="*/ 1 h 272"/>
                <a:gd name="T34" fmla="*/ 0 w 19"/>
                <a:gd name="T35" fmla="*/ 5 h 272"/>
                <a:gd name="T36" fmla="*/ 0 w 19"/>
                <a:gd name="T37" fmla="*/ 8 h 272"/>
                <a:gd name="T38" fmla="*/ 0 w 19"/>
                <a:gd name="T39" fmla="*/ 262 h 272"/>
                <a:gd name="T40" fmla="*/ 0 w 19"/>
                <a:gd name="T41" fmla="*/ 262 h 272"/>
                <a:gd name="T42" fmla="*/ 0 w 19"/>
                <a:gd name="T43" fmla="*/ 265 h 272"/>
                <a:gd name="T44" fmla="*/ 2 w 19"/>
                <a:gd name="T45" fmla="*/ 269 h 272"/>
                <a:gd name="T46" fmla="*/ 5 w 19"/>
                <a:gd name="T47" fmla="*/ 270 h 272"/>
                <a:gd name="T48" fmla="*/ 8 w 19"/>
                <a:gd name="T49" fmla="*/ 272 h 272"/>
                <a:gd name="T50" fmla="*/ 8 w 19"/>
                <a:gd name="T5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2">
                  <a:moveTo>
                    <a:pt x="8" y="272"/>
                  </a:moveTo>
                  <a:lnTo>
                    <a:pt x="12" y="272"/>
                  </a:lnTo>
                  <a:lnTo>
                    <a:pt x="12" y="272"/>
                  </a:lnTo>
                  <a:lnTo>
                    <a:pt x="13" y="270"/>
                  </a:lnTo>
                  <a:lnTo>
                    <a:pt x="15" y="270"/>
                  </a:lnTo>
                  <a:lnTo>
                    <a:pt x="17" y="267"/>
                  </a:lnTo>
                  <a:lnTo>
                    <a:pt x="19" y="265"/>
                  </a:lnTo>
                  <a:lnTo>
                    <a:pt x="19" y="6"/>
                  </a:lnTo>
                  <a:lnTo>
                    <a:pt x="19" y="6"/>
                  </a:lnTo>
                  <a:lnTo>
                    <a:pt x="17" y="3"/>
                  </a:lnTo>
                  <a:lnTo>
                    <a:pt x="15" y="1"/>
                  </a:lnTo>
                  <a:lnTo>
                    <a:pt x="13" y="0"/>
                  </a:lnTo>
                  <a:lnTo>
                    <a:pt x="12" y="0"/>
                  </a:lnTo>
                  <a:lnTo>
                    <a:pt x="8" y="0"/>
                  </a:lnTo>
                  <a:lnTo>
                    <a:pt x="8" y="0"/>
                  </a:lnTo>
                  <a:lnTo>
                    <a:pt x="5" y="0"/>
                  </a:lnTo>
                  <a:lnTo>
                    <a:pt x="2" y="1"/>
                  </a:lnTo>
                  <a:lnTo>
                    <a:pt x="0" y="5"/>
                  </a:lnTo>
                  <a:lnTo>
                    <a:pt x="0" y="8"/>
                  </a:lnTo>
                  <a:lnTo>
                    <a:pt x="0" y="262"/>
                  </a:lnTo>
                  <a:lnTo>
                    <a:pt x="0" y="262"/>
                  </a:lnTo>
                  <a:lnTo>
                    <a:pt x="0" y="265"/>
                  </a:lnTo>
                  <a:lnTo>
                    <a:pt x="2" y="269"/>
                  </a:lnTo>
                  <a:lnTo>
                    <a:pt x="5" y="270"/>
                  </a:lnTo>
                  <a:lnTo>
                    <a:pt x="8" y="272"/>
                  </a:lnTo>
                  <a:lnTo>
                    <a:pt x="8" y="272"/>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D0B684B0-3C04-4DA4-A0EE-5BA64C149B64}"/>
                </a:ext>
              </a:extLst>
            </p:cNvPr>
            <p:cNvSpPr>
              <a:spLocks/>
            </p:cNvSpPr>
            <p:nvPr/>
          </p:nvSpPr>
          <p:spPr bwMode="auto">
            <a:xfrm>
              <a:off x="11132281" y="3001323"/>
              <a:ext cx="31019" cy="932621"/>
            </a:xfrm>
            <a:custGeom>
              <a:avLst/>
              <a:gdLst>
                <a:gd name="T0" fmla="*/ 7 w 15"/>
                <a:gd name="T1" fmla="*/ 0 h 451"/>
                <a:gd name="T2" fmla="*/ 7 w 15"/>
                <a:gd name="T3" fmla="*/ 0 h 451"/>
                <a:gd name="T4" fmla="*/ 7 w 15"/>
                <a:gd name="T5" fmla="*/ 0 h 451"/>
                <a:gd name="T6" fmla="*/ 3 w 15"/>
                <a:gd name="T7" fmla="*/ 1 h 451"/>
                <a:gd name="T8" fmla="*/ 2 w 15"/>
                <a:gd name="T9" fmla="*/ 1 h 451"/>
                <a:gd name="T10" fmla="*/ 0 w 15"/>
                <a:gd name="T11" fmla="*/ 5 h 451"/>
                <a:gd name="T12" fmla="*/ 0 w 15"/>
                <a:gd name="T13" fmla="*/ 7 h 451"/>
                <a:gd name="T14" fmla="*/ 0 w 15"/>
                <a:gd name="T15" fmla="*/ 444 h 451"/>
                <a:gd name="T16" fmla="*/ 0 w 15"/>
                <a:gd name="T17" fmla="*/ 444 h 451"/>
                <a:gd name="T18" fmla="*/ 0 w 15"/>
                <a:gd name="T19" fmla="*/ 446 h 451"/>
                <a:gd name="T20" fmla="*/ 2 w 15"/>
                <a:gd name="T21" fmla="*/ 449 h 451"/>
                <a:gd name="T22" fmla="*/ 3 w 15"/>
                <a:gd name="T23" fmla="*/ 449 h 451"/>
                <a:gd name="T24" fmla="*/ 7 w 15"/>
                <a:gd name="T25" fmla="*/ 451 h 451"/>
                <a:gd name="T26" fmla="*/ 7 w 15"/>
                <a:gd name="T27" fmla="*/ 451 h 451"/>
                <a:gd name="T28" fmla="*/ 7 w 15"/>
                <a:gd name="T29" fmla="*/ 451 h 451"/>
                <a:gd name="T30" fmla="*/ 10 w 15"/>
                <a:gd name="T31" fmla="*/ 449 h 451"/>
                <a:gd name="T32" fmla="*/ 13 w 15"/>
                <a:gd name="T33" fmla="*/ 447 h 451"/>
                <a:gd name="T34" fmla="*/ 15 w 15"/>
                <a:gd name="T35" fmla="*/ 444 h 451"/>
                <a:gd name="T36" fmla="*/ 15 w 15"/>
                <a:gd name="T37" fmla="*/ 441 h 451"/>
                <a:gd name="T38" fmla="*/ 15 w 15"/>
                <a:gd name="T39" fmla="*/ 10 h 451"/>
                <a:gd name="T40" fmla="*/ 15 w 15"/>
                <a:gd name="T41" fmla="*/ 10 h 451"/>
                <a:gd name="T42" fmla="*/ 15 w 15"/>
                <a:gd name="T43" fmla="*/ 7 h 451"/>
                <a:gd name="T44" fmla="*/ 13 w 15"/>
                <a:gd name="T45" fmla="*/ 3 h 451"/>
                <a:gd name="T46" fmla="*/ 10 w 15"/>
                <a:gd name="T47" fmla="*/ 1 h 451"/>
                <a:gd name="T48" fmla="*/ 7 w 15"/>
                <a:gd name="T49" fmla="*/ 0 h 451"/>
                <a:gd name="T50" fmla="*/ 7 w 15"/>
                <a:gd name="T5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451">
                  <a:moveTo>
                    <a:pt x="7" y="0"/>
                  </a:moveTo>
                  <a:lnTo>
                    <a:pt x="7" y="0"/>
                  </a:lnTo>
                  <a:lnTo>
                    <a:pt x="7" y="0"/>
                  </a:lnTo>
                  <a:lnTo>
                    <a:pt x="3" y="1"/>
                  </a:lnTo>
                  <a:lnTo>
                    <a:pt x="2" y="1"/>
                  </a:lnTo>
                  <a:lnTo>
                    <a:pt x="0" y="5"/>
                  </a:lnTo>
                  <a:lnTo>
                    <a:pt x="0" y="7"/>
                  </a:lnTo>
                  <a:lnTo>
                    <a:pt x="0" y="444"/>
                  </a:lnTo>
                  <a:lnTo>
                    <a:pt x="0" y="444"/>
                  </a:lnTo>
                  <a:lnTo>
                    <a:pt x="0" y="446"/>
                  </a:lnTo>
                  <a:lnTo>
                    <a:pt x="2" y="449"/>
                  </a:lnTo>
                  <a:lnTo>
                    <a:pt x="3" y="449"/>
                  </a:lnTo>
                  <a:lnTo>
                    <a:pt x="7" y="451"/>
                  </a:lnTo>
                  <a:lnTo>
                    <a:pt x="7" y="451"/>
                  </a:lnTo>
                  <a:lnTo>
                    <a:pt x="7" y="451"/>
                  </a:lnTo>
                  <a:lnTo>
                    <a:pt x="10" y="449"/>
                  </a:lnTo>
                  <a:lnTo>
                    <a:pt x="13" y="447"/>
                  </a:lnTo>
                  <a:lnTo>
                    <a:pt x="15" y="444"/>
                  </a:lnTo>
                  <a:lnTo>
                    <a:pt x="15" y="441"/>
                  </a:lnTo>
                  <a:lnTo>
                    <a:pt x="15" y="10"/>
                  </a:lnTo>
                  <a:lnTo>
                    <a:pt x="15" y="10"/>
                  </a:lnTo>
                  <a:lnTo>
                    <a:pt x="15" y="7"/>
                  </a:lnTo>
                  <a:lnTo>
                    <a:pt x="13" y="3"/>
                  </a:lnTo>
                  <a:lnTo>
                    <a:pt x="10" y="1"/>
                  </a:lnTo>
                  <a:lnTo>
                    <a:pt x="7" y="0"/>
                  </a:lnTo>
                  <a:lnTo>
                    <a:pt x="7" y="0"/>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B80DABD4-F646-4656-BE32-0445180E99CE}"/>
                </a:ext>
              </a:extLst>
            </p:cNvPr>
            <p:cNvSpPr>
              <a:spLocks/>
            </p:cNvSpPr>
            <p:nvPr/>
          </p:nvSpPr>
          <p:spPr bwMode="auto">
            <a:xfrm>
              <a:off x="7124700" y="3543112"/>
              <a:ext cx="39291" cy="576943"/>
            </a:xfrm>
            <a:custGeom>
              <a:avLst/>
              <a:gdLst>
                <a:gd name="T0" fmla="*/ 8 w 19"/>
                <a:gd name="T1" fmla="*/ 279 h 279"/>
                <a:gd name="T2" fmla="*/ 12 w 19"/>
                <a:gd name="T3" fmla="*/ 279 h 279"/>
                <a:gd name="T4" fmla="*/ 12 w 19"/>
                <a:gd name="T5" fmla="*/ 279 h 279"/>
                <a:gd name="T6" fmla="*/ 13 w 19"/>
                <a:gd name="T7" fmla="*/ 279 h 279"/>
                <a:gd name="T8" fmla="*/ 15 w 19"/>
                <a:gd name="T9" fmla="*/ 278 h 279"/>
                <a:gd name="T10" fmla="*/ 17 w 19"/>
                <a:gd name="T11" fmla="*/ 276 h 279"/>
                <a:gd name="T12" fmla="*/ 19 w 19"/>
                <a:gd name="T13" fmla="*/ 273 h 279"/>
                <a:gd name="T14" fmla="*/ 19 w 19"/>
                <a:gd name="T15" fmla="*/ 7 h 279"/>
                <a:gd name="T16" fmla="*/ 19 w 19"/>
                <a:gd name="T17" fmla="*/ 7 h 279"/>
                <a:gd name="T18" fmla="*/ 17 w 19"/>
                <a:gd name="T19" fmla="*/ 4 h 279"/>
                <a:gd name="T20" fmla="*/ 15 w 19"/>
                <a:gd name="T21" fmla="*/ 2 h 279"/>
                <a:gd name="T22" fmla="*/ 13 w 19"/>
                <a:gd name="T23" fmla="*/ 0 h 279"/>
                <a:gd name="T24" fmla="*/ 12 w 19"/>
                <a:gd name="T25" fmla="*/ 0 h 279"/>
                <a:gd name="T26" fmla="*/ 8 w 19"/>
                <a:gd name="T27" fmla="*/ 0 h 279"/>
                <a:gd name="T28" fmla="*/ 8 w 19"/>
                <a:gd name="T29" fmla="*/ 0 h 279"/>
                <a:gd name="T30" fmla="*/ 5 w 19"/>
                <a:gd name="T31" fmla="*/ 0 h 279"/>
                <a:gd name="T32" fmla="*/ 2 w 19"/>
                <a:gd name="T33" fmla="*/ 2 h 279"/>
                <a:gd name="T34" fmla="*/ 0 w 19"/>
                <a:gd name="T35" fmla="*/ 5 h 279"/>
                <a:gd name="T36" fmla="*/ 0 w 19"/>
                <a:gd name="T37" fmla="*/ 9 h 279"/>
                <a:gd name="T38" fmla="*/ 0 w 19"/>
                <a:gd name="T39" fmla="*/ 271 h 279"/>
                <a:gd name="T40" fmla="*/ 0 w 19"/>
                <a:gd name="T41" fmla="*/ 271 h 279"/>
                <a:gd name="T42" fmla="*/ 0 w 19"/>
                <a:gd name="T43" fmla="*/ 274 h 279"/>
                <a:gd name="T44" fmla="*/ 2 w 19"/>
                <a:gd name="T45" fmla="*/ 278 h 279"/>
                <a:gd name="T46" fmla="*/ 5 w 19"/>
                <a:gd name="T47" fmla="*/ 279 h 279"/>
                <a:gd name="T48" fmla="*/ 8 w 19"/>
                <a:gd name="T49" fmla="*/ 279 h 279"/>
                <a:gd name="T50" fmla="*/ 8 w 19"/>
                <a:gd name="T5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9">
                  <a:moveTo>
                    <a:pt x="8" y="279"/>
                  </a:moveTo>
                  <a:lnTo>
                    <a:pt x="12" y="279"/>
                  </a:lnTo>
                  <a:lnTo>
                    <a:pt x="12" y="279"/>
                  </a:lnTo>
                  <a:lnTo>
                    <a:pt x="13" y="279"/>
                  </a:lnTo>
                  <a:lnTo>
                    <a:pt x="15" y="278"/>
                  </a:lnTo>
                  <a:lnTo>
                    <a:pt x="17" y="276"/>
                  </a:lnTo>
                  <a:lnTo>
                    <a:pt x="19" y="273"/>
                  </a:lnTo>
                  <a:lnTo>
                    <a:pt x="19" y="7"/>
                  </a:lnTo>
                  <a:lnTo>
                    <a:pt x="19" y="7"/>
                  </a:lnTo>
                  <a:lnTo>
                    <a:pt x="17" y="4"/>
                  </a:lnTo>
                  <a:lnTo>
                    <a:pt x="15" y="2"/>
                  </a:lnTo>
                  <a:lnTo>
                    <a:pt x="13" y="0"/>
                  </a:lnTo>
                  <a:lnTo>
                    <a:pt x="12" y="0"/>
                  </a:lnTo>
                  <a:lnTo>
                    <a:pt x="8" y="0"/>
                  </a:lnTo>
                  <a:lnTo>
                    <a:pt x="8" y="0"/>
                  </a:lnTo>
                  <a:lnTo>
                    <a:pt x="5" y="0"/>
                  </a:lnTo>
                  <a:lnTo>
                    <a:pt x="2" y="2"/>
                  </a:lnTo>
                  <a:lnTo>
                    <a:pt x="0" y="5"/>
                  </a:lnTo>
                  <a:lnTo>
                    <a:pt x="0" y="9"/>
                  </a:lnTo>
                  <a:lnTo>
                    <a:pt x="0" y="271"/>
                  </a:lnTo>
                  <a:lnTo>
                    <a:pt x="0" y="271"/>
                  </a:lnTo>
                  <a:lnTo>
                    <a:pt x="0" y="274"/>
                  </a:lnTo>
                  <a:lnTo>
                    <a:pt x="2" y="278"/>
                  </a:lnTo>
                  <a:lnTo>
                    <a:pt x="5" y="279"/>
                  </a:lnTo>
                  <a:lnTo>
                    <a:pt x="8" y="279"/>
                  </a:lnTo>
                  <a:lnTo>
                    <a:pt x="8" y="279"/>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406C0323-D448-4FE0-98AE-2A5FEB8F539F}"/>
                </a:ext>
              </a:extLst>
            </p:cNvPr>
            <p:cNvSpPr>
              <a:spLocks/>
            </p:cNvSpPr>
            <p:nvPr/>
          </p:nvSpPr>
          <p:spPr bwMode="auto">
            <a:xfrm>
              <a:off x="7385255" y="1375958"/>
              <a:ext cx="3513355" cy="7582972"/>
            </a:xfrm>
            <a:custGeom>
              <a:avLst/>
              <a:gdLst>
                <a:gd name="T0" fmla="*/ 1359 w 1699"/>
                <a:gd name="T1" fmla="*/ 0 h 3667"/>
                <a:gd name="T2" fmla="*/ 1351 w 1699"/>
                <a:gd name="T3" fmla="*/ 0 h 3667"/>
                <a:gd name="T4" fmla="*/ 1337 w 1699"/>
                <a:gd name="T5" fmla="*/ 5 h 3667"/>
                <a:gd name="T6" fmla="*/ 1327 w 1699"/>
                <a:gd name="T7" fmla="*/ 15 h 3667"/>
                <a:gd name="T8" fmla="*/ 1322 w 1699"/>
                <a:gd name="T9" fmla="*/ 29 h 3667"/>
                <a:gd name="T10" fmla="*/ 1322 w 1699"/>
                <a:gd name="T11" fmla="*/ 37 h 3667"/>
                <a:gd name="T12" fmla="*/ 1321 w 1699"/>
                <a:gd name="T13" fmla="*/ 47 h 3667"/>
                <a:gd name="T14" fmla="*/ 1314 w 1699"/>
                <a:gd name="T15" fmla="*/ 76 h 3667"/>
                <a:gd name="T16" fmla="*/ 1292 w 1699"/>
                <a:gd name="T17" fmla="*/ 108 h 3667"/>
                <a:gd name="T18" fmla="*/ 1260 w 1699"/>
                <a:gd name="T19" fmla="*/ 130 h 3667"/>
                <a:gd name="T20" fmla="*/ 1232 w 1699"/>
                <a:gd name="T21" fmla="*/ 136 h 3667"/>
                <a:gd name="T22" fmla="*/ 478 w 1699"/>
                <a:gd name="T23" fmla="*/ 136 h 3667"/>
                <a:gd name="T24" fmla="*/ 468 w 1699"/>
                <a:gd name="T25" fmla="*/ 136 h 3667"/>
                <a:gd name="T26" fmla="*/ 439 w 1699"/>
                <a:gd name="T27" fmla="*/ 130 h 3667"/>
                <a:gd name="T28" fmla="*/ 407 w 1699"/>
                <a:gd name="T29" fmla="*/ 108 h 3667"/>
                <a:gd name="T30" fmla="*/ 385 w 1699"/>
                <a:gd name="T31" fmla="*/ 76 h 3667"/>
                <a:gd name="T32" fmla="*/ 379 w 1699"/>
                <a:gd name="T33" fmla="*/ 47 h 3667"/>
                <a:gd name="T34" fmla="*/ 379 w 1699"/>
                <a:gd name="T35" fmla="*/ 37 h 3667"/>
                <a:gd name="T36" fmla="*/ 377 w 1699"/>
                <a:gd name="T37" fmla="*/ 29 h 3667"/>
                <a:gd name="T38" fmla="*/ 372 w 1699"/>
                <a:gd name="T39" fmla="*/ 15 h 3667"/>
                <a:gd name="T40" fmla="*/ 362 w 1699"/>
                <a:gd name="T41" fmla="*/ 5 h 3667"/>
                <a:gd name="T42" fmla="*/ 348 w 1699"/>
                <a:gd name="T43" fmla="*/ 0 h 3667"/>
                <a:gd name="T44" fmla="*/ 197 w 1699"/>
                <a:gd name="T45" fmla="*/ 0 h 3667"/>
                <a:gd name="T46" fmla="*/ 177 w 1699"/>
                <a:gd name="T47" fmla="*/ 0 h 3667"/>
                <a:gd name="T48" fmla="*/ 140 w 1699"/>
                <a:gd name="T49" fmla="*/ 9 h 3667"/>
                <a:gd name="T50" fmla="*/ 104 w 1699"/>
                <a:gd name="T51" fmla="*/ 24 h 3667"/>
                <a:gd name="T52" fmla="*/ 73 w 1699"/>
                <a:gd name="T53" fmla="*/ 44 h 3667"/>
                <a:gd name="T54" fmla="*/ 46 w 1699"/>
                <a:gd name="T55" fmla="*/ 71 h 3667"/>
                <a:gd name="T56" fmla="*/ 25 w 1699"/>
                <a:gd name="T57" fmla="*/ 103 h 3667"/>
                <a:gd name="T58" fmla="*/ 10 w 1699"/>
                <a:gd name="T59" fmla="*/ 138 h 3667"/>
                <a:gd name="T60" fmla="*/ 2 w 1699"/>
                <a:gd name="T61" fmla="*/ 177 h 3667"/>
                <a:gd name="T62" fmla="*/ 0 w 1699"/>
                <a:gd name="T63" fmla="*/ 3471 h 3667"/>
                <a:gd name="T64" fmla="*/ 2 w 1699"/>
                <a:gd name="T65" fmla="*/ 3491 h 3667"/>
                <a:gd name="T66" fmla="*/ 10 w 1699"/>
                <a:gd name="T67" fmla="*/ 3530 h 3667"/>
                <a:gd name="T68" fmla="*/ 25 w 1699"/>
                <a:gd name="T69" fmla="*/ 3565 h 3667"/>
                <a:gd name="T70" fmla="*/ 46 w 1699"/>
                <a:gd name="T71" fmla="*/ 3595 h 3667"/>
                <a:gd name="T72" fmla="*/ 73 w 1699"/>
                <a:gd name="T73" fmla="*/ 3622 h 3667"/>
                <a:gd name="T74" fmla="*/ 104 w 1699"/>
                <a:gd name="T75" fmla="*/ 3644 h 3667"/>
                <a:gd name="T76" fmla="*/ 140 w 1699"/>
                <a:gd name="T77" fmla="*/ 3659 h 3667"/>
                <a:gd name="T78" fmla="*/ 177 w 1699"/>
                <a:gd name="T79" fmla="*/ 3666 h 3667"/>
                <a:gd name="T80" fmla="*/ 1502 w 1699"/>
                <a:gd name="T81" fmla="*/ 3667 h 3667"/>
                <a:gd name="T82" fmla="*/ 1523 w 1699"/>
                <a:gd name="T83" fmla="*/ 3666 h 3667"/>
                <a:gd name="T84" fmla="*/ 1561 w 1699"/>
                <a:gd name="T85" fmla="*/ 3659 h 3667"/>
                <a:gd name="T86" fmla="*/ 1597 w 1699"/>
                <a:gd name="T87" fmla="*/ 3644 h 3667"/>
                <a:gd name="T88" fmla="*/ 1627 w 1699"/>
                <a:gd name="T89" fmla="*/ 3622 h 3667"/>
                <a:gd name="T90" fmla="*/ 1654 w 1699"/>
                <a:gd name="T91" fmla="*/ 3595 h 3667"/>
                <a:gd name="T92" fmla="*/ 1676 w 1699"/>
                <a:gd name="T93" fmla="*/ 3565 h 3667"/>
                <a:gd name="T94" fmla="*/ 1691 w 1699"/>
                <a:gd name="T95" fmla="*/ 3530 h 3667"/>
                <a:gd name="T96" fmla="*/ 1697 w 1699"/>
                <a:gd name="T97" fmla="*/ 3491 h 3667"/>
                <a:gd name="T98" fmla="*/ 1699 w 1699"/>
                <a:gd name="T99" fmla="*/ 197 h 3667"/>
                <a:gd name="T100" fmla="*/ 1697 w 1699"/>
                <a:gd name="T101" fmla="*/ 177 h 3667"/>
                <a:gd name="T102" fmla="*/ 1691 w 1699"/>
                <a:gd name="T103" fmla="*/ 138 h 3667"/>
                <a:gd name="T104" fmla="*/ 1676 w 1699"/>
                <a:gd name="T105" fmla="*/ 103 h 3667"/>
                <a:gd name="T106" fmla="*/ 1654 w 1699"/>
                <a:gd name="T107" fmla="*/ 71 h 3667"/>
                <a:gd name="T108" fmla="*/ 1627 w 1699"/>
                <a:gd name="T109" fmla="*/ 44 h 3667"/>
                <a:gd name="T110" fmla="*/ 1597 w 1699"/>
                <a:gd name="T111" fmla="*/ 24 h 3667"/>
                <a:gd name="T112" fmla="*/ 1561 w 1699"/>
                <a:gd name="T113" fmla="*/ 9 h 3667"/>
                <a:gd name="T114" fmla="*/ 1523 w 1699"/>
                <a:gd name="T115" fmla="*/ 0 h 3667"/>
                <a:gd name="T116" fmla="*/ 1502 w 1699"/>
                <a:gd name="T117" fmla="*/ 0 h 3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9" h="3667">
                  <a:moveTo>
                    <a:pt x="1502" y="0"/>
                  </a:moveTo>
                  <a:lnTo>
                    <a:pt x="1359" y="0"/>
                  </a:lnTo>
                  <a:lnTo>
                    <a:pt x="1359" y="0"/>
                  </a:lnTo>
                  <a:lnTo>
                    <a:pt x="1351" y="0"/>
                  </a:lnTo>
                  <a:lnTo>
                    <a:pt x="1344" y="2"/>
                  </a:lnTo>
                  <a:lnTo>
                    <a:pt x="1337" y="5"/>
                  </a:lnTo>
                  <a:lnTo>
                    <a:pt x="1332" y="10"/>
                  </a:lnTo>
                  <a:lnTo>
                    <a:pt x="1327" y="15"/>
                  </a:lnTo>
                  <a:lnTo>
                    <a:pt x="1324" y="22"/>
                  </a:lnTo>
                  <a:lnTo>
                    <a:pt x="1322" y="29"/>
                  </a:lnTo>
                  <a:lnTo>
                    <a:pt x="1322" y="37"/>
                  </a:lnTo>
                  <a:lnTo>
                    <a:pt x="1322" y="37"/>
                  </a:lnTo>
                  <a:lnTo>
                    <a:pt x="1322" y="37"/>
                  </a:lnTo>
                  <a:lnTo>
                    <a:pt x="1321" y="47"/>
                  </a:lnTo>
                  <a:lnTo>
                    <a:pt x="1321" y="57"/>
                  </a:lnTo>
                  <a:lnTo>
                    <a:pt x="1314" y="76"/>
                  </a:lnTo>
                  <a:lnTo>
                    <a:pt x="1306" y="93"/>
                  </a:lnTo>
                  <a:lnTo>
                    <a:pt x="1292" y="108"/>
                  </a:lnTo>
                  <a:lnTo>
                    <a:pt x="1277" y="120"/>
                  </a:lnTo>
                  <a:lnTo>
                    <a:pt x="1260" y="130"/>
                  </a:lnTo>
                  <a:lnTo>
                    <a:pt x="1242" y="135"/>
                  </a:lnTo>
                  <a:lnTo>
                    <a:pt x="1232" y="136"/>
                  </a:lnTo>
                  <a:lnTo>
                    <a:pt x="1221" y="136"/>
                  </a:lnTo>
                  <a:lnTo>
                    <a:pt x="478" y="136"/>
                  </a:lnTo>
                  <a:lnTo>
                    <a:pt x="478" y="136"/>
                  </a:lnTo>
                  <a:lnTo>
                    <a:pt x="468" y="136"/>
                  </a:lnTo>
                  <a:lnTo>
                    <a:pt x="458" y="135"/>
                  </a:lnTo>
                  <a:lnTo>
                    <a:pt x="439" y="130"/>
                  </a:lnTo>
                  <a:lnTo>
                    <a:pt x="422" y="120"/>
                  </a:lnTo>
                  <a:lnTo>
                    <a:pt x="407" y="108"/>
                  </a:lnTo>
                  <a:lnTo>
                    <a:pt x="395" y="93"/>
                  </a:lnTo>
                  <a:lnTo>
                    <a:pt x="385" y="76"/>
                  </a:lnTo>
                  <a:lnTo>
                    <a:pt x="380" y="57"/>
                  </a:lnTo>
                  <a:lnTo>
                    <a:pt x="379" y="47"/>
                  </a:lnTo>
                  <a:lnTo>
                    <a:pt x="379" y="37"/>
                  </a:lnTo>
                  <a:lnTo>
                    <a:pt x="379" y="37"/>
                  </a:lnTo>
                  <a:lnTo>
                    <a:pt x="379" y="37"/>
                  </a:lnTo>
                  <a:lnTo>
                    <a:pt x="377" y="29"/>
                  </a:lnTo>
                  <a:lnTo>
                    <a:pt x="375" y="22"/>
                  </a:lnTo>
                  <a:lnTo>
                    <a:pt x="372" y="15"/>
                  </a:lnTo>
                  <a:lnTo>
                    <a:pt x="367" y="10"/>
                  </a:lnTo>
                  <a:lnTo>
                    <a:pt x="362" y="5"/>
                  </a:lnTo>
                  <a:lnTo>
                    <a:pt x="355" y="2"/>
                  </a:lnTo>
                  <a:lnTo>
                    <a:pt x="348" y="0"/>
                  </a:lnTo>
                  <a:lnTo>
                    <a:pt x="342" y="0"/>
                  </a:lnTo>
                  <a:lnTo>
                    <a:pt x="197" y="0"/>
                  </a:lnTo>
                  <a:lnTo>
                    <a:pt x="197" y="0"/>
                  </a:lnTo>
                  <a:lnTo>
                    <a:pt x="177" y="0"/>
                  </a:lnTo>
                  <a:lnTo>
                    <a:pt x="158" y="4"/>
                  </a:lnTo>
                  <a:lnTo>
                    <a:pt x="140" y="9"/>
                  </a:lnTo>
                  <a:lnTo>
                    <a:pt x="121" y="15"/>
                  </a:lnTo>
                  <a:lnTo>
                    <a:pt x="104" y="24"/>
                  </a:lnTo>
                  <a:lnTo>
                    <a:pt x="88" y="34"/>
                  </a:lnTo>
                  <a:lnTo>
                    <a:pt x="73" y="44"/>
                  </a:lnTo>
                  <a:lnTo>
                    <a:pt x="59" y="57"/>
                  </a:lnTo>
                  <a:lnTo>
                    <a:pt x="46" y="71"/>
                  </a:lnTo>
                  <a:lnTo>
                    <a:pt x="34" y="86"/>
                  </a:lnTo>
                  <a:lnTo>
                    <a:pt x="25" y="103"/>
                  </a:lnTo>
                  <a:lnTo>
                    <a:pt x="17" y="120"/>
                  </a:lnTo>
                  <a:lnTo>
                    <a:pt x="10" y="138"/>
                  </a:lnTo>
                  <a:lnTo>
                    <a:pt x="5" y="157"/>
                  </a:lnTo>
                  <a:lnTo>
                    <a:pt x="2" y="177"/>
                  </a:lnTo>
                  <a:lnTo>
                    <a:pt x="0" y="197"/>
                  </a:lnTo>
                  <a:lnTo>
                    <a:pt x="0" y="3471"/>
                  </a:lnTo>
                  <a:lnTo>
                    <a:pt x="0" y="3471"/>
                  </a:lnTo>
                  <a:lnTo>
                    <a:pt x="2" y="3491"/>
                  </a:lnTo>
                  <a:lnTo>
                    <a:pt x="5" y="3511"/>
                  </a:lnTo>
                  <a:lnTo>
                    <a:pt x="10" y="3530"/>
                  </a:lnTo>
                  <a:lnTo>
                    <a:pt x="17" y="3548"/>
                  </a:lnTo>
                  <a:lnTo>
                    <a:pt x="25" y="3565"/>
                  </a:lnTo>
                  <a:lnTo>
                    <a:pt x="34" y="3580"/>
                  </a:lnTo>
                  <a:lnTo>
                    <a:pt x="46" y="3595"/>
                  </a:lnTo>
                  <a:lnTo>
                    <a:pt x="59" y="3610"/>
                  </a:lnTo>
                  <a:lnTo>
                    <a:pt x="73" y="3622"/>
                  </a:lnTo>
                  <a:lnTo>
                    <a:pt x="88" y="3634"/>
                  </a:lnTo>
                  <a:lnTo>
                    <a:pt x="104" y="3644"/>
                  </a:lnTo>
                  <a:lnTo>
                    <a:pt x="121" y="3652"/>
                  </a:lnTo>
                  <a:lnTo>
                    <a:pt x="140" y="3659"/>
                  </a:lnTo>
                  <a:lnTo>
                    <a:pt x="158" y="3664"/>
                  </a:lnTo>
                  <a:lnTo>
                    <a:pt x="177" y="3666"/>
                  </a:lnTo>
                  <a:lnTo>
                    <a:pt x="197" y="3667"/>
                  </a:lnTo>
                  <a:lnTo>
                    <a:pt x="1502" y="3667"/>
                  </a:lnTo>
                  <a:lnTo>
                    <a:pt x="1502" y="3667"/>
                  </a:lnTo>
                  <a:lnTo>
                    <a:pt x="1523" y="3666"/>
                  </a:lnTo>
                  <a:lnTo>
                    <a:pt x="1541" y="3664"/>
                  </a:lnTo>
                  <a:lnTo>
                    <a:pt x="1561" y="3659"/>
                  </a:lnTo>
                  <a:lnTo>
                    <a:pt x="1578" y="3652"/>
                  </a:lnTo>
                  <a:lnTo>
                    <a:pt x="1597" y="3644"/>
                  </a:lnTo>
                  <a:lnTo>
                    <a:pt x="1612" y="3634"/>
                  </a:lnTo>
                  <a:lnTo>
                    <a:pt x="1627" y="3622"/>
                  </a:lnTo>
                  <a:lnTo>
                    <a:pt x="1642" y="3610"/>
                  </a:lnTo>
                  <a:lnTo>
                    <a:pt x="1654" y="3595"/>
                  </a:lnTo>
                  <a:lnTo>
                    <a:pt x="1666" y="3580"/>
                  </a:lnTo>
                  <a:lnTo>
                    <a:pt x="1676" y="3565"/>
                  </a:lnTo>
                  <a:lnTo>
                    <a:pt x="1684" y="3548"/>
                  </a:lnTo>
                  <a:lnTo>
                    <a:pt x="1691" y="3530"/>
                  </a:lnTo>
                  <a:lnTo>
                    <a:pt x="1694" y="3511"/>
                  </a:lnTo>
                  <a:lnTo>
                    <a:pt x="1697" y="3491"/>
                  </a:lnTo>
                  <a:lnTo>
                    <a:pt x="1699" y="3471"/>
                  </a:lnTo>
                  <a:lnTo>
                    <a:pt x="1699" y="197"/>
                  </a:lnTo>
                  <a:lnTo>
                    <a:pt x="1699" y="197"/>
                  </a:lnTo>
                  <a:lnTo>
                    <a:pt x="1697" y="177"/>
                  </a:lnTo>
                  <a:lnTo>
                    <a:pt x="1694" y="157"/>
                  </a:lnTo>
                  <a:lnTo>
                    <a:pt x="1691" y="138"/>
                  </a:lnTo>
                  <a:lnTo>
                    <a:pt x="1684" y="120"/>
                  </a:lnTo>
                  <a:lnTo>
                    <a:pt x="1676" y="103"/>
                  </a:lnTo>
                  <a:lnTo>
                    <a:pt x="1666" y="86"/>
                  </a:lnTo>
                  <a:lnTo>
                    <a:pt x="1654" y="71"/>
                  </a:lnTo>
                  <a:lnTo>
                    <a:pt x="1642" y="57"/>
                  </a:lnTo>
                  <a:lnTo>
                    <a:pt x="1627" y="44"/>
                  </a:lnTo>
                  <a:lnTo>
                    <a:pt x="1612" y="34"/>
                  </a:lnTo>
                  <a:lnTo>
                    <a:pt x="1597" y="24"/>
                  </a:lnTo>
                  <a:lnTo>
                    <a:pt x="1578" y="15"/>
                  </a:lnTo>
                  <a:lnTo>
                    <a:pt x="1561" y="9"/>
                  </a:lnTo>
                  <a:lnTo>
                    <a:pt x="1541" y="4"/>
                  </a:lnTo>
                  <a:lnTo>
                    <a:pt x="1523" y="0"/>
                  </a:lnTo>
                  <a:lnTo>
                    <a:pt x="1502" y="0"/>
                  </a:lnTo>
                  <a:lnTo>
                    <a:pt x="150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a:extLst>
              <a:ext uri="{FF2B5EF4-FFF2-40B4-BE49-F238E27FC236}">
                <a16:creationId xmlns:a16="http://schemas.microsoft.com/office/drawing/2014/main" id="{ACC39D6E-4D69-4A80-BAFC-A3468E655AB2}"/>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80B0A722-62A6-455C-B9ED-871F42A6873B}"/>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40" name="TextBox 39">
            <a:extLst>
              <a:ext uri="{FF2B5EF4-FFF2-40B4-BE49-F238E27FC236}">
                <a16:creationId xmlns:a16="http://schemas.microsoft.com/office/drawing/2014/main" id="{63DCD38C-1DC0-4450-9895-DF7C4BA55328}"/>
              </a:ext>
            </a:extLst>
          </p:cNvPr>
          <p:cNvSpPr txBox="1"/>
          <p:nvPr/>
        </p:nvSpPr>
        <p:spPr>
          <a:xfrm>
            <a:off x="6368250" y="2843955"/>
            <a:ext cx="4092603" cy="584775"/>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Phone Mockup</a:t>
            </a:r>
            <a:endParaRPr lang="en-ID" sz="3200">
              <a:solidFill>
                <a:schemeClr val="tx1">
                  <a:lumMod val="65000"/>
                  <a:lumOff val="35000"/>
                </a:schemeClr>
              </a:solidFill>
              <a:latin typeface="Montserrat Medium" panose="00000600000000000000" pitchFamily="2" charset="0"/>
            </a:endParaRPr>
          </a:p>
        </p:txBody>
      </p:sp>
      <p:sp>
        <p:nvSpPr>
          <p:cNvPr id="41" name="TextBox 40">
            <a:extLst>
              <a:ext uri="{FF2B5EF4-FFF2-40B4-BE49-F238E27FC236}">
                <a16:creationId xmlns:a16="http://schemas.microsoft.com/office/drawing/2014/main" id="{298CCC31-4621-4225-8FBE-70C9C54DBEEA}"/>
              </a:ext>
            </a:extLst>
          </p:cNvPr>
          <p:cNvSpPr txBox="1"/>
          <p:nvPr/>
        </p:nvSpPr>
        <p:spPr>
          <a:xfrm>
            <a:off x="6368250" y="3838618"/>
            <a:ext cx="4190260" cy="883832"/>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lacinia nli</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F3C4F49C-6960-4B7B-8E10-21EDDC00F859}"/>
              </a:ext>
            </a:extLst>
          </p:cNvPr>
          <p:cNvSpPr txBox="1"/>
          <p:nvPr/>
        </p:nvSpPr>
        <p:spPr>
          <a:xfrm>
            <a:off x="6421516" y="2052819"/>
            <a:ext cx="1192567" cy="265615"/>
          </a:xfrm>
          <a:prstGeom prst="rect">
            <a:avLst/>
          </a:prstGeom>
          <a:noFill/>
        </p:spPr>
        <p:txBody>
          <a:bodyPr wrap="square" rtlCol="0">
            <a:spAutoFit/>
          </a:bodyPr>
          <a:lstStyle/>
          <a:p>
            <a:r>
              <a:rPr lang="en-US" sz="1100" b="1">
                <a:solidFill>
                  <a:srgbClr val="EB4F48"/>
                </a:solidFill>
                <a:latin typeface="Montserrat" panose="00000500000000000000" pitchFamily="2" charset="0"/>
              </a:rPr>
              <a:t>Device Stadia</a:t>
            </a:r>
            <a:endParaRPr lang="en-ID" sz="1100" b="1">
              <a:solidFill>
                <a:srgbClr val="EB4F48"/>
              </a:solidFill>
              <a:latin typeface="Montserrat" panose="00000500000000000000" pitchFamily="2" charset="0"/>
            </a:endParaRPr>
          </a:p>
        </p:txBody>
      </p:sp>
      <p:cxnSp>
        <p:nvCxnSpPr>
          <p:cNvPr id="43" name="Straight Connector 42">
            <a:extLst>
              <a:ext uri="{FF2B5EF4-FFF2-40B4-BE49-F238E27FC236}">
                <a16:creationId xmlns:a16="http://schemas.microsoft.com/office/drawing/2014/main" id="{91277B17-FF47-458B-8AA8-79F864826C0C}"/>
              </a:ext>
            </a:extLst>
          </p:cNvPr>
          <p:cNvCxnSpPr>
            <a:cxnSpLocks/>
          </p:cNvCxnSpPr>
          <p:nvPr/>
        </p:nvCxnSpPr>
        <p:spPr>
          <a:xfrm>
            <a:off x="7960310" y="2202981"/>
            <a:ext cx="119848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97990664-B697-4527-8FD5-44CF20073EA6}"/>
              </a:ext>
            </a:extLst>
          </p:cNvPr>
          <p:cNvSpPr/>
          <p:nvPr/>
        </p:nvSpPr>
        <p:spPr>
          <a:xfrm>
            <a:off x="6421516" y="5226050"/>
            <a:ext cx="2096610" cy="472736"/>
          </a:xfrm>
          <a:prstGeom prst="roundRect">
            <a:avLst>
              <a:gd name="adj" fmla="val 7277"/>
            </a:avLst>
          </a:prstGeom>
          <a:solidFill>
            <a:schemeClr val="bg1"/>
          </a:solidFill>
          <a:ln>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5" name="TextBox 44">
            <a:extLst>
              <a:ext uri="{FF2B5EF4-FFF2-40B4-BE49-F238E27FC236}">
                <a16:creationId xmlns:a16="http://schemas.microsoft.com/office/drawing/2014/main" id="{A41E0C8F-35C3-47E0-A0C5-7534B722709D}"/>
              </a:ext>
            </a:extLst>
          </p:cNvPr>
          <p:cNvSpPr txBox="1"/>
          <p:nvPr/>
        </p:nvSpPr>
        <p:spPr>
          <a:xfrm>
            <a:off x="6562077" y="5331613"/>
            <a:ext cx="1899822" cy="261610"/>
          </a:xfrm>
          <a:prstGeom prst="rect">
            <a:avLst/>
          </a:prstGeom>
          <a:noFill/>
        </p:spPr>
        <p:txBody>
          <a:bodyPr wrap="square" rtlCol="0">
            <a:spAutoFit/>
          </a:bodyPr>
          <a:lstStyle/>
          <a:p>
            <a:pPr algn="ctr"/>
            <a:r>
              <a:rPr lang="en-US" sz="1100" b="1" spc="300">
                <a:solidFill>
                  <a:srgbClr val="EB4F48"/>
                </a:solidFill>
                <a:latin typeface="Montserrat" panose="00000500000000000000" pitchFamily="2" charset="0"/>
              </a:rPr>
              <a:t>INSTALL NOW</a:t>
            </a:r>
            <a:endParaRPr lang="en-ID" sz="1100" b="1" spc="300">
              <a:solidFill>
                <a:srgbClr val="EB4F48"/>
              </a:solidFill>
              <a:latin typeface="Montserrat" panose="00000500000000000000" pitchFamily="2" charset="0"/>
            </a:endParaRPr>
          </a:p>
        </p:txBody>
      </p:sp>
      <p:sp>
        <p:nvSpPr>
          <p:cNvPr id="46" name="TextBox 45">
            <a:extLst>
              <a:ext uri="{FF2B5EF4-FFF2-40B4-BE49-F238E27FC236}">
                <a16:creationId xmlns:a16="http://schemas.microsoft.com/office/drawing/2014/main" id="{D10B8E1A-6C0E-4A07-A6B5-F61E843129DC}"/>
              </a:ext>
            </a:extLst>
          </p:cNvPr>
          <p:cNvSpPr txBox="1"/>
          <p:nvPr/>
        </p:nvSpPr>
        <p:spPr>
          <a:xfrm>
            <a:off x="8701595" y="5331613"/>
            <a:ext cx="2096611" cy="261610"/>
          </a:xfrm>
          <a:prstGeom prst="rect">
            <a:avLst/>
          </a:prstGeom>
          <a:noFill/>
        </p:spPr>
        <p:txBody>
          <a:bodyPr wrap="square" rtlCol="0">
            <a:spAutoFit/>
          </a:bodyPr>
          <a:lstStyle/>
          <a:p>
            <a:r>
              <a:rPr lang="en-US" sz="1100">
                <a:solidFill>
                  <a:srgbClr val="EB4F48"/>
                </a:solidFill>
                <a:latin typeface="Montserrat" panose="00000500000000000000" pitchFamily="2" charset="0"/>
              </a:rPr>
              <a:t>Get Supported </a:t>
            </a:r>
            <a:r>
              <a:rPr lang="en-US" sz="1100" b="1">
                <a:solidFill>
                  <a:srgbClr val="EB4F48"/>
                </a:solidFill>
                <a:latin typeface="Montserrat" panose="00000500000000000000" pitchFamily="2" charset="0"/>
              </a:rPr>
              <a:t>Until 50%</a:t>
            </a:r>
            <a:endParaRPr lang="en-ID" sz="1100" b="1">
              <a:solidFill>
                <a:srgbClr val="EB4F48"/>
              </a:solidFill>
              <a:latin typeface="Montserrat" panose="00000500000000000000" pitchFamily="2" charset="0"/>
            </a:endParaRPr>
          </a:p>
        </p:txBody>
      </p:sp>
      <p:sp>
        <p:nvSpPr>
          <p:cNvPr id="47" name="TextBox 46">
            <a:extLst>
              <a:ext uri="{FF2B5EF4-FFF2-40B4-BE49-F238E27FC236}">
                <a16:creationId xmlns:a16="http://schemas.microsoft.com/office/drawing/2014/main" id="{156F70F9-9EB7-4B17-8025-A29BBE7BF0F5}"/>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3" name="Picture Placeholder 2">
            <a:extLst>
              <a:ext uri="{FF2B5EF4-FFF2-40B4-BE49-F238E27FC236}">
                <a16:creationId xmlns:a16="http://schemas.microsoft.com/office/drawing/2014/main" id="{56D5E284-DE66-49CA-BD0A-FB97D4874A83}"/>
              </a:ext>
            </a:extLst>
          </p:cNvPr>
          <p:cNvSpPr>
            <a:spLocks noGrp="1"/>
          </p:cNvSpPr>
          <p:nvPr>
            <p:ph type="pic" sz="quarter" idx="11"/>
          </p:nvPr>
        </p:nvSpPr>
        <p:spPr/>
        <p:txBody>
          <a:bodyPr/>
          <a:lstStyle/>
          <a:p>
            <a:endParaRPr lang="en-IN"/>
          </a:p>
        </p:txBody>
      </p:sp>
    </p:spTree>
    <p:extLst>
      <p:ext uri="{BB962C8B-B14F-4D97-AF65-F5344CB8AC3E}">
        <p14:creationId xmlns:p14="http://schemas.microsoft.com/office/powerpoint/2010/main" val="59481597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E2B4D640-D96D-448B-9EE1-0F6CEC83D568}"/>
              </a:ext>
            </a:extLst>
          </p:cNvPr>
          <p:cNvSpPr/>
          <p:nvPr/>
        </p:nvSpPr>
        <p:spPr>
          <a:xfrm>
            <a:off x="9089002" y="0"/>
            <a:ext cx="3102997" cy="6858000"/>
          </a:xfrm>
          <a:prstGeom prst="rect">
            <a:avLst/>
          </a:prstGeom>
          <a:gradFill>
            <a:gsLst>
              <a:gs pos="0">
                <a:srgbClr val="EB4F48">
                  <a:alpha val="90000"/>
                </a:srgbClr>
              </a:gs>
              <a:gs pos="100000">
                <a:srgbClr val="EB4F48">
                  <a:alpha val="6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0" name="Group 9">
            <a:extLst>
              <a:ext uri="{FF2B5EF4-FFF2-40B4-BE49-F238E27FC236}">
                <a16:creationId xmlns:a16="http://schemas.microsoft.com/office/drawing/2014/main" id="{51781A6D-7D02-4189-BC18-3EF500FDAF32}"/>
              </a:ext>
            </a:extLst>
          </p:cNvPr>
          <p:cNvGrpSpPr/>
          <p:nvPr/>
        </p:nvGrpSpPr>
        <p:grpSpPr>
          <a:xfrm>
            <a:off x="7874737" y="911708"/>
            <a:ext cx="2616450" cy="5141945"/>
            <a:chOff x="7124700" y="1142285"/>
            <a:chExt cx="4038600" cy="8050316"/>
          </a:xfrm>
        </p:grpSpPr>
        <p:sp>
          <p:nvSpPr>
            <p:cNvPr id="11" name="Freeform 11">
              <a:extLst>
                <a:ext uri="{FF2B5EF4-FFF2-40B4-BE49-F238E27FC236}">
                  <a16:creationId xmlns:a16="http://schemas.microsoft.com/office/drawing/2014/main" id="{8C623921-987C-4C98-9DEA-7E4412A41764}"/>
                </a:ext>
              </a:extLst>
            </p:cNvPr>
            <p:cNvSpPr>
              <a:spLocks/>
            </p:cNvSpPr>
            <p:nvPr/>
          </p:nvSpPr>
          <p:spPr bwMode="auto">
            <a:xfrm>
              <a:off x="7151583" y="1142285"/>
              <a:ext cx="3980699" cy="8050316"/>
            </a:xfrm>
            <a:custGeom>
              <a:avLst/>
              <a:gdLst>
                <a:gd name="T0" fmla="*/ 297 w 1925"/>
                <a:gd name="T1" fmla="*/ 3893 h 3893"/>
                <a:gd name="T2" fmla="*/ 266 w 1925"/>
                <a:gd name="T3" fmla="*/ 3892 h 3893"/>
                <a:gd name="T4" fmla="*/ 209 w 1925"/>
                <a:gd name="T5" fmla="*/ 3880 h 3893"/>
                <a:gd name="T6" fmla="*/ 155 w 1925"/>
                <a:gd name="T7" fmla="*/ 3858 h 3893"/>
                <a:gd name="T8" fmla="*/ 108 w 1925"/>
                <a:gd name="T9" fmla="*/ 3826 h 3893"/>
                <a:gd name="T10" fmla="*/ 68 w 1925"/>
                <a:gd name="T11" fmla="*/ 3786 h 3893"/>
                <a:gd name="T12" fmla="*/ 37 w 1925"/>
                <a:gd name="T13" fmla="*/ 3738 h 3893"/>
                <a:gd name="T14" fmla="*/ 14 w 1925"/>
                <a:gd name="T15" fmla="*/ 3686 h 3893"/>
                <a:gd name="T16" fmla="*/ 2 w 1925"/>
                <a:gd name="T17" fmla="*/ 3629 h 3893"/>
                <a:gd name="T18" fmla="*/ 0 w 1925"/>
                <a:gd name="T19" fmla="*/ 295 h 3893"/>
                <a:gd name="T20" fmla="*/ 2 w 1925"/>
                <a:gd name="T21" fmla="*/ 265 h 3893"/>
                <a:gd name="T22" fmla="*/ 14 w 1925"/>
                <a:gd name="T23" fmla="*/ 207 h 3893"/>
                <a:gd name="T24" fmla="*/ 37 w 1925"/>
                <a:gd name="T25" fmla="*/ 155 h 3893"/>
                <a:gd name="T26" fmla="*/ 68 w 1925"/>
                <a:gd name="T27" fmla="*/ 108 h 3893"/>
                <a:gd name="T28" fmla="*/ 108 w 1925"/>
                <a:gd name="T29" fmla="*/ 68 h 3893"/>
                <a:gd name="T30" fmla="*/ 155 w 1925"/>
                <a:gd name="T31" fmla="*/ 36 h 3893"/>
                <a:gd name="T32" fmla="*/ 209 w 1925"/>
                <a:gd name="T33" fmla="*/ 14 h 3893"/>
                <a:gd name="T34" fmla="*/ 266 w 1925"/>
                <a:gd name="T35" fmla="*/ 2 h 3893"/>
                <a:gd name="T36" fmla="*/ 1629 w 1925"/>
                <a:gd name="T37" fmla="*/ 0 h 3893"/>
                <a:gd name="T38" fmla="*/ 1659 w 1925"/>
                <a:gd name="T39" fmla="*/ 2 h 3893"/>
                <a:gd name="T40" fmla="*/ 1718 w 1925"/>
                <a:gd name="T41" fmla="*/ 14 h 3893"/>
                <a:gd name="T42" fmla="*/ 1770 w 1925"/>
                <a:gd name="T43" fmla="*/ 36 h 3893"/>
                <a:gd name="T44" fmla="*/ 1817 w 1925"/>
                <a:gd name="T45" fmla="*/ 68 h 3893"/>
                <a:gd name="T46" fmla="*/ 1858 w 1925"/>
                <a:gd name="T47" fmla="*/ 108 h 3893"/>
                <a:gd name="T48" fmla="*/ 1890 w 1925"/>
                <a:gd name="T49" fmla="*/ 155 h 3893"/>
                <a:gd name="T50" fmla="*/ 1911 w 1925"/>
                <a:gd name="T51" fmla="*/ 207 h 3893"/>
                <a:gd name="T52" fmla="*/ 1923 w 1925"/>
                <a:gd name="T53" fmla="*/ 265 h 3893"/>
                <a:gd name="T54" fmla="*/ 1925 w 1925"/>
                <a:gd name="T55" fmla="*/ 3599 h 3893"/>
                <a:gd name="T56" fmla="*/ 1923 w 1925"/>
                <a:gd name="T57" fmla="*/ 3629 h 3893"/>
                <a:gd name="T58" fmla="*/ 1911 w 1925"/>
                <a:gd name="T59" fmla="*/ 3686 h 3893"/>
                <a:gd name="T60" fmla="*/ 1890 w 1925"/>
                <a:gd name="T61" fmla="*/ 3738 h 3893"/>
                <a:gd name="T62" fmla="*/ 1858 w 1925"/>
                <a:gd name="T63" fmla="*/ 3786 h 3893"/>
                <a:gd name="T64" fmla="*/ 1817 w 1925"/>
                <a:gd name="T65" fmla="*/ 3826 h 3893"/>
                <a:gd name="T66" fmla="*/ 1770 w 1925"/>
                <a:gd name="T67" fmla="*/ 3858 h 3893"/>
                <a:gd name="T68" fmla="*/ 1718 w 1925"/>
                <a:gd name="T69" fmla="*/ 3880 h 3893"/>
                <a:gd name="T70" fmla="*/ 1659 w 1925"/>
                <a:gd name="T71" fmla="*/ 3892 h 3893"/>
                <a:gd name="T72" fmla="*/ 1629 w 1925"/>
                <a:gd name="T73" fmla="*/ 3893 h 3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5" h="3893">
                  <a:moveTo>
                    <a:pt x="1629" y="3893"/>
                  </a:moveTo>
                  <a:lnTo>
                    <a:pt x="297" y="3893"/>
                  </a:lnTo>
                  <a:lnTo>
                    <a:pt x="297" y="3893"/>
                  </a:lnTo>
                  <a:lnTo>
                    <a:pt x="266" y="3892"/>
                  </a:lnTo>
                  <a:lnTo>
                    <a:pt x="238" y="3886"/>
                  </a:lnTo>
                  <a:lnTo>
                    <a:pt x="209" y="3880"/>
                  </a:lnTo>
                  <a:lnTo>
                    <a:pt x="182" y="3870"/>
                  </a:lnTo>
                  <a:lnTo>
                    <a:pt x="155" y="3858"/>
                  </a:lnTo>
                  <a:lnTo>
                    <a:pt x="132" y="3843"/>
                  </a:lnTo>
                  <a:lnTo>
                    <a:pt x="108" y="3826"/>
                  </a:lnTo>
                  <a:lnTo>
                    <a:pt x="88" y="3807"/>
                  </a:lnTo>
                  <a:lnTo>
                    <a:pt x="68" y="3786"/>
                  </a:lnTo>
                  <a:lnTo>
                    <a:pt x="51" y="3764"/>
                  </a:lnTo>
                  <a:lnTo>
                    <a:pt x="37" y="3738"/>
                  </a:lnTo>
                  <a:lnTo>
                    <a:pt x="24" y="3713"/>
                  </a:lnTo>
                  <a:lnTo>
                    <a:pt x="14" y="3686"/>
                  </a:lnTo>
                  <a:lnTo>
                    <a:pt x="7" y="3658"/>
                  </a:lnTo>
                  <a:lnTo>
                    <a:pt x="2" y="3629"/>
                  </a:lnTo>
                  <a:lnTo>
                    <a:pt x="0" y="3599"/>
                  </a:lnTo>
                  <a:lnTo>
                    <a:pt x="0" y="295"/>
                  </a:lnTo>
                  <a:lnTo>
                    <a:pt x="0" y="295"/>
                  </a:lnTo>
                  <a:lnTo>
                    <a:pt x="2" y="265"/>
                  </a:lnTo>
                  <a:lnTo>
                    <a:pt x="7" y="236"/>
                  </a:lnTo>
                  <a:lnTo>
                    <a:pt x="14" y="207"/>
                  </a:lnTo>
                  <a:lnTo>
                    <a:pt x="24" y="180"/>
                  </a:lnTo>
                  <a:lnTo>
                    <a:pt x="37" y="155"/>
                  </a:lnTo>
                  <a:lnTo>
                    <a:pt x="51" y="130"/>
                  </a:lnTo>
                  <a:lnTo>
                    <a:pt x="68" y="108"/>
                  </a:lnTo>
                  <a:lnTo>
                    <a:pt x="88" y="86"/>
                  </a:lnTo>
                  <a:lnTo>
                    <a:pt x="108" y="68"/>
                  </a:lnTo>
                  <a:lnTo>
                    <a:pt x="132" y="51"/>
                  </a:lnTo>
                  <a:lnTo>
                    <a:pt x="155" y="36"/>
                  </a:lnTo>
                  <a:lnTo>
                    <a:pt x="182" y="22"/>
                  </a:lnTo>
                  <a:lnTo>
                    <a:pt x="209" y="14"/>
                  </a:lnTo>
                  <a:lnTo>
                    <a:pt x="238" y="6"/>
                  </a:lnTo>
                  <a:lnTo>
                    <a:pt x="266" y="2"/>
                  </a:lnTo>
                  <a:lnTo>
                    <a:pt x="297" y="0"/>
                  </a:lnTo>
                  <a:lnTo>
                    <a:pt x="1629" y="0"/>
                  </a:lnTo>
                  <a:lnTo>
                    <a:pt x="1629" y="0"/>
                  </a:lnTo>
                  <a:lnTo>
                    <a:pt x="1659" y="2"/>
                  </a:lnTo>
                  <a:lnTo>
                    <a:pt x="1689" y="6"/>
                  </a:lnTo>
                  <a:lnTo>
                    <a:pt x="1718" y="14"/>
                  </a:lnTo>
                  <a:lnTo>
                    <a:pt x="1745" y="22"/>
                  </a:lnTo>
                  <a:lnTo>
                    <a:pt x="1770" y="36"/>
                  </a:lnTo>
                  <a:lnTo>
                    <a:pt x="1794" y="51"/>
                  </a:lnTo>
                  <a:lnTo>
                    <a:pt x="1817" y="68"/>
                  </a:lnTo>
                  <a:lnTo>
                    <a:pt x="1837" y="86"/>
                  </a:lnTo>
                  <a:lnTo>
                    <a:pt x="1858" y="108"/>
                  </a:lnTo>
                  <a:lnTo>
                    <a:pt x="1874" y="130"/>
                  </a:lnTo>
                  <a:lnTo>
                    <a:pt x="1890" y="155"/>
                  </a:lnTo>
                  <a:lnTo>
                    <a:pt x="1901" y="180"/>
                  </a:lnTo>
                  <a:lnTo>
                    <a:pt x="1911" y="207"/>
                  </a:lnTo>
                  <a:lnTo>
                    <a:pt x="1918" y="236"/>
                  </a:lnTo>
                  <a:lnTo>
                    <a:pt x="1923" y="265"/>
                  </a:lnTo>
                  <a:lnTo>
                    <a:pt x="1925" y="295"/>
                  </a:lnTo>
                  <a:lnTo>
                    <a:pt x="1925" y="3599"/>
                  </a:lnTo>
                  <a:lnTo>
                    <a:pt x="1925" y="3599"/>
                  </a:lnTo>
                  <a:lnTo>
                    <a:pt x="1923" y="3629"/>
                  </a:lnTo>
                  <a:lnTo>
                    <a:pt x="1918" y="3658"/>
                  </a:lnTo>
                  <a:lnTo>
                    <a:pt x="1911" y="3686"/>
                  </a:lnTo>
                  <a:lnTo>
                    <a:pt x="1901" y="3713"/>
                  </a:lnTo>
                  <a:lnTo>
                    <a:pt x="1890" y="3738"/>
                  </a:lnTo>
                  <a:lnTo>
                    <a:pt x="1874" y="3764"/>
                  </a:lnTo>
                  <a:lnTo>
                    <a:pt x="1858" y="3786"/>
                  </a:lnTo>
                  <a:lnTo>
                    <a:pt x="1837" y="3807"/>
                  </a:lnTo>
                  <a:lnTo>
                    <a:pt x="1817" y="3826"/>
                  </a:lnTo>
                  <a:lnTo>
                    <a:pt x="1794" y="3843"/>
                  </a:lnTo>
                  <a:lnTo>
                    <a:pt x="1770" y="3858"/>
                  </a:lnTo>
                  <a:lnTo>
                    <a:pt x="1745" y="3870"/>
                  </a:lnTo>
                  <a:lnTo>
                    <a:pt x="1718" y="3880"/>
                  </a:lnTo>
                  <a:lnTo>
                    <a:pt x="1689" y="3886"/>
                  </a:lnTo>
                  <a:lnTo>
                    <a:pt x="1659" y="3892"/>
                  </a:lnTo>
                  <a:lnTo>
                    <a:pt x="1629" y="3893"/>
                  </a:lnTo>
                  <a:lnTo>
                    <a:pt x="1629" y="38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C6246E59-675C-4C29-BEA5-58E9E3437514}"/>
                </a:ext>
              </a:extLst>
            </p:cNvPr>
            <p:cNvSpPr>
              <a:spLocks/>
            </p:cNvSpPr>
            <p:nvPr/>
          </p:nvSpPr>
          <p:spPr bwMode="auto">
            <a:xfrm>
              <a:off x="10669072" y="1185711"/>
              <a:ext cx="448734" cy="7965532"/>
            </a:xfrm>
            <a:custGeom>
              <a:avLst/>
              <a:gdLst>
                <a:gd name="T0" fmla="*/ 0 w 217"/>
                <a:gd name="T1" fmla="*/ 0 h 3852"/>
                <a:gd name="T2" fmla="*/ 42 w 217"/>
                <a:gd name="T3" fmla="*/ 20 h 3852"/>
                <a:gd name="T4" fmla="*/ 81 w 217"/>
                <a:gd name="T5" fmla="*/ 45 h 3852"/>
                <a:gd name="T6" fmla="*/ 115 w 217"/>
                <a:gd name="T7" fmla="*/ 77 h 3852"/>
                <a:gd name="T8" fmla="*/ 143 w 217"/>
                <a:gd name="T9" fmla="*/ 112 h 3852"/>
                <a:gd name="T10" fmla="*/ 168 w 217"/>
                <a:gd name="T11" fmla="*/ 153 h 3852"/>
                <a:gd name="T12" fmla="*/ 185 w 217"/>
                <a:gd name="T13" fmla="*/ 196 h 3852"/>
                <a:gd name="T14" fmla="*/ 197 w 217"/>
                <a:gd name="T15" fmla="*/ 244 h 3852"/>
                <a:gd name="T16" fmla="*/ 200 w 217"/>
                <a:gd name="T17" fmla="*/ 292 h 3852"/>
                <a:gd name="T18" fmla="*/ 200 w 217"/>
                <a:gd name="T19" fmla="*/ 3559 h 3852"/>
                <a:gd name="T20" fmla="*/ 197 w 217"/>
                <a:gd name="T21" fmla="*/ 3608 h 3852"/>
                <a:gd name="T22" fmla="*/ 185 w 217"/>
                <a:gd name="T23" fmla="*/ 3655 h 3852"/>
                <a:gd name="T24" fmla="*/ 168 w 217"/>
                <a:gd name="T25" fmla="*/ 3699 h 3852"/>
                <a:gd name="T26" fmla="*/ 143 w 217"/>
                <a:gd name="T27" fmla="*/ 3738 h 3852"/>
                <a:gd name="T28" fmla="*/ 115 w 217"/>
                <a:gd name="T29" fmla="*/ 3775 h 3852"/>
                <a:gd name="T30" fmla="*/ 81 w 217"/>
                <a:gd name="T31" fmla="*/ 3805 h 3852"/>
                <a:gd name="T32" fmla="*/ 42 w 217"/>
                <a:gd name="T33" fmla="*/ 3832 h 3852"/>
                <a:gd name="T34" fmla="*/ 0 w 217"/>
                <a:gd name="T35" fmla="*/ 3852 h 3852"/>
                <a:gd name="T36" fmla="*/ 22 w 217"/>
                <a:gd name="T37" fmla="*/ 3845 h 3852"/>
                <a:gd name="T38" fmla="*/ 66 w 217"/>
                <a:gd name="T39" fmla="*/ 3827 h 3852"/>
                <a:gd name="T40" fmla="*/ 104 w 217"/>
                <a:gd name="T41" fmla="*/ 3802 h 3852"/>
                <a:gd name="T42" fmla="*/ 140 w 217"/>
                <a:gd name="T43" fmla="*/ 3771 h 3852"/>
                <a:gd name="T44" fmla="*/ 168 w 217"/>
                <a:gd name="T45" fmla="*/ 3734 h 3852"/>
                <a:gd name="T46" fmla="*/ 192 w 217"/>
                <a:gd name="T47" fmla="*/ 3694 h 3852"/>
                <a:gd name="T48" fmla="*/ 207 w 217"/>
                <a:gd name="T49" fmla="*/ 3650 h 3852"/>
                <a:gd name="T50" fmla="*/ 215 w 217"/>
                <a:gd name="T51" fmla="*/ 3601 h 3852"/>
                <a:gd name="T52" fmla="*/ 217 w 217"/>
                <a:gd name="T53" fmla="*/ 274 h 3852"/>
                <a:gd name="T54" fmla="*/ 215 w 217"/>
                <a:gd name="T55" fmla="*/ 249 h 3852"/>
                <a:gd name="T56" fmla="*/ 207 w 217"/>
                <a:gd name="T57" fmla="*/ 202 h 3852"/>
                <a:gd name="T58" fmla="*/ 192 w 217"/>
                <a:gd name="T59" fmla="*/ 158 h 3852"/>
                <a:gd name="T60" fmla="*/ 168 w 217"/>
                <a:gd name="T61" fmla="*/ 117 h 3852"/>
                <a:gd name="T62" fmla="*/ 140 w 217"/>
                <a:gd name="T63" fmla="*/ 80 h 3852"/>
                <a:gd name="T64" fmla="*/ 104 w 217"/>
                <a:gd name="T65" fmla="*/ 50 h 3852"/>
                <a:gd name="T66" fmla="*/ 66 w 217"/>
                <a:gd name="T67" fmla="*/ 25 h 3852"/>
                <a:gd name="T68" fmla="*/ 22 w 217"/>
                <a:gd name="T69" fmla="*/ 6 h 3852"/>
                <a:gd name="T70" fmla="*/ 0 w 217"/>
                <a:gd name="T71"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 h="3852">
                  <a:moveTo>
                    <a:pt x="0" y="0"/>
                  </a:moveTo>
                  <a:lnTo>
                    <a:pt x="0" y="0"/>
                  </a:lnTo>
                  <a:lnTo>
                    <a:pt x="20" y="10"/>
                  </a:lnTo>
                  <a:lnTo>
                    <a:pt x="42" y="20"/>
                  </a:lnTo>
                  <a:lnTo>
                    <a:pt x="62" y="32"/>
                  </a:lnTo>
                  <a:lnTo>
                    <a:pt x="81" y="45"/>
                  </a:lnTo>
                  <a:lnTo>
                    <a:pt x="98" y="60"/>
                  </a:lnTo>
                  <a:lnTo>
                    <a:pt x="115" y="77"/>
                  </a:lnTo>
                  <a:lnTo>
                    <a:pt x="130" y="94"/>
                  </a:lnTo>
                  <a:lnTo>
                    <a:pt x="143" y="112"/>
                  </a:lnTo>
                  <a:lnTo>
                    <a:pt x="157" y="133"/>
                  </a:lnTo>
                  <a:lnTo>
                    <a:pt x="168" y="153"/>
                  </a:lnTo>
                  <a:lnTo>
                    <a:pt x="177" y="175"/>
                  </a:lnTo>
                  <a:lnTo>
                    <a:pt x="185" y="196"/>
                  </a:lnTo>
                  <a:lnTo>
                    <a:pt x="192" y="220"/>
                  </a:lnTo>
                  <a:lnTo>
                    <a:pt x="197" y="244"/>
                  </a:lnTo>
                  <a:lnTo>
                    <a:pt x="199" y="267"/>
                  </a:lnTo>
                  <a:lnTo>
                    <a:pt x="200" y="292"/>
                  </a:lnTo>
                  <a:lnTo>
                    <a:pt x="200" y="3559"/>
                  </a:lnTo>
                  <a:lnTo>
                    <a:pt x="200" y="3559"/>
                  </a:lnTo>
                  <a:lnTo>
                    <a:pt x="199" y="3583"/>
                  </a:lnTo>
                  <a:lnTo>
                    <a:pt x="197" y="3608"/>
                  </a:lnTo>
                  <a:lnTo>
                    <a:pt x="192" y="3632"/>
                  </a:lnTo>
                  <a:lnTo>
                    <a:pt x="185" y="3655"/>
                  </a:lnTo>
                  <a:lnTo>
                    <a:pt x="177" y="3677"/>
                  </a:lnTo>
                  <a:lnTo>
                    <a:pt x="168" y="3699"/>
                  </a:lnTo>
                  <a:lnTo>
                    <a:pt x="157" y="3719"/>
                  </a:lnTo>
                  <a:lnTo>
                    <a:pt x="143" y="3738"/>
                  </a:lnTo>
                  <a:lnTo>
                    <a:pt x="130" y="3756"/>
                  </a:lnTo>
                  <a:lnTo>
                    <a:pt x="115" y="3775"/>
                  </a:lnTo>
                  <a:lnTo>
                    <a:pt x="98" y="3790"/>
                  </a:lnTo>
                  <a:lnTo>
                    <a:pt x="81" y="3805"/>
                  </a:lnTo>
                  <a:lnTo>
                    <a:pt x="62" y="3818"/>
                  </a:lnTo>
                  <a:lnTo>
                    <a:pt x="42" y="3832"/>
                  </a:lnTo>
                  <a:lnTo>
                    <a:pt x="20" y="3842"/>
                  </a:lnTo>
                  <a:lnTo>
                    <a:pt x="0" y="3852"/>
                  </a:lnTo>
                  <a:lnTo>
                    <a:pt x="0" y="3852"/>
                  </a:lnTo>
                  <a:lnTo>
                    <a:pt x="22" y="3845"/>
                  </a:lnTo>
                  <a:lnTo>
                    <a:pt x="44" y="3837"/>
                  </a:lnTo>
                  <a:lnTo>
                    <a:pt x="66" y="3827"/>
                  </a:lnTo>
                  <a:lnTo>
                    <a:pt x="86" y="3815"/>
                  </a:lnTo>
                  <a:lnTo>
                    <a:pt x="104" y="3802"/>
                  </a:lnTo>
                  <a:lnTo>
                    <a:pt x="123" y="3786"/>
                  </a:lnTo>
                  <a:lnTo>
                    <a:pt x="140" y="3771"/>
                  </a:lnTo>
                  <a:lnTo>
                    <a:pt x="155" y="3753"/>
                  </a:lnTo>
                  <a:lnTo>
                    <a:pt x="168" y="3734"/>
                  </a:lnTo>
                  <a:lnTo>
                    <a:pt x="180" y="3714"/>
                  </a:lnTo>
                  <a:lnTo>
                    <a:pt x="192" y="3694"/>
                  </a:lnTo>
                  <a:lnTo>
                    <a:pt x="200" y="3672"/>
                  </a:lnTo>
                  <a:lnTo>
                    <a:pt x="207" y="3650"/>
                  </a:lnTo>
                  <a:lnTo>
                    <a:pt x="212" y="3627"/>
                  </a:lnTo>
                  <a:lnTo>
                    <a:pt x="215" y="3601"/>
                  </a:lnTo>
                  <a:lnTo>
                    <a:pt x="217" y="3578"/>
                  </a:lnTo>
                  <a:lnTo>
                    <a:pt x="217" y="274"/>
                  </a:lnTo>
                  <a:lnTo>
                    <a:pt x="217" y="274"/>
                  </a:lnTo>
                  <a:lnTo>
                    <a:pt x="215" y="249"/>
                  </a:lnTo>
                  <a:lnTo>
                    <a:pt x="212" y="225"/>
                  </a:lnTo>
                  <a:lnTo>
                    <a:pt x="207" y="202"/>
                  </a:lnTo>
                  <a:lnTo>
                    <a:pt x="200" y="180"/>
                  </a:lnTo>
                  <a:lnTo>
                    <a:pt x="192" y="158"/>
                  </a:lnTo>
                  <a:lnTo>
                    <a:pt x="180" y="136"/>
                  </a:lnTo>
                  <a:lnTo>
                    <a:pt x="168" y="117"/>
                  </a:lnTo>
                  <a:lnTo>
                    <a:pt x="155" y="97"/>
                  </a:lnTo>
                  <a:lnTo>
                    <a:pt x="140" y="80"/>
                  </a:lnTo>
                  <a:lnTo>
                    <a:pt x="123" y="64"/>
                  </a:lnTo>
                  <a:lnTo>
                    <a:pt x="104" y="50"/>
                  </a:lnTo>
                  <a:lnTo>
                    <a:pt x="86" y="37"/>
                  </a:lnTo>
                  <a:lnTo>
                    <a:pt x="66" y="25"/>
                  </a:lnTo>
                  <a:lnTo>
                    <a:pt x="44" y="15"/>
                  </a:lnTo>
                  <a:lnTo>
                    <a:pt x="22" y="6"/>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CA7E8A2C-D622-4EF2-9698-71715EC47BBE}"/>
                </a:ext>
              </a:extLst>
            </p:cNvPr>
            <p:cNvSpPr>
              <a:spLocks/>
            </p:cNvSpPr>
            <p:nvPr/>
          </p:nvSpPr>
          <p:spPr bwMode="auto">
            <a:xfrm>
              <a:off x="7180534" y="1181576"/>
              <a:ext cx="469413" cy="7973803"/>
            </a:xfrm>
            <a:custGeom>
              <a:avLst/>
              <a:gdLst>
                <a:gd name="T0" fmla="*/ 20 w 227"/>
                <a:gd name="T1" fmla="*/ 294 h 3856"/>
                <a:gd name="T2" fmla="*/ 22 w 227"/>
                <a:gd name="T3" fmla="*/ 269 h 3856"/>
                <a:gd name="T4" fmla="*/ 29 w 227"/>
                <a:gd name="T5" fmla="*/ 220 h 3856"/>
                <a:gd name="T6" fmla="*/ 44 w 227"/>
                <a:gd name="T7" fmla="*/ 175 h 3856"/>
                <a:gd name="T8" fmla="*/ 66 w 227"/>
                <a:gd name="T9" fmla="*/ 133 h 3856"/>
                <a:gd name="T10" fmla="*/ 92 w 227"/>
                <a:gd name="T11" fmla="*/ 94 h 3856"/>
                <a:gd name="T12" fmla="*/ 126 w 227"/>
                <a:gd name="T13" fmla="*/ 61 h 3856"/>
                <a:gd name="T14" fmla="*/ 163 w 227"/>
                <a:gd name="T15" fmla="*/ 32 h 3856"/>
                <a:gd name="T16" fmla="*/ 205 w 227"/>
                <a:gd name="T17" fmla="*/ 8 h 3856"/>
                <a:gd name="T18" fmla="*/ 227 w 227"/>
                <a:gd name="T19" fmla="*/ 0 h 3856"/>
                <a:gd name="T20" fmla="*/ 180 w 227"/>
                <a:gd name="T21" fmla="*/ 13 h 3856"/>
                <a:gd name="T22" fmla="*/ 136 w 227"/>
                <a:gd name="T23" fmla="*/ 35 h 3856"/>
                <a:gd name="T24" fmla="*/ 99 w 227"/>
                <a:gd name="T25" fmla="*/ 62 h 3856"/>
                <a:gd name="T26" fmla="*/ 66 w 227"/>
                <a:gd name="T27" fmla="*/ 96 h 3856"/>
                <a:gd name="T28" fmla="*/ 39 w 227"/>
                <a:gd name="T29" fmla="*/ 136 h 3856"/>
                <a:gd name="T30" fmla="*/ 18 w 227"/>
                <a:gd name="T31" fmla="*/ 178 h 3856"/>
                <a:gd name="T32" fmla="*/ 5 w 227"/>
                <a:gd name="T33" fmla="*/ 225 h 3856"/>
                <a:gd name="T34" fmla="*/ 0 w 227"/>
                <a:gd name="T35" fmla="*/ 276 h 3856"/>
                <a:gd name="T36" fmla="*/ 0 w 227"/>
                <a:gd name="T37" fmla="*/ 3580 h 3856"/>
                <a:gd name="T38" fmla="*/ 5 w 227"/>
                <a:gd name="T39" fmla="*/ 3629 h 3856"/>
                <a:gd name="T40" fmla="*/ 18 w 227"/>
                <a:gd name="T41" fmla="*/ 3676 h 3856"/>
                <a:gd name="T42" fmla="*/ 39 w 227"/>
                <a:gd name="T43" fmla="*/ 3719 h 3856"/>
                <a:gd name="T44" fmla="*/ 66 w 227"/>
                <a:gd name="T45" fmla="*/ 3758 h 3856"/>
                <a:gd name="T46" fmla="*/ 99 w 227"/>
                <a:gd name="T47" fmla="*/ 3793 h 3856"/>
                <a:gd name="T48" fmla="*/ 136 w 227"/>
                <a:gd name="T49" fmla="*/ 3820 h 3856"/>
                <a:gd name="T50" fmla="*/ 180 w 227"/>
                <a:gd name="T51" fmla="*/ 3842 h 3856"/>
                <a:gd name="T52" fmla="*/ 227 w 227"/>
                <a:gd name="T53" fmla="*/ 3856 h 3856"/>
                <a:gd name="T54" fmla="*/ 205 w 227"/>
                <a:gd name="T55" fmla="*/ 3847 h 3856"/>
                <a:gd name="T56" fmla="*/ 163 w 227"/>
                <a:gd name="T57" fmla="*/ 3824 h 3856"/>
                <a:gd name="T58" fmla="*/ 126 w 227"/>
                <a:gd name="T59" fmla="*/ 3795 h 3856"/>
                <a:gd name="T60" fmla="*/ 92 w 227"/>
                <a:gd name="T61" fmla="*/ 3761 h 3856"/>
                <a:gd name="T62" fmla="*/ 66 w 227"/>
                <a:gd name="T63" fmla="*/ 3723 h 3856"/>
                <a:gd name="T64" fmla="*/ 44 w 227"/>
                <a:gd name="T65" fmla="*/ 3681 h 3856"/>
                <a:gd name="T66" fmla="*/ 29 w 227"/>
                <a:gd name="T67" fmla="*/ 3635 h 3856"/>
                <a:gd name="T68" fmla="*/ 22 w 227"/>
                <a:gd name="T69" fmla="*/ 3587 h 3856"/>
                <a:gd name="T70" fmla="*/ 20 w 227"/>
                <a:gd name="T71" fmla="*/ 3561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 h="3856">
                  <a:moveTo>
                    <a:pt x="20" y="3561"/>
                  </a:moveTo>
                  <a:lnTo>
                    <a:pt x="20" y="294"/>
                  </a:lnTo>
                  <a:lnTo>
                    <a:pt x="20" y="294"/>
                  </a:lnTo>
                  <a:lnTo>
                    <a:pt x="22" y="269"/>
                  </a:lnTo>
                  <a:lnTo>
                    <a:pt x="23" y="244"/>
                  </a:lnTo>
                  <a:lnTo>
                    <a:pt x="29" y="220"/>
                  </a:lnTo>
                  <a:lnTo>
                    <a:pt x="35" y="197"/>
                  </a:lnTo>
                  <a:lnTo>
                    <a:pt x="44" y="175"/>
                  </a:lnTo>
                  <a:lnTo>
                    <a:pt x="54" y="153"/>
                  </a:lnTo>
                  <a:lnTo>
                    <a:pt x="66" y="133"/>
                  </a:lnTo>
                  <a:lnTo>
                    <a:pt x="79" y="113"/>
                  </a:lnTo>
                  <a:lnTo>
                    <a:pt x="92" y="94"/>
                  </a:lnTo>
                  <a:lnTo>
                    <a:pt x="109" y="76"/>
                  </a:lnTo>
                  <a:lnTo>
                    <a:pt x="126" y="61"/>
                  </a:lnTo>
                  <a:lnTo>
                    <a:pt x="143" y="45"/>
                  </a:lnTo>
                  <a:lnTo>
                    <a:pt x="163" y="32"/>
                  </a:lnTo>
                  <a:lnTo>
                    <a:pt x="183" y="20"/>
                  </a:lnTo>
                  <a:lnTo>
                    <a:pt x="205" y="8"/>
                  </a:lnTo>
                  <a:lnTo>
                    <a:pt x="227" y="0"/>
                  </a:lnTo>
                  <a:lnTo>
                    <a:pt x="227" y="0"/>
                  </a:lnTo>
                  <a:lnTo>
                    <a:pt x="203" y="5"/>
                  </a:lnTo>
                  <a:lnTo>
                    <a:pt x="180" y="13"/>
                  </a:lnTo>
                  <a:lnTo>
                    <a:pt x="158" y="24"/>
                  </a:lnTo>
                  <a:lnTo>
                    <a:pt x="136" y="35"/>
                  </a:lnTo>
                  <a:lnTo>
                    <a:pt x="118" y="47"/>
                  </a:lnTo>
                  <a:lnTo>
                    <a:pt x="99" y="62"/>
                  </a:lnTo>
                  <a:lnTo>
                    <a:pt x="81" y="79"/>
                  </a:lnTo>
                  <a:lnTo>
                    <a:pt x="66" y="96"/>
                  </a:lnTo>
                  <a:lnTo>
                    <a:pt x="50" y="116"/>
                  </a:lnTo>
                  <a:lnTo>
                    <a:pt x="39" y="136"/>
                  </a:lnTo>
                  <a:lnTo>
                    <a:pt x="27" y="156"/>
                  </a:lnTo>
                  <a:lnTo>
                    <a:pt x="18" y="178"/>
                  </a:lnTo>
                  <a:lnTo>
                    <a:pt x="10" y="202"/>
                  </a:lnTo>
                  <a:lnTo>
                    <a:pt x="5" y="225"/>
                  </a:lnTo>
                  <a:lnTo>
                    <a:pt x="2" y="251"/>
                  </a:lnTo>
                  <a:lnTo>
                    <a:pt x="0" y="276"/>
                  </a:lnTo>
                  <a:lnTo>
                    <a:pt x="0" y="3580"/>
                  </a:lnTo>
                  <a:lnTo>
                    <a:pt x="0" y="3580"/>
                  </a:lnTo>
                  <a:lnTo>
                    <a:pt x="2" y="3605"/>
                  </a:lnTo>
                  <a:lnTo>
                    <a:pt x="5" y="3629"/>
                  </a:lnTo>
                  <a:lnTo>
                    <a:pt x="10" y="3654"/>
                  </a:lnTo>
                  <a:lnTo>
                    <a:pt x="18" y="3676"/>
                  </a:lnTo>
                  <a:lnTo>
                    <a:pt x="27" y="3699"/>
                  </a:lnTo>
                  <a:lnTo>
                    <a:pt x="39" y="3719"/>
                  </a:lnTo>
                  <a:lnTo>
                    <a:pt x="50" y="3740"/>
                  </a:lnTo>
                  <a:lnTo>
                    <a:pt x="66" y="3758"/>
                  </a:lnTo>
                  <a:lnTo>
                    <a:pt x="81" y="3777"/>
                  </a:lnTo>
                  <a:lnTo>
                    <a:pt x="99" y="3793"/>
                  </a:lnTo>
                  <a:lnTo>
                    <a:pt x="118" y="3807"/>
                  </a:lnTo>
                  <a:lnTo>
                    <a:pt x="136" y="3820"/>
                  </a:lnTo>
                  <a:lnTo>
                    <a:pt x="158" y="3832"/>
                  </a:lnTo>
                  <a:lnTo>
                    <a:pt x="180" y="3842"/>
                  </a:lnTo>
                  <a:lnTo>
                    <a:pt x="203" y="3849"/>
                  </a:lnTo>
                  <a:lnTo>
                    <a:pt x="227" y="3856"/>
                  </a:lnTo>
                  <a:lnTo>
                    <a:pt x="227" y="3856"/>
                  </a:lnTo>
                  <a:lnTo>
                    <a:pt x="205" y="3847"/>
                  </a:lnTo>
                  <a:lnTo>
                    <a:pt x="183" y="3836"/>
                  </a:lnTo>
                  <a:lnTo>
                    <a:pt x="163" y="3824"/>
                  </a:lnTo>
                  <a:lnTo>
                    <a:pt x="143" y="3810"/>
                  </a:lnTo>
                  <a:lnTo>
                    <a:pt x="126" y="3795"/>
                  </a:lnTo>
                  <a:lnTo>
                    <a:pt x="109" y="3778"/>
                  </a:lnTo>
                  <a:lnTo>
                    <a:pt x="92" y="3761"/>
                  </a:lnTo>
                  <a:lnTo>
                    <a:pt x="79" y="3743"/>
                  </a:lnTo>
                  <a:lnTo>
                    <a:pt x="66" y="3723"/>
                  </a:lnTo>
                  <a:lnTo>
                    <a:pt x="54" y="3703"/>
                  </a:lnTo>
                  <a:lnTo>
                    <a:pt x="44" y="3681"/>
                  </a:lnTo>
                  <a:lnTo>
                    <a:pt x="35" y="3657"/>
                  </a:lnTo>
                  <a:lnTo>
                    <a:pt x="29" y="3635"/>
                  </a:lnTo>
                  <a:lnTo>
                    <a:pt x="23" y="3610"/>
                  </a:lnTo>
                  <a:lnTo>
                    <a:pt x="22" y="3587"/>
                  </a:lnTo>
                  <a:lnTo>
                    <a:pt x="20" y="3561"/>
                  </a:lnTo>
                  <a:lnTo>
                    <a:pt x="20" y="3561"/>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B6DDC76E-EF3F-4404-A941-3BFA0B87029F}"/>
                </a:ext>
              </a:extLst>
            </p:cNvPr>
            <p:cNvSpPr>
              <a:spLocks/>
            </p:cNvSpPr>
            <p:nvPr/>
          </p:nvSpPr>
          <p:spPr bwMode="auto">
            <a:xfrm>
              <a:off x="7267385" y="1171236"/>
              <a:ext cx="3749095" cy="299845"/>
            </a:xfrm>
            <a:custGeom>
              <a:avLst/>
              <a:gdLst>
                <a:gd name="T0" fmla="*/ 1571 w 1813"/>
                <a:gd name="T1" fmla="*/ 22 h 145"/>
                <a:gd name="T2" fmla="*/ 1590 w 1813"/>
                <a:gd name="T3" fmla="*/ 22 h 145"/>
                <a:gd name="T4" fmla="*/ 1625 w 1813"/>
                <a:gd name="T5" fmla="*/ 27 h 145"/>
                <a:gd name="T6" fmla="*/ 1660 w 1813"/>
                <a:gd name="T7" fmla="*/ 35 h 145"/>
                <a:gd name="T8" fmla="*/ 1692 w 1813"/>
                <a:gd name="T9" fmla="*/ 47 h 145"/>
                <a:gd name="T10" fmla="*/ 1739 w 1813"/>
                <a:gd name="T11" fmla="*/ 72 h 145"/>
                <a:gd name="T12" fmla="*/ 1791 w 1813"/>
                <a:gd name="T13" fmla="*/ 118 h 145"/>
                <a:gd name="T14" fmla="*/ 1813 w 1813"/>
                <a:gd name="T15" fmla="*/ 145 h 145"/>
                <a:gd name="T16" fmla="*/ 1795 w 1813"/>
                <a:gd name="T17" fmla="*/ 113 h 145"/>
                <a:gd name="T18" fmla="*/ 1773 w 1813"/>
                <a:gd name="T19" fmla="*/ 86 h 145"/>
                <a:gd name="T20" fmla="*/ 1746 w 1813"/>
                <a:gd name="T21" fmla="*/ 61 h 145"/>
                <a:gd name="T22" fmla="*/ 1717 w 1813"/>
                <a:gd name="T23" fmla="*/ 39 h 145"/>
                <a:gd name="T24" fmla="*/ 1686 w 1813"/>
                <a:gd name="T25" fmla="*/ 22 h 145"/>
                <a:gd name="T26" fmla="*/ 1652 w 1813"/>
                <a:gd name="T27" fmla="*/ 10 h 145"/>
                <a:gd name="T28" fmla="*/ 1615 w 1813"/>
                <a:gd name="T29" fmla="*/ 2 h 145"/>
                <a:gd name="T30" fmla="*/ 1578 w 1813"/>
                <a:gd name="T31" fmla="*/ 0 h 145"/>
                <a:gd name="T32" fmla="*/ 237 w 1813"/>
                <a:gd name="T33" fmla="*/ 0 h 145"/>
                <a:gd name="T34" fmla="*/ 198 w 1813"/>
                <a:gd name="T35" fmla="*/ 2 h 145"/>
                <a:gd name="T36" fmla="*/ 163 w 1813"/>
                <a:gd name="T37" fmla="*/ 10 h 145"/>
                <a:gd name="T38" fmla="*/ 128 w 1813"/>
                <a:gd name="T39" fmla="*/ 22 h 145"/>
                <a:gd name="T40" fmla="*/ 96 w 1813"/>
                <a:gd name="T41" fmla="*/ 39 h 145"/>
                <a:gd name="T42" fmla="*/ 67 w 1813"/>
                <a:gd name="T43" fmla="*/ 61 h 145"/>
                <a:gd name="T44" fmla="*/ 42 w 1813"/>
                <a:gd name="T45" fmla="*/ 86 h 145"/>
                <a:gd name="T46" fmla="*/ 18 w 1813"/>
                <a:gd name="T47" fmla="*/ 113 h 145"/>
                <a:gd name="T48" fmla="*/ 0 w 1813"/>
                <a:gd name="T49" fmla="*/ 145 h 145"/>
                <a:gd name="T50" fmla="*/ 22 w 1813"/>
                <a:gd name="T51" fmla="*/ 118 h 145"/>
                <a:gd name="T52" fmla="*/ 76 w 1813"/>
                <a:gd name="T53" fmla="*/ 72 h 145"/>
                <a:gd name="T54" fmla="*/ 121 w 1813"/>
                <a:gd name="T55" fmla="*/ 47 h 145"/>
                <a:gd name="T56" fmla="*/ 153 w 1813"/>
                <a:gd name="T57" fmla="*/ 35 h 145"/>
                <a:gd name="T58" fmla="*/ 188 w 1813"/>
                <a:gd name="T59" fmla="*/ 27 h 145"/>
                <a:gd name="T60" fmla="*/ 224 w 1813"/>
                <a:gd name="T61" fmla="*/ 22 h 145"/>
                <a:gd name="T62" fmla="*/ 242 w 1813"/>
                <a:gd name="T63"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3" h="145">
                  <a:moveTo>
                    <a:pt x="242" y="22"/>
                  </a:moveTo>
                  <a:lnTo>
                    <a:pt x="1571" y="22"/>
                  </a:lnTo>
                  <a:lnTo>
                    <a:pt x="1571" y="22"/>
                  </a:lnTo>
                  <a:lnTo>
                    <a:pt x="1590" y="22"/>
                  </a:lnTo>
                  <a:lnTo>
                    <a:pt x="1608" y="23"/>
                  </a:lnTo>
                  <a:lnTo>
                    <a:pt x="1625" y="27"/>
                  </a:lnTo>
                  <a:lnTo>
                    <a:pt x="1643" y="30"/>
                  </a:lnTo>
                  <a:lnTo>
                    <a:pt x="1660" y="35"/>
                  </a:lnTo>
                  <a:lnTo>
                    <a:pt x="1677" y="40"/>
                  </a:lnTo>
                  <a:lnTo>
                    <a:pt x="1692" y="47"/>
                  </a:lnTo>
                  <a:lnTo>
                    <a:pt x="1709" y="55"/>
                  </a:lnTo>
                  <a:lnTo>
                    <a:pt x="1739" y="72"/>
                  </a:lnTo>
                  <a:lnTo>
                    <a:pt x="1766" y="94"/>
                  </a:lnTo>
                  <a:lnTo>
                    <a:pt x="1791" y="118"/>
                  </a:lnTo>
                  <a:lnTo>
                    <a:pt x="1813" y="145"/>
                  </a:lnTo>
                  <a:lnTo>
                    <a:pt x="1813" y="145"/>
                  </a:lnTo>
                  <a:lnTo>
                    <a:pt x="1805" y="128"/>
                  </a:lnTo>
                  <a:lnTo>
                    <a:pt x="1795" y="113"/>
                  </a:lnTo>
                  <a:lnTo>
                    <a:pt x="1785" y="99"/>
                  </a:lnTo>
                  <a:lnTo>
                    <a:pt x="1773" y="86"/>
                  </a:lnTo>
                  <a:lnTo>
                    <a:pt x="1760" y="72"/>
                  </a:lnTo>
                  <a:lnTo>
                    <a:pt x="1746" y="61"/>
                  </a:lnTo>
                  <a:lnTo>
                    <a:pt x="1733" y="49"/>
                  </a:lnTo>
                  <a:lnTo>
                    <a:pt x="1717" y="39"/>
                  </a:lnTo>
                  <a:lnTo>
                    <a:pt x="1702" y="30"/>
                  </a:lnTo>
                  <a:lnTo>
                    <a:pt x="1686" y="22"/>
                  </a:lnTo>
                  <a:lnTo>
                    <a:pt x="1669" y="15"/>
                  </a:lnTo>
                  <a:lnTo>
                    <a:pt x="1652" y="10"/>
                  </a:lnTo>
                  <a:lnTo>
                    <a:pt x="1633" y="5"/>
                  </a:lnTo>
                  <a:lnTo>
                    <a:pt x="1615" y="2"/>
                  </a:lnTo>
                  <a:lnTo>
                    <a:pt x="1596" y="0"/>
                  </a:lnTo>
                  <a:lnTo>
                    <a:pt x="1578" y="0"/>
                  </a:lnTo>
                  <a:lnTo>
                    <a:pt x="237" y="0"/>
                  </a:lnTo>
                  <a:lnTo>
                    <a:pt x="237" y="0"/>
                  </a:lnTo>
                  <a:lnTo>
                    <a:pt x="217" y="0"/>
                  </a:lnTo>
                  <a:lnTo>
                    <a:pt x="198" y="2"/>
                  </a:lnTo>
                  <a:lnTo>
                    <a:pt x="180" y="5"/>
                  </a:lnTo>
                  <a:lnTo>
                    <a:pt x="163" y="10"/>
                  </a:lnTo>
                  <a:lnTo>
                    <a:pt x="145" y="15"/>
                  </a:lnTo>
                  <a:lnTo>
                    <a:pt x="128" y="22"/>
                  </a:lnTo>
                  <a:lnTo>
                    <a:pt x="113" y="30"/>
                  </a:lnTo>
                  <a:lnTo>
                    <a:pt x="96" y="39"/>
                  </a:lnTo>
                  <a:lnTo>
                    <a:pt x="82" y="49"/>
                  </a:lnTo>
                  <a:lnTo>
                    <a:pt x="67" y="61"/>
                  </a:lnTo>
                  <a:lnTo>
                    <a:pt x="54" y="72"/>
                  </a:lnTo>
                  <a:lnTo>
                    <a:pt x="42" y="86"/>
                  </a:lnTo>
                  <a:lnTo>
                    <a:pt x="30" y="99"/>
                  </a:lnTo>
                  <a:lnTo>
                    <a:pt x="18" y="113"/>
                  </a:lnTo>
                  <a:lnTo>
                    <a:pt x="8" y="128"/>
                  </a:lnTo>
                  <a:lnTo>
                    <a:pt x="0" y="145"/>
                  </a:lnTo>
                  <a:lnTo>
                    <a:pt x="0" y="145"/>
                  </a:lnTo>
                  <a:lnTo>
                    <a:pt x="22" y="118"/>
                  </a:lnTo>
                  <a:lnTo>
                    <a:pt x="47" y="94"/>
                  </a:lnTo>
                  <a:lnTo>
                    <a:pt x="76" y="72"/>
                  </a:lnTo>
                  <a:lnTo>
                    <a:pt x="106" y="55"/>
                  </a:lnTo>
                  <a:lnTo>
                    <a:pt x="121" y="47"/>
                  </a:lnTo>
                  <a:lnTo>
                    <a:pt x="138" y="40"/>
                  </a:lnTo>
                  <a:lnTo>
                    <a:pt x="153" y="35"/>
                  </a:lnTo>
                  <a:lnTo>
                    <a:pt x="172" y="30"/>
                  </a:lnTo>
                  <a:lnTo>
                    <a:pt x="188" y="27"/>
                  </a:lnTo>
                  <a:lnTo>
                    <a:pt x="207" y="23"/>
                  </a:lnTo>
                  <a:lnTo>
                    <a:pt x="224" y="22"/>
                  </a:lnTo>
                  <a:lnTo>
                    <a:pt x="242" y="22"/>
                  </a:lnTo>
                  <a:lnTo>
                    <a:pt x="242" y="22"/>
                  </a:lnTo>
                  <a:close/>
                </a:path>
              </a:pathLst>
            </a:custGeom>
            <a:gradFill flip="none" rotWithShape="1">
              <a:gsLst>
                <a:gs pos="0">
                  <a:schemeClr val="bg1">
                    <a:alpha val="43000"/>
                  </a:schemeClr>
                </a:gs>
                <a:gs pos="37000">
                  <a:schemeClr val="bg1">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AE429C46-94AD-4CDE-8BFF-021E74B35A2F}"/>
                </a:ext>
              </a:extLst>
            </p:cNvPr>
            <p:cNvSpPr>
              <a:spLocks noChangeArrowheads="1"/>
            </p:cNvSpPr>
            <p:nvPr/>
          </p:nvSpPr>
          <p:spPr bwMode="auto">
            <a:xfrm>
              <a:off x="7151583" y="1932221"/>
              <a:ext cx="3980699" cy="599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6E8F3105-9287-49F1-B239-BF9C738B6495}"/>
                </a:ext>
              </a:extLst>
            </p:cNvPr>
            <p:cNvSpPr>
              <a:spLocks noChangeArrowheads="1"/>
            </p:cNvSpPr>
            <p:nvPr/>
          </p:nvSpPr>
          <p:spPr bwMode="auto">
            <a:xfrm>
              <a:off x="7151583" y="8365443"/>
              <a:ext cx="3980699" cy="5790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F7668FA5-6560-4DE5-8A72-F893758B55FE}"/>
                </a:ext>
              </a:extLst>
            </p:cNvPr>
            <p:cNvSpPr>
              <a:spLocks/>
            </p:cNvSpPr>
            <p:nvPr/>
          </p:nvSpPr>
          <p:spPr bwMode="auto">
            <a:xfrm>
              <a:off x="7221892" y="1208458"/>
              <a:ext cx="3840082" cy="7915902"/>
            </a:xfrm>
            <a:custGeom>
              <a:avLst/>
              <a:gdLst>
                <a:gd name="T0" fmla="*/ 263 w 1857"/>
                <a:gd name="T1" fmla="*/ 3828 h 3828"/>
                <a:gd name="T2" fmla="*/ 210 w 1857"/>
                <a:gd name="T3" fmla="*/ 3823 h 3828"/>
                <a:gd name="T4" fmla="*/ 160 w 1857"/>
                <a:gd name="T5" fmla="*/ 3807 h 3828"/>
                <a:gd name="T6" fmla="*/ 116 w 1857"/>
                <a:gd name="T7" fmla="*/ 3784 h 3828"/>
                <a:gd name="T8" fmla="*/ 78 w 1857"/>
                <a:gd name="T9" fmla="*/ 3752 h 3828"/>
                <a:gd name="T10" fmla="*/ 46 w 1857"/>
                <a:gd name="T11" fmla="*/ 3713 h 3828"/>
                <a:gd name="T12" fmla="*/ 20 w 1857"/>
                <a:gd name="T13" fmla="*/ 3668 h 3828"/>
                <a:gd name="T14" fmla="*/ 5 w 1857"/>
                <a:gd name="T15" fmla="*/ 3619 h 3828"/>
                <a:gd name="T16" fmla="*/ 0 w 1857"/>
                <a:gd name="T17" fmla="*/ 3567 h 3828"/>
                <a:gd name="T18" fmla="*/ 0 w 1857"/>
                <a:gd name="T19" fmla="*/ 263 h 3828"/>
                <a:gd name="T20" fmla="*/ 5 w 1857"/>
                <a:gd name="T21" fmla="*/ 211 h 3828"/>
                <a:gd name="T22" fmla="*/ 20 w 1857"/>
                <a:gd name="T23" fmla="*/ 162 h 3828"/>
                <a:gd name="T24" fmla="*/ 46 w 1857"/>
                <a:gd name="T25" fmla="*/ 117 h 3828"/>
                <a:gd name="T26" fmla="*/ 78 w 1857"/>
                <a:gd name="T27" fmla="*/ 78 h 3828"/>
                <a:gd name="T28" fmla="*/ 116 w 1857"/>
                <a:gd name="T29" fmla="*/ 46 h 3828"/>
                <a:gd name="T30" fmla="*/ 160 w 1857"/>
                <a:gd name="T31" fmla="*/ 22 h 3828"/>
                <a:gd name="T32" fmla="*/ 210 w 1857"/>
                <a:gd name="T33" fmla="*/ 7 h 3828"/>
                <a:gd name="T34" fmla="*/ 263 w 1857"/>
                <a:gd name="T35" fmla="*/ 0 h 3828"/>
                <a:gd name="T36" fmla="*/ 1595 w 1857"/>
                <a:gd name="T37" fmla="*/ 0 h 3828"/>
                <a:gd name="T38" fmla="*/ 1649 w 1857"/>
                <a:gd name="T39" fmla="*/ 7 h 3828"/>
                <a:gd name="T40" fmla="*/ 1697 w 1857"/>
                <a:gd name="T41" fmla="*/ 22 h 3828"/>
                <a:gd name="T42" fmla="*/ 1741 w 1857"/>
                <a:gd name="T43" fmla="*/ 46 h 3828"/>
                <a:gd name="T44" fmla="*/ 1780 w 1857"/>
                <a:gd name="T45" fmla="*/ 78 h 3828"/>
                <a:gd name="T46" fmla="*/ 1812 w 1857"/>
                <a:gd name="T47" fmla="*/ 117 h 3828"/>
                <a:gd name="T48" fmla="*/ 1837 w 1857"/>
                <a:gd name="T49" fmla="*/ 162 h 3828"/>
                <a:gd name="T50" fmla="*/ 1852 w 1857"/>
                <a:gd name="T51" fmla="*/ 211 h 3828"/>
                <a:gd name="T52" fmla="*/ 1857 w 1857"/>
                <a:gd name="T53" fmla="*/ 263 h 3828"/>
                <a:gd name="T54" fmla="*/ 1857 w 1857"/>
                <a:gd name="T55" fmla="*/ 3567 h 3828"/>
                <a:gd name="T56" fmla="*/ 1852 w 1857"/>
                <a:gd name="T57" fmla="*/ 3619 h 3828"/>
                <a:gd name="T58" fmla="*/ 1837 w 1857"/>
                <a:gd name="T59" fmla="*/ 3668 h 3828"/>
                <a:gd name="T60" fmla="*/ 1812 w 1857"/>
                <a:gd name="T61" fmla="*/ 3713 h 3828"/>
                <a:gd name="T62" fmla="*/ 1780 w 1857"/>
                <a:gd name="T63" fmla="*/ 3752 h 3828"/>
                <a:gd name="T64" fmla="*/ 1741 w 1857"/>
                <a:gd name="T65" fmla="*/ 3784 h 3828"/>
                <a:gd name="T66" fmla="*/ 1697 w 1857"/>
                <a:gd name="T67" fmla="*/ 3807 h 3828"/>
                <a:gd name="T68" fmla="*/ 1649 w 1857"/>
                <a:gd name="T69" fmla="*/ 3823 h 3828"/>
                <a:gd name="T70" fmla="*/ 1595 w 1857"/>
                <a:gd name="T71" fmla="*/ 3828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57" h="3828">
                  <a:moveTo>
                    <a:pt x="263" y="3828"/>
                  </a:moveTo>
                  <a:lnTo>
                    <a:pt x="263" y="3828"/>
                  </a:lnTo>
                  <a:lnTo>
                    <a:pt x="236" y="3828"/>
                  </a:lnTo>
                  <a:lnTo>
                    <a:pt x="210" y="3823"/>
                  </a:lnTo>
                  <a:lnTo>
                    <a:pt x="185" y="3816"/>
                  </a:lnTo>
                  <a:lnTo>
                    <a:pt x="160" y="3807"/>
                  </a:lnTo>
                  <a:lnTo>
                    <a:pt x="138" y="3797"/>
                  </a:lnTo>
                  <a:lnTo>
                    <a:pt x="116" y="3784"/>
                  </a:lnTo>
                  <a:lnTo>
                    <a:pt x="96" y="3769"/>
                  </a:lnTo>
                  <a:lnTo>
                    <a:pt x="78" y="3752"/>
                  </a:lnTo>
                  <a:lnTo>
                    <a:pt x="61" y="3733"/>
                  </a:lnTo>
                  <a:lnTo>
                    <a:pt x="46" y="3713"/>
                  </a:lnTo>
                  <a:lnTo>
                    <a:pt x="32" y="3691"/>
                  </a:lnTo>
                  <a:lnTo>
                    <a:pt x="20" y="3668"/>
                  </a:lnTo>
                  <a:lnTo>
                    <a:pt x="12" y="3644"/>
                  </a:lnTo>
                  <a:lnTo>
                    <a:pt x="5" y="3619"/>
                  </a:lnTo>
                  <a:lnTo>
                    <a:pt x="2" y="3594"/>
                  </a:lnTo>
                  <a:lnTo>
                    <a:pt x="0" y="3567"/>
                  </a:lnTo>
                  <a:lnTo>
                    <a:pt x="0" y="263"/>
                  </a:lnTo>
                  <a:lnTo>
                    <a:pt x="0" y="263"/>
                  </a:lnTo>
                  <a:lnTo>
                    <a:pt x="2" y="236"/>
                  </a:lnTo>
                  <a:lnTo>
                    <a:pt x="5" y="211"/>
                  </a:lnTo>
                  <a:lnTo>
                    <a:pt x="12" y="185"/>
                  </a:lnTo>
                  <a:lnTo>
                    <a:pt x="20" y="162"/>
                  </a:lnTo>
                  <a:lnTo>
                    <a:pt x="32" y="138"/>
                  </a:lnTo>
                  <a:lnTo>
                    <a:pt x="46" y="117"/>
                  </a:lnTo>
                  <a:lnTo>
                    <a:pt x="61" y="96"/>
                  </a:lnTo>
                  <a:lnTo>
                    <a:pt x="78" y="78"/>
                  </a:lnTo>
                  <a:lnTo>
                    <a:pt x="96" y="61"/>
                  </a:lnTo>
                  <a:lnTo>
                    <a:pt x="116" y="46"/>
                  </a:lnTo>
                  <a:lnTo>
                    <a:pt x="138" y="32"/>
                  </a:lnTo>
                  <a:lnTo>
                    <a:pt x="160" y="22"/>
                  </a:lnTo>
                  <a:lnTo>
                    <a:pt x="185" y="12"/>
                  </a:lnTo>
                  <a:lnTo>
                    <a:pt x="210" y="7"/>
                  </a:lnTo>
                  <a:lnTo>
                    <a:pt x="236" y="2"/>
                  </a:lnTo>
                  <a:lnTo>
                    <a:pt x="263" y="0"/>
                  </a:lnTo>
                  <a:lnTo>
                    <a:pt x="1595" y="0"/>
                  </a:lnTo>
                  <a:lnTo>
                    <a:pt x="1595" y="0"/>
                  </a:lnTo>
                  <a:lnTo>
                    <a:pt x="1622" y="2"/>
                  </a:lnTo>
                  <a:lnTo>
                    <a:pt x="1649" y="7"/>
                  </a:lnTo>
                  <a:lnTo>
                    <a:pt x="1674" y="12"/>
                  </a:lnTo>
                  <a:lnTo>
                    <a:pt x="1697" y="22"/>
                  </a:lnTo>
                  <a:lnTo>
                    <a:pt x="1721" y="32"/>
                  </a:lnTo>
                  <a:lnTo>
                    <a:pt x="1741" y="46"/>
                  </a:lnTo>
                  <a:lnTo>
                    <a:pt x="1761" y="61"/>
                  </a:lnTo>
                  <a:lnTo>
                    <a:pt x="1780" y="78"/>
                  </a:lnTo>
                  <a:lnTo>
                    <a:pt x="1797" y="96"/>
                  </a:lnTo>
                  <a:lnTo>
                    <a:pt x="1812" y="117"/>
                  </a:lnTo>
                  <a:lnTo>
                    <a:pt x="1825" y="138"/>
                  </a:lnTo>
                  <a:lnTo>
                    <a:pt x="1837" y="162"/>
                  </a:lnTo>
                  <a:lnTo>
                    <a:pt x="1845" y="185"/>
                  </a:lnTo>
                  <a:lnTo>
                    <a:pt x="1852" y="211"/>
                  </a:lnTo>
                  <a:lnTo>
                    <a:pt x="1856" y="236"/>
                  </a:lnTo>
                  <a:lnTo>
                    <a:pt x="1857" y="263"/>
                  </a:lnTo>
                  <a:lnTo>
                    <a:pt x="1857" y="3567"/>
                  </a:lnTo>
                  <a:lnTo>
                    <a:pt x="1857" y="3567"/>
                  </a:lnTo>
                  <a:lnTo>
                    <a:pt x="1856" y="3594"/>
                  </a:lnTo>
                  <a:lnTo>
                    <a:pt x="1852" y="3619"/>
                  </a:lnTo>
                  <a:lnTo>
                    <a:pt x="1845" y="3644"/>
                  </a:lnTo>
                  <a:lnTo>
                    <a:pt x="1837" y="3668"/>
                  </a:lnTo>
                  <a:lnTo>
                    <a:pt x="1825" y="3691"/>
                  </a:lnTo>
                  <a:lnTo>
                    <a:pt x="1812" y="3713"/>
                  </a:lnTo>
                  <a:lnTo>
                    <a:pt x="1797" y="3733"/>
                  </a:lnTo>
                  <a:lnTo>
                    <a:pt x="1780" y="3752"/>
                  </a:lnTo>
                  <a:lnTo>
                    <a:pt x="1761" y="3769"/>
                  </a:lnTo>
                  <a:lnTo>
                    <a:pt x="1741" y="3784"/>
                  </a:lnTo>
                  <a:lnTo>
                    <a:pt x="1721" y="3797"/>
                  </a:lnTo>
                  <a:lnTo>
                    <a:pt x="1697" y="3807"/>
                  </a:lnTo>
                  <a:lnTo>
                    <a:pt x="1674" y="3816"/>
                  </a:lnTo>
                  <a:lnTo>
                    <a:pt x="1649" y="3823"/>
                  </a:lnTo>
                  <a:lnTo>
                    <a:pt x="1622" y="3828"/>
                  </a:lnTo>
                  <a:lnTo>
                    <a:pt x="1595" y="3828"/>
                  </a:lnTo>
                  <a:lnTo>
                    <a:pt x="263" y="3828"/>
                  </a:lnTo>
                  <a:close/>
                </a:path>
              </a:pathLst>
            </a:custGeom>
            <a:gradFill>
              <a:gsLst>
                <a:gs pos="0">
                  <a:srgbClr val="000000"/>
                </a:gs>
                <a:gs pos="100000">
                  <a:srgbClr val="000000"/>
                </a:gs>
                <a:gs pos="5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E6C0F9A9-05ED-4129-BCDC-3EBD605E0C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3929" y="1702685"/>
              <a:ext cx="3809063" cy="686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B583AF2-9102-43B3-B42D-DDA59F269EC7}"/>
                </a:ext>
              </a:extLst>
            </p:cNvPr>
            <p:cNvSpPr>
              <a:spLocks noChangeArrowheads="1"/>
            </p:cNvSpPr>
            <p:nvPr/>
          </p:nvSpPr>
          <p:spPr bwMode="auto">
            <a:xfrm>
              <a:off x="7304608" y="1723364"/>
              <a:ext cx="3771841" cy="6830258"/>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CA980EBA-F790-4CD4-860F-813877505E2F}"/>
                </a:ext>
              </a:extLst>
            </p:cNvPr>
            <p:cNvSpPr>
              <a:spLocks/>
            </p:cNvSpPr>
            <p:nvPr/>
          </p:nvSpPr>
          <p:spPr bwMode="auto">
            <a:xfrm>
              <a:off x="7263250" y="1251884"/>
              <a:ext cx="3757366" cy="7833186"/>
            </a:xfrm>
            <a:custGeom>
              <a:avLst/>
              <a:gdLst>
                <a:gd name="T0" fmla="*/ 243 w 1817"/>
                <a:gd name="T1" fmla="*/ 3788 h 3788"/>
                <a:gd name="T2" fmla="*/ 194 w 1817"/>
                <a:gd name="T3" fmla="*/ 3783 h 3788"/>
                <a:gd name="T4" fmla="*/ 148 w 1817"/>
                <a:gd name="T5" fmla="*/ 3768 h 3788"/>
                <a:gd name="T6" fmla="*/ 106 w 1817"/>
                <a:gd name="T7" fmla="*/ 3746 h 3788"/>
                <a:gd name="T8" fmla="*/ 71 w 1817"/>
                <a:gd name="T9" fmla="*/ 3716 h 3788"/>
                <a:gd name="T10" fmla="*/ 42 w 1817"/>
                <a:gd name="T11" fmla="*/ 3680 h 3788"/>
                <a:gd name="T12" fmla="*/ 19 w 1817"/>
                <a:gd name="T13" fmla="*/ 3640 h 3788"/>
                <a:gd name="T14" fmla="*/ 5 w 1817"/>
                <a:gd name="T15" fmla="*/ 3595 h 3788"/>
                <a:gd name="T16" fmla="*/ 0 w 1817"/>
                <a:gd name="T17" fmla="*/ 3546 h 3788"/>
                <a:gd name="T18" fmla="*/ 0 w 1817"/>
                <a:gd name="T19" fmla="*/ 242 h 3788"/>
                <a:gd name="T20" fmla="*/ 5 w 1817"/>
                <a:gd name="T21" fmla="*/ 193 h 3788"/>
                <a:gd name="T22" fmla="*/ 19 w 1817"/>
                <a:gd name="T23" fmla="*/ 148 h 3788"/>
                <a:gd name="T24" fmla="*/ 42 w 1817"/>
                <a:gd name="T25" fmla="*/ 107 h 3788"/>
                <a:gd name="T26" fmla="*/ 71 w 1817"/>
                <a:gd name="T27" fmla="*/ 70 h 3788"/>
                <a:gd name="T28" fmla="*/ 106 w 1817"/>
                <a:gd name="T29" fmla="*/ 42 h 3788"/>
                <a:gd name="T30" fmla="*/ 148 w 1817"/>
                <a:gd name="T31" fmla="*/ 20 h 3788"/>
                <a:gd name="T32" fmla="*/ 194 w 1817"/>
                <a:gd name="T33" fmla="*/ 5 h 3788"/>
                <a:gd name="T34" fmla="*/ 243 w 1817"/>
                <a:gd name="T35" fmla="*/ 0 h 3788"/>
                <a:gd name="T36" fmla="*/ 1575 w 1817"/>
                <a:gd name="T37" fmla="*/ 0 h 3788"/>
                <a:gd name="T38" fmla="*/ 1624 w 1817"/>
                <a:gd name="T39" fmla="*/ 5 h 3788"/>
                <a:gd name="T40" fmla="*/ 1669 w 1817"/>
                <a:gd name="T41" fmla="*/ 20 h 3788"/>
                <a:gd name="T42" fmla="*/ 1711 w 1817"/>
                <a:gd name="T43" fmla="*/ 42 h 3788"/>
                <a:gd name="T44" fmla="*/ 1746 w 1817"/>
                <a:gd name="T45" fmla="*/ 70 h 3788"/>
                <a:gd name="T46" fmla="*/ 1777 w 1817"/>
                <a:gd name="T47" fmla="*/ 107 h 3788"/>
                <a:gd name="T48" fmla="*/ 1799 w 1817"/>
                <a:gd name="T49" fmla="*/ 148 h 3788"/>
                <a:gd name="T50" fmla="*/ 1812 w 1817"/>
                <a:gd name="T51" fmla="*/ 193 h 3788"/>
                <a:gd name="T52" fmla="*/ 1817 w 1817"/>
                <a:gd name="T53" fmla="*/ 242 h 3788"/>
                <a:gd name="T54" fmla="*/ 1817 w 1817"/>
                <a:gd name="T55" fmla="*/ 3546 h 3788"/>
                <a:gd name="T56" fmla="*/ 1812 w 1817"/>
                <a:gd name="T57" fmla="*/ 3595 h 3788"/>
                <a:gd name="T58" fmla="*/ 1799 w 1817"/>
                <a:gd name="T59" fmla="*/ 3640 h 3788"/>
                <a:gd name="T60" fmla="*/ 1777 w 1817"/>
                <a:gd name="T61" fmla="*/ 3680 h 3788"/>
                <a:gd name="T62" fmla="*/ 1746 w 1817"/>
                <a:gd name="T63" fmla="*/ 3716 h 3788"/>
                <a:gd name="T64" fmla="*/ 1711 w 1817"/>
                <a:gd name="T65" fmla="*/ 3746 h 3788"/>
                <a:gd name="T66" fmla="*/ 1669 w 1817"/>
                <a:gd name="T67" fmla="*/ 3768 h 3788"/>
                <a:gd name="T68" fmla="*/ 1624 w 1817"/>
                <a:gd name="T69" fmla="*/ 3783 h 3788"/>
                <a:gd name="T70" fmla="*/ 1575 w 1817"/>
                <a:gd name="T71" fmla="*/ 3788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7" h="3788">
                  <a:moveTo>
                    <a:pt x="243" y="3788"/>
                  </a:moveTo>
                  <a:lnTo>
                    <a:pt x="243" y="3788"/>
                  </a:lnTo>
                  <a:lnTo>
                    <a:pt x="217" y="3786"/>
                  </a:lnTo>
                  <a:lnTo>
                    <a:pt x="194" y="3783"/>
                  </a:lnTo>
                  <a:lnTo>
                    <a:pt x="170" y="3776"/>
                  </a:lnTo>
                  <a:lnTo>
                    <a:pt x="148" y="3768"/>
                  </a:lnTo>
                  <a:lnTo>
                    <a:pt x="126" y="3758"/>
                  </a:lnTo>
                  <a:lnTo>
                    <a:pt x="106" y="3746"/>
                  </a:lnTo>
                  <a:lnTo>
                    <a:pt x="88" y="3733"/>
                  </a:lnTo>
                  <a:lnTo>
                    <a:pt x="71" y="3716"/>
                  </a:lnTo>
                  <a:lnTo>
                    <a:pt x="56" y="3699"/>
                  </a:lnTo>
                  <a:lnTo>
                    <a:pt x="42" y="3680"/>
                  </a:lnTo>
                  <a:lnTo>
                    <a:pt x="29" y="3660"/>
                  </a:lnTo>
                  <a:lnTo>
                    <a:pt x="19" y="3640"/>
                  </a:lnTo>
                  <a:lnTo>
                    <a:pt x="10" y="3616"/>
                  </a:lnTo>
                  <a:lnTo>
                    <a:pt x="5" y="3595"/>
                  </a:lnTo>
                  <a:lnTo>
                    <a:pt x="2" y="3569"/>
                  </a:lnTo>
                  <a:lnTo>
                    <a:pt x="0" y="3546"/>
                  </a:lnTo>
                  <a:lnTo>
                    <a:pt x="0" y="242"/>
                  </a:lnTo>
                  <a:lnTo>
                    <a:pt x="0" y="242"/>
                  </a:lnTo>
                  <a:lnTo>
                    <a:pt x="2" y="217"/>
                  </a:lnTo>
                  <a:lnTo>
                    <a:pt x="5" y="193"/>
                  </a:lnTo>
                  <a:lnTo>
                    <a:pt x="10" y="170"/>
                  </a:lnTo>
                  <a:lnTo>
                    <a:pt x="19" y="148"/>
                  </a:lnTo>
                  <a:lnTo>
                    <a:pt x="29" y="127"/>
                  </a:lnTo>
                  <a:lnTo>
                    <a:pt x="42" y="107"/>
                  </a:lnTo>
                  <a:lnTo>
                    <a:pt x="56" y="89"/>
                  </a:lnTo>
                  <a:lnTo>
                    <a:pt x="71" y="70"/>
                  </a:lnTo>
                  <a:lnTo>
                    <a:pt x="88" y="55"/>
                  </a:lnTo>
                  <a:lnTo>
                    <a:pt x="106" y="42"/>
                  </a:lnTo>
                  <a:lnTo>
                    <a:pt x="126" y="30"/>
                  </a:lnTo>
                  <a:lnTo>
                    <a:pt x="148" y="20"/>
                  </a:lnTo>
                  <a:lnTo>
                    <a:pt x="170" y="11"/>
                  </a:lnTo>
                  <a:lnTo>
                    <a:pt x="194" y="5"/>
                  </a:lnTo>
                  <a:lnTo>
                    <a:pt x="217" y="1"/>
                  </a:lnTo>
                  <a:lnTo>
                    <a:pt x="243" y="0"/>
                  </a:lnTo>
                  <a:lnTo>
                    <a:pt x="1575" y="0"/>
                  </a:lnTo>
                  <a:lnTo>
                    <a:pt x="1575" y="0"/>
                  </a:lnTo>
                  <a:lnTo>
                    <a:pt x="1600" y="1"/>
                  </a:lnTo>
                  <a:lnTo>
                    <a:pt x="1624" y="5"/>
                  </a:lnTo>
                  <a:lnTo>
                    <a:pt x="1647" y="11"/>
                  </a:lnTo>
                  <a:lnTo>
                    <a:pt x="1669" y="20"/>
                  </a:lnTo>
                  <a:lnTo>
                    <a:pt x="1691" y="30"/>
                  </a:lnTo>
                  <a:lnTo>
                    <a:pt x="1711" y="42"/>
                  </a:lnTo>
                  <a:lnTo>
                    <a:pt x="1730" y="55"/>
                  </a:lnTo>
                  <a:lnTo>
                    <a:pt x="1746" y="70"/>
                  </a:lnTo>
                  <a:lnTo>
                    <a:pt x="1762" y="89"/>
                  </a:lnTo>
                  <a:lnTo>
                    <a:pt x="1777" y="107"/>
                  </a:lnTo>
                  <a:lnTo>
                    <a:pt x="1788" y="127"/>
                  </a:lnTo>
                  <a:lnTo>
                    <a:pt x="1799" y="148"/>
                  </a:lnTo>
                  <a:lnTo>
                    <a:pt x="1807" y="170"/>
                  </a:lnTo>
                  <a:lnTo>
                    <a:pt x="1812" y="193"/>
                  </a:lnTo>
                  <a:lnTo>
                    <a:pt x="1817" y="217"/>
                  </a:lnTo>
                  <a:lnTo>
                    <a:pt x="1817" y="242"/>
                  </a:lnTo>
                  <a:lnTo>
                    <a:pt x="1817" y="3546"/>
                  </a:lnTo>
                  <a:lnTo>
                    <a:pt x="1817" y="3546"/>
                  </a:lnTo>
                  <a:lnTo>
                    <a:pt x="1817" y="3569"/>
                  </a:lnTo>
                  <a:lnTo>
                    <a:pt x="1812" y="3595"/>
                  </a:lnTo>
                  <a:lnTo>
                    <a:pt x="1807" y="3616"/>
                  </a:lnTo>
                  <a:lnTo>
                    <a:pt x="1799" y="3640"/>
                  </a:lnTo>
                  <a:lnTo>
                    <a:pt x="1788" y="3660"/>
                  </a:lnTo>
                  <a:lnTo>
                    <a:pt x="1777" y="3680"/>
                  </a:lnTo>
                  <a:lnTo>
                    <a:pt x="1762" y="3699"/>
                  </a:lnTo>
                  <a:lnTo>
                    <a:pt x="1746" y="3716"/>
                  </a:lnTo>
                  <a:lnTo>
                    <a:pt x="1730" y="3733"/>
                  </a:lnTo>
                  <a:lnTo>
                    <a:pt x="1711" y="3746"/>
                  </a:lnTo>
                  <a:lnTo>
                    <a:pt x="1691" y="3758"/>
                  </a:lnTo>
                  <a:lnTo>
                    <a:pt x="1669" y="3768"/>
                  </a:lnTo>
                  <a:lnTo>
                    <a:pt x="1647" y="3776"/>
                  </a:lnTo>
                  <a:lnTo>
                    <a:pt x="1624" y="3783"/>
                  </a:lnTo>
                  <a:lnTo>
                    <a:pt x="1600" y="3786"/>
                  </a:lnTo>
                  <a:lnTo>
                    <a:pt x="1575" y="3788"/>
                  </a:lnTo>
                  <a:lnTo>
                    <a:pt x="243" y="3788"/>
                  </a:lnTo>
                  <a:close/>
                </a:path>
              </a:pathLst>
            </a:custGeom>
            <a:gradFill flip="none" rotWithShape="1">
              <a:gsLst>
                <a:gs pos="0">
                  <a:srgbClr val="000000"/>
                </a:gs>
                <a:gs pos="100000">
                  <a:srgbClr val="000000"/>
                </a:gs>
                <a:gs pos="75000">
                  <a:srgbClr val="333333"/>
                </a:gs>
                <a:gs pos="25000">
                  <a:srgbClr val="333333"/>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a:extLst>
                <a:ext uri="{FF2B5EF4-FFF2-40B4-BE49-F238E27FC236}">
                  <a16:creationId xmlns:a16="http://schemas.microsoft.com/office/drawing/2014/main" id="{57E22CA1-5684-45BD-98EE-8E3223443897}"/>
                </a:ext>
              </a:extLst>
            </p:cNvPr>
            <p:cNvSpPr>
              <a:spLocks/>
            </p:cNvSpPr>
            <p:nvPr/>
          </p:nvSpPr>
          <p:spPr bwMode="auto">
            <a:xfrm>
              <a:off x="10693887" y="1282902"/>
              <a:ext cx="326727" cy="7771150"/>
            </a:xfrm>
            <a:custGeom>
              <a:avLst/>
              <a:gdLst>
                <a:gd name="T0" fmla="*/ 0 w 158"/>
                <a:gd name="T1" fmla="*/ 0 h 3758"/>
                <a:gd name="T2" fmla="*/ 29 w 158"/>
                <a:gd name="T3" fmla="*/ 25 h 3758"/>
                <a:gd name="T4" fmla="*/ 54 w 158"/>
                <a:gd name="T5" fmla="*/ 52 h 3758"/>
                <a:gd name="T6" fmla="*/ 77 w 158"/>
                <a:gd name="T7" fmla="*/ 82 h 3758"/>
                <a:gd name="T8" fmla="*/ 96 w 158"/>
                <a:gd name="T9" fmla="*/ 116 h 3758"/>
                <a:gd name="T10" fmla="*/ 111 w 158"/>
                <a:gd name="T11" fmla="*/ 151 h 3758"/>
                <a:gd name="T12" fmla="*/ 123 w 158"/>
                <a:gd name="T13" fmla="*/ 188 h 3758"/>
                <a:gd name="T14" fmla="*/ 129 w 158"/>
                <a:gd name="T15" fmla="*/ 227 h 3758"/>
                <a:gd name="T16" fmla="*/ 133 w 158"/>
                <a:gd name="T17" fmla="*/ 267 h 3758"/>
                <a:gd name="T18" fmla="*/ 133 w 158"/>
                <a:gd name="T19" fmla="*/ 3490 h 3758"/>
                <a:gd name="T20" fmla="*/ 129 w 158"/>
                <a:gd name="T21" fmla="*/ 3531 h 3758"/>
                <a:gd name="T22" fmla="*/ 123 w 158"/>
                <a:gd name="T23" fmla="*/ 3569 h 3758"/>
                <a:gd name="T24" fmla="*/ 111 w 158"/>
                <a:gd name="T25" fmla="*/ 3607 h 3758"/>
                <a:gd name="T26" fmla="*/ 96 w 158"/>
                <a:gd name="T27" fmla="*/ 3642 h 3758"/>
                <a:gd name="T28" fmla="*/ 77 w 158"/>
                <a:gd name="T29" fmla="*/ 3675 h 3758"/>
                <a:gd name="T30" fmla="*/ 54 w 158"/>
                <a:gd name="T31" fmla="*/ 3706 h 3758"/>
                <a:gd name="T32" fmla="*/ 29 w 158"/>
                <a:gd name="T33" fmla="*/ 3733 h 3758"/>
                <a:gd name="T34" fmla="*/ 0 w 158"/>
                <a:gd name="T35" fmla="*/ 3758 h 3758"/>
                <a:gd name="T36" fmla="*/ 17 w 158"/>
                <a:gd name="T37" fmla="*/ 3751 h 3758"/>
                <a:gd name="T38" fmla="*/ 49 w 158"/>
                <a:gd name="T39" fmla="*/ 3733 h 3758"/>
                <a:gd name="T40" fmla="*/ 77 w 158"/>
                <a:gd name="T41" fmla="*/ 3711 h 3758"/>
                <a:gd name="T42" fmla="*/ 103 w 158"/>
                <a:gd name="T43" fmla="*/ 3684 h 3758"/>
                <a:gd name="T44" fmla="*/ 124 w 158"/>
                <a:gd name="T45" fmla="*/ 3655 h 3758"/>
                <a:gd name="T46" fmla="*/ 140 w 158"/>
                <a:gd name="T47" fmla="*/ 3622 h 3758"/>
                <a:gd name="T48" fmla="*/ 151 w 158"/>
                <a:gd name="T49" fmla="*/ 3586 h 3758"/>
                <a:gd name="T50" fmla="*/ 158 w 158"/>
                <a:gd name="T51" fmla="*/ 3549 h 3758"/>
                <a:gd name="T52" fmla="*/ 158 w 158"/>
                <a:gd name="T53" fmla="*/ 227 h 3758"/>
                <a:gd name="T54" fmla="*/ 158 w 158"/>
                <a:gd name="T55" fmla="*/ 208 h 3758"/>
                <a:gd name="T56" fmla="*/ 151 w 158"/>
                <a:gd name="T57" fmla="*/ 170 h 3758"/>
                <a:gd name="T58" fmla="*/ 140 w 158"/>
                <a:gd name="T59" fmla="*/ 134 h 3758"/>
                <a:gd name="T60" fmla="*/ 124 w 158"/>
                <a:gd name="T61" fmla="*/ 102 h 3758"/>
                <a:gd name="T62" fmla="*/ 103 w 158"/>
                <a:gd name="T63" fmla="*/ 72 h 3758"/>
                <a:gd name="T64" fmla="*/ 77 w 158"/>
                <a:gd name="T65" fmla="*/ 47 h 3758"/>
                <a:gd name="T66" fmla="*/ 49 w 158"/>
                <a:gd name="T67" fmla="*/ 25 h 3758"/>
                <a:gd name="T68" fmla="*/ 17 w 158"/>
                <a:gd name="T69" fmla="*/ 7 h 3758"/>
                <a:gd name="T70" fmla="*/ 0 w 158"/>
                <a:gd name="T71"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3758">
                  <a:moveTo>
                    <a:pt x="0" y="0"/>
                  </a:moveTo>
                  <a:lnTo>
                    <a:pt x="0" y="0"/>
                  </a:lnTo>
                  <a:lnTo>
                    <a:pt x="13" y="12"/>
                  </a:lnTo>
                  <a:lnTo>
                    <a:pt x="29" y="25"/>
                  </a:lnTo>
                  <a:lnTo>
                    <a:pt x="42" y="38"/>
                  </a:lnTo>
                  <a:lnTo>
                    <a:pt x="54" y="52"/>
                  </a:lnTo>
                  <a:lnTo>
                    <a:pt x="66" y="67"/>
                  </a:lnTo>
                  <a:lnTo>
                    <a:pt x="77" y="82"/>
                  </a:lnTo>
                  <a:lnTo>
                    <a:pt x="87" y="99"/>
                  </a:lnTo>
                  <a:lnTo>
                    <a:pt x="96" y="116"/>
                  </a:lnTo>
                  <a:lnTo>
                    <a:pt x="104" y="133"/>
                  </a:lnTo>
                  <a:lnTo>
                    <a:pt x="111" y="151"/>
                  </a:lnTo>
                  <a:lnTo>
                    <a:pt x="118" y="170"/>
                  </a:lnTo>
                  <a:lnTo>
                    <a:pt x="123" y="188"/>
                  </a:lnTo>
                  <a:lnTo>
                    <a:pt x="128" y="207"/>
                  </a:lnTo>
                  <a:lnTo>
                    <a:pt x="129" y="227"/>
                  </a:lnTo>
                  <a:lnTo>
                    <a:pt x="131" y="247"/>
                  </a:lnTo>
                  <a:lnTo>
                    <a:pt x="133" y="267"/>
                  </a:lnTo>
                  <a:lnTo>
                    <a:pt x="133" y="3490"/>
                  </a:lnTo>
                  <a:lnTo>
                    <a:pt x="133" y="3490"/>
                  </a:lnTo>
                  <a:lnTo>
                    <a:pt x="131" y="3511"/>
                  </a:lnTo>
                  <a:lnTo>
                    <a:pt x="129" y="3531"/>
                  </a:lnTo>
                  <a:lnTo>
                    <a:pt x="128" y="3549"/>
                  </a:lnTo>
                  <a:lnTo>
                    <a:pt x="123" y="3569"/>
                  </a:lnTo>
                  <a:lnTo>
                    <a:pt x="118" y="3588"/>
                  </a:lnTo>
                  <a:lnTo>
                    <a:pt x="111" y="3607"/>
                  </a:lnTo>
                  <a:lnTo>
                    <a:pt x="104" y="3625"/>
                  </a:lnTo>
                  <a:lnTo>
                    <a:pt x="96" y="3642"/>
                  </a:lnTo>
                  <a:lnTo>
                    <a:pt x="87" y="3659"/>
                  </a:lnTo>
                  <a:lnTo>
                    <a:pt x="77" y="3675"/>
                  </a:lnTo>
                  <a:lnTo>
                    <a:pt x="66" y="3691"/>
                  </a:lnTo>
                  <a:lnTo>
                    <a:pt x="54" y="3706"/>
                  </a:lnTo>
                  <a:lnTo>
                    <a:pt x="42" y="3719"/>
                  </a:lnTo>
                  <a:lnTo>
                    <a:pt x="29" y="3733"/>
                  </a:lnTo>
                  <a:lnTo>
                    <a:pt x="13" y="3746"/>
                  </a:lnTo>
                  <a:lnTo>
                    <a:pt x="0" y="3758"/>
                  </a:lnTo>
                  <a:lnTo>
                    <a:pt x="0" y="3758"/>
                  </a:lnTo>
                  <a:lnTo>
                    <a:pt x="17" y="3751"/>
                  </a:lnTo>
                  <a:lnTo>
                    <a:pt x="34" y="3743"/>
                  </a:lnTo>
                  <a:lnTo>
                    <a:pt x="49" y="3733"/>
                  </a:lnTo>
                  <a:lnTo>
                    <a:pt x="64" y="3723"/>
                  </a:lnTo>
                  <a:lnTo>
                    <a:pt x="77" y="3711"/>
                  </a:lnTo>
                  <a:lnTo>
                    <a:pt x="91" y="3699"/>
                  </a:lnTo>
                  <a:lnTo>
                    <a:pt x="103" y="3684"/>
                  </a:lnTo>
                  <a:lnTo>
                    <a:pt x="114" y="3670"/>
                  </a:lnTo>
                  <a:lnTo>
                    <a:pt x="124" y="3655"/>
                  </a:lnTo>
                  <a:lnTo>
                    <a:pt x="133" y="3638"/>
                  </a:lnTo>
                  <a:lnTo>
                    <a:pt x="140" y="3622"/>
                  </a:lnTo>
                  <a:lnTo>
                    <a:pt x="146" y="3605"/>
                  </a:lnTo>
                  <a:lnTo>
                    <a:pt x="151" y="3586"/>
                  </a:lnTo>
                  <a:lnTo>
                    <a:pt x="155" y="3568"/>
                  </a:lnTo>
                  <a:lnTo>
                    <a:pt x="158" y="3549"/>
                  </a:lnTo>
                  <a:lnTo>
                    <a:pt x="158" y="3531"/>
                  </a:lnTo>
                  <a:lnTo>
                    <a:pt x="158" y="227"/>
                  </a:lnTo>
                  <a:lnTo>
                    <a:pt x="158" y="227"/>
                  </a:lnTo>
                  <a:lnTo>
                    <a:pt x="158" y="208"/>
                  </a:lnTo>
                  <a:lnTo>
                    <a:pt x="155" y="188"/>
                  </a:lnTo>
                  <a:lnTo>
                    <a:pt x="151" y="170"/>
                  </a:lnTo>
                  <a:lnTo>
                    <a:pt x="146" y="153"/>
                  </a:lnTo>
                  <a:lnTo>
                    <a:pt x="140" y="134"/>
                  </a:lnTo>
                  <a:lnTo>
                    <a:pt x="133" y="118"/>
                  </a:lnTo>
                  <a:lnTo>
                    <a:pt x="124" y="102"/>
                  </a:lnTo>
                  <a:lnTo>
                    <a:pt x="114" y="87"/>
                  </a:lnTo>
                  <a:lnTo>
                    <a:pt x="103" y="72"/>
                  </a:lnTo>
                  <a:lnTo>
                    <a:pt x="91" y="59"/>
                  </a:lnTo>
                  <a:lnTo>
                    <a:pt x="77" y="47"/>
                  </a:lnTo>
                  <a:lnTo>
                    <a:pt x="64" y="35"/>
                  </a:lnTo>
                  <a:lnTo>
                    <a:pt x="49" y="25"/>
                  </a:lnTo>
                  <a:lnTo>
                    <a:pt x="34" y="15"/>
                  </a:lnTo>
                  <a:lnTo>
                    <a:pt x="17" y="7"/>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
              <a:extLst>
                <a:ext uri="{FF2B5EF4-FFF2-40B4-BE49-F238E27FC236}">
                  <a16:creationId xmlns:a16="http://schemas.microsoft.com/office/drawing/2014/main" id="{71F63D8D-E0CA-4553-A1B2-70F002E858B5}"/>
                </a:ext>
              </a:extLst>
            </p:cNvPr>
            <p:cNvSpPr>
              <a:spLocks/>
            </p:cNvSpPr>
            <p:nvPr/>
          </p:nvSpPr>
          <p:spPr bwMode="auto">
            <a:xfrm>
              <a:off x="7263250" y="1282902"/>
              <a:ext cx="330863" cy="7771150"/>
            </a:xfrm>
            <a:custGeom>
              <a:avLst/>
              <a:gdLst>
                <a:gd name="T0" fmla="*/ 160 w 160"/>
                <a:gd name="T1" fmla="*/ 3758 h 3758"/>
                <a:gd name="T2" fmla="*/ 130 w 160"/>
                <a:gd name="T3" fmla="*/ 3733 h 3758"/>
                <a:gd name="T4" fmla="*/ 105 w 160"/>
                <a:gd name="T5" fmla="*/ 3706 h 3758"/>
                <a:gd name="T6" fmla="*/ 81 w 160"/>
                <a:gd name="T7" fmla="*/ 3675 h 3758"/>
                <a:gd name="T8" fmla="*/ 63 w 160"/>
                <a:gd name="T9" fmla="*/ 3642 h 3758"/>
                <a:gd name="T10" fmla="*/ 47 w 160"/>
                <a:gd name="T11" fmla="*/ 3607 h 3758"/>
                <a:gd name="T12" fmla="*/ 36 w 160"/>
                <a:gd name="T13" fmla="*/ 3569 h 3758"/>
                <a:gd name="T14" fmla="*/ 29 w 160"/>
                <a:gd name="T15" fmla="*/ 3531 h 3758"/>
                <a:gd name="T16" fmla="*/ 26 w 160"/>
                <a:gd name="T17" fmla="*/ 3490 h 3758"/>
                <a:gd name="T18" fmla="*/ 26 w 160"/>
                <a:gd name="T19" fmla="*/ 267 h 3758"/>
                <a:gd name="T20" fmla="*/ 29 w 160"/>
                <a:gd name="T21" fmla="*/ 227 h 3758"/>
                <a:gd name="T22" fmla="*/ 36 w 160"/>
                <a:gd name="T23" fmla="*/ 188 h 3758"/>
                <a:gd name="T24" fmla="*/ 47 w 160"/>
                <a:gd name="T25" fmla="*/ 151 h 3758"/>
                <a:gd name="T26" fmla="*/ 63 w 160"/>
                <a:gd name="T27" fmla="*/ 116 h 3758"/>
                <a:gd name="T28" fmla="*/ 81 w 160"/>
                <a:gd name="T29" fmla="*/ 82 h 3758"/>
                <a:gd name="T30" fmla="*/ 105 w 160"/>
                <a:gd name="T31" fmla="*/ 52 h 3758"/>
                <a:gd name="T32" fmla="*/ 130 w 160"/>
                <a:gd name="T33" fmla="*/ 25 h 3758"/>
                <a:gd name="T34" fmla="*/ 160 w 160"/>
                <a:gd name="T35" fmla="*/ 0 h 3758"/>
                <a:gd name="T36" fmla="*/ 142 w 160"/>
                <a:gd name="T37" fmla="*/ 7 h 3758"/>
                <a:gd name="T38" fmla="*/ 110 w 160"/>
                <a:gd name="T39" fmla="*/ 25 h 3758"/>
                <a:gd name="T40" fmla="*/ 81 w 160"/>
                <a:gd name="T41" fmla="*/ 47 h 3758"/>
                <a:gd name="T42" fmla="*/ 56 w 160"/>
                <a:gd name="T43" fmla="*/ 72 h 3758"/>
                <a:gd name="T44" fmla="*/ 36 w 160"/>
                <a:gd name="T45" fmla="*/ 102 h 3758"/>
                <a:gd name="T46" fmla="*/ 19 w 160"/>
                <a:gd name="T47" fmla="*/ 134 h 3758"/>
                <a:gd name="T48" fmla="*/ 7 w 160"/>
                <a:gd name="T49" fmla="*/ 170 h 3758"/>
                <a:gd name="T50" fmla="*/ 0 w 160"/>
                <a:gd name="T51" fmla="*/ 208 h 3758"/>
                <a:gd name="T52" fmla="*/ 0 w 160"/>
                <a:gd name="T53" fmla="*/ 3531 h 3758"/>
                <a:gd name="T54" fmla="*/ 0 w 160"/>
                <a:gd name="T55" fmla="*/ 3549 h 3758"/>
                <a:gd name="T56" fmla="*/ 7 w 160"/>
                <a:gd name="T57" fmla="*/ 3586 h 3758"/>
                <a:gd name="T58" fmla="*/ 19 w 160"/>
                <a:gd name="T59" fmla="*/ 3622 h 3758"/>
                <a:gd name="T60" fmla="*/ 36 w 160"/>
                <a:gd name="T61" fmla="*/ 3655 h 3758"/>
                <a:gd name="T62" fmla="*/ 56 w 160"/>
                <a:gd name="T63" fmla="*/ 3684 h 3758"/>
                <a:gd name="T64" fmla="*/ 81 w 160"/>
                <a:gd name="T65" fmla="*/ 3711 h 3758"/>
                <a:gd name="T66" fmla="*/ 110 w 160"/>
                <a:gd name="T67" fmla="*/ 3733 h 3758"/>
                <a:gd name="T68" fmla="*/ 142 w 160"/>
                <a:gd name="T69" fmla="*/ 3751 h 3758"/>
                <a:gd name="T70" fmla="*/ 160 w 160"/>
                <a:gd name="T71" fmla="*/ 3758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3758">
                  <a:moveTo>
                    <a:pt x="160" y="3758"/>
                  </a:moveTo>
                  <a:lnTo>
                    <a:pt x="160" y="3758"/>
                  </a:lnTo>
                  <a:lnTo>
                    <a:pt x="145" y="3746"/>
                  </a:lnTo>
                  <a:lnTo>
                    <a:pt x="130" y="3733"/>
                  </a:lnTo>
                  <a:lnTo>
                    <a:pt x="116" y="3719"/>
                  </a:lnTo>
                  <a:lnTo>
                    <a:pt x="105" y="3706"/>
                  </a:lnTo>
                  <a:lnTo>
                    <a:pt x="93" y="3691"/>
                  </a:lnTo>
                  <a:lnTo>
                    <a:pt x="81" y="3675"/>
                  </a:lnTo>
                  <a:lnTo>
                    <a:pt x="71" y="3659"/>
                  </a:lnTo>
                  <a:lnTo>
                    <a:pt x="63" y="3642"/>
                  </a:lnTo>
                  <a:lnTo>
                    <a:pt x="54" y="3625"/>
                  </a:lnTo>
                  <a:lnTo>
                    <a:pt x="47" y="3607"/>
                  </a:lnTo>
                  <a:lnTo>
                    <a:pt x="41" y="3588"/>
                  </a:lnTo>
                  <a:lnTo>
                    <a:pt x="36" y="3569"/>
                  </a:lnTo>
                  <a:lnTo>
                    <a:pt x="32" y="3549"/>
                  </a:lnTo>
                  <a:lnTo>
                    <a:pt x="29" y="3531"/>
                  </a:lnTo>
                  <a:lnTo>
                    <a:pt x="27" y="3511"/>
                  </a:lnTo>
                  <a:lnTo>
                    <a:pt x="26" y="3490"/>
                  </a:lnTo>
                  <a:lnTo>
                    <a:pt x="26" y="267"/>
                  </a:lnTo>
                  <a:lnTo>
                    <a:pt x="26" y="267"/>
                  </a:lnTo>
                  <a:lnTo>
                    <a:pt x="27" y="247"/>
                  </a:lnTo>
                  <a:lnTo>
                    <a:pt x="29" y="227"/>
                  </a:lnTo>
                  <a:lnTo>
                    <a:pt x="32" y="207"/>
                  </a:lnTo>
                  <a:lnTo>
                    <a:pt x="36" y="188"/>
                  </a:lnTo>
                  <a:lnTo>
                    <a:pt x="41" y="170"/>
                  </a:lnTo>
                  <a:lnTo>
                    <a:pt x="47" y="151"/>
                  </a:lnTo>
                  <a:lnTo>
                    <a:pt x="54" y="133"/>
                  </a:lnTo>
                  <a:lnTo>
                    <a:pt x="63" y="116"/>
                  </a:lnTo>
                  <a:lnTo>
                    <a:pt x="71" y="99"/>
                  </a:lnTo>
                  <a:lnTo>
                    <a:pt x="81" y="82"/>
                  </a:lnTo>
                  <a:lnTo>
                    <a:pt x="93" y="67"/>
                  </a:lnTo>
                  <a:lnTo>
                    <a:pt x="105" y="52"/>
                  </a:lnTo>
                  <a:lnTo>
                    <a:pt x="116" y="38"/>
                  </a:lnTo>
                  <a:lnTo>
                    <a:pt x="130" y="25"/>
                  </a:lnTo>
                  <a:lnTo>
                    <a:pt x="145" y="12"/>
                  </a:lnTo>
                  <a:lnTo>
                    <a:pt x="160" y="0"/>
                  </a:lnTo>
                  <a:lnTo>
                    <a:pt x="160" y="0"/>
                  </a:lnTo>
                  <a:lnTo>
                    <a:pt x="142" y="7"/>
                  </a:lnTo>
                  <a:lnTo>
                    <a:pt x="126" y="15"/>
                  </a:lnTo>
                  <a:lnTo>
                    <a:pt x="110" y="25"/>
                  </a:lnTo>
                  <a:lnTo>
                    <a:pt x="96" y="35"/>
                  </a:lnTo>
                  <a:lnTo>
                    <a:pt x="81" y="47"/>
                  </a:lnTo>
                  <a:lnTo>
                    <a:pt x="68" y="59"/>
                  </a:lnTo>
                  <a:lnTo>
                    <a:pt x="56" y="72"/>
                  </a:lnTo>
                  <a:lnTo>
                    <a:pt x="46" y="87"/>
                  </a:lnTo>
                  <a:lnTo>
                    <a:pt x="36" y="102"/>
                  </a:lnTo>
                  <a:lnTo>
                    <a:pt x="26" y="118"/>
                  </a:lnTo>
                  <a:lnTo>
                    <a:pt x="19" y="134"/>
                  </a:lnTo>
                  <a:lnTo>
                    <a:pt x="12" y="153"/>
                  </a:lnTo>
                  <a:lnTo>
                    <a:pt x="7" y="170"/>
                  </a:lnTo>
                  <a:lnTo>
                    <a:pt x="4" y="188"/>
                  </a:lnTo>
                  <a:lnTo>
                    <a:pt x="0" y="208"/>
                  </a:lnTo>
                  <a:lnTo>
                    <a:pt x="0" y="227"/>
                  </a:lnTo>
                  <a:lnTo>
                    <a:pt x="0" y="3531"/>
                  </a:lnTo>
                  <a:lnTo>
                    <a:pt x="0" y="3531"/>
                  </a:lnTo>
                  <a:lnTo>
                    <a:pt x="0" y="3549"/>
                  </a:lnTo>
                  <a:lnTo>
                    <a:pt x="4" y="3568"/>
                  </a:lnTo>
                  <a:lnTo>
                    <a:pt x="7" y="3586"/>
                  </a:lnTo>
                  <a:lnTo>
                    <a:pt x="12" y="3605"/>
                  </a:lnTo>
                  <a:lnTo>
                    <a:pt x="19" y="3622"/>
                  </a:lnTo>
                  <a:lnTo>
                    <a:pt x="26" y="3638"/>
                  </a:lnTo>
                  <a:lnTo>
                    <a:pt x="36" y="3655"/>
                  </a:lnTo>
                  <a:lnTo>
                    <a:pt x="46" y="3670"/>
                  </a:lnTo>
                  <a:lnTo>
                    <a:pt x="56" y="3684"/>
                  </a:lnTo>
                  <a:lnTo>
                    <a:pt x="68" y="3699"/>
                  </a:lnTo>
                  <a:lnTo>
                    <a:pt x="81" y="3711"/>
                  </a:lnTo>
                  <a:lnTo>
                    <a:pt x="96" y="3723"/>
                  </a:lnTo>
                  <a:lnTo>
                    <a:pt x="110" y="3733"/>
                  </a:lnTo>
                  <a:lnTo>
                    <a:pt x="126" y="3743"/>
                  </a:lnTo>
                  <a:lnTo>
                    <a:pt x="142" y="3751"/>
                  </a:lnTo>
                  <a:lnTo>
                    <a:pt x="160" y="3758"/>
                  </a:lnTo>
                  <a:lnTo>
                    <a:pt x="160" y="3758"/>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3">
              <a:extLst>
                <a:ext uri="{FF2B5EF4-FFF2-40B4-BE49-F238E27FC236}">
                  <a16:creationId xmlns:a16="http://schemas.microsoft.com/office/drawing/2014/main" id="{A47C3F2F-BB08-4E9F-9B2A-E99538717E11}"/>
                </a:ext>
              </a:extLst>
            </p:cNvPr>
            <p:cNvSpPr>
              <a:spLocks/>
            </p:cNvSpPr>
            <p:nvPr/>
          </p:nvSpPr>
          <p:spPr bwMode="auto">
            <a:xfrm>
              <a:off x="7317015" y="1320124"/>
              <a:ext cx="3651903" cy="7694638"/>
            </a:xfrm>
            <a:custGeom>
              <a:avLst/>
              <a:gdLst>
                <a:gd name="T0" fmla="*/ 0 w 1766"/>
                <a:gd name="T1" fmla="*/ 236 h 3721"/>
                <a:gd name="T2" fmla="*/ 1 w 1766"/>
                <a:gd name="T3" fmla="*/ 212 h 3721"/>
                <a:gd name="T4" fmla="*/ 11 w 1766"/>
                <a:gd name="T5" fmla="*/ 165 h 3721"/>
                <a:gd name="T6" fmla="*/ 28 w 1766"/>
                <a:gd name="T7" fmla="*/ 123 h 3721"/>
                <a:gd name="T8" fmla="*/ 53 w 1766"/>
                <a:gd name="T9" fmla="*/ 86 h 3721"/>
                <a:gd name="T10" fmla="*/ 87 w 1766"/>
                <a:gd name="T11" fmla="*/ 54 h 3721"/>
                <a:gd name="T12" fmla="*/ 124 w 1766"/>
                <a:gd name="T13" fmla="*/ 29 h 3721"/>
                <a:gd name="T14" fmla="*/ 166 w 1766"/>
                <a:gd name="T15" fmla="*/ 10 h 3721"/>
                <a:gd name="T16" fmla="*/ 213 w 1766"/>
                <a:gd name="T17" fmla="*/ 0 h 3721"/>
                <a:gd name="T18" fmla="*/ 1529 w 1766"/>
                <a:gd name="T19" fmla="*/ 0 h 3721"/>
                <a:gd name="T20" fmla="*/ 1554 w 1766"/>
                <a:gd name="T21" fmla="*/ 0 h 3721"/>
                <a:gd name="T22" fmla="*/ 1599 w 1766"/>
                <a:gd name="T23" fmla="*/ 10 h 3721"/>
                <a:gd name="T24" fmla="*/ 1641 w 1766"/>
                <a:gd name="T25" fmla="*/ 29 h 3721"/>
                <a:gd name="T26" fmla="*/ 1680 w 1766"/>
                <a:gd name="T27" fmla="*/ 54 h 3721"/>
                <a:gd name="T28" fmla="*/ 1712 w 1766"/>
                <a:gd name="T29" fmla="*/ 86 h 3721"/>
                <a:gd name="T30" fmla="*/ 1737 w 1766"/>
                <a:gd name="T31" fmla="*/ 123 h 3721"/>
                <a:gd name="T32" fmla="*/ 1756 w 1766"/>
                <a:gd name="T33" fmla="*/ 165 h 3721"/>
                <a:gd name="T34" fmla="*/ 1764 w 1766"/>
                <a:gd name="T35" fmla="*/ 212 h 3721"/>
                <a:gd name="T36" fmla="*/ 1766 w 1766"/>
                <a:gd name="T37" fmla="*/ 3486 h 3721"/>
                <a:gd name="T38" fmla="*/ 1764 w 1766"/>
                <a:gd name="T39" fmla="*/ 3509 h 3721"/>
                <a:gd name="T40" fmla="*/ 1756 w 1766"/>
                <a:gd name="T41" fmla="*/ 3555 h 3721"/>
                <a:gd name="T42" fmla="*/ 1737 w 1766"/>
                <a:gd name="T43" fmla="*/ 3599 h 3721"/>
                <a:gd name="T44" fmla="*/ 1712 w 1766"/>
                <a:gd name="T45" fmla="*/ 3636 h 3721"/>
                <a:gd name="T46" fmla="*/ 1680 w 1766"/>
                <a:gd name="T47" fmla="*/ 3668 h 3721"/>
                <a:gd name="T48" fmla="*/ 1641 w 1766"/>
                <a:gd name="T49" fmla="*/ 3693 h 3721"/>
                <a:gd name="T50" fmla="*/ 1599 w 1766"/>
                <a:gd name="T51" fmla="*/ 3711 h 3721"/>
                <a:gd name="T52" fmla="*/ 1554 w 1766"/>
                <a:gd name="T53" fmla="*/ 3720 h 3721"/>
                <a:gd name="T54" fmla="*/ 237 w 1766"/>
                <a:gd name="T55" fmla="*/ 3721 h 3721"/>
                <a:gd name="T56" fmla="*/ 213 w 1766"/>
                <a:gd name="T57" fmla="*/ 3720 h 3721"/>
                <a:gd name="T58" fmla="*/ 166 w 1766"/>
                <a:gd name="T59" fmla="*/ 3711 h 3721"/>
                <a:gd name="T60" fmla="*/ 124 w 1766"/>
                <a:gd name="T61" fmla="*/ 3693 h 3721"/>
                <a:gd name="T62" fmla="*/ 87 w 1766"/>
                <a:gd name="T63" fmla="*/ 3668 h 3721"/>
                <a:gd name="T64" fmla="*/ 53 w 1766"/>
                <a:gd name="T65" fmla="*/ 3636 h 3721"/>
                <a:gd name="T66" fmla="*/ 28 w 1766"/>
                <a:gd name="T67" fmla="*/ 3599 h 3721"/>
                <a:gd name="T68" fmla="*/ 11 w 1766"/>
                <a:gd name="T69" fmla="*/ 3555 h 3721"/>
                <a:gd name="T70" fmla="*/ 1 w 1766"/>
                <a:gd name="T71" fmla="*/ 3509 h 3721"/>
                <a:gd name="T72" fmla="*/ 0 w 1766"/>
                <a:gd name="T73" fmla="*/ 3486 h 3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6" h="3721">
                  <a:moveTo>
                    <a:pt x="0" y="3486"/>
                  </a:moveTo>
                  <a:lnTo>
                    <a:pt x="0" y="236"/>
                  </a:lnTo>
                  <a:lnTo>
                    <a:pt x="0" y="236"/>
                  </a:lnTo>
                  <a:lnTo>
                    <a:pt x="1" y="212"/>
                  </a:lnTo>
                  <a:lnTo>
                    <a:pt x="5" y="189"/>
                  </a:lnTo>
                  <a:lnTo>
                    <a:pt x="11" y="165"/>
                  </a:lnTo>
                  <a:lnTo>
                    <a:pt x="18" y="145"/>
                  </a:lnTo>
                  <a:lnTo>
                    <a:pt x="28" y="123"/>
                  </a:lnTo>
                  <a:lnTo>
                    <a:pt x="40" y="105"/>
                  </a:lnTo>
                  <a:lnTo>
                    <a:pt x="53" y="86"/>
                  </a:lnTo>
                  <a:lnTo>
                    <a:pt x="70" y="69"/>
                  </a:lnTo>
                  <a:lnTo>
                    <a:pt x="87" y="54"/>
                  </a:lnTo>
                  <a:lnTo>
                    <a:pt x="104" y="41"/>
                  </a:lnTo>
                  <a:lnTo>
                    <a:pt x="124" y="29"/>
                  </a:lnTo>
                  <a:lnTo>
                    <a:pt x="144" y="19"/>
                  </a:lnTo>
                  <a:lnTo>
                    <a:pt x="166" y="10"/>
                  </a:lnTo>
                  <a:lnTo>
                    <a:pt x="190" y="4"/>
                  </a:lnTo>
                  <a:lnTo>
                    <a:pt x="213" y="0"/>
                  </a:lnTo>
                  <a:lnTo>
                    <a:pt x="237" y="0"/>
                  </a:lnTo>
                  <a:lnTo>
                    <a:pt x="1529" y="0"/>
                  </a:lnTo>
                  <a:lnTo>
                    <a:pt x="1529" y="0"/>
                  </a:lnTo>
                  <a:lnTo>
                    <a:pt x="1554" y="0"/>
                  </a:lnTo>
                  <a:lnTo>
                    <a:pt x="1577" y="4"/>
                  </a:lnTo>
                  <a:lnTo>
                    <a:pt x="1599" y="10"/>
                  </a:lnTo>
                  <a:lnTo>
                    <a:pt x="1621" y="19"/>
                  </a:lnTo>
                  <a:lnTo>
                    <a:pt x="1641" y="29"/>
                  </a:lnTo>
                  <a:lnTo>
                    <a:pt x="1662" y="41"/>
                  </a:lnTo>
                  <a:lnTo>
                    <a:pt x="1680" y="54"/>
                  </a:lnTo>
                  <a:lnTo>
                    <a:pt x="1697" y="69"/>
                  </a:lnTo>
                  <a:lnTo>
                    <a:pt x="1712" y="86"/>
                  </a:lnTo>
                  <a:lnTo>
                    <a:pt x="1725" y="105"/>
                  </a:lnTo>
                  <a:lnTo>
                    <a:pt x="1737" y="123"/>
                  </a:lnTo>
                  <a:lnTo>
                    <a:pt x="1747" y="145"/>
                  </a:lnTo>
                  <a:lnTo>
                    <a:pt x="1756" y="165"/>
                  </a:lnTo>
                  <a:lnTo>
                    <a:pt x="1761" y="189"/>
                  </a:lnTo>
                  <a:lnTo>
                    <a:pt x="1764" y="212"/>
                  </a:lnTo>
                  <a:lnTo>
                    <a:pt x="1766" y="236"/>
                  </a:lnTo>
                  <a:lnTo>
                    <a:pt x="1766" y="3486"/>
                  </a:lnTo>
                  <a:lnTo>
                    <a:pt x="1766" y="3486"/>
                  </a:lnTo>
                  <a:lnTo>
                    <a:pt x="1764" y="3509"/>
                  </a:lnTo>
                  <a:lnTo>
                    <a:pt x="1761" y="3533"/>
                  </a:lnTo>
                  <a:lnTo>
                    <a:pt x="1756" y="3555"/>
                  </a:lnTo>
                  <a:lnTo>
                    <a:pt x="1747" y="3577"/>
                  </a:lnTo>
                  <a:lnTo>
                    <a:pt x="1737" y="3599"/>
                  </a:lnTo>
                  <a:lnTo>
                    <a:pt x="1725" y="3617"/>
                  </a:lnTo>
                  <a:lnTo>
                    <a:pt x="1712" y="3636"/>
                  </a:lnTo>
                  <a:lnTo>
                    <a:pt x="1697" y="3652"/>
                  </a:lnTo>
                  <a:lnTo>
                    <a:pt x="1680" y="3668"/>
                  </a:lnTo>
                  <a:lnTo>
                    <a:pt x="1662" y="3681"/>
                  </a:lnTo>
                  <a:lnTo>
                    <a:pt x="1641" y="3693"/>
                  </a:lnTo>
                  <a:lnTo>
                    <a:pt x="1621" y="3703"/>
                  </a:lnTo>
                  <a:lnTo>
                    <a:pt x="1599" y="3711"/>
                  </a:lnTo>
                  <a:lnTo>
                    <a:pt x="1577" y="3716"/>
                  </a:lnTo>
                  <a:lnTo>
                    <a:pt x="1554" y="3720"/>
                  </a:lnTo>
                  <a:lnTo>
                    <a:pt x="1529" y="3721"/>
                  </a:lnTo>
                  <a:lnTo>
                    <a:pt x="237" y="3721"/>
                  </a:lnTo>
                  <a:lnTo>
                    <a:pt x="237" y="3721"/>
                  </a:lnTo>
                  <a:lnTo>
                    <a:pt x="213" y="3720"/>
                  </a:lnTo>
                  <a:lnTo>
                    <a:pt x="190" y="3716"/>
                  </a:lnTo>
                  <a:lnTo>
                    <a:pt x="166" y="3711"/>
                  </a:lnTo>
                  <a:lnTo>
                    <a:pt x="144" y="3703"/>
                  </a:lnTo>
                  <a:lnTo>
                    <a:pt x="124" y="3693"/>
                  </a:lnTo>
                  <a:lnTo>
                    <a:pt x="104" y="3681"/>
                  </a:lnTo>
                  <a:lnTo>
                    <a:pt x="87" y="3668"/>
                  </a:lnTo>
                  <a:lnTo>
                    <a:pt x="70" y="3652"/>
                  </a:lnTo>
                  <a:lnTo>
                    <a:pt x="53" y="3636"/>
                  </a:lnTo>
                  <a:lnTo>
                    <a:pt x="40" y="3617"/>
                  </a:lnTo>
                  <a:lnTo>
                    <a:pt x="28" y="3599"/>
                  </a:lnTo>
                  <a:lnTo>
                    <a:pt x="18" y="3577"/>
                  </a:lnTo>
                  <a:lnTo>
                    <a:pt x="11" y="3555"/>
                  </a:lnTo>
                  <a:lnTo>
                    <a:pt x="5" y="3533"/>
                  </a:lnTo>
                  <a:lnTo>
                    <a:pt x="1" y="3509"/>
                  </a:lnTo>
                  <a:lnTo>
                    <a:pt x="0" y="3486"/>
                  </a:lnTo>
                  <a:lnTo>
                    <a:pt x="0" y="34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a:extLst>
                <a:ext uri="{FF2B5EF4-FFF2-40B4-BE49-F238E27FC236}">
                  <a16:creationId xmlns:a16="http://schemas.microsoft.com/office/drawing/2014/main" id="{E76C35AA-B8E8-4449-8DEB-80B929826208}"/>
                </a:ext>
              </a:extLst>
            </p:cNvPr>
            <p:cNvSpPr>
              <a:spLocks/>
            </p:cNvSpPr>
            <p:nvPr/>
          </p:nvSpPr>
          <p:spPr bwMode="auto">
            <a:xfrm>
              <a:off x="7283922" y="8865872"/>
              <a:ext cx="3757366" cy="299845"/>
            </a:xfrm>
            <a:custGeom>
              <a:avLst/>
              <a:gdLst>
                <a:gd name="T0" fmla="*/ 244 w 1817"/>
                <a:gd name="T1" fmla="*/ 123 h 145"/>
                <a:gd name="T2" fmla="*/ 226 w 1817"/>
                <a:gd name="T3" fmla="*/ 123 h 145"/>
                <a:gd name="T4" fmla="*/ 189 w 1817"/>
                <a:gd name="T5" fmla="*/ 118 h 145"/>
                <a:gd name="T6" fmla="*/ 155 w 1817"/>
                <a:gd name="T7" fmla="*/ 109 h 145"/>
                <a:gd name="T8" fmla="*/ 122 w 1817"/>
                <a:gd name="T9" fmla="*/ 98 h 145"/>
                <a:gd name="T10" fmla="*/ 76 w 1817"/>
                <a:gd name="T11" fmla="*/ 72 h 145"/>
                <a:gd name="T12" fmla="*/ 24 w 1817"/>
                <a:gd name="T13" fmla="*/ 27 h 145"/>
                <a:gd name="T14" fmla="*/ 0 w 1817"/>
                <a:gd name="T15" fmla="*/ 0 h 145"/>
                <a:gd name="T16" fmla="*/ 21 w 1817"/>
                <a:gd name="T17" fmla="*/ 30 h 145"/>
                <a:gd name="T18" fmla="*/ 42 w 1817"/>
                <a:gd name="T19" fmla="*/ 59 h 145"/>
                <a:gd name="T20" fmla="*/ 68 w 1817"/>
                <a:gd name="T21" fmla="*/ 84 h 145"/>
                <a:gd name="T22" fmla="*/ 98 w 1817"/>
                <a:gd name="T23" fmla="*/ 104 h 145"/>
                <a:gd name="T24" fmla="*/ 130 w 1817"/>
                <a:gd name="T25" fmla="*/ 121 h 145"/>
                <a:gd name="T26" fmla="*/ 164 w 1817"/>
                <a:gd name="T27" fmla="*/ 135 h 145"/>
                <a:gd name="T28" fmla="*/ 199 w 1817"/>
                <a:gd name="T29" fmla="*/ 143 h 145"/>
                <a:gd name="T30" fmla="*/ 238 w 1817"/>
                <a:gd name="T31" fmla="*/ 145 h 145"/>
                <a:gd name="T32" fmla="*/ 1580 w 1817"/>
                <a:gd name="T33" fmla="*/ 145 h 145"/>
                <a:gd name="T34" fmla="*/ 1619 w 1817"/>
                <a:gd name="T35" fmla="*/ 143 h 145"/>
                <a:gd name="T36" fmla="*/ 1654 w 1817"/>
                <a:gd name="T37" fmla="*/ 135 h 145"/>
                <a:gd name="T38" fmla="*/ 1688 w 1817"/>
                <a:gd name="T39" fmla="*/ 121 h 145"/>
                <a:gd name="T40" fmla="*/ 1720 w 1817"/>
                <a:gd name="T41" fmla="*/ 104 h 145"/>
                <a:gd name="T42" fmla="*/ 1750 w 1817"/>
                <a:gd name="T43" fmla="*/ 84 h 145"/>
                <a:gd name="T44" fmla="*/ 1775 w 1817"/>
                <a:gd name="T45" fmla="*/ 59 h 145"/>
                <a:gd name="T46" fmla="*/ 1799 w 1817"/>
                <a:gd name="T47" fmla="*/ 30 h 145"/>
                <a:gd name="T48" fmla="*/ 1817 w 1817"/>
                <a:gd name="T49" fmla="*/ 0 h 145"/>
                <a:gd name="T50" fmla="*/ 1794 w 1817"/>
                <a:gd name="T51" fmla="*/ 27 h 145"/>
                <a:gd name="T52" fmla="*/ 1741 w 1817"/>
                <a:gd name="T53" fmla="*/ 72 h 145"/>
                <a:gd name="T54" fmla="*/ 1696 w 1817"/>
                <a:gd name="T55" fmla="*/ 98 h 145"/>
                <a:gd name="T56" fmla="*/ 1662 w 1817"/>
                <a:gd name="T57" fmla="*/ 109 h 145"/>
                <a:gd name="T58" fmla="*/ 1629 w 1817"/>
                <a:gd name="T59" fmla="*/ 118 h 145"/>
                <a:gd name="T60" fmla="*/ 1592 w 1817"/>
                <a:gd name="T61" fmla="*/ 123 h 145"/>
                <a:gd name="T62" fmla="*/ 1573 w 1817"/>
                <a:gd name="T63"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7" h="145">
                  <a:moveTo>
                    <a:pt x="1573" y="123"/>
                  </a:moveTo>
                  <a:lnTo>
                    <a:pt x="244" y="123"/>
                  </a:lnTo>
                  <a:lnTo>
                    <a:pt x="244" y="123"/>
                  </a:lnTo>
                  <a:lnTo>
                    <a:pt x="226" y="123"/>
                  </a:lnTo>
                  <a:lnTo>
                    <a:pt x="207" y="121"/>
                  </a:lnTo>
                  <a:lnTo>
                    <a:pt x="189" y="118"/>
                  </a:lnTo>
                  <a:lnTo>
                    <a:pt x="172" y="114"/>
                  </a:lnTo>
                  <a:lnTo>
                    <a:pt x="155" y="109"/>
                  </a:lnTo>
                  <a:lnTo>
                    <a:pt x="138" y="104"/>
                  </a:lnTo>
                  <a:lnTo>
                    <a:pt x="122" y="98"/>
                  </a:lnTo>
                  <a:lnTo>
                    <a:pt x="106" y="89"/>
                  </a:lnTo>
                  <a:lnTo>
                    <a:pt x="76" y="72"/>
                  </a:lnTo>
                  <a:lnTo>
                    <a:pt x="49" y="51"/>
                  </a:lnTo>
                  <a:lnTo>
                    <a:pt x="24" y="27"/>
                  </a:lnTo>
                  <a:lnTo>
                    <a:pt x="0" y="0"/>
                  </a:lnTo>
                  <a:lnTo>
                    <a:pt x="0" y="0"/>
                  </a:lnTo>
                  <a:lnTo>
                    <a:pt x="10" y="15"/>
                  </a:lnTo>
                  <a:lnTo>
                    <a:pt x="21" y="30"/>
                  </a:lnTo>
                  <a:lnTo>
                    <a:pt x="31" y="45"/>
                  </a:lnTo>
                  <a:lnTo>
                    <a:pt x="42" y="59"/>
                  </a:lnTo>
                  <a:lnTo>
                    <a:pt x="54" y="72"/>
                  </a:lnTo>
                  <a:lnTo>
                    <a:pt x="68" y="84"/>
                  </a:lnTo>
                  <a:lnTo>
                    <a:pt x="83" y="94"/>
                  </a:lnTo>
                  <a:lnTo>
                    <a:pt x="98" y="104"/>
                  </a:lnTo>
                  <a:lnTo>
                    <a:pt x="113" y="114"/>
                  </a:lnTo>
                  <a:lnTo>
                    <a:pt x="130" y="121"/>
                  </a:lnTo>
                  <a:lnTo>
                    <a:pt x="147" y="130"/>
                  </a:lnTo>
                  <a:lnTo>
                    <a:pt x="164" y="135"/>
                  </a:lnTo>
                  <a:lnTo>
                    <a:pt x="182" y="140"/>
                  </a:lnTo>
                  <a:lnTo>
                    <a:pt x="199" y="143"/>
                  </a:lnTo>
                  <a:lnTo>
                    <a:pt x="219" y="145"/>
                  </a:lnTo>
                  <a:lnTo>
                    <a:pt x="238" y="145"/>
                  </a:lnTo>
                  <a:lnTo>
                    <a:pt x="1580" y="145"/>
                  </a:lnTo>
                  <a:lnTo>
                    <a:pt x="1580" y="145"/>
                  </a:lnTo>
                  <a:lnTo>
                    <a:pt x="1598" y="145"/>
                  </a:lnTo>
                  <a:lnTo>
                    <a:pt x="1619" y="143"/>
                  </a:lnTo>
                  <a:lnTo>
                    <a:pt x="1637" y="140"/>
                  </a:lnTo>
                  <a:lnTo>
                    <a:pt x="1654" y="135"/>
                  </a:lnTo>
                  <a:lnTo>
                    <a:pt x="1671" y="130"/>
                  </a:lnTo>
                  <a:lnTo>
                    <a:pt x="1688" y="121"/>
                  </a:lnTo>
                  <a:lnTo>
                    <a:pt x="1704" y="114"/>
                  </a:lnTo>
                  <a:lnTo>
                    <a:pt x="1720" y="104"/>
                  </a:lnTo>
                  <a:lnTo>
                    <a:pt x="1735" y="94"/>
                  </a:lnTo>
                  <a:lnTo>
                    <a:pt x="1750" y="84"/>
                  </a:lnTo>
                  <a:lnTo>
                    <a:pt x="1763" y="72"/>
                  </a:lnTo>
                  <a:lnTo>
                    <a:pt x="1775" y="59"/>
                  </a:lnTo>
                  <a:lnTo>
                    <a:pt x="1787" y="45"/>
                  </a:lnTo>
                  <a:lnTo>
                    <a:pt x="1799" y="30"/>
                  </a:lnTo>
                  <a:lnTo>
                    <a:pt x="1807" y="15"/>
                  </a:lnTo>
                  <a:lnTo>
                    <a:pt x="1817" y="0"/>
                  </a:lnTo>
                  <a:lnTo>
                    <a:pt x="1817" y="0"/>
                  </a:lnTo>
                  <a:lnTo>
                    <a:pt x="1794" y="27"/>
                  </a:lnTo>
                  <a:lnTo>
                    <a:pt x="1770" y="51"/>
                  </a:lnTo>
                  <a:lnTo>
                    <a:pt x="1741" y="72"/>
                  </a:lnTo>
                  <a:lnTo>
                    <a:pt x="1711" y="89"/>
                  </a:lnTo>
                  <a:lnTo>
                    <a:pt x="1696" y="98"/>
                  </a:lnTo>
                  <a:lnTo>
                    <a:pt x="1679" y="104"/>
                  </a:lnTo>
                  <a:lnTo>
                    <a:pt x="1662" y="109"/>
                  </a:lnTo>
                  <a:lnTo>
                    <a:pt x="1646" y="114"/>
                  </a:lnTo>
                  <a:lnTo>
                    <a:pt x="1629" y="118"/>
                  </a:lnTo>
                  <a:lnTo>
                    <a:pt x="1610" y="121"/>
                  </a:lnTo>
                  <a:lnTo>
                    <a:pt x="1592" y="123"/>
                  </a:lnTo>
                  <a:lnTo>
                    <a:pt x="1573" y="123"/>
                  </a:lnTo>
                  <a:lnTo>
                    <a:pt x="1573" y="123"/>
                  </a:lnTo>
                  <a:close/>
                </a:path>
              </a:pathLst>
            </a:custGeom>
            <a:gradFill flip="none" rotWithShape="1">
              <a:gsLst>
                <a:gs pos="0">
                  <a:schemeClr val="bg1">
                    <a:alpha val="43000"/>
                  </a:schemeClr>
                </a:gs>
                <a:gs pos="37000">
                  <a:schemeClr val="bg1">
                    <a:alpha val="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a:extLst>
                <a:ext uri="{FF2B5EF4-FFF2-40B4-BE49-F238E27FC236}">
                  <a16:creationId xmlns:a16="http://schemas.microsoft.com/office/drawing/2014/main" id="{AE8714E5-5048-4DC5-BBA9-A8B3C6CA4980}"/>
                </a:ext>
              </a:extLst>
            </p:cNvPr>
            <p:cNvSpPr>
              <a:spLocks/>
            </p:cNvSpPr>
            <p:nvPr/>
          </p:nvSpPr>
          <p:spPr bwMode="auto">
            <a:xfrm>
              <a:off x="8923769" y="1446266"/>
              <a:ext cx="485956" cy="51698"/>
            </a:xfrm>
            <a:custGeom>
              <a:avLst/>
              <a:gdLst>
                <a:gd name="T0" fmla="*/ 222 w 235"/>
                <a:gd name="T1" fmla="*/ 25 h 25"/>
                <a:gd name="T2" fmla="*/ 11 w 235"/>
                <a:gd name="T3" fmla="*/ 25 h 25"/>
                <a:gd name="T4" fmla="*/ 11 w 235"/>
                <a:gd name="T5" fmla="*/ 25 h 25"/>
                <a:gd name="T6" fmla="*/ 8 w 235"/>
                <a:gd name="T7" fmla="*/ 23 h 25"/>
                <a:gd name="T8" fmla="*/ 3 w 235"/>
                <a:gd name="T9" fmla="*/ 22 h 25"/>
                <a:gd name="T10" fmla="*/ 1 w 235"/>
                <a:gd name="T11" fmla="*/ 17 h 25"/>
                <a:gd name="T12" fmla="*/ 0 w 235"/>
                <a:gd name="T13" fmla="*/ 12 h 25"/>
                <a:gd name="T14" fmla="*/ 0 w 235"/>
                <a:gd name="T15" fmla="*/ 12 h 25"/>
                <a:gd name="T16" fmla="*/ 0 w 235"/>
                <a:gd name="T17" fmla="*/ 12 h 25"/>
                <a:gd name="T18" fmla="*/ 1 w 235"/>
                <a:gd name="T19" fmla="*/ 8 h 25"/>
                <a:gd name="T20" fmla="*/ 3 w 235"/>
                <a:gd name="T21" fmla="*/ 3 h 25"/>
                <a:gd name="T22" fmla="*/ 8 w 235"/>
                <a:gd name="T23" fmla="*/ 2 h 25"/>
                <a:gd name="T24" fmla="*/ 11 w 235"/>
                <a:gd name="T25" fmla="*/ 0 h 25"/>
                <a:gd name="T26" fmla="*/ 222 w 235"/>
                <a:gd name="T27" fmla="*/ 0 h 25"/>
                <a:gd name="T28" fmla="*/ 222 w 235"/>
                <a:gd name="T29" fmla="*/ 0 h 25"/>
                <a:gd name="T30" fmla="*/ 227 w 235"/>
                <a:gd name="T31" fmla="*/ 2 h 25"/>
                <a:gd name="T32" fmla="*/ 232 w 235"/>
                <a:gd name="T33" fmla="*/ 3 h 25"/>
                <a:gd name="T34" fmla="*/ 234 w 235"/>
                <a:gd name="T35" fmla="*/ 8 h 25"/>
                <a:gd name="T36" fmla="*/ 235 w 235"/>
                <a:gd name="T37" fmla="*/ 12 h 25"/>
                <a:gd name="T38" fmla="*/ 235 w 235"/>
                <a:gd name="T39" fmla="*/ 12 h 25"/>
                <a:gd name="T40" fmla="*/ 235 w 235"/>
                <a:gd name="T41" fmla="*/ 12 h 25"/>
                <a:gd name="T42" fmla="*/ 234 w 235"/>
                <a:gd name="T43" fmla="*/ 17 h 25"/>
                <a:gd name="T44" fmla="*/ 232 w 235"/>
                <a:gd name="T45" fmla="*/ 22 h 25"/>
                <a:gd name="T46" fmla="*/ 227 w 235"/>
                <a:gd name="T47" fmla="*/ 23 h 25"/>
                <a:gd name="T48" fmla="*/ 222 w 235"/>
                <a:gd name="T49" fmla="*/ 25 h 25"/>
                <a:gd name="T50" fmla="*/ 222 w 23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5">
                  <a:moveTo>
                    <a:pt x="222" y="25"/>
                  </a:moveTo>
                  <a:lnTo>
                    <a:pt x="11" y="25"/>
                  </a:lnTo>
                  <a:lnTo>
                    <a:pt x="11" y="25"/>
                  </a:lnTo>
                  <a:lnTo>
                    <a:pt x="8" y="23"/>
                  </a:lnTo>
                  <a:lnTo>
                    <a:pt x="3" y="22"/>
                  </a:lnTo>
                  <a:lnTo>
                    <a:pt x="1" y="17"/>
                  </a:lnTo>
                  <a:lnTo>
                    <a:pt x="0" y="12"/>
                  </a:lnTo>
                  <a:lnTo>
                    <a:pt x="0" y="12"/>
                  </a:lnTo>
                  <a:lnTo>
                    <a:pt x="0" y="12"/>
                  </a:lnTo>
                  <a:lnTo>
                    <a:pt x="1" y="8"/>
                  </a:lnTo>
                  <a:lnTo>
                    <a:pt x="3" y="3"/>
                  </a:lnTo>
                  <a:lnTo>
                    <a:pt x="8" y="2"/>
                  </a:lnTo>
                  <a:lnTo>
                    <a:pt x="11" y="0"/>
                  </a:lnTo>
                  <a:lnTo>
                    <a:pt x="222" y="0"/>
                  </a:lnTo>
                  <a:lnTo>
                    <a:pt x="222" y="0"/>
                  </a:lnTo>
                  <a:lnTo>
                    <a:pt x="227" y="2"/>
                  </a:lnTo>
                  <a:lnTo>
                    <a:pt x="232" y="3"/>
                  </a:lnTo>
                  <a:lnTo>
                    <a:pt x="234" y="8"/>
                  </a:lnTo>
                  <a:lnTo>
                    <a:pt x="235" y="12"/>
                  </a:lnTo>
                  <a:lnTo>
                    <a:pt x="235" y="12"/>
                  </a:lnTo>
                  <a:lnTo>
                    <a:pt x="235" y="12"/>
                  </a:lnTo>
                  <a:lnTo>
                    <a:pt x="234" y="17"/>
                  </a:lnTo>
                  <a:lnTo>
                    <a:pt x="232" y="22"/>
                  </a:lnTo>
                  <a:lnTo>
                    <a:pt x="227" y="23"/>
                  </a:lnTo>
                  <a:lnTo>
                    <a:pt x="222" y="25"/>
                  </a:lnTo>
                  <a:lnTo>
                    <a:pt x="222" y="25"/>
                  </a:lnTo>
                  <a:close/>
                </a:path>
              </a:pathLst>
            </a:custGeom>
            <a:solidFill>
              <a:srgbClr val="171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a:extLst>
                <a:ext uri="{FF2B5EF4-FFF2-40B4-BE49-F238E27FC236}">
                  <a16:creationId xmlns:a16="http://schemas.microsoft.com/office/drawing/2014/main" id="{33320784-A7DB-4E2A-AD04-9C6F82EFB98A}"/>
                </a:ext>
              </a:extLst>
            </p:cNvPr>
            <p:cNvSpPr>
              <a:spLocks/>
            </p:cNvSpPr>
            <p:nvPr/>
          </p:nvSpPr>
          <p:spPr bwMode="auto">
            <a:xfrm>
              <a:off x="9525527" y="1415247"/>
              <a:ext cx="113735" cy="113735"/>
            </a:xfrm>
            <a:custGeom>
              <a:avLst/>
              <a:gdLst>
                <a:gd name="T0" fmla="*/ 55 w 55"/>
                <a:gd name="T1" fmla="*/ 27 h 55"/>
                <a:gd name="T2" fmla="*/ 55 w 55"/>
                <a:gd name="T3" fmla="*/ 27 h 55"/>
                <a:gd name="T4" fmla="*/ 54 w 55"/>
                <a:gd name="T5" fmla="*/ 33 h 55"/>
                <a:gd name="T6" fmla="*/ 52 w 55"/>
                <a:gd name="T7" fmla="*/ 38 h 55"/>
                <a:gd name="T8" fmla="*/ 50 w 55"/>
                <a:gd name="T9" fmla="*/ 42 h 55"/>
                <a:gd name="T10" fmla="*/ 47 w 55"/>
                <a:gd name="T11" fmla="*/ 47 h 55"/>
                <a:gd name="T12" fmla="*/ 42 w 55"/>
                <a:gd name="T13" fmla="*/ 50 h 55"/>
                <a:gd name="T14" fmla="*/ 38 w 55"/>
                <a:gd name="T15" fmla="*/ 52 h 55"/>
                <a:gd name="T16" fmla="*/ 33 w 55"/>
                <a:gd name="T17" fmla="*/ 54 h 55"/>
                <a:gd name="T18" fmla="*/ 27 w 55"/>
                <a:gd name="T19" fmla="*/ 55 h 55"/>
                <a:gd name="T20" fmla="*/ 27 w 55"/>
                <a:gd name="T21" fmla="*/ 55 h 55"/>
                <a:gd name="T22" fmla="*/ 22 w 55"/>
                <a:gd name="T23" fmla="*/ 54 h 55"/>
                <a:gd name="T24" fmla="*/ 17 w 55"/>
                <a:gd name="T25" fmla="*/ 52 h 55"/>
                <a:gd name="T26" fmla="*/ 11 w 55"/>
                <a:gd name="T27" fmla="*/ 50 h 55"/>
                <a:gd name="T28" fmla="*/ 8 w 55"/>
                <a:gd name="T29" fmla="*/ 47 h 55"/>
                <a:gd name="T30" fmla="*/ 5 w 55"/>
                <a:gd name="T31" fmla="*/ 42 h 55"/>
                <a:gd name="T32" fmla="*/ 3 w 55"/>
                <a:gd name="T33" fmla="*/ 38 h 55"/>
                <a:gd name="T34" fmla="*/ 1 w 55"/>
                <a:gd name="T35" fmla="*/ 33 h 55"/>
                <a:gd name="T36" fmla="*/ 0 w 55"/>
                <a:gd name="T37" fmla="*/ 27 h 55"/>
                <a:gd name="T38" fmla="*/ 0 w 55"/>
                <a:gd name="T39" fmla="*/ 27 h 55"/>
                <a:gd name="T40" fmla="*/ 1 w 55"/>
                <a:gd name="T41" fmla="*/ 22 h 55"/>
                <a:gd name="T42" fmla="*/ 3 w 55"/>
                <a:gd name="T43" fmla="*/ 17 h 55"/>
                <a:gd name="T44" fmla="*/ 5 w 55"/>
                <a:gd name="T45" fmla="*/ 11 h 55"/>
                <a:gd name="T46" fmla="*/ 8 w 55"/>
                <a:gd name="T47" fmla="*/ 8 h 55"/>
                <a:gd name="T48" fmla="*/ 11 w 55"/>
                <a:gd name="T49" fmla="*/ 5 h 55"/>
                <a:gd name="T50" fmla="*/ 17 w 55"/>
                <a:gd name="T51" fmla="*/ 3 h 55"/>
                <a:gd name="T52" fmla="*/ 22 w 55"/>
                <a:gd name="T53" fmla="*/ 1 h 55"/>
                <a:gd name="T54" fmla="*/ 27 w 55"/>
                <a:gd name="T55" fmla="*/ 0 h 55"/>
                <a:gd name="T56" fmla="*/ 27 w 55"/>
                <a:gd name="T57" fmla="*/ 0 h 55"/>
                <a:gd name="T58" fmla="*/ 33 w 55"/>
                <a:gd name="T59" fmla="*/ 1 h 55"/>
                <a:gd name="T60" fmla="*/ 38 w 55"/>
                <a:gd name="T61" fmla="*/ 3 h 55"/>
                <a:gd name="T62" fmla="*/ 42 w 55"/>
                <a:gd name="T63" fmla="*/ 5 h 55"/>
                <a:gd name="T64" fmla="*/ 47 w 55"/>
                <a:gd name="T65" fmla="*/ 8 h 55"/>
                <a:gd name="T66" fmla="*/ 50 w 55"/>
                <a:gd name="T67" fmla="*/ 11 h 55"/>
                <a:gd name="T68" fmla="*/ 52 w 55"/>
                <a:gd name="T69" fmla="*/ 17 h 55"/>
                <a:gd name="T70" fmla="*/ 54 w 55"/>
                <a:gd name="T71" fmla="*/ 22 h 55"/>
                <a:gd name="T72" fmla="*/ 55 w 55"/>
                <a:gd name="T73" fmla="*/ 27 h 55"/>
                <a:gd name="T74" fmla="*/ 55 w 55"/>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55">
                  <a:moveTo>
                    <a:pt x="55" y="27"/>
                  </a:moveTo>
                  <a:lnTo>
                    <a:pt x="55" y="27"/>
                  </a:lnTo>
                  <a:lnTo>
                    <a:pt x="54" y="33"/>
                  </a:lnTo>
                  <a:lnTo>
                    <a:pt x="52" y="38"/>
                  </a:lnTo>
                  <a:lnTo>
                    <a:pt x="50" y="42"/>
                  </a:lnTo>
                  <a:lnTo>
                    <a:pt x="47" y="47"/>
                  </a:lnTo>
                  <a:lnTo>
                    <a:pt x="42" y="50"/>
                  </a:lnTo>
                  <a:lnTo>
                    <a:pt x="38" y="52"/>
                  </a:lnTo>
                  <a:lnTo>
                    <a:pt x="33" y="54"/>
                  </a:lnTo>
                  <a:lnTo>
                    <a:pt x="27" y="55"/>
                  </a:lnTo>
                  <a:lnTo>
                    <a:pt x="27" y="55"/>
                  </a:lnTo>
                  <a:lnTo>
                    <a:pt x="22" y="54"/>
                  </a:lnTo>
                  <a:lnTo>
                    <a:pt x="17" y="52"/>
                  </a:lnTo>
                  <a:lnTo>
                    <a:pt x="11" y="50"/>
                  </a:lnTo>
                  <a:lnTo>
                    <a:pt x="8" y="47"/>
                  </a:lnTo>
                  <a:lnTo>
                    <a:pt x="5" y="42"/>
                  </a:lnTo>
                  <a:lnTo>
                    <a:pt x="3" y="38"/>
                  </a:lnTo>
                  <a:lnTo>
                    <a:pt x="1" y="33"/>
                  </a:lnTo>
                  <a:lnTo>
                    <a:pt x="0" y="27"/>
                  </a:lnTo>
                  <a:lnTo>
                    <a:pt x="0" y="27"/>
                  </a:lnTo>
                  <a:lnTo>
                    <a:pt x="1" y="22"/>
                  </a:lnTo>
                  <a:lnTo>
                    <a:pt x="3" y="17"/>
                  </a:lnTo>
                  <a:lnTo>
                    <a:pt x="5" y="11"/>
                  </a:lnTo>
                  <a:lnTo>
                    <a:pt x="8" y="8"/>
                  </a:lnTo>
                  <a:lnTo>
                    <a:pt x="11" y="5"/>
                  </a:lnTo>
                  <a:lnTo>
                    <a:pt x="17" y="3"/>
                  </a:lnTo>
                  <a:lnTo>
                    <a:pt x="22" y="1"/>
                  </a:lnTo>
                  <a:lnTo>
                    <a:pt x="27" y="0"/>
                  </a:lnTo>
                  <a:lnTo>
                    <a:pt x="27" y="0"/>
                  </a:lnTo>
                  <a:lnTo>
                    <a:pt x="33" y="1"/>
                  </a:lnTo>
                  <a:lnTo>
                    <a:pt x="38" y="3"/>
                  </a:lnTo>
                  <a:lnTo>
                    <a:pt x="42" y="5"/>
                  </a:lnTo>
                  <a:lnTo>
                    <a:pt x="47" y="8"/>
                  </a:lnTo>
                  <a:lnTo>
                    <a:pt x="50" y="11"/>
                  </a:lnTo>
                  <a:lnTo>
                    <a:pt x="52" y="17"/>
                  </a:lnTo>
                  <a:lnTo>
                    <a:pt x="54" y="22"/>
                  </a:lnTo>
                  <a:lnTo>
                    <a:pt x="55" y="27"/>
                  </a:lnTo>
                  <a:lnTo>
                    <a:pt x="55" y="27"/>
                  </a:lnTo>
                  <a:close/>
                </a:path>
              </a:pathLst>
            </a:custGeom>
            <a:solidFill>
              <a:srgbClr val="121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a:extLst>
                <a:ext uri="{FF2B5EF4-FFF2-40B4-BE49-F238E27FC236}">
                  <a16:creationId xmlns:a16="http://schemas.microsoft.com/office/drawing/2014/main" id="{AE14D5A8-1EAF-4F18-8DEB-A675E214CB1A}"/>
                </a:ext>
              </a:extLst>
            </p:cNvPr>
            <p:cNvSpPr>
              <a:spLocks/>
            </p:cNvSpPr>
            <p:nvPr/>
          </p:nvSpPr>
          <p:spPr bwMode="auto">
            <a:xfrm>
              <a:off x="9591700" y="1442130"/>
              <a:ext cx="37222" cy="41358"/>
            </a:xfrm>
            <a:custGeom>
              <a:avLst/>
              <a:gdLst>
                <a:gd name="T0" fmla="*/ 18 w 18"/>
                <a:gd name="T1" fmla="*/ 10 h 20"/>
                <a:gd name="T2" fmla="*/ 18 w 18"/>
                <a:gd name="T3" fmla="*/ 10 h 20"/>
                <a:gd name="T4" fmla="*/ 18 w 18"/>
                <a:gd name="T5" fmla="*/ 14 h 20"/>
                <a:gd name="T6" fmla="*/ 16 w 18"/>
                <a:gd name="T7" fmla="*/ 17 h 20"/>
                <a:gd name="T8" fmla="*/ 13 w 18"/>
                <a:gd name="T9" fmla="*/ 19 h 20"/>
                <a:gd name="T10" fmla="*/ 10 w 18"/>
                <a:gd name="T11" fmla="*/ 20 h 20"/>
                <a:gd name="T12" fmla="*/ 10 w 18"/>
                <a:gd name="T13" fmla="*/ 20 h 20"/>
                <a:gd name="T14" fmla="*/ 5 w 18"/>
                <a:gd name="T15" fmla="*/ 19 h 20"/>
                <a:gd name="T16" fmla="*/ 3 w 18"/>
                <a:gd name="T17" fmla="*/ 17 h 20"/>
                <a:gd name="T18" fmla="*/ 0 w 18"/>
                <a:gd name="T19" fmla="*/ 14 h 20"/>
                <a:gd name="T20" fmla="*/ 0 w 18"/>
                <a:gd name="T21" fmla="*/ 10 h 20"/>
                <a:gd name="T22" fmla="*/ 0 w 18"/>
                <a:gd name="T23" fmla="*/ 10 h 20"/>
                <a:gd name="T24" fmla="*/ 0 w 18"/>
                <a:gd name="T25" fmla="*/ 7 h 20"/>
                <a:gd name="T26" fmla="*/ 3 w 18"/>
                <a:gd name="T27" fmla="*/ 4 h 20"/>
                <a:gd name="T28" fmla="*/ 5 w 18"/>
                <a:gd name="T29" fmla="*/ 2 h 20"/>
                <a:gd name="T30" fmla="*/ 10 w 18"/>
                <a:gd name="T31" fmla="*/ 0 h 20"/>
                <a:gd name="T32" fmla="*/ 10 w 18"/>
                <a:gd name="T33" fmla="*/ 0 h 20"/>
                <a:gd name="T34" fmla="*/ 13 w 18"/>
                <a:gd name="T35" fmla="*/ 2 h 20"/>
                <a:gd name="T36" fmla="*/ 16 w 18"/>
                <a:gd name="T37" fmla="*/ 4 h 20"/>
                <a:gd name="T38" fmla="*/ 18 w 18"/>
                <a:gd name="T39" fmla="*/ 7 h 20"/>
                <a:gd name="T40" fmla="*/ 18 w 18"/>
                <a:gd name="T41" fmla="*/ 10 h 20"/>
                <a:gd name="T42" fmla="*/ 18 w 18"/>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0">
                  <a:moveTo>
                    <a:pt x="18" y="10"/>
                  </a:moveTo>
                  <a:lnTo>
                    <a:pt x="18" y="10"/>
                  </a:lnTo>
                  <a:lnTo>
                    <a:pt x="18" y="14"/>
                  </a:lnTo>
                  <a:lnTo>
                    <a:pt x="16" y="17"/>
                  </a:lnTo>
                  <a:lnTo>
                    <a:pt x="13" y="19"/>
                  </a:lnTo>
                  <a:lnTo>
                    <a:pt x="10" y="20"/>
                  </a:lnTo>
                  <a:lnTo>
                    <a:pt x="10" y="20"/>
                  </a:lnTo>
                  <a:lnTo>
                    <a:pt x="5" y="19"/>
                  </a:lnTo>
                  <a:lnTo>
                    <a:pt x="3" y="17"/>
                  </a:lnTo>
                  <a:lnTo>
                    <a:pt x="0" y="14"/>
                  </a:lnTo>
                  <a:lnTo>
                    <a:pt x="0" y="10"/>
                  </a:lnTo>
                  <a:lnTo>
                    <a:pt x="0" y="10"/>
                  </a:lnTo>
                  <a:lnTo>
                    <a:pt x="0" y="7"/>
                  </a:lnTo>
                  <a:lnTo>
                    <a:pt x="3" y="4"/>
                  </a:lnTo>
                  <a:lnTo>
                    <a:pt x="5" y="2"/>
                  </a:lnTo>
                  <a:lnTo>
                    <a:pt x="10" y="0"/>
                  </a:lnTo>
                  <a:lnTo>
                    <a:pt x="10" y="0"/>
                  </a:lnTo>
                  <a:lnTo>
                    <a:pt x="13" y="2"/>
                  </a:lnTo>
                  <a:lnTo>
                    <a:pt x="16" y="4"/>
                  </a:lnTo>
                  <a:lnTo>
                    <a:pt x="18" y="7"/>
                  </a:lnTo>
                  <a:lnTo>
                    <a:pt x="18" y="10"/>
                  </a:lnTo>
                  <a:lnTo>
                    <a:pt x="18"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8">
              <a:extLst>
                <a:ext uri="{FF2B5EF4-FFF2-40B4-BE49-F238E27FC236}">
                  <a16:creationId xmlns:a16="http://schemas.microsoft.com/office/drawing/2014/main" id="{DB93F92E-0B39-4BF4-8BB7-046651B4202E}"/>
                </a:ext>
              </a:extLst>
            </p:cNvPr>
            <p:cNvSpPr>
              <a:spLocks/>
            </p:cNvSpPr>
            <p:nvPr/>
          </p:nvSpPr>
          <p:spPr bwMode="auto">
            <a:xfrm>
              <a:off x="9587564" y="1446266"/>
              <a:ext cx="35155" cy="31019"/>
            </a:xfrm>
            <a:custGeom>
              <a:avLst/>
              <a:gdLst>
                <a:gd name="T0" fmla="*/ 17 w 17"/>
                <a:gd name="T1" fmla="*/ 8 h 15"/>
                <a:gd name="T2" fmla="*/ 17 w 17"/>
                <a:gd name="T3" fmla="*/ 8 h 15"/>
                <a:gd name="T4" fmla="*/ 17 w 17"/>
                <a:gd name="T5" fmla="*/ 10 h 15"/>
                <a:gd name="T6" fmla="*/ 15 w 17"/>
                <a:gd name="T7" fmla="*/ 13 h 15"/>
                <a:gd name="T8" fmla="*/ 12 w 17"/>
                <a:gd name="T9" fmla="*/ 15 h 15"/>
                <a:gd name="T10" fmla="*/ 8 w 17"/>
                <a:gd name="T11" fmla="*/ 15 h 15"/>
                <a:gd name="T12" fmla="*/ 8 w 17"/>
                <a:gd name="T13" fmla="*/ 15 h 15"/>
                <a:gd name="T14" fmla="*/ 5 w 17"/>
                <a:gd name="T15" fmla="*/ 15 h 15"/>
                <a:gd name="T16" fmla="*/ 3 w 17"/>
                <a:gd name="T17" fmla="*/ 13 h 15"/>
                <a:gd name="T18" fmla="*/ 2 w 17"/>
                <a:gd name="T19" fmla="*/ 10 h 15"/>
                <a:gd name="T20" fmla="*/ 0 w 17"/>
                <a:gd name="T21" fmla="*/ 8 h 15"/>
                <a:gd name="T22" fmla="*/ 0 w 17"/>
                <a:gd name="T23" fmla="*/ 8 h 15"/>
                <a:gd name="T24" fmla="*/ 2 w 17"/>
                <a:gd name="T25" fmla="*/ 5 h 15"/>
                <a:gd name="T26" fmla="*/ 3 w 17"/>
                <a:gd name="T27" fmla="*/ 2 h 15"/>
                <a:gd name="T28" fmla="*/ 5 w 17"/>
                <a:gd name="T29" fmla="*/ 0 h 15"/>
                <a:gd name="T30" fmla="*/ 8 w 17"/>
                <a:gd name="T31" fmla="*/ 0 h 15"/>
                <a:gd name="T32" fmla="*/ 8 w 17"/>
                <a:gd name="T33" fmla="*/ 0 h 15"/>
                <a:gd name="T34" fmla="*/ 12 w 17"/>
                <a:gd name="T35" fmla="*/ 0 h 15"/>
                <a:gd name="T36" fmla="*/ 15 w 17"/>
                <a:gd name="T37" fmla="*/ 2 h 15"/>
                <a:gd name="T38" fmla="*/ 17 w 17"/>
                <a:gd name="T39" fmla="*/ 5 h 15"/>
                <a:gd name="T40" fmla="*/ 17 w 17"/>
                <a:gd name="T41" fmla="*/ 8 h 15"/>
                <a:gd name="T42" fmla="*/ 17 w 17"/>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5">
                  <a:moveTo>
                    <a:pt x="17" y="8"/>
                  </a:moveTo>
                  <a:lnTo>
                    <a:pt x="17" y="8"/>
                  </a:lnTo>
                  <a:lnTo>
                    <a:pt x="17" y="10"/>
                  </a:lnTo>
                  <a:lnTo>
                    <a:pt x="15" y="13"/>
                  </a:lnTo>
                  <a:lnTo>
                    <a:pt x="12" y="15"/>
                  </a:lnTo>
                  <a:lnTo>
                    <a:pt x="8" y="15"/>
                  </a:lnTo>
                  <a:lnTo>
                    <a:pt x="8" y="15"/>
                  </a:lnTo>
                  <a:lnTo>
                    <a:pt x="5" y="15"/>
                  </a:lnTo>
                  <a:lnTo>
                    <a:pt x="3" y="13"/>
                  </a:lnTo>
                  <a:lnTo>
                    <a:pt x="2" y="10"/>
                  </a:lnTo>
                  <a:lnTo>
                    <a:pt x="0" y="8"/>
                  </a:lnTo>
                  <a:lnTo>
                    <a:pt x="0" y="8"/>
                  </a:lnTo>
                  <a:lnTo>
                    <a:pt x="2" y="5"/>
                  </a:lnTo>
                  <a:lnTo>
                    <a:pt x="3" y="2"/>
                  </a:lnTo>
                  <a:lnTo>
                    <a:pt x="5" y="0"/>
                  </a:lnTo>
                  <a:lnTo>
                    <a:pt x="8" y="0"/>
                  </a:lnTo>
                  <a:lnTo>
                    <a:pt x="8" y="0"/>
                  </a:lnTo>
                  <a:lnTo>
                    <a:pt x="12" y="0"/>
                  </a:lnTo>
                  <a:lnTo>
                    <a:pt x="15" y="2"/>
                  </a:lnTo>
                  <a:lnTo>
                    <a:pt x="17" y="5"/>
                  </a:lnTo>
                  <a:lnTo>
                    <a:pt x="17" y="8"/>
                  </a:lnTo>
                  <a:lnTo>
                    <a:pt x="17" y="8"/>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a:extLst>
                <a:ext uri="{FF2B5EF4-FFF2-40B4-BE49-F238E27FC236}">
                  <a16:creationId xmlns:a16="http://schemas.microsoft.com/office/drawing/2014/main" id="{D7018A69-6B01-4CCA-A124-1AE0E967AB87}"/>
                </a:ext>
              </a:extLst>
            </p:cNvPr>
            <p:cNvSpPr>
              <a:spLocks/>
            </p:cNvSpPr>
            <p:nvPr/>
          </p:nvSpPr>
          <p:spPr bwMode="auto">
            <a:xfrm>
              <a:off x="9593767" y="1452469"/>
              <a:ext cx="14476" cy="18612"/>
            </a:xfrm>
            <a:custGeom>
              <a:avLst/>
              <a:gdLst>
                <a:gd name="T0" fmla="*/ 7 w 7"/>
                <a:gd name="T1" fmla="*/ 5 h 9"/>
                <a:gd name="T2" fmla="*/ 7 w 7"/>
                <a:gd name="T3" fmla="*/ 5 h 9"/>
                <a:gd name="T4" fmla="*/ 7 w 7"/>
                <a:gd name="T5" fmla="*/ 7 h 9"/>
                <a:gd name="T6" fmla="*/ 4 w 7"/>
                <a:gd name="T7" fmla="*/ 9 h 9"/>
                <a:gd name="T8" fmla="*/ 4 w 7"/>
                <a:gd name="T9" fmla="*/ 9 h 9"/>
                <a:gd name="T10" fmla="*/ 0 w 7"/>
                <a:gd name="T11" fmla="*/ 7 h 9"/>
                <a:gd name="T12" fmla="*/ 0 w 7"/>
                <a:gd name="T13" fmla="*/ 5 h 9"/>
                <a:gd name="T14" fmla="*/ 0 w 7"/>
                <a:gd name="T15" fmla="*/ 5 h 9"/>
                <a:gd name="T16" fmla="*/ 0 w 7"/>
                <a:gd name="T17" fmla="*/ 2 h 9"/>
                <a:gd name="T18" fmla="*/ 4 w 7"/>
                <a:gd name="T19" fmla="*/ 0 h 9"/>
                <a:gd name="T20" fmla="*/ 4 w 7"/>
                <a:gd name="T21" fmla="*/ 0 h 9"/>
                <a:gd name="T22" fmla="*/ 7 w 7"/>
                <a:gd name="T23" fmla="*/ 2 h 9"/>
                <a:gd name="T24" fmla="*/ 7 w 7"/>
                <a:gd name="T25" fmla="*/ 5 h 9"/>
                <a:gd name="T26" fmla="*/ 7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5"/>
                  </a:moveTo>
                  <a:lnTo>
                    <a:pt x="7" y="5"/>
                  </a:lnTo>
                  <a:lnTo>
                    <a:pt x="7" y="7"/>
                  </a:lnTo>
                  <a:lnTo>
                    <a:pt x="4" y="9"/>
                  </a:lnTo>
                  <a:lnTo>
                    <a:pt x="4" y="9"/>
                  </a:lnTo>
                  <a:lnTo>
                    <a:pt x="0" y="7"/>
                  </a:lnTo>
                  <a:lnTo>
                    <a:pt x="0" y="5"/>
                  </a:lnTo>
                  <a:lnTo>
                    <a:pt x="0" y="5"/>
                  </a:lnTo>
                  <a:lnTo>
                    <a:pt x="0" y="2"/>
                  </a:lnTo>
                  <a:lnTo>
                    <a:pt x="4" y="0"/>
                  </a:lnTo>
                  <a:lnTo>
                    <a:pt x="4" y="0"/>
                  </a:lnTo>
                  <a:lnTo>
                    <a:pt x="7" y="2"/>
                  </a:lnTo>
                  <a:lnTo>
                    <a:pt x="7" y="5"/>
                  </a:lnTo>
                  <a:lnTo>
                    <a:pt x="7" y="5"/>
                  </a:lnTo>
                  <a:close/>
                </a:path>
              </a:pathLst>
            </a:custGeom>
            <a:solidFill>
              <a:srgbClr val="2F4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a:extLst>
                <a:ext uri="{FF2B5EF4-FFF2-40B4-BE49-F238E27FC236}">
                  <a16:creationId xmlns:a16="http://schemas.microsoft.com/office/drawing/2014/main" id="{D3C7615B-1BD3-46FB-8E03-E592ED43D9D4}"/>
                </a:ext>
              </a:extLst>
            </p:cNvPr>
            <p:cNvSpPr>
              <a:spLocks/>
            </p:cNvSpPr>
            <p:nvPr/>
          </p:nvSpPr>
          <p:spPr bwMode="auto">
            <a:xfrm>
              <a:off x="9542070" y="1450402"/>
              <a:ext cx="31019" cy="41358"/>
            </a:xfrm>
            <a:custGeom>
              <a:avLst/>
              <a:gdLst>
                <a:gd name="T0" fmla="*/ 15 w 15"/>
                <a:gd name="T1" fmla="*/ 10 h 20"/>
                <a:gd name="T2" fmla="*/ 15 w 15"/>
                <a:gd name="T3" fmla="*/ 10 h 20"/>
                <a:gd name="T4" fmla="*/ 14 w 15"/>
                <a:gd name="T5" fmla="*/ 13 h 20"/>
                <a:gd name="T6" fmla="*/ 12 w 15"/>
                <a:gd name="T7" fmla="*/ 16 h 20"/>
                <a:gd name="T8" fmla="*/ 10 w 15"/>
                <a:gd name="T9" fmla="*/ 18 h 20"/>
                <a:gd name="T10" fmla="*/ 9 w 15"/>
                <a:gd name="T11" fmla="*/ 20 h 20"/>
                <a:gd name="T12" fmla="*/ 9 w 15"/>
                <a:gd name="T13" fmla="*/ 20 h 20"/>
                <a:gd name="T14" fmla="*/ 5 w 15"/>
                <a:gd name="T15" fmla="*/ 18 h 20"/>
                <a:gd name="T16" fmla="*/ 3 w 15"/>
                <a:gd name="T17" fmla="*/ 16 h 20"/>
                <a:gd name="T18" fmla="*/ 2 w 15"/>
                <a:gd name="T19" fmla="*/ 13 h 20"/>
                <a:gd name="T20" fmla="*/ 0 w 15"/>
                <a:gd name="T21" fmla="*/ 10 h 20"/>
                <a:gd name="T22" fmla="*/ 0 w 15"/>
                <a:gd name="T23" fmla="*/ 10 h 20"/>
                <a:gd name="T24" fmla="*/ 2 w 15"/>
                <a:gd name="T25" fmla="*/ 6 h 20"/>
                <a:gd name="T26" fmla="*/ 3 w 15"/>
                <a:gd name="T27" fmla="*/ 3 h 20"/>
                <a:gd name="T28" fmla="*/ 5 w 15"/>
                <a:gd name="T29" fmla="*/ 1 h 20"/>
                <a:gd name="T30" fmla="*/ 9 w 15"/>
                <a:gd name="T31" fmla="*/ 0 h 20"/>
                <a:gd name="T32" fmla="*/ 9 w 15"/>
                <a:gd name="T33" fmla="*/ 0 h 20"/>
                <a:gd name="T34" fmla="*/ 10 w 15"/>
                <a:gd name="T35" fmla="*/ 1 h 20"/>
                <a:gd name="T36" fmla="*/ 12 w 15"/>
                <a:gd name="T37" fmla="*/ 3 h 20"/>
                <a:gd name="T38" fmla="*/ 14 w 15"/>
                <a:gd name="T39" fmla="*/ 6 h 20"/>
                <a:gd name="T40" fmla="*/ 15 w 15"/>
                <a:gd name="T41" fmla="*/ 10 h 20"/>
                <a:gd name="T42" fmla="*/ 15 w 15"/>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0">
                  <a:moveTo>
                    <a:pt x="15" y="10"/>
                  </a:moveTo>
                  <a:lnTo>
                    <a:pt x="15" y="10"/>
                  </a:lnTo>
                  <a:lnTo>
                    <a:pt x="14" y="13"/>
                  </a:lnTo>
                  <a:lnTo>
                    <a:pt x="12" y="16"/>
                  </a:lnTo>
                  <a:lnTo>
                    <a:pt x="10" y="18"/>
                  </a:lnTo>
                  <a:lnTo>
                    <a:pt x="9" y="20"/>
                  </a:lnTo>
                  <a:lnTo>
                    <a:pt x="9" y="20"/>
                  </a:lnTo>
                  <a:lnTo>
                    <a:pt x="5" y="18"/>
                  </a:lnTo>
                  <a:lnTo>
                    <a:pt x="3" y="16"/>
                  </a:lnTo>
                  <a:lnTo>
                    <a:pt x="2" y="13"/>
                  </a:lnTo>
                  <a:lnTo>
                    <a:pt x="0" y="10"/>
                  </a:lnTo>
                  <a:lnTo>
                    <a:pt x="0" y="10"/>
                  </a:lnTo>
                  <a:lnTo>
                    <a:pt x="2" y="6"/>
                  </a:lnTo>
                  <a:lnTo>
                    <a:pt x="3" y="3"/>
                  </a:lnTo>
                  <a:lnTo>
                    <a:pt x="5" y="1"/>
                  </a:lnTo>
                  <a:lnTo>
                    <a:pt x="9" y="0"/>
                  </a:lnTo>
                  <a:lnTo>
                    <a:pt x="9" y="0"/>
                  </a:lnTo>
                  <a:lnTo>
                    <a:pt x="10" y="1"/>
                  </a:lnTo>
                  <a:lnTo>
                    <a:pt x="12" y="3"/>
                  </a:lnTo>
                  <a:lnTo>
                    <a:pt x="14" y="6"/>
                  </a:lnTo>
                  <a:lnTo>
                    <a:pt x="15" y="10"/>
                  </a:lnTo>
                  <a:lnTo>
                    <a:pt x="15"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a:extLst>
                <a:ext uri="{FF2B5EF4-FFF2-40B4-BE49-F238E27FC236}">
                  <a16:creationId xmlns:a16="http://schemas.microsoft.com/office/drawing/2014/main" id="{E3BF4D28-E09D-4BEF-A6A8-6F8E4857B87B}"/>
                </a:ext>
              </a:extLst>
            </p:cNvPr>
            <p:cNvSpPr>
              <a:spLocks/>
            </p:cNvSpPr>
            <p:nvPr/>
          </p:nvSpPr>
          <p:spPr bwMode="auto">
            <a:xfrm>
              <a:off x="9548273" y="1456605"/>
              <a:ext cx="22747" cy="26883"/>
            </a:xfrm>
            <a:custGeom>
              <a:avLst/>
              <a:gdLst>
                <a:gd name="T0" fmla="*/ 11 w 11"/>
                <a:gd name="T1" fmla="*/ 7 h 13"/>
                <a:gd name="T2" fmla="*/ 11 w 11"/>
                <a:gd name="T3" fmla="*/ 7 h 13"/>
                <a:gd name="T4" fmla="*/ 9 w 11"/>
                <a:gd name="T5" fmla="*/ 12 h 13"/>
                <a:gd name="T6" fmla="*/ 6 w 11"/>
                <a:gd name="T7" fmla="*/ 13 h 13"/>
                <a:gd name="T8" fmla="*/ 6 w 11"/>
                <a:gd name="T9" fmla="*/ 13 h 13"/>
                <a:gd name="T10" fmla="*/ 2 w 11"/>
                <a:gd name="T11" fmla="*/ 12 h 13"/>
                <a:gd name="T12" fmla="*/ 0 w 11"/>
                <a:gd name="T13" fmla="*/ 7 h 13"/>
                <a:gd name="T14" fmla="*/ 0 w 11"/>
                <a:gd name="T15" fmla="*/ 7 h 13"/>
                <a:gd name="T16" fmla="*/ 2 w 11"/>
                <a:gd name="T17" fmla="*/ 2 h 13"/>
                <a:gd name="T18" fmla="*/ 6 w 11"/>
                <a:gd name="T19" fmla="*/ 0 h 13"/>
                <a:gd name="T20" fmla="*/ 6 w 11"/>
                <a:gd name="T21" fmla="*/ 0 h 13"/>
                <a:gd name="T22" fmla="*/ 9 w 11"/>
                <a:gd name="T23" fmla="*/ 2 h 13"/>
                <a:gd name="T24" fmla="*/ 11 w 11"/>
                <a:gd name="T25" fmla="*/ 7 h 13"/>
                <a:gd name="T26" fmla="*/ 11 w 11"/>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11" y="7"/>
                  </a:moveTo>
                  <a:lnTo>
                    <a:pt x="11" y="7"/>
                  </a:lnTo>
                  <a:lnTo>
                    <a:pt x="9" y="12"/>
                  </a:lnTo>
                  <a:lnTo>
                    <a:pt x="6" y="13"/>
                  </a:lnTo>
                  <a:lnTo>
                    <a:pt x="6" y="13"/>
                  </a:lnTo>
                  <a:lnTo>
                    <a:pt x="2" y="12"/>
                  </a:lnTo>
                  <a:lnTo>
                    <a:pt x="0" y="7"/>
                  </a:lnTo>
                  <a:lnTo>
                    <a:pt x="0" y="7"/>
                  </a:lnTo>
                  <a:lnTo>
                    <a:pt x="2" y="2"/>
                  </a:lnTo>
                  <a:lnTo>
                    <a:pt x="6" y="0"/>
                  </a:lnTo>
                  <a:lnTo>
                    <a:pt x="6" y="0"/>
                  </a:lnTo>
                  <a:lnTo>
                    <a:pt x="9" y="2"/>
                  </a:lnTo>
                  <a:lnTo>
                    <a:pt x="11" y="7"/>
                  </a:lnTo>
                  <a:lnTo>
                    <a:pt x="11" y="7"/>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465FF4B5-4D41-480B-BADB-5F0DEE4CDAE6}"/>
                </a:ext>
              </a:extLst>
            </p:cNvPr>
            <p:cNvSpPr>
              <a:spLocks/>
            </p:cNvSpPr>
            <p:nvPr/>
          </p:nvSpPr>
          <p:spPr bwMode="auto">
            <a:xfrm>
              <a:off x="9556545" y="1460741"/>
              <a:ext cx="10340" cy="16543"/>
            </a:xfrm>
            <a:custGeom>
              <a:avLst/>
              <a:gdLst>
                <a:gd name="T0" fmla="*/ 5 w 5"/>
                <a:gd name="T1" fmla="*/ 5 h 8"/>
                <a:gd name="T2" fmla="*/ 5 w 5"/>
                <a:gd name="T3" fmla="*/ 5 h 8"/>
                <a:gd name="T4" fmla="*/ 5 w 5"/>
                <a:gd name="T5" fmla="*/ 8 h 8"/>
                <a:gd name="T6" fmla="*/ 2 w 5"/>
                <a:gd name="T7" fmla="*/ 8 h 8"/>
                <a:gd name="T8" fmla="*/ 2 w 5"/>
                <a:gd name="T9" fmla="*/ 8 h 8"/>
                <a:gd name="T10" fmla="*/ 0 w 5"/>
                <a:gd name="T11" fmla="*/ 8 h 8"/>
                <a:gd name="T12" fmla="*/ 0 w 5"/>
                <a:gd name="T13" fmla="*/ 5 h 8"/>
                <a:gd name="T14" fmla="*/ 0 w 5"/>
                <a:gd name="T15" fmla="*/ 5 h 8"/>
                <a:gd name="T16" fmla="*/ 0 w 5"/>
                <a:gd name="T17" fmla="*/ 1 h 8"/>
                <a:gd name="T18" fmla="*/ 2 w 5"/>
                <a:gd name="T19" fmla="*/ 0 h 8"/>
                <a:gd name="T20" fmla="*/ 2 w 5"/>
                <a:gd name="T21" fmla="*/ 0 h 8"/>
                <a:gd name="T22" fmla="*/ 5 w 5"/>
                <a:gd name="T23" fmla="*/ 1 h 8"/>
                <a:gd name="T24" fmla="*/ 5 w 5"/>
                <a:gd name="T25" fmla="*/ 5 h 8"/>
                <a:gd name="T26" fmla="*/ 5 w 5"/>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5" y="5"/>
                  </a:moveTo>
                  <a:lnTo>
                    <a:pt x="5" y="5"/>
                  </a:lnTo>
                  <a:lnTo>
                    <a:pt x="5" y="8"/>
                  </a:lnTo>
                  <a:lnTo>
                    <a:pt x="2" y="8"/>
                  </a:lnTo>
                  <a:lnTo>
                    <a:pt x="2" y="8"/>
                  </a:lnTo>
                  <a:lnTo>
                    <a:pt x="0" y="8"/>
                  </a:lnTo>
                  <a:lnTo>
                    <a:pt x="0" y="5"/>
                  </a:lnTo>
                  <a:lnTo>
                    <a:pt x="0" y="5"/>
                  </a:lnTo>
                  <a:lnTo>
                    <a:pt x="0" y="1"/>
                  </a:lnTo>
                  <a:lnTo>
                    <a:pt x="2" y="0"/>
                  </a:lnTo>
                  <a:lnTo>
                    <a:pt x="2" y="0"/>
                  </a:lnTo>
                  <a:lnTo>
                    <a:pt x="5" y="1"/>
                  </a:lnTo>
                  <a:lnTo>
                    <a:pt x="5" y="5"/>
                  </a:lnTo>
                  <a:lnTo>
                    <a:pt x="5" y="5"/>
                  </a:lnTo>
                  <a:close/>
                </a:path>
              </a:pathLst>
            </a:custGeom>
            <a:solidFill>
              <a:srgbClr val="243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85ED3E5D-AE86-4AC6-9E0B-00351C29D288}"/>
                </a:ext>
              </a:extLst>
            </p:cNvPr>
            <p:cNvSpPr>
              <a:spLocks/>
            </p:cNvSpPr>
            <p:nvPr/>
          </p:nvSpPr>
          <p:spPr bwMode="auto">
            <a:xfrm>
              <a:off x="7124700" y="2227931"/>
              <a:ext cx="39291" cy="303981"/>
            </a:xfrm>
            <a:custGeom>
              <a:avLst/>
              <a:gdLst>
                <a:gd name="T0" fmla="*/ 8 w 19"/>
                <a:gd name="T1" fmla="*/ 147 h 147"/>
                <a:gd name="T2" fmla="*/ 12 w 19"/>
                <a:gd name="T3" fmla="*/ 147 h 147"/>
                <a:gd name="T4" fmla="*/ 12 w 19"/>
                <a:gd name="T5" fmla="*/ 147 h 147"/>
                <a:gd name="T6" fmla="*/ 13 w 19"/>
                <a:gd name="T7" fmla="*/ 147 h 147"/>
                <a:gd name="T8" fmla="*/ 15 w 19"/>
                <a:gd name="T9" fmla="*/ 145 h 147"/>
                <a:gd name="T10" fmla="*/ 17 w 19"/>
                <a:gd name="T11" fmla="*/ 143 h 147"/>
                <a:gd name="T12" fmla="*/ 19 w 19"/>
                <a:gd name="T13" fmla="*/ 140 h 147"/>
                <a:gd name="T14" fmla="*/ 19 w 19"/>
                <a:gd name="T15" fmla="*/ 7 h 147"/>
                <a:gd name="T16" fmla="*/ 19 w 19"/>
                <a:gd name="T17" fmla="*/ 7 h 147"/>
                <a:gd name="T18" fmla="*/ 17 w 19"/>
                <a:gd name="T19" fmla="*/ 5 h 147"/>
                <a:gd name="T20" fmla="*/ 15 w 19"/>
                <a:gd name="T21" fmla="*/ 4 h 147"/>
                <a:gd name="T22" fmla="*/ 13 w 19"/>
                <a:gd name="T23" fmla="*/ 2 h 147"/>
                <a:gd name="T24" fmla="*/ 12 w 19"/>
                <a:gd name="T25" fmla="*/ 0 h 147"/>
                <a:gd name="T26" fmla="*/ 8 w 19"/>
                <a:gd name="T27" fmla="*/ 0 h 147"/>
                <a:gd name="T28" fmla="*/ 8 w 19"/>
                <a:gd name="T29" fmla="*/ 0 h 147"/>
                <a:gd name="T30" fmla="*/ 5 w 19"/>
                <a:gd name="T31" fmla="*/ 2 h 147"/>
                <a:gd name="T32" fmla="*/ 2 w 19"/>
                <a:gd name="T33" fmla="*/ 4 h 147"/>
                <a:gd name="T34" fmla="*/ 0 w 19"/>
                <a:gd name="T35" fmla="*/ 7 h 147"/>
                <a:gd name="T36" fmla="*/ 0 w 19"/>
                <a:gd name="T37" fmla="*/ 10 h 147"/>
                <a:gd name="T38" fmla="*/ 0 w 19"/>
                <a:gd name="T39" fmla="*/ 138 h 147"/>
                <a:gd name="T40" fmla="*/ 0 w 19"/>
                <a:gd name="T41" fmla="*/ 138 h 147"/>
                <a:gd name="T42" fmla="*/ 0 w 19"/>
                <a:gd name="T43" fmla="*/ 142 h 147"/>
                <a:gd name="T44" fmla="*/ 2 w 19"/>
                <a:gd name="T45" fmla="*/ 145 h 147"/>
                <a:gd name="T46" fmla="*/ 5 w 19"/>
                <a:gd name="T47" fmla="*/ 147 h 147"/>
                <a:gd name="T48" fmla="*/ 8 w 19"/>
                <a:gd name="T49" fmla="*/ 147 h 147"/>
                <a:gd name="T50" fmla="*/ 8 w 19"/>
                <a:gd name="T5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47">
                  <a:moveTo>
                    <a:pt x="8" y="147"/>
                  </a:moveTo>
                  <a:lnTo>
                    <a:pt x="12" y="147"/>
                  </a:lnTo>
                  <a:lnTo>
                    <a:pt x="12" y="147"/>
                  </a:lnTo>
                  <a:lnTo>
                    <a:pt x="13" y="147"/>
                  </a:lnTo>
                  <a:lnTo>
                    <a:pt x="15" y="145"/>
                  </a:lnTo>
                  <a:lnTo>
                    <a:pt x="17" y="143"/>
                  </a:lnTo>
                  <a:lnTo>
                    <a:pt x="19" y="140"/>
                  </a:lnTo>
                  <a:lnTo>
                    <a:pt x="19" y="7"/>
                  </a:lnTo>
                  <a:lnTo>
                    <a:pt x="19" y="7"/>
                  </a:lnTo>
                  <a:lnTo>
                    <a:pt x="17" y="5"/>
                  </a:lnTo>
                  <a:lnTo>
                    <a:pt x="15" y="4"/>
                  </a:lnTo>
                  <a:lnTo>
                    <a:pt x="13" y="2"/>
                  </a:lnTo>
                  <a:lnTo>
                    <a:pt x="12" y="0"/>
                  </a:lnTo>
                  <a:lnTo>
                    <a:pt x="8" y="0"/>
                  </a:lnTo>
                  <a:lnTo>
                    <a:pt x="8" y="0"/>
                  </a:lnTo>
                  <a:lnTo>
                    <a:pt x="5" y="2"/>
                  </a:lnTo>
                  <a:lnTo>
                    <a:pt x="2" y="4"/>
                  </a:lnTo>
                  <a:lnTo>
                    <a:pt x="0" y="7"/>
                  </a:lnTo>
                  <a:lnTo>
                    <a:pt x="0" y="10"/>
                  </a:lnTo>
                  <a:lnTo>
                    <a:pt x="0" y="138"/>
                  </a:lnTo>
                  <a:lnTo>
                    <a:pt x="0" y="138"/>
                  </a:lnTo>
                  <a:lnTo>
                    <a:pt x="0" y="142"/>
                  </a:lnTo>
                  <a:lnTo>
                    <a:pt x="2" y="145"/>
                  </a:lnTo>
                  <a:lnTo>
                    <a:pt x="5" y="147"/>
                  </a:lnTo>
                  <a:lnTo>
                    <a:pt x="8" y="147"/>
                  </a:lnTo>
                  <a:lnTo>
                    <a:pt x="8" y="147"/>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4">
              <a:extLst>
                <a:ext uri="{FF2B5EF4-FFF2-40B4-BE49-F238E27FC236}">
                  <a16:creationId xmlns:a16="http://schemas.microsoft.com/office/drawing/2014/main" id="{F68B0285-4237-4F87-9BF9-0F4D7CCF8165}"/>
                </a:ext>
              </a:extLst>
            </p:cNvPr>
            <p:cNvSpPr>
              <a:spLocks/>
            </p:cNvSpPr>
            <p:nvPr/>
          </p:nvSpPr>
          <p:spPr bwMode="auto">
            <a:xfrm>
              <a:off x="7124700" y="2817280"/>
              <a:ext cx="39291" cy="562467"/>
            </a:xfrm>
            <a:custGeom>
              <a:avLst/>
              <a:gdLst>
                <a:gd name="T0" fmla="*/ 8 w 19"/>
                <a:gd name="T1" fmla="*/ 272 h 272"/>
                <a:gd name="T2" fmla="*/ 12 w 19"/>
                <a:gd name="T3" fmla="*/ 272 h 272"/>
                <a:gd name="T4" fmla="*/ 12 w 19"/>
                <a:gd name="T5" fmla="*/ 272 h 272"/>
                <a:gd name="T6" fmla="*/ 13 w 19"/>
                <a:gd name="T7" fmla="*/ 270 h 272"/>
                <a:gd name="T8" fmla="*/ 15 w 19"/>
                <a:gd name="T9" fmla="*/ 270 h 272"/>
                <a:gd name="T10" fmla="*/ 17 w 19"/>
                <a:gd name="T11" fmla="*/ 267 h 272"/>
                <a:gd name="T12" fmla="*/ 19 w 19"/>
                <a:gd name="T13" fmla="*/ 265 h 272"/>
                <a:gd name="T14" fmla="*/ 19 w 19"/>
                <a:gd name="T15" fmla="*/ 6 h 272"/>
                <a:gd name="T16" fmla="*/ 19 w 19"/>
                <a:gd name="T17" fmla="*/ 6 h 272"/>
                <a:gd name="T18" fmla="*/ 17 w 19"/>
                <a:gd name="T19" fmla="*/ 3 h 272"/>
                <a:gd name="T20" fmla="*/ 15 w 19"/>
                <a:gd name="T21" fmla="*/ 1 h 272"/>
                <a:gd name="T22" fmla="*/ 13 w 19"/>
                <a:gd name="T23" fmla="*/ 0 h 272"/>
                <a:gd name="T24" fmla="*/ 12 w 19"/>
                <a:gd name="T25" fmla="*/ 0 h 272"/>
                <a:gd name="T26" fmla="*/ 8 w 19"/>
                <a:gd name="T27" fmla="*/ 0 h 272"/>
                <a:gd name="T28" fmla="*/ 8 w 19"/>
                <a:gd name="T29" fmla="*/ 0 h 272"/>
                <a:gd name="T30" fmla="*/ 5 w 19"/>
                <a:gd name="T31" fmla="*/ 0 h 272"/>
                <a:gd name="T32" fmla="*/ 2 w 19"/>
                <a:gd name="T33" fmla="*/ 1 h 272"/>
                <a:gd name="T34" fmla="*/ 0 w 19"/>
                <a:gd name="T35" fmla="*/ 5 h 272"/>
                <a:gd name="T36" fmla="*/ 0 w 19"/>
                <a:gd name="T37" fmla="*/ 8 h 272"/>
                <a:gd name="T38" fmla="*/ 0 w 19"/>
                <a:gd name="T39" fmla="*/ 262 h 272"/>
                <a:gd name="T40" fmla="*/ 0 w 19"/>
                <a:gd name="T41" fmla="*/ 262 h 272"/>
                <a:gd name="T42" fmla="*/ 0 w 19"/>
                <a:gd name="T43" fmla="*/ 265 h 272"/>
                <a:gd name="T44" fmla="*/ 2 w 19"/>
                <a:gd name="T45" fmla="*/ 269 h 272"/>
                <a:gd name="T46" fmla="*/ 5 w 19"/>
                <a:gd name="T47" fmla="*/ 270 h 272"/>
                <a:gd name="T48" fmla="*/ 8 w 19"/>
                <a:gd name="T49" fmla="*/ 272 h 272"/>
                <a:gd name="T50" fmla="*/ 8 w 19"/>
                <a:gd name="T5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2">
                  <a:moveTo>
                    <a:pt x="8" y="272"/>
                  </a:moveTo>
                  <a:lnTo>
                    <a:pt x="12" y="272"/>
                  </a:lnTo>
                  <a:lnTo>
                    <a:pt x="12" y="272"/>
                  </a:lnTo>
                  <a:lnTo>
                    <a:pt x="13" y="270"/>
                  </a:lnTo>
                  <a:lnTo>
                    <a:pt x="15" y="270"/>
                  </a:lnTo>
                  <a:lnTo>
                    <a:pt x="17" y="267"/>
                  </a:lnTo>
                  <a:lnTo>
                    <a:pt x="19" y="265"/>
                  </a:lnTo>
                  <a:lnTo>
                    <a:pt x="19" y="6"/>
                  </a:lnTo>
                  <a:lnTo>
                    <a:pt x="19" y="6"/>
                  </a:lnTo>
                  <a:lnTo>
                    <a:pt x="17" y="3"/>
                  </a:lnTo>
                  <a:lnTo>
                    <a:pt x="15" y="1"/>
                  </a:lnTo>
                  <a:lnTo>
                    <a:pt x="13" y="0"/>
                  </a:lnTo>
                  <a:lnTo>
                    <a:pt x="12" y="0"/>
                  </a:lnTo>
                  <a:lnTo>
                    <a:pt x="8" y="0"/>
                  </a:lnTo>
                  <a:lnTo>
                    <a:pt x="8" y="0"/>
                  </a:lnTo>
                  <a:lnTo>
                    <a:pt x="5" y="0"/>
                  </a:lnTo>
                  <a:lnTo>
                    <a:pt x="2" y="1"/>
                  </a:lnTo>
                  <a:lnTo>
                    <a:pt x="0" y="5"/>
                  </a:lnTo>
                  <a:lnTo>
                    <a:pt x="0" y="8"/>
                  </a:lnTo>
                  <a:lnTo>
                    <a:pt x="0" y="262"/>
                  </a:lnTo>
                  <a:lnTo>
                    <a:pt x="0" y="262"/>
                  </a:lnTo>
                  <a:lnTo>
                    <a:pt x="0" y="265"/>
                  </a:lnTo>
                  <a:lnTo>
                    <a:pt x="2" y="269"/>
                  </a:lnTo>
                  <a:lnTo>
                    <a:pt x="5" y="270"/>
                  </a:lnTo>
                  <a:lnTo>
                    <a:pt x="8" y="272"/>
                  </a:lnTo>
                  <a:lnTo>
                    <a:pt x="8" y="272"/>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5">
              <a:extLst>
                <a:ext uri="{FF2B5EF4-FFF2-40B4-BE49-F238E27FC236}">
                  <a16:creationId xmlns:a16="http://schemas.microsoft.com/office/drawing/2014/main" id="{88DC01EE-ED87-4626-8217-60DD70DC90BE}"/>
                </a:ext>
              </a:extLst>
            </p:cNvPr>
            <p:cNvSpPr>
              <a:spLocks/>
            </p:cNvSpPr>
            <p:nvPr/>
          </p:nvSpPr>
          <p:spPr bwMode="auto">
            <a:xfrm>
              <a:off x="11132281" y="3001323"/>
              <a:ext cx="31019" cy="932621"/>
            </a:xfrm>
            <a:custGeom>
              <a:avLst/>
              <a:gdLst>
                <a:gd name="T0" fmla="*/ 7 w 15"/>
                <a:gd name="T1" fmla="*/ 0 h 451"/>
                <a:gd name="T2" fmla="*/ 7 w 15"/>
                <a:gd name="T3" fmla="*/ 0 h 451"/>
                <a:gd name="T4" fmla="*/ 7 w 15"/>
                <a:gd name="T5" fmla="*/ 0 h 451"/>
                <a:gd name="T6" fmla="*/ 3 w 15"/>
                <a:gd name="T7" fmla="*/ 1 h 451"/>
                <a:gd name="T8" fmla="*/ 2 w 15"/>
                <a:gd name="T9" fmla="*/ 1 h 451"/>
                <a:gd name="T10" fmla="*/ 0 w 15"/>
                <a:gd name="T11" fmla="*/ 5 h 451"/>
                <a:gd name="T12" fmla="*/ 0 w 15"/>
                <a:gd name="T13" fmla="*/ 7 h 451"/>
                <a:gd name="T14" fmla="*/ 0 w 15"/>
                <a:gd name="T15" fmla="*/ 444 h 451"/>
                <a:gd name="T16" fmla="*/ 0 w 15"/>
                <a:gd name="T17" fmla="*/ 444 h 451"/>
                <a:gd name="T18" fmla="*/ 0 w 15"/>
                <a:gd name="T19" fmla="*/ 446 h 451"/>
                <a:gd name="T20" fmla="*/ 2 w 15"/>
                <a:gd name="T21" fmla="*/ 449 h 451"/>
                <a:gd name="T22" fmla="*/ 3 w 15"/>
                <a:gd name="T23" fmla="*/ 449 h 451"/>
                <a:gd name="T24" fmla="*/ 7 w 15"/>
                <a:gd name="T25" fmla="*/ 451 h 451"/>
                <a:gd name="T26" fmla="*/ 7 w 15"/>
                <a:gd name="T27" fmla="*/ 451 h 451"/>
                <a:gd name="T28" fmla="*/ 7 w 15"/>
                <a:gd name="T29" fmla="*/ 451 h 451"/>
                <a:gd name="T30" fmla="*/ 10 w 15"/>
                <a:gd name="T31" fmla="*/ 449 h 451"/>
                <a:gd name="T32" fmla="*/ 13 w 15"/>
                <a:gd name="T33" fmla="*/ 447 h 451"/>
                <a:gd name="T34" fmla="*/ 15 w 15"/>
                <a:gd name="T35" fmla="*/ 444 h 451"/>
                <a:gd name="T36" fmla="*/ 15 w 15"/>
                <a:gd name="T37" fmla="*/ 441 h 451"/>
                <a:gd name="T38" fmla="*/ 15 w 15"/>
                <a:gd name="T39" fmla="*/ 10 h 451"/>
                <a:gd name="T40" fmla="*/ 15 w 15"/>
                <a:gd name="T41" fmla="*/ 10 h 451"/>
                <a:gd name="T42" fmla="*/ 15 w 15"/>
                <a:gd name="T43" fmla="*/ 7 h 451"/>
                <a:gd name="T44" fmla="*/ 13 w 15"/>
                <a:gd name="T45" fmla="*/ 3 h 451"/>
                <a:gd name="T46" fmla="*/ 10 w 15"/>
                <a:gd name="T47" fmla="*/ 1 h 451"/>
                <a:gd name="T48" fmla="*/ 7 w 15"/>
                <a:gd name="T49" fmla="*/ 0 h 451"/>
                <a:gd name="T50" fmla="*/ 7 w 15"/>
                <a:gd name="T5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451">
                  <a:moveTo>
                    <a:pt x="7" y="0"/>
                  </a:moveTo>
                  <a:lnTo>
                    <a:pt x="7" y="0"/>
                  </a:lnTo>
                  <a:lnTo>
                    <a:pt x="7" y="0"/>
                  </a:lnTo>
                  <a:lnTo>
                    <a:pt x="3" y="1"/>
                  </a:lnTo>
                  <a:lnTo>
                    <a:pt x="2" y="1"/>
                  </a:lnTo>
                  <a:lnTo>
                    <a:pt x="0" y="5"/>
                  </a:lnTo>
                  <a:lnTo>
                    <a:pt x="0" y="7"/>
                  </a:lnTo>
                  <a:lnTo>
                    <a:pt x="0" y="444"/>
                  </a:lnTo>
                  <a:lnTo>
                    <a:pt x="0" y="444"/>
                  </a:lnTo>
                  <a:lnTo>
                    <a:pt x="0" y="446"/>
                  </a:lnTo>
                  <a:lnTo>
                    <a:pt x="2" y="449"/>
                  </a:lnTo>
                  <a:lnTo>
                    <a:pt x="3" y="449"/>
                  </a:lnTo>
                  <a:lnTo>
                    <a:pt x="7" y="451"/>
                  </a:lnTo>
                  <a:lnTo>
                    <a:pt x="7" y="451"/>
                  </a:lnTo>
                  <a:lnTo>
                    <a:pt x="7" y="451"/>
                  </a:lnTo>
                  <a:lnTo>
                    <a:pt x="10" y="449"/>
                  </a:lnTo>
                  <a:lnTo>
                    <a:pt x="13" y="447"/>
                  </a:lnTo>
                  <a:lnTo>
                    <a:pt x="15" y="444"/>
                  </a:lnTo>
                  <a:lnTo>
                    <a:pt x="15" y="441"/>
                  </a:lnTo>
                  <a:lnTo>
                    <a:pt x="15" y="10"/>
                  </a:lnTo>
                  <a:lnTo>
                    <a:pt x="15" y="10"/>
                  </a:lnTo>
                  <a:lnTo>
                    <a:pt x="15" y="7"/>
                  </a:lnTo>
                  <a:lnTo>
                    <a:pt x="13" y="3"/>
                  </a:lnTo>
                  <a:lnTo>
                    <a:pt x="10" y="1"/>
                  </a:lnTo>
                  <a:lnTo>
                    <a:pt x="7" y="0"/>
                  </a:lnTo>
                  <a:lnTo>
                    <a:pt x="7" y="0"/>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6">
              <a:extLst>
                <a:ext uri="{FF2B5EF4-FFF2-40B4-BE49-F238E27FC236}">
                  <a16:creationId xmlns:a16="http://schemas.microsoft.com/office/drawing/2014/main" id="{B930A822-2394-4A78-95B1-973ABD5B01DC}"/>
                </a:ext>
              </a:extLst>
            </p:cNvPr>
            <p:cNvSpPr>
              <a:spLocks/>
            </p:cNvSpPr>
            <p:nvPr/>
          </p:nvSpPr>
          <p:spPr bwMode="auto">
            <a:xfrm>
              <a:off x="7124700" y="3543112"/>
              <a:ext cx="39291" cy="576943"/>
            </a:xfrm>
            <a:custGeom>
              <a:avLst/>
              <a:gdLst>
                <a:gd name="T0" fmla="*/ 8 w 19"/>
                <a:gd name="T1" fmla="*/ 279 h 279"/>
                <a:gd name="T2" fmla="*/ 12 w 19"/>
                <a:gd name="T3" fmla="*/ 279 h 279"/>
                <a:gd name="T4" fmla="*/ 12 w 19"/>
                <a:gd name="T5" fmla="*/ 279 h 279"/>
                <a:gd name="T6" fmla="*/ 13 w 19"/>
                <a:gd name="T7" fmla="*/ 279 h 279"/>
                <a:gd name="T8" fmla="*/ 15 w 19"/>
                <a:gd name="T9" fmla="*/ 278 h 279"/>
                <a:gd name="T10" fmla="*/ 17 w 19"/>
                <a:gd name="T11" fmla="*/ 276 h 279"/>
                <a:gd name="T12" fmla="*/ 19 w 19"/>
                <a:gd name="T13" fmla="*/ 273 h 279"/>
                <a:gd name="T14" fmla="*/ 19 w 19"/>
                <a:gd name="T15" fmla="*/ 7 h 279"/>
                <a:gd name="T16" fmla="*/ 19 w 19"/>
                <a:gd name="T17" fmla="*/ 7 h 279"/>
                <a:gd name="T18" fmla="*/ 17 w 19"/>
                <a:gd name="T19" fmla="*/ 4 h 279"/>
                <a:gd name="T20" fmla="*/ 15 w 19"/>
                <a:gd name="T21" fmla="*/ 2 h 279"/>
                <a:gd name="T22" fmla="*/ 13 w 19"/>
                <a:gd name="T23" fmla="*/ 0 h 279"/>
                <a:gd name="T24" fmla="*/ 12 w 19"/>
                <a:gd name="T25" fmla="*/ 0 h 279"/>
                <a:gd name="T26" fmla="*/ 8 w 19"/>
                <a:gd name="T27" fmla="*/ 0 h 279"/>
                <a:gd name="T28" fmla="*/ 8 w 19"/>
                <a:gd name="T29" fmla="*/ 0 h 279"/>
                <a:gd name="T30" fmla="*/ 5 w 19"/>
                <a:gd name="T31" fmla="*/ 0 h 279"/>
                <a:gd name="T32" fmla="*/ 2 w 19"/>
                <a:gd name="T33" fmla="*/ 2 h 279"/>
                <a:gd name="T34" fmla="*/ 0 w 19"/>
                <a:gd name="T35" fmla="*/ 5 h 279"/>
                <a:gd name="T36" fmla="*/ 0 w 19"/>
                <a:gd name="T37" fmla="*/ 9 h 279"/>
                <a:gd name="T38" fmla="*/ 0 w 19"/>
                <a:gd name="T39" fmla="*/ 271 h 279"/>
                <a:gd name="T40" fmla="*/ 0 w 19"/>
                <a:gd name="T41" fmla="*/ 271 h 279"/>
                <a:gd name="T42" fmla="*/ 0 w 19"/>
                <a:gd name="T43" fmla="*/ 274 h 279"/>
                <a:gd name="T44" fmla="*/ 2 w 19"/>
                <a:gd name="T45" fmla="*/ 278 h 279"/>
                <a:gd name="T46" fmla="*/ 5 w 19"/>
                <a:gd name="T47" fmla="*/ 279 h 279"/>
                <a:gd name="T48" fmla="*/ 8 w 19"/>
                <a:gd name="T49" fmla="*/ 279 h 279"/>
                <a:gd name="T50" fmla="*/ 8 w 19"/>
                <a:gd name="T5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9">
                  <a:moveTo>
                    <a:pt x="8" y="279"/>
                  </a:moveTo>
                  <a:lnTo>
                    <a:pt x="12" y="279"/>
                  </a:lnTo>
                  <a:lnTo>
                    <a:pt x="12" y="279"/>
                  </a:lnTo>
                  <a:lnTo>
                    <a:pt x="13" y="279"/>
                  </a:lnTo>
                  <a:lnTo>
                    <a:pt x="15" y="278"/>
                  </a:lnTo>
                  <a:lnTo>
                    <a:pt x="17" y="276"/>
                  </a:lnTo>
                  <a:lnTo>
                    <a:pt x="19" y="273"/>
                  </a:lnTo>
                  <a:lnTo>
                    <a:pt x="19" y="7"/>
                  </a:lnTo>
                  <a:lnTo>
                    <a:pt x="19" y="7"/>
                  </a:lnTo>
                  <a:lnTo>
                    <a:pt x="17" y="4"/>
                  </a:lnTo>
                  <a:lnTo>
                    <a:pt x="15" y="2"/>
                  </a:lnTo>
                  <a:lnTo>
                    <a:pt x="13" y="0"/>
                  </a:lnTo>
                  <a:lnTo>
                    <a:pt x="12" y="0"/>
                  </a:lnTo>
                  <a:lnTo>
                    <a:pt x="8" y="0"/>
                  </a:lnTo>
                  <a:lnTo>
                    <a:pt x="8" y="0"/>
                  </a:lnTo>
                  <a:lnTo>
                    <a:pt x="5" y="0"/>
                  </a:lnTo>
                  <a:lnTo>
                    <a:pt x="2" y="2"/>
                  </a:lnTo>
                  <a:lnTo>
                    <a:pt x="0" y="5"/>
                  </a:lnTo>
                  <a:lnTo>
                    <a:pt x="0" y="9"/>
                  </a:lnTo>
                  <a:lnTo>
                    <a:pt x="0" y="271"/>
                  </a:lnTo>
                  <a:lnTo>
                    <a:pt x="0" y="271"/>
                  </a:lnTo>
                  <a:lnTo>
                    <a:pt x="0" y="274"/>
                  </a:lnTo>
                  <a:lnTo>
                    <a:pt x="2" y="278"/>
                  </a:lnTo>
                  <a:lnTo>
                    <a:pt x="5" y="279"/>
                  </a:lnTo>
                  <a:lnTo>
                    <a:pt x="8" y="279"/>
                  </a:lnTo>
                  <a:lnTo>
                    <a:pt x="8" y="279"/>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7">
              <a:extLst>
                <a:ext uri="{FF2B5EF4-FFF2-40B4-BE49-F238E27FC236}">
                  <a16:creationId xmlns:a16="http://schemas.microsoft.com/office/drawing/2014/main" id="{BAC3BEC4-E0EE-4B8A-A10A-12BAA55D4B82}"/>
                </a:ext>
              </a:extLst>
            </p:cNvPr>
            <p:cNvSpPr>
              <a:spLocks/>
            </p:cNvSpPr>
            <p:nvPr/>
          </p:nvSpPr>
          <p:spPr bwMode="auto">
            <a:xfrm>
              <a:off x="7385255" y="1375958"/>
              <a:ext cx="3513355" cy="7582972"/>
            </a:xfrm>
            <a:custGeom>
              <a:avLst/>
              <a:gdLst>
                <a:gd name="T0" fmla="*/ 1359 w 1699"/>
                <a:gd name="T1" fmla="*/ 0 h 3667"/>
                <a:gd name="T2" fmla="*/ 1351 w 1699"/>
                <a:gd name="T3" fmla="*/ 0 h 3667"/>
                <a:gd name="T4" fmla="*/ 1337 w 1699"/>
                <a:gd name="T5" fmla="*/ 5 h 3667"/>
                <a:gd name="T6" fmla="*/ 1327 w 1699"/>
                <a:gd name="T7" fmla="*/ 15 h 3667"/>
                <a:gd name="T8" fmla="*/ 1322 w 1699"/>
                <a:gd name="T9" fmla="*/ 29 h 3667"/>
                <a:gd name="T10" fmla="*/ 1322 w 1699"/>
                <a:gd name="T11" fmla="*/ 37 h 3667"/>
                <a:gd name="T12" fmla="*/ 1321 w 1699"/>
                <a:gd name="T13" fmla="*/ 47 h 3667"/>
                <a:gd name="T14" fmla="*/ 1314 w 1699"/>
                <a:gd name="T15" fmla="*/ 76 h 3667"/>
                <a:gd name="T16" fmla="*/ 1292 w 1699"/>
                <a:gd name="T17" fmla="*/ 108 h 3667"/>
                <a:gd name="T18" fmla="*/ 1260 w 1699"/>
                <a:gd name="T19" fmla="*/ 130 h 3667"/>
                <a:gd name="T20" fmla="*/ 1232 w 1699"/>
                <a:gd name="T21" fmla="*/ 136 h 3667"/>
                <a:gd name="T22" fmla="*/ 478 w 1699"/>
                <a:gd name="T23" fmla="*/ 136 h 3667"/>
                <a:gd name="T24" fmla="*/ 468 w 1699"/>
                <a:gd name="T25" fmla="*/ 136 h 3667"/>
                <a:gd name="T26" fmla="*/ 439 w 1699"/>
                <a:gd name="T27" fmla="*/ 130 h 3667"/>
                <a:gd name="T28" fmla="*/ 407 w 1699"/>
                <a:gd name="T29" fmla="*/ 108 h 3667"/>
                <a:gd name="T30" fmla="*/ 385 w 1699"/>
                <a:gd name="T31" fmla="*/ 76 h 3667"/>
                <a:gd name="T32" fmla="*/ 379 w 1699"/>
                <a:gd name="T33" fmla="*/ 47 h 3667"/>
                <a:gd name="T34" fmla="*/ 379 w 1699"/>
                <a:gd name="T35" fmla="*/ 37 h 3667"/>
                <a:gd name="T36" fmla="*/ 377 w 1699"/>
                <a:gd name="T37" fmla="*/ 29 h 3667"/>
                <a:gd name="T38" fmla="*/ 372 w 1699"/>
                <a:gd name="T39" fmla="*/ 15 h 3667"/>
                <a:gd name="T40" fmla="*/ 362 w 1699"/>
                <a:gd name="T41" fmla="*/ 5 h 3667"/>
                <a:gd name="T42" fmla="*/ 348 w 1699"/>
                <a:gd name="T43" fmla="*/ 0 h 3667"/>
                <a:gd name="T44" fmla="*/ 197 w 1699"/>
                <a:gd name="T45" fmla="*/ 0 h 3667"/>
                <a:gd name="T46" fmla="*/ 177 w 1699"/>
                <a:gd name="T47" fmla="*/ 0 h 3667"/>
                <a:gd name="T48" fmla="*/ 140 w 1699"/>
                <a:gd name="T49" fmla="*/ 9 h 3667"/>
                <a:gd name="T50" fmla="*/ 104 w 1699"/>
                <a:gd name="T51" fmla="*/ 24 h 3667"/>
                <a:gd name="T52" fmla="*/ 73 w 1699"/>
                <a:gd name="T53" fmla="*/ 44 h 3667"/>
                <a:gd name="T54" fmla="*/ 46 w 1699"/>
                <a:gd name="T55" fmla="*/ 71 h 3667"/>
                <a:gd name="T56" fmla="*/ 25 w 1699"/>
                <a:gd name="T57" fmla="*/ 103 h 3667"/>
                <a:gd name="T58" fmla="*/ 10 w 1699"/>
                <a:gd name="T59" fmla="*/ 138 h 3667"/>
                <a:gd name="T60" fmla="*/ 2 w 1699"/>
                <a:gd name="T61" fmla="*/ 177 h 3667"/>
                <a:gd name="T62" fmla="*/ 0 w 1699"/>
                <a:gd name="T63" fmla="*/ 3471 h 3667"/>
                <a:gd name="T64" fmla="*/ 2 w 1699"/>
                <a:gd name="T65" fmla="*/ 3491 h 3667"/>
                <a:gd name="T66" fmla="*/ 10 w 1699"/>
                <a:gd name="T67" fmla="*/ 3530 h 3667"/>
                <a:gd name="T68" fmla="*/ 25 w 1699"/>
                <a:gd name="T69" fmla="*/ 3565 h 3667"/>
                <a:gd name="T70" fmla="*/ 46 w 1699"/>
                <a:gd name="T71" fmla="*/ 3595 h 3667"/>
                <a:gd name="T72" fmla="*/ 73 w 1699"/>
                <a:gd name="T73" fmla="*/ 3622 h 3667"/>
                <a:gd name="T74" fmla="*/ 104 w 1699"/>
                <a:gd name="T75" fmla="*/ 3644 h 3667"/>
                <a:gd name="T76" fmla="*/ 140 w 1699"/>
                <a:gd name="T77" fmla="*/ 3659 h 3667"/>
                <a:gd name="T78" fmla="*/ 177 w 1699"/>
                <a:gd name="T79" fmla="*/ 3666 h 3667"/>
                <a:gd name="T80" fmla="*/ 1502 w 1699"/>
                <a:gd name="T81" fmla="*/ 3667 h 3667"/>
                <a:gd name="T82" fmla="*/ 1523 w 1699"/>
                <a:gd name="T83" fmla="*/ 3666 h 3667"/>
                <a:gd name="T84" fmla="*/ 1561 w 1699"/>
                <a:gd name="T85" fmla="*/ 3659 h 3667"/>
                <a:gd name="T86" fmla="*/ 1597 w 1699"/>
                <a:gd name="T87" fmla="*/ 3644 h 3667"/>
                <a:gd name="T88" fmla="*/ 1627 w 1699"/>
                <a:gd name="T89" fmla="*/ 3622 h 3667"/>
                <a:gd name="T90" fmla="*/ 1654 w 1699"/>
                <a:gd name="T91" fmla="*/ 3595 h 3667"/>
                <a:gd name="T92" fmla="*/ 1676 w 1699"/>
                <a:gd name="T93" fmla="*/ 3565 h 3667"/>
                <a:gd name="T94" fmla="*/ 1691 w 1699"/>
                <a:gd name="T95" fmla="*/ 3530 h 3667"/>
                <a:gd name="T96" fmla="*/ 1697 w 1699"/>
                <a:gd name="T97" fmla="*/ 3491 h 3667"/>
                <a:gd name="T98" fmla="*/ 1699 w 1699"/>
                <a:gd name="T99" fmla="*/ 197 h 3667"/>
                <a:gd name="T100" fmla="*/ 1697 w 1699"/>
                <a:gd name="T101" fmla="*/ 177 h 3667"/>
                <a:gd name="T102" fmla="*/ 1691 w 1699"/>
                <a:gd name="T103" fmla="*/ 138 h 3667"/>
                <a:gd name="T104" fmla="*/ 1676 w 1699"/>
                <a:gd name="T105" fmla="*/ 103 h 3667"/>
                <a:gd name="T106" fmla="*/ 1654 w 1699"/>
                <a:gd name="T107" fmla="*/ 71 h 3667"/>
                <a:gd name="T108" fmla="*/ 1627 w 1699"/>
                <a:gd name="T109" fmla="*/ 44 h 3667"/>
                <a:gd name="T110" fmla="*/ 1597 w 1699"/>
                <a:gd name="T111" fmla="*/ 24 h 3667"/>
                <a:gd name="T112" fmla="*/ 1561 w 1699"/>
                <a:gd name="T113" fmla="*/ 9 h 3667"/>
                <a:gd name="T114" fmla="*/ 1523 w 1699"/>
                <a:gd name="T115" fmla="*/ 0 h 3667"/>
                <a:gd name="T116" fmla="*/ 1502 w 1699"/>
                <a:gd name="T117" fmla="*/ 0 h 3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9" h="3667">
                  <a:moveTo>
                    <a:pt x="1502" y="0"/>
                  </a:moveTo>
                  <a:lnTo>
                    <a:pt x="1359" y="0"/>
                  </a:lnTo>
                  <a:lnTo>
                    <a:pt x="1359" y="0"/>
                  </a:lnTo>
                  <a:lnTo>
                    <a:pt x="1351" y="0"/>
                  </a:lnTo>
                  <a:lnTo>
                    <a:pt x="1344" y="2"/>
                  </a:lnTo>
                  <a:lnTo>
                    <a:pt x="1337" y="5"/>
                  </a:lnTo>
                  <a:lnTo>
                    <a:pt x="1332" y="10"/>
                  </a:lnTo>
                  <a:lnTo>
                    <a:pt x="1327" y="15"/>
                  </a:lnTo>
                  <a:lnTo>
                    <a:pt x="1324" y="22"/>
                  </a:lnTo>
                  <a:lnTo>
                    <a:pt x="1322" y="29"/>
                  </a:lnTo>
                  <a:lnTo>
                    <a:pt x="1322" y="37"/>
                  </a:lnTo>
                  <a:lnTo>
                    <a:pt x="1322" y="37"/>
                  </a:lnTo>
                  <a:lnTo>
                    <a:pt x="1322" y="37"/>
                  </a:lnTo>
                  <a:lnTo>
                    <a:pt x="1321" y="47"/>
                  </a:lnTo>
                  <a:lnTo>
                    <a:pt x="1321" y="57"/>
                  </a:lnTo>
                  <a:lnTo>
                    <a:pt x="1314" y="76"/>
                  </a:lnTo>
                  <a:lnTo>
                    <a:pt x="1306" y="93"/>
                  </a:lnTo>
                  <a:lnTo>
                    <a:pt x="1292" y="108"/>
                  </a:lnTo>
                  <a:lnTo>
                    <a:pt x="1277" y="120"/>
                  </a:lnTo>
                  <a:lnTo>
                    <a:pt x="1260" y="130"/>
                  </a:lnTo>
                  <a:lnTo>
                    <a:pt x="1242" y="135"/>
                  </a:lnTo>
                  <a:lnTo>
                    <a:pt x="1232" y="136"/>
                  </a:lnTo>
                  <a:lnTo>
                    <a:pt x="1221" y="136"/>
                  </a:lnTo>
                  <a:lnTo>
                    <a:pt x="478" y="136"/>
                  </a:lnTo>
                  <a:lnTo>
                    <a:pt x="478" y="136"/>
                  </a:lnTo>
                  <a:lnTo>
                    <a:pt x="468" y="136"/>
                  </a:lnTo>
                  <a:lnTo>
                    <a:pt x="458" y="135"/>
                  </a:lnTo>
                  <a:lnTo>
                    <a:pt x="439" y="130"/>
                  </a:lnTo>
                  <a:lnTo>
                    <a:pt x="422" y="120"/>
                  </a:lnTo>
                  <a:lnTo>
                    <a:pt x="407" y="108"/>
                  </a:lnTo>
                  <a:lnTo>
                    <a:pt x="395" y="93"/>
                  </a:lnTo>
                  <a:lnTo>
                    <a:pt x="385" y="76"/>
                  </a:lnTo>
                  <a:lnTo>
                    <a:pt x="380" y="57"/>
                  </a:lnTo>
                  <a:lnTo>
                    <a:pt x="379" y="47"/>
                  </a:lnTo>
                  <a:lnTo>
                    <a:pt x="379" y="37"/>
                  </a:lnTo>
                  <a:lnTo>
                    <a:pt x="379" y="37"/>
                  </a:lnTo>
                  <a:lnTo>
                    <a:pt x="379" y="37"/>
                  </a:lnTo>
                  <a:lnTo>
                    <a:pt x="377" y="29"/>
                  </a:lnTo>
                  <a:lnTo>
                    <a:pt x="375" y="22"/>
                  </a:lnTo>
                  <a:lnTo>
                    <a:pt x="372" y="15"/>
                  </a:lnTo>
                  <a:lnTo>
                    <a:pt x="367" y="10"/>
                  </a:lnTo>
                  <a:lnTo>
                    <a:pt x="362" y="5"/>
                  </a:lnTo>
                  <a:lnTo>
                    <a:pt x="355" y="2"/>
                  </a:lnTo>
                  <a:lnTo>
                    <a:pt x="348" y="0"/>
                  </a:lnTo>
                  <a:lnTo>
                    <a:pt x="342" y="0"/>
                  </a:lnTo>
                  <a:lnTo>
                    <a:pt x="197" y="0"/>
                  </a:lnTo>
                  <a:lnTo>
                    <a:pt x="197" y="0"/>
                  </a:lnTo>
                  <a:lnTo>
                    <a:pt x="177" y="0"/>
                  </a:lnTo>
                  <a:lnTo>
                    <a:pt x="158" y="4"/>
                  </a:lnTo>
                  <a:lnTo>
                    <a:pt x="140" y="9"/>
                  </a:lnTo>
                  <a:lnTo>
                    <a:pt x="121" y="15"/>
                  </a:lnTo>
                  <a:lnTo>
                    <a:pt x="104" y="24"/>
                  </a:lnTo>
                  <a:lnTo>
                    <a:pt x="88" y="34"/>
                  </a:lnTo>
                  <a:lnTo>
                    <a:pt x="73" y="44"/>
                  </a:lnTo>
                  <a:lnTo>
                    <a:pt x="59" y="57"/>
                  </a:lnTo>
                  <a:lnTo>
                    <a:pt x="46" y="71"/>
                  </a:lnTo>
                  <a:lnTo>
                    <a:pt x="34" y="86"/>
                  </a:lnTo>
                  <a:lnTo>
                    <a:pt x="25" y="103"/>
                  </a:lnTo>
                  <a:lnTo>
                    <a:pt x="17" y="120"/>
                  </a:lnTo>
                  <a:lnTo>
                    <a:pt x="10" y="138"/>
                  </a:lnTo>
                  <a:lnTo>
                    <a:pt x="5" y="157"/>
                  </a:lnTo>
                  <a:lnTo>
                    <a:pt x="2" y="177"/>
                  </a:lnTo>
                  <a:lnTo>
                    <a:pt x="0" y="197"/>
                  </a:lnTo>
                  <a:lnTo>
                    <a:pt x="0" y="3471"/>
                  </a:lnTo>
                  <a:lnTo>
                    <a:pt x="0" y="3471"/>
                  </a:lnTo>
                  <a:lnTo>
                    <a:pt x="2" y="3491"/>
                  </a:lnTo>
                  <a:lnTo>
                    <a:pt x="5" y="3511"/>
                  </a:lnTo>
                  <a:lnTo>
                    <a:pt x="10" y="3530"/>
                  </a:lnTo>
                  <a:lnTo>
                    <a:pt x="17" y="3548"/>
                  </a:lnTo>
                  <a:lnTo>
                    <a:pt x="25" y="3565"/>
                  </a:lnTo>
                  <a:lnTo>
                    <a:pt x="34" y="3580"/>
                  </a:lnTo>
                  <a:lnTo>
                    <a:pt x="46" y="3595"/>
                  </a:lnTo>
                  <a:lnTo>
                    <a:pt x="59" y="3610"/>
                  </a:lnTo>
                  <a:lnTo>
                    <a:pt x="73" y="3622"/>
                  </a:lnTo>
                  <a:lnTo>
                    <a:pt x="88" y="3634"/>
                  </a:lnTo>
                  <a:lnTo>
                    <a:pt x="104" y="3644"/>
                  </a:lnTo>
                  <a:lnTo>
                    <a:pt x="121" y="3652"/>
                  </a:lnTo>
                  <a:lnTo>
                    <a:pt x="140" y="3659"/>
                  </a:lnTo>
                  <a:lnTo>
                    <a:pt x="158" y="3664"/>
                  </a:lnTo>
                  <a:lnTo>
                    <a:pt x="177" y="3666"/>
                  </a:lnTo>
                  <a:lnTo>
                    <a:pt x="197" y="3667"/>
                  </a:lnTo>
                  <a:lnTo>
                    <a:pt x="1502" y="3667"/>
                  </a:lnTo>
                  <a:lnTo>
                    <a:pt x="1502" y="3667"/>
                  </a:lnTo>
                  <a:lnTo>
                    <a:pt x="1523" y="3666"/>
                  </a:lnTo>
                  <a:lnTo>
                    <a:pt x="1541" y="3664"/>
                  </a:lnTo>
                  <a:lnTo>
                    <a:pt x="1561" y="3659"/>
                  </a:lnTo>
                  <a:lnTo>
                    <a:pt x="1578" y="3652"/>
                  </a:lnTo>
                  <a:lnTo>
                    <a:pt x="1597" y="3644"/>
                  </a:lnTo>
                  <a:lnTo>
                    <a:pt x="1612" y="3634"/>
                  </a:lnTo>
                  <a:lnTo>
                    <a:pt x="1627" y="3622"/>
                  </a:lnTo>
                  <a:lnTo>
                    <a:pt x="1642" y="3610"/>
                  </a:lnTo>
                  <a:lnTo>
                    <a:pt x="1654" y="3595"/>
                  </a:lnTo>
                  <a:lnTo>
                    <a:pt x="1666" y="3580"/>
                  </a:lnTo>
                  <a:lnTo>
                    <a:pt x="1676" y="3565"/>
                  </a:lnTo>
                  <a:lnTo>
                    <a:pt x="1684" y="3548"/>
                  </a:lnTo>
                  <a:lnTo>
                    <a:pt x="1691" y="3530"/>
                  </a:lnTo>
                  <a:lnTo>
                    <a:pt x="1694" y="3511"/>
                  </a:lnTo>
                  <a:lnTo>
                    <a:pt x="1697" y="3491"/>
                  </a:lnTo>
                  <a:lnTo>
                    <a:pt x="1699" y="3471"/>
                  </a:lnTo>
                  <a:lnTo>
                    <a:pt x="1699" y="197"/>
                  </a:lnTo>
                  <a:lnTo>
                    <a:pt x="1699" y="197"/>
                  </a:lnTo>
                  <a:lnTo>
                    <a:pt x="1697" y="177"/>
                  </a:lnTo>
                  <a:lnTo>
                    <a:pt x="1694" y="157"/>
                  </a:lnTo>
                  <a:lnTo>
                    <a:pt x="1691" y="138"/>
                  </a:lnTo>
                  <a:lnTo>
                    <a:pt x="1684" y="120"/>
                  </a:lnTo>
                  <a:lnTo>
                    <a:pt x="1676" y="103"/>
                  </a:lnTo>
                  <a:lnTo>
                    <a:pt x="1666" y="86"/>
                  </a:lnTo>
                  <a:lnTo>
                    <a:pt x="1654" y="71"/>
                  </a:lnTo>
                  <a:lnTo>
                    <a:pt x="1642" y="57"/>
                  </a:lnTo>
                  <a:lnTo>
                    <a:pt x="1627" y="44"/>
                  </a:lnTo>
                  <a:lnTo>
                    <a:pt x="1612" y="34"/>
                  </a:lnTo>
                  <a:lnTo>
                    <a:pt x="1597" y="24"/>
                  </a:lnTo>
                  <a:lnTo>
                    <a:pt x="1578" y="15"/>
                  </a:lnTo>
                  <a:lnTo>
                    <a:pt x="1561" y="9"/>
                  </a:lnTo>
                  <a:lnTo>
                    <a:pt x="1541" y="4"/>
                  </a:lnTo>
                  <a:lnTo>
                    <a:pt x="1523" y="0"/>
                  </a:lnTo>
                  <a:lnTo>
                    <a:pt x="1502" y="0"/>
                  </a:lnTo>
                  <a:lnTo>
                    <a:pt x="150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855892BB-220B-4D22-8AB2-D5FE749E6140}"/>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BF1F691A-3033-4163-916B-21C2B806043D}"/>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EC09381F-81CA-4AD3-8F59-02B3176545BA}"/>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47" name="TextBox 46">
            <a:extLst>
              <a:ext uri="{FF2B5EF4-FFF2-40B4-BE49-F238E27FC236}">
                <a16:creationId xmlns:a16="http://schemas.microsoft.com/office/drawing/2014/main" id="{D300ECE8-6FBC-4C45-8D79-F1DBD762FAE1}"/>
              </a:ext>
            </a:extLst>
          </p:cNvPr>
          <p:cNvSpPr txBox="1"/>
          <p:nvPr/>
        </p:nvSpPr>
        <p:spPr>
          <a:xfrm>
            <a:off x="1227836" y="3763822"/>
            <a:ext cx="2578938"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49C35DD5-DF5F-495D-8074-0DECC106FFA5}"/>
              </a:ext>
            </a:extLst>
          </p:cNvPr>
          <p:cNvSpPr txBox="1"/>
          <p:nvPr/>
        </p:nvSpPr>
        <p:spPr>
          <a:xfrm>
            <a:off x="1779652" y="3346801"/>
            <a:ext cx="2162033"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 your voice</a:t>
            </a:r>
            <a:endParaRPr lang="en-ID" sz="1400">
              <a:solidFill>
                <a:schemeClr val="tx1">
                  <a:lumMod val="75000"/>
                  <a:lumOff val="25000"/>
                </a:schemeClr>
              </a:solidFill>
              <a:latin typeface="Montserrat Medium" panose="00000600000000000000" pitchFamily="2" charset="0"/>
            </a:endParaRPr>
          </a:p>
        </p:txBody>
      </p:sp>
      <p:sp>
        <p:nvSpPr>
          <p:cNvPr id="49" name="Freeform: Shape 48">
            <a:extLst>
              <a:ext uri="{FF2B5EF4-FFF2-40B4-BE49-F238E27FC236}">
                <a16:creationId xmlns:a16="http://schemas.microsoft.com/office/drawing/2014/main" id="{B44EC080-F2DB-4AD3-83F5-B741CCD32CAC}"/>
              </a:ext>
            </a:extLst>
          </p:cNvPr>
          <p:cNvSpPr/>
          <p:nvPr/>
        </p:nvSpPr>
        <p:spPr>
          <a:xfrm>
            <a:off x="1316791" y="3336589"/>
            <a:ext cx="323112" cy="287211"/>
          </a:xfrm>
          <a:custGeom>
            <a:avLst/>
            <a:gdLst>
              <a:gd name="connsiteX0" fmla="*/ 225615 w 238745"/>
              <a:gd name="connsiteY0" fmla="*/ 186752 h 212218"/>
              <a:gd name="connsiteX1" fmla="*/ 238879 w 238745"/>
              <a:gd name="connsiteY1" fmla="*/ 208372 h 212218"/>
              <a:gd name="connsiteX2" fmla="*/ 238879 w 238745"/>
              <a:gd name="connsiteY2" fmla="*/ 211688 h 212218"/>
              <a:gd name="connsiteX3" fmla="*/ 232114 w 238745"/>
              <a:gd name="connsiteY3" fmla="*/ 212219 h 212218"/>
              <a:gd name="connsiteX4" fmla="*/ 196302 w 238745"/>
              <a:gd name="connsiteY4" fmla="*/ 196833 h 212218"/>
              <a:gd name="connsiteX5" fmla="*/ 179192 w 238745"/>
              <a:gd name="connsiteY5" fmla="*/ 199087 h 212218"/>
              <a:gd name="connsiteX6" fmla="*/ 119506 w 238745"/>
              <a:gd name="connsiteY6" fmla="*/ 146033 h 212218"/>
              <a:gd name="connsiteX7" fmla="*/ 179192 w 238745"/>
              <a:gd name="connsiteY7" fmla="*/ 92978 h 212218"/>
              <a:gd name="connsiteX8" fmla="*/ 238879 w 238745"/>
              <a:gd name="connsiteY8" fmla="*/ 146033 h 212218"/>
              <a:gd name="connsiteX9" fmla="*/ 227870 w 238745"/>
              <a:gd name="connsiteY9" fmla="*/ 176805 h 212218"/>
              <a:gd name="connsiteX10" fmla="*/ 225615 w 238745"/>
              <a:gd name="connsiteY10" fmla="*/ 186752 h 212218"/>
              <a:gd name="connsiteX11" fmla="*/ 225615 w 238745"/>
              <a:gd name="connsiteY11" fmla="*/ 186752 h 212218"/>
              <a:gd name="connsiteX12" fmla="*/ 106242 w 238745"/>
              <a:gd name="connsiteY12" fmla="*/ 0 h 212218"/>
              <a:gd name="connsiteX13" fmla="*/ 212351 w 238745"/>
              <a:gd name="connsiteY13" fmla="*/ 84092 h 212218"/>
              <a:gd name="connsiteX14" fmla="*/ 179192 w 238745"/>
              <a:gd name="connsiteY14" fmla="*/ 77195 h 212218"/>
              <a:gd name="connsiteX15" fmla="*/ 126535 w 238745"/>
              <a:gd name="connsiteY15" fmla="*/ 96692 h 212218"/>
              <a:gd name="connsiteX16" fmla="*/ 103722 w 238745"/>
              <a:gd name="connsiteY16" fmla="*/ 146033 h 212218"/>
              <a:gd name="connsiteX17" fmla="*/ 109425 w 238745"/>
              <a:gd name="connsiteY17" fmla="*/ 172560 h 212218"/>
              <a:gd name="connsiteX18" fmla="*/ 106109 w 238745"/>
              <a:gd name="connsiteY18" fmla="*/ 172560 h 212218"/>
              <a:gd name="connsiteX19" fmla="*/ 89530 w 238745"/>
              <a:gd name="connsiteY19" fmla="*/ 171499 h 212218"/>
              <a:gd name="connsiteX20" fmla="*/ 13264 w 238745"/>
              <a:gd name="connsiteY20" fmla="*/ 198955 h 212218"/>
              <a:gd name="connsiteX21" fmla="*/ 13264 w 238745"/>
              <a:gd name="connsiteY21" fmla="*/ 193384 h 212218"/>
              <a:gd name="connsiteX22" fmla="*/ 39791 w 238745"/>
              <a:gd name="connsiteY22" fmla="*/ 159297 h 212218"/>
              <a:gd name="connsiteX23" fmla="*/ 39393 w 238745"/>
              <a:gd name="connsiteY23" fmla="*/ 153328 h 212218"/>
              <a:gd name="connsiteX24" fmla="*/ 0 w 238745"/>
              <a:gd name="connsiteY24" fmla="*/ 86346 h 212218"/>
              <a:gd name="connsiteX25" fmla="*/ 106242 w 238745"/>
              <a:gd name="connsiteY25" fmla="*/ 0 h 212218"/>
              <a:gd name="connsiteX26" fmla="*/ 106242 w 238745"/>
              <a:gd name="connsiteY26" fmla="*/ 0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8745" h="212218">
                <a:moveTo>
                  <a:pt x="225615" y="186752"/>
                </a:moveTo>
                <a:cubicBezTo>
                  <a:pt x="225615" y="196169"/>
                  <a:pt x="231053" y="204393"/>
                  <a:pt x="238879" y="208372"/>
                </a:cubicBezTo>
                <a:lnTo>
                  <a:pt x="238879" y="211688"/>
                </a:lnTo>
                <a:cubicBezTo>
                  <a:pt x="236624" y="211953"/>
                  <a:pt x="234502" y="212219"/>
                  <a:pt x="232114" y="212219"/>
                </a:cubicBezTo>
                <a:cubicBezTo>
                  <a:pt x="218055" y="212219"/>
                  <a:pt x="205322" y="206250"/>
                  <a:pt x="196302" y="196833"/>
                </a:cubicBezTo>
                <a:cubicBezTo>
                  <a:pt x="190864" y="198292"/>
                  <a:pt x="185161" y="199087"/>
                  <a:pt x="179192" y="199087"/>
                </a:cubicBezTo>
                <a:cubicBezTo>
                  <a:pt x="146298" y="199087"/>
                  <a:pt x="119506" y="175346"/>
                  <a:pt x="119506" y="146033"/>
                </a:cubicBezTo>
                <a:cubicBezTo>
                  <a:pt x="119506" y="116720"/>
                  <a:pt x="146298" y="92978"/>
                  <a:pt x="179192" y="92978"/>
                </a:cubicBezTo>
                <a:cubicBezTo>
                  <a:pt x="212086" y="92978"/>
                  <a:pt x="238879" y="116720"/>
                  <a:pt x="238879" y="146033"/>
                </a:cubicBezTo>
                <a:cubicBezTo>
                  <a:pt x="238879" y="157572"/>
                  <a:pt x="234767" y="168183"/>
                  <a:pt x="227870" y="176805"/>
                </a:cubicBezTo>
                <a:cubicBezTo>
                  <a:pt x="226411" y="179723"/>
                  <a:pt x="225615" y="183171"/>
                  <a:pt x="225615" y="186752"/>
                </a:cubicBezTo>
                <a:lnTo>
                  <a:pt x="225615" y="186752"/>
                </a:lnTo>
                <a:close/>
                <a:moveTo>
                  <a:pt x="106242" y="0"/>
                </a:moveTo>
                <a:cubicBezTo>
                  <a:pt x="163939" y="0"/>
                  <a:pt x="210893" y="37404"/>
                  <a:pt x="212351" y="84092"/>
                </a:cubicBezTo>
                <a:cubicBezTo>
                  <a:pt x="202138" y="79582"/>
                  <a:pt x="190864" y="77195"/>
                  <a:pt x="179192" y="77195"/>
                </a:cubicBezTo>
                <a:cubicBezTo>
                  <a:pt x="159429" y="77195"/>
                  <a:pt x="140728" y="84092"/>
                  <a:pt x="126535" y="96692"/>
                </a:cubicBezTo>
                <a:cubicBezTo>
                  <a:pt x="111813" y="109691"/>
                  <a:pt x="103722" y="127198"/>
                  <a:pt x="103722" y="146033"/>
                </a:cubicBezTo>
                <a:cubicBezTo>
                  <a:pt x="103722" y="155318"/>
                  <a:pt x="105711" y="164204"/>
                  <a:pt x="109425" y="172560"/>
                </a:cubicBezTo>
                <a:cubicBezTo>
                  <a:pt x="108364" y="172560"/>
                  <a:pt x="107303" y="172560"/>
                  <a:pt x="106109" y="172560"/>
                </a:cubicBezTo>
                <a:cubicBezTo>
                  <a:pt x="100539" y="172560"/>
                  <a:pt x="94968" y="172162"/>
                  <a:pt x="89530" y="171499"/>
                </a:cubicBezTo>
                <a:cubicBezTo>
                  <a:pt x="66716" y="194313"/>
                  <a:pt x="39526" y="198424"/>
                  <a:pt x="13264" y="198955"/>
                </a:cubicBezTo>
                <a:lnTo>
                  <a:pt x="13264" y="193384"/>
                </a:lnTo>
                <a:cubicBezTo>
                  <a:pt x="27456" y="186487"/>
                  <a:pt x="39791" y="173754"/>
                  <a:pt x="39791" y="159297"/>
                </a:cubicBezTo>
                <a:cubicBezTo>
                  <a:pt x="39791" y="157307"/>
                  <a:pt x="39659" y="155318"/>
                  <a:pt x="39393" y="153328"/>
                </a:cubicBezTo>
                <a:cubicBezTo>
                  <a:pt x="15386" y="137544"/>
                  <a:pt x="0" y="113404"/>
                  <a:pt x="0" y="86346"/>
                </a:cubicBezTo>
                <a:cubicBezTo>
                  <a:pt x="133" y="38597"/>
                  <a:pt x="47616" y="0"/>
                  <a:pt x="106242" y="0"/>
                </a:cubicBezTo>
                <a:lnTo>
                  <a:pt x="106242" y="0"/>
                </a:lnTo>
                <a:close/>
              </a:path>
            </a:pathLst>
          </a:custGeom>
          <a:solidFill>
            <a:srgbClr val="EB4F48"/>
          </a:solidFill>
          <a:ln w="13262" cap="flat">
            <a:noFill/>
            <a:prstDash val="solid"/>
            <a:miter/>
          </a:ln>
        </p:spPr>
        <p:txBody>
          <a:bodyPr rtlCol="0" anchor="ctr"/>
          <a:lstStyle/>
          <a:p>
            <a:endParaRPr lang="en-ID"/>
          </a:p>
        </p:txBody>
      </p:sp>
      <p:sp>
        <p:nvSpPr>
          <p:cNvPr id="50" name="TextBox 49">
            <a:extLst>
              <a:ext uri="{FF2B5EF4-FFF2-40B4-BE49-F238E27FC236}">
                <a16:creationId xmlns:a16="http://schemas.microsoft.com/office/drawing/2014/main" id="{28A6C6F8-6DAA-48A1-9DDF-827B0C350D06}"/>
              </a:ext>
            </a:extLst>
          </p:cNvPr>
          <p:cNvSpPr txBox="1"/>
          <p:nvPr/>
        </p:nvSpPr>
        <p:spPr>
          <a:xfrm>
            <a:off x="1127219" y="5430733"/>
            <a:ext cx="2578938"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TextBox 50">
            <a:extLst>
              <a:ext uri="{FF2B5EF4-FFF2-40B4-BE49-F238E27FC236}">
                <a16:creationId xmlns:a16="http://schemas.microsoft.com/office/drawing/2014/main" id="{3973F1D9-0201-438C-A733-928FB6C88E34}"/>
              </a:ext>
            </a:extLst>
          </p:cNvPr>
          <p:cNvSpPr txBox="1"/>
          <p:nvPr/>
        </p:nvSpPr>
        <p:spPr>
          <a:xfrm>
            <a:off x="1679036" y="5013712"/>
            <a:ext cx="2027122"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Finding technology</a:t>
            </a:r>
            <a:endParaRPr lang="en-ID" sz="1400">
              <a:solidFill>
                <a:schemeClr val="tx1">
                  <a:lumMod val="75000"/>
                  <a:lumOff val="25000"/>
                </a:schemeClr>
              </a:solidFill>
              <a:latin typeface="Montserrat Medium" panose="00000600000000000000" pitchFamily="2" charset="0"/>
            </a:endParaRPr>
          </a:p>
        </p:txBody>
      </p:sp>
      <p:sp>
        <p:nvSpPr>
          <p:cNvPr id="52" name="Freeform: Shape 51">
            <a:extLst>
              <a:ext uri="{FF2B5EF4-FFF2-40B4-BE49-F238E27FC236}">
                <a16:creationId xmlns:a16="http://schemas.microsoft.com/office/drawing/2014/main" id="{E1440BC3-6412-40FF-AD3D-DB780880901A}"/>
              </a:ext>
            </a:extLst>
          </p:cNvPr>
          <p:cNvSpPr/>
          <p:nvPr/>
        </p:nvSpPr>
        <p:spPr>
          <a:xfrm>
            <a:off x="1294630" y="4995153"/>
            <a:ext cx="166199" cy="295466"/>
          </a:xfrm>
          <a:custGeom>
            <a:avLst/>
            <a:gdLst>
              <a:gd name="connsiteX0" fmla="*/ 59686 w 119372"/>
              <a:gd name="connsiteY0" fmla="*/ 145900 h 212218"/>
              <a:gd name="connsiteX1" fmla="*/ 92846 w 119372"/>
              <a:gd name="connsiteY1" fmla="*/ 112741 h 212218"/>
              <a:gd name="connsiteX2" fmla="*/ 92846 w 119372"/>
              <a:gd name="connsiteY2" fmla="*/ 33159 h 212218"/>
              <a:gd name="connsiteX3" fmla="*/ 59686 w 119372"/>
              <a:gd name="connsiteY3" fmla="*/ 0 h 212218"/>
              <a:gd name="connsiteX4" fmla="*/ 26527 w 119372"/>
              <a:gd name="connsiteY4" fmla="*/ 33159 h 212218"/>
              <a:gd name="connsiteX5" fmla="*/ 26527 w 119372"/>
              <a:gd name="connsiteY5" fmla="*/ 112741 h 212218"/>
              <a:gd name="connsiteX6" fmla="*/ 59686 w 119372"/>
              <a:gd name="connsiteY6" fmla="*/ 145900 h 212218"/>
              <a:gd name="connsiteX7" fmla="*/ 106109 w 119372"/>
              <a:gd name="connsiteY7" fmla="*/ 92846 h 212218"/>
              <a:gd name="connsiteX8" fmla="*/ 106109 w 119372"/>
              <a:gd name="connsiteY8" fmla="*/ 112741 h 212218"/>
              <a:gd name="connsiteX9" fmla="*/ 59686 w 119372"/>
              <a:gd name="connsiteY9" fmla="*/ 159164 h 212218"/>
              <a:gd name="connsiteX10" fmla="*/ 13264 w 119372"/>
              <a:gd name="connsiteY10" fmla="*/ 112741 h 212218"/>
              <a:gd name="connsiteX11" fmla="*/ 13264 w 119372"/>
              <a:gd name="connsiteY11" fmla="*/ 92846 h 212218"/>
              <a:gd name="connsiteX12" fmla="*/ 0 w 119372"/>
              <a:gd name="connsiteY12" fmla="*/ 92846 h 212218"/>
              <a:gd name="connsiteX13" fmla="*/ 0 w 119372"/>
              <a:gd name="connsiteY13" fmla="*/ 112741 h 212218"/>
              <a:gd name="connsiteX14" fmla="*/ 53055 w 119372"/>
              <a:gd name="connsiteY14" fmla="*/ 172030 h 212218"/>
              <a:gd name="connsiteX15" fmla="*/ 53055 w 119372"/>
              <a:gd name="connsiteY15" fmla="*/ 198955 h 212218"/>
              <a:gd name="connsiteX16" fmla="*/ 26527 w 119372"/>
              <a:gd name="connsiteY16" fmla="*/ 198955 h 212218"/>
              <a:gd name="connsiteX17" fmla="*/ 26527 w 119372"/>
              <a:gd name="connsiteY17" fmla="*/ 212219 h 212218"/>
              <a:gd name="connsiteX18" fmla="*/ 92846 w 119372"/>
              <a:gd name="connsiteY18" fmla="*/ 212219 h 212218"/>
              <a:gd name="connsiteX19" fmla="*/ 92846 w 119372"/>
              <a:gd name="connsiteY19" fmla="*/ 198955 h 212218"/>
              <a:gd name="connsiteX20" fmla="*/ 66318 w 119372"/>
              <a:gd name="connsiteY20" fmla="*/ 198955 h 212218"/>
              <a:gd name="connsiteX21" fmla="*/ 66318 w 119372"/>
              <a:gd name="connsiteY21" fmla="*/ 172030 h 212218"/>
              <a:gd name="connsiteX22" fmla="*/ 119373 w 119372"/>
              <a:gd name="connsiteY22" fmla="*/ 112741 h 212218"/>
              <a:gd name="connsiteX23" fmla="*/ 119373 w 119372"/>
              <a:gd name="connsiteY23" fmla="*/ 92846 h 212218"/>
              <a:gd name="connsiteX24" fmla="*/ 106109 w 119372"/>
              <a:gd name="connsiteY24" fmla="*/ 92846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372" h="212218">
                <a:moveTo>
                  <a:pt x="59686" y="145900"/>
                </a:moveTo>
                <a:cubicBezTo>
                  <a:pt x="77990" y="145900"/>
                  <a:pt x="92846" y="131045"/>
                  <a:pt x="92846" y="112741"/>
                </a:cubicBezTo>
                <a:lnTo>
                  <a:pt x="92846" y="33159"/>
                </a:lnTo>
                <a:cubicBezTo>
                  <a:pt x="92846" y="14855"/>
                  <a:pt x="77990" y="0"/>
                  <a:pt x="59686" y="0"/>
                </a:cubicBezTo>
                <a:cubicBezTo>
                  <a:pt x="41383" y="0"/>
                  <a:pt x="26527" y="14855"/>
                  <a:pt x="26527" y="33159"/>
                </a:cubicBezTo>
                <a:lnTo>
                  <a:pt x="26527" y="112741"/>
                </a:lnTo>
                <a:cubicBezTo>
                  <a:pt x="26527" y="131045"/>
                  <a:pt x="41383" y="145900"/>
                  <a:pt x="59686" y="145900"/>
                </a:cubicBezTo>
                <a:close/>
                <a:moveTo>
                  <a:pt x="106109" y="92846"/>
                </a:moveTo>
                <a:lnTo>
                  <a:pt x="106109" y="112741"/>
                </a:lnTo>
                <a:cubicBezTo>
                  <a:pt x="106109" y="138340"/>
                  <a:pt x="85285" y="159164"/>
                  <a:pt x="59686" y="159164"/>
                </a:cubicBezTo>
                <a:cubicBezTo>
                  <a:pt x="34088" y="159164"/>
                  <a:pt x="13264" y="138340"/>
                  <a:pt x="13264" y="112741"/>
                </a:cubicBezTo>
                <a:lnTo>
                  <a:pt x="13264" y="92846"/>
                </a:lnTo>
                <a:lnTo>
                  <a:pt x="0" y="92846"/>
                </a:lnTo>
                <a:lnTo>
                  <a:pt x="0" y="112741"/>
                </a:lnTo>
                <a:cubicBezTo>
                  <a:pt x="0" y="143513"/>
                  <a:pt x="23211" y="168714"/>
                  <a:pt x="53055" y="172030"/>
                </a:cubicBezTo>
                <a:lnTo>
                  <a:pt x="53055" y="198955"/>
                </a:lnTo>
                <a:lnTo>
                  <a:pt x="26527" y="198955"/>
                </a:lnTo>
                <a:lnTo>
                  <a:pt x="26527" y="212219"/>
                </a:lnTo>
                <a:lnTo>
                  <a:pt x="92846" y="212219"/>
                </a:lnTo>
                <a:lnTo>
                  <a:pt x="92846" y="198955"/>
                </a:lnTo>
                <a:lnTo>
                  <a:pt x="66318" y="198955"/>
                </a:lnTo>
                <a:lnTo>
                  <a:pt x="66318" y="172030"/>
                </a:lnTo>
                <a:cubicBezTo>
                  <a:pt x="96162" y="168714"/>
                  <a:pt x="119373" y="143380"/>
                  <a:pt x="119373" y="112741"/>
                </a:cubicBezTo>
                <a:lnTo>
                  <a:pt x="119373" y="92846"/>
                </a:lnTo>
                <a:lnTo>
                  <a:pt x="106109" y="92846"/>
                </a:lnTo>
                <a:close/>
              </a:path>
            </a:pathLst>
          </a:custGeom>
          <a:solidFill>
            <a:srgbClr val="EB4F48"/>
          </a:solidFill>
          <a:ln w="13262" cap="flat">
            <a:noFill/>
            <a:prstDash val="solid"/>
            <a:miter/>
          </a:ln>
        </p:spPr>
        <p:txBody>
          <a:bodyPr rtlCol="0" anchor="ctr"/>
          <a:lstStyle/>
          <a:p>
            <a:endParaRPr lang="en-ID"/>
          </a:p>
        </p:txBody>
      </p:sp>
      <p:sp>
        <p:nvSpPr>
          <p:cNvPr id="60" name="TextBox 59">
            <a:extLst>
              <a:ext uri="{FF2B5EF4-FFF2-40B4-BE49-F238E27FC236}">
                <a16:creationId xmlns:a16="http://schemas.microsoft.com/office/drawing/2014/main" id="{9A9CE623-675F-441B-A705-8C3D3E188021}"/>
              </a:ext>
            </a:extLst>
          </p:cNvPr>
          <p:cNvSpPr txBox="1"/>
          <p:nvPr/>
        </p:nvSpPr>
        <p:spPr>
          <a:xfrm>
            <a:off x="4353045" y="3799483"/>
            <a:ext cx="2578938"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F436B5EB-D2D2-4DC9-AEB9-ADFB4D458795}"/>
              </a:ext>
            </a:extLst>
          </p:cNvPr>
          <p:cNvSpPr txBox="1"/>
          <p:nvPr/>
        </p:nvSpPr>
        <p:spPr>
          <a:xfrm>
            <a:off x="4904861" y="3382462"/>
            <a:ext cx="2162033"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 your voice</a:t>
            </a:r>
            <a:endParaRPr lang="en-ID" sz="1400">
              <a:solidFill>
                <a:schemeClr val="tx1">
                  <a:lumMod val="75000"/>
                  <a:lumOff val="25000"/>
                </a:schemeClr>
              </a:solidFill>
              <a:latin typeface="Montserrat Medium" panose="00000600000000000000" pitchFamily="2" charset="0"/>
            </a:endParaRPr>
          </a:p>
        </p:txBody>
      </p:sp>
      <p:sp>
        <p:nvSpPr>
          <p:cNvPr id="62" name="Freeform: Shape 61">
            <a:extLst>
              <a:ext uri="{FF2B5EF4-FFF2-40B4-BE49-F238E27FC236}">
                <a16:creationId xmlns:a16="http://schemas.microsoft.com/office/drawing/2014/main" id="{888D4747-533D-4A72-9F81-34CCA3D346EC}"/>
              </a:ext>
            </a:extLst>
          </p:cNvPr>
          <p:cNvSpPr/>
          <p:nvPr/>
        </p:nvSpPr>
        <p:spPr>
          <a:xfrm>
            <a:off x="4442000" y="3372250"/>
            <a:ext cx="323112" cy="287211"/>
          </a:xfrm>
          <a:custGeom>
            <a:avLst/>
            <a:gdLst>
              <a:gd name="connsiteX0" fmla="*/ 225615 w 238745"/>
              <a:gd name="connsiteY0" fmla="*/ 186752 h 212218"/>
              <a:gd name="connsiteX1" fmla="*/ 238879 w 238745"/>
              <a:gd name="connsiteY1" fmla="*/ 208372 h 212218"/>
              <a:gd name="connsiteX2" fmla="*/ 238879 w 238745"/>
              <a:gd name="connsiteY2" fmla="*/ 211688 h 212218"/>
              <a:gd name="connsiteX3" fmla="*/ 232114 w 238745"/>
              <a:gd name="connsiteY3" fmla="*/ 212219 h 212218"/>
              <a:gd name="connsiteX4" fmla="*/ 196302 w 238745"/>
              <a:gd name="connsiteY4" fmla="*/ 196833 h 212218"/>
              <a:gd name="connsiteX5" fmla="*/ 179192 w 238745"/>
              <a:gd name="connsiteY5" fmla="*/ 199087 h 212218"/>
              <a:gd name="connsiteX6" fmla="*/ 119506 w 238745"/>
              <a:gd name="connsiteY6" fmla="*/ 146033 h 212218"/>
              <a:gd name="connsiteX7" fmla="*/ 179192 w 238745"/>
              <a:gd name="connsiteY7" fmla="*/ 92978 h 212218"/>
              <a:gd name="connsiteX8" fmla="*/ 238879 w 238745"/>
              <a:gd name="connsiteY8" fmla="*/ 146033 h 212218"/>
              <a:gd name="connsiteX9" fmla="*/ 227870 w 238745"/>
              <a:gd name="connsiteY9" fmla="*/ 176805 h 212218"/>
              <a:gd name="connsiteX10" fmla="*/ 225615 w 238745"/>
              <a:gd name="connsiteY10" fmla="*/ 186752 h 212218"/>
              <a:gd name="connsiteX11" fmla="*/ 225615 w 238745"/>
              <a:gd name="connsiteY11" fmla="*/ 186752 h 212218"/>
              <a:gd name="connsiteX12" fmla="*/ 106242 w 238745"/>
              <a:gd name="connsiteY12" fmla="*/ 0 h 212218"/>
              <a:gd name="connsiteX13" fmla="*/ 212351 w 238745"/>
              <a:gd name="connsiteY13" fmla="*/ 84092 h 212218"/>
              <a:gd name="connsiteX14" fmla="*/ 179192 w 238745"/>
              <a:gd name="connsiteY14" fmla="*/ 77195 h 212218"/>
              <a:gd name="connsiteX15" fmla="*/ 126535 w 238745"/>
              <a:gd name="connsiteY15" fmla="*/ 96692 h 212218"/>
              <a:gd name="connsiteX16" fmla="*/ 103722 w 238745"/>
              <a:gd name="connsiteY16" fmla="*/ 146033 h 212218"/>
              <a:gd name="connsiteX17" fmla="*/ 109425 w 238745"/>
              <a:gd name="connsiteY17" fmla="*/ 172560 h 212218"/>
              <a:gd name="connsiteX18" fmla="*/ 106109 w 238745"/>
              <a:gd name="connsiteY18" fmla="*/ 172560 h 212218"/>
              <a:gd name="connsiteX19" fmla="*/ 89530 w 238745"/>
              <a:gd name="connsiteY19" fmla="*/ 171499 h 212218"/>
              <a:gd name="connsiteX20" fmla="*/ 13264 w 238745"/>
              <a:gd name="connsiteY20" fmla="*/ 198955 h 212218"/>
              <a:gd name="connsiteX21" fmla="*/ 13264 w 238745"/>
              <a:gd name="connsiteY21" fmla="*/ 193384 h 212218"/>
              <a:gd name="connsiteX22" fmla="*/ 39791 w 238745"/>
              <a:gd name="connsiteY22" fmla="*/ 159297 h 212218"/>
              <a:gd name="connsiteX23" fmla="*/ 39393 w 238745"/>
              <a:gd name="connsiteY23" fmla="*/ 153328 h 212218"/>
              <a:gd name="connsiteX24" fmla="*/ 0 w 238745"/>
              <a:gd name="connsiteY24" fmla="*/ 86346 h 212218"/>
              <a:gd name="connsiteX25" fmla="*/ 106242 w 238745"/>
              <a:gd name="connsiteY25" fmla="*/ 0 h 212218"/>
              <a:gd name="connsiteX26" fmla="*/ 106242 w 238745"/>
              <a:gd name="connsiteY26" fmla="*/ 0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8745" h="212218">
                <a:moveTo>
                  <a:pt x="225615" y="186752"/>
                </a:moveTo>
                <a:cubicBezTo>
                  <a:pt x="225615" y="196169"/>
                  <a:pt x="231053" y="204393"/>
                  <a:pt x="238879" y="208372"/>
                </a:cubicBezTo>
                <a:lnTo>
                  <a:pt x="238879" y="211688"/>
                </a:lnTo>
                <a:cubicBezTo>
                  <a:pt x="236624" y="211953"/>
                  <a:pt x="234502" y="212219"/>
                  <a:pt x="232114" y="212219"/>
                </a:cubicBezTo>
                <a:cubicBezTo>
                  <a:pt x="218055" y="212219"/>
                  <a:pt x="205322" y="206250"/>
                  <a:pt x="196302" y="196833"/>
                </a:cubicBezTo>
                <a:cubicBezTo>
                  <a:pt x="190864" y="198292"/>
                  <a:pt x="185161" y="199087"/>
                  <a:pt x="179192" y="199087"/>
                </a:cubicBezTo>
                <a:cubicBezTo>
                  <a:pt x="146298" y="199087"/>
                  <a:pt x="119506" y="175346"/>
                  <a:pt x="119506" y="146033"/>
                </a:cubicBezTo>
                <a:cubicBezTo>
                  <a:pt x="119506" y="116720"/>
                  <a:pt x="146298" y="92978"/>
                  <a:pt x="179192" y="92978"/>
                </a:cubicBezTo>
                <a:cubicBezTo>
                  <a:pt x="212086" y="92978"/>
                  <a:pt x="238879" y="116720"/>
                  <a:pt x="238879" y="146033"/>
                </a:cubicBezTo>
                <a:cubicBezTo>
                  <a:pt x="238879" y="157572"/>
                  <a:pt x="234767" y="168183"/>
                  <a:pt x="227870" y="176805"/>
                </a:cubicBezTo>
                <a:cubicBezTo>
                  <a:pt x="226411" y="179723"/>
                  <a:pt x="225615" y="183171"/>
                  <a:pt x="225615" y="186752"/>
                </a:cubicBezTo>
                <a:lnTo>
                  <a:pt x="225615" y="186752"/>
                </a:lnTo>
                <a:close/>
                <a:moveTo>
                  <a:pt x="106242" y="0"/>
                </a:moveTo>
                <a:cubicBezTo>
                  <a:pt x="163939" y="0"/>
                  <a:pt x="210893" y="37404"/>
                  <a:pt x="212351" y="84092"/>
                </a:cubicBezTo>
                <a:cubicBezTo>
                  <a:pt x="202138" y="79582"/>
                  <a:pt x="190864" y="77195"/>
                  <a:pt x="179192" y="77195"/>
                </a:cubicBezTo>
                <a:cubicBezTo>
                  <a:pt x="159429" y="77195"/>
                  <a:pt x="140728" y="84092"/>
                  <a:pt x="126535" y="96692"/>
                </a:cubicBezTo>
                <a:cubicBezTo>
                  <a:pt x="111813" y="109691"/>
                  <a:pt x="103722" y="127198"/>
                  <a:pt x="103722" y="146033"/>
                </a:cubicBezTo>
                <a:cubicBezTo>
                  <a:pt x="103722" y="155318"/>
                  <a:pt x="105711" y="164204"/>
                  <a:pt x="109425" y="172560"/>
                </a:cubicBezTo>
                <a:cubicBezTo>
                  <a:pt x="108364" y="172560"/>
                  <a:pt x="107303" y="172560"/>
                  <a:pt x="106109" y="172560"/>
                </a:cubicBezTo>
                <a:cubicBezTo>
                  <a:pt x="100539" y="172560"/>
                  <a:pt x="94968" y="172162"/>
                  <a:pt x="89530" y="171499"/>
                </a:cubicBezTo>
                <a:cubicBezTo>
                  <a:pt x="66716" y="194313"/>
                  <a:pt x="39526" y="198424"/>
                  <a:pt x="13264" y="198955"/>
                </a:cubicBezTo>
                <a:lnTo>
                  <a:pt x="13264" y="193384"/>
                </a:lnTo>
                <a:cubicBezTo>
                  <a:pt x="27456" y="186487"/>
                  <a:pt x="39791" y="173754"/>
                  <a:pt x="39791" y="159297"/>
                </a:cubicBezTo>
                <a:cubicBezTo>
                  <a:pt x="39791" y="157307"/>
                  <a:pt x="39659" y="155318"/>
                  <a:pt x="39393" y="153328"/>
                </a:cubicBezTo>
                <a:cubicBezTo>
                  <a:pt x="15386" y="137544"/>
                  <a:pt x="0" y="113404"/>
                  <a:pt x="0" y="86346"/>
                </a:cubicBezTo>
                <a:cubicBezTo>
                  <a:pt x="133" y="38597"/>
                  <a:pt x="47616" y="0"/>
                  <a:pt x="106242" y="0"/>
                </a:cubicBezTo>
                <a:lnTo>
                  <a:pt x="106242" y="0"/>
                </a:lnTo>
                <a:close/>
              </a:path>
            </a:pathLst>
          </a:custGeom>
          <a:solidFill>
            <a:srgbClr val="EB4F48"/>
          </a:solidFill>
          <a:ln w="13262" cap="flat">
            <a:noFill/>
            <a:prstDash val="solid"/>
            <a:miter/>
          </a:ln>
        </p:spPr>
        <p:txBody>
          <a:bodyPr rtlCol="0" anchor="ctr"/>
          <a:lstStyle/>
          <a:p>
            <a:endParaRPr lang="en-ID"/>
          </a:p>
        </p:txBody>
      </p:sp>
      <p:sp>
        <p:nvSpPr>
          <p:cNvPr id="63" name="TextBox 62">
            <a:extLst>
              <a:ext uri="{FF2B5EF4-FFF2-40B4-BE49-F238E27FC236}">
                <a16:creationId xmlns:a16="http://schemas.microsoft.com/office/drawing/2014/main" id="{6C3D3DDE-17E5-48A1-8BF7-2405FC769A9B}"/>
              </a:ext>
            </a:extLst>
          </p:cNvPr>
          <p:cNvSpPr txBox="1"/>
          <p:nvPr/>
        </p:nvSpPr>
        <p:spPr>
          <a:xfrm>
            <a:off x="4252428" y="5466394"/>
            <a:ext cx="2578938" cy="606833"/>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TextBox 63">
            <a:extLst>
              <a:ext uri="{FF2B5EF4-FFF2-40B4-BE49-F238E27FC236}">
                <a16:creationId xmlns:a16="http://schemas.microsoft.com/office/drawing/2014/main" id="{0B97A4FF-BE5F-4053-9E11-F618F8D2E730}"/>
              </a:ext>
            </a:extLst>
          </p:cNvPr>
          <p:cNvSpPr txBox="1"/>
          <p:nvPr/>
        </p:nvSpPr>
        <p:spPr>
          <a:xfrm>
            <a:off x="4804245" y="5049373"/>
            <a:ext cx="2027122" cy="307777"/>
          </a:xfrm>
          <a:prstGeom prst="rect">
            <a:avLst/>
          </a:prstGeom>
          <a:noFill/>
        </p:spPr>
        <p:txBody>
          <a:bodyPr wrap="square" rtlCol="0">
            <a:spAutoFit/>
          </a:bodyPr>
          <a:lstStyle/>
          <a:p>
            <a:r>
              <a:rPr lang="en-US" sz="1400">
                <a:solidFill>
                  <a:schemeClr val="tx1">
                    <a:lumMod val="75000"/>
                    <a:lumOff val="25000"/>
                  </a:schemeClr>
                </a:solidFill>
                <a:latin typeface="Montserrat Medium" panose="00000600000000000000" pitchFamily="2" charset="0"/>
              </a:rPr>
              <a:t>Finding technology</a:t>
            </a:r>
            <a:endParaRPr lang="en-ID" sz="1400">
              <a:solidFill>
                <a:schemeClr val="tx1">
                  <a:lumMod val="75000"/>
                  <a:lumOff val="25000"/>
                </a:schemeClr>
              </a:solidFill>
              <a:latin typeface="Montserrat Medium" panose="00000600000000000000" pitchFamily="2" charset="0"/>
            </a:endParaRPr>
          </a:p>
        </p:txBody>
      </p:sp>
      <p:sp>
        <p:nvSpPr>
          <p:cNvPr id="65" name="Freeform: Shape 64">
            <a:extLst>
              <a:ext uri="{FF2B5EF4-FFF2-40B4-BE49-F238E27FC236}">
                <a16:creationId xmlns:a16="http://schemas.microsoft.com/office/drawing/2014/main" id="{BB4CAD8D-2354-4075-B9D5-F460EB4C34BB}"/>
              </a:ext>
            </a:extLst>
          </p:cNvPr>
          <p:cNvSpPr/>
          <p:nvPr/>
        </p:nvSpPr>
        <p:spPr>
          <a:xfrm>
            <a:off x="4419839" y="5030814"/>
            <a:ext cx="166199" cy="295466"/>
          </a:xfrm>
          <a:custGeom>
            <a:avLst/>
            <a:gdLst>
              <a:gd name="connsiteX0" fmla="*/ 59686 w 119372"/>
              <a:gd name="connsiteY0" fmla="*/ 145900 h 212218"/>
              <a:gd name="connsiteX1" fmla="*/ 92846 w 119372"/>
              <a:gd name="connsiteY1" fmla="*/ 112741 h 212218"/>
              <a:gd name="connsiteX2" fmla="*/ 92846 w 119372"/>
              <a:gd name="connsiteY2" fmla="*/ 33159 h 212218"/>
              <a:gd name="connsiteX3" fmla="*/ 59686 w 119372"/>
              <a:gd name="connsiteY3" fmla="*/ 0 h 212218"/>
              <a:gd name="connsiteX4" fmla="*/ 26527 w 119372"/>
              <a:gd name="connsiteY4" fmla="*/ 33159 h 212218"/>
              <a:gd name="connsiteX5" fmla="*/ 26527 w 119372"/>
              <a:gd name="connsiteY5" fmla="*/ 112741 h 212218"/>
              <a:gd name="connsiteX6" fmla="*/ 59686 w 119372"/>
              <a:gd name="connsiteY6" fmla="*/ 145900 h 212218"/>
              <a:gd name="connsiteX7" fmla="*/ 106109 w 119372"/>
              <a:gd name="connsiteY7" fmla="*/ 92846 h 212218"/>
              <a:gd name="connsiteX8" fmla="*/ 106109 w 119372"/>
              <a:gd name="connsiteY8" fmla="*/ 112741 h 212218"/>
              <a:gd name="connsiteX9" fmla="*/ 59686 w 119372"/>
              <a:gd name="connsiteY9" fmla="*/ 159164 h 212218"/>
              <a:gd name="connsiteX10" fmla="*/ 13264 w 119372"/>
              <a:gd name="connsiteY10" fmla="*/ 112741 h 212218"/>
              <a:gd name="connsiteX11" fmla="*/ 13264 w 119372"/>
              <a:gd name="connsiteY11" fmla="*/ 92846 h 212218"/>
              <a:gd name="connsiteX12" fmla="*/ 0 w 119372"/>
              <a:gd name="connsiteY12" fmla="*/ 92846 h 212218"/>
              <a:gd name="connsiteX13" fmla="*/ 0 w 119372"/>
              <a:gd name="connsiteY13" fmla="*/ 112741 h 212218"/>
              <a:gd name="connsiteX14" fmla="*/ 53055 w 119372"/>
              <a:gd name="connsiteY14" fmla="*/ 172030 h 212218"/>
              <a:gd name="connsiteX15" fmla="*/ 53055 w 119372"/>
              <a:gd name="connsiteY15" fmla="*/ 198955 h 212218"/>
              <a:gd name="connsiteX16" fmla="*/ 26527 w 119372"/>
              <a:gd name="connsiteY16" fmla="*/ 198955 h 212218"/>
              <a:gd name="connsiteX17" fmla="*/ 26527 w 119372"/>
              <a:gd name="connsiteY17" fmla="*/ 212219 h 212218"/>
              <a:gd name="connsiteX18" fmla="*/ 92846 w 119372"/>
              <a:gd name="connsiteY18" fmla="*/ 212219 h 212218"/>
              <a:gd name="connsiteX19" fmla="*/ 92846 w 119372"/>
              <a:gd name="connsiteY19" fmla="*/ 198955 h 212218"/>
              <a:gd name="connsiteX20" fmla="*/ 66318 w 119372"/>
              <a:gd name="connsiteY20" fmla="*/ 198955 h 212218"/>
              <a:gd name="connsiteX21" fmla="*/ 66318 w 119372"/>
              <a:gd name="connsiteY21" fmla="*/ 172030 h 212218"/>
              <a:gd name="connsiteX22" fmla="*/ 119373 w 119372"/>
              <a:gd name="connsiteY22" fmla="*/ 112741 h 212218"/>
              <a:gd name="connsiteX23" fmla="*/ 119373 w 119372"/>
              <a:gd name="connsiteY23" fmla="*/ 92846 h 212218"/>
              <a:gd name="connsiteX24" fmla="*/ 106109 w 119372"/>
              <a:gd name="connsiteY24" fmla="*/ 92846 h 21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372" h="212218">
                <a:moveTo>
                  <a:pt x="59686" y="145900"/>
                </a:moveTo>
                <a:cubicBezTo>
                  <a:pt x="77990" y="145900"/>
                  <a:pt x="92846" y="131045"/>
                  <a:pt x="92846" y="112741"/>
                </a:cubicBezTo>
                <a:lnTo>
                  <a:pt x="92846" y="33159"/>
                </a:lnTo>
                <a:cubicBezTo>
                  <a:pt x="92846" y="14855"/>
                  <a:pt x="77990" y="0"/>
                  <a:pt x="59686" y="0"/>
                </a:cubicBezTo>
                <a:cubicBezTo>
                  <a:pt x="41383" y="0"/>
                  <a:pt x="26527" y="14855"/>
                  <a:pt x="26527" y="33159"/>
                </a:cubicBezTo>
                <a:lnTo>
                  <a:pt x="26527" y="112741"/>
                </a:lnTo>
                <a:cubicBezTo>
                  <a:pt x="26527" y="131045"/>
                  <a:pt x="41383" y="145900"/>
                  <a:pt x="59686" y="145900"/>
                </a:cubicBezTo>
                <a:close/>
                <a:moveTo>
                  <a:pt x="106109" y="92846"/>
                </a:moveTo>
                <a:lnTo>
                  <a:pt x="106109" y="112741"/>
                </a:lnTo>
                <a:cubicBezTo>
                  <a:pt x="106109" y="138340"/>
                  <a:pt x="85285" y="159164"/>
                  <a:pt x="59686" y="159164"/>
                </a:cubicBezTo>
                <a:cubicBezTo>
                  <a:pt x="34088" y="159164"/>
                  <a:pt x="13264" y="138340"/>
                  <a:pt x="13264" y="112741"/>
                </a:cubicBezTo>
                <a:lnTo>
                  <a:pt x="13264" y="92846"/>
                </a:lnTo>
                <a:lnTo>
                  <a:pt x="0" y="92846"/>
                </a:lnTo>
                <a:lnTo>
                  <a:pt x="0" y="112741"/>
                </a:lnTo>
                <a:cubicBezTo>
                  <a:pt x="0" y="143513"/>
                  <a:pt x="23211" y="168714"/>
                  <a:pt x="53055" y="172030"/>
                </a:cubicBezTo>
                <a:lnTo>
                  <a:pt x="53055" y="198955"/>
                </a:lnTo>
                <a:lnTo>
                  <a:pt x="26527" y="198955"/>
                </a:lnTo>
                <a:lnTo>
                  <a:pt x="26527" y="212219"/>
                </a:lnTo>
                <a:lnTo>
                  <a:pt x="92846" y="212219"/>
                </a:lnTo>
                <a:lnTo>
                  <a:pt x="92846" y="198955"/>
                </a:lnTo>
                <a:lnTo>
                  <a:pt x="66318" y="198955"/>
                </a:lnTo>
                <a:lnTo>
                  <a:pt x="66318" y="172030"/>
                </a:lnTo>
                <a:cubicBezTo>
                  <a:pt x="96162" y="168714"/>
                  <a:pt x="119373" y="143380"/>
                  <a:pt x="119373" y="112741"/>
                </a:cubicBezTo>
                <a:lnTo>
                  <a:pt x="119373" y="92846"/>
                </a:lnTo>
                <a:lnTo>
                  <a:pt x="106109" y="92846"/>
                </a:lnTo>
                <a:close/>
              </a:path>
            </a:pathLst>
          </a:custGeom>
          <a:solidFill>
            <a:srgbClr val="EB4F48"/>
          </a:solidFill>
          <a:ln w="13262" cap="flat">
            <a:noFill/>
            <a:prstDash val="solid"/>
            <a:miter/>
          </a:ln>
        </p:spPr>
        <p:txBody>
          <a:bodyPr rtlCol="0" anchor="ctr"/>
          <a:lstStyle/>
          <a:p>
            <a:endParaRPr lang="en-ID"/>
          </a:p>
        </p:txBody>
      </p:sp>
      <p:sp>
        <p:nvSpPr>
          <p:cNvPr id="66" name="TextBox 65">
            <a:extLst>
              <a:ext uri="{FF2B5EF4-FFF2-40B4-BE49-F238E27FC236}">
                <a16:creationId xmlns:a16="http://schemas.microsoft.com/office/drawing/2014/main" id="{E3C101C1-62F9-4FCF-94B0-96A1A7AD3288}"/>
              </a:ext>
            </a:extLst>
          </p:cNvPr>
          <p:cNvSpPr txBox="1"/>
          <p:nvPr/>
        </p:nvSpPr>
        <p:spPr>
          <a:xfrm>
            <a:off x="1127219" y="1337434"/>
            <a:ext cx="4108142" cy="1077218"/>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Ideas that get people talking</a:t>
            </a:r>
            <a:endParaRPr lang="en-ID" sz="3200">
              <a:solidFill>
                <a:schemeClr val="tx1">
                  <a:lumMod val="65000"/>
                  <a:lumOff val="35000"/>
                </a:schemeClr>
              </a:solidFill>
              <a:latin typeface="Montserrat Medium" panose="00000600000000000000" pitchFamily="2" charset="0"/>
            </a:endParaRPr>
          </a:p>
        </p:txBody>
      </p:sp>
      <p:cxnSp>
        <p:nvCxnSpPr>
          <p:cNvPr id="67" name="Straight Connector 66">
            <a:extLst>
              <a:ext uri="{FF2B5EF4-FFF2-40B4-BE49-F238E27FC236}">
                <a16:creationId xmlns:a16="http://schemas.microsoft.com/office/drawing/2014/main" id="{4A6F75DC-18E2-45A1-BCD6-BD10300C615C}"/>
              </a:ext>
            </a:extLst>
          </p:cNvPr>
          <p:cNvCxnSpPr>
            <a:cxnSpLocks/>
          </p:cNvCxnSpPr>
          <p:nvPr/>
        </p:nvCxnSpPr>
        <p:spPr>
          <a:xfrm>
            <a:off x="4541422" y="1654745"/>
            <a:ext cx="1075678"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82FED71E-F589-4128-BE77-F069AFD572BB}"/>
              </a:ext>
            </a:extLst>
          </p:cNvPr>
          <p:cNvSpPr>
            <a:spLocks noGrp="1"/>
          </p:cNvSpPr>
          <p:nvPr>
            <p:ph type="pic" sz="quarter" idx="11"/>
          </p:nvPr>
        </p:nvSpPr>
        <p:spPr/>
        <p:txBody>
          <a:bodyPr/>
          <a:lstStyle/>
          <a:p>
            <a:endParaRPr lang="en-IN"/>
          </a:p>
        </p:txBody>
      </p:sp>
    </p:spTree>
    <p:extLst>
      <p:ext uri="{BB962C8B-B14F-4D97-AF65-F5344CB8AC3E}">
        <p14:creationId xmlns:p14="http://schemas.microsoft.com/office/powerpoint/2010/main" val="412743789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120899" y="-584794"/>
            <a:ext cx="3426869"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02</a:t>
            </a:r>
            <a:endParaRPr lang="en-ID" sz="19900" b="1" dirty="0">
              <a:solidFill>
                <a:schemeClr val="bg1">
                  <a:lumMod val="95000"/>
                </a:schemeClr>
              </a:solidFill>
              <a:latin typeface="Montserrat" panose="00000500000000000000" pitchFamily="2" charset="0"/>
            </a:endParaRPr>
          </a:p>
        </p:txBody>
      </p:sp>
      <p:cxnSp>
        <p:nvCxnSpPr>
          <p:cNvPr id="2" name="Straight Connector 1">
            <a:extLst>
              <a:ext uri="{FF2B5EF4-FFF2-40B4-BE49-F238E27FC236}">
                <a16:creationId xmlns:a16="http://schemas.microsoft.com/office/drawing/2014/main" id="{247A3A46-1735-420B-710F-79E19EB26392}"/>
              </a:ext>
            </a:extLst>
          </p:cNvPr>
          <p:cNvCxnSpPr>
            <a:cxnSpLocks/>
          </p:cNvCxnSpPr>
          <p:nvPr/>
        </p:nvCxnSpPr>
        <p:spPr>
          <a:xfrm>
            <a:off x="1174936" y="2312406"/>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BB33EF1-8AEE-7AD1-32BD-64DCC2DCDFAD}"/>
              </a:ext>
            </a:extLst>
          </p:cNvPr>
          <p:cNvSpPr txBox="1"/>
          <p:nvPr/>
        </p:nvSpPr>
        <p:spPr>
          <a:xfrm>
            <a:off x="1108835" y="3758244"/>
            <a:ext cx="4575176" cy="23180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Graphic design</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User experience (UX) design</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User interface (UI) design</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Web design</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Motion graphics</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Animation</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Programming</a:t>
            </a:r>
          </a:p>
        </p:txBody>
      </p:sp>
      <p:sp>
        <p:nvSpPr>
          <p:cNvPr id="7" name="TextBox 6">
            <a:extLst>
              <a:ext uri="{FF2B5EF4-FFF2-40B4-BE49-F238E27FC236}">
                <a16:creationId xmlns:a16="http://schemas.microsoft.com/office/drawing/2014/main" id="{B4E0C2FF-34FC-D6C7-FEF6-5C7A6C5CFDCD}"/>
              </a:ext>
            </a:extLst>
          </p:cNvPr>
          <p:cNvSpPr txBox="1"/>
          <p:nvPr/>
        </p:nvSpPr>
        <p:spPr>
          <a:xfrm>
            <a:off x="1108835" y="2569916"/>
            <a:ext cx="6120640" cy="1025409"/>
          </a:xfrm>
          <a:prstGeom prst="rect">
            <a:avLst/>
          </a:prstGeom>
          <a:noFill/>
        </p:spPr>
        <p:txBody>
          <a:bodyPr wrap="square" rtlCol="0">
            <a:spAutoFit/>
          </a:bodyPr>
          <a:lstStyle/>
          <a:p>
            <a:pPr>
              <a:lnSpc>
                <a:spcPct val="150000"/>
              </a:lnSpc>
            </a:pPr>
            <a:r>
              <a:rPr lang="en-US" sz="1400" dirty="0">
                <a:solidFill>
                  <a:schemeClr val="tx1">
                    <a:lumMod val="65000"/>
                    <a:lumOff val="35000"/>
                  </a:schemeClr>
                </a:solidFill>
                <a:latin typeface="Montserrat Medium" panose="00000600000000000000" pitchFamily="2" charset="0"/>
              </a:rPr>
              <a:t>New media designers use a variety of skills to create visually appealing and user-friendly experiences using modern technologies. It encompasses various discipline, including:</a:t>
            </a:r>
          </a:p>
        </p:txBody>
      </p:sp>
    </p:spTree>
    <p:extLst>
      <p:ext uri="{BB962C8B-B14F-4D97-AF65-F5344CB8AC3E}">
        <p14:creationId xmlns:p14="http://schemas.microsoft.com/office/powerpoint/2010/main" val="42396848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F345096-458B-45E9-8E19-2A0B9735144F}"/>
              </a:ext>
            </a:extLst>
          </p:cNvPr>
          <p:cNvSpPr/>
          <p:nvPr/>
        </p:nvSpPr>
        <p:spPr>
          <a:xfrm>
            <a:off x="-976456" y="4428058"/>
            <a:ext cx="14144907" cy="5717219"/>
          </a:xfrm>
          <a:prstGeom prst="ellipse">
            <a:avLst/>
          </a:prstGeom>
          <a:noFill/>
          <a:ln w="28575">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Rectangle 30">
            <a:extLst>
              <a:ext uri="{FF2B5EF4-FFF2-40B4-BE49-F238E27FC236}">
                <a16:creationId xmlns:a16="http://schemas.microsoft.com/office/drawing/2014/main" id="{13593FC3-0B1A-4498-B65C-250C5DF77CB9}"/>
              </a:ext>
            </a:extLst>
          </p:cNvPr>
          <p:cNvSpPr/>
          <p:nvPr/>
        </p:nvSpPr>
        <p:spPr>
          <a:xfrm>
            <a:off x="1157053" y="1358282"/>
            <a:ext cx="3175249" cy="4582936"/>
          </a:xfrm>
          <a:prstGeom prst="rect">
            <a:avLst/>
          </a:prstGeom>
          <a:solidFill>
            <a:schemeClr val="bg1"/>
          </a:solidFill>
          <a:ln w="19050">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Rectangle 31">
            <a:extLst>
              <a:ext uri="{FF2B5EF4-FFF2-40B4-BE49-F238E27FC236}">
                <a16:creationId xmlns:a16="http://schemas.microsoft.com/office/drawing/2014/main" id="{B82285F6-8D76-4A41-AC1E-2CC69F4DA6F3}"/>
              </a:ext>
            </a:extLst>
          </p:cNvPr>
          <p:cNvSpPr/>
          <p:nvPr/>
        </p:nvSpPr>
        <p:spPr>
          <a:xfrm>
            <a:off x="4508374" y="1358282"/>
            <a:ext cx="3175249" cy="4582936"/>
          </a:xfrm>
          <a:prstGeom prst="rect">
            <a:avLst/>
          </a:prstGeom>
          <a:solidFill>
            <a:schemeClr val="bg1"/>
          </a:solidFill>
          <a:ln w="19050">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a:extLst>
              <a:ext uri="{FF2B5EF4-FFF2-40B4-BE49-F238E27FC236}">
                <a16:creationId xmlns:a16="http://schemas.microsoft.com/office/drawing/2014/main" id="{AB406C08-BCDC-4749-88D7-18C988188B04}"/>
              </a:ext>
            </a:extLst>
          </p:cNvPr>
          <p:cNvSpPr/>
          <p:nvPr/>
        </p:nvSpPr>
        <p:spPr>
          <a:xfrm>
            <a:off x="7859695" y="1358282"/>
            <a:ext cx="3175249" cy="4582936"/>
          </a:xfrm>
          <a:prstGeom prst="rect">
            <a:avLst/>
          </a:prstGeom>
          <a:solidFill>
            <a:schemeClr val="bg1"/>
          </a:solidFill>
          <a:ln w="19050">
            <a:solidFill>
              <a:srgbClr val="EB4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1E48D12C-F221-4451-9B6B-33B9AF83E4B4}"/>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BDC7B77B-1143-4921-A6F2-E2E42A4B5C67}"/>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45740343-CCBE-4990-9482-EB840F4F492F}"/>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0" name="TextBox 9">
            <a:extLst>
              <a:ext uri="{FF2B5EF4-FFF2-40B4-BE49-F238E27FC236}">
                <a16:creationId xmlns:a16="http://schemas.microsoft.com/office/drawing/2014/main" id="{47BF924E-13D6-49BE-A608-8D84B888B9BC}"/>
              </a:ext>
            </a:extLst>
          </p:cNvPr>
          <p:cNvSpPr txBox="1"/>
          <p:nvPr/>
        </p:nvSpPr>
        <p:spPr>
          <a:xfrm>
            <a:off x="1474489" y="1826979"/>
            <a:ext cx="2543342" cy="307777"/>
          </a:xfrm>
          <a:prstGeom prst="rect">
            <a:avLst/>
          </a:prstGeom>
          <a:noFill/>
        </p:spPr>
        <p:txBody>
          <a:bodyPr wrap="square" rtlCol="0">
            <a:spAutoFit/>
          </a:bodyPr>
          <a:lstStyle/>
          <a:p>
            <a:pPr algn="ctr"/>
            <a:r>
              <a:rPr lang="en-ID" sz="1400" dirty="0">
                <a:solidFill>
                  <a:schemeClr val="tx1">
                    <a:lumMod val="65000"/>
                    <a:lumOff val="35000"/>
                  </a:schemeClr>
                </a:solidFill>
                <a:latin typeface="Montserrat Medium" panose="00000600000000000000" pitchFamily="2" charset="0"/>
                <a:cs typeface="Rubik" panose="00000500000000000000" pitchFamily="2" charset="-79"/>
              </a:rPr>
              <a:t>Standard Plan</a:t>
            </a:r>
          </a:p>
        </p:txBody>
      </p:sp>
      <p:sp>
        <p:nvSpPr>
          <p:cNvPr id="11" name="TextBox 10">
            <a:extLst>
              <a:ext uri="{FF2B5EF4-FFF2-40B4-BE49-F238E27FC236}">
                <a16:creationId xmlns:a16="http://schemas.microsoft.com/office/drawing/2014/main" id="{E191E675-CC6A-4B97-A029-7A2F50BD4E20}"/>
              </a:ext>
            </a:extLst>
          </p:cNvPr>
          <p:cNvSpPr txBox="1"/>
          <p:nvPr/>
        </p:nvSpPr>
        <p:spPr>
          <a:xfrm>
            <a:off x="1374560" y="2706326"/>
            <a:ext cx="2743200" cy="769441"/>
          </a:xfrm>
          <a:prstGeom prst="rect">
            <a:avLst/>
          </a:prstGeom>
          <a:noFill/>
        </p:spPr>
        <p:txBody>
          <a:bodyPr wrap="square" rtlCol="0">
            <a:spAutoFit/>
          </a:bodyPr>
          <a:lstStyle/>
          <a:p>
            <a:pPr algn="ctr"/>
            <a:r>
              <a:rPr lang="en-ID" sz="4400">
                <a:solidFill>
                  <a:schemeClr val="tx1">
                    <a:lumMod val="65000"/>
                    <a:lumOff val="35000"/>
                  </a:schemeClr>
                </a:solidFill>
                <a:latin typeface="Montserrat Medium" panose="00000600000000000000" pitchFamily="2" charset="0"/>
                <a:cs typeface="Rubik" panose="00000500000000000000" pitchFamily="2" charset="-79"/>
              </a:rPr>
              <a:t>$39/</a:t>
            </a:r>
            <a:r>
              <a:rPr lang="en-ID" sz="3200" dirty="0" err="1">
                <a:solidFill>
                  <a:schemeClr val="tx1">
                    <a:lumMod val="65000"/>
                    <a:lumOff val="35000"/>
                  </a:schemeClr>
                </a:solidFill>
                <a:latin typeface="Montserrat Medium" panose="00000600000000000000" pitchFamily="2" charset="0"/>
                <a:cs typeface="Rubik" panose="00000500000000000000" pitchFamily="2" charset="-79"/>
              </a:rPr>
              <a:t>mo</a:t>
            </a:r>
            <a:endParaRPr lang="en-ID" sz="4400" dirty="0">
              <a:solidFill>
                <a:schemeClr val="tx1">
                  <a:lumMod val="65000"/>
                  <a:lumOff val="35000"/>
                </a:schemeClr>
              </a:solidFill>
              <a:latin typeface="Montserrat Medium" panose="00000600000000000000" pitchFamily="2" charset="0"/>
              <a:cs typeface="Rubik" panose="00000500000000000000" pitchFamily="2" charset="-79"/>
            </a:endParaRPr>
          </a:p>
        </p:txBody>
      </p:sp>
      <p:sp>
        <p:nvSpPr>
          <p:cNvPr id="12" name="TextBox 11">
            <a:extLst>
              <a:ext uri="{FF2B5EF4-FFF2-40B4-BE49-F238E27FC236}">
                <a16:creationId xmlns:a16="http://schemas.microsoft.com/office/drawing/2014/main" id="{31C3F122-245A-4103-960E-3E90585342A9}"/>
              </a:ext>
            </a:extLst>
          </p:cNvPr>
          <p:cNvSpPr txBox="1"/>
          <p:nvPr/>
        </p:nvSpPr>
        <p:spPr>
          <a:xfrm>
            <a:off x="1667525" y="3598222"/>
            <a:ext cx="2212019" cy="374571"/>
          </a:xfrm>
          <a:prstGeom prst="roundRect">
            <a:avLst/>
          </a:prstGeom>
          <a:solidFill>
            <a:srgbClr val="EB4F48"/>
          </a:solidFill>
        </p:spPr>
        <p:txBody>
          <a:bodyPr wrap="square" rtlCol="0">
            <a:spAutoFit/>
          </a:bodyPr>
          <a:lstStyle/>
          <a:p>
            <a:pPr algn="ctr"/>
            <a:r>
              <a:rPr lang="en-ID" sz="1600">
                <a:solidFill>
                  <a:schemeClr val="bg1"/>
                </a:solidFill>
                <a:latin typeface="Montserrat" panose="00000500000000000000" pitchFamily="2" charset="0"/>
                <a:cs typeface="Rubik" panose="00000500000000000000" pitchFamily="2" charset="-79"/>
              </a:rPr>
              <a:t>-5% </a:t>
            </a:r>
            <a:r>
              <a:rPr lang="en-ID" sz="1600" dirty="0">
                <a:solidFill>
                  <a:schemeClr val="bg1"/>
                </a:solidFill>
                <a:latin typeface="Montserrat" panose="00000500000000000000" pitchFamily="2" charset="0"/>
                <a:cs typeface="Rubik" panose="00000500000000000000" pitchFamily="2" charset="-79"/>
              </a:rPr>
              <a:t>Cashback</a:t>
            </a:r>
          </a:p>
        </p:txBody>
      </p:sp>
      <p:sp>
        <p:nvSpPr>
          <p:cNvPr id="13" name="TextBox 12">
            <a:extLst>
              <a:ext uri="{FF2B5EF4-FFF2-40B4-BE49-F238E27FC236}">
                <a16:creationId xmlns:a16="http://schemas.microsoft.com/office/drawing/2014/main" id="{DE1247C8-164F-4236-B93C-6F6FEF50E87E}"/>
              </a:ext>
            </a:extLst>
          </p:cNvPr>
          <p:cNvSpPr txBox="1"/>
          <p:nvPr/>
        </p:nvSpPr>
        <p:spPr>
          <a:xfrm>
            <a:off x="1374560" y="4498296"/>
            <a:ext cx="2743200" cy="307777"/>
          </a:xfrm>
          <a:prstGeom prst="rect">
            <a:avLst/>
          </a:prstGeom>
          <a:noFill/>
        </p:spPr>
        <p:txBody>
          <a:bodyPr wrap="square" rtlCol="0">
            <a:spAutoFit/>
          </a:bodyPr>
          <a:lstStyle/>
          <a:p>
            <a:pPr algn="ctr"/>
            <a:r>
              <a:rPr lang="en-ID" sz="1400" dirty="0">
                <a:solidFill>
                  <a:schemeClr val="tx1">
                    <a:lumMod val="65000"/>
                    <a:lumOff val="35000"/>
                  </a:schemeClr>
                </a:solidFill>
                <a:latin typeface="Montserrat Medium" panose="00000600000000000000" pitchFamily="2" charset="0"/>
                <a:cs typeface="Rubik" panose="00000500000000000000" pitchFamily="2" charset="-79"/>
              </a:rPr>
              <a:t>Services :</a:t>
            </a:r>
          </a:p>
        </p:txBody>
      </p:sp>
      <p:sp>
        <p:nvSpPr>
          <p:cNvPr id="15" name="TextBox 14">
            <a:extLst>
              <a:ext uri="{FF2B5EF4-FFF2-40B4-BE49-F238E27FC236}">
                <a16:creationId xmlns:a16="http://schemas.microsoft.com/office/drawing/2014/main" id="{72236488-EC39-4553-94D7-0AFF0E2AB356}"/>
              </a:ext>
            </a:extLst>
          </p:cNvPr>
          <p:cNvSpPr txBox="1"/>
          <p:nvPr/>
        </p:nvSpPr>
        <p:spPr>
          <a:xfrm>
            <a:off x="4824329" y="1826979"/>
            <a:ext cx="2543342" cy="307777"/>
          </a:xfrm>
          <a:prstGeom prst="rect">
            <a:avLst/>
          </a:prstGeom>
          <a:noFill/>
        </p:spPr>
        <p:txBody>
          <a:bodyPr wrap="square" rtlCol="0">
            <a:spAutoFit/>
          </a:bodyPr>
          <a:lstStyle/>
          <a:p>
            <a:pPr algn="ctr"/>
            <a:r>
              <a:rPr lang="en-ID" sz="1400">
                <a:solidFill>
                  <a:schemeClr val="tx1">
                    <a:lumMod val="65000"/>
                    <a:lumOff val="35000"/>
                  </a:schemeClr>
                </a:solidFill>
                <a:latin typeface="Montserrat Medium" panose="00000600000000000000" pitchFamily="2" charset="0"/>
                <a:cs typeface="Rubik" panose="00000500000000000000" pitchFamily="2" charset="-79"/>
              </a:rPr>
              <a:t>Creator Plan</a:t>
            </a:r>
            <a:endParaRPr lang="en-ID" sz="1400" dirty="0">
              <a:solidFill>
                <a:schemeClr val="tx1">
                  <a:lumMod val="65000"/>
                  <a:lumOff val="35000"/>
                </a:schemeClr>
              </a:solidFill>
              <a:latin typeface="Montserrat Medium" panose="00000600000000000000" pitchFamily="2" charset="0"/>
              <a:cs typeface="Rubik" panose="00000500000000000000" pitchFamily="2" charset="-79"/>
            </a:endParaRPr>
          </a:p>
        </p:txBody>
      </p:sp>
      <p:sp>
        <p:nvSpPr>
          <p:cNvPr id="16" name="TextBox 15">
            <a:extLst>
              <a:ext uri="{FF2B5EF4-FFF2-40B4-BE49-F238E27FC236}">
                <a16:creationId xmlns:a16="http://schemas.microsoft.com/office/drawing/2014/main" id="{F7694673-97E3-498A-A26B-387E0AA095B9}"/>
              </a:ext>
            </a:extLst>
          </p:cNvPr>
          <p:cNvSpPr txBox="1"/>
          <p:nvPr/>
        </p:nvSpPr>
        <p:spPr>
          <a:xfrm>
            <a:off x="4724400" y="2703732"/>
            <a:ext cx="2743200" cy="769441"/>
          </a:xfrm>
          <a:prstGeom prst="rect">
            <a:avLst/>
          </a:prstGeom>
          <a:noFill/>
        </p:spPr>
        <p:txBody>
          <a:bodyPr wrap="square" rtlCol="0">
            <a:spAutoFit/>
          </a:bodyPr>
          <a:lstStyle/>
          <a:p>
            <a:pPr algn="ctr"/>
            <a:r>
              <a:rPr lang="en-ID" sz="4400">
                <a:solidFill>
                  <a:schemeClr val="tx1">
                    <a:lumMod val="65000"/>
                    <a:lumOff val="35000"/>
                  </a:schemeClr>
                </a:solidFill>
                <a:latin typeface="Montserrat Medium" panose="00000600000000000000" pitchFamily="2" charset="0"/>
                <a:cs typeface="Rubik" panose="00000500000000000000" pitchFamily="2" charset="-79"/>
              </a:rPr>
              <a:t>$59/</a:t>
            </a:r>
            <a:r>
              <a:rPr lang="en-ID" sz="3200" dirty="0" err="1">
                <a:solidFill>
                  <a:schemeClr val="tx1">
                    <a:lumMod val="65000"/>
                    <a:lumOff val="35000"/>
                  </a:schemeClr>
                </a:solidFill>
                <a:latin typeface="Montserrat Medium" panose="00000600000000000000" pitchFamily="2" charset="0"/>
                <a:cs typeface="Rubik" panose="00000500000000000000" pitchFamily="2" charset="-79"/>
              </a:rPr>
              <a:t>mo</a:t>
            </a:r>
            <a:endParaRPr lang="en-ID" sz="4400" dirty="0">
              <a:solidFill>
                <a:schemeClr val="tx1">
                  <a:lumMod val="65000"/>
                  <a:lumOff val="35000"/>
                </a:schemeClr>
              </a:solidFill>
              <a:latin typeface="Montserrat Medium" panose="00000600000000000000" pitchFamily="2" charset="0"/>
              <a:cs typeface="Rubik" panose="00000500000000000000" pitchFamily="2" charset="-79"/>
            </a:endParaRPr>
          </a:p>
        </p:txBody>
      </p:sp>
      <p:sp>
        <p:nvSpPr>
          <p:cNvPr id="17" name="TextBox 16">
            <a:extLst>
              <a:ext uri="{FF2B5EF4-FFF2-40B4-BE49-F238E27FC236}">
                <a16:creationId xmlns:a16="http://schemas.microsoft.com/office/drawing/2014/main" id="{76DF3387-4682-4C0F-8781-147240CE2E0C}"/>
              </a:ext>
            </a:extLst>
          </p:cNvPr>
          <p:cNvSpPr txBox="1"/>
          <p:nvPr/>
        </p:nvSpPr>
        <p:spPr>
          <a:xfrm>
            <a:off x="5017365" y="3598222"/>
            <a:ext cx="2212019" cy="374571"/>
          </a:xfrm>
          <a:prstGeom prst="roundRect">
            <a:avLst/>
          </a:prstGeom>
          <a:solidFill>
            <a:srgbClr val="EB4F48"/>
          </a:solidFill>
        </p:spPr>
        <p:txBody>
          <a:bodyPr wrap="square" rtlCol="0">
            <a:spAutoFit/>
          </a:bodyPr>
          <a:lstStyle/>
          <a:p>
            <a:pPr algn="ctr"/>
            <a:r>
              <a:rPr lang="en-ID" sz="1600">
                <a:solidFill>
                  <a:schemeClr val="bg1"/>
                </a:solidFill>
                <a:latin typeface="Montserrat" panose="00000500000000000000" pitchFamily="2" charset="0"/>
                <a:cs typeface="Rubik" panose="00000500000000000000" pitchFamily="2" charset="-79"/>
              </a:rPr>
              <a:t>-10% </a:t>
            </a:r>
            <a:r>
              <a:rPr lang="en-ID" sz="1600" dirty="0">
                <a:solidFill>
                  <a:schemeClr val="bg1"/>
                </a:solidFill>
                <a:latin typeface="Montserrat" panose="00000500000000000000" pitchFamily="2" charset="0"/>
                <a:cs typeface="Rubik" panose="00000500000000000000" pitchFamily="2" charset="-79"/>
              </a:rPr>
              <a:t>Cashback</a:t>
            </a:r>
          </a:p>
        </p:txBody>
      </p:sp>
      <p:sp>
        <p:nvSpPr>
          <p:cNvPr id="18" name="TextBox 17">
            <a:extLst>
              <a:ext uri="{FF2B5EF4-FFF2-40B4-BE49-F238E27FC236}">
                <a16:creationId xmlns:a16="http://schemas.microsoft.com/office/drawing/2014/main" id="{79173566-A90B-41F0-9E75-B9DA361DA0E4}"/>
              </a:ext>
            </a:extLst>
          </p:cNvPr>
          <p:cNvSpPr txBox="1"/>
          <p:nvPr/>
        </p:nvSpPr>
        <p:spPr>
          <a:xfrm>
            <a:off x="4724400" y="4498296"/>
            <a:ext cx="2743200" cy="307777"/>
          </a:xfrm>
          <a:prstGeom prst="rect">
            <a:avLst/>
          </a:prstGeom>
          <a:noFill/>
        </p:spPr>
        <p:txBody>
          <a:bodyPr wrap="square" rtlCol="0">
            <a:spAutoFit/>
          </a:bodyPr>
          <a:lstStyle/>
          <a:p>
            <a:pPr algn="ctr"/>
            <a:r>
              <a:rPr lang="en-ID" sz="1400" dirty="0">
                <a:solidFill>
                  <a:schemeClr val="tx1">
                    <a:lumMod val="65000"/>
                    <a:lumOff val="35000"/>
                  </a:schemeClr>
                </a:solidFill>
                <a:latin typeface="Montserrat Medium" panose="00000600000000000000" pitchFamily="2" charset="0"/>
                <a:cs typeface="Rubik" panose="00000500000000000000" pitchFamily="2" charset="-79"/>
              </a:rPr>
              <a:t>Services :</a:t>
            </a:r>
          </a:p>
        </p:txBody>
      </p:sp>
      <p:sp>
        <p:nvSpPr>
          <p:cNvPr id="20" name="TextBox 19">
            <a:extLst>
              <a:ext uri="{FF2B5EF4-FFF2-40B4-BE49-F238E27FC236}">
                <a16:creationId xmlns:a16="http://schemas.microsoft.com/office/drawing/2014/main" id="{049B8A8B-CE7D-4767-8301-EA418283CEB7}"/>
              </a:ext>
            </a:extLst>
          </p:cNvPr>
          <p:cNvSpPr txBox="1"/>
          <p:nvPr/>
        </p:nvSpPr>
        <p:spPr>
          <a:xfrm>
            <a:off x="8174169" y="1826979"/>
            <a:ext cx="2543342" cy="307777"/>
          </a:xfrm>
          <a:prstGeom prst="rect">
            <a:avLst/>
          </a:prstGeom>
          <a:noFill/>
        </p:spPr>
        <p:txBody>
          <a:bodyPr wrap="square" rtlCol="0">
            <a:spAutoFit/>
          </a:bodyPr>
          <a:lstStyle/>
          <a:p>
            <a:pPr algn="ctr"/>
            <a:r>
              <a:rPr lang="en-ID" sz="1400">
                <a:solidFill>
                  <a:schemeClr val="tx1">
                    <a:lumMod val="65000"/>
                    <a:lumOff val="35000"/>
                  </a:schemeClr>
                </a:solidFill>
                <a:latin typeface="Montserrat Medium" panose="00000600000000000000" pitchFamily="2" charset="0"/>
                <a:cs typeface="Rubik" panose="00000500000000000000" pitchFamily="2" charset="-79"/>
              </a:rPr>
              <a:t>Agency </a:t>
            </a:r>
            <a:r>
              <a:rPr lang="en-ID" sz="1400" dirty="0">
                <a:solidFill>
                  <a:schemeClr val="tx1">
                    <a:lumMod val="65000"/>
                    <a:lumOff val="35000"/>
                  </a:schemeClr>
                </a:solidFill>
                <a:latin typeface="Montserrat Medium" panose="00000600000000000000" pitchFamily="2" charset="0"/>
                <a:cs typeface="Rubik" panose="00000500000000000000" pitchFamily="2" charset="-79"/>
              </a:rPr>
              <a:t>Plan</a:t>
            </a:r>
          </a:p>
        </p:txBody>
      </p:sp>
      <p:sp>
        <p:nvSpPr>
          <p:cNvPr id="21" name="TextBox 20">
            <a:extLst>
              <a:ext uri="{FF2B5EF4-FFF2-40B4-BE49-F238E27FC236}">
                <a16:creationId xmlns:a16="http://schemas.microsoft.com/office/drawing/2014/main" id="{7924AE9D-746E-4F6F-9AC5-E0421A7E88A2}"/>
              </a:ext>
            </a:extLst>
          </p:cNvPr>
          <p:cNvSpPr txBox="1"/>
          <p:nvPr/>
        </p:nvSpPr>
        <p:spPr>
          <a:xfrm>
            <a:off x="8074240" y="2706326"/>
            <a:ext cx="2743200" cy="769441"/>
          </a:xfrm>
          <a:prstGeom prst="rect">
            <a:avLst/>
          </a:prstGeom>
          <a:noFill/>
        </p:spPr>
        <p:txBody>
          <a:bodyPr wrap="square" rtlCol="0">
            <a:spAutoFit/>
          </a:bodyPr>
          <a:lstStyle/>
          <a:p>
            <a:pPr algn="ctr"/>
            <a:r>
              <a:rPr lang="en-ID" sz="4400">
                <a:solidFill>
                  <a:schemeClr val="tx1">
                    <a:lumMod val="65000"/>
                    <a:lumOff val="35000"/>
                  </a:schemeClr>
                </a:solidFill>
                <a:latin typeface="Montserrat Medium" panose="00000600000000000000" pitchFamily="2" charset="0"/>
                <a:cs typeface="Rubik" panose="00000500000000000000" pitchFamily="2" charset="-79"/>
              </a:rPr>
              <a:t>$89/</a:t>
            </a:r>
            <a:r>
              <a:rPr lang="en-ID" sz="3200" dirty="0" err="1">
                <a:solidFill>
                  <a:schemeClr val="tx1">
                    <a:lumMod val="65000"/>
                    <a:lumOff val="35000"/>
                  </a:schemeClr>
                </a:solidFill>
                <a:latin typeface="Montserrat Medium" panose="00000600000000000000" pitchFamily="2" charset="0"/>
                <a:cs typeface="Rubik" panose="00000500000000000000" pitchFamily="2" charset="-79"/>
              </a:rPr>
              <a:t>mo</a:t>
            </a:r>
            <a:endParaRPr lang="en-ID" sz="4400" dirty="0">
              <a:solidFill>
                <a:schemeClr val="tx1">
                  <a:lumMod val="65000"/>
                  <a:lumOff val="35000"/>
                </a:schemeClr>
              </a:solidFill>
              <a:latin typeface="Montserrat Medium" panose="00000600000000000000" pitchFamily="2" charset="0"/>
              <a:cs typeface="Rubik" panose="00000500000000000000" pitchFamily="2" charset="-79"/>
            </a:endParaRPr>
          </a:p>
        </p:txBody>
      </p:sp>
      <p:sp>
        <p:nvSpPr>
          <p:cNvPr id="22" name="TextBox 21">
            <a:extLst>
              <a:ext uri="{FF2B5EF4-FFF2-40B4-BE49-F238E27FC236}">
                <a16:creationId xmlns:a16="http://schemas.microsoft.com/office/drawing/2014/main" id="{5E4F75D5-179D-41D5-A835-7D138072CD59}"/>
              </a:ext>
            </a:extLst>
          </p:cNvPr>
          <p:cNvSpPr txBox="1"/>
          <p:nvPr/>
        </p:nvSpPr>
        <p:spPr>
          <a:xfrm>
            <a:off x="8367205" y="3598222"/>
            <a:ext cx="2212019" cy="374571"/>
          </a:xfrm>
          <a:prstGeom prst="roundRect">
            <a:avLst/>
          </a:prstGeom>
          <a:solidFill>
            <a:srgbClr val="EB4F48"/>
          </a:solidFill>
        </p:spPr>
        <p:txBody>
          <a:bodyPr wrap="square" rtlCol="0">
            <a:spAutoFit/>
          </a:bodyPr>
          <a:lstStyle/>
          <a:p>
            <a:pPr algn="ctr"/>
            <a:r>
              <a:rPr lang="en-ID" sz="1600" dirty="0">
                <a:solidFill>
                  <a:schemeClr val="bg1"/>
                </a:solidFill>
                <a:latin typeface="Montserrat" panose="00000500000000000000" pitchFamily="2" charset="0"/>
                <a:cs typeface="Rubik" panose="00000500000000000000" pitchFamily="2" charset="-79"/>
              </a:rPr>
              <a:t>-20% Cashback</a:t>
            </a:r>
          </a:p>
        </p:txBody>
      </p:sp>
      <p:sp>
        <p:nvSpPr>
          <p:cNvPr id="23" name="TextBox 22">
            <a:extLst>
              <a:ext uri="{FF2B5EF4-FFF2-40B4-BE49-F238E27FC236}">
                <a16:creationId xmlns:a16="http://schemas.microsoft.com/office/drawing/2014/main" id="{ECBEC0F0-0459-42D4-B8A5-7ED1E43F30C7}"/>
              </a:ext>
            </a:extLst>
          </p:cNvPr>
          <p:cNvSpPr txBox="1"/>
          <p:nvPr/>
        </p:nvSpPr>
        <p:spPr>
          <a:xfrm>
            <a:off x="8074240" y="4498296"/>
            <a:ext cx="2743200" cy="307777"/>
          </a:xfrm>
          <a:prstGeom prst="rect">
            <a:avLst/>
          </a:prstGeom>
          <a:noFill/>
        </p:spPr>
        <p:txBody>
          <a:bodyPr wrap="square" rtlCol="0">
            <a:spAutoFit/>
          </a:bodyPr>
          <a:lstStyle/>
          <a:p>
            <a:pPr algn="ctr"/>
            <a:r>
              <a:rPr lang="en-ID" sz="1400" dirty="0">
                <a:solidFill>
                  <a:schemeClr val="tx1">
                    <a:lumMod val="65000"/>
                    <a:lumOff val="35000"/>
                  </a:schemeClr>
                </a:solidFill>
                <a:latin typeface="Montserrat Medium" panose="00000600000000000000" pitchFamily="2" charset="0"/>
                <a:cs typeface="Rubik" panose="00000500000000000000" pitchFamily="2" charset="-79"/>
              </a:rPr>
              <a:t>Services :</a:t>
            </a:r>
          </a:p>
        </p:txBody>
      </p:sp>
      <p:sp>
        <p:nvSpPr>
          <p:cNvPr id="25" name="TextBox 24">
            <a:extLst>
              <a:ext uri="{FF2B5EF4-FFF2-40B4-BE49-F238E27FC236}">
                <a16:creationId xmlns:a16="http://schemas.microsoft.com/office/drawing/2014/main" id="{3A45CD57-8C0F-44A5-84BC-B9EB5BA9623A}"/>
              </a:ext>
            </a:extLst>
          </p:cNvPr>
          <p:cNvSpPr txBox="1"/>
          <p:nvPr/>
        </p:nvSpPr>
        <p:spPr>
          <a:xfrm>
            <a:off x="1489095" y="4837552"/>
            <a:ext cx="2514129" cy="606833"/>
          </a:xfrm>
          <a:prstGeom prst="rect">
            <a:avLst/>
          </a:prstGeom>
          <a:noFill/>
        </p:spPr>
        <p:txBody>
          <a:bodyPr wrap="square" rtlCol="0">
            <a:spAutoFit/>
          </a:bodyPr>
          <a:lstStyle/>
          <a:p>
            <a:pPr algn="ctr">
              <a:lnSpc>
                <a:spcPct val="200000"/>
              </a:lnSpc>
            </a:pPr>
            <a:r>
              <a:rPr lang="en-US" sz="9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 pellentesque. Morbi orci dui, fermentum m </a:t>
            </a:r>
            <a:r>
              <a:rPr lang="en-US"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ipsum dolor </a:t>
            </a:r>
            <a:r>
              <a:rPr lang="en-US" sz="9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sit amet</a:t>
            </a:r>
            <a:endParaRPr lang="en-ID"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F1D398D8-1C1B-4C7D-9CD6-83C83599B861}"/>
              </a:ext>
            </a:extLst>
          </p:cNvPr>
          <p:cNvSpPr txBox="1"/>
          <p:nvPr/>
        </p:nvSpPr>
        <p:spPr>
          <a:xfrm>
            <a:off x="4838935" y="4834050"/>
            <a:ext cx="2514129" cy="606833"/>
          </a:xfrm>
          <a:prstGeom prst="rect">
            <a:avLst/>
          </a:prstGeom>
          <a:noFill/>
        </p:spPr>
        <p:txBody>
          <a:bodyPr wrap="square" rtlCol="0">
            <a:spAutoFit/>
          </a:bodyPr>
          <a:lstStyle/>
          <a:p>
            <a:pPr algn="ctr">
              <a:lnSpc>
                <a:spcPct val="200000"/>
              </a:lnSpc>
            </a:pPr>
            <a:r>
              <a:rPr lang="en-US" sz="9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 pellentesque. Morbi orci dui, fermentum m </a:t>
            </a:r>
            <a:r>
              <a:rPr lang="en-US"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ipsum dolor </a:t>
            </a:r>
            <a:r>
              <a:rPr lang="en-US" sz="9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sit amet</a:t>
            </a:r>
            <a:endParaRPr lang="en-ID"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C4CB56B6-2E86-4166-9219-45AB523EBB64}"/>
              </a:ext>
            </a:extLst>
          </p:cNvPr>
          <p:cNvSpPr txBox="1"/>
          <p:nvPr/>
        </p:nvSpPr>
        <p:spPr>
          <a:xfrm>
            <a:off x="8188775" y="4834049"/>
            <a:ext cx="2514129" cy="606833"/>
          </a:xfrm>
          <a:prstGeom prst="rect">
            <a:avLst/>
          </a:prstGeom>
          <a:noFill/>
        </p:spPr>
        <p:txBody>
          <a:bodyPr wrap="square" rtlCol="0">
            <a:spAutoFit/>
          </a:bodyPr>
          <a:lstStyle/>
          <a:p>
            <a:pPr algn="ctr">
              <a:lnSpc>
                <a:spcPct val="200000"/>
              </a:lnSpc>
            </a:pPr>
            <a:r>
              <a:rPr lang="en-US" sz="9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 pellentesque. Morbi orci dui, fermentum m </a:t>
            </a:r>
            <a:r>
              <a:rPr lang="en-US"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ipsum dolor </a:t>
            </a:r>
            <a:r>
              <a:rPr lang="en-US" sz="9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sit amet</a:t>
            </a:r>
            <a:endParaRPr lang="en-ID"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55733474"/>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790FDD-CD04-4F07-AB34-3A0A230D0EDA}"/>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866D3D17-9B41-4C7C-B2EF-EF9ACE6FDD05}"/>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9C881DB1-6434-4C84-ADF9-F7C191AC0ADD}"/>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grpSp>
        <p:nvGrpSpPr>
          <p:cNvPr id="9" name="Group 8">
            <a:extLst>
              <a:ext uri="{FF2B5EF4-FFF2-40B4-BE49-F238E27FC236}">
                <a16:creationId xmlns:a16="http://schemas.microsoft.com/office/drawing/2014/main" id="{3C6B1C14-750E-4DE8-82EB-D93C52B1673B}"/>
              </a:ext>
            </a:extLst>
          </p:cNvPr>
          <p:cNvGrpSpPr/>
          <p:nvPr/>
        </p:nvGrpSpPr>
        <p:grpSpPr>
          <a:xfrm>
            <a:off x="1393794" y="923598"/>
            <a:ext cx="3741965" cy="5373079"/>
            <a:chOff x="7884885" y="952501"/>
            <a:chExt cx="3419085" cy="4909456"/>
          </a:xfrm>
        </p:grpSpPr>
        <p:pic>
          <p:nvPicPr>
            <p:cNvPr id="10" name="Picture 9" descr="A screen shot of a computer&#10;&#10;Description automatically generated">
              <a:extLst>
                <a:ext uri="{FF2B5EF4-FFF2-40B4-BE49-F238E27FC236}">
                  <a16:creationId xmlns:a16="http://schemas.microsoft.com/office/drawing/2014/main" id="{B3987646-98F5-4A35-8F55-60B43A5FF772}"/>
                </a:ext>
              </a:extLst>
            </p:cNvPr>
            <p:cNvPicPr>
              <a:picLocks noChangeAspect="1"/>
            </p:cNvPicPr>
            <p:nvPr/>
          </p:nvPicPr>
          <p:blipFill rotWithShape="1">
            <a:blip r:embed="rId2">
              <a:extLst>
                <a:ext uri="{28A0092B-C50C-407E-A947-70E740481C1C}">
                  <a14:useLocalDpi xmlns:a14="http://schemas.microsoft.com/office/drawing/2010/main" val="0"/>
                </a:ext>
              </a:extLst>
            </a:blip>
            <a:srcRect l="21999" t="21904" r="22000" b="22381"/>
            <a:stretch/>
          </p:blipFill>
          <p:spPr>
            <a:xfrm rot="5400000">
              <a:off x="7139700" y="1697686"/>
              <a:ext cx="4909456" cy="3419085"/>
            </a:xfrm>
            <a:prstGeom prst="rect">
              <a:avLst/>
            </a:prstGeom>
          </p:spPr>
        </p:pic>
        <p:sp>
          <p:nvSpPr>
            <p:cNvPr id="11" name="Rectangle 10">
              <a:extLst>
                <a:ext uri="{FF2B5EF4-FFF2-40B4-BE49-F238E27FC236}">
                  <a16:creationId xmlns:a16="http://schemas.microsoft.com/office/drawing/2014/main" id="{D6EDAE33-9176-4621-9120-FC6C246693B0}"/>
                </a:ext>
              </a:extLst>
            </p:cNvPr>
            <p:cNvSpPr/>
            <p:nvPr/>
          </p:nvSpPr>
          <p:spPr>
            <a:xfrm>
              <a:off x="8131714" y="1441939"/>
              <a:ext cx="2942492" cy="39155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 name="TextBox 15">
            <a:extLst>
              <a:ext uri="{FF2B5EF4-FFF2-40B4-BE49-F238E27FC236}">
                <a16:creationId xmlns:a16="http://schemas.microsoft.com/office/drawing/2014/main" id="{749A5E1C-63AA-4FFB-8249-EFF8EF5BEC17}"/>
              </a:ext>
            </a:extLst>
          </p:cNvPr>
          <p:cNvSpPr txBox="1"/>
          <p:nvPr/>
        </p:nvSpPr>
        <p:spPr>
          <a:xfrm>
            <a:off x="7828622" y="1441500"/>
            <a:ext cx="3519259" cy="3154710"/>
          </a:xfrm>
          <a:prstGeom prst="rect">
            <a:avLst/>
          </a:prstGeom>
          <a:noFill/>
        </p:spPr>
        <p:txBody>
          <a:bodyPr wrap="square" rtlCol="0">
            <a:spAutoFit/>
          </a:bodyPr>
          <a:lstStyle/>
          <a:p>
            <a:r>
              <a:rPr lang="en-US" sz="19900" b="1">
                <a:solidFill>
                  <a:schemeClr val="bg1">
                    <a:lumMod val="95000"/>
                  </a:schemeClr>
                </a:solidFill>
                <a:latin typeface="Montserrat" panose="00000500000000000000" pitchFamily="2" charset="0"/>
              </a:rPr>
              <a:t>07</a:t>
            </a:r>
            <a:endParaRPr lang="en-ID" sz="19900" b="1">
              <a:solidFill>
                <a:schemeClr val="bg1">
                  <a:lumMod val="95000"/>
                </a:schemeClr>
              </a:solidFill>
              <a:latin typeface="Montserrat" panose="00000500000000000000" pitchFamily="2" charset="0"/>
            </a:endParaRPr>
          </a:p>
        </p:txBody>
      </p:sp>
      <p:sp>
        <p:nvSpPr>
          <p:cNvPr id="17" name="TextBox 16">
            <a:extLst>
              <a:ext uri="{FF2B5EF4-FFF2-40B4-BE49-F238E27FC236}">
                <a16:creationId xmlns:a16="http://schemas.microsoft.com/office/drawing/2014/main" id="{4113CA61-B284-43BF-A560-E00252D8888B}"/>
              </a:ext>
            </a:extLst>
          </p:cNvPr>
          <p:cNvSpPr txBox="1"/>
          <p:nvPr/>
        </p:nvSpPr>
        <p:spPr>
          <a:xfrm>
            <a:off x="6096000" y="2346051"/>
            <a:ext cx="4092603" cy="1569660"/>
          </a:xfrm>
          <a:prstGeom prst="rect">
            <a:avLst/>
          </a:prstGeom>
          <a:noFill/>
        </p:spPr>
        <p:txBody>
          <a:bodyPr wrap="square" rtlCol="0">
            <a:spAutoFit/>
          </a:bodyPr>
          <a:lstStyle/>
          <a:p>
            <a:r>
              <a:rPr lang="en-US" sz="3200">
                <a:solidFill>
                  <a:schemeClr val="tx1">
                    <a:lumMod val="65000"/>
                    <a:lumOff val="35000"/>
                  </a:schemeClr>
                </a:solidFill>
                <a:latin typeface="Montserrat Medium" panose="00000600000000000000" pitchFamily="2" charset="0"/>
              </a:rPr>
              <a:t>Make the customer the hero of your story</a:t>
            </a:r>
            <a:endParaRPr lang="en-ID" sz="3200">
              <a:solidFill>
                <a:schemeClr val="tx1">
                  <a:lumMod val="65000"/>
                  <a:lumOff val="35000"/>
                </a:schemeClr>
              </a:solidFill>
              <a:latin typeface="Montserrat Medium" panose="00000600000000000000" pitchFamily="2" charset="0"/>
            </a:endParaRPr>
          </a:p>
        </p:txBody>
      </p:sp>
      <p:cxnSp>
        <p:nvCxnSpPr>
          <p:cNvPr id="18" name="Straight Connector 17">
            <a:extLst>
              <a:ext uri="{FF2B5EF4-FFF2-40B4-BE49-F238E27FC236}">
                <a16:creationId xmlns:a16="http://schemas.microsoft.com/office/drawing/2014/main" id="{34FF48F8-2142-4472-9959-1BD0A8B1992C}"/>
              </a:ext>
            </a:extLst>
          </p:cNvPr>
          <p:cNvCxnSpPr>
            <a:cxnSpLocks/>
          </p:cNvCxnSpPr>
          <p:nvPr/>
        </p:nvCxnSpPr>
        <p:spPr>
          <a:xfrm>
            <a:off x="6210667" y="1953653"/>
            <a:ext cx="119848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7DAFC32-1AC0-4924-A45B-44750B3B6733}"/>
              </a:ext>
            </a:extLst>
          </p:cNvPr>
          <p:cNvSpPr txBox="1"/>
          <p:nvPr/>
        </p:nvSpPr>
        <p:spPr>
          <a:xfrm>
            <a:off x="6096000" y="4988607"/>
            <a:ext cx="3977936"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ctetur</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adipiscing</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elit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scelerisque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Picture Placeholder 2">
            <a:extLst>
              <a:ext uri="{FF2B5EF4-FFF2-40B4-BE49-F238E27FC236}">
                <a16:creationId xmlns:a16="http://schemas.microsoft.com/office/drawing/2014/main" id="{5A13FF0F-3D7D-4F6D-ACAF-C695CE581FA4}"/>
              </a:ext>
            </a:extLst>
          </p:cNvPr>
          <p:cNvSpPr>
            <a:spLocks noGrp="1"/>
          </p:cNvSpPr>
          <p:nvPr>
            <p:ph type="pic" sz="quarter" idx="12"/>
          </p:nvPr>
        </p:nvSpPr>
        <p:spPr/>
        <p:txBody>
          <a:bodyPr/>
          <a:lstStyle/>
          <a:p>
            <a:endParaRPr lang="en-IN"/>
          </a:p>
        </p:txBody>
      </p:sp>
    </p:spTree>
    <p:extLst>
      <p:ext uri="{BB962C8B-B14F-4D97-AF65-F5344CB8AC3E}">
        <p14:creationId xmlns:p14="http://schemas.microsoft.com/office/powerpoint/2010/main" val="1260119561"/>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9EAF857D-D6A0-4A84-839B-853648716B1E}"/>
              </a:ext>
            </a:extLst>
          </p:cNvPr>
          <p:cNvSpPr/>
          <p:nvPr/>
        </p:nvSpPr>
        <p:spPr>
          <a:xfrm>
            <a:off x="2071475" y="1367261"/>
            <a:ext cx="2734832" cy="2734832"/>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9" name="Group 8">
            <a:extLst>
              <a:ext uri="{FF2B5EF4-FFF2-40B4-BE49-F238E27FC236}">
                <a16:creationId xmlns:a16="http://schemas.microsoft.com/office/drawing/2014/main" id="{90DCAEBA-C501-4EC6-90AC-8CFB7ACEAF34}"/>
              </a:ext>
            </a:extLst>
          </p:cNvPr>
          <p:cNvGrpSpPr/>
          <p:nvPr/>
        </p:nvGrpSpPr>
        <p:grpSpPr>
          <a:xfrm>
            <a:off x="5904488" y="1269137"/>
            <a:ext cx="8049342" cy="4646383"/>
            <a:chOff x="2738438" y="30163"/>
            <a:chExt cx="11828463" cy="6827838"/>
          </a:xfrm>
        </p:grpSpPr>
        <p:sp>
          <p:nvSpPr>
            <p:cNvPr id="10" name="Freeform 11">
              <a:extLst>
                <a:ext uri="{FF2B5EF4-FFF2-40B4-BE49-F238E27FC236}">
                  <a16:creationId xmlns:a16="http://schemas.microsoft.com/office/drawing/2014/main" id="{BC70571E-DDEF-423D-B6E3-34B6CD412B7A}"/>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2C6598E0-2C09-492C-8979-FED41408AA6D}"/>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29FB1EFB-BB6F-4668-B618-5FD5BC1A5871}"/>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4">
              <a:extLst>
                <a:ext uri="{FF2B5EF4-FFF2-40B4-BE49-F238E27FC236}">
                  <a16:creationId xmlns:a16="http://schemas.microsoft.com/office/drawing/2014/main" id="{F012B6E3-6BAE-4201-8630-2C565DD183D7}"/>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1993B213-C827-4586-BF22-01B96D54F622}"/>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02512B1C-04E5-48E5-97C1-D570A292B992}"/>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
              <a:extLst>
                <a:ext uri="{FF2B5EF4-FFF2-40B4-BE49-F238E27FC236}">
                  <a16:creationId xmlns:a16="http://schemas.microsoft.com/office/drawing/2014/main" id="{21D5A6D7-DC60-4567-A4BD-A80A3E42E4A3}"/>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00FBA0C8-356B-4A37-BE35-1D424BB474CD}"/>
              </a:ext>
            </a:extLst>
          </p:cNvPr>
          <p:cNvSpPr txBox="1"/>
          <p:nvPr/>
        </p:nvSpPr>
        <p:spPr>
          <a:xfrm>
            <a:off x="414291" y="271957"/>
            <a:ext cx="979503" cy="246221"/>
          </a:xfrm>
          <a:prstGeom prst="rect">
            <a:avLst/>
          </a:prstGeom>
          <a:noFill/>
        </p:spPr>
        <p:txBody>
          <a:bodyPr wrap="square" rtlCol="0">
            <a:spAutoFit/>
          </a:bodyPr>
          <a:lstStyle/>
          <a:p>
            <a:r>
              <a:rPr lang="en-US" sz="1000" b="1">
                <a:solidFill>
                  <a:schemeClr val="tx1">
                    <a:lumMod val="85000"/>
                    <a:lumOff val="15000"/>
                  </a:schemeClr>
                </a:solidFill>
                <a:latin typeface="Montserrat" panose="00000500000000000000" pitchFamily="2" charset="0"/>
              </a:rPr>
              <a:t>STADIA</a:t>
            </a:r>
            <a:endParaRPr lang="en-ID" sz="1000" b="1">
              <a:solidFill>
                <a:schemeClr val="tx1">
                  <a:lumMod val="85000"/>
                  <a:lumOff val="1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1B95E5BE-7C2B-441E-B8EA-0F6690934FF8}"/>
              </a:ext>
            </a:extLst>
          </p:cNvPr>
          <p:cNvSpPr txBox="1"/>
          <p:nvPr/>
        </p:nvSpPr>
        <p:spPr>
          <a:xfrm>
            <a:off x="5371730" y="271957"/>
            <a:ext cx="1448540" cy="230832"/>
          </a:xfrm>
          <a:prstGeom prst="rect">
            <a:avLst/>
          </a:prstGeom>
          <a:noFill/>
        </p:spPr>
        <p:txBody>
          <a:bodyPr wrap="square" rtlCol="0">
            <a:spAutoFit/>
          </a:bodyPr>
          <a:lstStyle/>
          <a:p>
            <a:r>
              <a:rPr lang="en-US" sz="900">
                <a:solidFill>
                  <a:schemeClr val="bg1">
                    <a:lumMod val="85000"/>
                  </a:schemeClr>
                </a:solidFill>
                <a:latin typeface="Montserrat Medium" panose="00000600000000000000" pitchFamily="2" charset="0"/>
              </a:rPr>
              <a:t>Creative Agency</a:t>
            </a:r>
            <a:endParaRPr lang="en-ID" sz="900">
              <a:solidFill>
                <a:schemeClr val="bg1">
                  <a:lumMod val="8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9D8265AD-0E18-4B0D-9D63-AD6B31382789}"/>
              </a:ext>
            </a:extLst>
          </p:cNvPr>
          <p:cNvSpPr txBox="1"/>
          <p:nvPr/>
        </p:nvSpPr>
        <p:spPr>
          <a:xfrm>
            <a:off x="10073936" y="271957"/>
            <a:ext cx="1448540" cy="230832"/>
          </a:xfrm>
          <a:prstGeom prst="rect">
            <a:avLst/>
          </a:prstGeom>
          <a:noFill/>
        </p:spPr>
        <p:txBody>
          <a:bodyPr wrap="square" rtlCol="0">
            <a:spAutoFit/>
          </a:bodyPr>
          <a:lstStyle/>
          <a:p>
            <a:pPr algn="r"/>
            <a:r>
              <a:rPr lang="en-US" sz="900">
                <a:solidFill>
                  <a:schemeClr val="bg1">
                    <a:lumMod val="85000"/>
                  </a:schemeClr>
                </a:solidFill>
                <a:latin typeface="Montserrat Medium" panose="00000600000000000000" pitchFamily="2" charset="0"/>
              </a:rPr>
              <a:t>2020</a:t>
            </a:r>
            <a:endParaRPr lang="en-ID" sz="900">
              <a:solidFill>
                <a:schemeClr val="bg1">
                  <a:lumMod val="85000"/>
                </a:schemeClr>
              </a:solidFill>
              <a:latin typeface="Montserrat Medium" panose="00000600000000000000" pitchFamily="2" charset="0"/>
            </a:endParaRPr>
          </a:p>
        </p:txBody>
      </p:sp>
      <p:sp>
        <p:nvSpPr>
          <p:cNvPr id="17" name="TextBox 16">
            <a:extLst>
              <a:ext uri="{FF2B5EF4-FFF2-40B4-BE49-F238E27FC236}">
                <a16:creationId xmlns:a16="http://schemas.microsoft.com/office/drawing/2014/main" id="{FF0CD5F2-C05F-4CAC-B148-1791E227E542}"/>
              </a:ext>
            </a:extLst>
          </p:cNvPr>
          <p:cNvSpPr txBox="1"/>
          <p:nvPr/>
        </p:nvSpPr>
        <p:spPr>
          <a:xfrm>
            <a:off x="978050" y="4751448"/>
            <a:ext cx="2986968" cy="1160831"/>
          </a:xfrm>
          <a:prstGeom prst="rect">
            <a:avLst/>
          </a:prstGeom>
          <a:noFill/>
        </p:spPr>
        <p:txBody>
          <a:bodyPr wrap="square" rtlCol="0">
            <a:spAutoFit/>
          </a:bodyPr>
          <a:lstStyle/>
          <a:p>
            <a:pPr>
              <a:lnSpc>
                <a:spcPct val="200000"/>
              </a:lnSpc>
            </a:pP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Lorem </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ipsum dolor sit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conse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scelerisque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malesuada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libero 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pellentesque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Morbi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orci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dui, fermentum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eget</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viverra</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dignissim</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risus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Donec</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lacinia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nli</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lectus</a:t>
            </a:r>
            <a:r>
              <a:rPr lang="en-US" sz="900" dirty="0">
                <a:solidFill>
                  <a:srgbClr val="181818"/>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rgbClr val="181818"/>
                </a:solidFill>
                <a:latin typeface="Open Sans" panose="020B0606030504020204" pitchFamily="34" charset="0"/>
                <a:ea typeface="Open Sans" panose="020B0606030504020204" pitchFamily="34" charset="0"/>
                <a:cs typeface="Open Sans" panose="020B0606030504020204" pitchFamily="34" charset="0"/>
              </a:rPr>
              <a:t>ornare</a:t>
            </a:r>
            <a:r>
              <a:rPr lang="en-US" sz="900">
                <a:solidFill>
                  <a:srgbClr val="181818"/>
                </a:solidFill>
                <a:latin typeface="Open Sans" panose="020B0606030504020204" pitchFamily="34" charset="0"/>
                <a:ea typeface="Open Sans" panose="020B0606030504020204" pitchFamily="34" charset="0"/>
                <a:cs typeface="Open Sans" panose="020B0606030504020204" pitchFamily="34" charset="0"/>
              </a:rPr>
              <a:t>, </a:t>
            </a:r>
            <a:endParaRPr lang="en-ID" sz="900" dirty="0">
              <a:solidFill>
                <a:srgbClr val="1818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55D5495D-363B-4DB0-A003-8A460F3ED2F8}"/>
              </a:ext>
            </a:extLst>
          </p:cNvPr>
          <p:cNvSpPr txBox="1"/>
          <p:nvPr/>
        </p:nvSpPr>
        <p:spPr>
          <a:xfrm>
            <a:off x="978050" y="2871317"/>
            <a:ext cx="2734832" cy="954107"/>
          </a:xfrm>
          <a:prstGeom prst="rect">
            <a:avLst/>
          </a:prstGeom>
          <a:noFill/>
        </p:spPr>
        <p:txBody>
          <a:bodyPr wrap="square" rtlCol="0">
            <a:spAutoFit/>
          </a:bodyPr>
          <a:lstStyle/>
          <a:p>
            <a:r>
              <a:rPr lang="en-US" sz="2800">
                <a:solidFill>
                  <a:srgbClr val="EB4F48"/>
                </a:solidFill>
                <a:latin typeface="Montserrat Medium" panose="00000600000000000000" pitchFamily="2" charset="0"/>
              </a:rPr>
              <a:t>Find your brand’s voice</a:t>
            </a:r>
            <a:endParaRPr lang="en-ID" sz="2800">
              <a:solidFill>
                <a:srgbClr val="EB4F48"/>
              </a:solidFill>
              <a:latin typeface="Montserrat Medium" panose="00000600000000000000" pitchFamily="2" charset="0"/>
            </a:endParaRPr>
          </a:p>
        </p:txBody>
      </p:sp>
      <p:cxnSp>
        <p:nvCxnSpPr>
          <p:cNvPr id="19" name="Straight Connector 18">
            <a:extLst>
              <a:ext uri="{FF2B5EF4-FFF2-40B4-BE49-F238E27FC236}">
                <a16:creationId xmlns:a16="http://schemas.microsoft.com/office/drawing/2014/main" id="{F01E39CA-3060-445F-A96A-B1A27E1213AC}"/>
              </a:ext>
            </a:extLst>
          </p:cNvPr>
          <p:cNvCxnSpPr>
            <a:cxnSpLocks/>
          </p:cNvCxnSpPr>
          <p:nvPr/>
        </p:nvCxnSpPr>
        <p:spPr>
          <a:xfrm>
            <a:off x="1086790" y="3986683"/>
            <a:ext cx="812309"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8552D08-5CB9-4A01-9964-6892EF5C2EFD}"/>
              </a:ext>
            </a:extLst>
          </p:cNvPr>
          <p:cNvSpPr txBox="1"/>
          <p:nvPr/>
        </p:nvSpPr>
        <p:spPr>
          <a:xfrm>
            <a:off x="3945782" y="1433273"/>
            <a:ext cx="1978971" cy="954107"/>
          </a:xfrm>
          <a:prstGeom prst="rect">
            <a:avLst/>
          </a:prstGeom>
          <a:noFill/>
        </p:spPr>
        <p:txBody>
          <a:bodyPr wrap="square" rtlCol="0">
            <a:spAutoFit/>
          </a:bodyPr>
          <a:lstStyle/>
          <a:p>
            <a:r>
              <a:rPr lang="en-US" sz="2800">
                <a:solidFill>
                  <a:srgbClr val="EB4F48"/>
                </a:solidFill>
                <a:latin typeface="Montserrat Medium" panose="00000600000000000000" pitchFamily="2" charset="0"/>
              </a:rPr>
              <a:t>Stadia</a:t>
            </a:r>
          </a:p>
          <a:p>
            <a:r>
              <a:rPr lang="en-US" sz="2800">
                <a:solidFill>
                  <a:srgbClr val="EB4F48"/>
                </a:solidFill>
                <a:latin typeface="Montserrat Medium" panose="00000600000000000000" pitchFamily="2" charset="0"/>
              </a:rPr>
              <a:t>Creative</a:t>
            </a:r>
            <a:endParaRPr lang="en-ID" sz="2800">
              <a:solidFill>
                <a:srgbClr val="EB4F48"/>
              </a:solidFill>
              <a:latin typeface="Montserrat Medium" panose="00000600000000000000" pitchFamily="2" charset="0"/>
            </a:endParaRPr>
          </a:p>
        </p:txBody>
      </p:sp>
      <p:sp>
        <p:nvSpPr>
          <p:cNvPr id="3" name="Picture Placeholder 2">
            <a:extLst>
              <a:ext uri="{FF2B5EF4-FFF2-40B4-BE49-F238E27FC236}">
                <a16:creationId xmlns:a16="http://schemas.microsoft.com/office/drawing/2014/main" id="{2413D47E-9BC0-4DEA-AC49-72BDEEFB4B38}"/>
              </a:ext>
            </a:extLst>
          </p:cNvPr>
          <p:cNvSpPr>
            <a:spLocks noGrp="1"/>
          </p:cNvSpPr>
          <p:nvPr>
            <p:ph type="pic" sz="quarter" idx="12"/>
          </p:nvPr>
        </p:nvSpPr>
        <p:spPr/>
        <p:txBody>
          <a:bodyPr/>
          <a:lstStyle/>
          <a:p>
            <a:endParaRPr lang="en-IN"/>
          </a:p>
        </p:txBody>
      </p:sp>
    </p:spTree>
    <p:extLst>
      <p:ext uri="{BB962C8B-B14F-4D97-AF65-F5344CB8AC3E}">
        <p14:creationId xmlns:p14="http://schemas.microsoft.com/office/powerpoint/2010/main" val="13159027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a:xfrm>
            <a:off x="8886032" y="0"/>
            <a:ext cx="3305967" cy="6858000"/>
          </a:xfrm>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120899" y="-584794"/>
            <a:ext cx="3426869"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02</a:t>
            </a:r>
            <a:endParaRPr lang="en-ID" sz="19900" b="1" dirty="0">
              <a:solidFill>
                <a:schemeClr val="bg1">
                  <a:lumMod val="95000"/>
                </a:schemeClr>
              </a:solidFill>
              <a:latin typeface="Montserrat" panose="00000500000000000000" pitchFamily="2" charset="0"/>
            </a:endParaRPr>
          </a:p>
        </p:txBody>
      </p:sp>
      <p:cxnSp>
        <p:nvCxnSpPr>
          <p:cNvPr id="2" name="Straight Connector 1">
            <a:extLst>
              <a:ext uri="{FF2B5EF4-FFF2-40B4-BE49-F238E27FC236}">
                <a16:creationId xmlns:a16="http://schemas.microsoft.com/office/drawing/2014/main" id="{247A3A46-1735-420B-710F-79E19EB26392}"/>
              </a:ext>
            </a:extLst>
          </p:cNvPr>
          <p:cNvCxnSpPr>
            <a:cxnSpLocks/>
          </p:cNvCxnSpPr>
          <p:nvPr/>
        </p:nvCxnSpPr>
        <p:spPr>
          <a:xfrm>
            <a:off x="1174936" y="2571750"/>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918DCD6-B87F-DAE9-02C0-FCE4C21B6117}"/>
              </a:ext>
            </a:extLst>
          </p:cNvPr>
          <p:cNvSpPr txBox="1"/>
          <p:nvPr/>
        </p:nvSpPr>
        <p:spPr>
          <a:xfrm>
            <a:off x="1174936" y="2830863"/>
            <a:ext cx="5540189" cy="1815882"/>
          </a:xfrm>
          <a:prstGeom prst="rect">
            <a:avLst/>
          </a:prstGeom>
          <a:noFill/>
        </p:spPr>
        <p:txBody>
          <a:bodyPr wrap="square" rtlCol="0">
            <a:spAutoFit/>
          </a:bodyPr>
          <a:lstStyle/>
          <a:p>
            <a:r>
              <a:rPr lang="en-US" sz="1600" dirty="0">
                <a:solidFill>
                  <a:schemeClr val="tx1">
                    <a:lumMod val="65000"/>
                    <a:lumOff val="35000"/>
                  </a:schemeClr>
                </a:solidFill>
                <a:latin typeface="Montserrat Medium" panose="00000600000000000000" pitchFamily="2" charset="0"/>
              </a:rPr>
              <a:t>The goal of new media design is to create engaging and effective digital experiences that meet the needs of users. </a:t>
            </a:r>
          </a:p>
          <a:p>
            <a:endParaRPr lang="en-US" sz="1600" dirty="0">
              <a:solidFill>
                <a:schemeClr val="tx1">
                  <a:lumMod val="65000"/>
                  <a:lumOff val="35000"/>
                </a:schemeClr>
              </a:solidFill>
              <a:latin typeface="Montserrat Medium" panose="00000600000000000000" pitchFamily="2" charset="0"/>
            </a:endParaRPr>
          </a:p>
          <a:p>
            <a:r>
              <a:rPr lang="en-US" sz="1600" dirty="0">
                <a:solidFill>
                  <a:schemeClr val="tx1">
                    <a:lumMod val="65000"/>
                    <a:lumOff val="35000"/>
                  </a:schemeClr>
                </a:solidFill>
                <a:latin typeface="Montserrat Medium" panose="00000600000000000000" pitchFamily="2" charset="0"/>
              </a:rPr>
              <a:t>New media designers often work closely with other professionals, such as developers, marketers, and content creators, to bring their designs to life.</a:t>
            </a:r>
            <a:endParaRPr lang="en-ID" sz="1600" dirty="0">
              <a:solidFill>
                <a:schemeClr val="tx1">
                  <a:lumMod val="65000"/>
                  <a:lumOff val="35000"/>
                </a:schemeClr>
              </a:solidFill>
              <a:latin typeface="Montserrat Medium" panose="00000600000000000000" pitchFamily="2" charset="0"/>
            </a:endParaRPr>
          </a:p>
        </p:txBody>
      </p:sp>
    </p:spTree>
    <p:extLst>
      <p:ext uri="{BB962C8B-B14F-4D97-AF65-F5344CB8AC3E}">
        <p14:creationId xmlns:p14="http://schemas.microsoft.com/office/powerpoint/2010/main" val="4630885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120899" y="-584794"/>
            <a:ext cx="3426869"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02</a:t>
            </a:r>
            <a:endParaRPr lang="en-ID" sz="19900" b="1" dirty="0">
              <a:solidFill>
                <a:schemeClr val="bg1">
                  <a:lumMod val="95000"/>
                </a:schemeClr>
              </a:solidFill>
              <a:latin typeface="Montserrat" panose="00000500000000000000" pitchFamily="2" charset="0"/>
            </a:endParaRPr>
          </a:p>
        </p:txBody>
      </p:sp>
      <p:sp>
        <p:nvSpPr>
          <p:cNvPr id="22" name="TextBox 21">
            <a:extLst>
              <a:ext uri="{FF2B5EF4-FFF2-40B4-BE49-F238E27FC236}">
                <a16:creationId xmlns:a16="http://schemas.microsoft.com/office/drawing/2014/main" id="{A4D3F948-BEE7-48FD-A30E-817A250095DE}"/>
              </a:ext>
            </a:extLst>
          </p:cNvPr>
          <p:cNvSpPr txBox="1"/>
          <p:nvPr/>
        </p:nvSpPr>
        <p:spPr>
          <a:xfrm>
            <a:off x="1174936" y="2562239"/>
            <a:ext cx="2548766" cy="369332"/>
          </a:xfrm>
          <a:prstGeom prst="rect">
            <a:avLst/>
          </a:prstGeom>
          <a:noFill/>
        </p:spPr>
        <p:txBody>
          <a:bodyPr wrap="square" rtlCol="0">
            <a:spAutoFit/>
          </a:bodyPr>
          <a:lstStyle/>
          <a:p>
            <a:r>
              <a:rPr lang="en-US" sz="900" dirty="0">
                <a:solidFill>
                  <a:schemeClr val="tx1">
                    <a:lumMod val="75000"/>
                    <a:lumOff val="25000"/>
                  </a:schemeClr>
                </a:solidFill>
                <a:latin typeface="Montserrat Medium" panose="00000600000000000000" pitchFamily="2" charset="0"/>
              </a:rPr>
              <a:t>Its about crafting effective communication through digital tools. </a:t>
            </a:r>
            <a:endParaRPr lang="en-ID" sz="900" dirty="0">
              <a:solidFill>
                <a:schemeClr val="tx1">
                  <a:lumMod val="75000"/>
                  <a:lumOff val="25000"/>
                </a:schemeClr>
              </a:solidFill>
              <a:latin typeface="Montserrat Medium" panose="00000600000000000000" pitchFamily="2" charset="0"/>
            </a:endParaRPr>
          </a:p>
        </p:txBody>
      </p:sp>
      <p:sp>
        <p:nvSpPr>
          <p:cNvPr id="7" name="TextBox 6">
            <a:extLst>
              <a:ext uri="{FF2B5EF4-FFF2-40B4-BE49-F238E27FC236}">
                <a16:creationId xmlns:a16="http://schemas.microsoft.com/office/drawing/2014/main" id="{942663D1-7AA8-1ABA-A83F-45CE79B61E9C}"/>
              </a:ext>
            </a:extLst>
          </p:cNvPr>
          <p:cNvSpPr txBox="1"/>
          <p:nvPr/>
        </p:nvSpPr>
        <p:spPr>
          <a:xfrm>
            <a:off x="1174935" y="4006215"/>
            <a:ext cx="6102165" cy="1994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New media design is the art of creating engaging and user-friendly experiences for digital platforms.</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This can include websites, apps, social media graphics, video games, and more.</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New media designers combine creativity with technical skills to bridge the gap between users and technology.</a:t>
            </a:r>
          </a:p>
        </p:txBody>
      </p:sp>
      <p:sp>
        <p:nvSpPr>
          <p:cNvPr id="10" name="TextBox 9">
            <a:extLst>
              <a:ext uri="{FF2B5EF4-FFF2-40B4-BE49-F238E27FC236}">
                <a16:creationId xmlns:a16="http://schemas.microsoft.com/office/drawing/2014/main" id="{9C54DBAE-0B26-1C21-7B58-1B6D4B3E2C37}"/>
              </a:ext>
            </a:extLst>
          </p:cNvPr>
          <p:cNvSpPr txBox="1"/>
          <p:nvPr/>
        </p:nvSpPr>
        <p:spPr>
          <a:xfrm>
            <a:off x="1174935" y="3026710"/>
            <a:ext cx="5883089" cy="369332"/>
          </a:xfrm>
          <a:prstGeom prst="rect">
            <a:avLst/>
          </a:prstGeom>
          <a:noFill/>
        </p:spPr>
        <p:txBody>
          <a:bodyPr wrap="square" rtlCol="0">
            <a:spAutoFit/>
          </a:bodyPr>
          <a:lstStyle/>
          <a:p>
            <a:r>
              <a:rPr lang="en-US" sz="900" dirty="0">
                <a:solidFill>
                  <a:schemeClr val="tx1">
                    <a:lumMod val="75000"/>
                    <a:lumOff val="25000"/>
                  </a:schemeClr>
                </a:solidFill>
                <a:latin typeface="Montserrat Medium" panose="00000600000000000000" pitchFamily="2" charset="0"/>
              </a:rPr>
              <a:t>New media designers are like digital storytellers, </a:t>
            </a:r>
            <a:br>
              <a:rPr lang="en-US" sz="900" dirty="0">
                <a:solidFill>
                  <a:schemeClr val="tx1">
                    <a:lumMod val="75000"/>
                    <a:lumOff val="25000"/>
                  </a:schemeClr>
                </a:solidFill>
                <a:latin typeface="Montserrat Medium" panose="00000600000000000000" pitchFamily="2" charset="0"/>
              </a:rPr>
            </a:br>
            <a:r>
              <a:rPr lang="en-US" sz="900" dirty="0">
                <a:solidFill>
                  <a:schemeClr val="tx1">
                    <a:lumMod val="75000"/>
                    <a:lumOff val="25000"/>
                  </a:schemeClr>
                </a:solidFill>
                <a:latin typeface="Montserrat Medium" panose="00000600000000000000" pitchFamily="2" charset="0"/>
              </a:rPr>
              <a:t>using design principles and technical know-how to craft experiences that resonate with users.</a:t>
            </a:r>
          </a:p>
        </p:txBody>
      </p:sp>
    </p:spTree>
    <p:extLst>
      <p:ext uri="{BB962C8B-B14F-4D97-AF65-F5344CB8AC3E}">
        <p14:creationId xmlns:p14="http://schemas.microsoft.com/office/powerpoint/2010/main" val="104216133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120899" y="-584794"/>
            <a:ext cx="3426869"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03</a:t>
            </a:r>
            <a:endParaRPr lang="en-ID" sz="19900" b="1" dirty="0">
              <a:solidFill>
                <a:schemeClr val="bg1">
                  <a:lumMod val="95000"/>
                </a:schemeClr>
              </a:solidFill>
              <a:latin typeface="Montserrat" panose="00000500000000000000" pitchFamily="2" charset="0"/>
            </a:endParaRPr>
          </a:p>
        </p:txBody>
      </p:sp>
      <p:cxnSp>
        <p:nvCxnSpPr>
          <p:cNvPr id="2" name="Straight Connector 1">
            <a:extLst>
              <a:ext uri="{FF2B5EF4-FFF2-40B4-BE49-F238E27FC236}">
                <a16:creationId xmlns:a16="http://schemas.microsoft.com/office/drawing/2014/main" id="{247A3A46-1735-420B-710F-79E19EB26392}"/>
              </a:ext>
            </a:extLst>
          </p:cNvPr>
          <p:cNvCxnSpPr>
            <a:cxnSpLocks/>
          </p:cNvCxnSpPr>
          <p:nvPr/>
        </p:nvCxnSpPr>
        <p:spPr>
          <a:xfrm>
            <a:off x="1174936" y="1226877"/>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D29750-D058-85FA-6DBA-B988E7891202}"/>
              </a:ext>
            </a:extLst>
          </p:cNvPr>
          <p:cNvSpPr txBox="1"/>
          <p:nvPr/>
        </p:nvSpPr>
        <p:spPr>
          <a:xfrm>
            <a:off x="1108834" y="1331173"/>
            <a:ext cx="5409608" cy="1077218"/>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Core Skills of</a:t>
            </a:r>
            <a:br>
              <a:rPr lang="en-US" sz="3200" dirty="0">
                <a:solidFill>
                  <a:schemeClr val="tx1">
                    <a:lumMod val="65000"/>
                    <a:lumOff val="35000"/>
                  </a:schemeClr>
                </a:solidFill>
                <a:latin typeface="Montserrat Medium" panose="00000600000000000000" pitchFamily="2" charset="0"/>
              </a:rPr>
            </a:br>
            <a:r>
              <a:rPr lang="en-US" sz="3200" dirty="0">
                <a:solidFill>
                  <a:schemeClr val="tx1">
                    <a:lumMod val="65000"/>
                    <a:lumOff val="35000"/>
                  </a:schemeClr>
                </a:solidFill>
                <a:latin typeface="Montserrat Medium" panose="00000600000000000000" pitchFamily="2" charset="0"/>
              </a:rPr>
              <a:t>New Media Designer</a:t>
            </a:r>
            <a:endParaRPr lang="en-ID" sz="3200" dirty="0">
              <a:solidFill>
                <a:schemeClr val="tx1">
                  <a:lumMod val="65000"/>
                  <a:lumOff val="35000"/>
                </a:schemeClr>
              </a:solidFill>
              <a:latin typeface="Montserrat Medium" panose="00000600000000000000" pitchFamily="2" charset="0"/>
            </a:endParaRPr>
          </a:p>
        </p:txBody>
      </p:sp>
      <p:sp>
        <p:nvSpPr>
          <p:cNvPr id="7" name="TextBox 6">
            <a:extLst>
              <a:ext uri="{FF2B5EF4-FFF2-40B4-BE49-F238E27FC236}">
                <a16:creationId xmlns:a16="http://schemas.microsoft.com/office/drawing/2014/main" id="{942663D1-7AA8-1ABA-A83F-45CE79B61E9C}"/>
              </a:ext>
            </a:extLst>
          </p:cNvPr>
          <p:cNvSpPr txBox="1"/>
          <p:nvPr/>
        </p:nvSpPr>
        <p:spPr>
          <a:xfrm>
            <a:off x="1108835" y="3749040"/>
            <a:ext cx="5409608" cy="26412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Graphic Design: Visuals are key! Mastering graphic design principles is essential.</a:t>
            </a:r>
            <a:br>
              <a:rPr lang="en-US" sz="1400" dirty="0">
                <a:solidFill>
                  <a:schemeClr val="tx1">
                    <a:lumMod val="65000"/>
                    <a:lumOff val="35000"/>
                  </a:schemeClr>
                </a:solidFill>
                <a:latin typeface="Montserrat Medium" panose="00000600000000000000" pitchFamily="2" charset="0"/>
              </a:rPr>
            </a:br>
            <a:endParaRPr lang="en-US" sz="1400" dirty="0">
              <a:solidFill>
                <a:schemeClr val="tx1">
                  <a:lumMod val="65000"/>
                  <a:lumOff val="35000"/>
                </a:schemeClr>
              </a:solidFill>
              <a:latin typeface="Montserrat Medium" panose="00000600000000000000" pitchFamily="2" charset="0"/>
            </a:endParaRP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User Experience (UX) Design: Understanding how users interact with digital products is crucial.</a:t>
            </a:r>
            <a:br>
              <a:rPr lang="en-US" sz="1400" dirty="0">
                <a:solidFill>
                  <a:schemeClr val="tx1">
                    <a:lumMod val="65000"/>
                    <a:lumOff val="35000"/>
                  </a:schemeClr>
                </a:solidFill>
                <a:latin typeface="Montserrat Medium" panose="00000600000000000000" pitchFamily="2" charset="0"/>
              </a:rPr>
            </a:br>
            <a:endParaRPr lang="en-US" sz="1400" dirty="0">
              <a:solidFill>
                <a:schemeClr val="tx1">
                  <a:lumMod val="65000"/>
                  <a:lumOff val="35000"/>
                </a:schemeClr>
              </a:solidFill>
              <a:latin typeface="Montserrat Medium" panose="00000600000000000000" pitchFamily="2" charset="0"/>
            </a:endParaRP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User Interface (UI) Design: Creating intuitive and user-friendly interfaces is paramount.</a:t>
            </a:r>
          </a:p>
        </p:txBody>
      </p:sp>
      <p:sp>
        <p:nvSpPr>
          <p:cNvPr id="5" name="TextBox 4">
            <a:extLst>
              <a:ext uri="{FF2B5EF4-FFF2-40B4-BE49-F238E27FC236}">
                <a16:creationId xmlns:a16="http://schemas.microsoft.com/office/drawing/2014/main" id="{3B5B5DB2-9A43-81B9-E9D5-9D154A7F5FDB}"/>
              </a:ext>
            </a:extLst>
          </p:cNvPr>
          <p:cNvSpPr txBox="1"/>
          <p:nvPr/>
        </p:nvSpPr>
        <p:spPr>
          <a:xfrm>
            <a:off x="1174935" y="2562239"/>
            <a:ext cx="3025589" cy="369332"/>
          </a:xfrm>
          <a:prstGeom prst="rect">
            <a:avLst/>
          </a:prstGeom>
          <a:noFill/>
        </p:spPr>
        <p:txBody>
          <a:bodyPr wrap="square" rtlCol="0">
            <a:spAutoFit/>
          </a:bodyPr>
          <a:lstStyle/>
          <a:p>
            <a:r>
              <a:rPr lang="en-US" sz="900" dirty="0">
                <a:solidFill>
                  <a:schemeClr val="tx1">
                    <a:lumMod val="75000"/>
                    <a:lumOff val="25000"/>
                  </a:schemeClr>
                </a:solidFill>
                <a:latin typeface="Montserrat Medium" panose="00000600000000000000" pitchFamily="2" charset="0"/>
              </a:rPr>
              <a:t>A strong foundation in graphic design is vital for creating visually appealing experiences</a:t>
            </a:r>
            <a:endParaRPr lang="en-ID" sz="900" dirty="0">
              <a:solidFill>
                <a:schemeClr val="tx1">
                  <a:lumMod val="75000"/>
                  <a:lumOff val="25000"/>
                </a:schemeClr>
              </a:solidFill>
              <a:latin typeface="Montserrat Medium" panose="00000600000000000000" pitchFamily="2" charset="0"/>
            </a:endParaRPr>
          </a:p>
        </p:txBody>
      </p:sp>
      <p:sp>
        <p:nvSpPr>
          <p:cNvPr id="8" name="TextBox 7">
            <a:extLst>
              <a:ext uri="{FF2B5EF4-FFF2-40B4-BE49-F238E27FC236}">
                <a16:creationId xmlns:a16="http://schemas.microsoft.com/office/drawing/2014/main" id="{DBE427FA-764A-B847-8B97-4FB7E479C7E4}"/>
              </a:ext>
            </a:extLst>
          </p:cNvPr>
          <p:cNvSpPr txBox="1"/>
          <p:nvPr/>
        </p:nvSpPr>
        <p:spPr>
          <a:xfrm>
            <a:off x="1174934" y="3047247"/>
            <a:ext cx="4435291" cy="369332"/>
          </a:xfrm>
          <a:prstGeom prst="rect">
            <a:avLst/>
          </a:prstGeom>
          <a:noFill/>
        </p:spPr>
        <p:txBody>
          <a:bodyPr wrap="square" rtlCol="0">
            <a:spAutoFit/>
          </a:bodyPr>
          <a:lstStyle/>
          <a:p>
            <a:r>
              <a:rPr lang="en-US" sz="900" dirty="0">
                <a:solidFill>
                  <a:schemeClr val="tx1">
                    <a:lumMod val="75000"/>
                    <a:lumOff val="25000"/>
                  </a:schemeClr>
                </a:solidFill>
                <a:latin typeface="Montserrat Medium" panose="00000600000000000000" pitchFamily="2" charset="0"/>
              </a:rPr>
              <a:t>UX and UI design is key to crafting interfaces that are not only beautiful but also functional and easy to navigate.</a:t>
            </a:r>
            <a:endParaRPr lang="en-ID" sz="900" dirty="0">
              <a:solidFill>
                <a:schemeClr val="tx1">
                  <a:lumMod val="75000"/>
                  <a:lumOff val="25000"/>
                </a:schemeClr>
              </a:solidFill>
              <a:latin typeface="Montserrat Medium" panose="00000600000000000000" pitchFamily="2" charset="0"/>
            </a:endParaRPr>
          </a:p>
        </p:txBody>
      </p:sp>
    </p:spTree>
    <p:extLst>
      <p:ext uri="{BB962C8B-B14F-4D97-AF65-F5344CB8AC3E}">
        <p14:creationId xmlns:p14="http://schemas.microsoft.com/office/powerpoint/2010/main" val="134324048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8FCCA0-E2F1-40D5-A5EC-259B890C1368}"/>
              </a:ext>
            </a:extLst>
          </p:cNvPr>
          <p:cNvSpPr>
            <a:spLocks noGrp="1"/>
          </p:cNvSpPr>
          <p:nvPr>
            <p:ph type="pic" sz="quarter" idx="10"/>
          </p:nvPr>
        </p:nvSpPr>
        <p:spPr/>
        <p:txBody>
          <a:bodyPr/>
          <a:lstStyle/>
          <a:p>
            <a:endParaRPr lang="en-IN"/>
          </a:p>
        </p:txBody>
      </p:sp>
      <p:sp>
        <p:nvSpPr>
          <p:cNvPr id="24" name="TextBox 23">
            <a:extLst>
              <a:ext uri="{FF2B5EF4-FFF2-40B4-BE49-F238E27FC236}">
                <a16:creationId xmlns:a16="http://schemas.microsoft.com/office/drawing/2014/main" id="{236CA4D7-02DF-4A7C-9D4F-1F833491A69B}"/>
              </a:ext>
            </a:extLst>
          </p:cNvPr>
          <p:cNvSpPr txBox="1"/>
          <p:nvPr/>
        </p:nvSpPr>
        <p:spPr>
          <a:xfrm>
            <a:off x="-120899" y="-584794"/>
            <a:ext cx="3426869" cy="3154710"/>
          </a:xfrm>
          <a:prstGeom prst="rect">
            <a:avLst/>
          </a:prstGeom>
          <a:noFill/>
        </p:spPr>
        <p:txBody>
          <a:bodyPr wrap="square" rtlCol="0">
            <a:spAutoFit/>
          </a:bodyPr>
          <a:lstStyle/>
          <a:p>
            <a:r>
              <a:rPr lang="en-US" sz="19900" b="1" dirty="0">
                <a:solidFill>
                  <a:schemeClr val="bg1">
                    <a:lumMod val="95000"/>
                  </a:schemeClr>
                </a:solidFill>
                <a:latin typeface="Montserrat" panose="00000500000000000000" pitchFamily="2" charset="0"/>
              </a:rPr>
              <a:t>03</a:t>
            </a:r>
            <a:endParaRPr lang="en-ID" sz="19900" b="1" dirty="0">
              <a:solidFill>
                <a:schemeClr val="bg1">
                  <a:lumMod val="95000"/>
                </a:schemeClr>
              </a:solidFill>
              <a:latin typeface="Montserrat" panose="00000500000000000000" pitchFamily="2" charset="0"/>
            </a:endParaRPr>
          </a:p>
        </p:txBody>
      </p:sp>
      <p:cxnSp>
        <p:nvCxnSpPr>
          <p:cNvPr id="2" name="Straight Connector 1">
            <a:extLst>
              <a:ext uri="{FF2B5EF4-FFF2-40B4-BE49-F238E27FC236}">
                <a16:creationId xmlns:a16="http://schemas.microsoft.com/office/drawing/2014/main" id="{247A3A46-1735-420B-710F-79E19EB26392}"/>
              </a:ext>
            </a:extLst>
          </p:cNvPr>
          <p:cNvCxnSpPr>
            <a:cxnSpLocks/>
          </p:cNvCxnSpPr>
          <p:nvPr/>
        </p:nvCxnSpPr>
        <p:spPr>
          <a:xfrm>
            <a:off x="1174936" y="1226877"/>
            <a:ext cx="1336335" cy="0"/>
          </a:xfrm>
          <a:prstGeom prst="line">
            <a:avLst/>
          </a:prstGeom>
          <a:ln w="28575">
            <a:solidFill>
              <a:srgbClr val="EB4F48"/>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D29750-D058-85FA-6DBA-B988E7891202}"/>
              </a:ext>
            </a:extLst>
          </p:cNvPr>
          <p:cNvSpPr txBox="1"/>
          <p:nvPr/>
        </p:nvSpPr>
        <p:spPr>
          <a:xfrm>
            <a:off x="1108834" y="1331173"/>
            <a:ext cx="5409608" cy="1077218"/>
          </a:xfrm>
          <a:prstGeom prst="rect">
            <a:avLst/>
          </a:prstGeom>
          <a:noFill/>
        </p:spPr>
        <p:txBody>
          <a:bodyPr wrap="square" rtlCol="0">
            <a:spAutoFit/>
          </a:bodyPr>
          <a:lstStyle/>
          <a:p>
            <a:r>
              <a:rPr lang="en-US" sz="3200" dirty="0">
                <a:solidFill>
                  <a:schemeClr val="tx1">
                    <a:lumMod val="65000"/>
                    <a:lumOff val="35000"/>
                  </a:schemeClr>
                </a:solidFill>
                <a:latin typeface="Montserrat Medium" panose="00000600000000000000" pitchFamily="2" charset="0"/>
              </a:rPr>
              <a:t>Core Skills of</a:t>
            </a:r>
            <a:br>
              <a:rPr lang="en-US" sz="3200" dirty="0">
                <a:solidFill>
                  <a:schemeClr val="tx1">
                    <a:lumMod val="65000"/>
                    <a:lumOff val="35000"/>
                  </a:schemeClr>
                </a:solidFill>
                <a:latin typeface="Montserrat Medium" panose="00000600000000000000" pitchFamily="2" charset="0"/>
              </a:rPr>
            </a:br>
            <a:r>
              <a:rPr lang="en-US" sz="3200" dirty="0">
                <a:solidFill>
                  <a:schemeClr val="tx1">
                    <a:lumMod val="65000"/>
                    <a:lumOff val="35000"/>
                  </a:schemeClr>
                </a:solidFill>
                <a:latin typeface="Montserrat Medium" panose="00000600000000000000" pitchFamily="2" charset="0"/>
              </a:rPr>
              <a:t>New Media Designer</a:t>
            </a:r>
            <a:endParaRPr lang="en-ID" sz="3200" dirty="0">
              <a:solidFill>
                <a:schemeClr val="tx1">
                  <a:lumMod val="65000"/>
                  <a:lumOff val="35000"/>
                </a:schemeClr>
              </a:solidFill>
              <a:latin typeface="Montserrat Medium" panose="00000600000000000000" pitchFamily="2" charset="0"/>
            </a:endParaRPr>
          </a:p>
        </p:txBody>
      </p:sp>
      <p:sp>
        <p:nvSpPr>
          <p:cNvPr id="7" name="TextBox 6">
            <a:extLst>
              <a:ext uri="{FF2B5EF4-FFF2-40B4-BE49-F238E27FC236}">
                <a16:creationId xmlns:a16="http://schemas.microsoft.com/office/drawing/2014/main" id="{942663D1-7AA8-1ABA-A83F-45CE79B61E9C}"/>
              </a:ext>
            </a:extLst>
          </p:cNvPr>
          <p:cNvSpPr txBox="1"/>
          <p:nvPr/>
        </p:nvSpPr>
        <p:spPr>
          <a:xfrm>
            <a:off x="1108835" y="4130040"/>
            <a:ext cx="5409608" cy="16717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Web Design: For web-based projects, knowledge of web design principles is a plus.</a:t>
            </a:r>
            <a:br>
              <a:rPr lang="en-US" sz="1400" dirty="0">
                <a:solidFill>
                  <a:schemeClr val="tx1">
                    <a:lumMod val="65000"/>
                    <a:lumOff val="35000"/>
                  </a:schemeClr>
                </a:solidFill>
                <a:latin typeface="Montserrat Medium" panose="00000600000000000000" pitchFamily="2" charset="0"/>
              </a:rPr>
            </a:br>
            <a:endParaRPr lang="en-US" sz="1400" dirty="0">
              <a:solidFill>
                <a:schemeClr val="tx1">
                  <a:lumMod val="65000"/>
                  <a:lumOff val="35000"/>
                </a:schemeClr>
              </a:solidFill>
              <a:latin typeface="Montserrat Medium" panose="00000600000000000000" pitchFamily="2" charset="0"/>
            </a:endParaRP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Montserrat Medium" panose="00000600000000000000" pitchFamily="2" charset="0"/>
              </a:rPr>
              <a:t>Additional Skills: Motion graphics, animation, and programming can enhance your skillset.</a:t>
            </a:r>
          </a:p>
        </p:txBody>
      </p:sp>
      <p:sp>
        <p:nvSpPr>
          <p:cNvPr id="4" name="TextBox 3">
            <a:extLst>
              <a:ext uri="{FF2B5EF4-FFF2-40B4-BE49-F238E27FC236}">
                <a16:creationId xmlns:a16="http://schemas.microsoft.com/office/drawing/2014/main" id="{C4592295-768E-82F1-17BD-8A39E2028D2D}"/>
              </a:ext>
            </a:extLst>
          </p:cNvPr>
          <p:cNvSpPr txBox="1"/>
          <p:nvPr/>
        </p:nvSpPr>
        <p:spPr>
          <a:xfrm>
            <a:off x="1174935" y="2562239"/>
            <a:ext cx="3025589" cy="369332"/>
          </a:xfrm>
          <a:prstGeom prst="rect">
            <a:avLst/>
          </a:prstGeom>
          <a:noFill/>
        </p:spPr>
        <p:txBody>
          <a:bodyPr wrap="square" rtlCol="0">
            <a:spAutoFit/>
          </a:bodyPr>
          <a:lstStyle/>
          <a:p>
            <a:r>
              <a:rPr lang="en-US" sz="900" dirty="0">
                <a:solidFill>
                  <a:schemeClr val="tx1">
                    <a:lumMod val="75000"/>
                    <a:lumOff val="25000"/>
                  </a:schemeClr>
                </a:solidFill>
                <a:latin typeface="Montserrat Medium" panose="00000600000000000000" pitchFamily="2" charset="0"/>
              </a:rPr>
              <a:t>Web design knowledge is a valuable asset, especially for web-focused projects.</a:t>
            </a:r>
            <a:endParaRPr lang="en-ID" sz="900" dirty="0">
              <a:solidFill>
                <a:schemeClr val="tx1">
                  <a:lumMod val="75000"/>
                  <a:lumOff val="25000"/>
                </a:schemeClr>
              </a:solidFill>
              <a:latin typeface="Montserrat Medium" panose="00000600000000000000" pitchFamily="2" charset="0"/>
            </a:endParaRPr>
          </a:p>
        </p:txBody>
      </p:sp>
      <p:sp>
        <p:nvSpPr>
          <p:cNvPr id="5" name="TextBox 4">
            <a:extLst>
              <a:ext uri="{FF2B5EF4-FFF2-40B4-BE49-F238E27FC236}">
                <a16:creationId xmlns:a16="http://schemas.microsoft.com/office/drawing/2014/main" id="{BE0D6958-3E0A-C283-1243-3B1C86180817}"/>
              </a:ext>
            </a:extLst>
          </p:cNvPr>
          <p:cNvSpPr txBox="1"/>
          <p:nvPr/>
        </p:nvSpPr>
        <p:spPr>
          <a:xfrm>
            <a:off x="1174935" y="3156180"/>
            <a:ext cx="4206690" cy="369332"/>
          </a:xfrm>
          <a:prstGeom prst="rect">
            <a:avLst/>
          </a:prstGeom>
          <a:noFill/>
        </p:spPr>
        <p:txBody>
          <a:bodyPr wrap="square" rtlCol="0">
            <a:spAutoFit/>
          </a:bodyPr>
          <a:lstStyle/>
          <a:p>
            <a:r>
              <a:rPr lang="en-US" sz="900" dirty="0">
                <a:solidFill>
                  <a:schemeClr val="tx1">
                    <a:lumMod val="75000"/>
                    <a:lumOff val="25000"/>
                  </a:schemeClr>
                </a:solidFill>
                <a:latin typeface="Montserrat Medium" panose="00000600000000000000" pitchFamily="2" charset="0"/>
              </a:rPr>
              <a:t>Expanding your skillset with motion graphics, animation, and some programming to become a well-rounded new media designer.</a:t>
            </a:r>
            <a:endParaRPr lang="en-ID" sz="900" dirty="0">
              <a:solidFill>
                <a:schemeClr val="tx1">
                  <a:lumMod val="75000"/>
                  <a:lumOff val="25000"/>
                </a:schemeClr>
              </a:solidFill>
              <a:latin typeface="Montserrat Medium" panose="00000600000000000000" pitchFamily="2" charset="0"/>
            </a:endParaRPr>
          </a:p>
        </p:txBody>
      </p:sp>
    </p:spTree>
    <p:extLst>
      <p:ext uri="{BB962C8B-B14F-4D97-AF65-F5344CB8AC3E}">
        <p14:creationId xmlns:p14="http://schemas.microsoft.com/office/powerpoint/2010/main" val="24650726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B4F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1360</TotalTime>
  <Words>2821</Words>
  <Application>Microsoft Office PowerPoint</Application>
  <PresentationFormat>Widescreen</PresentationFormat>
  <Paragraphs>379</Paragraphs>
  <Slides>52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Aptos</vt:lpstr>
      <vt:lpstr>Arial</vt:lpstr>
      <vt:lpstr>Montserrat</vt:lpstr>
      <vt:lpstr>Montserrat Medium</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hemant kaushik</cp:lastModifiedBy>
  <cp:revision>65</cp:revision>
  <dcterms:created xsi:type="dcterms:W3CDTF">2019-08-12T03:52:24Z</dcterms:created>
  <dcterms:modified xsi:type="dcterms:W3CDTF">2024-07-16T19:07:52Z</dcterms:modified>
</cp:coreProperties>
</file>