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62" r:id="rId6"/>
    <p:sldId id="300" r:id="rId7"/>
    <p:sldId id="261" r:id="rId8"/>
    <p:sldId id="287" r:id="rId9"/>
    <p:sldId id="265" r:id="rId10"/>
    <p:sldId id="267" r:id="rId11"/>
    <p:sldId id="269" r:id="rId12"/>
    <p:sldId id="288" r:id="rId13"/>
    <p:sldId id="289" r:id="rId14"/>
    <p:sldId id="290" r:id="rId15"/>
    <p:sldId id="271" r:id="rId16"/>
    <p:sldId id="272" r:id="rId17"/>
    <p:sldId id="263" r:id="rId18"/>
    <p:sldId id="301" r:id="rId19"/>
    <p:sldId id="302" r:id="rId20"/>
    <p:sldId id="303" r:id="rId21"/>
    <p:sldId id="304" r:id="rId22"/>
    <p:sldId id="305" r:id="rId23"/>
    <p:sldId id="30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90" autoAdjust="0"/>
    <p:restoredTop sz="94660"/>
  </p:normalViewPr>
  <p:slideViewPr>
    <p:cSldViewPr>
      <p:cViewPr varScale="1">
        <p:scale>
          <a:sx n="107" d="100"/>
          <a:sy n="107" d="100"/>
        </p:scale>
        <p:origin x="-78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70F8F-8718-404C-8B54-9D1EB320A0EC}" type="datetimeFigureOut">
              <a:rPr lang="en-US" smtClean="0"/>
              <a:t>8/19/2013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32214-E76D-4B42-87FB-13215CF17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38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2035-1C8E-43CC-A9F4-BA40079FCB77}" type="datetimeFigureOut">
              <a:rPr lang="en-US" smtClean="0"/>
              <a:t>8/19/2013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76F9-1984-4B2E-8355-C69408B7BD4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381000" y="76200"/>
            <a:ext cx="95250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17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2035-1C8E-43CC-A9F4-BA40079FCB77}" type="datetimeFigureOut">
              <a:rPr lang="en-US" smtClean="0"/>
              <a:t>8/19/2013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76F9-1984-4B2E-8355-C69408B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3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2035-1C8E-43CC-A9F4-BA40079FCB77}" type="datetimeFigureOut">
              <a:rPr lang="en-US" smtClean="0"/>
              <a:t>8/19/2013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76F9-1984-4B2E-8355-C69408B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57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2035-1C8E-43CC-A9F4-BA40079FCB77}" type="datetimeFigureOut">
              <a:rPr lang="en-US" smtClean="0"/>
              <a:t>8/19/2013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76F9-1984-4B2E-8355-C69408B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20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2035-1C8E-43CC-A9F4-BA40079FCB77}" type="datetimeFigureOut">
              <a:rPr lang="en-US" smtClean="0"/>
              <a:t>8/19/2013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76F9-1984-4B2E-8355-C69408B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68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2035-1C8E-43CC-A9F4-BA40079FCB77}" type="datetimeFigureOut">
              <a:rPr lang="en-US" smtClean="0"/>
              <a:t>8/19/2013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76F9-1984-4B2E-8355-C69408B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84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2035-1C8E-43CC-A9F4-BA40079FCB77}" type="datetimeFigureOut">
              <a:rPr lang="en-US" smtClean="0"/>
              <a:t>8/19/2013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76F9-1984-4B2E-8355-C69408B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13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2035-1C8E-43CC-A9F4-BA40079FCB77}" type="datetimeFigureOut">
              <a:rPr lang="en-US" smtClean="0"/>
              <a:t>8/19/2013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76F9-1984-4B2E-8355-C69408B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68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2035-1C8E-43CC-A9F4-BA40079FCB77}" type="datetimeFigureOut">
              <a:rPr lang="en-US" smtClean="0"/>
              <a:t>8/19/2013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76F9-1984-4B2E-8355-C69408B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4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2035-1C8E-43CC-A9F4-BA40079FCB77}" type="datetimeFigureOut">
              <a:rPr lang="en-US" smtClean="0"/>
              <a:t>8/19/2013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76F9-1984-4B2E-8355-C69408B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2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2035-1C8E-43CC-A9F4-BA40079FCB77}" type="datetimeFigureOut">
              <a:rPr lang="en-US" smtClean="0"/>
              <a:t>8/19/2013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76F9-1984-4B2E-8355-C69408B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0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52400" y="228600"/>
            <a:ext cx="8915400" cy="76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954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F2035-1C8E-43CC-A9F4-BA40079FCB77}" type="datetimeFigureOut">
              <a:rPr lang="en-US" smtClean="0"/>
              <a:t>8/19/2013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76F9-1984-4B2E-8355-C69408B7BD4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ound Diagonal Corner Rectangle 6"/>
          <p:cNvSpPr/>
          <p:nvPr userDrawn="1"/>
        </p:nvSpPr>
        <p:spPr>
          <a:xfrm>
            <a:off x="457200" y="1219200"/>
            <a:ext cx="8229600" cy="4572000"/>
          </a:xfrm>
          <a:prstGeom prst="round2Diag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  <a:effectLst>
            <a:outerShdw blurRad="50800" dist="50800" dir="5400000" algn="ctr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74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system.web.helpers.iantiforgeryadditionaldataprovider(v=vs.111).asp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MVC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(Model View Controller)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03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Custom Validation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First you should inherit your custom attribute from </a:t>
            </a:r>
            <a:r>
              <a:rPr lang="en-US" sz="2800" dirty="0" err="1" smtClean="0"/>
              <a:t>ValidationAttribute</a:t>
            </a:r>
            <a:r>
              <a:rPr lang="en-US" sz="2800" dirty="0" smtClean="0"/>
              <a:t>.</a:t>
            </a:r>
          </a:p>
          <a:p>
            <a:pPr lvl="1"/>
            <a:r>
              <a:rPr lang="en-US" sz="2200" dirty="0" smtClean="0"/>
              <a:t>Define the settable properties that can be used by model.</a:t>
            </a:r>
          </a:p>
          <a:p>
            <a:pPr lvl="1"/>
            <a:r>
              <a:rPr lang="en-US" sz="2200" dirty="0" smtClean="0"/>
              <a:t>To handle server side validation override </a:t>
            </a:r>
            <a:r>
              <a:rPr lang="en-US" sz="2200" dirty="0" err="1" smtClean="0"/>
              <a:t>IsValid</a:t>
            </a:r>
            <a:r>
              <a:rPr lang="en-US" sz="2200" dirty="0" smtClean="0"/>
              <a:t> method to execute your logic.</a:t>
            </a:r>
          </a:p>
          <a:p>
            <a:r>
              <a:rPr lang="en-US" sz="2800" dirty="0" smtClean="0"/>
              <a:t>Implement </a:t>
            </a:r>
            <a:r>
              <a:rPr lang="en-US" sz="2800" dirty="0" err="1" smtClean="0"/>
              <a:t>IClientValidatable</a:t>
            </a:r>
            <a:r>
              <a:rPr lang="en-US" sz="2800" dirty="0" smtClean="0"/>
              <a:t> to make your validation available on client side.</a:t>
            </a:r>
          </a:p>
          <a:p>
            <a:pPr lvl="1"/>
            <a:r>
              <a:rPr lang="en-US" sz="2000" dirty="0" smtClean="0"/>
              <a:t>Exposes </a:t>
            </a:r>
            <a:r>
              <a:rPr lang="en-US" sz="2000" dirty="0" err="1" smtClean="0"/>
              <a:t>GetClientValidationRules</a:t>
            </a:r>
            <a:r>
              <a:rPr lang="en-US" sz="2000" dirty="0" smtClean="0"/>
              <a:t> method.</a:t>
            </a:r>
          </a:p>
          <a:p>
            <a:pPr lvl="1"/>
            <a:r>
              <a:rPr lang="en-US" sz="2000" dirty="0" smtClean="0"/>
              <a:t>Validation rules are parameters that will be provided to your JS as an array.</a:t>
            </a:r>
          </a:p>
          <a:p>
            <a:pPr lvl="1"/>
            <a:r>
              <a:rPr lang="en-US" sz="2000" dirty="0" err="1" smtClean="0"/>
              <a:t>ModelClientValidationRule</a:t>
            </a:r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6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Bundling and </a:t>
            </a:r>
            <a:r>
              <a:rPr lang="en-US" dirty="0" err="1" smtClean="0"/>
              <a:t>minification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i="1" dirty="0" smtClean="0"/>
              <a:t>These two techniques improve request load time</a:t>
            </a:r>
          </a:p>
          <a:p>
            <a:r>
              <a:rPr lang="en-US" sz="2800" i="1" dirty="0" smtClean="0"/>
              <a:t>Improves load time by reducing the number of requests to the server and reducing the size of requested assets such as CSS and JS.</a:t>
            </a:r>
          </a:p>
          <a:p>
            <a:r>
              <a:rPr lang="en-US" sz="2800" i="1" dirty="0" smtClean="0"/>
              <a:t>Bundling is the new feature that makes it easy to combine multiple files into a single file</a:t>
            </a:r>
          </a:p>
          <a:p>
            <a:r>
              <a:rPr lang="en-US" sz="2800" i="1" dirty="0" err="1" smtClean="0"/>
              <a:t>Minification</a:t>
            </a:r>
            <a:r>
              <a:rPr lang="en-US" sz="2800" i="1" dirty="0" smtClean="0"/>
              <a:t> performs a variety of different code optimizations to scripts or </a:t>
            </a:r>
            <a:r>
              <a:rPr lang="en-US" sz="2800" i="1" dirty="0" err="1" smtClean="0"/>
              <a:t>css</a:t>
            </a:r>
            <a:r>
              <a:rPr lang="en-US" sz="2800" i="1" dirty="0" smtClean="0"/>
              <a:t>, such as removing unnecessary white space  and shortening variable names to one character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29860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Bundling and </a:t>
            </a:r>
            <a:r>
              <a:rPr lang="en-US" dirty="0" err="1" smtClean="0"/>
              <a:t>minification</a:t>
            </a: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enable bundling and </a:t>
            </a:r>
            <a:r>
              <a:rPr lang="en-US" dirty="0" err="1" smtClean="0"/>
              <a:t>minification</a:t>
            </a:r>
            <a:r>
              <a:rPr lang="en-US" dirty="0" smtClean="0"/>
              <a:t> set debug attribute to ‘false’.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409825"/>
            <a:ext cx="642937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429000"/>
            <a:ext cx="643890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123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Bundling and </a:t>
            </a:r>
            <a:r>
              <a:rPr lang="en-US" dirty="0" err="1"/>
              <a:t>minification</a:t>
            </a:r>
            <a:r>
              <a:rPr lang="en-US" dirty="0"/>
              <a:t>….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err="1" smtClean="0"/>
              <a:t>RegisterBundles</a:t>
            </a:r>
            <a:r>
              <a:rPr lang="en-US" sz="2800" dirty="0" smtClean="0"/>
              <a:t> method in </a:t>
            </a:r>
            <a:r>
              <a:rPr lang="en-US" sz="2800" dirty="0" err="1" smtClean="0"/>
              <a:t>BundleConfig.cs</a:t>
            </a:r>
            <a:r>
              <a:rPr lang="en-US" sz="2800" dirty="0" smtClean="0"/>
              <a:t> class is used to create, register, and configure bundles.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smtClean="0"/>
              <a:t>The above code creates a bundle by name “~/bundles/</a:t>
            </a:r>
            <a:r>
              <a:rPr lang="en-US" sz="2800" dirty="0" err="1" smtClean="0"/>
              <a:t>jquery</a:t>
            </a:r>
            <a:r>
              <a:rPr lang="en-US" sz="2800" dirty="0" smtClean="0"/>
              <a:t>”, that includes all the files in the </a:t>
            </a:r>
            <a:r>
              <a:rPr lang="en-US" sz="2800" i="1" dirty="0" smtClean="0"/>
              <a:t>Scripts</a:t>
            </a:r>
            <a:r>
              <a:rPr lang="en-US" sz="2800" dirty="0" smtClean="0"/>
              <a:t> folder that match the wild card string “~/Scripts/</a:t>
            </a:r>
            <a:r>
              <a:rPr lang="en-US" sz="2800" dirty="0" err="1" smtClean="0"/>
              <a:t>jquery</a:t>
            </a:r>
            <a:r>
              <a:rPr lang="en-US" sz="2800" dirty="0" smtClean="0"/>
              <a:t>-{version}.</a:t>
            </a:r>
            <a:r>
              <a:rPr lang="en-US" sz="2800" dirty="0" err="1" smtClean="0"/>
              <a:t>js</a:t>
            </a:r>
            <a:r>
              <a:rPr lang="en-US" sz="2800" dirty="0" smtClean="0"/>
              <a:t>”.</a:t>
            </a:r>
          </a:p>
          <a:p>
            <a:r>
              <a:rPr lang="en-US" sz="2800" dirty="0" smtClean="0"/>
              <a:t>Selects .min files for release and non .min files for debug.</a:t>
            </a:r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86000"/>
            <a:ext cx="646747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989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Bundling and </a:t>
            </a:r>
            <a:r>
              <a:rPr lang="en-US" dirty="0" err="1"/>
              <a:t>minification</a:t>
            </a:r>
            <a:r>
              <a:rPr lang="en-US" dirty="0"/>
              <a:t>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{version} wild card selects appropriate version of </a:t>
            </a:r>
            <a:r>
              <a:rPr lang="en-US" dirty="0" err="1" smtClean="0"/>
              <a:t>jquery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Allows </a:t>
            </a:r>
            <a:r>
              <a:rPr lang="en-US" dirty="0"/>
              <a:t>you to use </a:t>
            </a:r>
            <a:r>
              <a:rPr lang="en-US" dirty="0" err="1"/>
              <a:t>NuGet</a:t>
            </a:r>
            <a:r>
              <a:rPr lang="en-US" dirty="0"/>
              <a:t> to update to a newer </a:t>
            </a:r>
            <a:r>
              <a:rPr lang="en-US" dirty="0" err="1"/>
              <a:t>jQuery</a:t>
            </a:r>
            <a:r>
              <a:rPr lang="en-US" dirty="0"/>
              <a:t> version without changing the preceding bundling code or </a:t>
            </a:r>
            <a:r>
              <a:rPr lang="en-US" dirty="0" err="1"/>
              <a:t>jQuery</a:t>
            </a:r>
            <a:r>
              <a:rPr lang="en-US" dirty="0"/>
              <a:t> references in your view pages.</a:t>
            </a:r>
          </a:p>
          <a:p>
            <a:pPr lvl="1"/>
            <a:r>
              <a:rPr lang="en-US" dirty="0"/>
              <a:t>Automatically selects the full version for debug configurations and the ".min" version for release builds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Bundles are referenced in views using “Render” method (</a:t>
            </a:r>
            <a:r>
              <a:rPr lang="en-US" dirty="0" err="1" smtClean="0"/>
              <a:t>Styles.Render</a:t>
            </a:r>
            <a:r>
              <a:rPr lang="en-US" dirty="0" smtClean="0"/>
              <a:t> for CSS and </a:t>
            </a:r>
            <a:r>
              <a:rPr lang="en-US" dirty="0" err="1" smtClean="0"/>
              <a:t>Scripts.Render</a:t>
            </a:r>
            <a:r>
              <a:rPr lang="en-US" dirty="0" smtClean="0"/>
              <a:t> for JS).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71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Bundling wild 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5400" i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8" y="1366838"/>
            <a:ext cx="6372225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437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Is </a:t>
            </a:r>
            <a:r>
              <a:rPr lang="en-US" sz="2400" dirty="0" smtClean="0"/>
              <a:t>a design pattern that allows to develop loosely coupled code.</a:t>
            </a:r>
          </a:p>
          <a:p>
            <a:r>
              <a:rPr lang="en-US" sz="2400" dirty="0" smtClean="0"/>
              <a:t>Is a great way to reduce tight coupling between software components.</a:t>
            </a:r>
          </a:p>
          <a:p>
            <a:r>
              <a:rPr lang="en-US" sz="2400" dirty="0" smtClean="0"/>
              <a:t>Enables us to better manage future changes and other complexity in software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It this pattern the consumer object receives its dependencies inside constructor properties or arguments.</a:t>
            </a:r>
          </a:p>
          <a:p>
            <a:r>
              <a:rPr lang="en-US" sz="2400" dirty="0" smtClean="0"/>
              <a:t>This pattern requires a framework component behind to deal with class constructor.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783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we need to preform logic either before an action method is called or after an action method runs. This can be done using filters.</a:t>
            </a:r>
          </a:p>
          <a:p>
            <a:r>
              <a:rPr lang="en-US" dirty="0" smtClean="0"/>
              <a:t>Filters are custom classes that provide both a declarative and programmatic means to add pre-action and post-action behavior to controller action methods.</a:t>
            </a:r>
          </a:p>
        </p:txBody>
      </p:sp>
    </p:spTree>
    <p:extLst>
      <p:ext uri="{BB962C8B-B14F-4D97-AF65-F5344CB8AC3E}">
        <p14:creationId xmlns:p14="http://schemas.microsoft.com/office/powerpoint/2010/main" val="220358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You cannot use routing or </a:t>
            </a:r>
            <a:r>
              <a:rPr lang="en-US" sz="2400" dirty="0" err="1" smtClean="0"/>
              <a:t>web.config</a:t>
            </a:r>
            <a:r>
              <a:rPr lang="en-US" sz="2400" dirty="0" smtClean="0"/>
              <a:t> to secure your application</a:t>
            </a:r>
          </a:p>
          <a:p>
            <a:r>
              <a:rPr lang="en-US" sz="2400" dirty="0" smtClean="0"/>
              <a:t>The only supported way to secure your application is to apply “Authorize” attribute to each controller.</a:t>
            </a:r>
          </a:p>
          <a:p>
            <a:r>
              <a:rPr lang="en-US" sz="2400" dirty="0" smtClean="0"/>
              <a:t>In MVC you need to protect controllers and actions (resources).</a:t>
            </a:r>
          </a:p>
          <a:p>
            <a:r>
              <a:rPr lang="en-US" sz="2400" dirty="0" smtClean="0"/>
              <a:t>MVC 3 introduced global </a:t>
            </a:r>
            <a:r>
              <a:rPr lang="en-US" sz="2400" dirty="0" err="1" smtClean="0"/>
              <a:t>fiters</a:t>
            </a:r>
            <a:r>
              <a:rPr lang="en-US" sz="2400" dirty="0" smtClean="0"/>
              <a:t>, to add </a:t>
            </a:r>
            <a:r>
              <a:rPr lang="en-US" sz="2400" dirty="0" err="1" smtClean="0"/>
              <a:t>AuthorizeAttribute</a:t>
            </a:r>
            <a:r>
              <a:rPr lang="en-US" sz="2400" dirty="0" smtClean="0"/>
              <a:t> to </a:t>
            </a:r>
            <a:r>
              <a:rPr lang="en-US" sz="2400" dirty="0" err="1" smtClean="0"/>
              <a:t>global.asax</a:t>
            </a:r>
            <a:r>
              <a:rPr lang="en-US" sz="2400" dirty="0" smtClean="0"/>
              <a:t> to protect every action of every controller.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4648200"/>
            <a:ext cx="489585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437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Applying Authorize attribute globally introduces a problem i.e. you have to be logged on before log on or register.</a:t>
            </a:r>
          </a:p>
          <a:p>
            <a:r>
              <a:rPr lang="en-US" sz="2000" dirty="0" smtClean="0"/>
              <a:t>To overcome this problem, you apply “</a:t>
            </a:r>
            <a:r>
              <a:rPr lang="en-US" sz="2000" dirty="0" err="1" smtClean="0"/>
              <a:t>AllowAnonymous</a:t>
            </a:r>
            <a:r>
              <a:rPr lang="en-US" sz="2000" dirty="0" smtClean="0"/>
              <a:t>” attribute to action methods to opt out of authorization.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590800"/>
            <a:ext cx="4210050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481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model-view-controller architectural pattern separates an application into three main components.</a:t>
            </a:r>
          </a:p>
          <a:p>
            <a:r>
              <a:rPr lang="en-US" dirty="0"/>
              <a:t>Models: Implement the logic for the application’s </a:t>
            </a:r>
            <a:r>
              <a:rPr lang="en-US" dirty="0" smtClean="0"/>
              <a:t>data domain.</a:t>
            </a:r>
          </a:p>
          <a:p>
            <a:r>
              <a:rPr lang="en-US" dirty="0" smtClean="0"/>
              <a:t>Views: application’s user interface.</a:t>
            </a:r>
          </a:p>
          <a:p>
            <a:r>
              <a:rPr lang="en-US" dirty="0" smtClean="0"/>
              <a:t>Controllers: handle user interaction, work with the model, and select a view to render that displays UI.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697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ASP.NET MVC does not support </a:t>
            </a:r>
            <a:r>
              <a:rPr lang="en-US" sz="2000" dirty="0" err="1" smtClean="0"/>
              <a:t>cookieless</a:t>
            </a:r>
            <a:r>
              <a:rPr lang="en-US" sz="2000" dirty="0" smtClean="0"/>
              <a:t> session and authentication.</a:t>
            </a:r>
          </a:p>
          <a:p>
            <a:r>
              <a:rPr lang="en-US" sz="2000" dirty="0" err="1" smtClean="0"/>
              <a:t>Cookieless</a:t>
            </a:r>
            <a:r>
              <a:rPr lang="en-US" sz="2000" dirty="0" smtClean="0"/>
              <a:t> sessions are vulnerable to session hijacking attacks.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7304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Cross-site request forgery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300" dirty="0" smtClean="0"/>
              <a:t>Cross-site request forgery (also known as XSRF or CSRF) is an attack against web-hosted applications whereby a malicious website can influence the interaction between a client browser and a website trusted by that browser.</a:t>
            </a:r>
          </a:p>
          <a:p>
            <a:r>
              <a:rPr lang="en-US" sz="2300" dirty="0" smtClean="0"/>
              <a:t>These attacks are made possible because web browsers will send authentication tokens automatically with every request to a website.</a:t>
            </a:r>
          </a:p>
          <a:p>
            <a:r>
              <a:rPr lang="en-US" sz="2300" dirty="0" smtClean="0"/>
              <a:t>It is different from phishing attack, phishing attack require interaction from the victim. In a phishing attack the mimic of target website is created.</a:t>
            </a:r>
          </a:p>
          <a:p>
            <a:r>
              <a:rPr lang="en-US" sz="2300" dirty="0" smtClean="0"/>
              <a:t>In XSRF the attacker is relying on the browser automatically sending all relevant cookies to the target website.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68389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Defend </a:t>
            </a:r>
            <a:r>
              <a:rPr lang="en-US" dirty="0" smtClean="0"/>
              <a:t>Cross-site request forgery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300" dirty="0" smtClean="0"/>
              <a:t>To defend against XSRF attacks a variant of “</a:t>
            </a:r>
            <a:r>
              <a:rPr lang="en-US" sz="2300" dirty="0" err="1" smtClean="0"/>
              <a:t>synhronizer</a:t>
            </a:r>
            <a:r>
              <a:rPr lang="en-US" sz="2300" dirty="0" smtClean="0"/>
              <a:t> token pattern” is used.</a:t>
            </a:r>
          </a:p>
          <a:p>
            <a:pPr lvl="1"/>
            <a:r>
              <a:rPr lang="en-US" sz="2000" dirty="0"/>
              <a:t>The synchronizer token pattern requires the generating of random "challenge" tokens that are associated with the user's current session. </a:t>
            </a:r>
            <a:endParaRPr lang="en-US" sz="2000" dirty="0" smtClean="0"/>
          </a:p>
          <a:p>
            <a:pPr lvl="1"/>
            <a:r>
              <a:rPr lang="en-US" sz="2000" dirty="0" smtClean="0"/>
              <a:t>These </a:t>
            </a:r>
            <a:r>
              <a:rPr lang="en-US" sz="2000" dirty="0"/>
              <a:t>challenge tokens are </a:t>
            </a:r>
            <a:r>
              <a:rPr lang="en-US" sz="2000" dirty="0" smtClean="0"/>
              <a:t>then </a:t>
            </a:r>
            <a:r>
              <a:rPr lang="en-US" sz="2000" dirty="0"/>
              <a:t>inserted within the HTML forms and links associated with sensitive server-side operations. </a:t>
            </a:r>
            <a:endParaRPr lang="en-US" sz="2000" dirty="0" smtClean="0"/>
          </a:p>
          <a:p>
            <a:pPr lvl="1"/>
            <a:r>
              <a:rPr lang="en-US" sz="2000" dirty="0" smtClean="0"/>
              <a:t>When </a:t>
            </a:r>
            <a:r>
              <a:rPr lang="en-US" sz="2000" dirty="0"/>
              <a:t>the user wishes to invoke these sensitive operations, the HTTP request should include this challenge token</a:t>
            </a:r>
            <a:r>
              <a:rPr lang="en-US" sz="2000" dirty="0" smtClean="0"/>
              <a:t>.</a:t>
            </a:r>
          </a:p>
          <a:p>
            <a:r>
              <a:rPr lang="en-US" sz="2300" dirty="0" smtClean="0"/>
              <a:t>Then server application should verify the existence and correctness of token.</a:t>
            </a:r>
          </a:p>
          <a:p>
            <a:r>
              <a:rPr lang="en-US" sz="2300" dirty="0" smtClean="0"/>
              <a:t>The token consist a random 128-bit identifier.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67916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Defend </a:t>
            </a:r>
            <a:r>
              <a:rPr lang="en-US" dirty="0" smtClean="0"/>
              <a:t>Cross-site request forgery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300" dirty="0" smtClean="0"/>
              <a:t>The tokens are encrypted and signed, so you can’t view the contents (username and additional information).</a:t>
            </a:r>
          </a:p>
          <a:p>
            <a:r>
              <a:rPr lang="en-US" sz="2300" dirty="0" smtClean="0"/>
              <a:t>To generate anti-XSRF tokens, call @</a:t>
            </a:r>
            <a:r>
              <a:rPr lang="en-US" sz="2300" dirty="0" err="1" smtClean="0"/>
              <a:t>Html.AntiForgeryToken</a:t>
            </a:r>
            <a:r>
              <a:rPr lang="en-US" sz="2300" dirty="0" smtClean="0"/>
              <a:t>() method.</a:t>
            </a:r>
          </a:p>
          <a:p>
            <a:r>
              <a:rPr lang="en-US" sz="2300" dirty="0" smtClean="0"/>
              <a:t>To validate tokens, include </a:t>
            </a:r>
            <a:r>
              <a:rPr lang="en-US" sz="2300" dirty="0" err="1" smtClean="0"/>
              <a:t>ValidateAntiForgeryToken</a:t>
            </a:r>
            <a:r>
              <a:rPr lang="en-US" sz="2300" dirty="0" smtClean="0"/>
              <a:t> attribute on action or controller.</a:t>
            </a:r>
          </a:p>
          <a:p>
            <a:pPr lvl="1"/>
            <a:r>
              <a:rPr lang="en-US" sz="2000" dirty="0"/>
              <a:t>The incoming session token and field token are read and the anti-XSRF token extracted from each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/>
              <a:t>If the current user is authenticated, </a:t>
            </a:r>
            <a:r>
              <a:rPr lang="en-US" sz="2000" dirty="0" smtClean="0"/>
              <a:t>username </a:t>
            </a:r>
            <a:r>
              <a:rPr lang="en-US" sz="2000" dirty="0"/>
              <a:t>is compared with the username stored in the field token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/>
              <a:t>If an </a:t>
            </a:r>
            <a:r>
              <a:rPr lang="en-US" sz="2000" dirty="0" err="1">
                <a:hlinkClick r:id="rId2"/>
              </a:rPr>
              <a:t>IAntiForgeryAdditionalDataProvider</a:t>
            </a:r>
            <a:r>
              <a:rPr lang="en-US" sz="2000" dirty="0"/>
              <a:t> is configured, the runtime calls its </a:t>
            </a:r>
            <a:r>
              <a:rPr lang="en-US" sz="2000" i="1" dirty="0" err="1"/>
              <a:t>ValidateAdditionalData</a:t>
            </a:r>
            <a:r>
              <a:rPr lang="en-US" sz="2000" dirty="0"/>
              <a:t> method. </a:t>
            </a:r>
          </a:p>
          <a:p>
            <a:pPr lvl="1"/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93645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MVC framework maps URLs to controller classes.</a:t>
            </a:r>
          </a:p>
          <a:p>
            <a:r>
              <a:rPr lang="en-US" dirty="0" smtClean="0"/>
              <a:t>MVC framework uses routing engine for mapping URLs to controller classes.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1" y="3352801"/>
            <a:ext cx="22098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944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Routes are initialized in </a:t>
            </a:r>
            <a:r>
              <a:rPr lang="en-US" dirty="0" err="1" smtClean="0"/>
              <a:t>Application_Start</a:t>
            </a:r>
            <a:r>
              <a:rPr lang="en-US" dirty="0" smtClean="0"/>
              <a:t> method of </a:t>
            </a:r>
            <a:r>
              <a:rPr lang="en-US" dirty="0" err="1" smtClean="0"/>
              <a:t>Global.asax</a:t>
            </a:r>
            <a:r>
              <a:rPr lang="en-US" dirty="0" smtClean="0"/>
              <a:t> file.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UrlRoutingModule</a:t>
            </a:r>
            <a:r>
              <a:rPr lang="en-US" dirty="0" smtClean="0"/>
              <a:t>: parses request and performs route selection.</a:t>
            </a:r>
          </a:p>
          <a:p>
            <a:r>
              <a:rPr lang="en-US" dirty="0" err="1" smtClean="0"/>
              <a:t>MvcHandler</a:t>
            </a:r>
            <a:r>
              <a:rPr lang="en-US" dirty="0" smtClean="0"/>
              <a:t>: selects controller that will handle the request.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950" y="2209800"/>
            <a:ext cx="6543675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708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Routing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Routing is enabled in </a:t>
            </a:r>
            <a:r>
              <a:rPr lang="en-US" dirty="0" err="1" smtClean="0"/>
              <a:t>web.config</a:t>
            </a:r>
            <a:r>
              <a:rPr lang="en-US" dirty="0" smtClean="0"/>
              <a:t> (</a:t>
            </a:r>
            <a:r>
              <a:rPr lang="en-US" b="1" i="1" u="sng" dirty="0" smtClean="0"/>
              <a:t>DO NOT DELETE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System.web.httpmodules</a:t>
            </a:r>
            <a:endParaRPr lang="en-US" dirty="0" smtClean="0"/>
          </a:p>
          <a:p>
            <a:pPr lvl="1"/>
            <a:r>
              <a:rPr lang="en-US" dirty="0" err="1" smtClean="0"/>
              <a:t>System.web.httphandlers</a:t>
            </a:r>
            <a:endParaRPr lang="en-US" dirty="0" smtClean="0"/>
          </a:p>
          <a:p>
            <a:pPr lvl="1"/>
            <a:r>
              <a:rPr lang="en-US" dirty="0" err="1" smtClean="0"/>
              <a:t>System.webserver.modules</a:t>
            </a:r>
            <a:endParaRPr lang="en-US" dirty="0" smtClean="0"/>
          </a:p>
          <a:p>
            <a:pPr lvl="1"/>
            <a:r>
              <a:rPr lang="en-US" dirty="0" err="1" smtClean="0"/>
              <a:t>System.webserver.handlers</a:t>
            </a:r>
            <a:endParaRPr lang="en-US" dirty="0" smtClean="0"/>
          </a:p>
          <a:p>
            <a:r>
              <a:rPr lang="en-US" dirty="0" smtClean="0"/>
              <a:t>It is created in </a:t>
            </a:r>
            <a:r>
              <a:rPr lang="en-US" dirty="0" err="1" smtClean="0"/>
              <a:t>Global.asax</a:t>
            </a:r>
            <a:r>
              <a:rPr lang="en-US" dirty="0" smtClean="0"/>
              <a:t> (application start event) file.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61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1"/>
            <a:ext cx="7924800" cy="4191000"/>
          </a:xfrm>
        </p:spPr>
        <p:txBody>
          <a:bodyPr/>
          <a:lstStyle/>
          <a:p>
            <a:r>
              <a:rPr lang="en-US" dirty="0" smtClean="0"/>
              <a:t>Locates appropriate action method to call and validating that it can be called.</a:t>
            </a:r>
          </a:p>
          <a:p>
            <a:r>
              <a:rPr lang="en-US" dirty="0" smtClean="0"/>
              <a:t>Get the values to use as the action method’s arguments.</a:t>
            </a:r>
          </a:p>
          <a:p>
            <a:r>
              <a:rPr lang="en-US" dirty="0" smtClean="0"/>
              <a:t>Handle errors.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544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Asynchronous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Enables to write asynchronous action methods.</a:t>
            </a:r>
          </a:p>
          <a:p>
            <a:r>
              <a:rPr lang="en-US" dirty="0" smtClean="0"/>
              <a:t>Can use for long running action methods.</a:t>
            </a:r>
          </a:p>
          <a:p>
            <a:r>
              <a:rPr lang="en-US" dirty="0" smtClean="0"/>
              <a:t>Avoids blocking of web server from performing work while request is being processed. </a:t>
            </a:r>
          </a:p>
        </p:txBody>
      </p:sp>
    </p:spTree>
    <p:extLst>
      <p:ext uri="{BB962C8B-B14F-4D97-AF65-F5344CB8AC3E}">
        <p14:creationId xmlns:p14="http://schemas.microsoft.com/office/powerpoint/2010/main" val="301329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For client-side validation you must set following flag in </a:t>
            </a:r>
            <a:r>
              <a:rPr lang="en-US" sz="2800" dirty="0" err="1" smtClean="0"/>
              <a:t>web.config</a:t>
            </a:r>
            <a:endParaRPr lang="en-US" sz="2800" dirty="0" smtClean="0"/>
          </a:p>
          <a:p>
            <a:endParaRPr lang="en-US" dirty="0" smtClean="0"/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When </a:t>
            </a:r>
            <a:r>
              <a:rPr lang="en-US" sz="1600" dirty="0"/>
              <a:t>you use unobtrusive validation, the validation rules are turned into HTML5 attributes. HTML5 attribute names can consist of only lowercase letters, numbers, and dashes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dirty="0"/>
              <a:t>Setting </a:t>
            </a:r>
            <a:r>
              <a:rPr lang="en-US" sz="1600" dirty="0" err="1"/>
              <a:t>ClientValidationEnabled</a:t>
            </a:r>
            <a:r>
              <a:rPr lang="en-US" sz="1600" dirty="0"/>
              <a:t> to true enables client-side validation. By setting these keys in the </a:t>
            </a:r>
            <a:r>
              <a:rPr lang="en-US" sz="1600" dirty="0" err="1"/>
              <a:t>application</a:t>
            </a:r>
            <a:r>
              <a:rPr lang="en-US" sz="1600" i="1" dirty="0" err="1"/>
              <a:t>Web.config</a:t>
            </a:r>
            <a:r>
              <a:rPr lang="en-US" sz="1600" dirty="0"/>
              <a:t> file, you enable client validation and unobtrusive JavaScript for the entire application. You can also enable or disable these settings in individual views or in controller methods using the following code:</a:t>
            </a:r>
            <a:endParaRPr lang="en-US" sz="16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09800"/>
            <a:ext cx="64389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105400"/>
            <a:ext cx="6429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922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Validation….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the following JS files.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24975"/>
            <a:ext cx="64770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467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18065</TotalTime>
  <Words>1090</Words>
  <Application>Microsoft Office PowerPoint</Application>
  <PresentationFormat>On-screen Show (4:3)</PresentationFormat>
  <Paragraphs>107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MVC</vt:lpstr>
      <vt:lpstr>What is MVC</vt:lpstr>
      <vt:lpstr>Application Structure</vt:lpstr>
      <vt:lpstr>Application execution</vt:lpstr>
      <vt:lpstr>Routing overview</vt:lpstr>
      <vt:lpstr>Controllers</vt:lpstr>
      <vt:lpstr>Asynchronous Controller</vt:lpstr>
      <vt:lpstr>Validation</vt:lpstr>
      <vt:lpstr>Validation….</vt:lpstr>
      <vt:lpstr>Custom Validation Attribute</vt:lpstr>
      <vt:lpstr>Bundling and minification</vt:lpstr>
      <vt:lpstr>Bundling and minification….</vt:lpstr>
      <vt:lpstr>Bundling and minification….</vt:lpstr>
      <vt:lpstr>Bundling and minification….</vt:lpstr>
      <vt:lpstr>Bundling wild cards</vt:lpstr>
      <vt:lpstr>Dependency Injection</vt:lpstr>
      <vt:lpstr>Filtering</vt:lpstr>
      <vt:lpstr>Security</vt:lpstr>
      <vt:lpstr>Security</vt:lpstr>
      <vt:lpstr>Security</vt:lpstr>
      <vt:lpstr>Cross-site request forgery</vt:lpstr>
      <vt:lpstr>Defend Cross-site request forgery</vt:lpstr>
      <vt:lpstr>Defend Cross-site request forgery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</dc:creator>
  <cp:lastModifiedBy>Ambrish S. Atlapure</cp:lastModifiedBy>
  <cp:revision>103</cp:revision>
  <dcterms:created xsi:type="dcterms:W3CDTF">2011-02-22T01:52:02Z</dcterms:created>
  <dcterms:modified xsi:type="dcterms:W3CDTF">2013-08-23T07:19:50Z</dcterms:modified>
</cp:coreProperties>
</file>