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ECA700-FEC6-4A61-B75E-4119300CE65E}" type="datetimeFigureOut">
              <a:rPr lang="en-IN" smtClean="0"/>
              <a:t>19-09-2013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28CBE-8F75-4125-9A60-689196EFC0B0}"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2B28CBE-8F75-4125-9A60-689196EFC0B0}"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121E6-3036-43A6-8DFC-BF3488C8238D}" type="datetimeFigureOut">
              <a:rPr lang="en-IN" smtClean="0"/>
              <a:t>18-09-2013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6F0222-F462-488E-933B-2178EFB96CCA}"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121E6-3036-43A6-8DFC-BF3488C8238D}" type="datetimeFigureOut">
              <a:rPr lang="en-IN" smtClean="0"/>
              <a:t>18-09-2013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F0222-F462-488E-933B-2178EFB96CCA}"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Explorer_I"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en.wikipedia.org/wiki/Goldstone_Deep_Space_Communications_Complex"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tephen_King" TargetMode="External"/><Relationship Id="rId7" Type="http://schemas.openxmlformats.org/officeDocument/2006/relationships/hyperlink" Target="https://en.wikipedia.org/wiki/Tropic_of_Cancer" TargetMode="External"/><Relationship Id="rId2" Type="http://schemas.openxmlformats.org/officeDocument/2006/relationships/hyperlink" Target="https://en.wikipedia.org/wiki/Sandy_Pearlman" TargetMode="External"/><Relationship Id="rId1" Type="http://schemas.openxmlformats.org/officeDocument/2006/relationships/slideLayout" Target="../slideLayouts/slideLayout2.xml"/><Relationship Id="rId6" Type="http://schemas.openxmlformats.org/officeDocument/2006/relationships/hyperlink" Target="https://en.wikipedia.org/wiki/Sirius" TargetMode="External"/><Relationship Id="rId5" Type="http://schemas.openxmlformats.org/officeDocument/2006/relationships/hyperlink" Target="https://en.wikipedia.org/wiki/Cassiopeia_(constellation)" TargetMode="External"/><Relationship Id="rId4" Type="http://schemas.openxmlformats.org/officeDocument/2006/relationships/hyperlink" Target="https://en.wikipedia.org/wiki/Moo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Endeavour_(space_shuttle)" TargetMode="External"/><Relationship Id="rId3" Type="http://schemas.openxmlformats.org/officeDocument/2006/relationships/hyperlink" Target="https://en.wikipedia.org/wiki/Space_Shuttle_Columbia" TargetMode="External"/><Relationship Id="rId7" Type="http://schemas.openxmlformats.org/officeDocument/2006/relationships/hyperlink" Target="https://en.wikipedia.org/wiki/STS-134" TargetMode="External"/><Relationship Id="rId2" Type="http://schemas.openxmlformats.org/officeDocument/2006/relationships/hyperlink" Target="https://en.wikipedia.org/wiki/STS-1" TargetMode="External"/><Relationship Id="rId1" Type="http://schemas.openxmlformats.org/officeDocument/2006/relationships/slideLayout" Target="../slideLayouts/slideLayout2.xml"/><Relationship Id="rId6" Type="http://schemas.openxmlformats.org/officeDocument/2006/relationships/hyperlink" Target="https://en.wikipedia.org/wiki/Mike_Fincke" TargetMode="External"/><Relationship Id="rId5" Type="http://schemas.openxmlformats.org/officeDocument/2006/relationships/hyperlink" Target="https://en.wikipedia.org/wiki/Columbia_(Space_Shuttle)" TargetMode="External"/><Relationship Id="rId4" Type="http://schemas.openxmlformats.org/officeDocument/2006/relationships/hyperlink" Target="https://en.wikipedia.org/wiki/STS-10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Fran%C3%A7ois_Arago" TargetMode="External"/><Relationship Id="rId3" Type="http://schemas.openxmlformats.org/officeDocument/2006/relationships/hyperlink" Target="https://en.wikipedia.org/wiki/Mathematics" TargetMode="External"/><Relationship Id="rId7" Type="http://schemas.openxmlformats.org/officeDocument/2006/relationships/hyperlink" Target="https://en.wikipedia.org/wiki/Isaac_Newton" TargetMode="External"/><Relationship Id="rId2" Type="http://schemas.openxmlformats.org/officeDocument/2006/relationships/hyperlink" Target="https://en.wikipedia.org/wiki/Discovery_of_Neptune" TargetMode="External"/><Relationship Id="rId1" Type="http://schemas.openxmlformats.org/officeDocument/2006/relationships/slideLayout" Target="../slideLayouts/slideLayout2.xml"/><Relationship Id="rId6" Type="http://schemas.openxmlformats.org/officeDocument/2006/relationships/hyperlink" Target="https://en.wikipedia.org/wiki/Physical_law" TargetMode="External"/><Relationship Id="rId5" Type="http://schemas.openxmlformats.org/officeDocument/2006/relationships/hyperlink" Target="https://en.wikipedia.org/wiki/Orbit" TargetMode="External"/><Relationship Id="rId4" Type="http://schemas.openxmlformats.org/officeDocument/2006/relationships/hyperlink" Target="https://en.wikipedia.org/wiki/Uranus" TargetMode="External"/><Relationship Id="rId9" Type="http://schemas.openxmlformats.org/officeDocument/2006/relationships/hyperlink" Target="https://en.wikipedia.org/wiki/Triton_(moon)"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Zodia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Astro</a:t>
            </a:r>
            <a:r>
              <a:rPr lang="en-US" dirty="0" smtClean="0"/>
              <a:t> Quiz</a:t>
            </a:r>
            <a:endParaRPr lang="en-IN" dirty="0"/>
          </a:p>
        </p:txBody>
      </p:sp>
      <p:pic>
        <p:nvPicPr>
          <p:cNvPr id="10242" name="Picture 2" descr="Sphere"/>
          <p:cNvPicPr>
            <a:picLocks noChangeAspect="1" noChangeArrowheads="1"/>
          </p:cNvPicPr>
          <p:nvPr/>
        </p:nvPicPr>
        <p:blipFill>
          <a:blip r:embed="rId2" cstate="print"/>
          <a:srcRect/>
          <a:stretch>
            <a:fillRect/>
          </a:stretch>
        </p:blipFill>
        <p:spPr bwMode="auto">
          <a:xfrm>
            <a:off x="827584" y="2348880"/>
            <a:ext cx="7575185" cy="367240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000" dirty="0" smtClean="0"/>
              <a:t>X is a gold-mining ghost town in California</a:t>
            </a:r>
          </a:p>
          <a:p>
            <a:r>
              <a:rPr lang="en-US" sz="2000" dirty="0" smtClean="0"/>
              <a:t>X hosts one of the three deep-space communication facilities of NASA’s Deep Space Network</a:t>
            </a:r>
          </a:p>
          <a:p>
            <a:endParaRPr lang="en-US" sz="2000" dirty="0" smtClean="0"/>
          </a:p>
          <a:p>
            <a:endParaRPr lang="en-IN" dirty="0"/>
          </a:p>
        </p:txBody>
      </p:sp>
      <p:pic>
        <p:nvPicPr>
          <p:cNvPr id="23557" name="Picture 5"/>
          <p:cNvPicPr>
            <a:picLocks noChangeAspect="1" noChangeArrowheads="1"/>
          </p:cNvPicPr>
          <p:nvPr/>
        </p:nvPicPr>
        <p:blipFill>
          <a:blip r:embed="rId2" cstate="print"/>
          <a:srcRect/>
          <a:stretch>
            <a:fillRect/>
          </a:stretch>
        </p:blipFill>
        <p:spPr bwMode="auto">
          <a:xfrm>
            <a:off x="4067944" y="2996952"/>
            <a:ext cx="4536504" cy="3407805"/>
          </a:xfrm>
          <a:prstGeom prst="rect">
            <a:avLst/>
          </a:prstGeom>
          <a:noFill/>
          <a:ln w="9525">
            <a:noFill/>
            <a:miter lim="800000"/>
            <a:headEnd/>
            <a:tailEnd/>
          </a:ln>
        </p:spPr>
      </p:pic>
      <p:sp>
        <p:nvSpPr>
          <p:cNvPr id="7" name="TextBox 6"/>
          <p:cNvSpPr txBox="1"/>
          <p:nvPr/>
        </p:nvSpPr>
        <p:spPr>
          <a:xfrm>
            <a:off x="395536" y="3068960"/>
            <a:ext cx="3528392" cy="2862322"/>
          </a:xfrm>
          <a:prstGeom prst="rect">
            <a:avLst/>
          </a:prstGeom>
          <a:noFill/>
        </p:spPr>
        <p:txBody>
          <a:bodyPr wrap="square" rtlCol="0">
            <a:spAutoFit/>
          </a:bodyPr>
          <a:lstStyle/>
          <a:p>
            <a:pPr algn="just"/>
            <a:r>
              <a:rPr lang="en-IN" sz="2000" dirty="0" smtClean="0"/>
              <a:t>It </a:t>
            </a:r>
            <a:r>
              <a:rPr lang="en-IN" sz="2000" dirty="0"/>
              <a:t>is commonly believed that the first U.S. satellite, </a:t>
            </a:r>
            <a:r>
              <a:rPr lang="en-IN" sz="2000" dirty="0">
                <a:hlinkClick r:id="rId3" tooltip="Explorer I"/>
              </a:rPr>
              <a:t>Explorer I</a:t>
            </a:r>
            <a:r>
              <a:rPr lang="en-IN" sz="2000" dirty="0"/>
              <a:t>, was confirmed to be in orbit by the use of the phrase </a:t>
            </a:r>
            <a:r>
              <a:rPr lang="en-IN" sz="2000" dirty="0" smtClean="0"/>
              <a:t>“X </a:t>
            </a:r>
            <a:r>
              <a:rPr lang="en-IN" sz="2000" dirty="0"/>
              <a:t>has the </a:t>
            </a:r>
            <a:r>
              <a:rPr lang="en-IN" sz="2000" dirty="0" smtClean="0"/>
              <a:t>bird</a:t>
            </a:r>
            <a:r>
              <a:rPr lang="en-IN" sz="2000" dirty="0" smtClean="0">
                <a:hlinkClick r:id="rId4"/>
              </a:rPr>
              <a:t>“</a:t>
            </a:r>
            <a:r>
              <a:rPr lang="en-IN" sz="2000" dirty="0" smtClean="0"/>
              <a:t>. However the facility was not in operation </a:t>
            </a:r>
            <a:r>
              <a:rPr lang="en-IN" sz="2000" dirty="0"/>
              <a:t>at the time of Explorer I, and like many oft-repeated quotations it is incorrect.</a:t>
            </a:r>
          </a:p>
        </p:txBody>
      </p:sp>
      <p:sp>
        <p:nvSpPr>
          <p:cNvPr id="8" name="Oval 7"/>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6</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IN" sz="2800" dirty="0"/>
          </a:p>
        </p:txBody>
      </p:sp>
      <p:pic>
        <p:nvPicPr>
          <p:cNvPr id="24579" name="Picture 3"/>
          <p:cNvPicPr>
            <a:picLocks noChangeAspect="1" noChangeArrowheads="1"/>
          </p:cNvPicPr>
          <p:nvPr/>
        </p:nvPicPr>
        <p:blipFill>
          <a:blip r:embed="rId2" cstate="print"/>
          <a:srcRect/>
          <a:stretch>
            <a:fillRect/>
          </a:stretch>
        </p:blipFill>
        <p:spPr bwMode="auto">
          <a:xfrm>
            <a:off x="1547664" y="1052736"/>
            <a:ext cx="5400600" cy="4178871"/>
          </a:xfrm>
          <a:prstGeom prst="rect">
            <a:avLst/>
          </a:prstGeom>
          <a:noFill/>
          <a:ln w="9525">
            <a:noFill/>
            <a:miter lim="800000"/>
            <a:headEnd/>
            <a:tailEnd/>
          </a:ln>
        </p:spPr>
      </p:pic>
      <p:sp>
        <p:nvSpPr>
          <p:cNvPr id="8" name="TextBox 7"/>
          <p:cNvSpPr txBox="1"/>
          <p:nvPr/>
        </p:nvSpPr>
        <p:spPr>
          <a:xfrm>
            <a:off x="755576" y="5229200"/>
            <a:ext cx="7704856" cy="1477328"/>
          </a:xfrm>
          <a:prstGeom prst="rect">
            <a:avLst/>
          </a:prstGeom>
          <a:noFill/>
        </p:spPr>
        <p:txBody>
          <a:bodyPr wrap="square" rtlCol="0">
            <a:spAutoFit/>
          </a:bodyPr>
          <a:lstStyle/>
          <a:p>
            <a:r>
              <a:rPr lang="en-IN" dirty="0" smtClean="0"/>
              <a:t>What are these gaps </a:t>
            </a:r>
            <a:r>
              <a:rPr lang="en-IN" dirty="0"/>
              <a:t>or </a:t>
            </a:r>
            <a:r>
              <a:rPr lang="en-IN" dirty="0" smtClean="0"/>
              <a:t>dips </a:t>
            </a:r>
            <a:r>
              <a:rPr lang="en-IN" dirty="0"/>
              <a:t>in the distribution of main-belt asteroids by semi-major </a:t>
            </a:r>
            <a:r>
              <a:rPr lang="en-IN" dirty="0" smtClean="0"/>
              <a:t>axis called as ? </a:t>
            </a:r>
            <a:r>
              <a:rPr lang="en-IN" dirty="0"/>
              <a:t>They correspond to the location of orbital resonances with Jupiter</a:t>
            </a:r>
            <a:r>
              <a:rPr lang="en-IN" dirty="0" smtClean="0"/>
              <a:t>.</a:t>
            </a:r>
          </a:p>
          <a:p>
            <a:endParaRPr lang="en-US" dirty="0"/>
          </a:p>
          <a:p>
            <a:r>
              <a:rPr lang="en-US" dirty="0" smtClean="0"/>
              <a:t>Saturn rings? – contributions to astronomy</a:t>
            </a:r>
            <a:endParaRPr lang="en-IN" dirty="0"/>
          </a:p>
        </p:txBody>
      </p:sp>
      <p:sp>
        <p:nvSpPr>
          <p:cNvPr id="9" name="TextBox 8"/>
          <p:cNvSpPr txBox="1"/>
          <p:nvPr/>
        </p:nvSpPr>
        <p:spPr>
          <a:xfrm>
            <a:off x="1619672" y="332656"/>
            <a:ext cx="6120680" cy="369332"/>
          </a:xfrm>
          <a:prstGeom prst="rect">
            <a:avLst/>
          </a:prstGeom>
          <a:noFill/>
        </p:spPr>
        <p:txBody>
          <a:bodyPr wrap="square" rtlCol="0">
            <a:spAutoFit/>
          </a:bodyPr>
          <a:lstStyle/>
          <a:p>
            <a:pPr algn="ctr"/>
            <a:r>
              <a:rPr lang="en-US" dirty="0" smtClean="0"/>
              <a:t>The American </a:t>
            </a:r>
            <a:r>
              <a:rPr lang="en-US" dirty="0" err="1" smtClean="0"/>
              <a:t>Keppler</a:t>
            </a:r>
            <a:r>
              <a:rPr lang="en-US" dirty="0" smtClean="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US" dirty="0" smtClean="0"/>
              <a:t>X is a rock song from the band Y.</a:t>
            </a:r>
          </a:p>
          <a:p>
            <a:r>
              <a:rPr lang="en-IN" dirty="0"/>
              <a:t>The song's lyrics are selected verses from a poem by </a:t>
            </a:r>
            <a:r>
              <a:rPr lang="en-IN" dirty="0">
                <a:hlinkClick r:id="rId2" tooltip="Sandy Pearlman"/>
              </a:rPr>
              <a:t>Sandy Pearlman</a:t>
            </a:r>
            <a:r>
              <a:rPr lang="en-IN" dirty="0"/>
              <a:t>, the band's producer and mastermind behind their image, called "The Soft Doctrines of </a:t>
            </a:r>
            <a:r>
              <a:rPr lang="en-IN" dirty="0" err="1"/>
              <a:t>Immaginos</a:t>
            </a:r>
            <a:r>
              <a:rPr lang="en-IN" dirty="0" smtClean="0"/>
              <a:t>".</a:t>
            </a:r>
          </a:p>
          <a:p>
            <a:r>
              <a:rPr lang="en-IN" dirty="0"/>
              <a:t> </a:t>
            </a:r>
            <a:r>
              <a:rPr lang="en-IN" dirty="0" err="1"/>
              <a:t>Longtime</a:t>
            </a:r>
            <a:r>
              <a:rPr lang="en-IN" dirty="0"/>
              <a:t> </a:t>
            </a:r>
            <a:r>
              <a:rPr lang="en-IN" dirty="0" smtClean="0"/>
              <a:t>Y </a:t>
            </a:r>
            <a:r>
              <a:rPr lang="en-IN" dirty="0"/>
              <a:t>fan and author </a:t>
            </a:r>
            <a:r>
              <a:rPr lang="en-IN" dirty="0">
                <a:hlinkClick r:id="rId3" tooltip="Stephen King"/>
              </a:rPr>
              <a:t>Stephen King</a:t>
            </a:r>
            <a:r>
              <a:rPr lang="en-IN" dirty="0"/>
              <a:t> recorded a spoken narration for the video, which is as follows:</a:t>
            </a:r>
          </a:p>
          <a:p>
            <a:r>
              <a:rPr lang="en-IN" dirty="0" smtClean="0"/>
              <a:t>"</a:t>
            </a:r>
            <a:r>
              <a:rPr lang="en-IN" dirty="0" err="1" smtClean="0"/>
              <a:t>Imaginos</a:t>
            </a:r>
            <a:r>
              <a:rPr lang="en-IN" dirty="0" smtClean="0"/>
              <a:t> - A bedtime story for the children of the damned. From a dream world, paralleling our earth in time and space, the invisible ones have sent an agent who will dream the dream of history. With limitless power he becomes the greatest actor of the 19th century. Taking on many ingenious disguises, he places himself at pivotal junctures in history, continually altering its course and testing our ability to respond to the challenge of evil. His name is '</a:t>
            </a:r>
            <a:r>
              <a:rPr lang="en-IN" dirty="0" err="1" smtClean="0"/>
              <a:t>Imaginos</a:t>
            </a:r>
            <a:r>
              <a:rPr lang="en-IN" dirty="0" smtClean="0"/>
              <a:t>'".</a:t>
            </a:r>
          </a:p>
          <a:p>
            <a:endParaRPr lang="en-US" dirty="0"/>
          </a:p>
          <a:p>
            <a:r>
              <a:rPr lang="en-IN" dirty="0"/>
              <a:t>In </a:t>
            </a:r>
            <a:r>
              <a:rPr lang="en-IN" dirty="0" smtClean="0"/>
              <a:t>X, the </a:t>
            </a:r>
            <a:r>
              <a:rPr lang="en-IN" dirty="0"/>
              <a:t>character of </a:t>
            </a:r>
            <a:r>
              <a:rPr lang="en-IN" dirty="0" err="1"/>
              <a:t>Imaginos</a:t>
            </a:r>
            <a:r>
              <a:rPr lang="en-IN" dirty="0"/>
              <a:t> comes to realize his heritage and his role as the altered human. References are made to celestial objects throughout the song: "The light that never warms" being the </a:t>
            </a:r>
            <a:r>
              <a:rPr lang="en-IN" dirty="0">
                <a:hlinkClick r:id="rId4" tooltip="Moon"/>
              </a:rPr>
              <a:t>moon</a:t>
            </a:r>
            <a:r>
              <a:rPr lang="en-IN" dirty="0"/>
              <a:t>, "The Queenly flux" the constellation </a:t>
            </a:r>
            <a:r>
              <a:rPr lang="en-IN" dirty="0">
                <a:hlinkClick r:id="rId5" tooltip="Cassiopeia (constellation)"/>
              </a:rPr>
              <a:t>Cassiopeia</a:t>
            </a:r>
            <a:r>
              <a:rPr lang="en-IN" dirty="0"/>
              <a:t>, "My dog, fixed and consequent" being </a:t>
            </a:r>
            <a:r>
              <a:rPr lang="en-IN" dirty="0">
                <a:hlinkClick r:id="rId6" tooltip="Sirius"/>
              </a:rPr>
              <a:t>Sirius</a:t>
            </a:r>
            <a:r>
              <a:rPr lang="en-IN" dirty="0"/>
              <a:t>, the dog star. The "Four Winds Bar" may be a reference to the </a:t>
            </a:r>
            <a:r>
              <a:rPr lang="en-IN" dirty="0">
                <a:hlinkClick r:id="rId7" tooltip="Tropic of Cancer"/>
              </a:rPr>
              <a:t>Tropic of Cancer</a:t>
            </a:r>
            <a:r>
              <a:rPr lang="en-IN" dirty="0"/>
              <a:t>. All in all, it has </a:t>
            </a:r>
            <a:r>
              <a:rPr lang="en-IN" dirty="0" err="1"/>
              <a:t>Imaginos</a:t>
            </a:r>
            <a:r>
              <a:rPr lang="en-IN" dirty="0"/>
              <a:t> explaining his position as part of Les Invisibles</a:t>
            </a:r>
            <a:r>
              <a:rPr lang="en-IN" dirty="0" smtClean="0"/>
              <a:t>.</a:t>
            </a:r>
          </a:p>
          <a:p>
            <a:endParaRPr lang="en-US" dirty="0"/>
          </a:p>
          <a:p>
            <a:endParaRPr lang="en-US" dirty="0" smtClean="0"/>
          </a:p>
          <a:p>
            <a:r>
              <a:rPr lang="en-US" dirty="0" smtClean="0"/>
              <a:t>Id X and Y</a:t>
            </a:r>
            <a:endParaRPr lang="en-IN" dirty="0" smtClean="0"/>
          </a:p>
          <a:p>
            <a:endParaRPr lang="en-IN" dirty="0"/>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During spring of 1982, the </a:t>
            </a:r>
            <a:r>
              <a:rPr lang="en-IN" dirty="0" smtClean="0"/>
              <a:t>band X </a:t>
            </a:r>
            <a:r>
              <a:rPr lang="en-IN" dirty="0"/>
              <a:t>watched the launching of the Columbia Space Shuttle from Cape Kennedy, </a:t>
            </a:r>
            <a:r>
              <a:rPr lang="en-IN" dirty="0" smtClean="0"/>
              <a:t>Florida. </a:t>
            </a:r>
          </a:p>
          <a:p>
            <a:r>
              <a:rPr lang="en-IN" b="1" dirty="0" err="1" smtClean="0"/>
              <a:t>Y</a:t>
            </a:r>
            <a:r>
              <a:rPr lang="en-IN" dirty="0" err="1" smtClean="0"/>
              <a:t>is</a:t>
            </a:r>
            <a:r>
              <a:rPr lang="en-IN" dirty="0" smtClean="0"/>
              <a:t> </a:t>
            </a:r>
            <a:r>
              <a:rPr lang="en-IN" dirty="0"/>
              <a:t>a </a:t>
            </a:r>
            <a:r>
              <a:rPr lang="en-IN" dirty="0" smtClean="0"/>
              <a:t>X’s</a:t>
            </a:r>
            <a:r>
              <a:rPr lang="en-IN" dirty="0"/>
              <a:t> song that describes the launch of </a:t>
            </a:r>
            <a:r>
              <a:rPr lang="en-IN" dirty="0">
                <a:hlinkClick r:id="rId2" tooltip="STS-1"/>
              </a:rPr>
              <a:t>STS-1</a:t>
            </a:r>
            <a:r>
              <a:rPr lang="en-IN" dirty="0"/>
              <a:t> and the </a:t>
            </a:r>
            <a:r>
              <a:rPr lang="en-IN" dirty="0">
                <a:hlinkClick r:id="rId3" tooltip="Space Shuttle Columbia"/>
              </a:rPr>
              <a:t>Space Shuttle </a:t>
            </a:r>
            <a:r>
              <a:rPr lang="en-IN" i="1" dirty="0" smtClean="0">
                <a:hlinkClick r:id="rId3" tooltip="Space Shuttle Columbia"/>
              </a:rPr>
              <a:t>Columbia</a:t>
            </a:r>
            <a:endParaRPr lang="en-IN" i="1" dirty="0" smtClean="0"/>
          </a:p>
          <a:p>
            <a:r>
              <a:rPr lang="en-IN" dirty="0"/>
              <a:t>The song was used as a wakeup song for astronauts during </a:t>
            </a:r>
            <a:r>
              <a:rPr lang="en-IN" dirty="0">
                <a:hlinkClick r:id="rId4" tooltip="STS-109"/>
              </a:rPr>
              <a:t>STS-109</a:t>
            </a:r>
            <a:r>
              <a:rPr lang="en-IN" dirty="0"/>
              <a:t>, which was the last successful flight of Space Shuttle </a:t>
            </a:r>
            <a:r>
              <a:rPr lang="en-IN" i="1" dirty="0">
                <a:hlinkClick r:id="rId5" tooltip="Columbia (Space Shuttle)"/>
              </a:rPr>
              <a:t>Columbia</a:t>
            </a:r>
            <a:r>
              <a:rPr lang="en-IN" dirty="0"/>
              <a:t>. It was used again for astronaut </a:t>
            </a:r>
            <a:r>
              <a:rPr lang="en-IN" dirty="0">
                <a:hlinkClick r:id="rId6" tooltip="Mike Fincke"/>
              </a:rPr>
              <a:t>Mike </a:t>
            </a:r>
            <a:r>
              <a:rPr lang="en-IN" dirty="0" err="1">
                <a:hlinkClick r:id="rId6" tooltip="Mike Fincke"/>
              </a:rPr>
              <a:t>Fincke</a:t>
            </a:r>
            <a:r>
              <a:rPr lang="en-IN" dirty="0"/>
              <a:t> during </a:t>
            </a:r>
            <a:r>
              <a:rPr lang="en-IN" dirty="0">
                <a:hlinkClick r:id="rId7" tooltip="STS-134"/>
              </a:rPr>
              <a:t>STS-134</a:t>
            </a:r>
            <a:r>
              <a:rPr lang="en-IN" dirty="0"/>
              <a:t>, flown by Space Shuttle </a:t>
            </a:r>
            <a:r>
              <a:rPr lang="en-IN" i="1" dirty="0">
                <a:hlinkClick r:id="rId8" tooltip="Endeavour (space shuttle)"/>
              </a:rPr>
              <a:t>Endeavour</a:t>
            </a:r>
            <a:r>
              <a:rPr lang="en-IN" dirty="0"/>
              <a:t> on its final mission before retirement</a:t>
            </a:r>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p:txBody>
          <a:bodyPr/>
          <a:lstStyle/>
          <a:p>
            <a:r>
              <a:rPr lang="en-US" dirty="0" smtClean="0"/>
              <a:t>Countdown – Rush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IN" dirty="0"/>
          </a:p>
        </p:txBody>
      </p:sp>
      <p:sp>
        <p:nvSpPr>
          <p:cNvPr id="3" name="Content Placeholder 2"/>
          <p:cNvSpPr>
            <a:spLocks noGrp="1"/>
          </p:cNvSpPr>
          <p:nvPr>
            <p:ph idx="1"/>
          </p:nvPr>
        </p:nvSpPr>
        <p:spPr/>
        <p:txBody>
          <a:bodyPr/>
          <a:lstStyle/>
          <a:p>
            <a:pPr algn="just"/>
            <a:r>
              <a:rPr lang="en-US" dirty="0" err="1" smtClean="0"/>
              <a:t>Zanya</a:t>
            </a:r>
            <a:r>
              <a:rPr lang="en-US" dirty="0" smtClean="0"/>
              <a:t>, Unity, </a:t>
            </a:r>
            <a:r>
              <a:rPr lang="en-US" dirty="0" err="1" smtClean="0"/>
              <a:t>Zveda</a:t>
            </a:r>
            <a:r>
              <a:rPr lang="en-US" dirty="0" smtClean="0"/>
              <a:t>, Destiny, Quest, </a:t>
            </a:r>
            <a:r>
              <a:rPr lang="en-US" dirty="0" err="1" smtClean="0"/>
              <a:t>Pirs</a:t>
            </a:r>
            <a:r>
              <a:rPr lang="en-US" dirty="0" smtClean="0"/>
              <a:t>, Harmony, Columbus, </a:t>
            </a:r>
            <a:r>
              <a:rPr lang="en-US" dirty="0" err="1" smtClean="0"/>
              <a:t>Kibo</a:t>
            </a:r>
            <a:r>
              <a:rPr lang="en-US" dirty="0" smtClean="0"/>
              <a:t>, Cupola, </a:t>
            </a:r>
            <a:r>
              <a:rPr lang="en-US" dirty="0" err="1" smtClean="0"/>
              <a:t>Rassvet</a:t>
            </a:r>
            <a:r>
              <a:rPr lang="en-US" dirty="0" smtClean="0"/>
              <a:t>, Leonardo, </a:t>
            </a:r>
            <a:r>
              <a:rPr lang="en-US" dirty="0" err="1" smtClean="0"/>
              <a:t>Nauka</a:t>
            </a:r>
            <a:r>
              <a:rPr lang="en-US" dirty="0" smtClean="0"/>
              <a:t>*, </a:t>
            </a:r>
            <a:r>
              <a:rPr lang="en-US" dirty="0" err="1" smtClean="0"/>
              <a:t>Uzolovoy</a:t>
            </a:r>
            <a:r>
              <a:rPr lang="en-US" dirty="0" smtClean="0"/>
              <a:t>*</a:t>
            </a:r>
          </a:p>
          <a:p>
            <a:pPr algn="just"/>
            <a:endParaRPr lang="en-US" dirty="0" smtClean="0"/>
          </a:p>
          <a:p>
            <a:pPr algn="just"/>
            <a:r>
              <a:rPr lang="en-US" dirty="0" smtClean="0"/>
              <a:t>Exhaustive list</a:t>
            </a:r>
          </a:p>
          <a:p>
            <a:pPr algn="just"/>
            <a:r>
              <a:rPr lang="en-US" dirty="0" smtClean="0"/>
              <a:t>I need the exact answer</a:t>
            </a:r>
            <a:endParaRPr lang="en-US" dirty="0"/>
          </a:p>
          <a:p>
            <a:pPr algn="just"/>
            <a:r>
              <a:rPr lang="en-US" dirty="0" smtClean="0"/>
              <a:t>What is the </a:t>
            </a:r>
            <a:r>
              <a:rPr lang="en-US" dirty="0" err="1" smtClean="0"/>
              <a:t>asterix</a:t>
            </a:r>
            <a:r>
              <a:rPr lang="en-US" dirty="0" smtClean="0"/>
              <a:t> for?</a:t>
            </a:r>
          </a:p>
          <a:p>
            <a:pPr>
              <a:buNone/>
            </a:pPr>
            <a:endParaRPr lang="en-IN" dirty="0"/>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pPr algn="just" fontAlgn="base"/>
            <a:r>
              <a:rPr lang="en-IN" dirty="0" smtClean="0"/>
              <a:t>Thomas </a:t>
            </a:r>
            <a:r>
              <a:rPr lang="en-IN" dirty="0"/>
              <a:t>Wright, an English astronomer published “An original theory or new hypothesis of the Universe” in 1750. In it, he put forward the idea that the Milky Way is “an optical effect due to our immersion in what locally approximates to a flat layer of stars.”</a:t>
            </a:r>
          </a:p>
          <a:p>
            <a:pPr algn="just" fontAlgn="base"/>
            <a:r>
              <a:rPr lang="en-IN" dirty="0" smtClean="0"/>
              <a:t>In </a:t>
            </a:r>
            <a:r>
              <a:rPr lang="en-IN" dirty="0"/>
              <a:t>1755, </a:t>
            </a:r>
            <a:r>
              <a:rPr lang="en-IN" dirty="0" smtClean="0"/>
              <a:t>X </a:t>
            </a:r>
            <a:r>
              <a:rPr lang="en-IN" dirty="0"/>
              <a:t>expanded on Wright’s ideas, theorizing that the Milky Way was a disc made up of stars, formed from a cloud of gas, which was spinning. He was the first to suggest that other nebulae which had been observed could also be discs of stars, thus opening a whole new idea of astronomy beyond our solar system</a:t>
            </a:r>
            <a:r>
              <a:rPr lang="en-IN" dirty="0" smtClean="0"/>
              <a:t>.</a:t>
            </a:r>
          </a:p>
          <a:p>
            <a:pPr algn="just" fontAlgn="base"/>
            <a:r>
              <a:rPr lang="en-IN" dirty="0" smtClean="0"/>
              <a:t>X introduced </a:t>
            </a:r>
            <a:r>
              <a:rPr lang="en-IN" dirty="0"/>
              <a:t>the </a:t>
            </a:r>
            <a:r>
              <a:rPr lang="en-IN" dirty="0" smtClean="0"/>
              <a:t>term</a:t>
            </a:r>
            <a:r>
              <a:rPr lang="en-IN" dirty="0"/>
              <a:t> "island Universe" for these distant nebulae.</a:t>
            </a:r>
            <a:endParaRPr lang="en-IN" dirty="0" smtClean="0"/>
          </a:p>
          <a:p>
            <a:pPr algn="just" fontAlgn="base"/>
            <a:r>
              <a:rPr lang="en-IN" dirty="0" smtClean="0"/>
              <a:t>“Island Universe” – The </a:t>
            </a:r>
            <a:r>
              <a:rPr lang="en-IN" dirty="0"/>
              <a:t>idea that our Sun is just one of myriads of stars in a huge stellar system, the Milky Way, and that there may be many other stellar systems of equal rank outside the Milky Way</a:t>
            </a:r>
            <a:endParaRPr lang="en-IN" dirty="0" smtClean="0"/>
          </a:p>
        </p:txBody>
      </p:sp>
      <p:sp>
        <p:nvSpPr>
          <p:cNvPr id="6" name="Oval 5"/>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11</a:t>
            </a:r>
            <a:endParaRPr lang="en-I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363272" cy="4525963"/>
          </a:xfrm>
        </p:spPr>
        <p:txBody>
          <a:bodyPr>
            <a:normAutofit fontScale="85000" lnSpcReduction="20000"/>
          </a:bodyPr>
          <a:lstStyle/>
          <a:p>
            <a:pPr algn="just"/>
            <a:r>
              <a:rPr lang="en-US" dirty="0" smtClean="0"/>
              <a:t>In 1995, Nancy Lieder, put forward an idea about </a:t>
            </a:r>
            <a:r>
              <a:rPr lang="en-IN" dirty="0"/>
              <a:t> disastrous encounter between the Earth and a large planetary </a:t>
            </a:r>
            <a:r>
              <a:rPr lang="en-IN" dirty="0" smtClean="0"/>
              <a:t>object named </a:t>
            </a:r>
            <a:r>
              <a:rPr lang="en-IN" b="1" dirty="0" smtClean="0"/>
              <a:t>Y.</a:t>
            </a:r>
          </a:p>
          <a:p>
            <a:pPr algn="just"/>
            <a:r>
              <a:rPr lang="en-IN" dirty="0" smtClean="0"/>
              <a:t>She founded the </a:t>
            </a:r>
            <a:r>
              <a:rPr lang="en-IN" dirty="0"/>
              <a:t>website </a:t>
            </a:r>
            <a:r>
              <a:rPr lang="en-IN" dirty="0" err="1"/>
              <a:t>ZetaTalk</a:t>
            </a:r>
            <a:r>
              <a:rPr lang="en-IN" dirty="0"/>
              <a:t>. </a:t>
            </a:r>
            <a:r>
              <a:rPr lang="en-IN" dirty="0" smtClean="0"/>
              <a:t> </a:t>
            </a:r>
          </a:p>
          <a:p>
            <a:pPr algn="just"/>
            <a:r>
              <a:rPr lang="en-IN" dirty="0" smtClean="0"/>
              <a:t>She describes </a:t>
            </a:r>
            <a:r>
              <a:rPr lang="en-IN" dirty="0"/>
              <a:t>herself as a C</a:t>
            </a:r>
            <a:r>
              <a:rPr lang="en-IN" dirty="0" smtClean="0"/>
              <a:t>ontactee</a:t>
            </a:r>
            <a:r>
              <a:rPr lang="en-IN" dirty="0"/>
              <a:t> with the ability to receive messages from extra-terrestrials from the Zeta Reticuli star system through an implant in her brain. </a:t>
            </a:r>
            <a:endParaRPr lang="en-IN" dirty="0" smtClean="0"/>
          </a:p>
          <a:p>
            <a:pPr algn="just"/>
            <a:r>
              <a:rPr lang="en-IN" dirty="0"/>
              <a:t>Although Lieder originally referred to the object as "Planet X", it has become deeply associated with </a:t>
            </a:r>
            <a:r>
              <a:rPr lang="en-IN" b="1" dirty="0" smtClean="0"/>
              <a:t>Y</a:t>
            </a:r>
            <a:r>
              <a:rPr lang="en-IN" dirty="0" smtClean="0"/>
              <a:t>, </a:t>
            </a:r>
            <a:r>
              <a:rPr lang="en-IN" dirty="0"/>
              <a:t>a planet from the works of ancient </a:t>
            </a:r>
            <a:r>
              <a:rPr lang="en-IN" dirty="0" smtClean="0"/>
              <a:t>astronaut proponent</a:t>
            </a:r>
            <a:r>
              <a:rPr lang="en-IN" dirty="0"/>
              <a:t> Zecharia </a:t>
            </a:r>
            <a:r>
              <a:rPr lang="en-IN" dirty="0" err="1"/>
              <a:t>Sitchin</a:t>
            </a:r>
            <a:r>
              <a:rPr lang="en-IN" dirty="0"/>
              <a:t>, particularly his book </a:t>
            </a:r>
            <a:r>
              <a:rPr lang="en-IN" i="1" dirty="0"/>
              <a:t>The 12th Planet</a:t>
            </a:r>
            <a:r>
              <a:rPr lang="en-IN" dirty="0"/>
              <a:t>.</a:t>
            </a:r>
            <a:endParaRPr lang="en-IN" dirty="0" smtClean="0"/>
          </a:p>
          <a:p>
            <a:pPr algn="just"/>
            <a:endParaRPr lang="en-IN" dirty="0"/>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12</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smtClean="0"/>
              <a:t>Phaeton </a:t>
            </a:r>
            <a:r>
              <a:rPr lang="en-IN" dirty="0"/>
              <a:t>is a hypothetical planet posited to once have existed.</a:t>
            </a:r>
            <a:endParaRPr lang="en-IN" b="0" dirty="0" smtClean="0"/>
          </a:p>
          <a:p>
            <a:r>
              <a:rPr lang="en-IN" dirty="0" smtClean="0"/>
              <a:t>It </a:t>
            </a:r>
            <a:r>
              <a:rPr lang="en-IN" dirty="0"/>
              <a:t>was named for Phaeton, the son of the sun god Helios and </a:t>
            </a:r>
            <a:r>
              <a:rPr lang="en-IN" dirty="0" err="1"/>
              <a:t>Clymene</a:t>
            </a:r>
            <a:r>
              <a:rPr lang="en-IN" dirty="0"/>
              <a:t> in Greek mythology</a:t>
            </a:r>
            <a:r>
              <a:rPr lang="en-IN" dirty="0" smtClean="0"/>
              <a:t>, who </a:t>
            </a:r>
            <a:r>
              <a:rPr lang="en-IN" dirty="0"/>
              <a:t>attempted to drive his father's solar chariot for a day with disastrous results and was ultimately destroyed by Zeus using a thunderbolt.</a:t>
            </a:r>
            <a:endParaRPr lang="en-IN" b="0" dirty="0" smtClean="0"/>
          </a:p>
          <a:p>
            <a:r>
              <a:rPr lang="en-IN" dirty="0" smtClean="0"/>
              <a:t>Inspired </a:t>
            </a:r>
            <a:r>
              <a:rPr lang="en-IN" dirty="0"/>
              <a:t>by this legend, where can we see this hypothetical heavenly body today?</a:t>
            </a:r>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13</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It </a:t>
            </a:r>
            <a:r>
              <a:rPr lang="en-IN" dirty="0"/>
              <a:t>was supposed to exist between the orbits of Mars and Jupiter whose destruction supposedly led to the formation of the asteroid belt.</a:t>
            </a:r>
            <a:endParaRPr lang="en-IN" b="0" dirty="0" smtClean="0"/>
          </a:p>
          <a:p>
            <a:r>
              <a:rPr lang="en-IN" dirty="0" smtClean="0"/>
              <a:t>Theories </a:t>
            </a:r>
            <a:r>
              <a:rPr lang="en-IN" dirty="0"/>
              <a:t>regarding the formation of the asteroid belt from the destruction of a hypothetical planet are today collectively referred to as the "disruption theory" which states that there was once a major planetary member of the solar system circulating in the present gap between Mars and Jupiter, which was variously destroyed when:</a:t>
            </a:r>
            <a:endParaRPr lang="en-IN" b="0" dirty="0" smtClean="0"/>
          </a:p>
          <a:p>
            <a:r>
              <a:rPr lang="en-IN" dirty="0" smtClean="0"/>
              <a:t>it </a:t>
            </a:r>
            <a:r>
              <a:rPr lang="en-IN" dirty="0"/>
              <a:t>veered too close to Jupiter and was torn apart by the gas giant's powerful gravity.</a:t>
            </a:r>
            <a:endParaRPr lang="en-IN" b="0" dirty="0" smtClean="0"/>
          </a:p>
          <a:p>
            <a:r>
              <a:rPr lang="en-IN" dirty="0" smtClean="0"/>
              <a:t>it </a:t>
            </a:r>
            <a:r>
              <a:rPr lang="en-IN" dirty="0"/>
              <a:t>was struck by another large celestial body.</a:t>
            </a:r>
            <a:endParaRPr lang="en-IN" b="0" dirty="0" smtClean="0"/>
          </a:p>
          <a:p>
            <a:r>
              <a:rPr lang="en-IN" dirty="0" smtClean="0"/>
              <a:t>it </a:t>
            </a:r>
            <a:r>
              <a:rPr lang="en-IN" dirty="0"/>
              <a:t>was destroyed by a hypothetical brown dwarf, the companion star to the Sun k</a:t>
            </a:r>
            <a:r>
              <a:rPr lang="en-IN" dirty="0" smtClean="0"/>
              <a:t>nown </a:t>
            </a:r>
            <a:r>
              <a:rPr lang="en-IN" dirty="0"/>
              <a:t>as Nemesis.</a:t>
            </a:r>
            <a:endParaRPr lang="en-IN" b="0" dirty="0" smtClean="0"/>
          </a:p>
          <a:p>
            <a:r>
              <a:rPr lang="en-IN" dirty="0" smtClean="0"/>
              <a:t>it </a:t>
            </a:r>
            <a:r>
              <a:rPr lang="en-IN" dirty="0"/>
              <a:t>was shattered by some internal catastrophe.</a:t>
            </a:r>
            <a:endParaRPr lang="en-IN" b="0" dirty="0" smtClean="0"/>
          </a:p>
          <a:p>
            <a:r>
              <a:rPr lang="en-IN" dirty="0" smtClean="0"/>
              <a:t>Today</a:t>
            </a:r>
            <a:r>
              <a:rPr lang="en-IN" dirty="0"/>
              <a:t>, the Phaeton hypothesis has been superseded by the accretion model.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xkcd</a:t>
            </a:r>
            <a:endParaRPr lang="en-IN" dirty="0"/>
          </a:p>
        </p:txBody>
      </p:sp>
      <p:pic>
        <p:nvPicPr>
          <p:cNvPr id="15363" name="Picture 3"/>
          <p:cNvPicPr>
            <a:picLocks noChangeAspect="1" noChangeArrowheads="1"/>
          </p:cNvPicPr>
          <p:nvPr/>
        </p:nvPicPr>
        <p:blipFill>
          <a:blip r:embed="rId2" cstate="print"/>
          <a:srcRect/>
          <a:stretch>
            <a:fillRect/>
          </a:stretch>
        </p:blipFill>
        <p:spPr bwMode="auto">
          <a:xfrm>
            <a:off x="611560" y="1268760"/>
            <a:ext cx="3714750" cy="5219700"/>
          </a:xfrm>
          <a:prstGeom prst="rect">
            <a:avLst/>
          </a:prstGeom>
          <a:noFill/>
          <a:ln w="9525">
            <a:noFill/>
            <a:miter lim="800000"/>
            <a:headEnd/>
            <a:tailEnd/>
          </a:ln>
        </p:spPr>
      </p:pic>
      <p:sp>
        <p:nvSpPr>
          <p:cNvPr id="6" name="Oval 5"/>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IN" dirty="0"/>
          </a:p>
        </p:txBody>
      </p:sp>
      <p:sp>
        <p:nvSpPr>
          <p:cNvPr id="3" name="Content Placeholder 2"/>
          <p:cNvSpPr>
            <a:spLocks noGrp="1"/>
          </p:cNvSpPr>
          <p:nvPr>
            <p:ph idx="1"/>
          </p:nvPr>
        </p:nvSpPr>
        <p:spPr>
          <a:xfrm>
            <a:off x="457200" y="1600200"/>
            <a:ext cx="8363272" cy="4525963"/>
          </a:xfrm>
        </p:spPr>
        <p:txBody>
          <a:bodyPr>
            <a:normAutofit fontScale="55000" lnSpcReduction="20000"/>
          </a:bodyPr>
          <a:lstStyle/>
          <a:p>
            <a:r>
              <a:rPr lang="en-IN" b="1" dirty="0" smtClean="0"/>
              <a:t>A</a:t>
            </a:r>
            <a:r>
              <a:rPr lang="en-IN" dirty="0"/>
              <a:t>, a </a:t>
            </a:r>
            <a:r>
              <a:rPr lang="en-IN" dirty="0" err="1"/>
              <a:t>Germnan</a:t>
            </a:r>
            <a:r>
              <a:rPr lang="en-IN" dirty="0"/>
              <a:t> </a:t>
            </a:r>
            <a:r>
              <a:rPr lang="en-IN" dirty="0" err="1"/>
              <a:t>Astronmer</a:t>
            </a:r>
            <a:r>
              <a:rPr lang="en-IN" dirty="0"/>
              <a:t> , was </a:t>
            </a:r>
            <a:r>
              <a:rPr lang="en-IN" dirty="0">
                <a:hlinkClick r:id="rId2"/>
              </a:rPr>
              <a:t>first person to view the planet Neptune</a:t>
            </a:r>
            <a:r>
              <a:rPr lang="en-IN" dirty="0"/>
              <a:t> and know what he was looking at. He used the calculations of </a:t>
            </a:r>
            <a:r>
              <a:rPr lang="en-IN" b="1" dirty="0"/>
              <a:t>B</a:t>
            </a:r>
            <a:r>
              <a:rPr lang="en-IN" dirty="0"/>
              <a:t> to know where to look.</a:t>
            </a:r>
            <a:endParaRPr lang="en-IN" b="0" dirty="0" smtClean="0"/>
          </a:p>
          <a:p>
            <a:r>
              <a:rPr lang="en-IN" b="1" dirty="0" smtClean="0"/>
              <a:t>A</a:t>
            </a:r>
            <a:r>
              <a:rPr lang="en-IN" dirty="0" smtClean="0"/>
              <a:t> </a:t>
            </a:r>
            <a:r>
              <a:rPr lang="en-IN" dirty="0"/>
              <a:t>always refused to be acknowledged as the discoverer of </a:t>
            </a:r>
            <a:r>
              <a:rPr lang="en-IN" i="1" dirty="0"/>
              <a:t>Neptune</a:t>
            </a:r>
            <a:r>
              <a:rPr lang="en-IN" dirty="0"/>
              <a:t>; he attributed the discovery to </a:t>
            </a:r>
            <a:r>
              <a:rPr lang="en-IN" b="1" dirty="0"/>
              <a:t>B</a:t>
            </a:r>
            <a:endParaRPr lang="en-IN" b="0" dirty="0" smtClean="0"/>
          </a:p>
          <a:p>
            <a:r>
              <a:rPr lang="en-IN" b="1" dirty="0" smtClean="0"/>
              <a:t>B</a:t>
            </a:r>
            <a:r>
              <a:rPr lang="en-IN" dirty="0" smtClean="0"/>
              <a:t> </a:t>
            </a:r>
            <a:r>
              <a:rPr lang="en-IN" dirty="0"/>
              <a:t>predicted the existence of the then unknown planet Neptune, using only </a:t>
            </a:r>
            <a:r>
              <a:rPr lang="en-IN" dirty="0">
                <a:hlinkClick r:id="rId3"/>
              </a:rPr>
              <a:t>mathematics</a:t>
            </a:r>
            <a:r>
              <a:rPr lang="en-IN" dirty="0"/>
              <a:t> and astronomical observations of the known planet Uranus.</a:t>
            </a:r>
            <a:endParaRPr lang="en-IN" b="0" dirty="0" smtClean="0"/>
          </a:p>
          <a:p>
            <a:r>
              <a:rPr lang="en-IN" dirty="0" smtClean="0"/>
              <a:t>Encouraged </a:t>
            </a:r>
            <a:r>
              <a:rPr lang="en-IN" dirty="0"/>
              <a:t>by physicist </a:t>
            </a:r>
            <a:r>
              <a:rPr lang="en-IN" b="1" dirty="0" err="1"/>
              <a:t>Arago</a:t>
            </a:r>
            <a:r>
              <a:rPr lang="en-IN" b="1" dirty="0"/>
              <a:t>, B</a:t>
            </a:r>
            <a:r>
              <a:rPr lang="en-IN" dirty="0"/>
              <a:t> was intensely engaged for months in complex calculations to explain small but systematic discrepancies between </a:t>
            </a:r>
            <a:r>
              <a:rPr lang="en-IN" dirty="0">
                <a:hlinkClick r:id="rId4"/>
              </a:rPr>
              <a:t>Uranus</a:t>
            </a:r>
            <a:r>
              <a:rPr lang="en-IN" dirty="0"/>
              <a:t>'s observed </a:t>
            </a:r>
            <a:r>
              <a:rPr lang="en-IN" dirty="0">
                <a:hlinkClick r:id="rId5"/>
              </a:rPr>
              <a:t>orbit</a:t>
            </a:r>
            <a:r>
              <a:rPr lang="en-IN" dirty="0"/>
              <a:t> and the one predicted from the </a:t>
            </a:r>
            <a:r>
              <a:rPr lang="en-IN" dirty="0">
                <a:hlinkClick r:id="rId6"/>
              </a:rPr>
              <a:t>laws</a:t>
            </a:r>
            <a:r>
              <a:rPr lang="en-IN" dirty="0"/>
              <a:t> of gravity of </a:t>
            </a:r>
            <a:r>
              <a:rPr lang="en-IN" dirty="0">
                <a:hlinkClick r:id="rId7"/>
              </a:rPr>
              <a:t>Newton</a:t>
            </a:r>
            <a:r>
              <a:rPr lang="en-IN" dirty="0"/>
              <a:t>. In </a:t>
            </a:r>
            <a:r>
              <a:rPr lang="en-IN" dirty="0">
                <a:hlinkClick r:id="rId8"/>
              </a:rPr>
              <a:t>François </a:t>
            </a:r>
            <a:r>
              <a:rPr lang="en-IN" dirty="0" err="1">
                <a:hlinkClick r:id="rId8"/>
              </a:rPr>
              <a:t>Arago</a:t>
            </a:r>
            <a:r>
              <a:rPr lang="en-IN" dirty="0" err="1"/>
              <a:t>'s</a:t>
            </a:r>
            <a:r>
              <a:rPr lang="en-IN" dirty="0"/>
              <a:t> apt phrase, B had discovered a planet "with the point of his pen".</a:t>
            </a:r>
            <a:endParaRPr lang="en-IN" b="0" dirty="0" smtClean="0"/>
          </a:p>
          <a:p>
            <a:r>
              <a:rPr lang="en-IN" dirty="0" smtClean="0"/>
              <a:t>At </a:t>
            </a:r>
            <a:r>
              <a:rPr lang="en-IN" dirty="0"/>
              <a:t>the same time, but unknown to </a:t>
            </a:r>
            <a:r>
              <a:rPr lang="en-IN" b="1" dirty="0"/>
              <a:t>B</a:t>
            </a:r>
            <a:r>
              <a:rPr lang="en-IN" dirty="0"/>
              <a:t>, similar calculations were made by </a:t>
            </a:r>
            <a:r>
              <a:rPr lang="en-IN" b="1" dirty="0"/>
              <a:t>C</a:t>
            </a:r>
            <a:r>
              <a:rPr lang="en-IN" dirty="0"/>
              <a:t> in England.</a:t>
            </a:r>
            <a:endParaRPr lang="en-IN" b="0" dirty="0" smtClean="0"/>
          </a:p>
          <a:p>
            <a:r>
              <a:rPr lang="en-IN" dirty="0" smtClean="0"/>
              <a:t>The </a:t>
            </a:r>
            <a:r>
              <a:rPr lang="en-IN" dirty="0"/>
              <a:t>discovery of Neptune led to the discovery of its moon </a:t>
            </a:r>
            <a:r>
              <a:rPr lang="en-IN" dirty="0">
                <a:hlinkClick r:id="rId9"/>
              </a:rPr>
              <a:t>Triton</a:t>
            </a:r>
            <a:r>
              <a:rPr lang="en-IN" dirty="0"/>
              <a:t> by </a:t>
            </a:r>
            <a:r>
              <a:rPr lang="en-IN" b="1" dirty="0"/>
              <a:t>D</a:t>
            </a:r>
            <a:r>
              <a:rPr lang="en-IN" dirty="0"/>
              <a:t> just seventeen days later. </a:t>
            </a:r>
            <a:r>
              <a:rPr lang="en-IN" b="1" dirty="0"/>
              <a:t>D </a:t>
            </a:r>
            <a:r>
              <a:rPr lang="en-IN" dirty="0"/>
              <a:t>is also credited for the discovery of Hyperion (a moon of Saturn), Ariel and </a:t>
            </a:r>
            <a:r>
              <a:rPr lang="en-IN" dirty="0" err="1"/>
              <a:t>Umbriel</a:t>
            </a:r>
            <a:r>
              <a:rPr lang="en-IN" dirty="0"/>
              <a:t> (two moons of Uranus).</a:t>
            </a:r>
            <a:endParaRPr lang="en-IN" b="0" dirty="0" smtClean="0"/>
          </a:p>
          <a:p>
            <a:r>
              <a:rPr lang="en-IN" dirty="0" smtClean="0"/>
              <a:t>The </a:t>
            </a:r>
            <a:r>
              <a:rPr lang="en-IN" dirty="0"/>
              <a:t>names A, B, C, D, and </a:t>
            </a:r>
            <a:r>
              <a:rPr lang="en-IN" dirty="0" err="1"/>
              <a:t>Arago</a:t>
            </a:r>
            <a:r>
              <a:rPr lang="en-IN" dirty="0"/>
              <a:t> form a exhaustive list. What is it</a:t>
            </a:r>
            <a:r>
              <a:rPr lang="en-IN" dirty="0" smtClean="0"/>
              <a:t>?</a:t>
            </a:r>
            <a:endParaRPr lang="en-IN" dirty="0"/>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14</a:t>
            </a:r>
            <a:endParaRPr lang="en-IN"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400" dirty="0"/>
              <a:t>All The Great Constellations Live Very Long Since Stars Can't Alter Physics.</a:t>
            </a:r>
            <a:r>
              <a:rPr lang="en-IN" sz="2400" baseline="30000" dirty="0">
                <a:hlinkClick r:id="rId2"/>
              </a:rPr>
              <a:t>[32]</a:t>
            </a:r>
            <a:endParaRPr lang="en-IN" sz="2400" dirty="0"/>
          </a:p>
          <a:p>
            <a:r>
              <a:rPr lang="en-IN" sz="2400" dirty="0"/>
              <a:t>As The Great Cook Likes Very Little Salt, She Compensates Adding Pepper.</a:t>
            </a:r>
          </a:p>
          <a:p>
            <a:r>
              <a:rPr lang="en-IN" sz="2400" dirty="0"/>
              <a:t>Really Boring Teachers Can Live Very Sadly Since Apples Give Worthless Feelings.</a:t>
            </a:r>
          </a:p>
          <a:p>
            <a:r>
              <a:rPr lang="en-IN" sz="2400" dirty="0"/>
              <a:t>All That Gold Can Load Very Lazy Students Since Children Are at </a:t>
            </a:r>
            <a:r>
              <a:rPr lang="en-IN" sz="2400" dirty="0" smtClean="0"/>
              <a:t>Play</a:t>
            </a:r>
          </a:p>
          <a:p>
            <a:endParaRPr lang="en-US" sz="2400" dirty="0"/>
          </a:p>
          <a:p>
            <a:r>
              <a:rPr lang="en-US" sz="2400" dirty="0" smtClean="0"/>
              <a:t>What am I talking about?</a:t>
            </a:r>
            <a:endParaRPr lang="en-IN" sz="2400" dirty="0" smtClean="0"/>
          </a:p>
          <a:p>
            <a:endParaRPr lang="en-IN" sz="2400" dirty="0"/>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15</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Oval 4"/>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15</a:t>
            </a:r>
            <a:endParaRPr lang="en-IN" sz="2800" dirty="0"/>
          </a:p>
        </p:txBody>
      </p:sp>
      <p:pic>
        <p:nvPicPr>
          <p:cNvPr id="25604" name="Picture 4" descr="http://25.media.tumblr.com/tumblr_lvufxbzRVt1qh5d4vo1_500.jpg"/>
          <p:cNvPicPr>
            <a:picLocks noChangeAspect="1" noChangeArrowheads="1"/>
          </p:cNvPicPr>
          <p:nvPr/>
        </p:nvPicPr>
        <p:blipFill>
          <a:blip r:embed="rId2" cstate="print"/>
          <a:srcRect/>
          <a:stretch>
            <a:fillRect/>
          </a:stretch>
        </p:blipFill>
        <p:spPr bwMode="auto">
          <a:xfrm>
            <a:off x="1043608" y="1412776"/>
            <a:ext cx="7200800" cy="497833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6" descr="File:Pioneer plaque.svg"/>
          <p:cNvPicPr>
            <a:picLocks noGrp="1" noChangeAspect="1" noChangeArrowheads="1"/>
          </p:cNvPicPr>
          <p:nvPr>
            <p:ph idx="1"/>
          </p:nvPr>
        </p:nvPicPr>
        <p:blipFill>
          <a:blip r:embed="rId2" cstate="print"/>
          <a:srcRect/>
          <a:stretch>
            <a:fillRect/>
          </a:stretch>
        </p:blipFill>
        <p:spPr bwMode="auto">
          <a:xfrm>
            <a:off x="1694242" y="1600200"/>
            <a:ext cx="5755516" cy="452596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62" name="Picture 2"/>
          <p:cNvPicPr>
            <a:picLocks noChangeAspect="1" noChangeArrowheads="1"/>
          </p:cNvPicPr>
          <p:nvPr/>
        </p:nvPicPr>
        <p:blipFill>
          <a:blip r:embed="rId2" cstate="print"/>
          <a:srcRect/>
          <a:stretch>
            <a:fillRect/>
          </a:stretch>
        </p:blipFill>
        <p:spPr bwMode="auto">
          <a:xfrm>
            <a:off x="179512" y="1124744"/>
            <a:ext cx="4128619" cy="5184576"/>
          </a:xfrm>
          <a:prstGeom prst="rect">
            <a:avLst/>
          </a:prstGeom>
          <a:noFill/>
          <a:ln w="9525">
            <a:noFill/>
            <a:miter lim="800000"/>
            <a:headEnd/>
            <a:tailEnd/>
          </a:ln>
        </p:spPr>
      </p:pic>
      <p:pic>
        <p:nvPicPr>
          <p:cNvPr id="40964" name="Picture 4" descr="File:The Sounds of Earth Record Cover - GPN-2000-001978.jpg"/>
          <p:cNvPicPr>
            <a:picLocks noChangeAspect="1" noChangeArrowheads="1"/>
          </p:cNvPicPr>
          <p:nvPr/>
        </p:nvPicPr>
        <p:blipFill>
          <a:blip r:embed="rId3" cstate="print"/>
          <a:srcRect/>
          <a:stretch>
            <a:fillRect/>
          </a:stretch>
        </p:blipFill>
        <p:spPr bwMode="auto">
          <a:xfrm>
            <a:off x="4427984" y="1340768"/>
            <a:ext cx="4516813" cy="4754649"/>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a:t>
            </a:r>
            <a:endParaRPr lang="en-IN" dirty="0"/>
          </a:p>
        </p:txBody>
      </p:sp>
      <p:sp>
        <p:nvSpPr>
          <p:cNvPr id="3" name="Content Placeholder 2"/>
          <p:cNvSpPr>
            <a:spLocks noGrp="1"/>
          </p:cNvSpPr>
          <p:nvPr>
            <p:ph idx="1"/>
          </p:nvPr>
        </p:nvSpPr>
        <p:spPr/>
        <p:txBody>
          <a:bodyPr/>
          <a:lstStyle/>
          <a:p>
            <a:r>
              <a:rPr lang="en-US" dirty="0" smtClean="0"/>
              <a:t>The only rock and roll song in this collection?</a:t>
            </a:r>
          </a:p>
          <a:p>
            <a:pPr>
              <a:buNone/>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1</a:t>
            </a:r>
            <a:endParaRPr lang="en-IN" dirty="0"/>
          </a:p>
        </p:txBody>
      </p:sp>
      <p:sp>
        <p:nvSpPr>
          <p:cNvPr id="3" name="Content Placeholder 2"/>
          <p:cNvSpPr>
            <a:spLocks noGrp="1"/>
          </p:cNvSpPr>
          <p:nvPr>
            <p:ph idx="1"/>
          </p:nvPr>
        </p:nvSpPr>
        <p:spPr/>
        <p:txBody>
          <a:bodyPr/>
          <a:lstStyle/>
          <a:p>
            <a:r>
              <a:rPr lang="en-IN" b="1" dirty="0"/>
              <a:t>SN 1054</a:t>
            </a:r>
            <a:r>
              <a:rPr lang="en-IN" dirty="0"/>
              <a:t> is a supernova that was first observed on 4 July 1054 (hence its name), and that lasted for a period of around two years</a:t>
            </a:r>
            <a:r>
              <a:rPr lang="en-IN" dirty="0" smtClean="0"/>
              <a:t>.</a:t>
            </a:r>
          </a:p>
          <a:p>
            <a:r>
              <a:rPr lang="en-IN" dirty="0"/>
              <a:t>The remnant of SN 1054, which consists of debris ejected during the explosion, is known as </a:t>
            </a:r>
            <a:r>
              <a:rPr lang="en-IN" dirty="0" smtClean="0"/>
              <a:t>X. </a:t>
            </a:r>
            <a:r>
              <a:rPr lang="en-IN" dirty="0"/>
              <a:t>It is located in the sky near the </a:t>
            </a:r>
            <a:r>
              <a:rPr lang="en-IN" dirty="0" smtClean="0"/>
              <a:t>star Zeta </a:t>
            </a:r>
            <a:r>
              <a:rPr lang="en-IN" dirty="0" err="1"/>
              <a:t>Tauri</a:t>
            </a:r>
            <a:r>
              <a:rPr lang="en-IN" dirty="0"/>
              <a:t> (ζ </a:t>
            </a:r>
            <a:r>
              <a:rPr lang="en-IN" dirty="0" err="1"/>
              <a:t>Tauri</a:t>
            </a:r>
            <a:r>
              <a:rPr lang="en-IN" dirty="0" smtClean="0"/>
              <a:t>).</a:t>
            </a:r>
          </a:p>
          <a:p>
            <a:endParaRPr lang="en-IN" dirty="0" smtClean="0"/>
          </a:p>
          <a:p>
            <a:endParaRPr lang="en-IN" dirty="0"/>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16</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Aero </a:t>
            </a:r>
            <a:r>
              <a:rPr lang="en-US" dirty="0" err="1" smtClean="0"/>
              <a:t>Spacelines</a:t>
            </a:r>
            <a:endParaRPr lang="en-IN" dirty="0"/>
          </a:p>
        </p:txBody>
      </p:sp>
      <p:sp>
        <p:nvSpPr>
          <p:cNvPr id="3" name="Content Placeholder 2"/>
          <p:cNvSpPr>
            <a:spLocks noGrp="1"/>
          </p:cNvSpPr>
          <p:nvPr>
            <p:ph idx="1"/>
          </p:nvPr>
        </p:nvSpPr>
        <p:spPr>
          <a:xfrm>
            <a:off x="457200" y="1600201"/>
            <a:ext cx="8229600" cy="964704"/>
          </a:xfrm>
        </p:spPr>
        <p:txBody>
          <a:bodyPr>
            <a:normAutofit fontScale="92500" lnSpcReduction="10000"/>
          </a:bodyPr>
          <a:lstStyle/>
          <a:p>
            <a:r>
              <a:rPr lang="en-US" dirty="0" smtClean="0"/>
              <a:t>Bloated aircrafts, manufactured specially for NASA</a:t>
            </a:r>
          </a:p>
          <a:p>
            <a:endParaRPr lang="en-US" dirty="0"/>
          </a:p>
          <a:p>
            <a:endParaRPr lang="en-US" dirty="0" smtClean="0"/>
          </a:p>
        </p:txBody>
      </p:sp>
      <p:pic>
        <p:nvPicPr>
          <p:cNvPr id="16386" name="Picture 2" descr="http://www.aviastar.org/pictures/usa/aero_mgt_1.jpg"/>
          <p:cNvPicPr>
            <a:picLocks noChangeAspect="1" noChangeArrowheads="1"/>
          </p:cNvPicPr>
          <p:nvPr/>
        </p:nvPicPr>
        <p:blipFill>
          <a:blip r:embed="rId2" cstate="print"/>
          <a:srcRect/>
          <a:stretch>
            <a:fillRect/>
          </a:stretch>
        </p:blipFill>
        <p:spPr bwMode="auto">
          <a:xfrm>
            <a:off x="755576" y="3068960"/>
            <a:ext cx="3341019" cy="1512168"/>
          </a:xfrm>
          <a:prstGeom prst="rect">
            <a:avLst/>
          </a:prstGeom>
          <a:noFill/>
        </p:spPr>
      </p:pic>
      <p:pic>
        <p:nvPicPr>
          <p:cNvPr id="16388" name="Picture 4" descr="http://www.air-and-space.com/19740616%20SBA/740224%20B-377-PG%20Pregnant%20Guppy%20N1024V%20left%20side%20m.jpg"/>
          <p:cNvPicPr>
            <a:picLocks noChangeAspect="1" noChangeArrowheads="1"/>
          </p:cNvPicPr>
          <p:nvPr/>
        </p:nvPicPr>
        <p:blipFill>
          <a:blip r:embed="rId3" cstate="print"/>
          <a:srcRect/>
          <a:stretch>
            <a:fillRect/>
          </a:stretch>
        </p:blipFill>
        <p:spPr bwMode="auto">
          <a:xfrm>
            <a:off x="179512" y="4797152"/>
            <a:ext cx="4290477" cy="1872208"/>
          </a:xfrm>
          <a:prstGeom prst="rect">
            <a:avLst/>
          </a:prstGeom>
          <a:noFill/>
        </p:spPr>
      </p:pic>
      <p:pic>
        <p:nvPicPr>
          <p:cNvPr id="16392" name="Picture 8" descr="http://www.pimaair.org/images/collection/Aero_Spacelines_Super_Guppy_MG_8362_a.jpg"/>
          <p:cNvPicPr>
            <a:picLocks noChangeAspect="1" noChangeArrowheads="1"/>
          </p:cNvPicPr>
          <p:nvPr/>
        </p:nvPicPr>
        <p:blipFill>
          <a:blip r:embed="rId4" cstate="print"/>
          <a:srcRect/>
          <a:stretch>
            <a:fillRect/>
          </a:stretch>
        </p:blipFill>
        <p:spPr bwMode="auto">
          <a:xfrm>
            <a:off x="4572000" y="3789040"/>
            <a:ext cx="4355554" cy="2914871"/>
          </a:xfrm>
          <a:prstGeom prst="rect">
            <a:avLst/>
          </a:prstGeom>
          <a:noFill/>
        </p:spPr>
      </p:pic>
      <p:sp>
        <p:nvSpPr>
          <p:cNvPr id="8" name="Oval 7"/>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en-IN" sz="2800" dirty="0"/>
          </a:p>
        </p:txBody>
      </p:sp>
      <p:sp>
        <p:nvSpPr>
          <p:cNvPr id="10" name="TextBox 9"/>
          <p:cNvSpPr txBox="1"/>
          <p:nvPr/>
        </p:nvSpPr>
        <p:spPr>
          <a:xfrm>
            <a:off x="5652120" y="2348880"/>
            <a:ext cx="1800200" cy="923330"/>
          </a:xfrm>
          <a:prstGeom prst="rect">
            <a:avLst/>
          </a:prstGeom>
          <a:noFill/>
        </p:spPr>
        <p:txBody>
          <a:bodyPr wrap="square" rtlCol="0">
            <a:spAutoFit/>
          </a:bodyPr>
          <a:lstStyle/>
          <a:p>
            <a:r>
              <a:rPr lang="en-US" dirty="0" smtClean="0"/>
              <a:t>Mini, pregnant, should I add guppy fish photo</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IN" dirty="0"/>
              <a:t>It is a barrier island that separates the </a:t>
            </a:r>
            <a:r>
              <a:rPr lang="en-IN" dirty="0" err="1"/>
              <a:t>Pulicat</a:t>
            </a:r>
            <a:r>
              <a:rPr lang="en-IN" dirty="0"/>
              <a:t> Lake from the Bay of Bengal, and is home to the town of </a:t>
            </a:r>
            <a:r>
              <a:rPr lang="en-IN" dirty="0" err="1"/>
              <a:t>Pulicat</a:t>
            </a:r>
            <a:r>
              <a:rPr lang="en-IN" dirty="0"/>
              <a:t>.</a:t>
            </a:r>
            <a:endParaRPr lang="en-IN" b="0" dirty="0" smtClean="0"/>
          </a:p>
          <a:p>
            <a:r>
              <a:rPr lang="en-IN" dirty="0" smtClean="0"/>
              <a:t>The </a:t>
            </a:r>
            <a:r>
              <a:rPr lang="en-IN" dirty="0"/>
              <a:t>nearest town is </a:t>
            </a:r>
            <a:r>
              <a:rPr lang="en-IN" dirty="0" err="1"/>
              <a:t>Sullurpeta</a:t>
            </a:r>
            <a:r>
              <a:rPr lang="en-IN" dirty="0"/>
              <a:t>, which has the nearest railway station. It is 80 km (50 mi) from Chennai.</a:t>
            </a:r>
            <a:endParaRPr lang="en-IN" b="0" dirty="0" smtClean="0"/>
          </a:p>
          <a:p>
            <a:r>
              <a:rPr lang="en-IN" dirty="0" smtClean="0"/>
              <a:t>What </a:t>
            </a:r>
            <a:r>
              <a:rPr lang="en-IN" dirty="0"/>
              <a:t>is its claim to fame ? (see map)</a:t>
            </a:r>
            <a:endParaRPr lang="en-IN" b="0" dirty="0" smtClean="0"/>
          </a:p>
          <a:p>
            <a:pPr>
              <a:buNone/>
            </a:pPr>
            <a:r>
              <a:rPr lang="en-IN" dirty="0" smtClean="0"/>
              <a:t/>
            </a:r>
            <a:br>
              <a:rPr lang="en-IN" dirty="0" smtClean="0"/>
            </a:br>
            <a:endParaRPr lang="en-IN" dirty="0"/>
          </a:p>
        </p:txBody>
      </p:sp>
      <p:sp>
        <p:nvSpPr>
          <p:cNvPr id="4" name="Oval 3"/>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7410" name="Picture 2" descr="https://lh5.googleusercontent.com/Jftlm4LhWLnr7QzOZnK8DCUEJ5NjKDl1TJKLTwG4CfjtCsvpi6592BKehbmPvr4UhZC3h6v15LVnPg74u2Zy-TXIXYIsXJEYDRuoGYNv4T2KY903Qq20Jg5kyg"/>
          <p:cNvPicPr>
            <a:picLocks noChangeAspect="1" noChangeArrowheads="1"/>
          </p:cNvPicPr>
          <p:nvPr/>
        </p:nvPicPr>
        <p:blipFill>
          <a:blip r:embed="rId2" cstate="print"/>
          <a:srcRect/>
          <a:stretch>
            <a:fillRect/>
          </a:stretch>
        </p:blipFill>
        <p:spPr bwMode="auto">
          <a:xfrm>
            <a:off x="1547664" y="1628800"/>
            <a:ext cx="6048672" cy="494362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p:txBody>
          <a:bodyPr>
            <a:normAutofit fontScale="92500" lnSpcReduction="10000"/>
          </a:bodyPr>
          <a:lstStyle/>
          <a:p>
            <a:r>
              <a:rPr lang="en-IN" b="1" dirty="0" err="1"/>
              <a:t>Sriharikota</a:t>
            </a:r>
            <a:endParaRPr lang="en-IN" b="1" dirty="0" smtClean="0"/>
          </a:p>
          <a:p>
            <a:r>
              <a:rPr lang="en-IN" dirty="0" smtClean="0"/>
              <a:t>It </a:t>
            </a:r>
            <a:r>
              <a:rPr lang="en-IN" dirty="0"/>
              <a:t>houses India's only satellite launch centre in the </a:t>
            </a:r>
            <a:r>
              <a:rPr lang="en-IN" dirty="0" err="1"/>
              <a:t>Satish</a:t>
            </a:r>
            <a:r>
              <a:rPr lang="en-IN" dirty="0"/>
              <a:t> </a:t>
            </a:r>
            <a:r>
              <a:rPr lang="en-IN" dirty="0" err="1"/>
              <a:t>Dhawan</a:t>
            </a:r>
            <a:r>
              <a:rPr lang="en-IN" dirty="0"/>
              <a:t> Space Centre (SHAR) and is used by the Indian Space Research Organisation ISRO to launch satellites using multi-stage rockets such as the Polar Satellite Launch Vehicle (PSLV) and the Geosynchronous Satellite Launch Vehicle (GSLV)</a:t>
            </a:r>
            <a:endParaRPr lang="en-IN" b="0" dirty="0" smtClean="0"/>
          </a:p>
          <a:p>
            <a:pPr>
              <a:buNone/>
            </a:pP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IN" dirty="0"/>
          </a:p>
        </p:txBody>
      </p:sp>
      <p:pic>
        <p:nvPicPr>
          <p:cNvPr id="19458" name="Picture 2" descr="http://www.kenseamedia.com/egyptian_gods/images/aten_02.jpg"/>
          <p:cNvPicPr>
            <a:picLocks noChangeAspect="1" noChangeArrowheads="1"/>
          </p:cNvPicPr>
          <p:nvPr/>
        </p:nvPicPr>
        <p:blipFill>
          <a:blip r:embed="rId2" cstate="print"/>
          <a:srcRect/>
          <a:stretch>
            <a:fillRect/>
          </a:stretch>
        </p:blipFill>
        <p:spPr bwMode="auto">
          <a:xfrm>
            <a:off x="467544" y="1484785"/>
            <a:ext cx="2771590" cy="2520280"/>
          </a:xfrm>
          <a:prstGeom prst="rect">
            <a:avLst/>
          </a:prstGeom>
          <a:noFill/>
        </p:spPr>
      </p:pic>
      <p:sp>
        <p:nvSpPr>
          <p:cNvPr id="5" name="TextBox 4"/>
          <p:cNvSpPr txBox="1"/>
          <p:nvPr/>
        </p:nvSpPr>
        <p:spPr>
          <a:xfrm>
            <a:off x="539552" y="4149080"/>
            <a:ext cx="2664296" cy="369332"/>
          </a:xfrm>
          <a:prstGeom prst="rect">
            <a:avLst/>
          </a:prstGeom>
          <a:noFill/>
        </p:spPr>
        <p:txBody>
          <a:bodyPr wrap="square" rtlCol="0">
            <a:spAutoFit/>
          </a:bodyPr>
          <a:lstStyle/>
          <a:p>
            <a:pPr algn="ctr"/>
            <a:r>
              <a:rPr lang="en-US" dirty="0" err="1" smtClean="0"/>
              <a:t>Aten</a:t>
            </a:r>
            <a:endParaRPr lang="en-IN" dirty="0"/>
          </a:p>
        </p:txBody>
      </p:sp>
      <p:pic>
        <p:nvPicPr>
          <p:cNvPr id="19460" name="Picture 4" descr="http://images1.wikia.nocookie.net/__cb20120525205915/olympians/images/d/db/Apollo_of_the_sun.jpg"/>
          <p:cNvPicPr>
            <a:picLocks noChangeAspect="1" noChangeArrowheads="1"/>
          </p:cNvPicPr>
          <p:nvPr/>
        </p:nvPicPr>
        <p:blipFill>
          <a:blip r:embed="rId3" cstate="print"/>
          <a:srcRect/>
          <a:stretch>
            <a:fillRect/>
          </a:stretch>
        </p:blipFill>
        <p:spPr bwMode="auto">
          <a:xfrm>
            <a:off x="3635896" y="1412776"/>
            <a:ext cx="2241171" cy="2592288"/>
          </a:xfrm>
          <a:prstGeom prst="rect">
            <a:avLst/>
          </a:prstGeom>
          <a:noFill/>
        </p:spPr>
      </p:pic>
      <p:sp>
        <p:nvSpPr>
          <p:cNvPr id="7" name="TextBox 6"/>
          <p:cNvSpPr txBox="1"/>
          <p:nvPr/>
        </p:nvSpPr>
        <p:spPr>
          <a:xfrm>
            <a:off x="3491880" y="4149080"/>
            <a:ext cx="2664296" cy="369332"/>
          </a:xfrm>
          <a:prstGeom prst="rect">
            <a:avLst/>
          </a:prstGeom>
          <a:noFill/>
        </p:spPr>
        <p:txBody>
          <a:bodyPr wrap="square" rtlCol="0">
            <a:spAutoFit/>
          </a:bodyPr>
          <a:lstStyle/>
          <a:p>
            <a:pPr algn="ctr"/>
            <a:r>
              <a:rPr lang="en-US" dirty="0" smtClean="0"/>
              <a:t>Apollo</a:t>
            </a:r>
            <a:endParaRPr lang="en-IN" dirty="0"/>
          </a:p>
        </p:txBody>
      </p:sp>
      <p:pic>
        <p:nvPicPr>
          <p:cNvPr id="19462" name="Picture 6" descr="http://2.bp.blogspot.com/-e1i_RcEYZF4/UH6aqjCfvLI/AAAAAAAAACE/VKUm8ke5FQM/s1600/eros-y-psique.jpg"/>
          <p:cNvPicPr>
            <a:picLocks noChangeAspect="1" noChangeArrowheads="1"/>
          </p:cNvPicPr>
          <p:nvPr/>
        </p:nvPicPr>
        <p:blipFill>
          <a:blip r:embed="rId4" cstate="print"/>
          <a:srcRect/>
          <a:stretch>
            <a:fillRect/>
          </a:stretch>
        </p:blipFill>
        <p:spPr bwMode="auto">
          <a:xfrm>
            <a:off x="6300192" y="1412777"/>
            <a:ext cx="2664296" cy="2539962"/>
          </a:xfrm>
          <a:prstGeom prst="rect">
            <a:avLst/>
          </a:prstGeom>
          <a:noFill/>
        </p:spPr>
      </p:pic>
      <p:sp>
        <p:nvSpPr>
          <p:cNvPr id="10" name="TextBox 9"/>
          <p:cNvSpPr txBox="1"/>
          <p:nvPr/>
        </p:nvSpPr>
        <p:spPr>
          <a:xfrm>
            <a:off x="6300192" y="4149080"/>
            <a:ext cx="2664296" cy="369332"/>
          </a:xfrm>
          <a:prstGeom prst="rect">
            <a:avLst/>
          </a:prstGeom>
          <a:noFill/>
        </p:spPr>
        <p:txBody>
          <a:bodyPr wrap="square" rtlCol="0">
            <a:spAutoFit/>
          </a:bodyPr>
          <a:lstStyle/>
          <a:p>
            <a:pPr algn="ctr"/>
            <a:r>
              <a:rPr lang="en-US" dirty="0" smtClean="0"/>
              <a:t>Amor</a:t>
            </a:r>
            <a:endParaRPr lang="en-IN" dirty="0"/>
          </a:p>
        </p:txBody>
      </p:sp>
      <p:sp>
        <p:nvSpPr>
          <p:cNvPr id="11" name="Oval 10"/>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600201"/>
            <a:ext cx="8229600" cy="2908920"/>
          </a:xfrm>
        </p:spPr>
        <p:txBody>
          <a:bodyPr>
            <a:normAutofit/>
          </a:bodyPr>
          <a:lstStyle/>
          <a:p>
            <a:r>
              <a:rPr lang="en-IN" sz="2000" b="1" dirty="0" smtClean="0"/>
              <a:t>X</a:t>
            </a:r>
            <a:r>
              <a:rPr lang="en-IN" sz="2000" dirty="0"/>
              <a:t> is an iron </a:t>
            </a:r>
            <a:r>
              <a:rPr lang="en-IN" sz="2000" dirty="0" smtClean="0"/>
              <a:t>meteorite that </a:t>
            </a:r>
            <a:r>
              <a:rPr lang="en-IN" sz="2000" dirty="0"/>
              <a:t>fell </a:t>
            </a:r>
            <a:r>
              <a:rPr lang="en-IN" sz="2000" dirty="0" smtClean="0"/>
              <a:t>on 12 February 1947 in the mountains of Siberia. </a:t>
            </a:r>
          </a:p>
          <a:p>
            <a:r>
              <a:rPr lang="en-US" sz="2000" dirty="0" smtClean="0"/>
              <a:t>X is named after the same mountain range</a:t>
            </a:r>
          </a:p>
          <a:p>
            <a:r>
              <a:rPr lang="en-IN" sz="2000" dirty="0"/>
              <a:t> A smoke trail, estimated at 32 km (20 mi) long, remained in the sky for several hours</a:t>
            </a:r>
            <a:r>
              <a:rPr lang="en-IN" sz="2000" dirty="0" smtClean="0"/>
              <a:t>.</a:t>
            </a:r>
          </a:p>
          <a:p>
            <a:r>
              <a:rPr lang="en-IN" sz="2000" dirty="0"/>
              <a:t>On November 20, </a:t>
            </a:r>
            <a:r>
              <a:rPr lang="en-IN" sz="2000" dirty="0" smtClean="0"/>
              <a:t>1957</a:t>
            </a:r>
            <a:r>
              <a:rPr lang="en-IN" sz="2000" dirty="0"/>
              <a:t> the Soviet Union issued a stamp for the 10th anniversary of </a:t>
            </a:r>
            <a:r>
              <a:rPr lang="en-IN" sz="2000" dirty="0" smtClean="0"/>
              <a:t>this meteorite shower. </a:t>
            </a:r>
            <a:r>
              <a:rPr lang="en-IN" sz="2000" dirty="0"/>
              <a:t> It reproduces a painting by P. J. Medvedev, a Soviet artist who witnessed the </a:t>
            </a:r>
            <a:r>
              <a:rPr lang="en-IN" sz="2000" dirty="0" smtClean="0"/>
              <a:t>fall.</a:t>
            </a:r>
            <a:endParaRPr lang="en-IN" sz="2000" dirty="0"/>
          </a:p>
        </p:txBody>
      </p:sp>
      <p:sp>
        <p:nvSpPr>
          <p:cNvPr id="22530" name="AutoShape 2" descr="http://www.project1947.com/gfb/sikhote_ali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2" name="Picture 4" descr="File:Sikhote-Alin stamp 1957.jpg"/>
          <p:cNvPicPr>
            <a:picLocks noChangeAspect="1" noChangeArrowheads="1"/>
          </p:cNvPicPr>
          <p:nvPr/>
        </p:nvPicPr>
        <p:blipFill>
          <a:blip r:embed="rId2" cstate="print"/>
          <a:srcRect/>
          <a:stretch>
            <a:fillRect/>
          </a:stretch>
        </p:blipFill>
        <p:spPr bwMode="auto">
          <a:xfrm>
            <a:off x="6084168" y="4149080"/>
            <a:ext cx="1869155" cy="2708920"/>
          </a:xfrm>
          <a:prstGeom prst="rect">
            <a:avLst/>
          </a:prstGeom>
          <a:noFill/>
        </p:spPr>
      </p:pic>
      <p:pic>
        <p:nvPicPr>
          <p:cNvPr id="22534" name="Picture 6" descr="http://www.project1947.com/gfb/sikhote_alin.jpg"/>
          <p:cNvPicPr>
            <a:picLocks noChangeAspect="1" noChangeArrowheads="1"/>
          </p:cNvPicPr>
          <p:nvPr/>
        </p:nvPicPr>
        <p:blipFill>
          <a:blip r:embed="rId3" cstate="print"/>
          <a:srcRect/>
          <a:stretch>
            <a:fillRect/>
          </a:stretch>
        </p:blipFill>
        <p:spPr bwMode="auto">
          <a:xfrm>
            <a:off x="3131840" y="4365104"/>
            <a:ext cx="1595938" cy="2276872"/>
          </a:xfrm>
          <a:prstGeom prst="rect">
            <a:avLst/>
          </a:prstGeom>
          <a:noFill/>
        </p:spPr>
      </p:pic>
      <p:sp>
        <p:nvSpPr>
          <p:cNvPr id="7" name="TextBox 6"/>
          <p:cNvSpPr txBox="1"/>
          <p:nvPr/>
        </p:nvSpPr>
        <p:spPr>
          <a:xfrm>
            <a:off x="611560" y="4941168"/>
            <a:ext cx="942246" cy="369332"/>
          </a:xfrm>
          <a:prstGeom prst="rect">
            <a:avLst/>
          </a:prstGeom>
          <a:noFill/>
        </p:spPr>
        <p:txBody>
          <a:bodyPr wrap="none" rtlCol="0">
            <a:spAutoFit/>
          </a:bodyPr>
          <a:lstStyle/>
          <a:p>
            <a:r>
              <a:rPr lang="en-US" dirty="0" smtClean="0"/>
              <a:t>Painting</a:t>
            </a:r>
            <a:endParaRPr lang="en-IN" dirty="0"/>
          </a:p>
        </p:txBody>
      </p:sp>
      <p:sp>
        <p:nvSpPr>
          <p:cNvPr id="8" name="TextBox 7"/>
          <p:cNvSpPr txBox="1"/>
          <p:nvPr/>
        </p:nvSpPr>
        <p:spPr>
          <a:xfrm>
            <a:off x="5004048" y="5085184"/>
            <a:ext cx="781368" cy="369332"/>
          </a:xfrm>
          <a:prstGeom prst="rect">
            <a:avLst/>
          </a:prstGeom>
          <a:noFill/>
        </p:spPr>
        <p:txBody>
          <a:bodyPr wrap="none" rtlCol="0">
            <a:spAutoFit/>
          </a:bodyPr>
          <a:lstStyle/>
          <a:p>
            <a:r>
              <a:rPr lang="en-US" dirty="0" smtClean="0"/>
              <a:t>Stamp</a:t>
            </a:r>
            <a:endParaRPr lang="en-IN" dirty="0"/>
          </a:p>
        </p:txBody>
      </p:sp>
      <p:sp>
        <p:nvSpPr>
          <p:cNvPr id="9" name="Oval 8"/>
          <p:cNvSpPr/>
          <p:nvPr/>
        </p:nvSpPr>
        <p:spPr>
          <a:xfrm>
            <a:off x="395536" y="404664"/>
            <a:ext cx="79208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p:txBody>
          <a:bodyPr/>
          <a:lstStyle/>
          <a:p>
            <a:r>
              <a:rPr lang="en-IN" b="1" dirty="0" err="1" smtClean="0"/>
              <a:t>Sikhote-Alin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1955</TotalTime>
  <Words>940</Words>
  <Application>Microsoft Office PowerPoint</Application>
  <PresentationFormat>On-screen Show (4:3)</PresentationFormat>
  <Paragraphs>108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Astro Quiz</vt:lpstr>
      <vt:lpstr>xkcd</vt:lpstr>
      <vt:lpstr>Aero Spacelines</vt:lpstr>
      <vt:lpstr>Slide 4</vt:lpstr>
      <vt:lpstr>Slide 5</vt:lpstr>
      <vt:lpstr>Answer</vt:lpstr>
      <vt:lpstr>Connect</vt:lpstr>
      <vt:lpstr>Slide 8</vt:lpstr>
      <vt:lpstr>Answer</vt:lpstr>
      <vt:lpstr>Slide 10</vt:lpstr>
      <vt:lpstr>Slide 11</vt:lpstr>
      <vt:lpstr>Slide 12</vt:lpstr>
      <vt:lpstr>Slide 13</vt:lpstr>
      <vt:lpstr>Answer</vt:lpstr>
      <vt:lpstr>Connect</vt:lpstr>
      <vt:lpstr>Slide 16</vt:lpstr>
      <vt:lpstr>Slide 17</vt:lpstr>
      <vt:lpstr>Slide 18</vt:lpstr>
      <vt:lpstr>Answer</vt:lpstr>
      <vt:lpstr>Connect</vt:lpstr>
      <vt:lpstr>Slide 21</vt:lpstr>
      <vt:lpstr>Slide 22</vt:lpstr>
      <vt:lpstr>Slide 23</vt:lpstr>
      <vt:lpstr>Slide 24</vt:lpstr>
      <vt:lpstr>Bonus!</vt:lpstr>
      <vt:lpstr>I’M 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ambrish</dc:creator>
  <cp:lastModifiedBy>ambrish</cp:lastModifiedBy>
  <cp:revision>98</cp:revision>
  <dcterms:created xsi:type="dcterms:W3CDTF">2013-09-18T10:36:35Z</dcterms:created>
  <dcterms:modified xsi:type="dcterms:W3CDTF">2013-09-19T19:11:52Z</dcterms:modified>
</cp:coreProperties>
</file>