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23"/>
  </p:notesMasterIdLst>
  <p:handoutMasterIdLst>
    <p:handoutMasterId r:id="rId24"/>
  </p:handoutMasterIdLst>
  <p:sldIdLst>
    <p:sldId id="256" r:id="rId2"/>
    <p:sldId id="259" r:id="rId3"/>
    <p:sldId id="264" r:id="rId4"/>
    <p:sldId id="282" r:id="rId5"/>
    <p:sldId id="271" r:id="rId6"/>
    <p:sldId id="276" r:id="rId7"/>
    <p:sldId id="277" r:id="rId8"/>
    <p:sldId id="267" r:id="rId9"/>
    <p:sldId id="268" r:id="rId10"/>
    <p:sldId id="270" r:id="rId11"/>
    <p:sldId id="269" r:id="rId12"/>
    <p:sldId id="272" r:id="rId13"/>
    <p:sldId id="274" r:id="rId14"/>
    <p:sldId id="275" r:id="rId15"/>
    <p:sldId id="283" r:id="rId16"/>
    <p:sldId id="278" r:id="rId17"/>
    <p:sldId id="273" r:id="rId18"/>
    <p:sldId id="279" r:id="rId19"/>
    <p:sldId id="280" r:id="rId20"/>
    <p:sldId id="281" r:id="rId21"/>
    <p:sldId id="258" r:id="rId2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1" id="{524094A3-1D11-42D0-92AA-189B4EEA6A2A}">
          <p14:sldIdLst>
            <p14:sldId id="256"/>
            <p14:sldId id="259"/>
            <p14:sldId id="264"/>
            <p14:sldId id="282"/>
            <p14:sldId id="271"/>
            <p14:sldId id="276"/>
            <p14:sldId id="277"/>
            <p14:sldId id="267"/>
            <p14:sldId id="268"/>
            <p14:sldId id="270"/>
            <p14:sldId id="269"/>
            <p14:sldId id="272"/>
            <p14:sldId id="274"/>
            <p14:sldId id="275"/>
            <p14:sldId id="283"/>
            <p14:sldId id="278"/>
            <p14:sldId id="273"/>
            <p14:sldId id="279"/>
            <p14:sldId id="280"/>
            <p14:sldId id="281"/>
            <p14:sldId id="258"/>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352"/>
    <a:srgbClr val="2A81D6"/>
    <a:srgbClr val="25A8D2"/>
    <a:srgbClr val="A3E7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048" autoAdjust="0"/>
    <p:restoredTop sz="94660"/>
  </p:normalViewPr>
  <p:slideViewPr>
    <p:cSldViewPr snapToGrid="0">
      <p:cViewPr varScale="1">
        <p:scale>
          <a:sx n="151" d="100"/>
          <a:sy n="151" d="100"/>
        </p:scale>
        <p:origin x="396" y="138"/>
      </p:cViewPr>
      <p:guideLst/>
    </p:cSldViewPr>
  </p:slideViewPr>
  <p:notesTextViewPr>
    <p:cViewPr>
      <p:scale>
        <a:sx n="1" d="1"/>
        <a:sy n="1" d="1"/>
      </p:scale>
      <p:origin x="0" y="0"/>
    </p:cViewPr>
  </p:notesTextViewPr>
  <p:notesViewPr>
    <p:cSldViewPr snapToGrid="0">
      <p:cViewPr varScale="1">
        <p:scale>
          <a:sx n="63" d="100"/>
          <a:sy n="63" d="100"/>
        </p:scale>
        <p:origin x="2280" y="62"/>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handoutMaster" Target="handoutMasters/handout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28"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D276AB69-CECF-C169-D666-9AF1C4157E0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9599F9A-CCEF-E9F5-9963-E4032DA66272}"/>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3699063-EB23-4E7C-94EA-592226CD622A}" type="datetimeFigureOut">
              <a:rPr lang="en-US" smtClean="0"/>
              <a:t>5/21/2025</a:t>
            </a:fld>
            <a:endParaRPr lang="en-US"/>
          </a:p>
        </p:txBody>
      </p:sp>
      <p:sp>
        <p:nvSpPr>
          <p:cNvPr id="4" name="Footer Placeholder 3">
            <a:extLst>
              <a:ext uri="{FF2B5EF4-FFF2-40B4-BE49-F238E27FC236}">
                <a16:creationId xmlns:a16="http://schemas.microsoft.com/office/drawing/2014/main" id="{CDD02EE4-2C97-60EC-0425-3149E105CA8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r>
              <a:rPr lang="en-US"/>
              <a:t>KHOA CÔNG NGHỆ THÔNG TIN</a:t>
            </a:r>
          </a:p>
        </p:txBody>
      </p:sp>
      <p:sp>
        <p:nvSpPr>
          <p:cNvPr id="5" name="Slide Number Placeholder 4">
            <a:extLst>
              <a:ext uri="{FF2B5EF4-FFF2-40B4-BE49-F238E27FC236}">
                <a16:creationId xmlns:a16="http://schemas.microsoft.com/office/drawing/2014/main" id="{402075CE-1402-2768-B38A-414E99712960}"/>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3476DA1-9799-4400-965F-867A009A23D9}" type="slidenum">
              <a:rPr lang="en-US" smtClean="0"/>
              <a:t>‹#›</a:t>
            </a:fld>
            <a:endParaRPr lang="en-US"/>
          </a:p>
        </p:txBody>
      </p:sp>
    </p:spTree>
    <p:extLst>
      <p:ext uri="{BB962C8B-B14F-4D97-AF65-F5344CB8AC3E}">
        <p14:creationId xmlns:p14="http://schemas.microsoft.com/office/powerpoint/2010/main" val="2450320409"/>
      </p:ext>
    </p:extLst>
  </p:cSld>
  <p:clrMap bg1="lt1" tx1="dk1" bg2="lt2" tx2="dk2" accent1="accent1" accent2="accent2" accent3="accent3" accent4="accent4" accent5="accent5" accent6="accent6" hlink="hlink" folHlink="folHlink"/>
  <p:hf hd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3033B71-E97E-41B9-BBC9-091EC80374B8}" type="datetimeFigureOut">
              <a:rPr lang="en-US" smtClean="0"/>
              <a:t>5/21/2025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r>
              <a:rPr lang="en-US"/>
              <a:t>KHOA CÔNG NGHỆ THÔNG TIN</a:t>
            </a:r>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EABD8CD-DB48-47EC-9629-013A9E3EFF3E}" type="slidenum">
              <a:rPr lang="en-US" smtClean="0"/>
              <a:t>‹#›</a:t>
            </a:fld>
            <a:endParaRPr lang="en-US"/>
          </a:p>
        </p:txBody>
      </p:sp>
    </p:spTree>
    <p:extLst>
      <p:ext uri="{BB962C8B-B14F-4D97-AF65-F5344CB8AC3E}">
        <p14:creationId xmlns:p14="http://schemas.microsoft.com/office/powerpoint/2010/main" val="723985530"/>
      </p:ext>
    </p:extLst>
  </p:cSld>
  <p:clrMap bg1="lt1" tx1="dk1" bg2="lt2" tx2="dk2" accent1="accent1" accent2="accent2" accent3="accent3" accent4="accent4" accent5="accent5" accent6="accent6" hlink="hlink" folHlink="folHlink"/>
  <p:hf hd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AEABD8CD-DB48-47EC-9629-013A9E3EFF3E}" type="slidenum">
              <a:rPr lang="en-US" smtClean="0"/>
              <a:t>1</a:t>
            </a:fld>
            <a:endParaRPr lang="en-US"/>
          </a:p>
        </p:txBody>
      </p:sp>
      <p:sp>
        <p:nvSpPr>
          <p:cNvPr id="5" name="Footer Placeholder 4">
            <a:extLst>
              <a:ext uri="{FF2B5EF4-FFF2-40B4-BE49-F238E27FC236}">
                <a16:creationId xmlns:a16="http://schemas.microsoft.com/office/drawing/2014/main" id="{B70E3147-F1A8-4724-D1C1-E0A01DD32903}"/>
              </a:ext>
            </a:extLst>
          </p:cNvPr>
          <p:cNvSpPr>
            <a:spLocks noGrp="1"/>
          </p:cNvSpPr>
          <p:nvPr>
            <p:ph type="ftr" sz="quarter" idx="4"/>
          </p:nvPr>
        </p:nvSpPr>
        <p:spPr/>
        <p:txBody>
          <a:bodyPr/>
          <a:lstStyle/>
          <a:p>
            <a:r>
              <a:rPr lang="en-US"/>
              <a:t>KHOA CÔNG NGHỆ THÔNG TIN</a:t>
            </a:r>
          </a:p>
        </p:txBody>
      </p:sp>
    </p:spTree>
    <p:extLst>
      <p:ext uri="{BB962C8B-B14F-4D97-AF65-F5344CB8AC3E}">
        <p14:creationId xmlns:p14="http://schemas.microsoft.com/office/powerpoint/2010/main" val="4144645554"/>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Master" Target="../slideMasters/slideMaster1.xml"/><Relationship Id="rId4" Type="http://schemas.openxmlformats.org/officeDocument/2006/relationships/image" Target="../media/image3.png"/></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D19CEE31-E72A-C3A6-9E37-138F082D6764}"/>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5240" y="0"/>
            <a:ext cx="12207240" cy="6858000"/>
          </a:xfrm>
          <a:prstGeom prst="rect">
            <a:avLst/>
          </a:prstGeom>
        </p:spPr>
      </p:pic>
      <p:sp>
        <p:nvSpPr>
          <p:cNvPr id="21" name="Rectangle 20">
            <a:extLst>
              <a:ext uri="{FF2B5EF4-FFF2-40B4-BE49-F238E27FC236}">
                <a16:creationId xmlns:a16="http://schemas.microsoft.com/office/drawing/2014/main" id="{4DD80D6E-959D-D5AF-85EC-7F0B13ACD463}"/>
              </a:ext>
            </a:extLst>
          </p:cNvPr>
          <p:cNvSpPr/>
          <p:nvPr userDrawn="1"/>
        </p:nvSpPr>
        <p:spPr>
          <a:xfrm>
            <a:off x="-15240" y="-13449"/>
            <a:ext cx="12192000" cy="714070"/>
          </a:xfrm>
          <a:prstGeom prst="rect">
            <a:avLst/>
          </a:prstGeom>
          <a:solidFill>
            <a:srgbClr val="2A81D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Rectangle 6"/>
          <p:cNvSpPr/>
          <p:nvPr userDrawn="1"/>
        </p:nvSpPr>
        <p:spPr>
          <a:xfrm>
            <a:off x="3175" y="6400800"/>
            <a:ext cx="12188825" cy="457200"/>
          </a:xfrm>
          <a:prstGeom prst="rect">
            <a:avLst/>
          </a:prstGeom>
          <a:solidFill>
            <a:srgbClr val="25A8D2"/>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 name="Straight Connector 8"/>
          <p:cNvCxnSpPr>
            <a:cxnSpLocks/>
          </p:cNvCxnSpPr>
          <p:nvPr/>
        </p:nvCxnSpPr>
        <p:spPr>
          <a:xfrm flipV="1">
            <a:off x="-15240" y="720000"/>
            <a:ext cx="12176760" cy="19389"/>
          </a:xfrm>
          <a:prstGeom prst="line">
            <a:avLst/>
          </a:prstGeom>
          <a:ln w="9525">
            <a:solidFill>
              <a:srgbClr val="002060"/>
            </a:solidFill>
          </a:ln>
        </p:spPr>
        <p:style>
          <a:lnRef idx="1">
            <a:schemeClr val="accent6"/>
          </a:lnRef>
          <a:fillRef idx="0">
            <a:schemeClr val="accent6"/>
          </a:fillRef>
          <a:effectRef idx="0">
            <a:schemeClr val="accent6"/>
          </a:effectRef>
          <a:fontRef idx="minor">
            <a:schemeClr val="tx1"/>
          </a:fontRef>
        </p:style>
      </p:cxnSp>
      <p:pic>
        <p:nvPicPr>
          <p:cNvPr id="10" name="Picture 9">
            <a:extLst>
              <a:ext uri="{FF2B5EF4-FFF2-40B4-BE49-F238E27FC236}">
                <a16:creationId xmlns:a16="http://schemas.microsoft.com/office/drawing/2014/main" id="{9FE26ED2-962F-DB64-506A-D3831798A163}"/>
              </a:ext>
            </a:extLst>
          </p:cNvPr>
          <p:cNvPicPr>
            <a:picLocks noChangeAspect="1"/>
          </p:cNvPicPr>
          <p:nvPr userDrawn="1"/>
        </p:nvPicPr>
        <p:blipFill>
          <a:blip r:embed="rId3"/>
          <a:stretch>
            <a:fillRect/>
          </a:stretch>
        </p:blipFill>
        <p:spPr>
          <a:xfrm>
            <a:off x="11212484" y="35522"/>
            <a:ext cx="711662" cy="650796"/>
          </a:xfrm>
          <a:prstGeom prst="rect">
            <a:avLst/>
          </a:prstGeom>
        </p:spPr>
      </p:pic>
      <p:pic>
        <p:nvPicPr>
          <p:cNvPr id="12" name="Picture 11">
            <a:extLst>
              <a:ext uri="{FF2B5EF4-FFF2-40B4-BE49-F238E27FC236}">
                <a16:creationId xmlns:a16="http://schemas.microsoft.com/office/drawing/2014/main" id="{4E1AE945-0AB7-C38F-5751-046295530FD2}"/>
              </a:ext>
            </a:extLst>
          </p:cNvPr>
          <p:cNvPicPr>
            <a:picLocks noChangeAspect="1"/>
          </p:cNvPicPr>
          <p:nvPr userDrawn="1"/>
        </p:nvPicPr>
        <p:blipFill>
          <a:blip r:embed="rId4"/>
          <a:stretch>
            <a:fillRect/>
          </a:stretch>
        </p:blipFill>
        <p:spPr>
          <a:xfrm>
            <a:off x="106259" y="55983"/>
            <a:ext cx="640499" cy="625249"/>
          </a:xfrm>
          <a:prstGeom prst="rect">
            <a:avLst/>
          </a:prstGeom>
        </p:spPr>
      </p:pic>
      <p:sp>
        <p:nvSpPr>
          <p:cNvPr id="3" name="Footer Placeholder 4">
            <a:extLst>
              <a:ext uri="{FF2B5EF4-FFF2-40B4-BE49-F238E27FC236}">
                <a16:creationId xmlns:a16="http://schemas.microsoft.com/office/drawing/2014/main" id="{21E96DBA-87E3-4331-981B-099305E6A52C}"/>
              </a:ext>
            </a:extLst>
          </p:cNvPr>
          <p:cNvSpPr>
            <a:spLocks noGrp="1"/>
          </p:cNvSpPr>
          <p:nvPr>
            <p:ph type="ftr" sz="quarter" idx="11"/>
          </p:nvPr>
        </p:nvSpPr>
        <p:spPr>
          <a:xfrm>
            <a:off x="360655" y="6492875"/>
            <a:ext cx="2511415" cy="365125"/>
          </a:xfrm>
          <a:prstGeom prst="rect">
            <a:avLst/>
          </a:prstGeom>
        </p:spPr>
        <p:txBody>
          <a:bodyPr/>
          <a:lstStyle>
            <a:lvl1pPr>
              <a:defRPr b="1">
                <a:solidFill>
                  <a:schemeClr val="bg1"/>
                </a:solidFill>
                <a:latin typeface="Arial" panose="020B0604020202020204" pitchFamily="34" charset="0"/>
                <a:cs typeface="Arial" panose="020B0604020202020204" pitchFamily="34" charset="0"/>
              </a:defRPr>
            </a:lvl1pPr>
          </a:lstStyle>
          <a:p>
            <a:r>
              <a:rPr lang="en-US"/>
              <a:t>Tên đề tài</a:t>
            </a:r>
            <a:endParaRPr lang="en-US" dirty="0"/>
          </a:p>
        </p:txBody>
      </p:sp>
      <p:sp>
        <p:nvSpPr>
          <p:cNvPr id="5" name="TextBox 4">
            <a:extLst>
              <a:ext uri="{FF2B5EF4-FFF2-40B4-BE49-F238E27FC236}">
                <a16:creationId xmlns:a16="http://schemas.microsoft.com/office/drawing/2014/main" id="{DF77E0D2-915B-23AB-7DB8-9D0C383C3ED8}"/>
              </a:ext>
            </a:extLst>
          </p:cNvPr>
          <p:cNvSpPr txBox="1"/>
          <p:nvPr userDrawn="1"/>
        </p:nvSpPr>
        <p:spPr>
          <a:xfrm>
            <a:off x="2064039" y="79325"/>
            <a:ext cx="8130258" cy="646331"/>
          </a:xfrm>
          <a:prstGeom prst="rect">
            <a:avLst/>
          </a:prstGeom>
          <a:noFill/>
        </p:spPr>
        <p:txBody>
          <a:bodyPr wrap="square">
            <a:spAutoFit/>
          </a:bodyPr>
          <a:lstStyle/>
          <a:p>
            <a:pPr algn="ctr"/>
            <a:r>
              <a:rPr lang="en-US" sz="1800" b="1" dirty="0">
                <a:solidFill>
                  <a:schemeClr val="bg1"/>
                </a:solidFill>
                <a:latin typeface="Arial" panose="020B0604020202020204" pitchFamily="34" charset="0"/>
                <a:cs typeface="Arial" panose="020B0604020202020204" pitchFamily="34" charset="0"/>
              </a:rPr>
              <a:t>TRƯỜNG ĐẠI HỌC NGUYỄN TẤT THÀNH</a:t>
            </a:r>
            <a:br>
              <a:rPr lang="en-US" sz="1800" b="1" dirty="0">
                <a:solidFill>
                  <a:schemeClr val="bg1"/>
                </a:solidFill>
                <a:latin typeface="Arial" panose="020B0604020202020204" pitchFamily="34" charset="0"/>
                <a:cs typeface="Arial" panose="020B0604020202020204" pitchFamily="34" charset="0"/>
              </a:rPr>
            </a:br>
            <a:r>
              <a:rPr lang="en-US" sz="1800" b="1" dirty="0">
                <a:solidFill>
                  <a:schemeClr val="bg1"/>
                </a:solidFill>
                <a:latin typeface="Arial" panose="020B0604020202020204" pitchFamily="34" charset="0"/>
                <a:cs typeface="Arial" panose="020B0604020202020204" pitchFamily="34" charset="0"/>
              </a:rPr>
              <a:t>KHOA CÔNG NGHỆ THÔNG TIN</a:t>
            </a:r>
          </a:p>
        </p:txBody>
      </p:sp>
      <p:sp>
        <p:nvSpPr>
          <p:cNvPr id="13" name="TextBox 12">
            <a:extLst>
              <a:ext uri="{FF2B5EF4-FFF2-40B4-BE49-F238E27FC236}">
                <a16:creationId xmlns:a16="http://schemas.microsoft.com/office/drawing/2014/main" id="{CC153FEA-5436-A573-C969-0C86362834EE}"/>
              </a:ext>
            </a:extLst>
          </p:cNvPr>
          <p:cNvSpPr txBox="1"/>
          <p:nvPr userDrawn="1"/>
        </p:nvSpPr>
        <p:spPr>
          <a:xfrm>
            <a:off x="5763602" y="3810109"/>
            <a:ext cx="4867452" cy="2949525"/>
          </a:xfrm>
          <a:prstGeom prst="rect">
            <a:avLst/>
          </a:prstGeom>
          <a:noFill/>
        </p:spPr>
        <p:txBody>
          <a:bodyPr wrap="square">
            <a:spAutoFit/>
          </a:bodyPr>
          <a:lstStyle/>
          <a:p>
            <a:pPr algn="l">
              <a:lnSpc>
                <a:spcPct val="150000"/>
              </a:lnSpc>
            </a:pPr>
            <a:r>
              <a:rPr lang="en-US" sz="1800" b="1">
                <a:solidFill>
                  <a:srgbClr val="C00000"/>
                </a:solidFill>
                <a:latin typeface="Arial" panose="020B0604020202020204" pitchFamily="34" charset="0"/>
                <a:cs typeface="Arial" panose="020B0604020202020204" pitchFamily="34" charset="0"/>
              </a:rPr>
              <a:t>HỌ TÊN SINH VIÊN</a:t>
            </a:r>
          </a:p>
          <a:p>
            <a:pPr algn="l">
              <a:lnSpc>
                <a:spcPct val="150000"/>
              </a:lnSpc>
            </a:pPr>
            <a:endParaRPr lang="en-US" sz="1800" b="1">
              <a:solidFill>
                <a:srgbClr val="C00000"/>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en-US" sz="1800" b="1">
                <a:solidFill>
                  <a:srgbClr val="C00000"/>
                </a:solidFill>
                <a:latin typeface="Arial" panose="020B0604020202020204" pitchFamily="34" charset="0"/>
                <a:cs typeface="Arial" panose="020B0604020202020204" pitchFamily="34" charset="0"/>
              </a:rPr>
              <a:t>GIẢNG VIÊN HƯỚNG DẪN</a:t>
            </a:r>
          </a:p>
          <a:p>
            <a:pPr marL="0" marR="0" lvl="0" indent="0" algn="l" defTabSz="457200" rtl="0" eaLnBrk="1" fontAlgn="auto" latinLnBrk="0" hangingPunct="1">
              <a:lnSpc>
                <a:spcPct val="150000"/>
              </a:lnSpc>
              <a:spcBef>
                <a:spcPts val="0"/>
              </a:spcBef>
              <a:spcAft>
                <a:spcPts val="0"/>
              </a:spcAft>
              <a:buClrTx/>
              <a:buSzTx/>
              <a:buFontTx/>
              <a:buNone/>
              <a:tabLst/>
              <a:defRPr/>
            </a:pPr>
            <a:endParaRPr lang="en-US" sz="1800" b="1">
              <a:solidFill>
                <a:srgbClr val="C00000"/>
              </a:solidFill>
              <a:latin typeface="Arial" panose="020B0604020202020204" pitchFamily="34" charset="0"/>
              <a:cs typeface="Arial" panose="020B0604020202020204" pitchFamily="34" charset="0"/>
            </a:endParaRPr>
          </a:p>
          <a:p>
            <a:pPr marL="0" marR="0" lvl="0" indent="0" algn="l" defTabSz="457200" rtl="0" eaLnBrk="1" fontAlgn="auto" latinLnBrk="0" hangingPunct="1">
              <a:lnSpc>
                <a:spcPct val="150000"/>
              </a:lnSpc>
              <a:spcBef>
                <a:spcPts val="0"/>
              </a:spcBef>
              <a:spcAft>
                <a:spcPts val="0"/>
              </a:spcAft>
              <a:buClrTx/>
              <a:buSzTx/>
              <a:buFontTx/>
              <a:buNone/>
              <a:tabLst/>
              <a:defRPr/>
            </a:pPr>
            <a:r>
              <a:rPr lang="en-US" sz="1800" b="1">
                <a:solidFill>
                  <a:srgbClr val="C00000"/>
                </a:solidFill>
                <a:latin typeface="Arial" panose="020B0604020202020204" pitchFamily="34" charset="0"/>
                <a:cs typeface="Arial" panose="020B0604020202020204" pitchFamily="34" charset="0"/>
              </a:rPr>
              <a:t>NGÀNH: </a:t>
            </a:r>
          </a:p>
          <a:p>
            <a:pPr marL="0" marR="0" lvl="0" indent="0" algn="l" defTabSz="457200" rtl="0" eaLnBrk="1" fontAlgn="auto" latinLnBrk="0" hangingPunct="1">
              <a:lnSpc>
                <a:spcPct val="150000"/>
              </a:lnSpc>
              <a:spcBef>
                <a:spcPts val="0"/>
              </a:spcBef>
              <a:spcAft>
                <a:spcPts val="0"/>
              </a:spcAft>
              <a:buClrTx/>
              <a:buSzTx/>
              <a:buFontTx/>
              <a:buNone/>
              <a:tabLst/>
              <a:defRPr/>
            </a:pPr>
            <a:r>
              <a:rPr lang="en-US" sz="1800" b="1">
                <a:solidFill>
                  <a:srgbClr val="C00000"/>
                </a:solidFill>
                <a:latin typeface="Arial" panose="020B0604020202020204" pitchFamily="34" charset="0"/>
                <a:cs typeface="Arial" panose="020B0604020202020204" pitchFamily="34" charset="0"/>
              </a:rPr>
              <a:t>KHÓA: </a:t>
            </a:r>
          </a:p>
          <a:p>
            <a:pPr algn="l">
              <a:lnSpc>
                <a:spcPct val="150000"/>
              </a:lnSpc>
            </a:pPr>
            <a:endParaRPr lang="en-US" sz="1800" b="1" dirty="0">
              <a:solidFill>
                <a:srgbClr val="C00000"/>
              </a:solidFill>
              <a:latin typeface="Arial" panose="020B0604020202020204" pitchFamily="34" charset="0"/>
              <a:cs typeface="Arial" panose="020B0604020202020204" pitchFamily="34" charset="0"/>
            </a:endParaRPr>
          </a:p>
        </p:txBody>
      </p:sp>
      <p:sp>
        <p:nvSpPr>
          <p:cNvPr id="14" name="TextBox 13">
            <a:extLst>
              <a:ext uri="{FF2B5EF4-FFF2-40B4-BE49-F238E27FC236}">
                <a16:creationId xmlns:a16="http://schemas.microsoft.com/office/drawing/2014/main" id="{C67B0E15-F0E6-1FCB-FB67-4EDA52F14578}"/>
              </a:ext>
            </a:extLst>
          </p:cNvPr>
          <p:cNvSpPr txBox="1"/>
          <p:nvPr userDrawn="1"/>
        </p:nvSpPr>
        <p:spPr>
          <a:xfrm>
            <a:off x="-202386" y="1791361"/>
            <a:ext cx="12116703" cy="400110"/>
          </a:xfrm>
          <a:prstGeom prst="rect">
            <a:avLst/>
          </a:prstGeom>
          <a:noFill/>
        </p:spPr>
        <p:txBody>
          <a:bodyPr wrap="square">
            <a:spAutoFit/>
          </a:bodyPr>
          <a:lstStyle/>
          <a:p>
            <a:pPr algn="ctr"/>
            <a:r>
              <a:rPr lang="en-US" sz="2000" b="1" dirty="0">
                <a:solidFill>
                  <a:srgbClr val="002060"/>
                </a:solidFill>
                <a:latin typeface="Arial" panose="020B0604020202020204" pitchFamily="34" charset="0"/>
                <a:cs typeface="Arial" panose="020B0604020202020204" pitchFamily="34" charset="0"/>
              </a:rPr>
              <a:t>TÊN ĐỀ TÀI</a:t>
            </a:r>
          </a:p>
        </p:txBody>
      </p:sp>
    </p:spTree>
    <p:extLst>
      <p:ext uri="{BB962C8B-B14F-4D97-AF65-F5344CB8AC3E}">
        <p14:creationId xmlns:p14="http://schemas.microsoft.com/office/powerpoint/2010/main" val="7111002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79518" y="6597137"/>
            <a:ext cx="1699028" cy="227773"/>
          </a:xfrm>
          <a:prstGeom prst="rect">
            <a:avLst/>
          </a:prstGeom>
        </p:spPr>
        <p:txBody>
          <a:bodyPr/>
          <a:lstStyle/>
          <a:p>
            <a:endParaRPr lang="en-US"/>
          </a:p>
        </p:txBody>
      </p:sp>
      <p:sp>
        <p:nvSpPr>
          <p:cNvPr id="5" name="Footer Placeholder 4"/>
          <p:cNvSpPr>
            <a:spLocks noGrp="1"/>
          </p:cNvSpPr>
          <p:nvPr>
            <p:ph type="ftr" sz="quarter" idx="11"/>
          </p:nvPr>
        </p:nvSpPr>
        <p:spPr>
          <a:xfrm>
            <a:off x="3686185" y="6459785"/>
            <a:ext cx="4822804" cy="365125"/>
          </a:xfrm>
          <a:prstGeom prst="rect">
            <a:avLst/>
          </a:prstGeom>
        </p:spPr>
        <p:txBody>
          <a:bodyPr/>
          <a:lstStyle/>
          <a:p>
            <a:r>
              <a:rPr lang="en-US"/>
              <a:t>KHOA CÔNG NGHỆ THÔNG TIN</a:t>
            </a:r>
          </a:p>
        </p:txBody>
      </p:sp>
      <p:sp>
        <p:nvSpPr>
          <p:cNvPr id="6" name="Slide Number Placeholder 5"/>
          <p:cNvSpPr>
            <a:spLocks noGrp="1"/>
          </p:cNvSpPr>
          <p:nvPr>
            <p:ph type="sldNum" sz="quarter" idx="12"/>
          </p:nvPr>
        </p:nvSpPr>
        <p:spPr/>
        <p:txBody>
          <a:bodyPr/>
          <a:lstStyle/>
          <a:p>
            <a:fld id="{00807DC7-69B7-4A49-8817-D463E23890B6}" type="slidenum">
              <a:rPr lang="en-US" smtClean="0"/>
              <a:t>‹#›</a:t>
            </a:fld>
            <a:endParaRPr lang="en-US"/>
          </a:p>
        </p:txBody>
      </p:sp>
    </p:spTree>
    <p:extLst>
      <p:ext uri="{BB962C8B-B14F-4D97-AF65-F5344CB8AC3E}">
        <p14:creationId xmlns:p14="http://schemas.microsoft.com/office/powerpoint/2010/main" val="82897783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40AFDC-C8FF-2A74-E8B5-684EB7982344}"/>
              </a:ext>
            </a:extLst>
          </p:cNvPr>
          <p:cNvSpPr>
            <a:spLocks noGrp="1"/>
          </p:cNvSpPr>
          <p:nvPr>
            <p:ph type="title" hasCustomPrompt="1"/>
          </p:nvPr>
        </p:nvSpPr>
        <p:spPr>
          <a:xfrm>
            <a:off x="1034473" y="55983"/>
            <a:ext cx="10946937" cy="625249"/>
          </a:xfrm>
        </p:spPr>
        <p:txBody>
          <a:bodyPr/>
          <a:lstStyle>
            <a:lvl1pPr>
              <a:defRPr/>
            </a:lvl1pPr>
          </a:lstStyle>
          <a:p>
            <a:r>
              <a:rPr lang="en-US"/>
              <a:t>NỘI DUNG</a:t>
            </a:r>
          </a:p>
        </p:txBody>
      </p:sp>
      <p:sp>
        <p:nvSpPr>
          <p:cNvPr id="3" name="Slide Number Placeholder 2">
            <a:extLst>
              <a:ext uri="{FF2B5EF4-FFF2-40B4-BE49-F238E27FC236}">
                <a16:creationId xmlns:a16="http://schemas.microsoft.com/office/drawing/2014/main" id="{D35C3CC2-71D2-AB2C-B637-D8670ACF8F32}"/>
              </a:ext>
            </a:extLst>
          </p:cNvPr>
          <p:cNvSpPr>
            <a:spLocks noGrp="1"/>
          </p:cNvSpPr>
          <p:nvPr>
            <p:ph type="sldNum" sz="quarter" idx="10"/>
          </p:nvPr>
        </p:nvSpPr>
        <p:spPr/>
        <p:txBody>
          <a:bodyPr/>
          <a:lstStyle/>
          <a:p>
            <a:fld id="{00807DC7-69B7-4A49-8817-D463E23890B6}" type="slidenum">
              <a:rPr lang="en-US" smtClean="0"/>
              <a:pPr/>
              <a:t>‹#›</a:t>
            </a:fld>
            <a:endParaRPr lang="en-US"/>
          </a:p>
        </p:txBody>
      </p:sp>
      <p:sp>
        <p:nvSpPr>
          <p:cNvPr id="4" name="Footer Placeholder 3">
            <a:extLst>
              <a:ext uri="{FF2B5EF4-FFF2-40B4-BE49-F238E27FC236}">
                <a16:creationId xmlns:a16="http://schemas.microsoft.com/office/drawing/2014/main" id="{478F97CC-A2F3-2B10-7C1B-CD30145F683C}"/>
              </a:ext>
            </a:extLst>
          </p:cNvPr>
          <p:cNvSpPr>
            <a:spLocks noGrp="1"/>
          </p:cNvSpPr>
          <p:nvPr>
            <p:ph type="ftr" sz="quarter" idx="11"/>
          </p:nvPr>
        </p:nvSpPr>
        <p:spPr>
          <a:xfrm>
            <a:off x="614721" y="6520234"/>
            <a:ext cx="3194906" cy="293771"/>
          </a:xfrm>
        </p:spPr>
        <p:txBody>
          <a:bodyPr/>
          <a:lstStyle/>
          <a:p>
            <a:r>
              <a:rPr lang="en-US"/>
              <a:t>Tên đề tài</a:t>
            </a:r>
            <a:endParaRPr lang="en-US" dirty="0"/>
          </a:p>
        </p:txBody>
      </p:sp>
      <p:pic>
        <p:nvPicPr>
          <p:cNvPr id="5" name="Picture 4">
            <a:extLst>
              <a:ext uri="{FF2B5EF4-FFF2-40B4-BE49-F238E27FC236}">
                <a16:creationId xmlns:a16="http://schemas.microsoft.com/office/drawing/2014/main" id="{6890133C-ACDF-B21D-893C-CED9B1971358}"/>
              </a:ext>
            </a:extLst>
          </p:cNvPr>
          <p:cNvPicPr>
            <a:picLocks noChangeAspect="1"/>
          </p:cNvPicPr>
          <p:nvPr userDrawn="1"/>
        </p:nvPicPr>
        <p:blipFill>
          <a:blip r:embed="rId2"/>
          <a:stretch>
            <a:fillRect/>
          </a:stretch>
        </p:blipFill>
        <p:spPr>
          <a:xfrm>
            <a:off x="11212484" y="35522"/>
            <a:ext cx="711662" cy="650796"/>
          </a:xfrm>
          <a:prstGeom prst="rect">
            <a:avLst/>
          </a:prstGeom>
        </p:spPr>
      </p:pic>
      <p:pic>
        <p:nvPicPr>
          <p:cNvPr id="6" name="Picture 5">
            <a:extLst>
              <a:ext uri="{FF2B5EF4-FFF2-40B4-BE49-F238E27FC236}">
                <a16:creationId xmlns:a16="http://schemas.microsoft.com/office/drawing/2014/main" id="{E173C8A1-6E3F-26FF-ED02-080009BA1EEB}"/>
              </a:ext>
            </a:extLst>
          </p:cNvPr>
          <p:cNvPicPr>
            <a:picLocks noChangeAspect="1"/>
          </p:cNvPicPr>
          <p:nvPr userDrawn="1"/>
        </p:nvPicPr>
        <p:blipFill>
          <a:blip r:embed="rId3"/>
          <a:stretch>
            <a:fillRect/>
          </a:stretch>
        </p:blipFill>
        <p:spPr>
          <a:xfrm>
            <a:off x="106259" y="55983"/>
            <a:ext cx="640499" cy="625249"/>
          </a:xfrm>
          <a:prstGeom prst="rect">
            <a:avLst/>
          </a:prstGeom>
        </p:spPr>
      </p:pic>
      <p:sp>
        <p:nvSpPr>
          <p:cNvPr id="7" name="Text Placeholder 2">
            <a:extLst>
              <a:ext uri="{FF2B5EF4-FFF2-40B4-BE49-F238E27FC236}">
                <a16:creationId xmlns:a16="http://schemas.microsoft.com/office/drawing/2014/main" id="{E8C97F58-72E8-3522-8002-E58013B90527}"/>
              </a:ext>
            </a:extLst>
          </p:cNvPr>
          <p:cNvSpPr>
            <a:spLocks noGrp="1"/>
          </p:cNvSpPr>
          <p:nvPr>
            <p:ph idx="1"/>
          </p:nvPr>
        </p:nvSpPr>
        <p:spPr>
          <a:xfrm>
            <a:off x="208722" y="904577"/>
            <a:ext cx="11867321" cy="5412358"/>
          </a:xfrm>
          <a:prstGeom prst="rect">
            <a:avLst/>
          </a:prstGeom>
        </p:spPr>
        <p:txBody>
          <a:bodyPr vert="horz" lIns="0" tIns="45720" rIns="0" bIns="45720" rtlCol="0">
            <a:normAutofit/>
          </a:bodyPr>
          <a:lstStyle>
            <a:lvl2pPr>
              <a:defRPr sz="2200"/>
            </a:lvl2pPr>
          </a:lstStyle>
          <a:p>
            <a:pPr lvl="0"/>
            <a:r>
              <a:rPr lang="en-US" dirty="0"/>
              <a:t>Click to edit Master text styles</a:t>
            </a:r>
          </a:p>
          <a:p>
            <a:pPr lvl="1"/>
            <a:r>
              <a:rPr lang="en-US"/>
              <a:t>Second </a:t>
            </a:r>
            <a:r>
              <a:rPr lang="en-US" dirty="0"/>
              <a:t>level</a:t>
            </a:r>
          </a:p>
          <a:p>
            <a:pPr lvl="2"/>
            <a:r>
              <a:rPr lang="en-US"/>
              <a:t>Third </a:t>
            </a:r>
            <a:r>
              <a:rPr lang="en-US" dirty="0"/>
              <a:t>level</a:t>
            </a:r>
          </a:p>
        </p:txBody>
      </p:sp>
    </p:spTree>
    <p:extLst>
      <p:ext uri="{BB962C8B-B14F-4D97-AF65-F5344CB8AC3E}">
        <p14:creationId xmlns:p14="http://schemas.microsoft.com/office/powerpoint/2010/main" val="230746140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097280" y="71384"/>
            <a:ext cx="11008580" cy="554781"/>
          </a:xfrm>
        </p:spPr>
        <p:txBody>
          <a:bodyPr>
            <a:normAutofit/>
          </a:bodyPr>
          <a:lstStyle>
            <a:lvl1pPr marL="0">
              <a:lnSpc>
                <a:spcPct val="100000"/>
              </a:lnSpc>
              <a:defRPr sz="2800"/>
            </a:lvl1pPr>
          </a:lstStyle>
          <a:p>
            <a:r>
              <a:rPr lang="en-US" dirty="0"/>
              <a:t>Click to edit Master title style</a:t>
            </a:r>
          </a:p>
        </p:txBody>
      </p:sp>
      <p:sp>
        <p:nvSpPr>
          <p:cNvPr id="3" name="Content Placeholder 2"/>
          <p:cNvSpPr>
            <a:spLocks noGrp="1"/>
          </p:cNvSpPr>
          <p:nvPr>
            <p:ph idx="1"/>
          </p:nvPr>
        </p:nvSpPr>
        <p:spPr>
          <a:xfrm>
            <a:off x="119269" y="974035"/>
            <a:ext cx="11986591" cy="5327374"/>
          </a:xfrm>
        </p:spPr>
        <p:txBody>
          <a:bodyPr/>
          <a:lstStyle>
            <a:lvl1pPr marL="228600" indent="-228600">
              <a:buFont typeface="Arial" panose="020B0604020202020204" pitchFamily="34" charset="0"/>
              <a:buChar char="•"/>
              <a:defRPr sz="2400" b="1"/>
            </a:lvl1pPr>
            <a:lvl2pPr marL="457200" indent="-257175">
              <a:buFont typeface="Symbol" panose="05050102010706020507" pitchFamily="18" charset="2"/>
              <a:buChar char=""/>
              <a:defRPr sz="2200"/>
            </a:lvl2pPr>
            <a:lvl3pPr marL="685800" indent="-168275">
              <a:buFont typeface="Symbol" panose="05050102010706020507" pitchFamily="18" charset="2"/>
              <a:buChar char=""/>
              <a:defRPr sz="2000"/>
            </a:lvl3pPr>
            <a:lvl4pPr marL="566928" indent="0">
              <a:buNone/>
              <a:defRPr/>
            </a:lvl4pPr>
          </a:lstStyle>
          <a:p>
            <a:pPr lvl="0"/>
            <a:r>
              <a:rPr lang="en-US" dirty="0"/>
              <a:t>Click to edit Master text styles</a:t>
            </a:r>
          </a:p>
          <a:p>
            <a:pPr lvl="1"/>
            <a:r>
              <a:rPr lang="en-US" dirty="0"/>
              <a:t>Second level</a:t>
            </a:r>
          </a:p>
          <a:p>
            <a:pPr lvl="2"/>
            <a:r>
              <a:rPr lang="en-US" dirty="0"/>
              <a:t>Third level</a:t>
            </a:r>
          </a:p>
        </p:txBody>
      </p:sp>
      <p:sp>
        <p:nvSpPr>
          <p:cNvPr id="4" name="Date Placeholder 3"/>
          <p:cNvSpPr>
            <a:spLocks noGrp="1"/>
          </p:cNvSpPr>
          <p:nvPr>
            <p:ph type="dt" sz="half" idx="10"/>
          </p:nvPr>
        </p:nvSpPr>
        <p:spPr>
          <a:xfrm>
            <a:off x="247766" y="6501758"/>
            <a:ext cx="1630730" cy="356242"/>
          </a:xfrm>
          <a:prstGeom prst="rect">
            <a:avLst/>
          </a:prstGeom>
        </p:spPr>
        <p:txBody>
          <a:bodyPr/>
          <a:lstStyle>
            <a:lvl1pPr>
              <a:defRPr sz="1600"/>
            </a:lvl1pPr>
          </a:lstStyle>
          <a:p>
            <a:endParaRPr lang="en-US" dirty="0"/>
          </a:p>
        </p:txBody>
      </p:sp>
      <p:sp>
        <p:nvSpPr>
          <p:cNvPr id="5" name="Footer Placeholder 4"/>
          <p:cNvSpPr>
            <a:spLocks noGrp="1"/>
          </p:cNvSpPr>
          <p:nvPr>
            <p:ph type="ftr" sz="quarter" idx="11"/>
          </p:nvPr>
        </p:nvSpPr>
        <p:spPr>
          <a:xfrm>
            <a:off x="1878495" y="6499540"/>
            <a:ext cx="9352721" cy="358460"/>
          </a:xfrm>
          <a:prstGeom prst="rect">
            <a:avLst/>
          </a:prstGeom>
        </p:spPr>
        <p:txBody>
          <a:bodyPr/>
          <a:lstStyle>
            <a:lvl1pPr>
              <a:defRPr sz="1600"/>
            </a:lvl1pPr>
          </a:lstStyle>
          <a:p>
            <a:r>
              <a:rPr lang="en-US" dirty="0" err="1"/>
              <a:t>Tên</a:t>
            </a:r>
            <a:r>
              <a:rPr lang="en-US" dirty="0"/>
              <a:t> </a:t>
            </a:r>
            <a:r>
              <a:rPr lang="en-US" dirty="0" err="1"/>
              <a:t>đề</a:t>
            </a:r>
            <a:r>
              <a:rPr lang="en-US" dirty="0"/>
              <a:t> </a:t>
            </a:r>
            <a:r>
              <a:rPr lang="en-US" dirty="0" err="1"/>
              <a:t>tài</a:t>
            </a:r>
            <a:endParaRPr lang="en-US" dirty="0"/>
          </a:p>
        </p:txBody>
      </p:sp>
      <p:sp>
        <p:nvSpPr>
          <p:cNvPr id="6" name="Slide Number Placeholder 5"/>
          <p:cNvSpPr>
            <a:spLocks noGrp="1"/>
          </p:cNvSpPr>
          <p:nvPr>
            <p:ph type="sldNum" sz="quarter" idx="12"/>
          </p:nvPr>
        </p:nvSpPr>
        <p:spPr/>
        <p:txBody>
          <a:bodyPr/>
          <a:lstStyle/>
          <a:p>
            <a:fld id="{00807DC7-69B7-4A49-8817-D463E23890B6}" type="slidenum">
              <a:rPr lang="en-US" smtClean="0"/>
              <a:t>‹#›</a:t>
            </a:fld>
            <a:endParaRPr lang="en-US" dirty="0"/>
          </a:p>
        </p:txBody>
      </p:sp>
    </p:spTree>
    <p:extLst>
      <p:ext uri="{BB962C8B-B14F-4D97-AF65-F5344CB8AC3E}">
        <p14:creationId xmlns:p14="http://schemas.microsoft.com/office/powerpoint/2010/main" val="377930088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68F2B-B397-489E-60D2-C990781A1C90}"/>
              </a:ext>
            </a:extLst>
          </p:cNvPr>
          <p:cNvSpPr>
            <a:spLocks noGrp="1"/>
          </p:cNvSpPr>
          <p:nvPr>
            <p:ph type="title"/>
          </p:nvPr>
        </p:nvSpPr>
        <p:spPr/>
        <p:txBody>
          <a:bodyPr/>
          <a:lstStyle/>
          <a:p>
            <a:r>
              <a:rPr lang="en-US"/>
              <a:t>Click to edit Master title style</a:t>
            </a:r>
          </a:p>
        </p:txBody>
      </p:sp>
      <p:sp>
        <p:nvSpPr>
          <p:cNvPr id="3" name="Slide Number Placeholder 2">
            <a:extLst>
              <a:ext uri="{FF2B5EF4-FFF2-40B4-BE49-F238E27FC236}">
                <a16:creationId xmlns:a16="http://schemas.microsoft.com/office/drawing/2014/main" id="{4C6890F0-6C57-D91A-03E2-E8CF8A2913F0}"/>
              </a:ext>
            </a:extLst>
          </p:cNvPr>
          <p:cNvSpPr>
            <a:spLocks noGrp="1"/>
          </p:cNvSpPr>
          <p:nvPr>
            <p:ph type="sldNum" sz="quarter" idx="10"/>
          </p:nvPr>
        </p:nvSpPr>
        <p:spPr/>
        <p:txBody>
          <a:bodyPr/>
          <a:lstStyle/>
          <a:p>
            <a:fld id="{00807DC7-69B7-4A49-8817-D463E23890B6}" type="slidenum">
              <a:rPr lang="en-US" smtClean="0"/>
              <a:pPr/>
              <a:t>‹#›</a:t>
            </a:fld>
            <a:endParaRPr lang="en-US"/>
          </a:p>
        </p:txBody>
      </p:sp>
      <p:sp>
        <p:nvSpPr>
          <p:cNvPr id="4" name="Footer Placeholder 3">
            <a:extLst>
              <a:ext uri="{FF2B5EF4-FFF2-40B4-BE49-F238E27FC236}">
                <a16:creationId xmlns:a16="http://schemas.microsoft.com/office/drawing/2014/main" id="{0A46B744-14B0-3A3C-8790-BFA506B08CEB}"/>
              </a:ext>
            </a:extLst>
          </p:cNvPr>
          <p:cNvSpPr>
            <a:spLocks noGrp="1"/>
          </p:cNvSpPr>
          <p:nvPr>
            <p:ph type="ftr" sz="quarter" idx="11"/>
          </p:nvPr>
        </p:nvSpPr>
        <p:spPr/>
        <p:txBody>
          <a:bodyPr/>
          <a:lstStyle/>
          <a:p>
            <a:r>
              <a:rPr lang="en-US"/>
              <a:t>Tên đề tài</a:t>
            </a:r>
            <a:endParaRPr lang="en-US" dirty="0"/>
          </a:p>
        </p:txBody>
      </p:sp>
    </p:spTree>
    <p:extLst>
      <p:ext uri="{BB962C8B-B14F-4D97-AF65-F5344CB8AC3E}">
        <p14:creationId xmlns:p14="http://schemas.microsoft.com/office/powerpoint/2010/main" val="244164689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a:xfrm>
            <a:off x="210590" y="6492845"/>
            <a:ext cx="1699028" cy="365155"/>
          </a:xfrm>
          <a:prstGeom prst="rect">
            <a:avLst/>
          </a:prstGeom>
        </p:spPr>
        <p:txBody>
          <a:bodyPr/>
          <a:lstStyle>
            <a:lvl1pPr>
              <a:defRPr sz="1600"/>
            </a:lvl1pPr>
          </a:lstStyle>
          <a:p>
            <a:endParaRPr lang="en-US" dirty="0"/>
          </a:p>
        </p:txBody>
      </p:sp>
      <p:sp>
        <p:nvSpPr>
          <p:cNvPr id="6" name="Footer Placeholder 5"/>
          <p:cNvSpPr>
            <a:spLocks noGrp="1"/>
          </p:cNvSpPr>
          <p:nvPr>
            <p:ph type="ftr" sz="quarter" idx="11"/>
          </p:nvPr>
        </p:nvSpPr>
        <p:spPr>
          <a:xfrm>
            <a:off x="2057400" y="6459785"/>
            <a:ext cx="6451589" cy="398215"/>
          </a:xfrm>
          <a:prstGeom prst="rect">
            <a:avLst/>
          </a:prstGeom>
        </p:spPr>
        <p:txBody>
          <a:bodyPr/>
          <a:lstStyle>
            <a:lvl1pPr>
              <a:defRPr sz="1600"/>
            </a:lvl1pPr>
          </a:lstStyle>
          <a:p>
            <a:r>
              <a:rPr lang="en-US"/>
              <a:t>Tên đề tài</a:t>
            </a:r>
            <a:endParaRPr lang="en-US" dirty="0"/>
          </a:p>
        </p:txBody>
      </p:sp>
      <p:sp>
        <p:nvSpPr>
          <p:cNvPr id="7" name="Slide Number Placeholder 6"/>
          <p:cNvSpPr>
            <a:spLocks noGrp="1"/>
          </p:cNvSpPr>
          <p:nvPr>
            <p:ph type="sldNum" sz="quarter" idx="12"/>
          </p:nvPr>
        </p:nvSpPr>
        <p:spPr/>
        <p:txBody>
          <a:bodyPr/>
          <a:lstStyle/>
          <a:p>
            <a:fld id="{00807DC7-69B7-4A49-8817-D463E23890B6}" type="slidenum">
              <a:rPr lang="en-US" smtClean="0"/>
              <a:t>‹#›</a:t>
            </a:fld>
            <a:endParaRPr lang="en-US"/>
          </a:p>
        </p:txBody>
      </p:sp>
    </p:spTree>
    <p:extLst>
      <p:ext uri="{BB962C8B-B14F-4D97-AF65-F5344CB8AC3E}">
        <p14:creationId xmlns:p14="http://schemas.microsoft.com/office/powerpoint/2010/main" val="38631124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US"/>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141016" y="6448036"/>
            <a:ext cx="2254314" cy="326831"/>
          </a:xfrm>
          <a:prstGeom prst="rect">
            <a:avLst/>
          </a:prstGeom>
        </p:spPr>
        <p:txBody>
          <a:bodyPr/>
          <a:lstStyle>
            <a:lvl1pPr>
              <a:defRPr sz="1600"/>
            </a:lvl1pPr>
          </a:lstStyle>
          <a:p>
            <a:endParaRPr lang="en-US" dirty="0"/>
          </a:p>
        </p:txBody>
      </p:sp>
      <p:sp>
        <p:nvSpPr>
          <p:cNvPr id="8" name="Footer Placeholder 7"/>
          <p:cNvSpPr>
            <a:spLocks noGrp="1"/>
          </p:cNvSpPr>
          <p:nvPr>
            <p:ph type="ftr" sz="quarter" idx="11"/>
          </p:nvPr>
        </p:nvSpPr>
        <p:spPr>
          <a:xfrm>
            <a:off x="3686185" y="6459785"/>
            <a:ext cx="4822804" cy="365125"/>
          </a:xfrm>
          <a:prstGeom prst="rect">
            <a:avLst/>
          </a:prstGeom>
        </p:spPr>
        <p:txBody>
          <a:bodyPr/>
          <a:lstStyle>
            <a:lvl1pPr>
              <a:defRPr sz="1600"/>
            </a:lvl1pPr>
          </a:lstStyle>
          <a:p>
            <a:r>
              <a:rPr lang="en-US"/>
              <a:t>Tên đề tài</a:t>
            </a:r>
            <a:endParaRPr lang="en-US" dirty="0"/>
          </a:p>
        </p:txBody>
      </p:sp>
      <p:sp>
        <p:nvSpPr>
          <p:cNvPr id="9" name="Slide Number Placeholder 8"/>
          <p:cNvSpPr>
            <a:spLocks noGrp="1"/>
          </p:cNvSpPr>
          <p:nvPr>
            <p:ph type="sldNum" sz="quarter" idx="12"/>
          </p:nvPr>
        </p:nvSpPr>
        <p:spPr/>
        <p:txBody>
          <a:bodyPr/>
          <a:lstStyle/>
          <a:p>
            <a:fld id="{00807DC7-69B7-4A49-8817-D463E23890B6}" type="slidenum">
              <a:rPr lang="en-US" smtClean="0"/>
              <a:t>‹#›</a:t>
            </a:fld>
            <a:endParaRPr lang="en-US"/>
          </a:p>
        </p:txBody>
      </p:sp>
    </p:spTree>
    <p:extLst>
      <p:ext uri="{BB962C8B-B14F-4D97-AF65-F5344CB8AC3E}">
        <p14:creationId xmlns:p14="http://schemas.microsoft.com/office/powerpoint/2010/main" val="263426339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5" name="Slide Number Placeholder 4"/>
          <p:cNvSpPr>
            <a:spLocks noGrp="1"/>
          </p:cNvSpPr>
          <p:nvPr>
            <p:ph type="sldNum" sz="quarter" idx="12"/>
          </p:nvPr>
        </p:nvSpPr>
        <p:spPr/>
        <p:txBody>
          <a:bodyPr/>
          <a:lstStyle/>
          <a:p>
            <a:fld id="{00807DC7-69B7-4A49-8817-D463E23890B6}" type="slidenum">
              <a:rPr lang="en-US" smtClean="0"/>
              <a:t>‹#›</a:t>
            </a:fld>
            <a:endParaRPr lang="en-US"/>
          </a:p>
        </p:txBody>
      </p:sp>
      <p:sp>
        <p:nvSpPr>
          <p:cNvPr id="6" name="Footer Placeholder 4">
            <a:extLst>
              <a:ext uri="{FF2B5EF4-FFF2-40B4-BE49-F238E27FC236}">
                <a16:creationId xmlns:a16="http://schemas.microsoft.com/office/drawing/2014/main" id="{0F1076E0-2992-12BF-ADA7-F8F0C5057C89}"/>
              </a:ext>
            </a:extLst>
          </p:cNvPr>
          <p:cNvSpPr>
            <a:spLocks noGrp="1"/>
          </p:cNvSpPr>
          <p:nvPr>
            <p:ph type="ftr" sz="quarter" idx="11"/>
          </p:nvPr>
        </p:nvSpPr>
        <p:spPr>
          <a:xfrm>
            <a:off x="1878495" y="6499540"/>
            <a:ext cx="9352721" cy="358460"/>
          </a:xfrm>
          <a:prstGeom prst="rect">
            <a:avLst/>
          </a:prstGeom>
        </p:spPr>
        <p:txBody>
          <a:bodyPr/>
          <a:lstStyle>
            <a:lvl1pPr>
              <a:defRPr sz="1600"/>
            </a:lvl1pPr>
          </a:lstStyle>
          <a:p>
            <a:r>
              <a:rPr lang="en-US" dirty="0" err="1"/>
              <a:t>Tên</a:t>
            </a:r>
            <a:r>
              <a:rPr lang="en-US" dirty="0"/>
              <a:t> </a:t>
            </a:r>
            <a:r>
              <a:rPr lang="en-US" dirty="0" err="1"/>
              <a:t>đề</a:t>
            </a:r>
            <a:r>
              <a:rPr lang="en-US" dirty="0"/>
              <a:t> </a:t>
            </a:r>
            <a:r>
              <a:rPr lang="en-US" dirty="0" err="1"/>
              <a:t>tài</a:t>
            </a:r>
            <a:endParaRPr lang="en-US" dirty="0"/>
          </a:p>
        </p:txBody>
      </p:sp>
    </p:spTree>
    <p:extLst>
      <p:ext uri="{BB962C8B-B14F-4D97-AF65-F5344CB8AC3E}">
        <p14:creationId xmlns:p14="http://schemas.microsoft.com/office/powerpoint/2010/main" val="6068325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rgbClr val="0070C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a:xfrm>
            <a:off x="465512" y="6459785"/>
            <a:ext cx="2618510" cy="365125"/>
          </a:xfrm>
          <a:prstGeom prst="rect">
            <a:avLst/>
          </a:prstGeom>
        </p:spPr>
        <p:txBody>
          <a:bodyPr/>
          <a:lstStyle>
            <a:lvl1pPr algn="l">
              <a:defRPr/>
            </a:lvl1pPr>
          </a:lstStyle>
          <a:p>
            <a:endParaRPr lang="en-US"/>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00807DC7-69B7-4A49-8817-D463E23890B6}" type="slidenum">
              <a:rPr lang="en-US" smtClean="0"/>
              <a:t>‹#›</a:t>
            </a:fld>
            <a:endParaRPr lang="en-US"/>
          </a:p>
        </p:txBody>
      </p:sp>
    </p:spTree>
    <p:extLst>
      <p:ext uri="{BB962C8B-B14F-4D97-AF65-F5344CB8AC3E}">
        <p14:creationId xmlns:p14="http://schemas.microsoft.com/office/powerpoint/2010/main" val="13053059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preserve="1" userDrawn="1">
  <p:cSld name="Picture with Caption">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BE331D0F-AB6C-4D77-44E4-ACAAF5175248}"/>
              </a:ext>
            </a:extLst>
          </p:cNvPr>
          <p:cNvPicPr>
            <a:picLocks noChangeAspect="1"/>
          </p:cNvPicPr>
          <p:nvPr userDrawn="1"/>
        </p:nvPicPr>
        <p:blipFill>
          <a:blip r:embed="rId2">
            <a:extLst>
              <a:ext uri="{28A0092B-C50C-407E-A947-70E740481C1C}">
                <a14:useLocalDpi xmlns:a14="http://schemas.microsoft.com/office/drawing/2010/main" val="0"/>
              </a:ext>
            </a:extLst>
          </a:blip>
          <a:srcRect t="20850"/>
          <a:stretch/>
        </p:blipFill>
        <p:spPr>
          <a:xfrm>
            <a:off x="0" y="960122"/>
            <a:ext cx="12192000" cy="5897878"/>
          </a:xfrm>
          <a:prstGeom prst="rect">
            <a:avLst/>
          </a:prstGeom>
        </p:spPr>
      </p:pic>
      <p:sp>
        <p:nvSpPr>
          <p:cNvPr id="8" name="Rectangle 7"/>
          <p:cNvSpPr/>
          <p:nvPr userDrawn="1"/>
        </p:nvSpPr>
        <p:spPr>
          <a:xfrm>
            <a:off x="-1" y="-1"/>
            <a:ext cx="12188825" cy="960120"/>
          </a:xfrm>
          <a:prstGeom prst="rect">
            <a:avLst/>
          </a:prstGeom>
          <a:solidFill>
            <a:srgbClr val="2A81D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Slide Number Placeholder 6"/>
          <p:cNvSpPr>
            <a:spLocks noGrp="1"/>
          </p:cNvSpPr>
          <p:nvPr>
            <p:ph type="sldNum" sz="quarter" idx="12"/>
          </p:nvPr>
        </p:nvSpPr>
        <p:spPr/>
        <p:txBody>
          <a:bodyPr/>
          <a:lstStyle/>
          <a:p>
            <a:fld id="{00807DC7-69B7-4A49-8817-D463E23890B6}" type="slidenum">
              <a:rPr lang="en-US" smtClean="0"/>
              <a:t>‹#›</a:t>
            </a:fld>
            <a:endParaRPr lang="en-US"/>
          </a:p>
        </p:txBody>
      </p:sp>
      <p:pic>
        <p:nvPicPr>
          <p:cNvPr id="12" name="Picture 11">
            <a:extLst>
              <a:ext uri="{FF2B5EF4-FFF2-40B4-BE49-F238E27FC236}">
                <a16:creationId xmlns:a16="http://schemas.microsoft.com/office/drawing/2014/main" id="{0B21A6AE-F892-89BF-8A38-E3F51B596C66}"/>
              </a:ext>
            </a:extLst>
          </p:cNvPr>
          <p:cNvPicPr>
            <a:picLocks noChangeAspect="1"/>
          </p:cNvPicPr>
          <p:nvPr userDrawn="1"/>
        </p:nvPicPr>
        <p:blipFill>
          <a:blip r:embed="rId3"/>
          <a:stretch>
            <a:fillRect/>
          </a:stretch>
        </p:blipFill>
        <p:spPr>
          <a:xfrm>
            <a:off x="11212483" y="35522"/>
            <a:ext cx="749675" cy="685558"/>
          </a:xfrm>
          <a:prstGeom prst="rect">
            <a:avLst/>
          </a:prstGeom>
        </p:spPr>
      </p:pic>
      <p:pic>
        <p:nvPicPr>
          <p:cNvPr id="13" name="Picture 12">
            <a:extLst>
              <a:ext uri="{FF2B5EF4-FFF2-40B4-BE49-F238E27FC236}">
                <a16:creationId xmlns:a16="http://schemas.microsoft.com/office/drawing/2014/main" id="{92A663AB-E409-3101-B223-693FF43AD8E3}"/>
              </a:ext>
            </a:extLst>
          </p:cNvPr>
          <p:cNvPicPr>
            <a:picLocks noChangeAspect="1"/>
          </p:cNvPicPr>
          <p:nvPr userDrawn="1"/>
        </p:nvPicPr>
        <p:blipFill>
          <a:blip r:embed="rId4"/>
          <a:stretch>
            <a:fillRect/>
          </a:stretch>
        </p:blipFill>
        <p:spPr>
          <a:xfrm>
            <a:off x="106259" y="55983"/>
            <a:ext cx="660360" cy="644637"/>
          </a:xfrm>
          <a:prstGeom prst="rect">
            <a:avLst/>
          </a:prstGeom>
        </p:spPr>
      </p:pic>
    </p:spTree>
    <p:extLst>
      <p:ext uri="{BB962C8B-B14F-4D97-AF65-F5344CB8AC3E}">
        <p14:creationId xmlns:p14="http://schemas.microsoft.com/office/powerpoint/2010/main" val="36058828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5240" y="-13449"/>
            <a:ext cx="12192000" cy="748360"/>
          </a:xfrm>
          <a:prstGeom prst="rect">
            <a:avLst/>
          </a:prstGeom>
          <a:solidFill>
            <a:srgbClr val="2A81D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817921" y="55983"/>
            <a:ext cx="11163489" cy="625249"/>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p:cNvSpPr>
            <a:spLocks noGrp="1"/>
          </p:cNvSpPr>
          <p:nvPr>
            <p:ph type="body" idx="1"/>
          </p:nvPr>
        </p:nvSpPr>
        <p:spPr>
          <a:xfrm>
            <a:off x="178904" y="904577"/>
            <a:ext cx="11897139" cy="5412358"/>
          </a:xfrm>
          <a:prstGeom prst="rect">
            <a:avLst/>
          </a:prstGeom>
        </p:spPr>
        <p:txBody>
          <a:bodyPr vert="horz" lIns="0" tIns="45720" rIns="0" bIns="45720" rtlCol="0">
            <a:normAutofit/>
          </a:bodyPr>
          <a:lstStyle/>
          <a:p>
            <a:pPr lvl="0"/>
            <a:r>
              <a:rPr lang="en-US" dirty="0"/>
              <a:t>Click to edit Master text styles</a:t>
            </a:r>
          </a:p>
          <a:p>
            <a:pPr lvl="1"/>
            <a:r>
              <a:rPr lang="en-US" dirty="0"/>
              <a:t>Second level</a:t>
            </a:r>
          </a:p>
          <a:p>
            <a:pPr lvl="2"/>
            <a:r>
              <a:rPr lang="en-US" dirty="0"/>
              <a:t>Third level</a:t>
            </a:r>
          </a:p>
        </p:txBody>
      </p:sp>
      <p:sp>
        <p:nvSpPr>
          <p:cNvPr id="6" name="Slide Number Placeholder 5"/>
          <p:cNvSpPr>
            <a:spLocks noGrp="1"/>
          </p:cNvSpPr>
          <p:nvPr>
            <p:ph type="sldNum" sz="quarter" idx="4"/>
          </p:nvPr>
        </p:nvSpPr>
        <p:spPr>
          <a:xfrm>
            <a:off x="10669385" y="6492845"/>
            <a:ext cx="1312025" cy="293771"/>
          </a:xfrm>
          <a:prstGeom prst="rect">
            <a:avLst/>
          </a:prstGeom>
        </p:spPr>
        <p:txBody>
          <a:bodyPr vert="horz" lIns="91440" tIns="45720" rIns="91440" bIns="45720" rtlCol="0" anchor="ctr"/>
          <a:lstStyle>
            <a:lvl1pPr algn="r">
              <a:defRPr sz="1800">
                <a:solidFill>
                  <a:srgbClr val="002060"/>
                </a:solidFill>
              </a:defRPr>
            </a:lvl1pPr>
          </a:lstStyle>
          <a:p>
            <a:fld id="{00807DC7-69B7-4A49-8817-D463E23890B6}" type="slidenum">
              <a:rPr lang="en-US" smtClean="0"/>
              <a:pPr/>
              <a:t>‹#›</a:t>
            </a:fld>
            <a:endParaRPr lang="en-US"/>
          </a:p>
        </p:txBody>
      </p:sp>
      <p:cxnSp>
        <p:nvCxnSpPr>
          <p:cNvPr id="12" name="Straight Connector 11">
            <a:extLst>
              <a:ext uri="{FF2B5EF4-FFF2-40B4-BE49-F238E27FC236}">
                <a16:creationId xmlns:a16="http://schemas.microsoft.com/office/drawing/2014/main" id="{AAF6140D-0DC3-4D9B-413B-8B7F8D04C220}"/>
              </a:ext>
            </a:extLst>
          </p:cNvPr>
          <p:cNvCxnSpPr>
            <a:cxnSpLocks/>
          </p:cNvCxnSpPr>
          <p:nvPr userDrawn="1"/>
        </p:nvCxnSpPr>
        <p:spPr>
          <a:xfrm flipV="1">
            <a:off x="0" y="810049"/>
            <a:ext cx="12176760" cy="19389"/>
          </a:xfrm>
          <a:prstGeom prst="line">
            <a:avLst/>
          </a:prstGeom>
          <a:ln w="28575"/>
        </p:spPr>
        <p:style>
          <a:lnRef idx="1">
            <a:schemeClr val="accent6"/>
          </a:lnRef>
          <a:fillRef idx="0">
            <a:schemeClr val="accent6"/>
          </a:fillRef>
          <a:effectRef idx="0">
            <a:schemeClr val="accent6"/>
          </a:effectRef>
          <a:fontRef idx="minor">
            <a:schemeClr val="tx1"/>
          </a:fontRef>
        </p:style>
      </p:cxnSp>
      <p:sp>
        <p:nvSpPr>
          <p:cNvPr id="5" name="Footer Placeholder 4">
            <a:extLst>
              <a:ext uri="{FF2B5EF4-FFF2-40B4-BE49-F238E27FC236}">
                <a16:creationId xmlns:a16="http://schemas.microsoft.com/office/drawing/2014/main" id="{CACBC10D-E0B0-D3DF-E7EE-E8E404E0E19E}"/>
              </a:ext>
            </a:extLst>
          </p:cNvPr>
          <p:cNvSpPr>
            <a:spLocks noGrp="1"/>
          </p:cNvSpPr>
          <p:nvPr>
            <p:ph type="ftr" sz="quarter" idx="3"/>
          </p:nvPr>
        </p:nvSpPr>
        <p:spPr>
          <a:xfrm>
            <a:off x="817921" y="6492844"/>
            <a:ext cx="3194906" cy="293771"/>
          </a:xfrm>
          <a:prstGeom prst="rect">
            <a:avLst/>
          </a:prstGeom>
        </p:spPr>
        <p:txBody>
          <a:bodyPr/>
          <a:lstStyle>
            <a:lvl1pPr>
              <a:defRPr sz="1400">
                <a:solidFill>
                  <a:srgbClr val="1E3352"/>
                </a:solidFill>
              </a:defRPr>
            </a:lvl1pPr>
          </a:lstStyle>
          <a:p>
            <a:r>
              <a:rPr lang="en-US"/>
              <a:t>Tên đề tài</a:t>
            </a:r>
            <a:endParaRPr lang="en-US" dirty="0"/>
          </a:p>
        </p:txBody>
      </p:sp>
      <p:pic>
        <p:nvPicPr>
          <p:cNvPr id="8" name="Picture 7">
            <a:extLst>
              <a:ext uri="{FF2B5EF4-FFF2-40B4-BE49-F238E27FC236}">
                <a16:creationId xmlns:a16="http://schemas.microsoft.com/office/drawing/2014/main" id="{CB013E53-DC8F-D336-422B-91CB0A1A2D13}"/>
              </a:ext>
            </a:extLst>
          </p:cNvPr>
          <p:cNvPicPr>
            <a:picLocks noChangeAspect="1"/>
          </p:cNvPicPr>
          <p:nvPr userDrawn="1"/>
        </p:nvPicPr>
        <p:blipFill>
          <a:blip r:embed="rId12"/>
          <a:stretch>
            <a:fillRect/>
          </a:stretch>
        </p:blipFill>
        <p:spPr>
          <a:xfrm>
            <a:off x="106259" y="55983"/>
            <a:ext cx="711662" cy="650796"/>
          </a:xfrm>
          <a:prstGeom prst="rect">
            <a:avLst/>
          </a:prstGeom>
        </p:spPr>
      </p:pic>
    </p:spTree>
    <p:extLst>
      <p:ext uri="{BB962C8B-B14F-4D97-AF65-F5344CB8AC3E}">
        <p14:creationId xmlns:p14="http://schemas.microsoft.com/office/powerpoint/2010/main" val="4273053994"/>
      </p:ext>
    </p:extLst>
  </p:cSld>
  <p:clrMap bg1="lt1" tx1="dk1" bg2="lt2" tx2="dk2" accent1="accent1" accent2="accent2" accent3="accent3" accent4="accent4" accent5="accent5" accent6="accent6" hlink="hlink" folHlink="folHlink"/>
  <p:sldLayoutIdLst>
    <p:sldLayoutId id="2147483661" r:id="rId1"/>
    <p:sldLayoutId id="2147483672" r:id="rId2"/>
    <p:sldLayoutId id="2147483662" r:id="rId3"/>
    <p:sldLayoutId id="2147483671" r:id="rId4"/>
    <p:sldLayoutId id="2147483664" r:id="rId5"/>
    <p:sldLayoutId id="2147483665" r:id="rId6"/>
    <p:sldLayoutId id="2147483666" r:id="rId7"/>
    <p:sldLayoutId id="2147483668" r:id="rId8"/>
    <p:sldLayoutId id="2147483669" r:id="rId9"/>
    <p:sldLayoutId id="2147483670" r:id="rId10"/>
  </p:sldLayoutIdLst>
  <p:hf hdr="0" dt="0"/>
  <p:txStyles>
    <p:titleStyle>
      <a:lvl1pPr algn="l" defTabSz="914400" rtl="0" eaLnBrk="1" latinLnBrk="0" hangingPunct="1">
        <a:lnSpc>
          <a:spcPct val="85000"/>
        </a:lnSpc>
        <a:spcBef>
          <a:spcPct val="0"/>
        </a:spcBef>
        <a:buNone/>
        <a:defRPr sz="2800" b="1" kern="1200" spc="-50" baseline="0">
          <a:solidFill>
            <a:schemeClr val="bg1"/>
          </a:solidFill>
          <a:latin typeface="Arial" panose="020B0604020202020204" pitchFamily="34" charset="0"/>
          <a:ea typeface="+mj-ea"/>
          <a:cs typeface="Arial" panose="020B0604020202020204" pitchFamily="34" charset="0"/>
        </a:defRPr>
      </a:lvl1pPr>
    </p:titleStyle>
    <p:bodyStyle>
      <a:lvl1pPr marL="457200" indent="-4572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4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544068" indent="-342900" algn="l" defTabSz="914400" rtl="0" eaLnBrk="1" latinLnBrk="0" hangingPunct="1">
        <a:lnSpc>
          <a:spcPct val="90000"/>
        </a:lnSpc>
        <a:spcBef>
          <a:spcPts val="200"/>
        </a:spcBef>
        <a:spcAft>
          <a:spcPts val="400"/>
        </a:spcAft>
        <a:buClrTx/>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726948" indent="-342900" algn="l" defTabSz="914400" rtl="0" eaLnBrk="1" latinLnBrk="0" hangingPunct="1">
        <a:lnSpc>
          <a:spcPct val="90000"/>
        </a:lnSpc>
        <a:spcBef>
          <a:spcPts val="200"/>
        </a:spcBef>
        <a:spcAft>
          <a:spcPts val="400"/>
        </a:spcAft>
        <a:buClrTx/>
        <a:buFont typeface="Calibri" panose="020F0502020204030204" pitchFamily="34" charset="0"/>
        <a:buChar char="+"/>
        <a:defRPr sz="20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15.xml.rels><?xml version="1.0" encoding="UTF-8" standalone="yes"?>
<Relationships xmlns="http://schemas.openxmlformats.org/package/2006/relationships"><Relationship Id="rId3" Type="http://schemas.openxmlformats.org/officeDocument/2006/relationships/image" Target="../media/image15.png"/><Relationship Id="rId7" Type="http://schemas.openxmlformats.org/officeDocument/2006/relationships/image" Target="../media/image19.png"/><Relationship Id="rId2" Type="http://schemas.openxmlformats.org/officeDocument/2006/relationships/image" Target="../media/image14.png"/><Relationship Id="rId1" Type="http://schemas.openxmlformats.org/officeDocument/2006/relationships/slideLayout" Target="../slideLayouts/slideLayout3.xml"/><Relationship Id="rId6" Type="http://schemas.openxmlformats.org/officeDocument/2006/relationships/image" Target="../media/image18.png"/><Relationship Id="rId5" Type="http://schemas.openxmlformats.org/officeDocument/2006/relationships/image" Target="../media/image17.png"/><Relationship Id="rId4" Type="http://schemas.openxmlformats.org/officeDocument/2006/relationships/image" Target="../media/image1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slideLayout" Target="../slideLayouts/slideLayout2.xml"/><Relationship Id="rId1" Type="http://schemas.openxmlformats.org/officeDocument/2006/relationships/video" Target="https://www.youtube.com/embed/qbCDJKpHpqQ?feature=oembed" TargetMode="External"/><Relationship Id="rId4" Type="http://schemas.openxmlformats.org/officeDocument/2006/relationships/hyperlink" Target="https://youtu.be/qbCDJKpHpqQ"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hyperlink" Target="https://github.com/ambrouse/CF_based_encode_tranformer_de_xuat_san_pham/blob/47ca45933f9bacc83ee257fe574d3dfdf3e07335/web/database/Untitled%20(1).png" TargetMode="External"/><Relationship Id="rId3" Type="http://schemas.openxmlformats.org/officeDocument/2006/relationships/hyperlink" Target="ambrouse/CF_based_encode_tranformer_de_xuat_san_pham" TargetMode="External"/><Relationship Id="rId7" Type="http://schemas.openxmlformats.org/officeDocument/2006/relationships/hyperlink" Target="https://github.com/ambrouse/CF_based_encode_tranformer_de_xuat_san_pham/blob/47ca45933f9bacc83ee257fe574d3dfdf3e07335/report/Mo_ta_api_trang_web.docx" TargetMode="External"/><Relationship Id="rId2" Type="http://schemas.openxmlformats.org/officeDocument/2006/relationships/hyperlink" Target="https://github.com/ambrouse/CF_based_encode_tranformer_de_xuat_san_pham" TargetMode="External"/><Relationship Id="rId1" Type="http://schemas.openxmlformats.org/officeDocument/2006/relationships/slideLayout" Target="../slideLayouts/slideLayout2.xml"/><Relationship Id="rId6" Type="http://schemas.openxmlformats.org/officeDocument/2006/relationships/hyperlink" Target="https://github.com/ambrouse/CF_based_encode_tranformer_de_xuat_san_pham/blob/47ca45933f9bacc83ee257fe574d3dfdf3e07335/report/M%C3%94%20T%E1%BA%A2%20DATABASE%20TRANG%20WEB.docx" TargetMode="External"/><Relationship Id="rId5" Type="http://schemas.openxmlformats.org/officeDocument/2006/relationships/hyperlink" Target="https://github.com/ambrouse/CF_based_encode_tranformer_de_xuat_san_pham/blob/47ca45933f9bacc83ee257fe574d3dfdf3e07335/report/M%C3%94%20T%E1%BA%A2%20GIAO%20DI%E1%BB%86N%2C%20CH%E1%BB%A8C%20N%C4%82NG%20CHO%20TRANG%20WEB.docx" TargetMode="External"/><Relationship Id="rId4" Type="http://schemas.openxmlformats.org/officeDocument/2006/relationships/hyperlink" Target="https://drive.google.com/drive/folders/1tCpUZLlx7v_UZVV9qhwSa8HD5du9DdsG?usp=sharing" TargetMode="External"/><Relationship Id="rId9" Type="http://schemas.openxmlformats.org/officeDocument/2006/relationships/hyperlink" Target="https://youtu.be/qbCDJKpHpqQ" TargetMode="Externa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extBox 8">
            <a:extLst>
              <a:ext uri="{FF2B5EF4-FFF2-40B4-BE49-F238E27FC236}">
                <a16:creationId xmlns:a16="http://schemas.microsoft.com/office/drawing/2014/main" id="{64AE63B4-4B3B-8E96-BFFA-83A7DB33359D}"/>
              </a:ext>
            </a:extLst>
          </p:cNvPr>
          <p:cNvSpPr txBox="1"/>
          <p:nvPr/>
        </p:nvSpPr>
        <p:spPr>
          <a:xfrm>
            <a:off x="5766558" y="5122714"/>
            <a:ext cx="6248460" cy="400110"/>
          </a:xfrm>
          <a:prstGeom prst="rect">
            <a:avLst/>
          </a:prstGeom>
          <a:noFill/>
        </p:spPr>
        <p:txBody>
          <a:bodyPr wrap="square">
            <a:spAutoFit/>
          </a:bodyPr>
          <a:lstStyle/>
          <a:p>
            <a:r>
              <a:rPr lang="en-US" sz="2000" b="1" dirty="0"/>
              <a:t>TH.S PHẠM ĐÌNH TÀI</a:t>
            </a:r>
          </a:p>
        </p:txBody>
      </p:sp>
      <p:sp>
        <p:nvSpPr>
          <p:cNvPr id="10" name="TextBox 9">
            <a:extLst>
              <a:ext uri="{FF2B5EF4-FFF2-40B4-BE49-F238E27FC236}">
                <a16:creationId xmlns:a16="http://schemas.microsoft.com/office/drawing/2014/main" id="{58428525-282B-A0FB-B371-3B61C5A0210A}"/>
              </a:ext>
            </a:extLst>
          </p:cNvPr>
          <p:cNvSpPr txBox="1"/>
          <p:nvPr/>
        </p:nvSpPr>
        <p:spPr>
          <a:xfrm>
            <a:off x="6754762" y="5431229"/>
            <a:ext cx="3779888" cy="496996"/>
          </a:xfrm>
          <a:prstGeom prst="rect">
            <a:avLst/>
          </a:prstGeom>
          <a:noFill/>
        </p:spPr>
        <p:txBody>
          <a:bodyPr wrap="square">
            <a:spAutoFit/>
          </a:bodyPr>
          <a:lstStyle/>
          <a:p>
            <a:pPr>
              <a:lnSpc>
                <a:spcPct val="150000"/>
              </a:lnSpc>
            </a:pPr>
            <a:r>
              <a:rPr lang="en-US" sz="2000" b="1" dirty="0">
                <a:solidFill>
                  <a:srgbClr val="002060"/>
                </a:solidFill>
                <a:latin typeface="Arial" panose="020B0604020202020204" pitchFamily="34" charset="0"/>
                <a:cs typeface="Arial" panose="020B0604020202020204" pitchFamily="34" charset="0"/>
              </a:rPr>
              <a:t>CÔNG NGHỆ THÔNG TIN</a:t>
            </a:r>
          </a:p>
        </p:txBody>
      </p:sp>
      <p:sp>
        <p:nvSpPr>
          <p:cNvPr id="6" name="Footer Placeholder 5">
            <a:extLst>
              <a:ext uri="{FF2B5EF4-FFF2-40B4-BE49-F238E27FC236}">
                <a16:creationId xmlns:a16="http://schemas.microsoft.com/office/drawing/2014/main" id="{0FC24F7A-CE2C-52FA-EB10-AE089D57EBDF}"/>
              </a:ext>
            </a:extLst>
          </p:cNvPr>
          <p:cNvSpPr>
            <a:spLocks noGrp="1"/>
          </p:cNvSpPr>
          <p:nvPr>
            <p:ph type="ftr" sz="quarter" idx="11"/>
          </p:nvPr>
        </p:nvSpPr>
        <p:spPr>
          <a:xfrm>
            <a:off x="3990435" y="6458591"/>
            <a:ext cx="4067040" cy="399409"/>
          </a:xfrm>
        </p:spPr>
        <p:txBody>
          <a:bodyPr/>
          <a:lstStyle/>
          <a:p>
            <a:r>
              <a:rPr lang="en-US" b="1" dirty="0">
                <a:latin typeface="Arial" panose="020B0604020202020204" pitchFamily="34" charset="0"/>
                <a:cs typeface="Arial" panose="020B0604020202020204" pitchFamily="34" charset="0"/>
              </a:rPr>
              <a:t>TP. HỒ CHÍ MÌNH, NGÀY .. THÁNG </a:t>
            </a:r>
            <a:r>
              <a:rPr lang="en-US" b="1">
                <a:latin typeface="Arial" panose="020B0604020202020204" pitchFamily="34" charset="0"/>
                <a:cs typeface="Arial" panose="020B0604020202020204" pitchFamily="34" charset="0"/>
              </a:rPr>
              <a:t>.. NĂM 20..</a:t>
            </a:r>
            <a:endParaRPr lang="en-US" b="1" dirty="0">
              <a:latin typeface="Arial" panose="020B0604020202020204" pitchFamily="34" charset="0"/>
              <a:cs typeface="Arial" panose="020B0604020202020204" pitchFamily="34" charset="0"/>
            </a:endParaRPr>
          </a:p>
        </p:txBody>
      </p:sp>
      <p:sp>
        <p:nvSpPr>
          <p:cNvPr id="2" name="TextBox 1">
            <a:extLst>
              <a:ext uri="{FF2B5EF4-FFF2-40B4-BE49-F238E27FC236}">
                <a16:creationId xmlns:a16="http://schemas.microsoft.com/office/drawing/2014/main" id="{E2ADC39B-8E6E-B0B5-34DB-7F054B2964BF}"/>
              </a:ext>
            </a:extLst>
          </p:cNvPr>
          <p:cNvSpPr txBox="1"/>
          <p:nvPr/>
        </p:nvSpPr>
        <p:spPr>
          <a:xfrm>
            <a:off x="75297" y="2436144"/>
            <a:ext cx="12116703" cy="1015663"/>
          </a:xfrm>
          <a:prstGeom prst="rect">
            <a:avLst/>
          </a:prstGeom>
          <a:noFill/>
        </p:spPr>
        <p:txBody>
          <a:bodyPr wrap="square">
            <a:spAutoFit/>
          </a:bodyPr>
          <a:lstStyle/>
          <a:p>
            <a:pPr algn="ctr"/>
            <a:r>
              <a:rPr lang="en-US" sz="3000" b="1" dirty="0">
                <a:solidFill>
                  <a:srgbClr val="FF0000"/>
                </a:solidFill>
                <a:effectLst/>
                <a:latin typeface="Arial" panose="020B0604020202020204" pitchFamily="34" charset="0"/>
                <a:ea typeface="Calibri" panose="020F0502020204030204" pitchFamily="34" charset="0"/>
                <a:cs typeface="Arial" panose="020B0604020202020204" pitchFamily="34" charset="0"/>
              </a:rPr>
              <a:t>PHÁT TRIỂN HỆ THỐNG KHUYẾN NGHỊ SẢN PHẨM </a:t>
            </a:r>
          </a:p>
          <a:p>
            <a:pPr algn="ctr"/>
            <a:r>
              <a:rPr lang="en-US" sz="3000" b="1" dirty="0">
                <a:solidFill>
                  <a:srgbClr val="FF0000"/>
                </a:solidFill>
                <a:effectLst/>
                <a:latin typeface="Arial" panose="020B0604020202020204" pitchFamily="34" charset="0"/>
                <a:ea typeface="Calibri" panose="020F0502020204030204" pitchFamily="34" charset="0"/>
                <a:cs typeface="Arial" panose="020B0604020202020204" pitchFamily="34" charset="0"/>
              </a:rPr>
              <a:t>DỰA TRÊN COLLABORATIVE FILTERING</a:t>
            </a:r>
            <a:endParaRPr lang="en-US" sz="3000" b="1" dirty="0">
              <a:solidFill>
                <a:srgbClr val="FF0000"/>
              </a:solidFill>
              <a:latin typeface="Arial" panose="020B0604020202020204" pitchFamily="34" charset="0"/>
              <a:cs typeface="Arial" panose="020B0604020202020204" pitchFamily="34" charset="0"/>
            </a:endParaRPr>
          </a:p>
        </p:txBody>
      </p:sp>
      <p:sp>
        <p:nvSpPr>
          <p:cNvPr id="5" name="TextBox 4">
            <a:extLst>
              <a:ext uri="{FF2B5EF4-FFF2-40B4-BE49-F238E27FC236}">
                <a16:creationId xmlns:a16="http://schemas.microsoft.com/office/drawing/2014/main" id="{D926BACB-CBF1-50EB-51A5-646F67D30A99}"/>
              </a:ext>
            </a:extLst>
          </p:cNvPr>
          <p:cNvSpPr txBox="1"/>
          <p:nvPr/>
        </p:nvSpPr>
        <p:spPr>
          <a:xfrm>
            <a:off x="5766558" y="4220956"/>
            <a:ext cx="6169803" cy="496996"/>
          </a:xfrm>
          <a:prstGeom prst="rect">
            <a:avLst/>
          </a:prstGeom>
          <a:noFill/>
        </p:spPr>
        <p:txBody>
          <a:bodyPr wrap="square">
            <a:spAutoFit/>
          </a:bodyPr>
          <a:lstStyle/>
          <a:p>
            <a:pPr>
              <a:lnSpc>
                <a:spcPct val="150000"/>
              </a:lnSpc>
            </a:pPr>
            <a:r>
              <a:rPr lang="en-US" sz="2000" b="1" dirty="0">
                <a:solidFill>
                  <a:srgbClr val="002060"/>
                </a:solidFill>
                <a:latin typeface="Arial" panose="020B0604020202020204" pitchFamily="34" charset="0"/>
                <a:cs typeface="Arial" panose="020B0604020202020204" pitchFamily="34" charset="0"/>
              </a:rPr>
              <a:t>NGUYỄN LÊ QUỐC BẢO</a:t>
            </a:r>
          </a:p>
        </p:txBody>
      </p:sp>
      <p:sp>
        <p:nvSpPr>
          <p:cNvPr id="7" name="TextBox 6">
            <a:extLst>
              <a:ext uri="{FF2B5EF4-FFF2-40B4-BE49-F238E27FC236}">
                <a16:creationId xmlns:a16="http://schemas.microsoft.com/office/drawing/2014/main" id="{F1414EBC-100C-4055-17E0-A2A5B4778A30}"/>
              </a:ext>
            </a:extLst>
          </p:cNvPr>
          <p:cNvSpPr txBox="1"/>
          <p:nvPr/>
        </p:nvSpPr>
        <p:spPr>
          <a:xfrm>
            <a:off x="6754762" y="5835991"/>
            <a:ext cx="3018503" cy="496996"/>
          </a:xfrm>
          <a:prstGeom prst="rect">
            <a:avLst/>
          </a:prstGeom>
          <a:noFill/>
        </p:spPr>
        <p:txBody>
          <a:bodyPr wrap="square">
            <a:spAutoFit/>
          </a:bodyPr>
          <a:lstStyle/>
          <a:p>
            <a:pPr>
              <a:lnSpc>
                <a:spcPct val="150000"/>
              </a:lnSpc>
            </a:pPr>
            <a:r>
              <a:rPr lang="en-US" sz="2000" b="1" dirty="0">
                <a:solidFill>
                  <a:srgbClr val="002060"/>
                </a:solidFill>
                <a:latin typeface="Arial" panose="020B0604020202020204" pitchFamily="34" charset="0"/>
                <a:cs typeface="Arial" panose="020B0604020202020204" pitchFamily="34" charset="0"/>
              </a:rPr>
              <a:t>2021</a:t>
            </a:r>
          </a:p>
        </p:txBody>
      </p:sp>
      <p:sp>
        <p:nvSpPr>
          <p:cNvPr id="8" name="TextBox 7">
            <a:extLst>
              <a:ext uri="{FF2B5EF4-FFF2-40B4-BE49-F238E27FC236}">
                <a16:creationId xmlns:a16="http://schemas.microsoft.com/office/drawing/2014/main" id="{8CB6FC42-2887-3F8C-D689-B72D3807789B}"/>
              </a:ext>
            </a:extLst>
          </p:cNvPr>
          <p:cNvSpPr txBox="1"/>
          <p:nvPr/>
        </p:nvSpPr>
        <p:spPr>
          <a:xfrm>
            <a:off x="66338" y="794183"/>
            <a:ext cx="12125661" cy="954107"/>
          </a:xfrm>
          <a:prstGeom prst="rect">
            <a:avLst/>
          </a:prstGeom>
          <a:noFill/>
        </p:spPr>
        <p:txBody>
          <a:bodyPr wrap="square">
            <a:spAutoFit/>
          </a:bodyPr>
          <a:lstStyle/>
          <a:p>
            <a:pPr algn="ctr"/>
            <a:r>
              <a:rPr lang="en-US" sz="2800"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BÁO CÁO TẠI HỘI ĐỒNG </a:t>
            </a:r>
            <a:br>
              <a:rPr lang="en-US" sz="2800"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2800" b="1" dirty="0">
                <a:solidFill>
                  <a:srgbClr val="C0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ĐÁNH GIÁ KHÓA LUẬN TỐT NGHIỆP</a:t>
            </a:r>
          </a:p>
        </p:txBody>
      </p:sp>
    </p:spTree>
    <p:extLst>
      <p:ext uri="{BB962C8B-B14F-4D97-AF65-F5344CB8AC3E}">
        <p14:creationId xmlns:p14="http://schemas.microsoft.com/office/powerpoint/2010/main" val="10671654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22AC-3457-A230-CA09-4D1FCEF9D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BD071-D97D-A365-67FB-9E1821A254FB}"/>
              </a:ext>
            </a:extLst>
          </p:cNvPr>
          <p:cNvSpPr>
            <a:spLocks noGrp="1"/>
          </p:cNvSpPr>
          <p:nvPr>
            <p:ph type="title"/>
          </p:nvPr>
        </p:nvSpPr>
        <p:spPr>
          <a:xfrm>
            <a:off x="865238" y="71384"/>
            <a:ext cx="11240621" cy="554781"/>
          </a:xfrm>
        </p:spPr>
        <p:txBody>
          <a:bodyPr>
            <a:normAutofit/>
          </a:bodyPr>
          <a:lstStyle/>
          <a:p>
            <a:r>
              <a:rPr lang="en-US" dirty="0"/>
              <a:t>3.</a:t>
            </a:r>
            <a:r>
              <a:rPr lang="en-US" sz="2800" dirty="0"/>
              <a:t> </a:t>
            </a:r>
            <a:r>
              <a:rPr lang="en-US" sz="2800" dirty="0" err="1"/>
              <a:t>Mô</a:t>
            </a:r>
            <a:r>
              <a:rPr lang="en-US" sz="2800" dirty="0"/>
              <a:t> </a:t>
            </a:r>
            <a:r>
              <a:rPr lang="en-US" sz="2800" dirty="0" err="1"/>
              <a:t>hình</a:t>
            </a:r>
            <a:r>
              <a:rPr lang="en-US" sz="2800" dirty="0"/>
              <a:t> </a:t>
            </a:r>
            <a:r>
              <a:rPr lang="en-US" sz="2800" dirty="0" err="1"/>
              <a:t>thực</a:t>
            </a:r>
            <a:r>
              <a:rPr lang="en-US" sz="2800" dirty="0"/>
              <a:t> </a:t>
            </a:r>
            <a:r>
              <a:rPr lang="en-US" sz="2800" dirty="0" err="1"/>
              <a:t>nghiệm</a:t>
            </a:r>
            <a:endParaRPr lang="vi-VN" sz="2800" dirty="0"/>
          </a:p>
        </p:txBody>
      </p:sp>
      <p:sp>
        <p:nvSpPr>
          <p:cNvPr id="5" name="Slide Number Placeholder 4">
            <a:extLst>
              <a:ext uri="{FF2B5EF4-FFF2-40B4-BE49-F238E27FC236}">
                <a16:creationId xmlns:a16="http://schemas.microsoft.com/office/drawing/2014/main" id="{04ACA443-995E-5B50-A39C-7AE2E780307A}"/>
              </a:ext>
            </a:extLst>
          </p:cNvPr>
          <p:cNvSpPr>
            <a:spLocks noGrp="1"/>
          </p:cNvSpPr>
          <p:nvPr>
            <p:ph type="sldNum" sz="quarter" idx="12"/>
          </p:nvPr>
        </p:nvSpPr>
        <p:spPr/>
        <p:txBody>
          <a:bodyPr/>
          <a:lstStyle/>
          <a:p>
            <a:fld id="{00807DC7-69B7-4A49-8817-D463E23890B6}" type="slidenum">
              <a:rPr lang="en-US" smtClean="0"/>
              <a:t>10</a:t>
            </a:fld>
            <a:endParaRPr lang="en-US" dirty="0"/>
          </a:p>
        </p:txBody>
      </p:sp>
      <p:sp>
        <p:nvSpPr>
          <p:cNvPr id="6" name="Text Placeholder 2">
            <a:extLst>
              <a:ext uri="{FF2B5EF4-FFF2-40B4-BE49-F238E27FC236}">
                <a16:creationId xmlns:a16="http://schemas.microsoft.com/office/drawing/2014/main" id="{B64BD362-73CE-CC1E-5A90-C97F47429304}"/>
              </a:ext>
            </a:extLst>
          </p:cNvPr>
          <p:cNvSpPr txBox="1">
            <a:spLocks/>
          </p:cNvSpPr>
          <p:nvPr/>
        </p:nvSpPr>
        <p:spPr>
          <a:xfrm>
            <a:off x="213961" y="904577"/>
            <a:ext cx="11891898"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vi-VN" sz="2000" dirty="0"/>
              <a:t>Bộ dữ liệu thể hiện sự mất cân bằng rõ rệt giữa hai nhãn, trong đó nhãn 0 chiếm tỷ lệ lớn hơn đáng kể so với nhãn 1. </a:t>
            </a:r>
          </a:p>
          <a:p>
            <a:pPr lvl="1"/>
            <a:r>
              <a:rPr lang="vi-VN" sz="2000" dirty="0"/>
              <a:t>Cụ thể, khoảng 63.2% số mẫu thuộc về nhãn 0, trong khi chỉ có 36.8% thuộc về nhãn 1. </a:t>
            </a:r>
          </a:p>
          <a:p>
            <a:pPr lvl="1"/>
            <a:r>
              <a:rPr lang="vi-VN" sz="2000" dirty="0"/>
              <a:t>Sự chênh lệch này cho thấy hành vi được gán cho nhãn 0 xảy ra phổ biến hơn gần gấp đôi so với nhãn còn lại. </a:t>
            </a:r>
            <a:endParaRPr lang="en-US" sz="2000" dirty="0"/>
          </a:p>
        </p:txBody>
      </p:sp>
      <p:sp>
        <p:nvSpPr>
          <p:cNvPr id="7" name="Footer Placeholder 3">
            <a:extLst>
              <a:ext uri="{FF2B5EF4-FFF2-40B4-BE49-F238E27FC236}">
                <a16:creationId xmlns:a16="http://schemas.microsoft.com/office/drawing/2014/main" id="{A5E7A386-2C71-B5D3-1A7A-EC89976AD91A}"/>
              </a:ext>
            </a:extLst>
          </p:cNvPr>
          <p:cNvSpPr>
            <a:spLocks noGrp="1"/>
          </p:cNvSpPr>
          <p:nvPr>
            <p:ph type="ftr" sz="quarter" idx="11"/>
          </p:nvPr>
        </p:nvSpPr>
        <p:spPr>
          <a:xfrm>
            <a:off x="305334" y="6460500"/>
            <a:ext cx="9352721" cy="358460"/>
          </a:xfrm>
        </p:spPr>
        <p:txBody>
          <a:bodyPr/>
          <a:lstStyle/>
          <a:p>
            <a:r>
              <a:rPr lang="en-US" sz="1400" b="1" dirty="0" err="1">
                <a:effectLst/>
                <a:latin typeface="Arial" panose="020B0604020202020204" pitchFamily="34" charset="0"/>
                <a:ea typeface="Calibri" panose="020F0502020204030204" pitchFamily="34" charset="0"/>
                <a:cs typeface="Arial" panose="020B0604020202020204" pitchFamily="34" charset="0"/>
              </a:rPr>
              <a:t>Phát</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triển</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hệ</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thống</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khuyến</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nghị</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sản</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phẩm</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dựa</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trên</a:t>
            </a:r>
            <a:r>
              <a:rPr lang="en-US" sz="1400" b="1" dirty="0">
                <a:effectLst/>
                <a:latin typeface="Arial" panose="020B0604020202020204" pitchFamily="34" charset="0"/>
                <a:ea typeface="Calibri" panose="020F0502020204030204" pitchFamily="34" charset="0"/>
                <a:cs typeface="Arial" panose="020B0604020202020204" pitchFamily="34" charset="0"/>
              </a:rPr>
              <a:t> Collaborative Filtering</a:t>
            </a:r>
            <a:endParaRPr lang="en-US" sz="14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84722794-2AED-A83B-BFA8-9F6A838891D1}"/>
              </a:ext>
            </a:extLst>
          </p:cNvPr>
          <p:cNvPicPr>
            <a:picLocks noChangeAspect="1"/>
          </p:cNvPicPr>
          <p:nvPr/>
        </p:nvPicPr>
        <p:blipFill>
          <a:blip r:embed="rId2"/>
          <a:stretch>
            <a:fillRect/>
          </a:stretch>
        </p:blipFill>
        <p:spPr>
          <a:xfrm>
            <a:off x="636563" y="2937492"/>
            <a:ext cx="5791835" cy="2797175"/>
          </a:xfrm>
          <a:prstGeom prst="rect">
            <a:avLst/>
          </a:prstGeom>
        </p:spPr>
      </p:pic>
    </p:spTree>
    <p:extLst>
      <p:ext uri="{BB962C8B-B14F-4D97-AF65-F5344CB8AC3E}">
        <p14:creationId xmlns:p14="http://schemas.microsoft.com/office/powerpoint/2010/main" val="129623408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0C2624-FFEE-C82A-C157-E07A300522A1}"/>
              </a:ext>
            </a:extLst>
          </p:cNvPr>
          <p:cNvSpPr>
            <a:spLocks noGrp="1"/>
          </p:cNvSpPr>
          <p:nvPr>
            <p:ph type="title"/>
          </p:nvPr>
        </p:nvSpPr>
        <p:spPr>
          <a:xfrm>
            <a:off x="1034473" y="55983"/>
            <a:ext cx="10085811" cy="625249"/>
          </a:xfrm>
        </p:spPr>
        <p:txBody>
          <a:bodyPr/>
          <a:lstStyle/>
          <a:p>
            <a:r>
              <a:rPr lang="en-US" dirty="0"/>
              <a:t>3. </a:t>
            </a:r>
            <a:r>
              <a:rPr lang="en-US" sz="2800" dirty="0" err="1"/>
              <a:t>Mô</a:t>
            </a:r>
            <a:r>
              <a:rPr lang="en-US" sz="2800" dirty="0"/>
              <a:t> </a:t>
            </a:r>
            <a:r>
              <a:rPr lang="en-US" sz="2800" dirty="0" err="1"/>
              <a:t>hình</a:t>
            </a:r>
            <a:r>
              <a:rPr lang="en-US" sz="2800" dirty="0"/>
              <a:t> </a:t>
            </a:r>
            <a:r>
              <a:rPr lang="en-US" sz="2800" dirty="0" err="1"/>
              <a:t>thực</a:t>
            </a:r>
            <a:r>
              <a:rPr lang="en-US" sz="2800" dirty="0"/>
              <a:t> </a:t>
            </a:r>
            <a:r>
              <a:rPr lang="en-US" sz="2800" dirty="0" err="1"/>
              <a:t>nghiệm</a:t>
            </a:r>
            <a:endParaRPr lang="en-US" dirty="0"/>
          </a:p>
        </p:txBody>
      </p:sp>
      <p:sp>
        <p:nvSpPr>
          <p:cNvPr id="5" name="Slide Number Placeholder 4">
            <a:extLst>
              <a:ext uri="{FF2B5EF4-FFF2-40B4-BE49-F238E27FC236}">
                <a16:creationId xmlns:a16="http://schemas.microsoft.com/office/drawing/2014/main" id="{CBC53B0A-0295-18F1-BF49-F21712A34DED}"/>
              </a:ext>
            </a:extLst>
          </p:cNvPr>
          <p:cNvSpPr>
            <a:spLocks noGrp="1"/>
          </p:cNvSpPr>
          <p:nvPr>
            <p:ph type="sldNum" sz="quarter" idx="10"/>
          </p:nvPr>
        </p:nvSpPr>
        <p:spPr/>
        <p:txBody>
          <a:bodyPr/>
          <a:lstStyle/>
          <a:p>
            <a:fld id="{00807DC7-69B7-4A49-8817-D463E23890B6}" type="slidenum">
              <a:rPr lang="en-US" smtClean="0"/>
              <a:t>11</a:t>
            </a:fld>
            <a:endParaRPr lang="en-US" dirty="0"/>
          </a:p>
        </p:txBody>
      </p:sp>
      <p:sp>
        <p:nvSpPr>
          <p:cNvPr id="8" name="Text Placeholder 2">
            <a:extLst>
              <a:ext uri="{FF2B5EF4-FFF2-40B4-BE49-F238E27FC236}">
                <a16:creationId xmlns:a16="http://schemas.microsoft.com/office/drawing/2014/main" id="{03E436DA-4226-0182-0AB0-BCB8C19DD233}"/>
              </a:ext>
            </a:extLst>
          </p:cNvPr>
          <p:cNvSpPr txBox="1">
            <a:spLocks/>
          </p:cNvSpPr>
          <p:nvPr/>
        </p:nvSpPr>
        <p:spPr>
          <a:xfrm>
            <a:off x="273060" y="904577"/>
            <a:ext cx="11807777"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en-US" sz="2200" dirty="0" err="1"/>
              <a:t>Hàm</a:t>
            </a:r>
            <a:r>
              <a:rPr lang="en-US" sz="2200" dirty="0"/>
              <a:t> loss </a:t>
            </a:r>
            <a:r>
              <a:rPr lang="en-US" sz="2200" dirty="0" err="1"/>
              <a:t>và</a:t>
            </a:r>
            <a:r>
              <a:rPr lang="en-US" sz="2200" dirty="0"/>
              <a:t> </a:t>
            </a:r>
            <a:r>
              <a:rPr lang="en-US" sz="2200" dirty="0" err="1"/>
              <a:t>hàm</a:t>
            </a:r>
            <a:r>
              <a:rPr lang="en-US" sz="2200" dirty="0"/>
              <a:t> </a:t>
            </a:r>
            <a:r>
              <a:rPr lang="en-US" sz="2200" dirty="0" err="1"/>
              <a:t>đo</a:t>
            </a:r>
            <a:r>
              <a:rPr lang="en-US" sz="2200" dirty="0"/>
              <a:t> </a:t>
            </a:r>
            <a:r>
              <a:rPr lang="en-US" sz="2200" dirty="0" err="1"/>
              <a:t>độ</a:t>
            </a:r>
            <a:r>
              <a:rPr lang="en-US" sz="2200" dirty="0"/>
              <a:t> </a:t>
            </a:r>
            <a:r>
              <a:rPr lang="en-US" sz="2200" dirty="0" err="1"/>
              <a:t>chính</a:t>
            </a:r>
            <a:r>
              <a:rPr lang="en-US" sz="2200" dirty="0"/>
              <a:t> </a:t>
            </a:r>
            <a:r>
              <a:rPr lang="en-US" sz="2200" dirty="0" err="1"/>
              <a:t>xác</a:t>
            </a:r>
            <a:endParaRPr lang="en-US" sz="2200" dirty="0"/>
          </a:p>
          <a:p>
            <a:pPr lvl="2"/>
            <a:r>
              <a:rPr lang="en-US" sz="1600" dirty="0"/>
              <a:t>Binary acc</a:t>
            </a:r>
          </a:p>
          <a:p>
            <a:pPr lvl="2"/>
            <a:r>
              <a:rPr lang="en-US" sz="1600" dirty="0"/>
              <a:t>F1, </a:t>
            </a:r>
            <a:r>
              <a:rPr lang="en-US" sz="1600" dirty="0" err="1"/>
              <a:t>recal</a:t>
            </a:r>
            <a:r>
              <a:rPr lang="en-US" sz="1600" dirty="0"/>
              <a:t>, </a:t>
            </a:r>
            <a:r>
              <a:rPr lang="en-US" sz="1600" dirty="0" err="1"/>
              <a:t>precition</a:t>
            </a:r>
            <a:endParaRPr lang="en-US" sz="1600" dirty="0"/>
          </a:p>
          <a:p>
            <a:pPr lvl="2"/>
            <a:r>
              <a:rPr lang="en-US" sz="1600" dirty="0" err="1"/>
              <a:t>Bianary</a:t>
            </a:r>
            <a:r>
              <a:rPr lang="en-US" sz="1600" dirty="0"/>
              <a:t> </a:t>
            </a:r>
            <a:r>
              <a:rPr lang="en-US" sz="1600" dirty="0" err="1"/>
              <a:t>crossentropy</a:t>
            </a:r>
            <a:endParaRPr lang="en-US" sz="1600" dirty="0"/>
          </a:p>
          <a:p>
            <a:pPr lvl="2"/>
            <a:endParaRPr lang="en-US" dirty="0"/>
          </a:p>
          <a:p>
            <a:pPr lvl="1"/>
            <a:r>
              <a:rPr lang="en-US" sz="2200" dirty="0" err="1"/>
              <a:t>Các</a:t>
            </a:r>
            <a:r>
              <a:rPr lang="en-US" sz="2200" dirty="0"/>
              <a:t> </a:t>
            </a:r>
            <a:r>
              <a:rPr lang="en-US" sz="2200" dirty="0" err="1"/>
              <a:t>thuật</a:t>
            </a:r>
            <a:r>
              <a:rPr lang="en-US" sz="2200" dirty="0"/>
              <a:t> </a:t>
            </a:r>
            <a:r>
              <a:rPr lang="en-US" sz="2200" dirty="0" err="1"/>
              <a:t>toán</a:t>
            </a:r>
            <a:r>
              <a:rPr lang="en-US" sz="2200" dirty="0"/>
              <a:t> </a:t>
            </a:r>
            <a:r>
              <a:rPr lang="en-US" sz="2200" dirty="0" err="1"/>
              <a:t>tối</a:t>
            </a:r>
            <a:r>
              <a:rPr lang="en-US" sz="2200" dirty="0"/>
              <a:t> </a:t>
            </a:r>
            <a:r>
              <a:rPr lang="en-US" sz="2200" dirty="0" err="1"/>
              <a:t>ưu</a:t>
            </a:r>
            <a:endParaRPr lang="en-US" sz="2200" dirty="0"/>
          </a:p>
          <a:p>
            <a:pPr lvl="2"/>
            <a:r>
              <a:rPr lang="en-US" sz="1600" dirty="0"/>
              <a:t>Dropout</a:t>
            </a:r>
          </a:p>
          <a:p>
            <a:pPr lvl="2"/>
            <a:r>
              <a:rPr lang="en-US" sz="1600" dirty="0" err="1"/>
              <a:t>Regularizers</a:t>
            </a:r>
            <a:r>
              <a:rPr lang="en-US" sz="1600" dirty="0"/>
              <a:t>(L2)</a:t>
            </a:r>
          </a:p>
          <a:p>
            <a:pPr lvl="2"/>
            <a:r>
              <a:rPr lang="en-US" sz="1600" dirty="0"/>
              <a:t>Max norm</a:t>
            </a:r>
          </a:p>
          <a:p>
            <a:pPr lvl="1"/>
            <a:endParaRPr lang="en-US" sz="2200" dirty="0"/>
          </a:p>
          <a:p>
            <a:pPr lvl="1"/>
            <a:endParaRPr lang="en-US" sz="2200" dirty="0"/>
          </a:p>
        </p:txBody>
      </p:sp>
      <p:sp>
        <p:nvSpPr>
          <p:cNvPr id="9" name="Footer Placeholder 3">
            <a:extLst>
              <a:ext uri="{FF2B5EF4-FFF2-40B4-BE49-F238E27FC236}">
                <a16:creationId xmlns:a16="http://schemas.microsoft.com/office/drawing/2014/main" id="{B270FFBF-4C16-416E-696C-5B2392F16201}"/>
              </a:ext>
            </a:extLst>
          </p:cNvPr>
          <p:cNvSpPr>
            <a:spLocks noGrp="1"/>
          </p:cNvSpPr>
          <p:nvPr>
            <p:ph type="ftr" sz="quarter" idx="11"/>
          </p:nvPr>
        </p:nvSpPr>
        <p:spPr>
          <a:xfrm>
            <a:off x="305334" y="6460500"/>
            <a:ext cx="9352721" cy="358460"/>
          </a:xfrm>
        </p:spPr>
        <p:txBody>
          <a:bodyPr/>
          <a:lstStyle/>
          <a:p>
            <a:r>
              <a:rPr lang="en-US" sz="1400" b="1">
                <a:effectLst/>
                <a:latin typeface="Arial" panose="020B0604020202020204" pitchFamily="34" charset="0"/>
                <a:ea typeface="Calibri" panose="020F0502020204030204" pitchFamily="34" charset="0"/>
                <a:cs typeface="Arial" panose="020B0604020202020204" pitchFamily="34" charset="0"/>
              </a:rPr>
              <a:t>Phát triển hệ thống khuyến nghị sản phẩm dựa trên Collaborative Filtering</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55897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22AC-3457-A230-CA09-4D1FCEF9D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BD071-D97D-A365-67FB-9E1821A254FB}"/>
              </a:ext>
            </a:extLst>
          </p:cNvPr>
          <p:cNvSpPr>
            <a:spLocks noGrp="1"/>
          </p:cNvSpPr>
          <p:nvPr>
            <p:ph type="title"/>
          </p:nvPr>
        </p:nvSpPr>
        <p:spPr>
          <a:xfrm>
            <a:off x="865238" y="71384"/>
            <a:ext cx="11240621" cy="554781"/>
          </a:xfrm>
        </p:spPr>
        <p:txBody>
          <a:bodyPr>
            <a:normAutofit/>
          </a:bodyPr>
          <a:lstStyle/>
          <a:p>
            <a:r>
              <a:rPr lang="en-US" dirty="0"/>
              <a:t>3. </a:t>
            </a:r>
            <a:r>
              <a:rPr lang="en-US" sz="2800" dirty="0" err="1"/>
              <a:t>Mô</a:t>
            </a:r>
            <a:r>
              <a:rPr lang="en-US" sz="2800" dirty="0"/>
              <a:t> </a:t>
            </a:r>
            <a:r>
              <a:rPr lang="en-US" sz="2800" dirty="0" err="1"/>
              <a:t>hình</a:t>
            </a:r>
            <a:r>
              <a:rPr lang="en-US" sz="2800" dirty="0"/>
              <a:t> </a:t>
            </a:r>
            <a:r>
              <a:rPr lang="en-US" sz="2800" dirty="0" err="1"/>
              <a:t>thực</a:t>
            </a:r>
            <a:r>
              <a:rPr lang="en-US" sz="2800" dirty="0"/>
              <a:t> </a:t>
            </a:r>
            <a:r>
              <a:rPr lang="en-US" sz="2800" dirty="0" err="1"/>
              <a:t>nghiệm</a:t>
            </a:r>
            <a:endParaRPr lang="vi-VN" sz="2800" dirty="0"/>
          </a:p>
        </p:txBody>
      </p:sp>
      <p:sp>
        <p:nvSpPr>
          <p:cNvPr id="5" name="Slide Number Placeholder 4">
            <a:extLst>
              <a:ext uri="{FF2B5EF4-FFF2-40B4-BE49-F238E27FC236}">
                <a16:creationId xmlns:a16="http://schemas.microsoft.com/office/drawing/2014/main" id="{04ACA443-995E-5B50-A39C-7AE2E780307A}"/>
              </a:ext>
            </a:extLst>
          </p:cNvPr>
          <p:cNvSpPr>
            <a:spLocks noGrp="1"/>
          </p:cNvSpPr>
          <p:nvPr>
            <p:ph type="sldNum" sz="quarter" idx="12"/>
          </p:nvPr>
        </p:nvSpPr>
        <p:spPr/>
        <p:txBody>
          <a:bodyPr/>
          <a:lstStyle/>
          <a:p>
            <a:fld id="{00807DC7-69B7-4A49-8817-D463E23890B6}" type="slidenum">
              <a:rPr lang="en-US" smtClean="0"/>
              <a:t>12</a:t>
            </a:fld>
            <a:endParaRPr lang="en-US" dirty="0"/>
          </a:p>
        </p:txBody>
      </p:sp>
      <p:sp>
        <p:nvSpPr>
          <p:cNvPr id="6" name="Text Placeholder 2">
            <a:extLst>
              <a:ext uri="{FF2B5EF4-FFF2-40B4-BE49-F238E27FC236}">
                <a16:creationId xmlns:a16="http://schemas.microsoft.com/office/drawing/2014/main" id="{B64BD362-73CE-CC1E-5A90-C97F47429304}"/>
              </a:ext>
            </a:extLst>
          </p:cNvPr>
          <p:cNvSpPr txBox="1">
            <a:spLocks/>
          </p:cNvSpPr>
          <p:nvPr/>
        </p:nvSpPr>
        <p:spPr>
          <a:xfrm>
            <a:off x="213961" y="904577"/>
            <a:ext cx="117674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t>3.2 </a:t>
            </a:r>
            <a:r>
              <a:rPr lang="en-US" sz="2400" dirty="0" err="1"/>
              <a:t>Đánh</a:t>
            </a:r>
            <a:r>
              <a:rPr lang="en-US" sz="2400" dirty="0"/>
              <a:t> </a:t>
            </a:r>
            <a:r>
              <a:rPr lang="en-US" sz="2400" dirty="0" err="1"/>
              <a:t>giá</a:t>
            </a:r>
            <a:endParaRPr lang="en-US" sz="2400" dirty="0"/>
          </a:p>
          <a:p>
            <a:pPr lvl="1"/>
            <a:r>
              <a:rPr lang="en-US" sz="2000" dirty="0" err="1"/>
              <a:t>Hàm</a:t>
            </a:r>
            <a:r>
              <a:rPr lang="en-US" sz="2000" dirty="0"/>
              <a:t> loss </a:t>
            </a:r>
            <a:r>
              <a:rPr lang="en-US" sz="2000" dirty="0" err="1"/>
              <a:t>cho</a:t>
            </a:r>
            <a:r>
              <a:rPr lang="en-US" sz="2000" dirty="0"/>
              <a:t> </a:t>
            </a:r>
            <a:r>
              <a:rPr lang="en-US" sz="2000" dirty="0" err="1"/>
              <a:t>tập</a:t>
            </a:r>
            <a:r>
              <a:rPr lang="en-US" sz="2000" dirty="0"/>
              <a:t> train </a:t>
            </a:r>
            <a:r>
              <a:rPr lang="en-US" sz="2000" dirty="0" err="1"/>
              <a:t>và</a:t>
            </a:r>
            <a:r>
              <a:rPr lang="en-US" sz="2000" dirty="0"/>
              <a:t> </a:t>
            </a:r>
            <a:r>
              <a:rPr lang="en-US" sz="2000" dirty="0" err="1"/>
              <a:t>val</a:t>
            </a:r>
            <a:endParaRPr lang="en-US" sz="2000" dirty="0"/>
          </a:p>
        </p:txBody>
      </p:sp>
      <p:sp>
        <p:nvSpPr>
          <p:cNvPr id="7" name="Footer Placeholder 3">
            <a:extLst>
              <a:ext uri="{FF2B5EF4-FFF2-40B4-BE49-F238E27FC236}">
                <a16:creationId xmlns:a16="http://schemas.microsoft.com/office/drawing/2014/main" id="{A5E7A386-2C71-B5D3-1A7A-EC89976AD91A}"/>
              </a:ext>
            </a:extLst>
          </p:cNvPr>
          <p:cNvSpPr>
            <a:spLocks noGrp="1"/>
          </p:cNvSpPr>
          <p:nvPr>
            <p:ph type="ftr" sz="quarter" idx="11"/>
          </p:nvPr>
        </p:nvSpPr>
        <p:spPr>
          <a:xfrm>
            <a:off x="305334" y="6460500"/>
            <a:ext cx="9352721" cy="358460"/>
          </a:xfrm>
        </p:spPr>
        <p:txBody>
          <a:bodyPr/>
          <a:lstStyle/>
          <a:p>
            <a:r>
              <a:rPr lang="en-US" sz="1400" b="1">
                <a:effectLst/>
                <a:latin typeface="Arial" panose="020B0604020202020204" pitchFamily="34" charset="0"/>
                <a:ea typeface="Calibri" panose="020F0502020204030204" pitchFamily="34" charset="0"/>
                <a:cs typeface="Arial" panose="020B0604020202020204" pitchFamily="34" charset="0"/>
              </a:rPr>
              <a:t>Phát triển hệ thống khuyến nghị sản phẩm dựa trên Collaborative Filtering</a:t>
            </a:r>
            <a:endParaRPr lang="en-US" sz="14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41B67E0B-E8A9-19D1-BD27-B019E627408D}"/>
              </a:ext>
            </a:extLst>
          </p:cNvPr>
          <p:cNvPicPr>
            <a:picLocks noChangeAspect="1"/>
          </p:cNvPicPr>
          <p:nvPr/>
        </p:nvPicPr>
        <p:blipFill>
          <a:blip r:embed="rId2"/>
          <a:stretch>
            <a:fillRect/>
          </a:stretch>
        </p:blipFill>
        <p:spPr>
          <a:xfrm>
            <a:off x="377228" y="2181879"/>
            <a:ext cx="4055072" cy="3063832"/>
          </a:xfrm>
          <a:prstGeom prst="rect">
            <a:avLst/>
          </a:prstGeom>
        </p:spPr>
      </p:pic>
    </p:spTree>
    <p:extLst>
      <p:ext uri="{BB962C8B-B14F-4D97-AF65-F5344CB8AC3E}">
        <p14:creationId xmlns:p14="http://schemas.microsoft.com/office/powerpoint/2010/main" val="410635382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22AC-3457-A230-CA09-4D1FCEF9D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BD071-D97D-A365-67FB-9E1821A254FB}"/>
              </a:ext>
            </a:extLst>
          </p:cNvPr>
          <p:cNvSpPr>
            <a:spLocks noGrp="1"/>
          </p:cNvSpPr>
          <p:nvPr>
            <p:ph type="title"/>
          </p:nvPr>
        </p:nvSpPr>
        <p:spPr>
          <a:xfrm>
            <a:off x="865238" y="71384"/>
            <a:ext cx="11240621" cy="554781"/>
          </a:xfrm>
        </p:spPr>
        <p:txBody>
          <a:bodyPr>
            <a:normAutofit/>
          </a:bodyPr>
          <a:lstStyle/>
          <a:p>
            <a:r>
              <a:rPr lang="en-US"/>
              <a:t>3. </a:t>
            </a:r>
            <a:r>
              <a:rPr lang="en-US" sz="2800"/>
              <a:t>Mô hình thực nghiệm</a:t>
            </a:r>
            <a:endParaRPr lang="vi-VN" sz="2800" dirty="0"/>
          </a:p>
        </p:txBody>
      </p:sp>
      <p:sp>
        <p:nvSpPr>
          <p:cNvPr id="5" name="Slide Number Placeholder 4">
            <a:extLst>
              <a:ext uri="{FF2B5EF4-FFF2-40B4-BE49-F238E27FC236}">
                <a16:creationId xmlns:a16="http://schemas.microsoft.com/office/drawing/2014/main" id="{04ACA443-995E-5B50-A39C-7AE2E780307A}"/>
              </a:ext>
            </a:extLst>
          </p:cNvPr>
          <p:cNvSpPr>
            <a:spLocks noGrp="1"/>
          </p:cNvSpPr>
          <p:nvPr>
            <p:ph type="sldNum" sz="quarter" idx="12"/>
          </p:nvPr>
        </p:nvSpPr>
        <p:spPr/>
        <p:txBody>
          <a:bodyPr/>
          <a:lstStyle/>
          <a:p>
            <a:fld id="{00807DC7-69B7-4A49-8817-D463E23890B6}" type="slidenum">
              <a:rPr lang="en-US" smtClean="0"/>
              <a:t>13</a:t>
            </a:fld>
            <a:endParaRPr lang="en-US" dirty="0"/>
          </a:p>
        </p:txBody>
      </p:sp>
      <p:sp>
        <p:nvSpPr>
          <p:cNvPr id="6" name="Text Placeholder 2">
            <a:extLst>
              <a:ext uri="{FF2B5EF4-FFF2-40B4-BE49-F238E27FC236}">
                <a16:creationId xmlns:a16="http://schemas.microsoft.com/office/drawing/2014/main" id="{B64BD362-73CE-CC1E-5A90-C97F47429304}"/>
              </a:ext>
            </a:extLst>
          </p:cNvPr>
          <p:cNvSpPr txBox="1">
            <a:spLocks/>
          </p:cNvSpPr>
          <p:nvPr/>
        </p:nvSpPr>
        <p:spPr>
          <a:xfrm>
            <a:off x="213961" y="904577"/>
            <a:ext cx="117674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err="1"/>
              <a:t>Biểu</a:t>
            </a:r>
            <a:r>
              <a:rPr lang="en-US" sz="2400" dirty="0"/>
              <a:t> </a:t>
            </a:r>
            <a:r>
              <a:rPr lang="en-US" sz="2400" dirty="0" err="1"/>
              <a:t>đồ</a:t>
            </a:r>
            <a:r>
              <a:rPr lang="en-US" sz="2400" dirty="0"/>
              <a:t> </a:t>
            </a:r>
            <a:r>
              <a:rPr lang="en-US" sz="2400" dirty="0" err="1"/>
              <a:t>hàm</a:t>
            </a:r>
            <a:r>
              <a:rPr lang="en-US" sz="2400" dirty="0"/>
              <a:t> </a:t>
            </a:r>
            <a:r>
              <a:rPr lang="en-US" sz="2400" dirty="0" err="1"/>
              <a:t>đo</a:t>
            </a:r>
            <a:r>
              <a:rPr lang="en-US" sz="2400" dirty="0"/>
              <a:t> </a:t>
            </a:r>
            <a:r>
              <a:rPr lang="en-US" sz="2400" dirty="0" err="1"/>
              <a:t>độ</a:t>
            </a:r>
            <a:r>
              <a:rPr lang="en-US" sz="2400" dirty="0"/>
              <a:t> </a:t>
            </a:r>
            <a:r>
              <a:rPr lang="en-US" sz="2400" dirty="0" err="1"/>
              <a:t>chính</a:t>
            </a:r>
            <a:r>
              <a:rPr lang="en-US" sz="2400" dirty="0"/>
              <a:t> </a:t>
            </a:r>
            <a:r>
              <a:rPr lang="en-US" sz="2400" dirty="0" err="1"/>
              <a:t>xác</a:t>
            </a:r>
            <a:endParaRPr lang="en-US" sz="2400" dirty="0"/>
          </a:p>
        </p:txBody>
      </p:sp>
      <p:sp>
        <p:nvSpPr>
          <p:cNvPr id="7" name="Footer Placeholder 3">
            <a:extLst>
              <a:ext uri="{FF2B5EF4-FFF2-40B4-BE49-F238E27FC236}">
                <a16:creationId xmlns:a16="http://schemas.microsoft.com/office/drawing/2014/main" id="{A5E7A386-2C71-B5D3-1A7A-EC89976AD91A}"/>
              </a:ext>
            </a:extLst>
          </p:cNvPr>
          <p:cNvSpPr>
            <a:spLocks noGrp="1"/>
          </p:cNvSpPr>
          <p:nvPr>
            <p:ph type="ftr" sz="quarter" idx="11"/>
          </p:nvPr>
        </p:nvSpPr>
        <p:spPr>
          <a:xfrm>
            <a:off x="305334" y="6460500"/>
            <a:ext cx="9352721" cy="358460"/>
          </a:xfrm>
        </p:spPr>
        <p:txBody>
          <a:bodyPr/>
          <a:lstStyle/>
          <a:p>
            <a:r>
              <a:rPr lang="en-US" sz="1400" b="1">
                <a:effectLst/>
                <a:latin typeface="Arial" panose="020B0604020202020204" pitchFamily="34" charset="0"/>
                <a:ea typeface="Calibri" panose="020F0502020204030204" pitchFamily="34" charset="0"/>
                <a:cs typeface="Arial" panose="020B0604020202020204" pitchFamily="34" charset="0"/>
              </a:rPr>
              <a:t>Phát triển hệ thống khuyến nghị sản phẩm dựa trên Collaborative Filtering</a:t>
            </a:r>
            <a:endParaRPr lang="en-US" sz="14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10C0918-1692-D882-FD87-C1AFC4680D52}"/>
              </a:ext>
            </a:extLst>
          </p:cNvPr>
          <p:cNvPicPr>
            <a:picLocks noChangeAspect="1"/>
          </p:cNvPicPr>
          <p:nvPr/>
        </p:nvPicPr>
        <p:blipFill>
          <a:blip r:embed="rId2"/>
          <a:stretch>
            <a:fillRect/>
          </a:stretch>
        </p:blipFill>
        <p:spPr>
          <a:xfrm>
            <a:off x="473439" y="1259968"/>
            <a:ext cx="6510519" cy="4198931"/>
          </a:xfrm>
          <a:prstGeom prst="rect">
            <a:avLst/>
          </a:prstGeom>
        </p:spPr>
      </p:pic>
    </p:spTree>
    <p:extLst>
      <p:ext uri="{BB962C8B-B14F-4D97-AF65-F5344CB8AC3E}">
        <p14:creationId xmlns:p14="http://schemas.microsoft.com/office/powerpoint/2010/main" val="4091693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22AC-3457-A230-CA09-4D1FCEF9D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BD071-D97D-A365-67FB-9E1821A254FB}"/>
              </a:ext>
            </a:extLst>
          </p:cNvPr>
          <p:cNvSpPr>
            <a:spLocks noGrp="1"/>
          </p:cNvSpPr>
          <p:nvPr>
            <p:ph type="title"/>
          </p:nvPr>
        </p:nvSpPr>
        <p:spPr>
          <a:xfrm>
            <a:off x="865238" y="71384"/>
            <a:ext cx="11240621" cy="554781"/>
          </a:xfrm>
        </p:spPr>
        <p:txBody>
          <a:bodyPr>
            <a:normAutofit/>
          </a:bodyPr>
          <a:lstStyle/>
          <a:p>
            <a:r>
              <a:rPr lang="en-US"/>
              <a:t>3. </a:t>
            </a:r>
            <a:r>
              <a:rPr lang="en-US" sz="2800"/>
              <a:t>Mô hình thực nghiệm</a:t>
            </a:r>
            <a:endParaRPr lang="vi-VN" sz="2800" dirty="0"/>
          </a:p>
        </p:txBody>
      </p:sp>
      <p:sp>
        <p:nvSpPr>
          <p:cNvPr id="5" name="Slide Number Placeholder 4">
            <a:extLst>
              <a:ext uri="{FF2B5EF4-FFF2-40B4-BE49-F238E27FC236}">
                <a16:creationId xmlns:a16="http://schemas.microsoft.com/office/drawing/2014/main" id="{04ACA443-995E-5B50-A39C-7AE2E780307A}"/>
              </a:ext>
            </a:extLst>
          </p:cNvPr>
          <p:cNvSpPr>
            <a:spLocks noGrp="1"/>
          </p:cNvSpPr>
          <p:nvPr>
            <p:ph type="sldNum" sz="quarter" idx="12"/>
          </p:nvPr>
        </p:nvSpPr>
        <p:spPr/>
        <p:txBody>
          <a:bodyPr/>
          <a:lstStyle/>
          <a:p>
            <a:fld id="{00807DC7-69B7-4A49-8817-D463E23890B6}" type="slidenum">
              <a:rPr lang="en-US" smtClean="0"/>
              <a:t>14</a:t>
            </a:fld>
            <a:endParaRPr lang="en-US" dirty="0"/>
          </a:p>
        </p:txBody>
      </p:sp>
      <p:sp>
        <p:nvSpPr>
          <p:cNvPr id="6" name="Text Placeholder 2">
            <a:extLst>
              <a:ext uri="{FF2B5EF4-FFF2-40B4-BE49-F238E27FC236}">
                <a16:creationId xmlns:a16="http://schemas.microsoft.com/office/drawing/2014/main" id="{B64BD362-73CE-CC1E-5A90-C97F47429304}"/>
              </a:ext>
            </a:extLst>
          </p:cNvPr>
          <p:cNvSpPr txBox="1">
            <a:spLocks/>
          </p:cNvSpPr>
          <p:nvPr/>
        </p:nvSpPr>
        <p:spPr>
          <a:xfrm>
            <a:off x="213961" y="904577"/>
            <a:ext cx="117674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err="1"/>
              <a:t>Biểu</a:t>
            </a:r>
            <a:r>
              <a:rPr lang="en-US" sz="2400" dirty="0"/>
              <a:t> </a:t>
            </a:r>
            <a:r>
              <a:rPr lang="en-US" sz="2400" dirty="0" err="1"/>
              <a:t>đồ</a:t>
            </a:r>
            <a:r>
              <a:rPr lang="en-US" sz="2400" dirty="0"/>
              <a:t> </a:t>
            </a:r>
            <a:r>
              <a:rPr lang="en-US" sz="2400" dirty="0" err="1"/>
              <a:t>phân</a:t>
            </a:r>
            <a:r>
              <a:rPr lang="en-US" sz="2400" dirty="0"/>
              <a:t> </a:t>
            </a:r>
            <a:r>
              <a:rPr lang="en-US" sz="2400" dirty="0" err="1"/>
              <a:t>bố</a:t>
            </a:r>
            <a:r>
              <a:rPr lang="en-US" sz="2400" dirty="0"/>
              <a:t> </a:t>
            </a:r>
            <a:r>
              <a:rPr lang="en-US" sz="2400" dirty="0" err="1"/>
              <a:t>đầu</a:t>
            </a:r>
            <a:r>
              <a:rPr lang="en-US" sz="2400" dirty="0"/>
              <a:t> </a:t>
            </a:r>
            <a:r>
              <a:rPr lang="en-US" sz="2400" dirty="0" err="1"/>
              <a:t>ra</a:t>
            </a:r>
            <a:r>
              <a:rPr lang="en-US" sz="2400" dirty="0"/>
              <a:t> </a:t>
            </a:r>
            <a:r>
              <a:rPr lang="en-US" sz="2400" dirty="0" err="1"/>
              <a:t>sau</a:t>
            </a:r>
            <a:r>
              <a:rPr lang="en-US" sz="2400" dirty="0"/>
              <a:t> 80 epochs</a:t>
            </a:r>
          </a:p>
        </p:txBody>
      </p:sp>
      <p:sp>
        <p:nvSpPr>
          <p:cNvPr id="7" name="Footer Placeholder 3">
            <a:extLst>
              <a:ext uri="{FF2B5EF4-FFF2-40B4-BE49-F238E27FC236}">
                <a16:creationId xmlns:a16="http://schemas.microsoft.com/office/drawing/2014/main" id="{A5E7A386-2C71-B5D3-1A7A-EC89976AD91A}"/>
              </a:ext>
            </a:extLst>
          </p:cNvPr>
          <p:cNvSpPr>
            <a:spLocks noGrp="1"/>
          </p:cNvSpPr>
          <p:nvPr>
            <p:ph type="ftr" sz="quarter" idx="11"/>
          </p:nvPr>
        </p:nvSpPr>
        <p:spPr>
          <a:xfrm>
            <a:off x="305334" y="6460500"/>
            <a:ext cx="9352721" cy="358460"/>
          </a:xfrm>
        </p:spPr>
        <p:txBody>
          <a:bodyPr/>
          <a:lstStyle/>
          <a:p>
            <a:r>
              <a:rPr lang="en-US" sz="1400" b="1">
                <a:effectLst/>
                <a:latin typeface="Arial" panose="020B0604020202020204" pitchFamily="34" charset="0"/>
                <a:ea typeface="Calibri" panose="020F0502020204030204" pitchFamily="34" charset="0"/>
                <a:cs typeface="Arial" panose="020B0604020202020204" pitchFamily="34" charset="0"/>
              </a:rPr>
              <a:t>Phát triển hệ thống khuyến nghị sản phẩm dựa trên Collaborative Filtering</a:t>
            </a:r>
            <a:endParaRPr lang="en-US" sz="1400" b="1" dirty="0">
              <a:latin typeface="Arial" panose="020B0604020202020204" pitchFamily="34" charset="0"/>
              <a:cs typeface="Arial" panose="020B0604020202020204" pitchFamily="34" charset="0"/>
            </a:endParaRPr>
          </a:p>
        </p:txBody>
      </p:sp>
      <p:pic>
        <p:nvPicPr>
          <p:cNvPr id="3" name="Picture 2">
            <a:extLst>
              <a:ext uri="{FF2B5EF4-FFF2-40B4-BE49-F238E27FC236}">
                <a16:creationId xmlns:a16="http://schemas.microsoft.com/office/drawing/2014/main" id="{1B945FC3-6194-11EF-E9ED-845CDF9FFCED}"/>
              </a:ext>
            </a:extLst>
          </p:cNvPr>
          <p:cNvPicPr>
            <a:picLocks noChangeAspect="1"/>
          </p:cNvPicPr>
          <p:nvPr/>
        </p:nvPicPr>
        <p:blipFill>
          <a:blip r:embed="rId2"/>
          <a:stretch>
            <a:fillRect/>
          </a:stretch>
        </p:blipFill>
        <p:spPr>
          <a:xfrm>
            <a:off x="441957" y="1343157"/>
            <a:ext cx="3291270" cy="2572581"/>
          </a:xfrm>
          <a:prstGeom prst="rect">
            <a:avLst/>
          </a:prstGeom>
        </p:spPr>
      </p:pic>
      <p:pic>
        <p:nvPicPr>
          <p:cNvPr id="8" name="Picture 7">
            <a:extLst>
              <a:ext uri="{FF2B5EF4-FFF2-40B4-BE49-F238E27FC236}">
                <a16:creationId xmlns:a16="http://schemas.microsoft.com/office/drawing/2014/main" id="{EB15892B-E28E-7C38-CFDD-731FCF6E13A1}"/>
              </a:ext>
            </a:extLst>
          </p:cNvPr>
          <p:cNvPicPr>
            <a:picLocks noChangeAspect="1"/>
          </p:cNvPicPr>
          <p:nvPr/>
        </p:nvPicPr>
        <p:blipFill>
          <a:blip r:embed="rId3"/>
          <a:stretch>
            <a:fillRect/>
          </a:stretch>
        </p:blipFill>
        <p:spPr>
          <a:xfrm>
            <a:off x="3877606" y="1343157"/>
            <a:ext cx="3018706" cy="2572580"/>
          </a:xfrm>
          <a:prstGeom prst="rect">
            <a:avLst/>
          </a:prstGeom>
        </p:spPr>
      </p:pic>
      <p:pic>
        <p:nvPicPr>
          <p:cNvPr id="9" name="Picture 8">
            <a:extLst>
              <a:ext uri="{FF2B5EF4-FFF2-40B4-BE49-F238E27FC236}">
                <a16:creationId xmlns:a16="http://schemas.microsoft.com/office/drawing/2014/main" id="{43B0013A-0A16-F6D7-69BC-50D6EEF48D6B}"/>
              </a:ext>
            </a:extLst>
          </p:cNvPr>
          <p:cNvPicPr>
            <a:picLocks noChangeAspect="1"/>
          </p:cNvPicPr>
          <p:nvPr/>
        </p:nvPicPr>
        <p:blipFill>
          <a:blip r:embed="rId4"/>
          <a:stretch>
            <a:fillRect/>
          </a:stretch>
        </p:blipFill>
        <p:spPr>
          <a:xfrm>
            <a:off x="2087592" y="4194149"/>
            <a:ext cx="3428774" cy="2113508"/>
          </a:xfrm>
          <a:prstGeom prst="rect">
            <a:avLst/>
          </a:prstGeom>
        </p:spPr>
      </p:pic>
    </p:spTree>
    <p:extLst>
      <p:ext uri="{BB962C8B-B14F-4D97-AF65-F5344CB8AC3E}">
        <p14:creationId xmlns:p14="http://schemas.microsoft.com/office/powerpoint/2010/main" val="196651959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22AC-3457-A230-CA09-4D1FCEF9D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BD071-D97D-A365-67FB-9E1821A254FB}"/>
              </a:ext>
            </a:extLst>
          </p:cNvPr>
          <p:cNvSpPr>
            <a:spLocks noGrp="1"/>
          </p:cNvSpPr>
          <p:nvPr>
            <p:ph type="title"/>
          </p:nvPr>
        </p:nvSpPr>
        <p:spPr>
          <a:xfrm>
            <a:off x="865238" y="71384"/>
            <a:ext cx="11240621" cy="554781"/>
          </a:xfrm>
        </p:spPr>
        <p:txBody>
          <a:bodyPr>
            <a:normAutofit/>
          </a:bodyPr>
          <a:lstStyle/>
          <a:p>
            <a:r>
              <a:rPr lang="en-US"/>
              <a:t>3. </a:t>
            </a:r>
            <a:r>
              <a:rPr lang="en-US" sz="2800"/>
              <a:t>Mô hình thực nghiệm</a:t>
            </a:r>
            <a:endParaRPr lang="vi-VN" sz="2800" dirty="0"/>
          </a:p>
        </p:txBody>
      </p:sp>
      <p:sp>
        <p:nvSpPr>
          <p:cNvPr id="5" name="Slide Number Placeholder 4">
            <a:extLst>
              <a:ext uri="{FF2B5EF4-FFF2-40B4-BE49-F238E27FC236}">
                <a16:creationId xmlns:a16="http://schemas.microsoft.com/office/drawing/2014/main" id="{04ACA443-995E-5B50-A39C-7AE2E780307A}"/>
              </a:ext>
            </a:extLst>
          </p:cNvPr>
          <p:cNvSpPr>
            <a:spLocks noGrp="1"/>
          </p:cNvSpPr>
          <p:nvPr>
            <p:ph type="sldNum" sz="quarter" idx="12"/>
          </p:nvPr>
        </p:nvSpPr>
        <p:spPr/>
        <p:txBody>
          <a:bodyPr/>
          <a:lstStyle/>
          <a:p>
            <a:fld id="{00807DC7-69B7-4A49-8817-D463E23890B6}" type="slidenum">
              <a:rPr lang="en-US" smtClean="0"/>
              <a:t>15</a:t>
            </a:fld>
            <a:endParaRPr lang="en-US" dirty="0"/>
          </a:p>
        </p:txBody>
      </p:sp>
      <p:sp>
        <p:nvSpPr>
          <p:cNvPr id="6" name="Text Placeholder 2">
            <a:extLst>
              <a:ext uri="{FF2B5EF4-FFF2-40B4-BE49-F238E27FC236}">
                <a16:creationId xmlns:a16="http://schemas.microsoft.com/office/drawing/2014/main" id="{B64BD362-73CE-CC1E-5A90-C97F47429304}"/>
              </a:ext>
            </a:extLst>
          </p:cNvPr>
          <p:cNvSpPr txBox="1">
            <a:spLocks/>
          </p:cNvSpPr>
          <p:nvPr/>
        </p:nvSpPr>
        <p:spPr>
          <a:xfrm>
            <a:off x="213961" y="904577"/>
            <a:ext cx="117674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err="1"/>
              <a:t>Biểu</a:t>
            </a:r>
            <a:r>
              <a:rPr lang="en-US" sz="2400" dirty="0"/>
              <a:t> </a:t>
            </a:r>
            <a:r>
              <a:rPr lang="en-US" sz="2400" dirty="0" err="1"/>
              <a:t>đồ</a:t>
            </a:r>
            <a:r>
              <a:rPr lang="en-US" sz="2400" dirty="0"/>
              <a:t> </a:t>
            </a:r>
            <a:r>
              <a:rPr lang="en-US" sz="2400" dirty="0" err="1"/>
              <a:t>phân</a:t>
            </a:r>
            <a:r>
              <a:rPr lang="en-US" sz="2400" dirty="0"/>
              <a:t> </a:t>
            </a:r>
            <a:r>
              <a:rPr lang="en-US" sz="2400" dirty="0" err="1"/>
              <a:t>bố</a:t>
            </a:r>
            <a:r>
              <a:rPr lang="en-US" sz="2400" dirty="0"/>
              <a:t> </a:t>
            </a:r>
            <a:r>
              <a:rPr lang="en-US" sz="2400" dirty="0" err="1"/>
              <a:t>đầu</a:t>
            </a:r>
            <a:r>
              <a:rPr lang="en-US" sz="2400" dirty="0"/>
              <a:t> </a:t>
            </a:r>
            <a:r>
              <a:rPr lang="en-US" sz="2400" dirty="0" err="1"/>
              <a:t>ra</a:t>
            </a:r>
            <a:r>
              <a:rPr lang="en-US" sz="2400" dirty="0"/>
              <a:t> </a:t>
            </a:r>
            <a:r>
              <a:rPr lang="en-US" sz="2400" dirty="0" err="1"/>
              <a:t>cho</a:t>
            </a:r>
            <a:r>
              <a:rPr lang="en-US" sz="2400" dirty="0"/>
              <a:t> </a:t>
            </a:r>
            <a:r>
              <a:rPr lang="en-US" sz="2400" dirty="0" err="1"/>
              <a:t>các</a:t>
            </a:r>
            <a:r>
              <a:rPr lang="en-US" sz="2400" dirty="0"/>
              <a:t> data </a:t>
            </a:r>
            <a:r>
              <a:rPr lang="en-US" sz="2400" dirty="0" err="1"/>
              <a:t>khác</a:t>
            </a:r>
            <a:r>
              <a:rPr lang="en-US" sz="2400" dirty="0"/>
              <a:t>.</a:t>
            </a:r>
          </a:p>
        </p:txBody>
      </p:sp>
      <p:sp>
        <p:nvSpPr>
          <p:cNvPr id="7" name="Footer Placeholder 3">
            <a:extLst>
              <a:ext uri="{FF2B5EF4-FFF2-40B4-BE49-F238E27FC236}">
                <a16:creationId xmlns:a16="http://schemas.microsoft.com/office/drawing/2014/main" id="{A5E7A386-2C71-B5D3-1A7A-EC89976AD91A}"/>
              </a:ext>
            </a:extLst>
          </p:cNvPr>
          <p:cNvSpPr>
            <a:spLocks noGrp="1"/>
          </p:cNvSpPr>
          <p:nvPr>
            <p:ph type="ftr" sz="quarter" idx="11"/>
          </p:nvPr>
        </p:nvSpPr>
        <p:spPr>
          <a:xfrm>
            <a:off x="305334" y="6460500"/>
            <a:ext cx="9352721" cy="358460"/>
          </a:xfrm>
        </p:spPr>
        <p:txBody>
          <a:bodyPr/>
          <a:lstStyle/>
          <a:p>
            <a:r>
              <a:rPr lang="en-US" sz="1400" b="1">
                <a:effectLst/>
                <a:latin typeface="Arial" panose="020B0604020202020204" pitchFamily="34" charset="0"/>
                <a:ea typeface="Calibri" panose="020F0502020204030204" pitchFamily="34" charset="0"/>
                <a:cs typeface="Arial" panose="020B0604020202020204" pitchFamily="34" charset="0"/>
              </a:rPr>
              <a:t>Phát triển hệ thống khuyến nghị sản phẩm dựa trên Collaborative Filtering</a:t>
            </a:r>
            <a:endParaRPr lang="en-US" sz="14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EF90109D-22EE-97C4-11E0-596A7DBA3456}"/>
              </a:ext>
            </a:extLst>
          </p:cNvPr>
          <p:cNvPicPr>
            <a:picLocks noChangeAspect="1"/>
          </p:cNvPicPr>
          <p:nvPr/>
        </p:nvPicPr>
        <p:blipFill>
          <a:blip r:embed="rId2"/>
          <a:stretch>
            <a:fillRect/>
          </a:stretch>
        </p:blipFill>
        <p:spPr>
          <a:xfrm>
            <a:off x="409193" y="1549094"/>
            <a:ext cx="2746757" cy="2201234"/>
          </a:xfrm>
          <a:prstGeom prst="rect">
            <a:avLst/>
          </a:prstGeom>
        </p:spPr>
      </p:pic>
      <p:pic>
        <p:nvPicPr>
          <p:cNvPr id="13" name="Picture 12">
            <a:extLst>
              <a:ext uri="{FF2B5EF4-FFF2-40B4-BE49-F238E27FC236}">
                <a16:creationId xmlns:a16="http://schemas.microsoft.com/office/drawing/2014/main" id="{5BB03FE1-C099-B67E-5F32-31267B9B40E8}"/>
              </a:ext>
            </a:extLst>
          </p:cNvPr>
          <p:cNvPicPr>
            <a:picLocks noChangeAspect="1"/>
          </p:cNvPicPr>
          <p:nvPr/>
        </p:nvPicPr>
        <p:blipFill>
          <a:blip r:embed="rId3"/>
          <a:stretch>
            <a:fillRect/>
          </a:stretch>
        </p:blipFill>
        <p:spPr>
          <a:xfrm>
            <a:off x="4158106" y="1483539"/>
            <a:ext cx="2855723" cy="2332343"/>
          </a:xfrm>
          <a:prstGeom prst="rect">
            <a:avLst/>
          </a:prstGeom>
        </p:spPr>
      </p:pic>
      <p:pic>
        <p:nvPicPr>
          <p:cNvPr id="15" name="Picture 14">
            <a:extLst>
              <a:ext uri="{FF2B5EF4-FFF2-40B4-BE49-F238E27FC236}">
                <a16:creationId xmlns:a16="http://schemas.microsoft.com/office/drawing/2014/main" id="{5EDF6A23-BF6D-E8FB-CBA7-78E540AA61B1}"/>
              </a:ext>
            </a:extLst>
          </p:cNvPr>
          <p:cNvPicPr>
            <a:picLocks noChangeAspect="1"/>
          </p:cNvPicPr>
          <p:nvPr/>
        </p:nvPicPr>
        <p:blipFill>
          <a:blip r:embed="rId4"/>
          <a:stretch>
            <a:fillRect/>
          </a:stretch>
        </p:blipFill>
        <p:spPr>
          <a:xfrm>
            <a:off x="8095937" y="1483539"/>
            <a:ext cx="2803365" cy="2201234"/>
          </a:xfrm>
          <a:prstGeom prst="rect">
            <a:avLst/>
          </a:prstGeom>
        </p:spPr>
      </p:pic>
      <p:pic>
        <p:nvPicPr>
          <p:cNvPr id="17" name="Picture 16">
            <a:extLst>
              <a:ext uri="{FF2B5EF4-FFF2-40B4-BE49-F238E27FC236}">
                <a16:creationId xmlns:a16="http://schemas.microsoft.com/office/drawing/2014/main" id="{351D4D91-C16B-DC1D-78AE-7640C1A83967}"/>
              </a:ext>
            </a:extLst>
          </p:cNvPr>
          <p:cNvPicPr>
            <a:picLocks noChangeAspect="1"/>
          </p:cNvPicPr>
          <p:nvPr/>
        </p:nvPicPr>
        <p:blipFill>
          <a:blip r:embed="rId5"/>
          <a:stretch>
            <a:fillRect/>
          </a:stretch>
        </p:blipFill>
        <p:spPr>
          <a:xfrm>
            <a:off x="4557479" y="4109854"/>
            <a:ext cx="2200811" cy="2207081"/>
          </a:xfrm>
          <a:prstGeom prst="rect">
            <a:avLst/>
          </a:prstGeom>
        </p:spPr>
      </p:pic>
      <p:pic>
        <p:nvPicPr>
          <p:cNvPr id="19" name="Picture 18">
            <a:extLst>
              <a:ext uri="{FF2B5EF4-FFF2-40B4-BE49-F238E27FC236}">
                <a16:creationId xmlns:a16="http://schemas.microsoft.com/office/drawing/2014/main" id="{4C2F6414-4D03-2268-B425-A2EE47852AF5}"/>
              </a:ext>
            </a:extLst>
          </p:cNvPr>
          <p:cNvPicPr>
            <a:picLocks noChangeAspect="1"/>
          </p:cNvPicPr>
          <p:nvPr/>
        </p:nvPicPr>
        <p:blipFill>
          <a:blip r:embed="rId6"/>
          <a:stretch>
            <a:fillRect/>
          </a:stretch>
        </p:blipFill>
        <p:spPr>
          <a:xfrm>
            <a:off x="8660527" y="4035992"/>
            <a:ext cx="2238775" cy="2352725"/>
          </a:xfrm>
          <a:prstGeom prst="rect">
            <a:avLst/>
          </a:prstGeom>
        </p:spPr>
      </p:pic>
      <p:pic>
        <p:nvPicPr>
          <p:cNvPr id="21" name="Picture 20">
            <a:extLst>
              <a:ext uri="{FF2B5EF4-FFF2-40B4-BE49-F238E27FC236}">
                <a16:creationId xmlns:a16="http://schemas.microsoft.com/office/drawing/2014/main" id="{A8A2823B-0717-4F8A-8C57-858B8D386FC6}"/>
              </a:ext>
            </a:extLst>
          </p:cNvPr>
          <p:cNvPicPr>
            <a:picLocks noChangeAspect="1"/>
          </p:cNvPicPr>
          <p:nvPr/>
        </p:nvPicPr>
        <p:blipFill>
          <a:blip r:embed="rId7"/>
          <a:stretch>
            <a:fillRect/>
          </a:stretch>
        </p:blipFill>
        <p:spPr>
          <a:xfrm>
            <a:off x="774833" y="4007984"/>
            <a:ext cx="2015476" cy="2104920"/>
          </a:xfrm>
          <a:prstGeom prst="rect">
            <a:avLst/>
          </a:prstGeom>
        </p:spPr>
      </p:pic>
    </p:spTree>
    <p:extLst>
      <p:ext uri="{BB962C8B-B14F-4D97-AF65-F5344CB8AC3E}">
        <p14:creationId xmlns:p14="http://schemas.microsoft.com/office/powerpoint/2010/main" val="28991790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22AC-3457-A230-CA09-4D1FCEF9D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BD071-D97D-A365-67FB-9E1821A254FB}"/>
              </a:ext>
            </a:extLst>
          </p:cNvPr>
          <p:cNvSpPr>
            <a:spLocks noGrp="1"/>
          </p:cNvSpPr>
          <p:nvPr>
            <p:ph type="title"/>
          </p:nvPr>
        </p:nvSpPr>
        <p:spPr>
          <a:xfrm>
            <a:off x="865238" y="71384"/>
            <a:ext cx="11240621" cy="554781"/>
          </a:xfrm>
        </p:spPr>
        <p:txBody>
          <a:bodyPr>
            <a:normAutofit/>
          </a:bodyPr>
          <a:lstStyle/>
          <a:p>
            <a:r>
              <a:rPr lang="en-US" dirty="0"/>
              <a:t>3. </a:t>
            </a:r>
            <a:r>
              <a:rPr lang="en-US" sz="2800" dirty="0" err="1"/>
              <a:t>Mô</a:t>
            </a:r>
            <a:r>
              <a:rPr lang="en-US" sz="2800" dirty="0"/>
              <a:t> </a:t>
            </a:r>
            <a:r>
              <a:rPr lang="en-US" sz="2800" dirty="0" err="1"/>
              <a:t>hình</a:t>
            </a:r>
            <a:r>
              <a:rPr lang="en-US" sz="2800" dirty="0"/>
              <a:t> </a:t>
            </a:r>
            <a:r>
              <a:rPr lang="en-US" sz="2800" dirty="0" err="1"/>
              <a:t>thực</a:t>
            </a:r>
            <a:r>
              <a:rPr lang="en-US" sz="2800" dirty="0"/>
              <a:t> </a:t>
            </a:r>
            <a:r>
              <a:rPr lang="en-US" sz="2800" dirty="0" err="1"/>
              <a:t>nghiệm</a:t>
            </a:r>
            <a:endParaRPr lang="vi-VN" sz="2800" dirty="0"/>
          </a:p>
        </p:txBody>
      </p:sp>
      <p:sp>
        <p:nvSpPr>
          <p:cNvPr id="5" name="Slide Number Placeholder 4">
            <a:extLst>
              <a:ext uri="{FF2B5EF4-FFF2-40B4-BE49-F238E27FC236}">
                <a16:creationId xmlns:a16="http://schemas.microsoft.com/office/drawing/2014/main" id="{04ACA443-995E-5B50-A39C-7AE2E780307A}"/>
              </a:ext>
            </a:extLst>
          </p:cNvPr>
          <p:cNvSpPr>
            <a:spLocks noGrp="1"/>
          </p:cNvSpPr>
          <p:nvPr>
            <p:ph type="sldNum" sz="quarter" idx="12"/>
          </p:nvPr>
        </p:nvSpPr>
        <p:spPr/>
        <p:txBody>
          <a:bodyPr/>
          <a:lstStyle/>
          <a:p>
            <a:fld id="{00807DC7-69B7-4A49-8817-D463E23890B6}" type="slidenum">
              <a:rPr lang="en-US" smtClean="0"/>
              <a:t>16</a:t>
            </a:fld>
            <a:endParaRPr lang="en-US" dirty="0"/>
          </a:p>
        </p:txBody>
      </p:sp>
      <p:sp>
        <p:nvSpPr>
          <p:cNvPr id="6" name="Text Placeholder 2">
            <a:extLst>
              <a:ext uri="{FF2B5EF4-FFF2-40B4-BE49-F238E27FC236}">
                <a16:creationId xmlns:a16="http://schemas.microsoft.com/office/drawing/2014/main" id="{B64BD362-73CE-CC1E-5A90-C97F47429304}"/>
              </a:ext>
            </a:extLst>
          </p:cNvPr>
          <p:cNvSpPr txBox="1">
            <a:spLocks/>
          </p:cNvSpPr>
          <p:nvPr/>
        </p:nvSpPr>
        <p:spPr>
          <a:xfrm>
            <a:off x="213961" y="904577"/>
            <a:ext cx="117674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marL="517525" lvl="2" indent="0">
              <a:buNone/>
            </a:pPr>
            <a:endParaRPr lang="en-US" sz="2000" dirty="0"/>
          </a:p>
        </p:txBody>
      </p:sp>
      <p:sp>
        <p:nvSpPr>
          <p:cNvPr id="7" name="Footer Placeholder 3">
            <a:extLst>
              <a:ext uri="{FF2B5EF4-FFF2-40B4-BE49-F238E27FC236}">
                <a16:creationId xmlns:a16="http://schemas.microsoft.com/office/drawing/2014/main" id="{A5E7A386-2C71-B5D3-1A7A-EC89976AD91A}"/>
              </a:ext>
            </a:extLst>
          </p:cNvPr>
          <p:cNvSpPr>
            <a:spLocks noGrp="1"/>
          </p:cNvSpPr>
          <p:nvPr>
            <p:ph type="ftr" sz="quarter" idx="11"/>
          </p:nvPr>
        </p:nvSpPr>
        <p:spPr>
          <a:xfrm>
            <a:off x="305334" y="6460500"/>
            <a:ext cx="9352721" cy="358460"/>
          </a:xfrm>
        </p:spPr>
        <p:txBody>
          <a:bodyPr/>
          <a:lstStyle/>
          <a:p>
            <a:r>
              <a:rPr lang="en-US" sz="1400" b="1">
                <a:effectLst/>
                <a:latin typeface="Arial" panose="020B0604020202020204" pitchFamily="34" charset="0"/>
                <a:ea typeface="Calibri" panose="020F0502020204030204" pitchFamily="34" charset="0"/>
                <a:cs typeface="Arial" panose="020B0604020202020204" pitchFamily="34" charset="0"/>
              </a:rPr>
              <a:t>Phát triển hệ thống khuyến nghị sản phẩm dựa trên Collaborative Filtering</a:t>
            </a:r>
            <a:endParaRPr lang="en-US" sz="1400" b="1" dirty="0">
              <a:latin typeface="Arial" panose="020B0604020202020204" pitchFamily="34" charset="0"/>
              <a:cs typeface="Arial" panose="020B0604020202020204" pitchFamily="34" charset="0"/>
            </a:endParaRPr>
          </a:p>
        </p:txBody>
      </p:sp>
      <p:sp>
        <p:nvSpPr>
          <p:cNvPr id="8" name="Text Placeholder 2">
            <a:extLst>
              <a:ext uri="{FF2B5EF4-FFF2-40B4-BE49-F238E27FC236}">
                <a16:creationId xmlns:a16="http://schemas.microsoft.com/office/drawing/2014/main" id="{C9323164-5DA9-41C0-42C2-D69B4CC47D1A}"/>
              </a:ext>
            </a:extLst>
          </p:cNvPr>
          <p:cNvSpPr txBox="1">
            <a:spLocks/>
          </p:cNvSpPr>
          <p:nvPr/>
        </p:nvSpPr>
        <p:spPr>
          <a:xfrm>
            <a:off x="366361" y="1056977"/>
            <a:ext cx="117674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err="1"/>
              <a:t>Ứng</a:t>
            </a:r>
            <a:r>
              <a:rPr lang="en-US" sz="2400" dirty="0"/>
              <a:t> </a:t>
            </a:r>
            <a:r>
              <a:rPr lang="en-US" sz="2400" dirty="0" err="1"/>
              <a:t>dụng</a:t>
            </a:r>
            <a:r>
              <a:rPr lang="en-US" sz="2400" dirty="0"/>
              <a:t> web</a:t>
            </a:r>
          </a:p>
          <a:p>
            <a:pPr lvl="1"/>
            <a:r>
              <a:rPr lang="en-US" sz="2200" dirty="0"/>
              <a:t>Backend</a:t>
            </a:r>
          </a:p>
          <a:p>
            <a:pPr lvl="2"/>
            <a:r>
              <a:rPr lang="en-US" sz="1600" dirty="0" err="1"/>
              <a:t>Các</a:t>
            </a:r>
            <a:r>
              <a:rPr lang="en-US" sz="1600" dirty="0"/>
              <a:t> server </a:t>
            </a:r>
            <a:r>
              <a:rPr lang="en-US" sz="1600" dirty="0" err="1"/>
              <a:t>cấu</a:t>
            </a:r>
            <a:r>
              <a:rPr lang="en-US" sz="1600" dirty="0"/>
              <a:t> </a:t>
            </a:r>
            <a:r>
              <a:rPr lang="en-US" sz="1600" dirty="0" err="1"/>
              <a:t>hình</a:t>
            </a:r>
            <a:r>
              <a:rPr lang="en-US" sz="1600" dirty="0"/>
              <a:t> </a:t>
            </a:r>
            <a:r>
              <a:rPr lang="en-US" sz="1600" dirty="0" err="1"/>
              <a:t>và</a:t>
            </a:r>
            <a:r>
              <a:rPr lang="en-US" sz="1600" dirty="0"/>
              <a:t> server service </a:t>
            </a:r>
            <a:r>
              <a:rPr lang="en-US" sz="1600" dirty="0" err="1"/>
              <a:t>được</a:t>
            </a:r>
            <a:r>
              <a:rPr lang="en-US" sz="1600" dirty="0"/>
              <a:t> </a:t>
            </a:r>
            <a:r>
              <a:rPr lang="en-US" sz="1600" dirty="0" err="1"/>
              <a:t>xây</a:t>
            </a:r>
            <a:r>
              <a:rPr lang="en-US" sz="1600" dirty="0"/>
              <a:t> </a:t>
            </a:r>
            <a:r>
              <a:rPr lang="en-US" sz="1600" dirty="0" err="1"/>
              <a:t>dựng</a:t>
            </a:r>
            <a:r>
              <a:rPr lang="en-US" sz="1600" dirty="0"/>
              <a:t> </a:t>
            </a:r>
            <a:r>
              <a:rPr lang="en-US" sz="1600" dirty="0" err="1"/>
              <a:t>bằng</a:t>
            </a:r>
            <a:r>
              <a:rPr lang="en-US" sz="1600" dirty="0"/>
              <a:t> spring boot </a:t>
            </a:r>
            <a:r>
              <a:rPr lang="en-US" sz="1600" dirty="0" err="1"/>
              <a:t>trừ</a:t>
            </a:r>
            <a:r>
              <a:rPr lang="en-US" sz="1600" dirty="0"/>
              <a:t> server deep-service </a:t>
            </a:r>
            <a:r>
              <a:rPr lang="en-US" sz="1600" dirty="0" err="1"/>
              <a:t>được</a:t>
            </a:r>
            <a:r>
              <a:rPr lang="en-US" sz="1600" dirty="0"/>
              <a:t> </a:t>
            </a:r>
            <a:r>
              <a:rPr lang="en-US" sz="1600" dirty="0" err="1"/>
              <a:t>xây</a:t>
            </a:r>
            <a:r>
              <a:rPr lang="en-US" sz="1600" dirty="0"/>
              <a:t> </a:t>
            </a:r>
            <a:r>
              <a:rPr lang="en-US" sz="1600" dirty="0" err="1"/>
              <a:t>dựng</a:t>
            </a:r>
            <a:r>
              <a:rPr lang="en-US" sz="1600" dirty="0"/>
              <a:t> </a:t>
            </a:r>
            <a:r>
              <a:rPr lang="en-US" sz="1600" dirty="0" err="1"/>
              <a:t>bằng</a:t>
            </a:r>
            <a:r>
              <a:rPr lang="en-US" sz="1600" dirty="0"/>
              <a:t> flask </a:t>
            </a:r>
            <a:r>
              <a:rPr lang="en-US" sz="1600" dirty="0" err="1"/>
              <a:t>để</a:t>
            </a:r>
            <a:r>
              <a:rPr lang="en-US" sz="1600" dirty="0"/>
              <a:t> </a:t>
            </a:r>
            <a:r>
              <a:rPr lang="en-US" sz="1600" dirty="0" err="1"/>
              <a:t>chạy</a:t>
            </a:r>
            <a:r>
              <a:rPr lang="en-US" sz="1600" dirty="0"/>
              <a:t> </a:t>
            </a:r>
            <a:r>
              <a:rPr lang="en-US" sz="1600" dirty="0" err="1"/>
              <a:t>mô</a:t>
            </a:r>
            <a:r>
              <a:rPr lang="en-US" sz="1600" dirty="0"/>
              <a:t> </a:t>
            </a:r>
            <a:r>
              <a:rPr lang="en-US" sz="1600" dirty="0" err="1"/>
              <a:t>hình</a:t>
            </a:r>
            <a:endParaRPr lang="en-US" sz="1600" dirty="0"/>
          </a:p>
          <a:p>
            <a:pPr lvl="2"/>
            <a:r>
              <a:rPr lang="en-US" sz="1600" dirty="0"/>
              <a:t>Database </a:t>
            </a:r>
            <a:r>
              <a:rPr lang="en-US" sz="1600" dirty="0" err="1"/>
              <a:t>được</a:t>
            </a:r>
            <a:r>
              <a:rPr lang="en-US" sz="1600" dirty="0"/>
              <a:t> </a:t>
            </a:r>
            <a:r>
              <a:rPr lang="en-US" sz="1600" dirty="0" err="1"/>
              <a:t>triển</a:t>
            </a:r>
            <a:r>
              <a:rPr lang="en-US" sz="1600" dirty="0"/>
              <a:t> </a:t>
            </a:r>
            <a:r>
              <a:rPr lang="en-US" sz="1600" dirty="0" err="1"/>
              <a:t>khai</a:t>
            </a:r>
            <a:r>
              <a:rPr lang="en-US" sz="1600" dirty="0"/>
              <a:t> </a:t>
            </a:r>
            <a:r>
              <a:rPr lang="en-US" sz="1600" dirty="0" err="1"/>
              <a:t>trên</a:t>
            </a:r>
            <a:r>
              <a:rPr lang="en-US" sz="1600" dirty="0"/>
              <a:t> </a:t>
            </a:r>
            <a:r>
              <a:rPr lang="en-US" sz="1600" dirty="0" err="1"/>
              <a:t>sql</a:t>
            </a:r>
            <a:r>
              <a:rPr lang="en-US" sz="1600" dirty="0"/>
              <a:t> server</a:t>
            </a:r>
          </a:p>
          <a:p>
            <a:pPr lvl="2"/>
            <a:endParaRPr lang="en-US" sz="1600" dirty="0"/>
          </a:p>
          <a:p>
            <a:pPr lvl="1"/>
            <a:r>
              <a:rPr lang="en-US" sz="2200" dirty="0" err="1"/>
              <a:t>Fontend</a:t>
            </a:r>
            <a:endParaRPr lang="en-US" sz="2200" dirty="0"/>
          </a:p>
          <a:p>
            <a:pPr lvl="2"/>
            <a:r>
              <a:rPr lang="en-US" sz="1600" dirty="0" err="1"/>
              <a:t>Được</a:t>
            </a:r>
            <a:r>
              <a:rPr lang="en-US" sz="1600" dirty="0"/>
              <a:t> </a:t>
            </a:r>
            <a:r>
              <a:rPr lang="en-US" sz="1600" dirty="0" err="1"/>
              <a:t>xây</a:t>
            </a:r>
            <a:r>
              <a:rPr lang="en-US" sz="1600" dirty="0"/>
              <a:t> </a:t>
            </a:r>
            <a:r>
              <a:rPr lang="en-US" sz="1600" dirty="0" err="1"/>
              <a:t>dựng</a:t>
            </a:r>
            <a:r>
              <a:rPr lang="en-US" sz="1600" dirty="0"/>
              <a:t> </a:t>
            </a:r>
            <a:r>
              <a:rPr lang="en-US" sz="1600" dirty="0" err="1"/>
              <a:t>bằng</a:t>
            </a:r>
            <a:r>
              <a:rPr lang="en-US" sz="1600" dirty="0"/>
              <a:t> </a:t>
            </a:r>
            <a:r>
              <a:rPr lang="en-US" sz="1600" dirty="0" err="1"/>
              <a:t>reactjs</a:t>
            </a:r>
            <a:r>
              <a:rPr lang="en-US" sz="1600" dirty="0"/>
              <a:t> </a:t>
            </a:r>
            <a:r>
              <a:rPr lang="en-US" sz="1600" dirty="0" err="1"/>
              <a:t>với</a:t>
            </a:r>
            <a:r>
              <a:rPr lang="en-US" sz="1600" dirty="0"/>
              <a:t> 16 </a:t>
            </a:r>
            <a:r>
              <a:rPr lang="en-US" sz="1600" dirty="0" err="1"/>
              <a:t>trang</a:t>
            </a:r>
            <a:r>
              <a:rPr lang="en-US" sz="1600" dirty="0"/>
              <a:t> </a:t>
            </a:r>
            <a:r>
              <a:rPr lang="en-US" sz="1600" dirty="0" err="1"/>
              <a:t>khác</a:t>
            </a:r>
            <a:r>
              <a:rPr lang="en-US" sz="1600" dirty="0"/>
              <a:t> </a:t>
            </a:r>
            <a:r>
              <a:rPr lang="en-US" sz="1600" dirty="0" err="1"/>
              <a:t>nhau</a:t>
            </a:r>
            <a:endParaRPr lang="en-US" sz="1600" dirty="0"/>
          </a:p>
          <a:p>
            <a:pPr marL="517525" lvl="2" indent="0">
              <a:buNone/>
            </a:pPr>
            <a:endParaRPr lang="en-US" sz="2000" dirty="0"/>
          </a:p>
        </p:txBody>
      </p:sp>
    </p:spTree>
    <p:extLst>
      <p:ext uri="{BB962C8B-B14F-4D97-AF65-F5344CB8AC3E}">
        <p14:creationId xmlns:p14="http://schemas.microsoft.com/office/powerpoint/2010/main" val="373829244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0C2624-FFEE-C82A-C157-E07A300522A1}"/>
              </a:ext>
            </a:extLst>
          </p:cNvPr>
          <p:cNvSpPr>
            <a:spLocks noGrp="1"/>
          </p:cNvSpPr>
          <p:nvPr>
            <p:ph type="title"/>
          </p:nvPr>
        </p:nvSpPr>
        <p:spPr>
          <a:xfrm>
            <a:off x="1034473" y="55983"/>
            <a:ext cx="10085811" cy="625249"/>
          </a:xfrm>
        </p:spPr>
        <p:txBody>
          <a:bodyPr/>
          <a:lstStyle/>
          <a:p>
            <a:r>
              <a:rPr lang="en-US" dirty="0"/>
              <a:t>4. </a:t>
            </a:r>
            <a:r>
              <a:rPr lang="en-US" dirty="0" err="1"/>
              <a:t>kết</a:t>
            </a:r>
            <a:r>
              <a:rPr lang="en-US" dirty="0"/>
              <a:t> </a:t>
            </a:r>
            <a:r>
              <a:rPr lang="en-US" dirty="0" err="1"/>
              <a:t>luận</a:t>
            </a:r>
            <a:r>
              <a:rPr lang="en-US" dirty="0"/>
              <a:t>, </a:t>
            </a:r>
            <a:r>
              <a:rPr lang="en-US" dirty="0" err="1"/>
              <a:t>hướng</a:t>
            </a:r>
            <a:r>
              <a:rPr lang="en-US" dirty="0"/>
              <a:t> </a:t>
            </a:r>
            <a:r>
              <a:rPr lang="en-US" dirty="0" err="1"/>
              <a:t>phát</a:t>
            </a:r>
            <a:r>
              <a:rPr lang="en-US" dirty="0"/>
              <a:t> </a:t>
            </a:r>
            <a:r>
              <a:rPr lang="en-US" dirty="0" err="1"/>
              <a:t>triển</a:t>
            </a:r>
            <a:endParaRPr lang="en-US" dirty="0"/>
          </a:p>
        </p:txBody>
      </p:sp>
      <p:sp>
        <p:nvSpPr>
          <p:cNvPr id="5" name="Slide Number Placeholder 4">
            <a:extLst>
              <a:ext uri="{FF2B5EF4-FFF2-40B4-BE49-F238E27FC236}">
                <a16:creationId xmlns:a16="http://schemas.microsoft.com/office/drawing/2014/main" id="{CBC53B0A-0295-18F1-BF49-F21712A34DED}"/>
              </a:ext>
            </a:extLst>
          </p:cNvPr>
          <p:cNvSpPr>
            <a:spLocks noGrp="1"/>
          </p:cNvSpPr>
          <p:nvPr>
            <p:ph type="sldNum" sz="quarter" idx="10"/>
          </p:nvPr>
        </p:nvSpPr>
        <p:spPr/>
        <p:txBody>
          <a:bodyPr/>
          <a:lstStyle/>
          <a:p>
            <a:fld id="{00807DC7-69B7-4A49-8817-D463E23890B6}" type="slidenum">
              <a:rPr lang="en-US" smtClean="0"/>
              <a:t>17</a:t>
            </a:fld>
            <a:endParaRPr lang="en-US" dirty="0"/>
          </a:p>
        </p:txBody>
      </p:sp>
      <p:sp>
        <p:nvSpPr>
          <p:cNvPr id="8" name="Text Placeholder 2">
            <a:extLst>
              <a:ext uri="{FF2B5EF4-FFF2-40B4-BE49-F238E27FC236}">
                <a16:creationId xmlns:a16="http://schemas.microsoft.com/office/drawing/2014/main" id="{03E436DA-4226-0182-0AB0-BCB8C19DD233}"/>
              </a:ext>
            </a:extLst>
          </p:cNvPr>
          <p:cNvSpPr txBox="1">
            <a:spLocks/>
          </p:cNvSpPr>
          <p:nvPr/>
        </p:nvSpPr>
        <p:spPr>
          <a:xfrm>
            <a:off x="273060" y="904577"/>
            <a:ext cx="11807777"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pPr>
            <a:r>
              <a:rPr lang="en-US" sz="2400" dirty="0"/>
              <a:t>Model</a:t>
            </a:r>
          </a:p>
          <a:p>
            <a:pPr marL="200025" lvl="1" indent="0">
              <a:lnSpc>
                <a:spcPct val="120000"/>
              </a:lnSpc>
              <a:buNone/>
            </a:pPr>
            <a:r>
              <a:rPr lang="vi-VN" sz="2000" dirty="0"/>
              <a:t>Dù kết quả hiện tại rất tích cực, vẫn còn nhiều hướng đi để tiếp tục mở rộng và nâng cao hiệu quả hệ thống:</a:t>
            </a:r>
          </a:p>
          <a:p>
            <a:pPr lvl="1">
              <a:lnSpc>
                <a:spcPct val="120000"/>
              </a:lnSpc>
            </a:pPr>
            <a:r>
              <a:rPr lang="vi-VN" sz="2000" dirty="0"/>
              <a:t>Phân tích theo chuỗi thời gian (temporal behavior):</a:t>
            </a:r>
          </a:p>
          <a:p>
            <a:pPr lvl="2">
              <a:lnSpc>
                <a:spcPct val="120000"/>
              </a:lnSpc>
            </a:pPr>
            <a:r>
              <a:rPr lang="vi-VN" sz="1600" dirty="0"/>
              <a:t>Mở rộng kiến trúc để nắm bắt chuỗi hành vi theo thời gian, giúp hiểu sâu hơn các xu hướng dài hạn của người dùng</a:t>
            </a:r>
            <a:r>
              <a:rPr lang="vi-VN" sz="2100" dirty="0"/>
              <a:t>.</a:t>
            </a:r>
            <a:endParaRPr lang="en-US" sz="2100" dirty="0"/>
          </a:p>
          <a:p>
            <a:pPr lvl="2">
              <a:lnSpc>
                <a:spcPct val="120000"/>
              </a:lnSpc>
            </a:pPr>
            <a:endParaRPr lang="vi-VN" sz="2100" dirty="0"/>
          </a:p>
          <a:p>
            <a:pPr lvl="1">
              <a:lnSpc>
                <a:spcPct val="120000"/>
              </a:lnSpc>
            </a:pPr>
            <a:r>
              <a:rPr lang="vi-VN" sz="2000" dirty="0"/>
              <a:t>Tối ưu hóa bằng kỹ thuật NLP:</a:t>
            </a:r>
          </a:p>
          <a:p>
            <a:pPr lvl="2">
              <a:lnSpc>
                <a:spcPct val="120000"/>
              </a:lnSpc>
            </a:pPr>
            <a:r>
              <a:rPr lang="vi-VN" sz="1600" dirty="0"/>
              <a:t>Nâng cao khả năng hiểu các truy vấn tìm kiếm và bình luận sản phẩm bằng cách sử dụng embedding chuyên biệt (BERT, RoBERTa) cho văn bản.</a:t>
            </a:r>
            <a:endParaRPr lang="en-US" sz="1600" dirty="0"/>
          </a:p>
          <a:p>
            <a:pPr lvl="2">
              <a:lnSpc>
                <a:spcPct val="120000"/>
              </a:lnSpc>
            </a:pPr>
            <a:endParaRPr lang="vi-VN" sz="1600" dirty="0"/>
          </a:p>
          <a:p>
            <a:pPr lvl="1">
              <a:lnSpc>
                <a:spcPct val="120000"/>
              </a:lnSpc>
            </a:pPr>
            <a:r>
              <a:rPr lang="vi-VN" sz="2000" dirty="0"/>
              <a:t>Đánh giá online (A/B Testing):</a:t>
            </a:r>
          </a:p>
          <a:p>
            <a:pPr lvl="2">
              <a:lnSpc>
                <a:spcPct val="120000"/>
              </a:lnSpc>
            </a:pPr>
            <a:r>
              <a:rPr lang="vi-VN" sz="1600" dirty="0"/>
              <a:t>Triển khai mô hình vào môi trường thật và đánh giá hiệu quả bằng các chỉ số kinh doanh như CTR, CR, doanh thu, v.v.</a:t>
            </a:r>
          </a:p>
        </p:txBody>
      </p:sp>
      <p:sp>
        <p:nvSpPr>
          <p:cNvPr id="9" name="Footer Placeholder 3">
            <a:extLst>
              <a:ext uri="{FF2B5EF4-FFF2-40B4-BE49-F238E27FC236}">
                <a16:creationId xmlns:a16="http://schemas.microsoft.com/office/drawing/2014/main" id="{B270FFBF-4C16-416E-696C-5B2392F16201}"/>
              </a:ext>
            </a:extLst>
          </p:cNvPr>
          <p:cNvSpPr>
            <a:spLocks noGrp="1"/>
          </p:cNvSpPr>
          <p:nvPr>
            <p:ph type="ftr" sz="quarter" idx="11"/>
          </p:nvPr>
        </p:nvSpPr>
        <p:spPr>
          <a:xfrm>
            <a:off x="305334" y="6460500"/>
            <a:ext cx="9352721" cy="358460"/>
          </a:xfrm>
        </p:spPr>
        <p:txBody>
          <a:bodyPr/>
          <a:lstStyle/>
          <a:p>
            <a:r>
              <a:rPr lang="en-US" sz="1400" b="1">
                <a:effectLst/>
                <a:latin typeface="Arial" panose="020B0604020202020204" pitchFamily="34" charset="0"/>
                <a:ea typeface="Calibri" panose="020F0502020204030204" pitchFamily="34" charset="0"/>
                <a:cs typeface="Arial" panose="020B0604020202020204" pitchFamily="34" charset="0"/>
              </a:rPr>
              <a:t>Phát triển hệ thống khuyến nghị sản phẩm dựa trên Collaborative Filtering</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70942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22AC-3457-A230-CA09-4D1FCEF9D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BD071-D97D-A365-67FB-9E1821A254FB}"/>
              </a:ext>
            </a:extLst>
          </p:cNvPr>
          <p:cNvSpPr>
            <a:spLocks noGrp="1"/>
          </p:cNvSpPr>
          <p:nvPr>
            <p:ph type="title"/>
          </p:nvPr>
        </p:nvSpPr>
        <p:spPr>
          <a:xfrm>
            <a:off x="865238" y="71384"/>
            <a:ext cx="11240621" cy="554781"/>
          </a:xfrm>
        </p:spPr>
        <p:txBody>
          <a:bodyPr>
            <a:normAutofit/>
          </a:bodyPr>
          <a:lstStyle/>
          <a:p>
            <a:r>
              <a:rPr lang="en-US" sz="2800" dirty="0"/>
              <a:t>4. </a:t>
            </a:r>
            <a:r>
              <a:rPr lang="en-US" sz="2800" dirty="0" err="1"/>
              <a:t>Kết</a:t>
            </a:r>
            <a:r>
              <a:rPr lang="en-US" sz="2800" dirty="0"/>
              <a:t> </a:t>
            </a:r>
            <a:r>
              <a:rPr lang="en-US" sz="2800" dirty="0" err="1"/>
              <a:t>luận</a:t>
            </a:r>
            <a:r>
              <a:rPr lang="en-US" dirty="0"/>
              <a:t>, </a:t>
            </a:r>
            <a:r>
              <a:rPr lang="en-US" dirty="0" err="1"/>
              <a:t>hướng</a:t>
            </a:r>
            <a:r>
              <a:rPr lang="en-US" dirty="0"/>
              <a:t> </a:t>
            </a:r>
            <a:r>
              <a:rPr lang="en-US" dirty="0" err="1"/>
              <a:t>phát</a:t>
            </a:r>
            <a:r>
              <a:rPr lang="en-US" dirty="0"/>
              <a:t> </a:t>
            </a:r>
            <a:r>
              <a:rPr lang="en-US" dirty="0" err="1"/>
              <a:t>triển</a:t>
            </a:r>
            <a:endParaRPr lang="vi-VN" sz="2800" dirty="0"/>
          </a:p>
        </p:txBody>
      </p:sp>
      <p:sp>
        <p:nvSpPr>
          <p:cNvPr id="5" name="Slide Number Placeholder 4">
            <a:extLst>
              <a:ext uri="{FF2B5EF4-FFF2-40B4-BE49-F238E27FC236}">
                <a16:creationId xmlns:a16="http://schemas.microsoft.com/office/drawing/2014/main" id="{04ACA443-995E-5B50-A39C-7AE2E780307A}"/>
              </a:ext>
            </a:extLst>
          </p:cNvPr>
          <p:cNvSpPr>
            <a:spLocks noGrp="1"/>
          </p:cNvSpPr>
          <p:nvPr>
            <p:ph type="sldNum" sz="quarter" idx="12"/>
          </p:nvPr>
        </p:nvSpPr>
        <p:spPr/>
        <p:txBody>
          <a:bodyPr/>
          <a:lstStyle/>
          <a:p>
            <a:fld id="{00807DC7-69B7-4A49-8817-D463E23890B6}" type="slidenum">
              <a:rPr lang="en-US" smtClean="0"/>
              <a:t>18</a:t>
            </a:fld>
            <a:endParaRPr lang="en-US" dirty="0"/>
          </a:p>
        </p:txBody>
      </p:sp>
      <p:sp>
        <p:nvSpPr>
          <p:cNvPr id="6" name="Text Placeholder 2">
            <a:extLst>
              <a:ext uri="{FF2B5EF4-FFF2-40B4-BE49-F238E27FC236}">
                <a16:creationId xmlns:a16="http://schemas.microsoft.com/office/drawing/2014/main" id="{B64BD362-73CE-CC1E-5A90-C97F47429304}"/>
              </a:ext>
            </a:extLst>
          </p:cNvPr>
          <p:cNvSpPr txBox="1">
            <a:spLocks/>
          </p:cNvSpPr>
          <p:nvPr/>
        </p:nvSpPr>
        <p:spPr>
          <a:xfrm>
            <a:off x="213961" y="904577"/>
            <a:ext cx="117674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dirty="0"/>
              <a:t>Web</a:t>
            </a:r>
          </a:p>
          <a:p>
            <a:pPr lvl="1"/>
            <a:r>
              <a:rPr lang="en-US" sz="2000" dirty="0"/>
              <a:t>Backend</a:t>
            </a:r>
          </a:p>
          <a:p>
            <a:pPr lvl="2"/>
            <a:r>
              <a:rPr lang="vi-VN" sz="1600" dirty="0"/>
              <a:t>Mặc dù các server về cơ bản đã hoạt động ổn định, hệ thống vẫn chưa được tối ưu hoàn toàn</a:t>
            </a:r>
          </a:p>
          <a:p>
            <a:pPr lvl="2"/>
            <a:r>
              <a:rPr lang="vi-VN" sz="1600" dirty="0"/>
              <a:t>Một vấn đề đáng chú ý là server Flask, được sử dụng để triển khai mô hình AI, hiện đang gặp khó khăn về hiệu suất do mô hình AI chưa được tối ưu đầy đủ, dẫn đến việc xử lý chậm và tải nặng cho hệ thống</a:t>
            </a:r>
            <a:endParaRPr lang="en-US" sz="1600" dirty="0"/>
          </a:p>
          <a:p>
            <a:pPr lvl="2"/>
            <a:endParaRPr lang="en-US" sz="1600" dirty="0"/>
          </a:p>
          <a:p>
            <a:pPr lvl="1"/>
            <a:r>
              <a:rPr lang="en-US" sz="2000" dirty="0" err="1"/>
              <a:t>Fontend</a:t>
            </a:r>
            <a:endParaRPr lang="vi-VN" sz="2000" dirty="0"/>
          </a:p>
          <a:p>
            <a:pPr lvl="2"/>
            <a:r>
              <a:rPr lang="vi-VN" sz="1600" dirty="0"/>
              <a:t>Về mặt phát triển frontend, mặc dù 6 trong số 8 trang của giao diện người dùng đã hoàn thành, các trang còn lại cần tiếp tục phát triển để đảm bảo tính đầy đủ của giao diện người dùng. Phía admin, chưa có bất kỳ trang quản trị nào được phát triển, điều này ảnh hưởng đến khả năng giám sát và quản lý hệ thống từ phía người quản trị.</a:t>
            </a:r>
            <a:endParaRPr lang="en-US" sz="1600" dirty="0"/>
          </a:p>
          <a:p>
            <a:pPr marL="517525" lvl="2" indent="0">
              <a:buNone/>
            </a:pPr>
            <a:endParaRPr lang="en-US" sz="2000" dirty="0"/>
          </a:p>
        </p:txBody>
      </p:sp>
      <p:sp>
        <p:nvSpPr>
          <p:cNvPr id="7" name="Footer Placeholder 3">
            <a:extLst>
              <a:ext uri="{FF2B5EF4-FFF2-40B4-BE49-F238E27FC236}">
                <a16:creationId xmlns:a16="http://schemas.microsoft.com/office/drawing/2014/main" id="{A5E7A386-2C71-B5D3-1A7A-EC89976AD91A}"/>
              </a:ext>
            </a:extLst>
          </p:cNvPr>
          <p:cNvSpPr>
            <a:spLocks noGrp="1"/>
          </p:cNvSpPr>
          <p:nvPr>
            <p:ph type="ftr" sz="quarter" idx="11"/>
          </p:nvPr>
        </p:nvSpPr>
        <p:spPr>
          <a:xfrm>
            <a:off x="305334" y="6460500"/>
            <a:ext cx="9352721" cy="358460"/>
          </a:xfrm>
        </p:spPr>
        <p:txBody>
          <a:bodyPr/>
          <a:lstStyle/>
          <a:p>
            <a:r>
              <a:rPr lang="en-US" sz="1400" b="1">
                <a:effectLst/>
                <a:latin typeface="Arial" panose="020B0604020202020204" pitchFamily="34" charset="0"/>
                <a:ea typeface="Calibri" panose="020F0502020204030204" pitchFamily="34" charset="0"/>
                <a:cs typeface="Arial" panose="020B0604020202020204" pitchFamily="34" charset="0"/>
              </a:rPr>
              <a:t>Phát triển hệ thống khuyến nghị sản phẩm dựa trên Collaborative Filtering</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6697019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0C2624-FFEE-C82A-C157-E07A300522A1}"/>
              </a:ext>
            </a:extLst>
          </p:cNvPr>
          <p:cNvSpPr>
            <a:spLocks noGrp="1"/>
          </p:cNvSpPr>
          <p:nvPr>
            <p:ph type="title"/>
          </p:nvPr>
        </p:nvSpPr>
        <p:spPr>
          <a:xfrm>
            <a:off x="1034473" y="55983"/>
            <a:ext cx="10085811" cy="625249"/>
          </a:xfrm>
        </p:spPr>
        <p:txBody>
          <a:bodyPr/>
          <a:lstStyle/>
          <a:p>
            <a:r>
              <a:rPr lang="en-US" dirty="0"/>
              <a:t>5. Video demo</a:t>
            </a:r>
          </a:p>
        </p:txBody>
      </p:sp>
      <p:sp>
        <p:nvSpPr>
          <p:cNvPr id="5" name="Slide Number Placeholder 4">
            <a:extLst>
              <a:ext uri="{FF2B5EF4-FFF2-40B4-BE49-F238E27FC236}">
                <a16:creationId xmlns:a16="http://schemas.microsoft.com/office/drawing/2014/main" id="{CBC53B0A-0295-18F1-BF49-F21712A34DED}"/>
              </a:ext>
            </a:extLst>
          </p:cNvPr>
          <p:cNvSpPr>
            <a:spLocks noGrp="1"/>
          </p:cNvSpPr>
          <p:nvPr>
            <p:ph type="sldNum" sz="quarter" idx="10"/>
          </p:nvPr>
        </p:nvSpPr>
        <p:spPr/>
        <p:txBody>
          <a:bodyPr/>
          <a:lstStyle/>
          <a:p>
            <a:fld id="{00807DC7-69B7-4A49-8817-D463E23890B6}" type="slidenum">
              <a:rPr lang="en-US" smtClean="0"/>
              <a:t>19</a:t>
            </a:fld>
            <a:endParaRPr lang="en-US" dirty="0"/>
          </a:p>
        </p:txBody>
      </p:sp>
      <p:sp>
        <p:nvSpPr>
          <p:cNvPr id="8" name="Text Placeholder 2">
            <a:extLst>
              <a:ext uri="{FF2B5EF4-FFF2-40B4-BE49-F238E27FC236}">
                <a16:creationId xmlns:a16="http://schemas.microsoft.com/office/drawing/2014/main" id="{03E436DA-4226-0182-0AB0-BCB8C19DD233}"/>
              </a:ext>
            </a:extLst>
          </p:cNvPr>
          <p:cNvSpPr txBox="1">
            <a:spLocks/>
          </p:cNvSpPr>
          <p:nvPr/>
        </p:nvSpPr>
        <p:spPr>
          <a:xfrm>
            <a:off x="273060" y="1481543"/>
            <a:ext cx="11807777" cy="4835391"/>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pPr>
            <a:endParaRPr lang="vi-VN" sz="1600" dirty="0"/>
          </a:p>
        </p:txBody>
      </p:sp>
      <p:sp>
        <p:nvSpPr>
          <p:cNvPr id="9" name="Footer Placeholder 3">
            <a:extLst>
              <a:ext uri="{FF2B5EF4-FFF2-40B4-BE49-F238E27FC236}">
                <a16:creationId xmlns:a16="http://schemas.microsoft.com/office/drawing/2014/main" id="{B270FFBF-4C16-416E-696C-5B2392F16201}"/>
              </a:ext>
            </a:extLst>
          </p:cNvPr>
          <p:cNvSpPr>
            <a:spLocks noGrp="1"/>
          </p:cNvSpPr>
          <p:nvPr>
            <p:ph type="ftr" sz="quarter" idx="11"/>
          </p:nvPr>
        </p:nvSpPr>
        <p:spPr>
          <a:xfrm>
            <a:off x="305334" y="6460500"/>
            <a:ext cx="9352721" cy="358460"/>
          </a:xfrm>
        </p:spPr>
        <p:txBody>
          <a:bodyPr/>
          <a:lstStyle/>
          <a:p>
            <a:r>
              <a:rPr lang="en-US" sz="1400" b="1">
                <a:effectLst/>
                <a:latin typeface="Arial" panose="020B0604020202020204" pitchFamily="34" charset="0"/>
                <a:ea typeface="Calibri" panose="020F0502020204030204" pitchFamily="34" charset="0"/>
                <a:cs typeface="Arial" panose="020B0604020202020204" pitchFamily="34" charset="0"/>
              </a:rPr>
              <a:t>Phát triển hệ thống khuyến nghị sản phẩm dựa trên Collaborative Filtering</a:t>
            </a:r>
            <a:endParaRPr lang="en-US" sz="1400" b="1" dirty="0">
              <a:latin typeface="Arial" panose="020B0604020202020204" pitchFamily="34" charset="0"/>
              <a:cs typeface="Arial" panose="020B0604020202020204" pitchFamily="34" charset="0"/>
            </a:endParaRPr>
          </a:p>
        </p:txBody>
      </p:sp>
      <p:pic>
        <p:nvPicPr>
          <p:cNvPr id="2" name="Online Media 1" title="Phát triển hệ thống khuyến nghị sản phẩm dựa trên collaborative filtering">
            <a:hlinkClick r:id="" action="ppaction://media"/>
            <a:extLst>
              <a:ext uri="{FF2B5EF4-FFF2-40B4-BE49-F238E27FC236}">
                <a16:creationId xmlns:a16="http://schemas.microsoft.com/office/drawing/2014/main" id="{45FF30D9-FB6A-C1E0-A523-303A82A31DB6}"/>
              </a:ext>
            </a:extLst>
          </p:cNvPr>
          <p:cNvPicPr>
            <a:picLocks noRot="1" noChangeAspect="1"/>
          </p:cNvPicPr>
          <p:nvPr>
            <a:videoFile r:link="rId1"/>
          </p:nvPr>
        </p:nvPicPr>
        <p:blipFill>
          <a:blip r:embed="rId3"/>
          <a:stretch>
            <a:fillRect/>
          </a:stretch>
        </p:blipFill>
        <p:spPr>
          <a:xfrm>
            <a:off x="357107" y="1537154"/>
            <a:ext cx="8615443" cy="4867736"/>
          </a:xfrm>
          <a:prstGeom prst="rect">
            <a:avLst/>
          </a:prstGeom>
        </p:spPr>
      </p:pic>
      <p:sp>
        <p:nvSpPr>
          <p:cNvPr id="3" name="Text Placeholder 2">
            <a:extLst>
              <a:ext uri="{FF2B5EF4-FFF2-40B4-BE49-F238E27FC236}">
                <a16:creationId xmlns:a16="http://schemas.microsoft.com/office/drawing/2014/main" id="{9D2323F3-6632-DD92-613E-A68134EBA822}"/>
              </a:ext>
            </a:extLst>
          </p:cNvPr>
          <p:cNvSpPr txBox="1">
            <a:spLocks/>
          </p:cNvSpPr>
          <p:nvPr/>
        </p:nvSpPr>
        <p:spPr>
          <a:xfrm>
            <a:off x="213961" y="904577"/>
            <a:ext cx="117674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1800" dirty="0"/>
              <a:t>Video: </a:t>
            </a:r>
            <a:r>
              <a:rPr lang="en-US" sz="1800" dirty="0">
                <a:hlinkClick r:id="rId4"/>
              </a:rPr>
              <a:t>https://youtu.be/qbCDJKpHpqQ</a:t>
            </a:r>
            <a:r>
              <a:rPr lang="en-US" sz="1800" dirty="0"/>
              <a:t>  </a:t>
            </a:r>
          </a:p>
        </p:txBody>
      </p:sp>
    </p:spTree>
    <p:extLst>
      <p:ext uri="{BB962C8B-B14F-4D97-AF65-F5344CB8AC3E}">
        <p14:creationId xmlns:p14="http://schemas.microsoft.com/office/powerpoint/2010/main" val="2773407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mediacall" presetSubtype="0" fill="hold" nodeType="clickEffect">
                                  <p:stCondLst>
                                    <p:cond delay="0"/>
                                  </p:stCondLst>
                                  <p:childTnLst>
                                    <p:cmd type="call" cmd="playFrom(0.0)">
                                      <p:cBhvr>
                                        <p:cTn id="6" dur="1" fill="hold"/>
                                        <p:tgtEl>
                                          <p:spTgt spid="2"/>
                                        </p:tgtEl>
                                      </p:cBhvr>
                                    </p:cmd>
                                  </p:childTnLst>
                                </p:cTn>
                              </p:par>
                            </p:childTnLst>
                          </p:cTn>
                        </p:par>
                      </p:childTnLst>
                    </p:cTn>
                  </p:par>
                </p:childTnLst>
              </p:cTn>
              <p:prevCondLst>
                <p:cond evt="onPrev" delay="0">
                  <p:tgtEl>
                    <p:sldTgt/>
                  </p:tgtEl>
                </p:cond>
              </p:prevCondLst>
              <p:nextCondLst>
                <p:cond evt="onNext" delay="0">
                  <p:tgtEl>
                    <p:sldTgt/>
                  </p:tgtEl>
                </p:cond>
              </p:nextCondLst>
            </p:seq>
            <p:video>
              <p:cMediaNode vol="80000">
                <p:cTn id="7" fill="hold" display="0">
                  <p:stCondLst>
                    <p:cond delay="indefinite"/>
                  </p:stCondLst>
                </p:cTn>
                <p:tgtEl>
                  <p:spTgt spid="2"/>
                </p:tgtEl>
              </p:cMediaNode>
            </p:video>
            <p:seq concurrent="1" nextAc="seek">
              <p:cTn id="8" restart="whenNotActive" fill="hold" evtFilter="cancelBubble" nodeType="interactiveSeq">
                <p:stCondLst>
                  <p:cond evt="onClick" delay="0">
                    <p:tgtEl>
                      <p:spTgt spid="2"/>
                    </p:tgtEl>
                  </p:cond>
                </p:stCondLst>
                <p:endSync evt="end" delay="0">
                  <p:rtn val="all"/>
                </p:endSync>
                <p:childTnLst>
                  <p:par>
                    <p:cTn id="9" fill="hold">
                      <p:stCondLst>
                        <p:cond delay="0"/>
                      </p:stCondLst>
                      <p:childTnLst>
                        <p:par>
                          <p:cTn id="10" fill="hold">
                            <p:stCondLst>
                              <p:cond delay="0"/>
                            </p:stCondLst>
                            <p:childTnLst>
                              <p:par>
                                <p:cTn id="11" presetID="2" presetClass="mediacall" presetSubtype="0" fill="hold" nodeType="clickEffect">
                                  <p:stCondLst>
                                    <p:cond delay="0"/>
                                  </p:stCondLst>
                                  <p:childTnLst>
                                    <p:cmd type="call" cmd="togglePause">
                                      <p:cBhvr>
                                        <p:cTn id="12" dur="1" fill="hold"/>
                                        <p:tgtEl>
                                          <p:spTgt spid="2"/>
                                        </p:tgtEl>
                                      </p:cBhvr>
                                    </p:cmd>
                                  </p:childTnLst>
                                </p:cTn>
                              </p:par>
                            </p:childTnLst>
                          </p:cTn>
                        </p:par>
                      </p:childTnLst>
                    </p:cTn>
                  </p:par>
                </p:childTnLst>
              </p:cTn>
              <p:nextCondLst>
                <p:cond evt="onClick" delay="0">
                  <p:tgtEl>
                    <p:spTgt spid="2"/>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0C2624-FFEE-C82A-C157-E07A300522A1}"/>
              </a:ext>
            </a:extLst>
          </p:cNvPr>
          <p:cNvSpPr>
            <a:spLocks noGrp="1"/>
          </p:cNvSpPr>
          <p:nvPr>
            <p:ph type="title"/>
          </p:nvPr>
        </p:nvSpPr>
        <p:spPr>
          <a:xfrm>
            <a:off x="1034473" y="55983"/>
            <a:ext cx="10085811" cy="625249"/>
          </a:xfrm>
        </p:spPr>
        <p:txBody>
          <a:bodyPr/>
          <a:lstStyle/>
          <a:p>
            <a:r>
              <a:rPr lang="en-US" dirty="0" err="1"/>
              <a:t>Nội</a:t>
            </a:r>
            <a:r>
              <a:rPr lang="en-US" dirty="0"/>
              <a:t> dung </a:t>
            </a:r>
            <a:r>
              <a:rPr lang="en-US" dirty="0" err="1"/>
              <a:t>trình</a:t>
            </a:r>
            <a:r>
              <a:rPr lang="en-US" dirty="0"/>
              <a:t> </a:t>
            </a:r>
            <a:r>
              <a:rPr lang="en-US" dirty="0" err="1"/>
              <a:t>bài</a:t>
            </a:r>
            <a:endParaRPr lang="en-US" dirty="0"/>
          </a:p>
        </p:txBody>
      </p:sp>
      <p:sp>
        <p:nvSpPr>
          <p:cNvPr id="5" name="Slide Number Placeholder 4">
            <a:extLst>
              <a:ext uri="{FF2B5EF4-FFF2-40B4-BE49-F238E27FC236}">
                <a16:creationId xmlns:a16="http://schemas.microsoft.com/office/drawing/2014/main" id="{CBC53B0A-0295-18F1-BF49-F21712A34DED}"/>
              </a:ext>
            </a:extLst>
          </p:cNvPr>
          <p:cNvSpPr>
            <a:spLocks noGrp="1"/>
          </p:cNvSpPr>
          <p:nvPr>
            <p:ph type="sldNum" sz="quarter" idx="10"/>
          </p:nvPr>
        </p:nvSpPr>
        <p:spPr/>
        <p:txBody>
          <a:bodyPr/>
          <a:lstStyle/>
          <a:p>
            <a:fld id="{00807DC7-69B7-4A49-8817-D463E23890B6}" type="slidenum">
              <a:rPr lang="en-US" smtClean="0"/>
              <a:t>2</a:t>
            </a:fld>
            <a:endParaRPr lang="en-US" dirty="0"/>
          </a:p>
        </p:txBody>
      </p:sp>
      <p:sp>
        <p:nvSpPr>
          <p:cNvPr id="8" name="Text Placeholder 2">
            <a:extLst>
              <a:ext uri="{FF2B5EF4-FFF2-40B4-BE49-F238E27FC236}">
                <a16:creationId xmlns:a16="http://schemas.microsoft.com/office/drawing/2014/main" id="{03E436DA-4226-0182-0AB0-BCB8C19DD233}"/>
              </a:ext>
            </a:extLst>
          </p:cNvPr>
          <p:cNvSpPr txBox="1">
            <a:spLocks/>
          </p:cNvSpPr>
          <p:nvPr/>
        </p:nvSpPr>
        <p:spPr>
          <a:xfrm>
            <a:off x="273060" y="904577"/>
            <a:ext cx="11807777"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t>1. </a:t>
            </a:r>
            <a:r>
              <a:rPr lang="en-US" sz="2400" dirty="0" err="1"/>
              <a:t>Giới</a:t>
            </a:r>
            <a:r>
              <a:rPr lang="en-US" sz="2400" dirty="0"/>
              <a:t> </a:t>
            </a:r>
            <a:r>
              <a:rPr lang="en-US" sz="2400" dirty="0" err="1"/>
              <a:t>thiệu</a:t>
            </a:r>
            <a:r>
              <a:rPr lang="en-US" sz="2400" dirty="0"/>
              <a:t> </a:t>
            </a:r>
            <a:r>
              <a:rPr lang="en-US" sz="2400" dirty="0" err="1"/>
              <a:t>đề</a:t>
            </a:r>
            <a:r>
              <a:rPr lang="en-US" sz="2400" dirty="0"/>
              <a:t> </a:t>
            </a:r>
            <a:r>
              <a:rPr lang="en-US" sz="2400" dirty="0" err="1"/>
              <a:t>tài</a:t>
            </a:r>
            <a:endParaRPr lang="en-US" sz="2400" dirty="0"/>
          </a:p>
          <a:p>
            <a:r>
              <a:rPr lang="en-US" sz="2400" dirty="0"/>
              <a:t>2. </a:t>
            </a:r>
            <a:r>
              <a:rPr lang="en-US" sz="2400" dirty="0" err="1"/>
              <a:t>Mô</a:t>
            </a:r>
            <a:r>
              <a:rPr lang="en-US" sz="2400" dirty="0"/>
              <a:t> </a:t>
            </a:r>
            <a:r>
              <a:rPr lang="en-US" sz="2400" dirty="0" err="1"/>
              <a:t>hình</a:t>
            </a:r>
            <a:r>
              <a:rPr lang="en-US" sz="2400" dirty="0"/>
              <a:t> </a:t>
            </a:r>
            <a:r>
              <a:rPr lang="en-US" sz="2400" dirty="0" err="1"/>
              <a:t>lý</a:t>
            </a:r>
            <a:r>
              <a:rPr lang="en-US" sz="2400" dirty="0"/>
              <a:t> </a:t>
            </a:r>
            <a:r>
              <a:rPr lang="en-US" sz="2400" dirty="0" err="1"/>
              <a:t>thuyết</a:t>
            </a:r>
            <a:endParaRPr lang="en-US" sz="2400" dirty="0"/>
          </a:p>
          <a:p>
            <a:pPr lvl="1"/>
            <a:r>
              <a:rPr lang="en-US" dirty="0"/>
              <a:t>2.1 </a:t>
            </a:r>
            <a:r>
              <a:rPr lang="en-US" dirty="0" err="1"/>
              <a:t>Kiến</a:t>
            </a:r>
            <a:r>
              <a:rPr lang="en-US" dirty="0"/>
              <a:t> </a:t>
            </a:r>
            <a:r>
              <a:rPr lang="en-US" dirty="0" err="1"/>
              <a:t>trúc</a:t>
            </a:r>
            <a:r>
              <a:rPr lang="en-US" dirty="0"/>
              <a:t> </a:t>
            </a:r>
            <a:r>
              <a:rPr lang="en-US" dirty="0" err="1"/>
              <a:t>mô</a:t>
            </a:r>
            <a:r>
              <a:rPr lang="en-US" dirty="0"/>
              <a:t> </a:t>
            </a:r>
            <a:r>
              <a:rPr lang="en-US" dirty="0" err="1"/>
              <a:t>hình</a:t>
            </a:r>
            <a:endParaRPr lang="en-US" dirty="0"/>
          </a:p>
          <a:p>
            <a:pPr lvl="1"/>
            <a:r>
              <a:rPr lang="en-US" dirty="0"/>
              <a:t>2.2 </a:t>
            </a:r>
            <a:r>
              <a:rPr lang="en-US" dirty="0" err="1"/>
              <a:t>Kiến</a:t>
            </a:r>
            <a:r>
              <a:rPr lang="en-US" dirty="0"/>
              <a:t> </a:t>
            </a:r>
            <a:r>
              <a:rPr lang="en-US" dirty="0" err="1"/>
              <a:t>trúc</a:t>
            </a:r>
            <a:r>
              <a:rPr lang="en-US" dirty="0"/>
              <a:t> web</a:t>
            </a:r>
          </a:p>
          <a:p>
            <a:r>
              <a:rPr lang="en-US" sz="2400" dirty="0"/>
              <a:t>3. </a:t>
            </a:r>
            <a:r>
              <a:rPr lang="en-US" sz="2400" dirty="0" err="1"/>
              <a:t>Mô</a:t>
            </a:r>
            <a:r>
              <a:rPr lang="en-US" sz="2400" dirty="0"/>
              <a:t> </a:t>
            </a:r>
            <a:r>
              <a:rPr lang="en-US" sz="2400" dirty="0" err="1"/>
              <a:t>hình</a:t>
            </a:r>
            <a:r>
              <a:rPr lang="en-US" sz="2400" dirty="0"/>
              <a:t> </a:t>
            </a:r>
            <a:r>
              <a:rPr lang="en-US" sz="2400" dirty="0" err="1"/>
              <a:t>thực</a:t>
            </a:r>
            <a:r>
              <a:rPr lang="en-US" sz="2400" dirty="0"/>
              <a:t> </a:t>
            </a:r>
            <a:r>
              <a:rPr lang="en-US" sz="2400" dirty="0" err="1"/>
              <a:t>nghiệm</a:t>
            </a:r>
            <a:endParaRPr lang="en-US" sz="2400" dirty="0"/>
          </a:p>
          <a:p>
            <a:pPr lvl="1"/>
            <a:r>
              <a:rPr lang="en-US" sz="2200" dirty="0"/>
              <a:t>3.1. </a:t>
            </a:r>
            <a:r>
              <a:rPr lang="en-US" sz="2200" dirty="0" err="1"/>
              <a:t>Dữ</a:t>
            </a:r>
            <a:r>
              <a:rPr lang="en-US" sz="2200" dirty="0"/>
              <a:t> </a:t>
            </a:r>
            <a:r>
              <a:rPr lang="en-US" sz="2200" dirty="0" err="1"/>
              <a:t>liệu</a:t>
            </a:r>
            <a:endParaRPr lang="en-US" sz="2200" dirty="0"/>
          </a:p>
          <a:p>
            <a:pPr lvl="1"/>
            <a:r>
              <a:rPr lang="en-US" sz="2200" dirty="0"/>
              <a:t>3.2. </a:t>
            </a:r>
            <a:r>
              <a:rPr lang="en-US" sz="2200" dirty="0" err="1"/>
              <a:t>Đánh</a:t>
            </a:r>
            <a:r>
              <a:rPr lang="en-US" sz="2200" dirty="0"/>
              <a:t> </a:t>
            </a:r>
            <a:r>
              <a:rPr lang="en-US" sz="2200" dirty="0" err="1"/>
              <a:t>giá</a:t>
            </a:r>
            <a:endParaRPr lang="en-US" sz="2200" dirty="0"/>
          </a:p>
          <a:p>
            <a:r>
              <a:rPr lang="en-US" sz="2400" dirty="0"/>
              <a:t>4. </a:t>
            </a:r>
            <a:r>
              <a:rPr lang="en-US" sz="2400" dirty="0" err="1"/>
              <a:t>Kết</a:t>
            </a:r>
            <a:r>
              <a:rPr lang="en-US" sz="2400" dirty="0"/>
              <a:t> </a:t>
            </a:r>
            <a:r>
              <a:rPr lang="en-US" sz="2400" dirty="0" err="1"/>
              <a:t>luận</a:t>
            </a:r>
            <a:r>
              <a:rPr lang="en-US" sz="2400" dirty="0"/>
              <a:t>, </a:t>
            </a:r>
            <a:r>
              <a:rPr lang="en-US" sz="2400" dirty="0" err="1"/>
              <a:t>hướng</a:t>
            </a:r>
            <a:r>
              <a:rPr lang="en-US" sz="2400" dirty="0"/>
              <a:t> </a:t>
            </a:r>
            <a:r>
              <a:rPr lang="en-US" sz="2400" dirty="0" err="1"/>
              <a:t>phát</a:t>
            </a:r>
            <a:r>
              <a:rPr lang="en-US" sz="2400" dirty="0"/>
              <a:t> </a:t>
            </a:r>
            <a:r>
              <a:rPr lang="en-US" sz="2400" dirty="0" err="1"/>
              <a:t>triển</a:t>
            </a:r>
            <a:endParaRPr lang="en-US" sz="2400" dirty="0"/>
          </a:p>
          <a:p>
            <a:r>
              <a:rPr lang="en-US" sz="2400" dirty="0"/>
              <a:t>5. Demo</a:t>
            </a:r>
          </a:p>
        </p:txBody>
      </p:sp>
      <p:sp>
        <p:nvSpPr>
          <p:cNvPr id="9" name="Footer Placeholder 3">
            <a:extLst>
              <a:ext uri="{FF2B5EF4-FFF2-40B4-BE49-F238E27FC236}">
                <a16:creationId xmlns:a16="http://schemas.microsoft.com/office/drawing/2014/main" id="{B270FFBF-4C16-416E-696C-5B2392F16201}"/>
              </a:ext>
            </a:extLst>
          </p:cNvPr>
          <p:cNvSpPr>
            <a:spLocks noGrp="1"/>
          </p:cNvSpPr>
          <p:nvPr>
            <p:ph type="ftr" sz="quarter" idx="11"/>
          </p:nvPr>
        </p:nvSpPr>
        <p:spPr>
          <a:xfrm>
            <a:off x="305334" y="6460500"/>
            <a:ext cx="9352721" cy="358460"/>
          </a:xfrm>
        </p:spPr>
        <p:txBody>
          <a:bodyPr/>
          <a:lstStyle/>
          <a:p>
            <a:r>
              <a:rPr lang="en-US" b="1" dirty="0" err="1">
                <a:effectLst/>
                <a:latin typeface="Arial" panose="020B0604020202020204" pitchFamily="34" charset="0"/>
                <a:ea typeface="Calibri" panose="020F0502020204030204" pitchFamily="34" charset="0"/>
                <a:cs typeface="Arial" panose="020B0604020202020204" pitchFamily="34" charset="0"/>
              </a:rPr>
              <a:t>Phát</a:t>
            </a: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b="1" dirty="0" err="1">
                <a:effectLst/>
                <a:latin typeface="Arial" panose="020B0604020202020204" pitchFamily="34" charset="0"/>
                <a:ea typeface="Calibri" panose="020F0502020204030204" pitchFamily="34" charset="0"/>
                <a:cs typeface="Arial" panose="020B0604020202020204" pitchFamily="34" charset="0"/>
              </a:rPr>
              <a:t>triển</a:t>
            </a: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b="1" dirty="0" err="1">
                <a:effectLst/>
                <a:latin typeface="Arial" panose="020B0604020202020204" pitchFamily="34" charset="0"/>
                <a:ea typeface="Calibri" panose="020F0502020204030204" pitchFamily="34" charset="0"/>
                <a:cs typeface="Arial" panose="020B0604020202020204" pitchFamily="34" charset="0"/>
              </a:rPr>
              <a:t>hệ</a:t>
            </a: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b="1" dirty="0" err="1">
                <a:effectLst/>
                <a:latin typeface="Arial" panose="020B0604020202020204" pitchFamily="34" charset="0"/>
                <a:ea typeface="Calibri" panose="020F0502020204030204" pitchFamily="34" charset="0"/>
                <a:cs typeface="Arial" panose="020B0604020202020204" pitchFamily="34" charset="0"/>
              </a:rPr>
              <a:t>thống</a:t>
            </a: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b="1" dirty="0" err="1">
                <a:effectLst/>
                <a:latin typeface="Arial" panose="020B0604020202020204" pitchFamily="34" charset="0"/>
                <a:ea typeface="Calibri" panose="020F0502020204030204" pitchFamily="34" charset="0"/>
                <a:cs typeface="Arial" panose="020B0604020202020204" pitchFamily="34" charset="0"/>
              </a:rPr>
              <a:t>khuyến</a:t>
            </a: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b="1" dirty="0" err="1">
                <a:effectLst/>
                <a:latin typeface="Arial" panose="020B0604020202020204" pitchFamily="34" charset="0"/>
                <a:ea typeface="Calibri" panose="020F0502020204030204" pitchFamily="34" charset="0"/>
                <a:cs typeface="Arial" panose="020B0604020202020204" pitchFamily="34" charset="0"/>
              </a:rPr>
              <a:t>nghị</a:t>
            </a: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b="1" dirty="0" err="1">
                <a:effectLst/>
                <a:latin typeface="Arial" panose="020B0604020202020204" pitchFamily="34" charset="0"/>
                <a:ea typeface="Calibri" panose="020F0502020204030204" pitchFamily="34" charset="0"/>
                <a:cs typeface="Arial" panose="020B0604020202020204" pitchFamily="34" charset="0"/>
              </a:rPr>
              <a:t>sản</a:t>
            </a: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b="1" dirty="0" err="1">
                <a:effectLst/>
                <a:latin typeface="Arial" panose="020B0604020202020204" pitchFamily="34" charset="0"/>
                <a:ea typeface="Calibri" panose="020F0502020204030204" pitchFamily="34" charset="0"/>
                <a:cs typeface="Arial" panose="020B0604020202020204" pitchFamily="34" charset="0"/>
              </a:rPr>
              <a:t>phẩm</a:t>
            </a: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b="1" dirty="0" err="1">
                <a:effectLst/>
                <a:latin typeface="Arial" panose="020B0604020202020204" pitchFamily="34" charset="0"/>
                <a:ea typeface="Calibri" panose="020F0502020204030204" pitchFamily="34" charset="0"/>
                <a:cs typeface="Arial" panose="020B0604020202020204" pitchFamily="34" charset="0"/>
              </a:rPr>
              <a:t>dựa</a:t>
            </a:r>
            <a:r>
              <a:rPr lang="en-US" b="1" dirty="0">
                <a:effectLst/>
                <a:latin typeface="Arial" panose="020B0604020202020204" pitchFamily="34" charset="0"/>
                <a:ea typeface="Calibri" panose="020F0502020204030204" pitchFamily="34" charset="0"/>
                <a:cs typeface="Arial" panose="020B0604020202020204" pitchFamily="34" charset="0"/>
              </a:rPr>
              <a:t> </a:t>
            </a:r>
            <a:r>
              <a:rPr lang="en-US" b="1" dirty="0" err="1">
                <a:effectLst/>
                <a:latin typeface="Arial" panose="020B0604020202020204" pitchFamily="34" charset="0"/>
                <a:ea typeface="Calibri" panose="020F0502020204030204" pitchFamily="34" charset="0"/>
                <a:cs typeface="Arial" panose="020B0604020202020204" pitchFamily="34" charset="0"/>
              </a:rPr>
              <a:t>trên</a:t>
            </a:r>
            <a:r>
              <a:rPr lang="en-US" b="1" dirty="0">
                <a:effectLst/>
                <a:latin typeface="Arial" panose="020B0604020202020204" pitchFamily="34" charset="0"/>
                <a:ea typeface="Calibri" panose="020F0502020204030204" pitchFamily="34" charset="0"/>
                <a:cs typeface="Arial" panose="020B0604020202020204" pitchFamily="34" charset="0"/>
              </a:rPr>
              <a:t> Collaborative Filtering</a:t>
            </a:r>
            <a:endParaRPr lang="en-US"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7323117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0C2624-FFEE-C82A-C157-E07A300522A1}"/>
              </a:ext>
            </a:extLst>
          </p:cNvPr>
          <p:cNvSpPr>
            <a:spLocks noGrp="1"/>
          </p:cNvSpPr>
          <p:nvPr>
            <p:ph type="title"/>
          </p:nvPr>
        </p:nvSpPr>
        <p:spPr>
          <a:xfrm>
            <a:off x="1034473" y="55983"/>
            <a:ext cx="10085811" cy="625249"/>
          </a:xfrm>
        </p:spPr>
        <p:txBody>
          <a:bodyPr/>
          <a:lstStyle/>
          <a:p>
            <a:r>
              <a:rPr lang="en-US" dirty="0"/>
              <a:t>Liên </a:t>
            </a:r>
            <a:r>
              <a:rPr lang="en-US" dirty="0" err="1"/>
              <a:t>kết</a:t>
            </a:r>
            <a:r>
              <a:rPr lang="en-US" dirty="0"/>
              <a:t> </a:t>
            </a:r>
            <a:r>
              <a:rPr lang="en-US" dirty="0" err="1"/>
              <a:t>ngoài</a:t>
            </a:r>
            <a:endParaRPr lang="en-US" dirty="0"/>
          </a:p>
        </p:txBody>
      </p:sp>
      <p:sp>
        <p:nvSpPr>
          <p:cNvPr id="5" name="Slide Number Placeholder 4">
            <a:extLst>
              <a:ext uri="{FF2B5EF4-FFF2-40B4-BE49-F238E27FC236}">
                <a16:creationId xmlns:a16="http://schemas.microsoft.com/office/drawing/2014/main" id="{CBC53B0A-0295-18F1-BF49-F21712A34DED}"/>
              </a:ext>
            </a:extLst>
          </p:cNvPr>
          <p:cNvSpPr>
            <a:spLocks noGrp="1"/>
          </p:cNvSpPr>
          <p:nvPr>
            <p:ph type="sldNum" sz="quarter" idx="10"/>
          </p:nvPr>
        </p:nvSpPr>
        <p:spPr/>
        <p:txBody>
          <a:bodyPr/>
          <a:lstStyle/>
          <a:p>
            <a:fld id="{00807DC7-69B7-4A49-8817-D463E23890B6}" type="slidenum">
              <a:rPr lang="en-US" smtClean="0"/>
              <a:t>20</a:t>
            </a:fld>
            <a:endParaRPr lang="en-US" dirty="0"/>
          </a:p>
        </p:txBody>
      </p:sp>
      <p:sp>
        <p:nvSpPr>
          <p:cNvPr id="8" name="Text Placeholder 2">
            <a:extLst>
              <a:ext uri="{FF2B5EF4-FFF2-40B4-BE49-F238E27FC236}">
                <a16:creationId xmlns:a16="http://schemas.microsoft.com/office/drawing/2014/main" id="{03E436DA-4226-0182-0AB0-BCB8C19DD233}"/>
              </a:ext>
            </a:extLst>
          </p:cNvPr>
          <p:cNvSpPr txBox="1">
            <a:spLocks/>
          </p:cNvSpPr>
          <p:nvPr/>
        </p:nvSpPr>
        <p:spPr>
          <a:xfrm>
            <a:off x="273060" y="904577"/>
            <a:ext cx="11807777"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a:lnSpc>
                <a:spcPct val="120000"/>
              </a:lnSpc>
            </a:pPr>
            <a:endParaRPr lang="vi-VN" sz="1600" dirty="0"/>
          </a:p>
        </p:txBody>
      </p:sp>
      <p:sp>
        <p:nvSpPr>
          <p:cNvPr id="9" name="Footer Placeholder 3">
            <a:extLst>
              <a:ext uri="{FF2B5EF4-FFF2-40B4-BE49-F238E27FC236}">
                <a16:creationId xmlns:a16="http://schemas.microsoft.com/office/drawing/2014/main" id="{B270FFBF-4C16-416E-696C-5B2392F16201}"/>
              </a:ext>
            </a:extLst>
          </p:cNvPr>
          <p:cNvSpPr>
            <a:spLocks noGrp="1"/>
          </p:cNvSpPr>
          <p:nvPr>
            <p:ph type="ftr" sz="quarter" idx="11"/>
          </p:nvPr>
        </p:nvSpPr>
        <p:spPr>
          <a:xfrm>
            <a:off x="305334" y="6460500"/>
            <a:ext cx="9352721" cy="358460"/>
          </a:xfrm>
        </p:spPr>
        <p:txBody>
          <a:bodyPr/>
          <a:lstStyle/>
          <a:p>
            <a:r>
              <a:rPr lang="en-US" sz="1400" b="1">
                <a:effectLst/>
                <a:latin typeface="Arial" panose="020B0604020202020204" pitchFamily="34" charset="0"/>
                <a:ea typeface="Calibri" panose="020F0502020204030204" pitchFamily="34" charset="0"/>
                <a:cs typeface="Arial" panose="020B0604020202020204" pitchFamily="34" charset="0"/>
              </a:rPr>
              <a:t>Phát triển hệ thống khuyến nghị sản phẩm dựa trên Collaborative Filtering</a:t>
            </a:r>
            <a:endParaRPr lang="en-US" sz="1400" b="1" dirty="0">
              <a:latin typeface="Arial" panose="020B0604020202020204" pitchFamily="34" charset="0"/>
              <a:cs typeface="Arial" panose="020B0604020202020204" pitchFamily="34" charset="0"/>
            </a:endParaRPr>
          </a:p>
        </p:txBody>
      </p:sp>
      <p:sp>
        <p:nvSpPr>
          <p:cNvPr id="2" name="Text Placeholder 2">
            <a:extLst>
              <a:ext uri="{FF2B5EF4-FFF2-40B4-BE49-F238E27FC236}">
                <a16:creationId xmlns:a16="http://schemas.microsoft.com/office/drawing/2014/main" id="{BB828839-656A-3E51-A4D0-D1D375B8FB67}"/>
              </a:ext>
            </a:extLst>
          </p:cNvPr>
          <p:cNvSpPr txBox="1">
            <a:spLocks/>
          </p:cNvSpPr>
          <p:nvPr/>
        </p:nvSpPr>
        <p:spPr>
          <a:xfrm>
            <a:off x="213961" y="904577"/>
            <a:ext cx="117674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err="1"/>
              <a:t>Các</a:t>
            </a:r>
            <a:r>
              <a:rPr lang="en-US" sz="2400" dirty="0"/>
              <a:t> </a:t>
            </a:r>
            <a:r>
              <a:rPr lang="en-US" sz="2400" dirty="0" err="1"/>
              <a:t>liên</a:t>
            </a:r>
            <a:r>
              <a:rPr lang="en-US" sz="2400" dirty="0"/>
              <a:t> </a:t>
            </a:r>
            <a:r>
              <a:rPr lang="en-US" sz="2400" dirty="0" err="1"/>
              <a:t>kết</a:t>
            </a:r>
            <a:r>
              <a:rPr lang="en-US" sz="2400" dirty="0"/>
              <a:t> </a:t>
            </a:r>
            <a:r>
              <a:rPr lang="en-US" sz="2400" dirty="0" err="1"/>
              <a:t>ngoài</a:t>
            </a:r>
            <a:r>
              <a:rPr lang="en-US" sz="2400" dirty="0"/>
              <a:t>:</a:t>
            </a:r>
          </a:p>
          <a:p>
            <a:pPr lvl="1"/>
            <a:r>
              <a:rPr lang="vi-VN" sz="1400" dirty="0"/>
              <a:t>Nguồn lưu trữ dự án</a:t>
            </a:r>
          </a:p>
          <a:p>
            <a:pPr lvl="2"/>
            <a:r>
              <a:rPr lang="fr-FR" sz="1050" dirty="0" err="1">
                <a:hlinkClick r:id="rId2"/>
              </a:rPr>
              <a:t>ambrouse</a:t>
            </a:r>
            <a:r>
              <a:rPr lang="fr-FR" sz="1050" dirty="0">
                <a:hlinkClick r:id="rId2"/>
              </a:rPr>
              <a:t>/</a:t>
            </a:r>
            <a:r>
              <a:rPr lang="fr-FR" sz="1050" dirty="0" err="1">
                <a:hlinkClick r:id="rId2"/>
              </a:rPr>
              <a:t>CF_based_encode_tranformer_de_xuat_san_pham</a:t>
            </a:r>
            <a:r>
              <a:rPr lang="fr-FR" sz="1050" dirty="0"/>
              <a:t> </a:t>
            </a:r>
            <a:r>
              <a:rPr lang="en-US" sz="1200" dirty="0">
                <a:hlinkClick r:id="rId3" action="ppaction://hlinkfile"/>
              </a:rPr>
              <a:t> </a:t>
            </a:r>
            <a:endParaRPr lang="vi-VN" sz="1200" dirty="0"/>
          </a:p>
          <a:p>
            <a:pPr lvl="1"/>
            <a:r>
              <a:rPr lang="vi-VN" sz="1400" dirty="0"/>
              <a:t>Nguồn dữ liệu dự án</a:t>
            </a:r>
          </a:p>
          <a:p>
            <a:pPr lvl="2"/>
            <a:r>
              <a:rPr lang="vi-VN" sz="1200" dirty="0">
                <a:hlinkClick r:id="rId4"/>
              </a:rPr>
              <a:t>https://drive.google.com/drive/folders/1tCpUZLlx7v_UZVV9qhwSa8HD5du9DdsG?usp=sharing </a:t>
            </a:r>
            <a:r>
              <a:rPr lang="en-US" sz="1200" dirty="0">
                <a:hlinkClick r:id="rId4"/>
              </a:rPr>
              <a:t> </a:t>
            </a:r>
            <a:endParaRPr lang="vi-VN" sz="1200" dirty="0"/>
          </a:p>
          <a:p>
            <a:pPr lvl="1"/>
            <a:r>
              <a:rPr lang="vi-VN" sz="1400" dirty="0"/>
              <a:t>Tài liệu mô tả chức năng người dùng (FSD)</a:t>
            </a:r>
          </a:p>
          <a:p>
            <a:pPr lvl="2"/>
            <a:r>
              <a:rPr lang="vi-VN" sz="1200" dirty="0">
                <a:hlinkClick r:id="rId5"/>
              </a:rPr>
              <a:t>https://github.com/ambrouse/CF_based_encode_tranformer_de_xuat_san_pham/blob/47ca45933f9bacc83ee257fe574d3dfdf3e07335/report/M%C3%94%20T%E1%BA%A2%20GIAO%20DI%E1%BB%86N%2C%20CH%E1%BB%A8C%20N%C4%82NG%20CHO%20TRANG%20WEB.docx</a:t>
            </a:r>
            <a:r>
              <a:rPr lang="vi-VN" sz="1200" dirty="0"/>
              <a:t> </a:t>
            </a:r>
          </a:p>
          <a:p>
            <a:pPr lvl="1"/>
            <a:r>
              <a:rPr lang="vi-VN" sz="1400" dirty="0"/>
              <a:t>Tài liệu mô tả database (DDD)</a:t>
            </a:r>
          </a:p>
          <a:p>
            <a:pPr lvl="2"/>
            <a:r>
              <a:rPr lang="vi-VN" sz="1200" dirty="0">
                <a:hlinkClick r:id="rId6"/>
              </a:rPr>
              <a:t>https://github.com/ambrouse/CF_based_encode_tranformer_de_xuat_san_pham/blob/47ca45933f9bacc83ee257fe574d3dfdf3e07335/report/M%C3%94%20T%E1%BA%A2%20DATABASE%20TRANG%20WEB.docx </a:t>
            </a:r>
            <a:endParaRPr lang="vi-VN" sz="1200" dirty="0"/>
          </a:p>
          <a:p>
            <a:pPr lvl="1"/>
            <a:r>
              <a:rPr lang="vi-VN" sz="1400" dirty="0"/>
              <a:t>Tài liệu mô tả api (API Documentation)</a:t>
            </a:r>
          </a:p>
          <a:p>
            <a:pPr lvl="2"/>
            <a:r>
              <a:rPr lang="vi-VN" sz="1200" dirty="0">
                <a:hlinkClick r:id="rId7"/>
              </a:rPr>
              <a:t>https://github.com/ambrouse/CF_based_encode_tranformer_de_xuat_san_pham/blob/47ca45933f9bacc83ee257fe574d3dfdf3e07335/report/Mo_ta_api_trang_web.docx </a:t>
            </a:r>
            <a:endParaRPr lang="vi-VN" sz="1200" dirty="0"/>
          </a:p>
          <a:p>
            <a:pPr lvl="1"/>
            <a:r>
              <a:rPr lang="vi-VN" sz="1400" dirty="0"/>
              <a:t>Diagram database</a:t>
            </a:r>
          </a:p>
          <a:p>
            <a:pPr lvl="2"/>
            <a:r>
              <a:rPr lang="vi-VN" sz="1200" dirty="0">
                <a:hlinkClick r:id="rId8"/>
              </a:rPr>
              <a:t>https://github.com/ambrouse/CF_based_encode_tranformer_de_xuat_san_pham/blob/47ca45933f9bacc83ee257fe574d3dfdf3e07335/web/database/Untitled%20(1).png</a:t>
            </a:r>
            <a:endParaRPr lang="vi-VN" sz="1200" dirty="0"/>
          </a:p>
          <a:p>
            <a:pPr lvl="1"/>
            <a:r>
              <a:rPr lang="en-US" sz="1400" dirty="0"/>
              <a:t>Link video demo</a:t>
            </a:r>
          </a:p>
          <a:p>
            <a:pPr lvl="2"/>
            <a:r>
              <a:rPr lang="vi-VN" sz="1200" dirty="0">
                <a:hlinkClick r:id="rId9"/>
              </a:rPr>
              <a:t>https://youtu.be/qbCDJKpHpqQ</a:t>
            </a:r>
            <a:r>
              <a:rPr lang="en-US" sz="1200" dirty="0"/>
              <a:t> </a:t>
            </a:r>
            <a:endParaRPr lang="vi-VN" sz="1200" dirty="0"/>
          </a:p>
          <a:p>
            <a:endParaRPr lang="en-US" sz="1600" dirty="0"/>
          </a:p>
          <a:p>
            <a:pPr marL="517525" lvl="2" indent="0">
              <a:buNone/>
            </a:pPr>
            <a:endParaRPr lang="en-US" sz="2000" dirty="0"/>
          </a:p>
        </p:txBody>
      </p:sp>
    </p:spTree>
    <p:extLst>
      <p:ext uri="{BB962C8B-B14F-4D97-AF65-F5344CB8AC3E}">
        <p14:creationId xmlns:p14="http://schemas.microsoft.com/office/powerpoint/2010/main" val="35224480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E0E121-2E20-DF18-FEED-19A96D2648D3}"/>
            </a:ext>
          </a:extLst>
        </p:cNvPr>
        <p:cNvGrpSpPr/>
        <p:nvPr/>
      </p:nvGrpSpPr>
      <p:grpSpPr>
        <a:xfrm>
          <a:off x="0" y="0"/>
          <a:ext cx="0" cy="0"/>
          <a:chOff x="0" y="0"/>
          <a:chExt cx="0" cy="0"/>
        </a:xfrm>
      </p:grpSpPr>
      <p:sp>
        <p:nvSpPr>
          <p:cNvPr id="3" name="Text Placeholder 2">
            <a:extLst>
              <a:ext uri="{FF2B5EF4-FFF2-40B4-BE49-F238E27FC236}">
                <a16:creationId xmlns:a16="http://schemas.microsoft.com/office/drawing/2014/main" id="{23CD2C42-2035-F483-EE81-E24F1B49815A}"/>
              </a:ext>
            </a:extLst>
          </p:cNvPr>
          <p:cNvSpPr>
            <a:spLocks noGrp="1"/>
          </p:cNvSpPr>
          <p:nvPr>
            <p:ph type="body" sz="half" idx="4294967295"/>
          </p:nvPr>
        </p:nvSpPr>
        <p:spPr>
          <a:xfrm>
            <a:off x="4191826" y="5203202"/>
            <a:ext cx="5019146" cy="501864"/>
          </a:xfrm>
        </p:spPr>
        <p:txBody>
          <a:bodyPr>
            <a:normAutofit fontScale="85000" lnSpcReduction="10000"/>
          </a:bodyPr>
          <a:lstStyle/>
          <a:p>
            <a:pPr marL="0" indent="0">
              <a:buNone/>
            </a:pPr>
            <a:r>
              <a:rPr lang="en-US" b="1" dirty="0">
                <a:solidFill>
                  <a:srgbClr val="002060"/>
                </a:solidFill>
                <a:latin typeface="Arial" panose="020B0604020202020204" pitchFamily="34" charset="0"/>
                <a:cs typeface="Arial" panose="020B0604020202020204" pitchFamily="34" charset="0"/>
              </a:rPr>
              <a:t>TP. HỒ CHÍ MINH, NGÀY .. THÁNG .. NĂM</a:t>
            </a:r>
          </a:p>
        </p:txBody>
      </p:sp>
      <p:sp>
        <p:nvSpPr>
          <p:cNvPr id="6" name="Text Placeholder 2">
            <a:extLst>
              <a:ext uri="{FF2B5EF4-FFF2-40B4-BE49-F238E27FC236}">
                <a16:creationId xmlns:a16="http://schemas.microsoft.com/office/drawing/2014/main" id="{705BF922-5E28-713F-3C2E-0EB04717F374}"/>
              </a:ext>
            </a:extLst>
          </p:cNvPr>
          <p:cNvSpPr txBox="1">
            <a:spLocks/>
          </p:cNvSpPr>
          <p:nvPr/>
        </p:nvSpPr>
        <p:spPr>
          <a:xfrm>
            <a:off x="1863310" y="1880939"/>
            <a:ext cx="9104670" cy="1908443"/>
          </a:xfrm>
          <a:prstGeom prst="rect">
            <a:avLst/>
          </a:prstGeom>
        </p:spPr>
        <p:txBody>
          <a:bodyPr vert="horz" lIns="91440" tIns="0" rIns="91440" bIns="0" rtlCol="0">
            <a:normAutofit/>
          </a:bodyPr>
          <a:lstStyle>
            <a:lvl1pPr marL="0" indent="0" algn="l" defTabSz="914400" rtl="0" eaLnBrk="1" latinLnBrk="0" hangingPunct="1">
              <a:lnSpc>
                <a:spcPct val="90000"/>
              </a:lnSpc>
              <a:spcBef>
                <a:spcPts val="0"/>
              </a:spcBef>
              <a:spcAft>
                <a:spcPts val="600"/>
              </a:spcAft>
              <a:buClr>
                <a:schemeClr val="accent1"/>
              </a:buClr>
              <a:buSzPct val="100000"/>
              <a:buFont typeface="Calibri" panose="020F0502020204030204" pitchFamily="34" charset="0"/>
              <a:buNone/>
              <a:defRPr sz="1500" kern="1200">
                <a:solidFill>
                  <a:srgbClr val="FFFFFF"/>
                </a:solidFill>
                <a:latin typeface="+mn-lt"/>
                <a:ea typeface="+mn-ea"/>
                <a:cs typeface="+mn-cs"/>
              </a:defRPr>
            </a:lvl1pPr>
            <a:lvl2pPr marL="457200" indent="0" algn="l" defTabSz="914400" rtl="0" eaLnBrk="1" latinLnBrk="0" hangingPunct="1">
              <a:lnSpc>
                <a:spcPct val="90000"/>
              </a:lnSpc>
              <a:spcBef>
                <a:spcPts val="200"/>
              </a:spcBef>
              <a:spcAft>
                <a:spcPts val="400"/>
              </a:spcAft>
              <a:buClr>
                <a:schemeClr val="accent1"/>
              </a:buClr>
              <a:buFont typeface="Calibri" pitchFamily="34" charset="0"/>
              <a:buNone/>
              <a:defRPr sz="1200" kern="1200">
                <a:solidFill>
                  <a:schemeClr val="tx1">
                    <a:lumMod val="75000"/>
                    <a:lumOff val="25000"/>
                  </a:schemeClr>
                </a:solidFill>
                <a:latin typeface="+mn-lt"/>
                <a:ea typeface="+mn-ea"/>
                <a:cs typeface="+mn-cs"/>
              </a:defRPr>
            </a:lvl2pPr>
            <a:lvl3pPr marL="914400" indent="0" algn="l" defTabSz="914400" rtl="0" eaLnBrk="1" latinLnBrk="0" hangingPunct="1">
              <a:lnSpc>
                <a:spcPct val="90000"/>
              </a:lnSpc>
              <a:spcBef>
                <a:spcPts val="200"/>
              </a:spcBef>
              <a:spcAft>
                <a:spcPts val="400"/>
              </a:spcAft>
              <a:buClr>
                <a:schemeClr val="accent1"/>
              </a:buClr>
              <a:buFont typeface="Calibri" pitchFamily="34" charset="0"/>
              <a:buNone/>
              <a:defRPr sz="1000" kern="1200">
                <a:solidFill>
                  <a:schemeClr val="tx1">
                    <a:lumMod val="75000"/>
                    <a:lumOff val="25000"/>
                  </a:schemeClr>
                </a:solidFill>
                <a:latin typeface="+mn-lt"/>
                <a:ea typeface="+mn-ea"/>
                <a:cs typeface="+mn-cs"/>
              </a:defRPr>
            </a:lvl3pPr>
            <a:lvl4pPr marL="1371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4pPr>
            <a:lvl5pPr marL="18288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5pPr>
            <a:lvl6pPr marL="22860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6pPr>
            <a:lvl7pPr marL="27432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7pPr>
            <a:lvl8pPr marL="32004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8pPr>
            <a:lvl9pPr marL="3657600" indent="0" algn="l" defTabSz="914400" rtl="0" eaLnBrk="1" latinLnBrk="0" hangingPunct="1">
              <a:lnSpc>
                <a:spcPct val="90000"/>
              </a:lnSpc>
              <a:spcBef>
                <a:spcPts val="200"/>
              </a:spcBef>
              <a:spcAft>
                <a:spcPts val="400"/>
              </a:spcAft>
              <a:buClr>
                <a:schemeClr val="accent1"/>
              </a:buClr>
              <a:buFont typeface="Calibri" pitchFamily="34" charset="0"/>
              <a:buNone/>
              <a:defRPr sz="900" kern="1200">
                <a:solidFill>
                  <a:schemeClr val="tx1">
                    <a:lumMod val="75000"/>
                    <a:lumOff val="25000"/>
                  </a:schemeClr>
                </a:solidFill>
                <a:latin typeface="+mn-lt"/>
                <a:ea typeface="+mn-ea"/>
                <a:cs typeface="+mn-cs"/>
              </a:defRPr>
            </a:lvl9pPr>
          </a:lstStyle>
          <a:p>
            <a:pPr algn="ctr">
              <a:lnSpc>
                <a:spcPct val="160000"/>
              </a:lnSpc>
            </a:pPr>
            <a:r>
              <a:rPr lang="en-US" sz="36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TRÂN TRỌNG CẢM ƠN </a:t>
            </a:r>
            <a:br>
              <a:rPr lang="en-US" sz="36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br>
            <a:r>
              <a:rPr lang="en-US" sz="3600" b="1" dirty="0">
                <a:solidFill>
                  <a:srgbClr val="FF0000"/>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QUÝ THẦY CÔ HỘI ĐỒNG KHOA HỌC</a:t>
            </a:r>
          </a:p>
        </p:txBody>
      </p:sp>
      <p:sp>
        <p:nvSpPr>
          <p:cNvPr id="5" name="TextBox 4">
            <a:extLst>
              <a:ext uri="{FF2B5EF4-FFF2-40B4-BE49-F238E27FC236}">
                <a16:creationId xmlns:a16="http://schemas.microsoft.com/office/drawing/2014/main" id="{FE6CD6FE-8C0D-D90C-7BA3-9D222ACE84F2}"/>
              </a:ext>
            </a:extLst>
          </p:cNvPr>
          <p:cNvSpPr txBox="1"/>
          <p:nvPr/>
        </p:nvSpPr>
        <p:spPr>
          <a:xfrm>
            <a:off x="129502" y="259501"/>
            <a:ext cx="12059322" cy="523220"/>
          </a:xfrm>
          <a:prstGeom prst="rect">
            <a:avLst/>
          </a:prstGeom>
          <a:noFill/>
        </p:spPr>
        <p:txBody>
          <a:bodyPr wrap="square">
            <a:spAutoFit/>
          </a:bodyPr>
          <a:lstStyle/>
          <a:p>
            <a:pPr algn="ctr"/>
            <a:r>
              <a:rPr lang="en-US" sz="2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BÁO CÁO </a:t>
            </a:r>
            <a:r>
              <a:rPr lang="en-US" sz="2800" b="1">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KHÓA LUẬN </a:t>
            </a:r>
            <a:r>
              <a:rPr lang="en-US" sz="2800" b="1" dirty="0">
                <a:solidFill>
                  <a:schemeClr val="bg1"/>
                </a:solidFill>
                <a:effectLst>
                  <a:outerShdw blurRad="38100" dist="38100" dir="2700000" algn="tl">
                    <a:srgbClr val="000000">
                      <a:alpha val="43137"/>
                    </a:srgbClr>
                  </a:outerShdw>
                </a:effectLst>
                <a:latin typeface="Arial" panose="020B0604020202020204" pitchFamily="34" charset="0"/>
                <a:cs typeface="Arial" panose="020B0604020202020204" pitchFamily="34" charset="0"/>
              </a:rPr>
              <a:t>TỐT NGHIỆP</a:t>
            </a:r>
          </a:p>
        </p:txBody>
      </p:sp>
    </p:spTree>
    <p:extLst>
      <p:ext uri="{BB962C8B-B14F-4D97-AF65-F5344CB8AC3E}">
        <p14:creationId xmlns:p14="http://schemas.microsoft.com/office/powerpoint/2010/main" val="10626329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0C2624-FFEE-C82A-C157-E07A300522A1}"/>
              </a:ext>
            </a:extLst>
          </p:cNvPr>
          <p:cNvSpPr>
            <a:spLocks noGrp="1"/>
          </p:cNvSpPr>
          <p:nvPr>
            <p:ph type="title"/>
          </p:nvPr>
        </p:nvSpPr>
        <p:spPr>
          <a:xfrm>
            <a:off x="1034473" y="55983"/>
            <a:ext cx="10085811" cy="625249"/>
          </a:xfrm>
        </p:spPr>
        <p:txBody>
          <a:bodyPr/>
          <a:lstStyle/>
          <a:p>
            <a:r>
              <a:rPr lang="en-US" dirty="0"/>
              <a:t>1. </a:t>
            </a:r>
            <a:r>
              <a:rPr lang="en-US" dirty="0" err="1"/>
              <a:t>Giới</a:t>
            </a:r>
            <a:r>
              <a:rPr lang="en-US" dirty="0"/>
              <a:t> </a:t>
            </a:r>
            <a:r>
              <a:rPr lang="en-US" dirty="0" err="1"/>
              <a:t>thiệu</a:t>
            </a:r>
            <a:r>
              <a:rPr lang="en-US" dirty="0"/>
              <a:t> </a:t>
            </a:r>
            <a:r>
              <a:rPr lang="en-US" dirty="0" err="1"/>
              <a:t>đề</a:t>
            </a:r>
            <a:r>
              <a:rPr lang="en-US" dirty="0"/>
              <a:t> </a:t>
            </a:r>
            <a:r>
              <a:rPr lang="en-US" dirty="0" err="1"/>
              <a:t>tài</a:t>
            </a:r>
            <a:endParaRPr lang="en-US" dirty="0"/>
          </a:p>
        </p:txBody>
      </p:sp>
      <p:sp>
        <p:nvSpPr>
          <p:cNvPr id="5" name="Slide Number Placeholder 4">
            <a:extLst>
              <a:ext uri="{FF2B5EF4-FFF2-40B4-BE49-F238E27FC236}">
                <a16:creationId xmlns:a16="http://schemas.microsoft.com/office/drawing/2014/main" id="{CBC53B0A-0295-18F1-BF49-F21712A34DED}"/>
              </a:ext>
            </a:extLst>
          </p:cNvPr>
          <p:cNvSpPr>
            <a:spLocks noGrp="1"/>
          </p:cNvSpPr>
          <p:nvPr>
            <p:ph type="sldNum" sz="quarter" idx="10"/>
          </p:nvPr>
        </p:nvSpPr>
        <p:spPr/>
        <p:txBody>
          <a:bodyPr/>
          <a:lstStyle/>
          <a:p>
            <a:fld id="{00807DC7-69B7-4A49-8817-D463E23890B6}" type="slidenum">
              <a:rPr lang="en-US" smtClean="0"/>
              <a:t>3</a:t>
            </a:fld>
            <a:endParaRPr lang="en-US" dirty="0"/>
          </a:p>
        </p:txBody>
      </p:sp>
      <p:sp>
        <p:nvSpPr>
          <p:cNvPr id="8" name="Text Placeholder 2">
            <a:extLst>
              <a:ext uri="{FF2B5EF4-FFF2-40B4-BE49-F238E27FC236}">
                <a16:creationId xmlns:a16="http://schemas.microsoft.com/office/drawing/2014/main" id="{03E436DA-4226-0182-0AB0-BCB8C19DD233}"/>
              </a:ext>
            </a:extLst>
          </p:cNvPr>
          <p:cNvSpPr txBox="1">
            <a:spLocks/>
          </p:cNvSpPr>
          <p:nvPr/>
        </p:nvSpPr>
        <p:spPr>
          <a:xfrm>
            <a:off x="273060" y="904577"/>
            <a:ext cx="11807777" cy="5555923"/>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err="1"/>
              <a:t>Tổng</a:t>
            </a:r>
            <a:r>
              <a:rPr lang="en-US" sz="2400" dirty="0"/>
              <a:t> </a:t>
            </a:r>
            <a:r>
              <a:rPr lang="en-US" sz="2400" dirty="0" err="1"/>
              <a:t>quan</a:t>
            </a:r>
            <a:r>
              <a:rPr lang="en-US" sz="2400" dirty="0"/>
              <a:t> </a:t>
            </a:r>
          </a:p>
          <a:p>
            <a:pPr lvl="2">
              <a:buFont typeface="Symbol" panose="05050102010706020507" pitchFamily="18" charset="2"/>
              <a:buChar char="+"/>
            </a:pPr>
            <a:r>
              <a:rPr lang="vi-VN" sz="1600" dirty="0"/>
              <a:t>Trong bối cảnh thương mại điện tử phát triển mạnh, hệ thống đề xuất đóng vai trò quan trọng trong việc cá nhân hóa trải nghiệm, tăng chuyển đổi và giữ chân khách hàng. Mô hình Collaborative Filtering (CF) truyền thống tuy hiệu quả nhưng gặp hạn chế với dữ liệu phân tán hoặc khan hiếm.</a:t>
            </a:r>
            <a:endParaRPr lang="en-US" sz="1600" dirty="0"/>
          </a:p>
          <a:p>
            <a:pPr lvl="2">
              <a:buFont typeface="Symbol" panose="05050102010706020507" pitchFamily="18" charset="2"/>
              <a:buChar char="+"/>
            </a:pPr>
            <a:r>
              <a:rPr lang="vi-VN" sz="1600" dirty="0"/>
              <a:t>Gần đây, Transformer vốn nổi bật trong xử lý ngôn ngữ</a:t>
            </a:r>
            <a:r>
              <a:rPr lang="en-US" sz="1600" dirty="0"/>
              <a:t> </a:t>
            </a:r>
            <a:r>
              <a:rPr lang="vi-VN" sz="1600" dirty="0"/>
              <a:t>đã được ứng dụng vào </a:t>
            </a:r>
            <a:r>
              <a:rPr lang="en-US" sz="1600" dirty="0" err="1"/>
              <a:t>hệ</a:t>
            </a:r>
            <a:r>
              <a:rPr lang="en-US" sz="1600" dirty="0"/>
              <a:t> </a:t>
            </a:r>
            <a:r>
              <a:rPr lang="en-US" sz="1600" dirty="0" err="1"/>
              <a:t>thống</a:t>
            </a:r>
            <a:r>
              <a:rPr lang="en-US" sz="1600" dirty="0"/>
              <a:t> </a:t>
            </a:r>
            <a:r>
              <a:rPr lang="en-US" sz="1600" dirty="0" err="1"/>
              <a:t>đề</a:t>
            </a:r>
            <a:r>
              <a:rPr lang="en-US" sz="1600" dirty="0"/>
              <a:t> </a:t>
            </a:r>
            <a:r>
              <a:rPr lang="en-US" sz="1600" dirty="0" err="1"/>
              <a:t>xuất</a:t>
            </a:r>
            <a:r>
              <a:rPr lang="en-US" sz="1600" dirty="0"/>
              <a:t> </a:t>
            </a:r>
            <a:r>
              <a:rPr lang="vi-VN" sz="1600" dirty="0"/>
              <a:t>nhờ khả năng học các mối quan hệ phức tạp. Việc kết hợp CF với Transformer mang đến một hướng tiếp cận hiện đại, cho phép mô hình hiểu sâu hơn về người dùng và sản phẩm thông qua cơ chế attention</a:t>
            </a:r>
            <a:endParaRPr lang="en-US" sz="1600" dirty="0"/>
          </a:p>
          <a:p>
            <a:r>
              <a:rPr lang="en-US" sz="2400" dirty="0" err="1"/>
              <a:t>Mô</a:t>
            </a:r>
            <a:r>
              <a:rPr lang="en-US" sz="2400" dirty="0"/>
              <a:t> </a:t>
            </a:r>
            <a:r>
              <a:rPr lang="en-US" sz="2400" dirty="0" err="1"/>
              <a:t>tả</a:t>
            </a:r>
            <a:r>
              <a:rPr lang="en-US" sz="2400" dirty="0"/>
              <a:t> </a:t>
            </a:r>
            <a:r>
              <a:rPr lang="en-US" sz="2400" dirty="0" err="1"/>
              <a:t>đề</a:t>
            </a:r>
            <a:r>
              <a:rPr lang="en-US" sz="2400" dirty="0"/>
              <a:t> </a:t>
            </a:r>
            <a:r>
              <a:rPr lang="en-US" sz="2400" dirty="0" err="1"/>
              <a:t>tài</a:t>
            </a:r>
            <a:endParaRPr lang="en-US" sz="2200" dirty="0"/>
          </a:p>
          <a:p>
            <a:pPr lvl="2"/>
            <a:r>
              <a:rPr lang="vi-VN" sz="1600" dirty="0"/>
              <a:t>Dự án này xây dựng hệ thống gợi ý sản phẩm cá nhân hóa, với mục tiêu dự đoán xác suất người dùng quan tâm hoặc </a:t>
            </a:r>
            <a:r>
              <a:rPr lang="en-US" sz="1600" dirty="0" err="1"/>
              <a:t>mua</a:t>
            </a:r>
            <a:r>
              <a:rPr lang="en-US" sz="1600" dirty="0"/>
              <a:t> </a:t>
            </a:r>
            <a:r>
              <a:rPr lang="en-US" sz="1600" dirty="0" err="1"/>
              <a:t>một</a:t>
            </a:r>
            <a:r>
              <a:rPr lang="en-US" sz="1600" dirty="0"/>
              <a:t> </a:t>
            </a:r>
            <a:r>
              <a:rPr lang="en-US" sz="1600" dirty="0" err="1"/>
              <a:t>sản</a:t>
            </a:r>
            <a:r>
              <a:rPr lang="en-US" sz="1600" dirty="0"/>
              <a:t> </a:t>
            </a:r>
            <a:r>
              <a:rPr lang="en-US" sz="1600" dirty="0" err="1"/>
              <a:t>phẩm</a:t>
            </a:r>
            <a:r>
              <a:rPr lang="vi-VN" sz="1600" dirty="0"/>
              <a:t>. Đây là bài toán supervised learning, đầu vào là các cặp người dùng – sản phẩm, mỗi cặp gồm </a:t>
            </a:r>
            <a:r>
              <a:rPr lang="en-US" sz="1600" dirty="0"/>
              <a:t>30</a:t>
            </a:r>
            <a:r>
              <a:rPr lang="vi-VN" sz="1600" dirty="0"/>
              <a:t> đặc trưng kết hợp giữa định danh, hành vi và nội dung. Đầu ra là nhãn nhị phân cho biết khả năng tương tác.</a:t>
            </a:r>
            <a:endParaRPr lang="en-US" sz="1600" dirty="0"/>
          </a:p>
          <a:p>
            <a:pPr lvl="2"/>
            <a:r>
              <a:rPr lang="vi-VN" sz="1600" dirty="0"/>
              <a:t>Khác với Collaborative Filtering truyền thống dựa vào ma trận tương tác, mô hình này tận dụng thêm thông tin phi cấu trúc, xử lý tốt hơn với dữ liệu thưa. Ngoài ra, dự án còn triển khai một hệ thống web giả lập môi trường thương mại điện tử để tích hợp và kiểm chứng mô hình trong thực tế.</a:t>
            </a:r>
            <a:endParaRPr lang="en-US" sz="1600" dirty="0"/>
          </a:p>
          <a:p>
            <a:r>
              <a:rPr lang="en-US" sz="2400" dirty="0" err="1"/>
              <a:t>Mục</a:t>
            </a:r>
            <a:r>
              <a:rPr lang="en-US" sz="2400" dirty="0"/>
              <a:t> </a:t>
            </a:r>
            <a:r>
              <a:rPr lang="en-US" sz="2400" dirty="0" err="1"/>
              <a:t>tiêu</a:t>
            </a:r>
            <a:r>
              <a:rPr lang="en-US" sz="2400" dirty="0"/>
              <a:t> </a:t>
            </a:r>
          </a:p>
          <a:p>
            <a:pPr lvl="2"/>
            <a:r>
              <a:rPr lang="en-US" sz="1600" dirty="0" err="1"/>
              <a:t>Kết</a:t>
            </a:r>
            <a:r>
              <a:rPr lang="en-US" sz="1600" dirty="0"/>
              <a:t> </a:t>
            </a:r>
            <a:r>
              <a:rPr lang="en-US" sz="1600" dirty="0" err="1"/>
              <a:t>quả</a:t>
            </a:r>
            <a:r>
              <a:rPr lang="en-US" sz="1600" dirty="0"/>
              <a:t> </a:t>
            </a:r>
            <a:r>
              <a:rPr lang="en-US" sz="1600" dirty="0" err="1"/>
              <a:t>kỳ</a:t>
            </a:r>
            <a:r>
              <a:rPr lang="en-US" sz="1600" dirty="0"/>
              <a:t> </a:t>
            </a:r>
            <a:r>
              <a:rPr lang="en-US" sz="1600" dirty="0" err="1"/>
              <a:t>vọng</a:t>
            </a:r>
            <a:r>
              <a:rPr lang="en-US" sz="1600" dirty="0"/>
              <a:t> </a:t>
            </a:r>
            <a:r>
              <a:rPr lang="en-US" sz="1600" dirty="0" err="1"/>
              <a:t>không</a:t>
            </a:r>
            <a:r>
              <a:rPr lang="en-US" sz="1600" dirty="0"/>
              <a:t> </a:t>
            </a:r>
            <a:r>
              <a:rPr lang="en-US" sz="1600" dirty="0" err="1"/>
              <a:t>chỉ</a:t>
            </a:r>
            <a:r>
              <a:rPr lang="en-US" sz="1600" dirty="0"/>
              <a:t> </a:t>
            </a:r>
            <a:r>
              <a:rPr lang="en-US" sz="1600" dirty="0" err="1"/>
              <a:t>là</a:t>
            </a:r>
            <a:r>
              <a:rPr lang="en-US" sz="1600" dirty="0"/>
              <a:t> </a:t>
            </a:r>
            <a:r>
              <a:rPr lang="en-US" sz="1600" dirty="0" err="1"/>
              <a:t>độ</a:t>
            </a:r>
            <a:r>
              <a:rPr lang="en-US" sz="1600" dirty="0"/>
              <a:t> </a:t>
            </a:r>
            <a:r>
              <a:rPr lang="en-US" sz="1600" dirty="0" err="1"/>
              <a:t>chính</a:t>
            </a:r>
            <a:r>
              <a:rPr lang="en-US" sz="1600" dirty="0"/>
              <a:t> </a:t>
            </a:r>
            <a:r>
              <a:rPr lang="en-US" sz="1600" dirty="0" err="1"/>
              <a:t>xác</a:t>
            </a:r>
            <a:r>
              <a:rPr lang="en-US" sz="1600" dirty="0"/>
              <a:t> </a:t>
            </a:r>
            <a:r>
              <a:rPr lang="en-US" sz="1600" dirty="0" err="1"/>
              <a:t>cao</a:t>
            </a:r>
            <a:r>
              <a:rPr lang="en-US" sz="1600" dirty="0"/>
              <a:t> </a:t>
            </a:r>
            <a:r>
              <a:rPr lang="en-US" sz="1600" dirty="0" err="1"/>
              <a:t>trong</a:t>
            </a:r>
            <a:r>
              <a:rPr lang="en-US" sz="1600" dirty="0"/>
              <a:t> </a:t>
            </a:r>
            <a:r>
              <a:rPr lang="en-US" sz="1600" dirty="0" err="1"/>
              <a:t>gợi</a:t>
            </a:r>
            <a:r>
              <a:rPr lang="en-US" sz="1600" dirty="0"/>
              <a:t> ý, </a:t>
            </a:r>
            <a:r>
              <a:rPr lang="en-US" sz="1600" dirty="0" err="1"/>
              <a:t>mà</a:t>
            </a:r>
            <a:r>
              <a:rPr lang="en-US" sz="1600" dirty="0"/>
              <a:t> </a:t>
            </a:r>
            <a:r>
              <a:rPr lang="en-US" sz="1600" dirty="0" err="1"/>
              <a:t>còn</a:t>
            </a:r>
            <a:r>
              <a:rPr lang="en-US" sz="1600" dirty="0"/>
              <a:t> </a:t>
            </a:r>
            <a:r>
              <a:rPr lang="en-US" sz="1600" dirty="0" err="1"/>
              <a:t>là</a:t>
            </a:r>
            <a:r>
              <a:rPr lang="en-US" sz="1600" dirty="0"/>
              <a:t> </a:t>
            </a:r>
            <a:r>
              <a:rPr lang="en-US" sz="1600" dirty="0" err="1"/>
              <a:t>nền</a:t>
            </a:r>
            <a:r>
              <a:rPr lang="en-US" sz="1600" dirty="0"/>
              <a:t> </a:t>
            </a:r>
            <a:r>
              <a:rPr lang="en-US" sz="1600" dirty="0" err="1"/>
              <a:t>tảng</a:t>
            </a:r>
            <a:r>
              <a:rPr lang="en-US" sz="1600" dirty="0"/>
              <a:t> </a:t>
            </a:r>
            <a:r>
              <a:rPr lang="en-US" sz="1600" dirty="0" err="1"/>
              <a:t>thông</a:t>
            </a:r>
            <a:r>
              <a:rPr lang="en-US" sz="1600" dirty="0"/>
              <a:t> </a:t>
            </a:r>
            <a:r>
              <a:rPr lang="en-US" sz="1600" dirty="0" err="1"/>
              <a:t>minh</a:t>
            </a:r>
            <a:r>
              <a:rPr lang="en-US" sz="1600" dirty="0"/>
              <a:t>, </a:t>
            </a:r>
            <a:r>
              <a:rPr lang="en-US" sz="1600" dirty="0" err="1"/>
              <a:t>linh</a:t>
            </a:r>
            <a:r>
              <a:rPr lang="en-US" sz="1600" dirty="0"/>
              <a:t> </a:t>
            </a:r>
            <a:r>
              <a:rPr lang="en-US" sz="1600" dirty="0" err="1"/>
              <a:t>hoạt</a:t>
            </a:r>
            <a:r>
              <a:rPr lang="en-US" sz="1600" dirty="0"/>
              <a:t> </a:t>
            </a:r>
            <a:r>
              <a:rPr lang="en-US" sz="1600" dirty="0" err="1"/>
              <a:t>và</a:t>
            </a:r>
            <a:r>
              <a:rPr lang="en-US" sz="1600" dirty="0"/>
              <a:t> </a:t>
            </a:r>
            <a:r>
              <a:rPr lang="en-US" sz="1600" dirty="0" err="1"/>
              <a:t>có</a:t>
            </a:r>
            <a:r>
              <a:rPr lang="en-US" sz="1600" dirty="0"/>
              <a:t> </a:t>
            </a:r>
            <a:r>
              <a:rPr lang="en-US" sz="1600" dirty="0" err="1"/>
              <a:t>khả</a:t>
            </a:r>
            <a:r>
              <a:rPr lang="en-US" sz="1600" dirty="0"/>
              <a:t> </a:t>
            </a:r>
            <a:r>
              <a:rPr lang="en-US" sz="1600" dirty="0" err="1"/>
              <a:t>năng</a:t>
            </a:r>
            <a:r>
              <a:rPr lang="en-US" sz="1600" dirty="0"/>
              <a:t> </a:t>
            </a:r>
            <a:r>
              <a:rPr lang="en-US" sz="1600" dirty="0" err="1"/>
              <a:t>mở</a:t>
            </a:r>
            <a:r>
              <a:rPr lang="en-US" sz="1600" dirty="0"/>
              <a:t> </a:t>
            </a:r>
            <a:r>
              <a:rPr lang="en-US" sz="1600" dirty="0" err="1"/>
              <a:t>rộng</a:t>
            </a:r>
            <a:r>
              <a:rPr lang="en-US" sz="1600" dirty="0"/>
              <a:t>, </a:t>
            </a:r>
            <a:r>
              <a:rPr lang="en-US" sz="1600" dirty="0" err="1"/>
              <a:t>mang</a:t>
            </a:r>
            <a:r>
              <a:rPr lang="en-US" sz="1600" dirty="0"/>
              <a:t> </a:t>
            </a:r>
            <a:r>
              <a:rPr lang="en-US" sz="1600" dirty="0" err="1"/>
              <a:t>lại</a:t>
            </a:r>
            <a:r>
              <a:rPr lang="en-US" sz="1600" dirty="0"/>
              <a:t> </a:t>
            </a:r>
            <a:r>
              <a:rPr lang="en-US" sz="1600" dirty="0" err="1"/>
              <a:t>giá</a:t>
            </a:r>
            <a:r>
              <a:rPr lang="en-US" sz="1600" dirty="0"/>
              <a:t> </a:t>
            </a:r>
            <a:r>
              <a:rPr lang="en-US" sz="1600" dirty="0" err="1"/>
              <a:t>trị</a:t>
            </a:r>
            <a:r>
              <a:rPr lang="en-US" sz="1600" dirty="0"/>
              <a:t> </a:t>
            </a:r>
            <a:r>
              <a:rPr lang="en-US" sz="1600" dirty="0" err="1"/>
              <a:t>dài</a:t>
            </a:r>
            <a:r>
              <a:rPr lang="en-US" sz="1600" dirty="0"/>
              <a:t> </a:t>
            </a:r>
            <a:r>
              <a:rPr lang="en-US" sz="1600" dirty="0" err="1"/>
              <a:t>hạn</a:t>
            </a:r>
            <a:r>
              <a:rPr lang="en-US" sz="1600" dirty="0"/>
              <a:t> </a:t>
            </a:r>
            <a:r>
              <a:rPr lang="en-US" sz="1600" dirty="0" err="1"/>
              <a:t>cho</a:t>
            </a:r>
            <a:r>
              <a:rPr lang="en-US" sz="1600" dirty="0"/>
              <a:t> </a:t>
            </a:r>
            <a:r>
              <a:rPr lang="en-US" sz="1600" dirty="0" err="1"/>
              <a:t>kinh</a:t>
            </a:r>
            <a:r>
              <a:rPr lang="en-US" sz="1600" dirty="0"/>
              <a:t> </a:t>
            </a:r>
            <a:r>
              <a:rPr lang="en-US" sz="1600" dirty="0" err="1"/>
              <a:t>doanh</a:t>
            </a:r>
            <a:r>
              <a:rPr lang="en-US" sz="1600" dirty="0"/>
              <a:t>.</a:t>
            </a:r>
          </a:p>
          <a:p>
            <a:pPr lvl="1"/>
            <a:endParaRPr lang="en-US" sz="2100" dirty="0"/>
          </a:p>
          <a:p>
            <a:pPr lvl="1"/>
            <a:endParaRPr lang="en-US" sz="2000" dirty="0">
              <a:solidFill>
                <a:srgbClr val="000000"/>
              </a:solidFill>
              <a:effectLst/>
              <a:ea typeface="Calibri" panose="020F0502020204030204" pitchFamily="34" charset="0"/>
            </a:endParaRPr>
          </a:p>
          <a:p>
            <a:pPr lvl="2"/>
            <a:endParaRPr lang="en-US" sz="1600" dirty="0"/>
          </a:p>
          <a:p>
            <a:pPr marL="517525" lvl="2" indent="0">
              <a:buNone/>
            </a:pPr>
            <a:endParaRPr lang="en-US" sz="1600" dirty="0"/>
          </a:p>
        </p:txBody>
      </p:sp>
      <p:sp>
        <p:nvSpPr>
          <p:cNvPr id="9" name="Footer Placeholder 3">
            <a:extLst>
              <a:ext uri="{FF2B5EF4-FFF2-40B4-BE49-F238E27FC236}">
                <a16:creationId xmlns:a16="http://schemas.microsoft.com/office/drawing/2014/main" id="{B270FFBF-4C16-416E-696C-5B2392F16201}"/>
              </a:ext>
            </a:extLst>
          </p:cNvPr>
          <p:cNvSpPr>
            <a:spLocks noGrp="1"/>
          </p:cNvSpPr>
          <p:nvPr>
            <p:ph type="ftr" sz="quarter" idx="11"/>
          </p:nvPr>
        </p:nvSpPr>
        <p:spPr>
          <a:xfrm>
            <a:off x="305334" y="6460500"/>
            <a:ext cx="9352721" cy="358460"/>
          </a:xfrm>
        </p:spPr>
        <p:txBody>
          <a:bodyPr/>
          <a:lstStyle/>
          <a:p>
            <a:r>
              <a:rPr lang="en-US" sz="1400" b="1" dirty="0" err="1">
                <a:effectLst/>
                <a:latin typeface="Arial" panose="020B0604020202020204" pitchFamily="34" charset="0"/>
                <a:ea typeface="Calibri" panose="020F0502020204030204" pitchFamily="34" charset="0"/>
                <a:cs typeface="Arial" panose="020B0604020202020204" pitchFamily="34" charset="0"/>
              </a:rPr>
              <a:t>Phát</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triển</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hệ</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thống</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khuyến</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nghị</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sản</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phẩm</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dựa</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trên</a:t>
            </a:r>
            <a:r>
              <a:rPr lang="en-US" sz="1400" b="1" dirty="0">
                <a:effectLst/>
                <a:latin typeface="Arial" panose="020B0604020202020204" pitchFamily="34" charset="0"/>
                <a:ea typeface="Calibri" panose="020F0502020204030204" pitchFamily="34" charset="0"/>
                <a:cs typeface="Arial" panose="020B0604020202020204" pitchFamily="34" charset="0"/>
              </a:rPr>
              <a:t> Collaborative Filtering</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72936381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0C2624-FFEE-C82A-C157-E07A300522A1}"/>
              </a:ext>
            </a:extLst>
          </p:cNvPr>
          <p:cNvSpPr>
            <a:spLocks noGrp="1"/>
          </p:cNvSpPr>
          <p:nvPr>
            <p:ph type="title"/>
          </p:nvPr>
        </p:nvSpPr>
        <p:spPr>
          <a:xfrm>
            <a:off x="1034473" y="55983"/>
            <a:ext cx="10085811" cy="625249"/>
          </a:xfrm>
        </p:spPr>
        <p:txBody>
          <a:bodyPr/>
          <a:lstStyle/>
          <a:p>
            <a:r>
              <a:rPr lang="en-US" dirty="0"/>
              <a:t>2. </a:t>
            </a:r>
            <a:r>
              <a:rPr lang="en-US" dirty="0" err="1"/>
              <a:t>Mô</a:t>
            </a:r>
            <a:r>
              <a:rPr lang="en-US" dirty="0"/>
              <a:t> </a:t>
            </a:r>
            <a:r>
              <a:rPr lang="en-US" dirty="0" err="1"/>
              <a:t>hình</a:t>
            </a:r>
            <a:r>
              <a:rPr lang="en-US" dirty="0"/>
              <a:t> </a:t>
            </a:r>
            <a:r>
              <a:rPr lang="en-US" dirty="0" err="1"/>
              <a:t>lý</a:t>
            </a:r>
            <a:r>
              <a:rPr lang="en-US" dirty="0"/>
              <a:t> </a:t>
            </a:r>
            <a:r>
              <a:rPr lang="en-US" dirty="0" err="1"/>
              <a:t>thuyết</a:t>
            </a:r>
            <a:r>
              <a:rPr lang="en-US" dirty="0"/>
              <a:t> </a:t>
            </a:r>
          </a:p>
        </p:txBody>
      </p:sp>
      <p:sp>
        <p:nvSpPr>
          <p:cNvPr id="5" name="Slide Number Placeholder 4">
            <a:extLst>
              <a:ext uri="{FF2B5EF4-FFF2-40B4-BE49-F238E27FC236}">
                <a16:creationId xmlns:a16="http://schemas.microsoft.com/office/drawing/2014/main" id="{CBC53B0A-0295-18F1-BF49-F21712A34DED}"/>
              </a:ext>
            </a:extLst>
          </p:cNvPr>
          <p:cNvSpPr>
            <a:spLocks noGrp="1"/>
          </p:cNvSpPr>
          <p:nvPr>
            <p:ph type="sldNum" sz="quarter" idx="10"/>
          </p:nvPr>
        </p:nvSpPr>
        <p:spPr/>
        <p:txBody>
          <a:bodyPr/>
          <a:lstStyle/>
          <a:p>
            <a:fld id="{00807DC7-69B7-4A49-8817-D463E23890B6}" type="slidenum">
              <a:rPr lang="en-US" smtClean="0"/>
              <a:t>4</a:t>
            </a:fld>
            <a:endParaRPr lang="en-US" dirty="0"/>
          </a:p>
        </p:txBody>
      </p:sp>
      <p:sp>
        <p:nvSpPr>
          <p:cNvPr id="8" name="Text Placeholder 2">
            <a:extLst>
              <a:ext uri="{FF2B5EF4-FFF2-40B4-BE49-F238E27FC236}">
                <a16:creationId xmlns:a16="http://schemas.microsoft.com/office/drawing/2014/main" id="{03E436DA-4226-0182-0AB0-BCB8C19DD233}"/>
              </a:ext>
            </a:extLst>
          </p:cNvPr>
          <p:cNvSpPr txBox="1">
            <a:spLocks/>
          </p:cNvSpPr>
          <p:nvPr/>
        </p:nvSpPr>
        <p:spPr>
          <a:xfrm>
            <a:off x="273061" y="904577"/>
            <a:ext cx="117083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t>2.1 </a:t>
            </a:r>
            <a:r>
              <a:rPr lang="en-US" sz="2400" dirty="0" err="1"/>
              <a:t>Kiến</a:t>
            </a:r>
            <a:r>
              <a:rPr lang="en-US" sz="2400" dirty="0"/>
              <a:t> </a:t>
            </a:r>
            <a:r>
              <a:rPr lang="en-US" sz="2400" dirty="0" err="1"/>
              <a:t>trúc</a:t>
            </a:r>
            <a:r>
              <a:rPr lang="en-US" sz="2400" dirty="0"/>
              <a:t> </a:t>
            </a:r>
            <a:r>
              <a:rPr lang="en-US" sz="2400" dirty="0" err="1"/>
              <a:t>mô</a:t>
            </a:r>
            <a:r>
              <a:rPr lang="en-US" sz="2400" dirty="0"/>
              <a:t> </a:t>
            </a:r>
            <a:r>
              <a:rPr lang="en-US" sz="2400" dirty="0" err="1"/>
              <a:t>hình</a:t>
            </a:r>
            <a:endParaRPr lang="en-US" sz="2400" dirty="0"/>
          </a:p>
          <a:p>
            <a:pPr lvl="1"/>
            <a:r>
              <a:rPr lang="en-US" sz="2000" dirty="0" err="1"/>
              <a:t>Mô</a:t>
            </a:r>
            <a:r>
              <a:rPr lang="en-US" sz="2000" dirty="0"/>
              <a:t> </a:t>
            </a:r>
            <a:r>
              <a:rPr lang="en-US" sz="2000" dirty="0" err="1"/>
              <a:t>tả</a:t>
            </a:r>
            <a:endParaRPr lang="en-US" sz="2000" dirty="0"/>
          </a:p>
          <a:p>
            <a:pPr lvl="2"/>
            <a:r>
              <a:rPr lang="vi-VN" sz="1600" dirty="0"/>
              <a:t>Mục tiêu của </a:t>
            </a:r>
            <a:r>
              <a:rPr lang="en-US" sz="1600" dirty="0" err="1"/>
              <a:t>mô</a:t>
            </a:r>
            <a:r>
              <a:rPr lang="en-US" sz="1600" dirty="0"/>
              <a:t> </a:t>
            </a:r>
            <a:r>
              <a:rPr lang="en-US" sz="1600" dirty="0" err="1"/>
              <a:t>hình</a:t>
            </a:r>
            <a:r>
              <a:rPr lang="vi-VN" sz="1600" dirty="0"/>
              <a:t> là dự đoán sự quan tâm hoặc hành vi của một người dùng đối với một sản phẩm, dựa trên mối quan hệ tương tác giữa người dùng và sản phẩm trong quá khứ.</a:t>
            </a:r>
            <a:endParaRPr lang="en-US" sz="1600" dirty="0"/>
          </a:p>
          <a:p>
            <a:pPr lvl="2"/>
            <a:endParaRPr lang="en-US" sz="1600" dirty="0"/>
          </a:p>
          <a:p>
            <a:pPr lvl="1"/>
            <a:r>
              <a:rPr lang="en-US" sz="2000" dirty="0" err="1"/>
              <a:t>Một</a:t>
            </a:r>
            <a:r>
              <a:rPr lang="en-US" sz="2000" dirty="0"/>
              <a:t> </a:t>
            </a:r>
            <a:r>
              <a:rPr lang="en-US" sz="2000" dirty="0" err="1"/>
              <a:t>vài</a:t>
            </a:r>
            <a:r>
              <a:rPr lang="en-US" sz="2000" dirty="0"/>
              <a:t> </a:t>
            </a:r>
            <a:r>
              <a:rPr lang="en-US" sz="2000" dirty="0" err="1"/>
              <a:t>cách</a:t>
            </a:r>
            <a:r>
              <a:rPr lang="en-US" sz="2000" dirty="0"/>
              <a:t> </a:t>
            </a:r>
            <a:r>
              <a:rPr lang="en-US" sz="2000" dirty="0" err="1"/>
              <a:t>triển</a:t>
            </a:r>
            <a:r>
              <a:rPr lang="en-US" sz="2000" dirty="0"/>
              <a:t> </a:t>
            </a:r>
            <a:r>
              <a:rPr lang="en-US" sz="2000" dirty="0" err="1"/>
              <a:t>khai</a:t>
            </a:r>
            <a:r>
              <a:rPr lang="en-US" sz="2000" dirty="0"/>
              <a:t> </a:t>
            </a:r>
            <a:r>
              <a:rPr lang="en-US" sz="2000" dirty="0" err="1"/>
              <a:t>của</a:t>
            </a:r>
            <a:r>
              <a:rPr lang="en-US" sz="2000" dirty="0"/>
              <a:t> </a:t>
            </a:r>
            <a:r>
              <a:rPr lang="en-US" sz="2000" dirty="0" err="1"/>
              <a:t>kiến</a:t>
            </a:r>
            <a:r>
              <a:rPr lang="en-US" sz="2000" dirty="0"/>
              <a:t> </a:t>
            </a:r>
            <a:r>
              <a:rPr lang="en-US" sz="2000" dirty="0" err="1"/>
              <a:t>trúc</a:t>
            </a:r>
            <a:endParaRPr lang="en-US" sz="2000" dirty="0"/>
          </a:p>
          <a:p>
            <a:pPr lvl="2"/>
            <a:r>
              <a:rPr lang="vi-VN" sz="1600" dirty="0"/>
              <a:t>User-based CF: tìm người dùng tương tự.</a:t>
            </a:r>
          </a:p>
          <a:p>
            <a:pPr lvl="2"/>
            <a:r>
              <a:rPr lang="vi-VN" sz="1600" dirty="0"/>
              <a:t>Item-based CF: tìm sản phẩm tương tự.</a:t>
            </a:r>
          </a:p>
          <a:p>
            <a:pPr lvl="2"/>
            <a:r>
              <a:rPr lang="vi-VN" sz="1600" dirty="0"/>
              <a:t>Matrix Factorization: ánh xạ người dùng và sản phẩm vào cùng một không gian tiềm ẩn (latent space), trong đó độ tương đồng được đo bằng dot product hoặc cosine similarity.</a:t>
            </a:r>
          </a:p>
          <a:p>
            <a:pPr lvl="2"/>
            <a:r>
              <a:rPr lang="vi-VN" sz="1600" dirty="0"/>
              <a:t>Neural CF: dùng mạng nơ-ron để mô hình hóa tương tác phi tuyến giữa người dùng và sản phẩm.</a:t>
            </a:r>
          </a:p>
          <a:p>
            <a:pPr lvl="2"/>
            <a:endParaRPr lang="vi-VN" sz="1600" dirty="0"/>
          </a:p>
          <a:p>
            <a:pPr lvl="1"/>
            <a:r>
              <a:rPr lang="en-US" sz="2000" dirty="0" err="1"/>
              <a:t>Mô</a:t>
            </a:r>
            <a:r>
              <a:rPr lang="en-US" sz="2000" dirty="0"/>
              <a:t> </a:t>
            </a:r>
            <a:r>
              <a:rPr lang="en-US" sz="2000" dirty="0" err="1"/>
              <a:t>hình</a:t>
            </a:r>
            <a:r>
              <a:rPr lang="en-US" sz="2000" dirty="0"/>
              <a:t> </a:t>
            </a:r>
            <a:r>
              <a:rPr lang="en-US" sz="2000" dirty="0" err="1"/>
              <a:t>sử</a:t>
            </a:r>
            <a:r>
              <a:rPr lang="en-US" sz="2000" dirty="0"/>
              <a:t> </a:t>
            </a:r>
            <a:r>
              <a:rPr lang="en-US" sz="2000" dirty="0" err="1"/>
              <a:t>dụng</a:t>
            </a:r>
            <a:endParaRPr lang="en-US" sz="2000" dirty="0"/>
          </a:p>
          <a:p>
            <a:pPr lvl="2"/>
            <a:r>
              <a:rPr lang="vi-VN" sz="1600" dirty="0"/>
              <a:t>Trong kiến trúc CF-based Encoder Transformer, thay vì đơn thuần ánh xạ người dùng và sản phẩm sang vector qua embedding rồi tính dot product, mô hình thực hiện các bước:</a:t>
            </a:r>
            <a:r>
              <a:rPr lang="en-US" sz="1600" dirty="0"/>
              <a:t> </a:t>
            </a:r>
            <a:r>
              <a:rPr lang="vi-VN" sz="1600" dirty="0"/>
              <a:t>Gom nhóm tương tác, </a:t>
            </a:r>
            <a:r>
              <a:rPr lang="en-US" sz="1600" dirty="0"/>
              <a:t>á</a:t>
            </a:r>
            <a:r>
              <a:rPr lang="vi-VN" sz="1600" dirty="0"/>
              <a:t>nh xạ embedding theo nhóm, </a:t>
            </a:r>
            <a:r>
              <a:rPr lang="en-US" sz="1600" dirty="0"/>
              <a:t>t</a:t>
            </a:r>
            <a:r>
              <a:rPr lang="vi-VN" sz="1600" dirty="0"/>
              <a:t>ruyền qua Encoder Transformer, </a:t>
            </a:r>
            <a:r>
              <a:rPr lang="en-US" sz="1600" dirty="0"/>
              <a:t>h</a:t>
            </a:r>
            <a:r>
              <a:rPr lang="vi-VN" sz="1600" dirty="0"/>
              <a:t>ợp nhất thông tin và dự đoán</a:t>
            </a:r>
            <a:r>
              <a:rPr lang="en-US" sz="1600" dirty="0"/>
              <a:t>.</a:t>
            </a:r>
            <a:endParaRPr lang="en-US" sz="1000" dirty="0"/>
          </a:p>
          <a:p>
            <a:pPr marL="0" indent="0">
              <a:buNone/>
            </a:pPr>
            <a:endParaRPr lang="en-US" sz="1000" dirty="0"/>
          </a:p>
        </p:txBody>
      </p:sp>
      <p:sp>
        <p:nvSpPr>
          <p:cNvPr id="9" name="Footer Placeholder 3">
            <a:extLst>
              <a:ext uri="{FF2B5EF4-FFF2-40B4-BE49-F238E27FC236}">
                <a16:creationId xmlns:a16="http://schemas.microsoft.com/office/drawing/2014/main" id="{B270FFBF-4C16-416E-696C-5B2392F16201}"/>
              </a:ext>
            </a:extLst>
          </p:cNvPr>
          <p:cNvSpPr>
            <a:spLocks noGrp="1"/>
          </p:cNvSpPr>
          <p:nvPr>
            <p:ph type="ftr" sz="quarter" idx="11"/>
          </p:nvPr>
        </p:nvSpPr>
        <p:spPr>
          <a:xfrm>
            <a:off x="305334" y="6460500"/>
            <a:ext cx="9352721" cy="358460"/>
          </a:xfrm>
        </p:spPr>
        <p:txBody>
          <a:bodyPr/>
          <a:lstStyle/>
          <a:p>
            <a:r>
              <a:rPr lang="en-US" sz="1400" b="1" dirty="0" err="1">
                <a:effectLst/>
                <a:latin typeface="Arial" panose="020B0604020202020204" pitchFamily="34" charset="0"/>
                <a:ea typeface="Calibri" panose="020F0502020204030204" pitchFamily="34" charset="0"/>
                <a:cs typeface="Arial" panose="020B0604020202020204" pitchFamily="34" charset="0"/>
              </a:rPr>
              <a:t>Phát</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triển</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hệ</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thống</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khuyến</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nghị</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sản</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phẩm</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dựa</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trên</a:t>
            </a:r>
            <a:r>
              <a:rPr lang="en-US" sz="1400" b="1" dirty="0">
                <a:effectLst/>
                <a:latin typeface="Arial" panose="020B0604020202020204" pitchFamily="34" charset="0"/>
                <a:ea typeface="Calibri" panose="020F0502020204030204" pitchFamily="34" charset="0"/>
                <a:cs typeface="Arial" panose="020B0604020202020204" pitchFamily="34" charset="0"/>
              </a:rPr>
              <a:t> Collaborative Filtering</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817504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22AC-3457-A230-CA09-4D1FCEF9D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BD071-D97D-A365-67FB-9E1821A254FB}"/>
              </a:ext>
            </a:extLst>
          </p:cNvPr>
          <p:cNvSpPr>
            <a:spLocks noGrp="1"/>
          </p:cNvSpPr>
          <p:nvPr>
            <p:ph type="title"/>
          </p:nvPr>
        </p:nvSpPr>
        <p:spPr>
          <a:xfrm>
            <a:off x="865238" y="71384"/>
            <a:ext cx="11240621" cy="554781"/>
          </a:xfrm>
        </p:spPr>
        <p:txBody>
          <a:bodyPr>
            <a:normAutofit/>
          </a:bodyPr>
          <a:lstStyle/>
          <a:p>
            <a:r>
              <a:rPr lang="en-US" dirty="0"/>
              <a:t>2</a:t>
            </a:r>
            <a:r>
              <a:rPr lang="en-US" sz="2800" dirty="0"/>
              <a:t>. </a:t>
            </a:r>
            <a:r>
              <a:rPr lang="en-US" dirty="0" err="1"/>
              <a:t>Mô</a:t>
            </a:r>
            <a:r>
              <a:rPr lang="en-US" dirty="0"/>
              <a:t> </a:t>
            </a:r>
            <a:r>
              <a:rPr lang="en-US" dirty="0" err="1"/>
              <a:t>hình</a:t>
            </a:r>
            <a:r>
              <a:rPr lang="en-US" dirty="0"/>
              <a:t> </a:t>
            </a:r>
            <a:r>
              <a:rPr lang="en-US" dirty="0" err="1"/>
              <a:t>lý</a:t>
            </a:r>
            <a:r>
              <a:rPr lang="en-US" dirty="0"/>
              <a:t> </a:t>
            </a:r>
            <a:r>
              <a:rPr lang="en-US" dirty="0" err="1"/>
              <a:t>thuyết</a:t>
            </a:r>
            <a:r>
              <a:rPr lang="en-US" dirty="0"/>
              <a:t> </a:t>
            </a:r>
            <a:endParaRPr lang="vi-VN" sz="2800" dirty="0"/>
          </a:p>
        </p:txBody>
      </p:sp>
      <p:sp>
        <p:nvSpPr>
          <p:cNvPr id="5" name="Slide Number Placeholder 4">
            <a:extLst>
              <a:ext uri="{FF2B5EF4-FFF2-40B4-BE49-F238E27FC236}">
                <a16:creationId xmlns:a16="http://schemas.microsoft.com/office/drawing/2014/main" id="{04ACA443-995E-5B50-A39C-7AE2E780307A}"/>
              </a:ext>
            </a:extLst>
          </p:cNvPr>
          <p:cNvSpPr>
            <a:spLocks noGrp="1"/>
          </p:cNvSpPr>
          <p:nvPr>
            <p:ph type="sldNum" sz="quarter" idx="12"/>
          </p:nvPr>
        </p:nvSpPr>
        <p:spPr/>
        <p:txBody>
          <a:bodyPr/>
          <a:lstStyle/>
          <a:p>
            <a:fld id="{00807DC7-69B7-4A49-8817-D463E23890B6}" type="slidenum">
              <a:rPr lang="en-US" smtClean="0"/>
              <a:t>5</a:t>
            </a:fld>
            <a:endParaRPr lang="en-US" dirty="0"/>
          </a:p>
        </p:txBody>
      </p:sp>
      <p:sp>
        <p:nvSpPr>
          <p:cNvPr id="6" name="Text Placeholder 2">
            <a:extLst>
              <a:ext uri="{FF2B5EF4-FFF2-40B4-BE49-F238E27FC236}">
                <a16:creationId xmlns:a16="http://schemas.microsoft.com/office/drawing/2014/main" id="{B64BD362-73CE-CC1E-5A90-C97F47429304}"/>
              </a:ext>
            </a:extLst>
          </p:cNvPr>
          <p:cNvSpPr txBox="1">
            <a:spLocks/>
          </p:cNvSpPr>
          <p:nvPr/>
        </p:nvSpPr>
        <p:spPr>
          <a:xfrm>
            <a:off x="213961" y="904577"/>
            <a:ext cx="117674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000" dirty="0"/>
          </a:p>
        </p:txBody>
      </p:sp>
      <p:sp>
        <p:nvSpPr>
          <p:cNvPr id="7" name="Footer Placeholder 3">
            <a:extLst>
              <a:ext uri="{FF2B5EF4-FFF2-40B4-BE49-F238E27FC236}">
                <a16:creationId xmlns:a16="http://schemas.microsoft.com/office/drawing/2014/main" id="{A5E7A386-2C71-B5D3-1A7A-EC89976AD91A}"/>
              </a:ext>
            </a:extLst>
          </p:cNvPr>
          <p:cNvSpPr>
            <a:spLocks noGrp="1"/>
          </p:cNvSpPr>
          <p:nvPr>
            <p:ph type="ftr" sz="quarter" idx="11"/>
          </p:nvPr>
        </p:nvSpPr>
        <p:spPr>
          <a:xfrm>
            <a:off x="305334" y="6460500"/>
            <a:ext cx="9352721" cy="358460"/>
          </a:xfrm>
        </p:spPr>
        <p:txBody>
          <a:bodyPr/>
          <a:lstStyle/>
          <a:p>
            <a:r>
              <a:rPr lang="en-US" sz="1400" b="1">
                <a:effectLst/>
                <a:latin typeface="Arial" panose="020B0604020202020204" pitchFamily="34" charset="0"/>
                <a:ea typeface="Calibri" panose="020F0502020204030204" pitchFamily="34" charset="0"/>
                <a:cs typeface="Arial" panose="020B0604020202020204" pitchFamily="34" charset="0"/>
              </a:rPr>
              <a:t>Phát triển hệ thống khuyến nghị sản phẩm dựa trên Collaborative Filtering</a:t>
            </a:r>
            <a:endParaRPr lang="en-US" sz="14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AABE2A36-FE9A-A872-A62C-7C668A8D3CE2}"/>
              </a:ext>
            </a:extLst>
          </p:cNvPr>
          <p:cNvPicPr>
            <a:picLocks noChangeAspect="1"/>
          </p:cNvPicPr>
          <p:nvPr/>
        </p:nvPicPr>
        <p:blipFill>
          <a:blip r:embed="rId2"/>
          <a:stretch>
            <a:fillRect/>
          </a:stretch>
        </p:blipFill>
        <p:spPr>
          <a:xfrm>
            <a:off x="0" y="919419"/>
            <a:ext cx="12192000" cy="5019162"/>
          </a:xfrm>
          <a:prstGeom prst="rect">
            <a:avLst/>
          </a:prstGeom>
        </p:spPr>
      </p:pic>
      <p:pic>
        <p:nvPicPr>
          <p:cNvPr id="9" name="Picture 8">
            <a:extLst>
              <a:ext uri="{FF2B5EF4-FFF2-40B4-BE49-F238E27FC236}">
                <a16:creationId xmlns:a16="http://schemas.microsoft.com/office/drawing/2014/main" id="{23071573-9101-0489-F9EF-7ACBA0BFD420}"/>
              </a:ext>
            </a:extLst>
          </p:cNvPr>
          <p:cNvPicPr>
            <a:picLocks noChangeAspect="1"/>
          </p:cNvPicPr>
          <p:nvPr/>
        </p:nvPicPr>
        <p:blipFill>
          <a:blip r:embed="rId3"/>
          <a:stretch>
            <a:fillRect/>
          </a:stretch>
        </p:blipFill>
        <p:spPr>
          <a:xfrm>
            <a:off x="7292825" y="3977922"/>
            <a:ext cx="1228109" cy="2880078"/>
          </a:xfrm>
          <a:prstGeom prst="rect">
            <a:avLst/>
          </a:prstGeom>
        </p:spPr>
      </p:pic>
    </p:spTree>
    <p:extLst>
      <p:ext uri="{BB962C8B-B14F-4D97-AF65-F5344CB8AC3E}">
        <p14:creationId xmlns:p14="http://schemas.microsoft.com/office/powerpoint/2010/main" val="15732224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0C2624-FFEE-C82A-C157-E07A300522A1}"/>
              </a:ext>
            </a:extLst>
          </p:cNvPr>
          <p:cNvSpPr>
            <a:spLocks noGrp="1"/>
          </p:cNvSpPr>
          <p:nvPr>
            <p:ph type="title"/>
          </p:nvPr>
        </p:nvSpPr>
        <p:spPr>
          <a:xfrm>
            <a:off x="1034473" y="55983"/>
            <a:ext cx="10085811" cy="625249"/>
          </a:xfrm>
        </p:spPr>
        <p:txBody>
          <a:bodyPr/>
          <a:lstStyle/>
          <a:p>
            <a:r>
              <a:rPr lang="en-US" dirty="0"/>
              <a:t>2. </a:t>
            </a:r>
            <a:r>
              <a:rPr lang="en-US" dirty="0" err="1"/>
              <a:t>Mô</a:t>
            </a:r>
            <a:r>
              <a:rPr lang="en-US" dirty="0"/>
              <a:t> </a:t>
            </a:r>
            <a:r>
              <a:rPr lang="en-US" dirty="0" err="1"/>
              <a:t>hình</a:t>
            </a:r>
            <a:r>
              <a:rPr lang="en-US" dirty="0"/>
              <a:t> </a:t>
            </a:r>
            <a:r>
              <a:rPr lang="en-US" dirty="0" err="1"/>
              <a:t>lý</a:t>
            </a:r>
            <a:r>
              <a:rPr lang="en-US" dirty="0"/>
              <a:t> </a:t>
            </a:r>
            <a:r>
              <a:rPr lang="en-US" dirty="0" err="1"/>
              <a:t>thuyết</a:t>
            </a:r>
            <a:endParaRPr lang="en-US" dirty="0"/>
          </a:p>
        </p:txBody>
      </p:sp>
      <p:sp>
        <p:nvSpPr>
          <p:cNvPr id="5" name="Slide Number Placeholder 4">
            <a:extLst>
              <a:ext uri="{FF2B5EF4-FFF2-40B4-BE49-F238E27FC236}">
                <a16:creationId xmlns:a16="http://schemas.microsoft.com/office/drawing/2014/main" id="{CBC53B0A-0295-18F1-BF49-F21712A34DED}"/>
              </a:ext>
            </a:extLst>
          </p:cNvPr>
          <p:cNvSpPr>
            <a:spLocks noGrp="1"/>
          </p:cNvSpPr>
          <p:nvPr>
            <p:ph type="sldNum" sz="quarter" idx="10"/>
          </p:nvPr>
        </p:nvSpPr>
        <p:spPr/>
        <p:txBody>
          <a:bodyPr/>
          <a:lstStyle/>
          <a:p>
            <a:fld id="{00807DC7-69B7-4A49-8817-D463E23890B6}" type="slidenum">
              <a:rPr lang="en-US" smtClean="0"/>
              <a:t>6</a:t>
            </a:fld>
            <a:endParaRPr lang="en-US" dirty="0"/>
          </a:p>
        </p:txBody>
      </p:sp>
      <p:sp>
        <p:nvSpPr>
          <p:cNvPr id="8" name="Text Placeholder 2">
            <a:extLst>
              <a:ext uri="{FF2B5EF4-FFF2-40B4-BE49-F238E27FC236}">
                <a16:creationId xmlns:a16="http://schemas.microsoft.com/office/drawing/2014/main" id="{03E436DA-4226-0182-0AB0-BCB8C19DD233}"/>
              </a:ext>
            </a:extLst>
          </p:cNvPr>
          <p:cNvSpPr txBox="1">
            <a:spLocks/>
          </p:cNvSpPr>
          <p:nvPr/>
        </p:nvSpPr>
        <p:spPr>
          <a:xfrm>
            <a:off x="273061" y="904577"/>
            <a:ext cx="117083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t>2.1 </a:t>
            </a:r>
            <a:r>
              <a:rPr lang="en-US" sz="2400" dirty="0" err="1"/>
              <a:t>Kiến</a:t>
            </a:r>
            <a:r>
              <a:rPr lang="en-US" sz="2400" dirty="0"/>
              <a:t> </a:t>
            </a:r>
            <a:r>
              <a:rPr lang="en-US" sz="2400" dirty="0" err="1"/>
              <a:t>trúc</a:t>
            </a:r>
            <a:r>
              <a:rPr lang="en-US" sz="2400" dirty="0"/>
              <a:t> web</a:t>
            </a:r>
          </a:p>
          <a:p>
            <a:pPr lvl="1"/>
            <a:r>
              <a:rPr lang="en-US" sz="2000" dirty="0" err="1"/>
              <a:t>Mô</a:t>
            </a:r>
            <a:r>
              <a:rPr lang="en-US" sz="2000" dirty="0"/>
              <a:t> </a:t>
            </a:r>
            <a:r>
              <a:rPr lang="en-US" sz="2000" dirty="0" err="1"/>
              <a:t>tả</a:t>
            </a:r>
            <a:endParaRPr lang="en-US" sz="2000" dirty="0"/>
          </a:p>
          <a:p>
            <a:pPr lvl="2"/>
            <a:r>
              <a:rPr lang="en-US" sz="1600" dirty="0"/>
              <a:t>S</a:t>
            </a:r>
            <a:r>
              <a:rPr lang="vi-VN" sz="1600" dirty="0"/>
              <a:t>ử dụng kiến trúc microservice cho backend, một server React cho frontend và SQL Server làm cơ sở dữ liệu. Kiến trúc microservice cho phép hệ thống chia nhỏ các chức năng thành các dịch vụ độc lập, mỗi dịch vụ có thể được phát triển, triển khai và bảo trì riêng biệt, đồng thời đảm bảo khả năng mở rộng và linh hoạt của hệ thống.</a:t>
            </a:r>
            <a:endParaRPr lang="en-US" sz="1600" dirty="0"/>
          </a:p>
          <a:p>
            <a:pPr lvl="2"/>
            <a:endParaRPr lang="vi-VN" sz="1600" dirty="0"/>
          </a:p>
          <a:p>
            <a:pPr lvl="1"/>
            <a:r>
              <a:rPr lang="vi-VN" sz="2000" dirty="0"/>
              <a:t>Kiến trúc microservice của hệ thống được thiết kế gồm tổng cộng 9 server</a:t>
            </a:r>
            <a:endParaRPr lang="en-US" sz="2000" dirty="0"/>
          </a:p>
          <a:p>
            <a:pPr lvl="2"/>
            <a:r>
              <a:rPr lang="vi-VN" sz="1600" dirty="0"/>
              <a:t>Config Server: quản lý và phân phối cấu hình cho các dịch vụ.</a:t>
            </a:r>
          </a:p>
          <a:p>
            <a:pPr lvl="2"/>
            <a:r>
              <a:rPr lang="vi-VN" sz="1600" dirty="0"/>
              <a:t>Eureka Server: đăng ký và phát hiện các dịch vụ (service discovery).</a:t>
            </a:r>
          </a:p>
          <a:p>
            <a:pPr lvl="2"/>
            <a:r>
              <a:rPr lang="vi-VN" sz="1600" dirty="0"/>
              <a:t>Gateway Server: điểm vào duy nhất, định tuyến và bảo mật request đến các service.</a:t>
            </a:r>
          </a:p>
          <a:p>
            <a:pPr lvl="2"/>
            <a:r>
              <a:rPr lang="vi-VN" sz="1600" dirty="0"/>
              <a:t>User Service: quản lý người dùng và lịch sử hoạt động.</a:t>
            </a:r>
          </a:p>
          <a:p>
            <a:pPr lvl="2"/>
            <a:r>
              <a:rPr lang="vi-VN" sz="1600" dirty="0"/>
              <a:t>Product Service: quản lý thông tin sản phẩm thời trang.</a:t>
            </a:r>
          </a:p>
          <a:p>
            <a:pPr lvl="2"/>
            <a:r>
              <a:rPr lang="vi-VN" sz="1600" dirty="0"/>
              <a:t>Cart Service: xử lý giỏ hàng người dùng.</a:t>
            </a:r>
          </a:p>
          <a:p>
            <a:pPr lvl="2"/>
            <a:r>
              <a:rPr lang="vi-VN" sz="1600" dirty="0"/>
              <a:t>Auth Server: xác thực, phân quyền và quản lý token.</a:t>
            </a:r>
          </a:p>
          <a:p>
            <a:pPr lvl="2"/>
            <a:r>
              <a:rPr lang="vi-VN" sz="1600" dirty="0"/>
              <a:t>Admin Service: quản trị hệ thống và giám sát các service, tích hợp giám sát AI.</a:t>
            </a:r>
          </a:p>
          <a:p>
            <a:pPr lvl="2"/>
            <a:r>
              <a:rPr lang="vi-VN" sz="1600" dirty="0"/>
              <a:t>Deep Service: xử lý mô hình AI đề xuất sản phẩm dựa trên hành vi người dùng.</a:t>
            </a:r>
          </a:p>
          <a:p>
            <a:pPr lvl="1"/>
            <a:endParaRPr lang="en-US" sz="1000" dirty="0"/>
          </a:p>
          <a:p>
            <a:pPr marL="0" indent="0">
              <a:buNone/>
            </a:pPr>
            <a:endParaRPr lang="en-US" sz="1000" dirty="0"/>
          </a:p>
        </p:txBody>
      </p:sp>
      <p:sp>
        <p:nvSpPr>
          <p:cNvPr id="9" name="Footer Placeholder 3">
            <a:extLst>
              <a:ext uri="{FF2B5EF4-FFF2-40B4-BE49-F238E27FC236}">
                <a16:creationId xmlns:a16="http://schemas.microsoft.com/office/drawing/2014/main" id="{B270FFBF-4C16-416E-696C-5B2392F16201}"/>
              </a:ext>
            </a:extLst>
          </p:cNvPr>
          <p:cNvSpPr>
            <a:spLocks noGrp="1"/>
          </p:cNvSpPr>
          <p:nvPr>
            <p:ph type="ftr" sz="quarter" idx="11"/>
          </p:nvPr>
        </p:nvSpPr>
        <p:spPr>
          <a:xfrm>
            <a:off x="305334" y="6460500"/>
            <a:ext cx="9352721" cy="358460"/>
          </a:xfrm>
        </p:spPr>
        <p:txBody>
          <a:bodyPr/>
          <a:lstStyle/>
          <a:p>
            <a:r>
              <a:rPr lang="en-US" sz="1400" b="1">
                <a:effectLst/>
                <a:latin typeface="Arial" panose="020B0604020202020204" pitchFamily="34" charset="0"/>
                <a:ea typeface="Calibri" panose="020F0502020204030204" pitchFamily="34" charset="0"/>
                <a:cs typeface="Arial" panose="020B0604020202020204" pitchFamily="34" charset="0"/>
              </a:rPr>
              <a:t>Phát triển hệ thống khuyến nghị sản phẩm dựa trên Collaborative Filtering</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3211099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22AC-3457-A230-CA09-4D1FCEF9D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BD071-D97D-A365-67FB-9E1821A254FB}"/>
              </a:ext>
            </a:extLst>
          </p:cNvPr>
          <p:cNvSpPr>
            <a:spLocks noGrp="1"/>
          </p:cNvSpPr>
          <p:nvPr>
            <p:ph type="title"/>
          </p:nvPr>
        </p:nvSpPr>
        <p:spPr>
          <a:xfrm>
            <a:off x="865238" y="71384"/>
            <a:ext cx="11240621" cy="554781"/>
          </a:xfrm>
        </p:spPr>
        <p:txBody>
          <a:bodyPr>
            <a:normAutofit/>
          </a:bodyPr>
          <a:lstStyle/>
          <a:p>
            <a:r>
              <a:rPr lang="en-US" dirty="0"/>
              <a:t>2. </a:t>
            </a:r>
            <a:r>
              <a:rPr lang="en-US" dirty="0" err="1"/>
              <a:t>Mô</a:t>
            </a:r>
            <a:r>
              <a:rPr lang="en-US" dirty="0"/>
              <a:t> </a:t>
            </a:r>
            <a:r>
              <a:rPr lang="en-US" dirty="0" err="1"/>
              <a:t>hình</a:t>
            </a:r>
            <a:r>
              <a:rPr lang="en-US" dirty="0"/>
              <a:t> </a:t>
            </a:r>
            <a:r>
              <a:rPr lang="en-US" dirty="0" err="1"/>
              <a:t>lý</a:t>
            </a:r>
            <a:r>
              <a:rPr lang="en-US" dirty="0"/>
              <a:t> </a:t>
            </a:r>
            <a:r>
              <a:rPr lang="en-US" dirty="0" err="1"/>
              <a:t>thuyết</a:t>
            </a:r>
            <a:endParaRPr lang="vi-VN" sz="2800" dirty="0"/>
          </a:p>
        </p:txBody>
      </p:sp>
      <p:sp>
        <p:nvSpPr>
          <p:cNvPr id="5" name="Slide Number Placeholder 4">
            <a:extLst>
              <a:ext uri="{FF2B5EF4-FFF2-40B4-BE49-F238E27FC236}">
                <a16:creationId xmlns:a16="http://schemas.microsoft.com/office/drawing/2014/main" id="{04ACA443-995E-5B50-A39C-7AE2E780307A}"/>
              </a:ext>
            </a:extLst>
          </p:cNvPr>
          <p:cNvSpPr>
            <a:spLocks noGrp="1"/>
          </p:cNvSpPr>
          <p:nvPr>
            <p:ph type="sldNum" sz="quarter" idx="12"/>
          </p:nvPr>
        </p:nvSpPr>
        <p:spPr/>
        <p:txBody>
          <a:bodyPr/>
          <a:lstStyle/>
          <a:p>
            <a:fld id="{00807DC7-69B7-4A49-8817-D463E23890B6}" type="slidenum">
              <a:rPr lang="en-US" smtClean="0"/>
              <a:t>7</a:t>
            </a:fld>
            <a:endParaRPr lang="en-US" dirty="0"/>
          </a:p>
        </p:txBody>
      </p:sp>
      <p:sp>
        <p:nvSpPr>
          <p:cNvPr id="6" name="Text Placeholder 2">
            <a:extLst>
              <a:ext uri="{FF2B5EF4-FFF2-40B4-BE49-F238E27FC236}">
                <a16:creationId xmlns:a16="http://schemas.microsoft.com/office/drawing/2014/main" id="{B64BD362-73CE-CC1E-5A90-C97F47429304}"/>
              </a:ext>
            </a:extLst>
          </p:cNvPr>
          <p:cNvSpPr txBox="1">
            <a:spLocks/>
          </p:cNvSpPr>
          <p:nvPr/>
        </p:nvSpPr>
        <p:spPr>
          <a:xfrm>
            <a:off x="213961" y="904577"/>
            <a:ext cx="117674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endParaRPr lang="en-US" sz="2000" dirty="0"/>
          </a:p>
        </p:txBody>
      </p:sp>
      <p:sp>
        <p:nvSpPr>
          <p:cNvPr id="7" name="Footer Placeholder 3">
            <a:extLst>
              <a:ext uri="{FF2B5EF4-FFF2-40B4-BE49-F238E27FC236}">
                <a16:creationId xmlns:a16="http://schemas.microsoft.com/office/drawing/2014/main" id="{A5E7A386-2C71-B5D3-1A7A-EC89976AD91A}"/>
              </a:ext>
            </a:extLst>
          </p:cNvPr>
          <p:cNvSpPr>
            <a:spLocks noGrp="1"/>
          </p:cNvSpPr>
          <p:nvPr>
            <p:ph type="ftr" sz="quarter" idx="11"/>
          </p:nvPr>
        </p:nvSpPr>
        <p:spPr>
          <a:xfrm>
            <a:off x="305334" y="6460500"/>
            <a:ext cx="9352721" cy="358460"/>
          </a:xfrm>
        </p:spPr>
        <p:txBody>
          <a:bodyPr/>
          <a:lstStyle/>
          <a:p>
            <a:r>
              <a:rPr lang="en-US" sz="1400" b="1">
                <a:effectLst/>
                <a:latin typeface="Arial" panose="020B0604020202020204" pitchFamily="34" charset="0"/>
                <a:ea typeface="Calibri" panose="020F0502020204030204" pitchFamily="34" charset="0"/>
                <a:cs typeface="Arial" panose="020B0604020202020204" pitchFamily="34" charset="0"/>
              </a:rPr>
              <a:t>Phát triển hệ thống khuyến nghị sản phẩm dựa trên Collaborative Filtering</a:t>
            </a:r>
            <a:endParaRPr lang="en-US" sz="1400" b="1" dirty="0">
              <a:latin typeface="Arial" panose="020B0604020202020204" pitchFamily="34" charset="0"/>
              <a:cs typeface="Arial" panose="020B0604020202020204" pitchFamily="34" charset="0"/>
            </a:endParaRPr>
          </a:p>
        </p:txBody>
      </p:sp>
      <p:pic>
        <p:nvPicPr>
          <p:cNvPr id="4" name="Picture 3">
            <a:extLst>
              <a:ext uri="{FF2B5EF4-FFF2-40B4-BE49-F238E27FC236}">
                <a16:creationId xmlns:a16="http://schemas.microsoft.com/office/drawing/2014/main" id="{05D8C6D3-9744-8718-E170-BE18FDFCB7FE}"/>
              </a:ext>
            </a:extLst>
          </p:cNvPr>
          <p:cNvPicPr>
            <a:picLocks noChangeAspect="1"/>
          </p:cNvPicPr>
          <p:nvPr/>
        </p:nvPicPr>
        <p:blipFill>
          <a:blip r:embed="rId2"/>
          <a:stretch>
            <a:fillRect/>
          </a:stretch>
        </p:blipFill>
        <p:spPr>
          <a:xfrm>
            <a:off x="367212" y="904577"/>
            <a:ext cx="2887100" cy="5006532"/>
          </a:xfrm>
          <a:prstGeom prst="rect">
            <a:avLst/>
          </a:prstGeom>
        </p:spPr>
      </p:pic>
      <p:pic>
        <p:nvPicPr>
          <p:cNvPr id="10" name="Picture 9" descr="A diagram of a company">
            <a:extLst>
              <a:ext uri="{FF2B5EF4-FFF2-40B4-BE49-F238E27FC236}">
                <a16:creationId xmlns:a16="http://schemas.microsoft.com/office/drawing/2014/main" id="{628B7A7E-8BBB-7243-B898-91B2638DDF6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 y="904577"/>
            <a:ext cx="10264646" cy="5555923"/>
          </a:xfrm>
          <a:prstGeom prst="rect">
            <a:avLst/>
          </a:prstGeom>
        </p:spPr>
      </p:pic>
    </p:spTree>
    <p:extLst>
      <p:ext uri="{BB962C8B-B14F-4D97-AF65-F5344CB8AC3E}">
        <p14:creationId xmlns:p14="http://schemas.microsoft.com/office/powerpoint/2010/main" val="1039639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B30C2624-FFEE-C82A-C157-E07A300522A1}"/>
              </a:ext>
            </a:extLst>
          </p:cNvPr>
          <p:cNvSpPr>
            <a:spLocks noGrp="1"/>
          </p:cNvSpPr>
          <p:nvPr>
            <p:ph type="title"/>
          </p:nvPr>
        </p:nvSpPr>
        <p:spPr>
          <a:xfrm>
            <a:off x="1034473" y="55983"/>
            <a:ext cx="10085811" cy="625249"/>
          </a:xfrm>
        </p:spPr>
        <p:txBody>
          <a:bodyPr/>
          <a:lstStyle/>
          <a:p>
            <a:r>
              <a:rPr lang="en-US" dirty="0"/>
              <a:t>3. </a:t>
            </a:r>
            <a:r>
              <a:rPr lang="en-US" sz="2800" dirty="0" err="1"/>
              <a:t>Mô</a:t>
            </a:r>
            <a:r>
              <a:rPr lang="en-US" sz="2800" dirty="0"/>
              <a:t> </a:t>
            </a:r>
            <a:r>
              <a:rPr lang="en-US" sz="2800" dirty="0" err="1"/>
              <a:t>hình</a:t>
            </a:r>
            <a:r>
              <a:rPr lang="en-US" sz="2800" dirty="0"/>
              <a:t> </a:t>
            </a:r>
            <a:r>
              <a:rPr lang="en-US" sz="2800" dirty="0" err="1"/>
              <a:t>thực</a:t>
            </a:r>
            <a:r>
              <a:rPr lang="en-US" sz="2800" dirty="0"/>
              <a:t> </a:t>
            </a:r>
            <a:r>
              <a:rPr lang="en-US" sz="2800" dirty="0" err="1"/>
              <a:t>nghiệm</a:t>
            </a:r>
            <a:endParaRPr lang="en-US" dirty="0"/>
          </a:p>
        </p:txBody>
      </p:sp>
      <p:sp>
        <p:nvSpPr>
          <p:cNvPr id="5" name="Slide Number Placeholder 4">
            <a:extLst>
              <a:ext uri="{FF2B5EF4-FFF2-40B4-BE49-F238E27FC236}">
                <a16:creationId xmlns:a16="http://schemas.microsoft.com/office/drawing/2014/main" id="{CBC53B0A-0295-18F1-BF49-F21712A34DED}"/>
              </a:ext>
            </a:extLst>
          </p:cNvPr>
          <p:cNvSpPr>
            <a:spLocks noGrp="1"/>
          </p:cNvSpPr>
          <p:nvPr>
            <p:ph type="sldNum" sz="quarter" idx="10"/>
          </p:nvPr>
        </p:nvSpPr>
        <p:spPr/>
        <p:txBody>
          <a:bodyPr/>
          <a:lstStyle/>
          <a:p>
            <a:fld id="{00807DC7-69B7-4A49-8817-D463E23890B6}" type="slidenum">
              <a:rPr lang="en-US" smtClean="0"/>
              <a:t>8</a:t>
            </a:fld>
            <a:endParaRPr lang="en-US" dirty="0"/>
          </a:p>
        </p:txBody>
      </p:sp>
      <p:sp>
        <p:nvSpPr>
          <p:cNvPr id="8" name="Text Placeholder 2">
            <a:extLst>
              <a:ext uri="{FF2B5EF4-FFF2-40B4-BE49-F238E27FC236}">
                <a16:creationId xmlns:a16="http://schemas.microsoft.com/office/drawing/2014/main" id="{03E436DA-4226-0182-0AB0-BCB8C19DD233}"/>
              </a:ext>
            </a:extLst>
          </p:cNvPr>
          <p:cNvSpPr txBox="1">
            <a:spLocks/>
          </p:cNvSpPr>
          <p:nvPr/>
        </p:nvSpPr>
        <p:spPr>
          <a:xfrm>
            <a:off x="273061" y="904577"/>
            <a:ext cx="117083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r>
              <a:rPr lang="en-US" sz="2400" dirty="0"/>
              <a:t>3.1 </a:t>
            </a:r>
            <a:r>
              <a:rPr lang="en-US" sz="2400" dirty="0" err="1"/>
              <a:t>Dữ</a:t>
            </a:r>
            <a:r>
              <a:rPr lang="en-US" sz="2400" dirty="0"/>
              <a:t> </a:t>
            </a:r>
            <a:r>
              <a:rPr lang="en-US" sz="2400" dirty="0" err="1"/>
              <a:t>liệu</a:t>
            </a:r>
            <a:endParaRPr lang="en-US" sz="2400" dirty="0"/>
          </a:p>
          <a:p>
            <a:pPr lvl="1"/>
            <a:r>
              <a:rPr lang="en-US" sz="2200" dirty="0" err="1"/>
              <a:t>Vấn</a:t>
            </a:r>
            <a:r>
              <a:rPr lang="en-US" sz="2200" dirty="0"/>
              <a:t> </a:t>
            </a:r>
            <a:r>
              <a:rPr lang="en-US" sz="2200" dirty="0" err="1"/>
              <a:t>đề</a:t>
            </a:r>
            <a:r>
              <a:rPr lang="en-US" sz="2200" dirty="0"/>
              <a:t> </a:t>
            </a:r>
            <a:r>
              <a:rPr lang="en-US" sz="2200" dirty="0" err="1"/>
              <a:t>phát</a:t>
            </a:r>
            <a:r>
              <a:rPr lang="en-US" sz="2200" dirty="0"/>
              <a:t> </a:t>
            </a:r>
            <a:r>
              <a:rPr lang="en-US" sz="2200" dirty="0" err="1"/>
              <a:t>sinh</a:t>
            </a:r>
            <a:endParaRPr lang="en-US" sz="2200" dirty="0"/>
          </a:p>
          <a:p>
            <a:pPr lvl="2"/>
            <a:r>
              <a:rPr lang="vi-VN" sz="1600" dirty="0"/>
              <a:t>Dữ liệu hành vi người dùng thực tế thường được bảo mật nghiêm ngặt vì liên quan đến quyền riêng tư và tài sản chiến lược của doanh nghiệp.</a:t>
            </a:r>
          </a:p>
          <a:p>
            <a:pPr lvl="2"/>
            <a:r>
              <a:rPr lang="vi-VN" sz="1600" dirty="0"/>
              <a:t>Các bộ dữ liệu mở hiện có thường quá đơn giản, thiếu chiều sâu và không phản ánh được hành vi người dùng phức tạp theo mùa, xu hướng hay sự kiện.</a:t>
            </a:r>
          </a:p>
          <a:p>
            <a:pPr lvl="2"/>
            <a:endParaRPr lang="vi-VN" sz="1600" dirty="0"/>
          </a:p>
          <a:p>
            <a:pPr lvl="1"/>
            <a:r>
              <a:rPr lang="en-US" sz="2000" dirty="0" err="1"/>
              <a:t>Một</a:t>
            </a:r>
            <a:r>
              <a:rPr lang="en-US" sz="2000" dirty="0"/>
              <a:t> </a:t>
            </a:r>
            <a:r>
              <a:rPr lang="en-US" sz="2000" dirty="0" err="1"/>
              <a:t>vài</a:t>
            </a:r>
            <a:r>
              <a:rPr lang="en-US" sz="2000" dirty="0"/>
              <a:t> </a:t>
            </a:r>
            <a:r>
              <a:rPr lang="en-US" sz="2000" dirty="0" err="1"/>
              <a:t>bộ</a:t>
            </a:r>
            <a:r>
              <a:rPr lang="en-US" sz="2000" dirty="0"/>
              <a:t> </a:t>
            </a:r>
            <a:r>
              <a:rPr lang="en-US" sz="2000" dirty="0" err="1"/>
              <a:t>dữ</a:t>
            </a:r>
            <a:r>
              <a:rPr lang="en-US" sz="2000" dirty="0"/>
              <a:t> </a:t>
            </a:r>
            <a:r>
              <a:rPr lang="en-US" sz="2000" dirty="0" err="1"/>
              <a:t>liệu</a:t>
            </a:r>
            <a:r>
              <a:rPr lang="en-US" sz="2000" dirty="0"/>
              <a:t> </a:t>
            </a:r>
            <a:r>
              <a:rPr lang="en-US" sz="2000" dirty="0" err="1"/>
              <a:t>không</a:t>
            </a:r>
            <a:r>
              <a:rPr lang="en-US" sz="2000" dirty="0"/>
              <a:t> </a:t>
            </a:r>
            <a:r>
              <a:rPr lang="en-US" sz="2000" dirty="0" err="1"/>
              <a:t>đáp</a:t>
            </a:r>
            <a:r>
              <a:rPr lang="en-US" sz="2000" dirty="0"/>
              <a:t> </a:t>
            </a:r>
            <a:r>
              <a:rPr lang="en-US" sz="2000" dirty="0" err="1"/>
              <a:t>ứng</a:t>
            </a:r>
            <a:endParaRPr lang="en-US" sz="2000" dirty="0"/>
          </a:p>
          <a:p>
            <a:pPr lvl="2"/>
            <a:r>
              <a:rPr lang="en-US" sz="1600" dirty="0" err="1"/>
              <a:t>Retailrocket</a:t>
            </a:r>
            <a:r>
              <a:rPr lang="en-US" sz="1600" dirty="0"/>
              <a:t> recommender system dataset, Rental Properties Collaboration Data, collaborative-filtering-python</a:t>
            </a:r>
          </a:p>
          <a:p>
            <a:pPr lvl="2"/>
            <a:endParaRPr lang="en-US" sz="1600" dirty="0"/>
          </a:p>
          <a:p>
            <a:pPr lvl="1"/>
            <a:r>
              <a:rPr lang="en-US" sz="2000" dirty="0" err="1"/>
              <a:t>Phương</a:t>
            </a:r>
            <a:r>
              <a:rPr lang="en-US" sz="2000" dirty="0"/>
              <a:t> </a:t>
            </a:r>
            <a:r>
              <a:rPr lang="en-US" sz="2000" dirty="0" err="1"/>
              <a:t>pháp</a:t>
            </a:r>
            <a:r>
              <a:rPr lang="en-US" sz="2000" dirty="0"/>
              <a:t> </a:t>
            </a:r>
            <a:r>
              <a:rPr lang="en-US" sz="2000" dirty="0" err="1"/>
              <a:t>giải</a:t>
            </a:r>
            <a:r>
              <a:rPr lang="en-US" sz="2000" dirty="0"/>
              <a:t> </a:t>
            </a:r>
            <a:r>
              <a:rPr lang="en-US" sz="2000" dirty="0" err="1"/>
              <a:t>quyết</a:t>
            </a:r>
            <a:endParaRPr lang="en-US" sz="2000" dirty="0"/>
          </a:p>
          <a:p>
            <a:pPr lvl="2"/>
            <a:r>
              <a:rPr lang="en-US" sz="1600" dirty="0" err="1">
                <a:effectLst/>
                <a:latin typeface="Times New Roman" panose="02020603050405020304" pitchFamily="18" charset="0"/>
                <a:ea typeface="Calibri" panose="020F0502020204030204" pitchFamily="34" charset="0"/>
              </a:rPr>
              <a:t>Để</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đảm</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bảo</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rằng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mô</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hình</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được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huấn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luyện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trong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điều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kiện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sát</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thực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tế</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nhất</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nên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phải</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tự</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xây</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dựng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dữ</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liệu</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mô</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phỏng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vừa</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đảm</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bảo</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được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quy</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mô</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lớn</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vừa</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kiểm</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soát</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được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mức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độ</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phức</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tạp</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mong</a:t>
            </a:r>
            <a:r>
              <a:rPr lang="en-US" sz="1600" dirty="0">
                <a:effectLst/>
                <a:latin typeface="Times New Roman" panose="02020603050405020304" pitchFamily="18" charset="0"/>
                <a:ea typeface="Calibri" panose="020F0502020204030204" pitchFamily="34" charset="0"/>
              </a:rPr>
              <a:t> </a:t>
            </a:r>
            <a:r>
              <a:rPr lang="en-US" sz="1600" dirty="0" err="1">
                <a:effectLst/>
                <a:latin typeface="Times New Roman" panose="02020603050405020304" pitchFamily="18" charset="0"/>
                <a:ea typeface="Calibri" panose="020F0502020204030204" pitchFamily="34" charset="0"/>
              </a:rPr>
              <a:t>muốn</a:t>
            </a:r>
            <a:endParaRPr lang="en-US" sz="1600" dirty="0"/>
          </a:p>
          <a:p>
            <a:pPr marL="0" indent="0">
              <a:buNone/>
            </a:pPr>
            <a:endParaRPr lang="en-US" sz="1000" dirty="0"/>
          </a:p>
        </p:txBody>
      </p:sp>
      <p:sp>
        <p:nvSpPr>
          <p:cNvPr id="9" name="Footer Placeholder 3">
            <a:extLst>
              <a:ext uri="{FF2B5EF4-FFF2-40B4-BE49-F238E27FC236}">
                <a16:creationId xmlns:a16="http://schemas.microsoft.com/office/drawing/2014/main" id="{B270FFBF-4C16-416E-696C-5B2392F16201}"/>
              </a:ext>
            </a:extLst>
          </p:cNvPr>
          <p:cNvSpPr>
            <a:spLocks noGrp="1"/>
          </p:cNvSpPr>
          <p:nvPr>
            <p:ph type="ftr" sz="quarter" idx="11"/>
          </p:nvPr>
        </p:nvSpPr>
        <p:spPr>
          <a:xfrm>
            <a:off x="305334" y="6460500"/>
            <a:ext cx="9352721" cy="358460"/>
          </a:xfrm>
        </p:spPr>
        <p:txBody>
          <a:bodyPr/>
          <a:lstStyle/>
          <a:p>
            <a:r>
              <a:rPr lang="en-US" sz="1400" b="1" dirty="0" err="1">
                <a:effectLst/>
                <a:latin typeface="Arial" panose="020B0604020202020204" pitchFamily="34" charset="0"/>
                <a:ea typeface="Calibri" panose="020F0502020204030204" pitchFamily="34" charset="0"/>
                <a:cs typeface="Arial" panose="020B0604020202020204" pitchFamily="34" charset="0"/>
              </a:rPr>
              <a:t>Phát</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triển</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hệ</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thống</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khuyến</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nghị</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sản</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phẩm</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dựa</a:t>
            </a:r>
            <a:r>
              <a:rPr lang="en-US" sz="1400" b="1" dirty="0">
                <a:effectLst/>
                <a:latin typeface="Arial" panose="020B0604020202020204" pitchFamily="34" charset="0"/>
                <a:ea typeface="Calibri" panose="020F0502020204030204" pitchFamily="34" charset="0"/>
                <a:cs typeface="Arial" panose="020B0604020202020204" pitchFamily="34" charset="0"/>
              </a:rPr>
              <a:t> </a:t>
            </a:r>
            <a:r>
              <a:rPr lang="en-US" sz="1400" b="1" dirty="0" err="1">
                <a:effectLst/>
                <a:latin typeface="Arial" panose="020B0604020202020204" pitchFamily="34" charset="0"/>
                <a:ea typeface="Calibri" panose="020F0502020204030204" pitchFamily="34" charset="0"/>
                <a:cs typeface="Arial" panose="020B0604020202020204" pitchFamily="34" charset="0"/>
              </a:rPr>
              <a:t>trên</a:t>
            </a:r>
            <a:r>
              <a:rPr lang="en-US" sz="1400" b="1" dirty="0">
                <a:effectLst/>
                <a:latin typeface="Arial" panose="020B0604020202020204" pitchFamily="34" charset="0"/>
                <a:ea typeface="Calibri" panose="020F0502020204030204" pitchFamily="34" charset="0"/>
                <a:cs typeface="Arial" panose="020B0604020202020204" pitchFamily="34" charset="0"/>
              </a:rPr>
              <a:t> Collaborative Filtering</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0311780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F5F22AC-3457-A230-CA09-4D1FCEF9D91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6BD071-D97D-A365-67FB-9E1821A254FB}"/>
              </a:ext>
            </a:extLst>
          </p:cNvPr>
          <p:cNvSpPr>
            <a:spLocks noGrp="1"/>
          </p:cNvSpPr>
          <p:nvPr>
            <p:ph type="title"/>
          </p:nvPr>
        </p:nvSpPr>
        <p:spPr>
          <a:xfrm>
            <a:off x="865238" y="71384"/>
            <a:ext cx="11240621" cy="554781"/>
          </a:xfrm>
        </p:spPr>
        <p:txBody>
          <a:bodyPr>
            <a:normAutofit/>
          </a:bodyPr>
          <a:lstStyle/>
          <a:p>
            <a:r>
              <a:rPr lang="en-US" dirty="0"/>
              <a:t>3.</a:t>
            </a:r>
            <a:r>
              <a:rPr lang="en-US" sz="2800" dirty="0"/>
              <a:t> </a:t>
            </a:r>
            <a:r>
              <a:rPr lang="en-US" sz="2800" dirty="0" err="1"/>
              <a:t>Mô</a:t>
            </a:r>
            <a:r>
              <a:rPr lang="en-US" sz="2800" dirty="0"/>
              <a:t> </a:t>
            </a:r>
            <a:r>
              <a:rPr lang="en-US" sz="2800" dirty="0" err="1"/>
              <a:t>hình</a:t>
            </a:r>
            <a:r>
              <a:rPr lang="en-US" sz="2800" dirty="0"/>
              <a:t> </a:t>
            </a:r>
            <a:r>
              <a:rPr lang="en-US" sz="2800" dirty="0" err="1"/>
              <a:t>thực</a:t>
            </a:r>
            <a:r>
              <a:rPr lang="en-US" sz="2800" dirty="0"/>
              <a:t> </a:t>
            </a:r>
            <a:r>
              <a:rPr lang="en-US" sz="2800" dirty="0" err="1"/>
              <a:t>nghiệm</a:t>
            </a:r>
            <a:endParaRPr lang="vi-VN" sz="2800" dirty="0"/>
          </a:p>
        </p:txBody>
      </p:sp>
      <p:sp>
        <p:nvSpPr>
          <p:cNvPr id="5" name="Slide Number Placeholder 4">
            <a:extLst>
              <a:ext uri="{FF2B5EF4-FFF2-40B4-BE49-F238E27FC236}">
                <a16:creationId xmlns:a16="http://schemas.microsoft.com/office/drawing/2014/main" id="{04ACA443-995E-5B50-A39C-7AE2E780307A}"/>
              </a:ext>
            </a:extLst>
          </p:cNvPr>
          <p:cNvSpPr>
            <a:spLocks noGrp="1"/>
          </p:cNvSpPr>
          <p:nvPr>
            <p:ph type="sldNum" sz="quarter" idx="12"/>
          </p:nvPr>
        </p:nvSpPr>
        <p:spPr/>
        <p:txBody>
          <a:bodyPr/>
          <a:lstStyle/>
          <a:p>
            <a:fld id="{00807DC7-69B7-4A49-8817-D463E23890B6}" type="slidenum">
              <a:rPr lang="en-US" smtClean="0"/>
              <a:t>9</a:t>
            </a:fld>
            <a:endParaRPr lang="en-US" dirty="0"/>
          </a:p>
        </p:txBody>
      </p:sp>
      <p:sp>
        <p:nvSpPr>
          <p:cNvPr id="6" name="Text Placeholder 2">
            <a:extLst>
              <a:ext uri="{FF2B5EF4-FFF2-40B4-BE49-F238E27FC236}">
                <a16:creationId xmlns:a16="http://schemas.microsoft.com/office/drawing/2014/main" id="{B64BD362-73CE-CC1E-5A90-C97F47429304}"/>
              </a:ext>
            </a:extLst>
          </p:cNvPr>
          <p:cNvSpPr txBox="1">
            <a:spLocks/>
          </p:cNvSpPr>
          <p:nvPr/>
        </p:nvSpPr>
        <p:spPr>
          <a:xfrm>
            <a:off x="213961" y="904577"/>
            <a:ext cx="11767449" cy="5412358"/>
          </a:xfrm>
          <a:prstGeom prst="rect">
            <a:avLst/>
          </a:prstGeom>
        </p:spPr>
        <p:txBody>
          <a:bodyPr vert="horz" lIns="0" tIns="45720" rIns="0" bIns="45720" rtlCol="0">
            <a:normAutofit/>
          </a:bodyPr>
          <a:lstStyle>
            <a:lvl1pPr marL="228600" indent="-228600" algn="l" defTabSz="914400" rtl="0" eaLnBrk="1" latinLnBrk="0" hangingPunct="1">
              <a:lnSpc>
                <a:spcPct val="90000"/>
              </a:lnSpc>
              <a:spcBef>
                <a:spcPts val="1200"/>
              </a:spcBef>
              <a:spcAft>
                <a:spcPts val="200"/>
              </a:spcAft>
              <a:buClrTx/>
              <a:buSzPct val="100000"/>
              <a:buFont typeface="Arial" panose="020B0604020202020204" pitchFamily="34" charset="0"/>
              <a:buChar char="•"/>
              <a:defRPr sz="2600" b="1" kern="1200">
                <a:solidFill>
                  <a:schemeClr val="tx1">
                    <a:lumMod val="75000"/>
                    <a:lumOff val="25000"/>
                  </a:schemeClr>
                </a:solidFill>
                <a:latin typeface="Arial" panose="020B0604020202020204" pitchFamily="34" charset="0"/>
                <a:ea typeface="+mn-ea"/>
                <a:cs typeface="Arial" panose="020B0604020202020204" pitchFamily="34" charset="0"/>
              </a:defRPr>
            </a:lvl1pPr>
            <a:lvl2pPr marL="457200" indent="-257175" algn="l" defTabSz="914400" rtl="0" eaLnBrk="1" latinLnBrk="0" hangingPunct="1">
              <a:lnSpc>
                <a:spcPct val="90000"/>
              </a:lnSpc>
              <a:spcBef>
                <a:spcPts val="200"/>
              </a:spcBef>
              <a:spcAft>
                <a:spcPts val="400"/>
              </a:spcAft>
              <a:buClrTx/>
              <a:buFont typeface="Symbol" panose="05050102010706020507" pitchFamily="18" charset="2"/>
              <a:buChar char=""/>
              <a:defRPr sz="2400" kern="1200">
                <a:solidFill>
                  <a:schemeClr val="tx1">
                    <a:lumMod val="75000"/>
                    <a:lumOff val="25000"/>
                  </a:schemeClr>
                </a:solidFill>
                <a:latin typeface="Arial" panose="020B0604020202020204" pitchFamily="34" charset="0"/>
                <a:ea typeface="+mn-ea"/>
                <a:cs typeface="Arial" panose="020B0604020202020204" pitchFamily="34" charset="0"/>
              </a:defRPr>
            </a:lvl2pPr>
            <a:lvl3pPr marL="685800" indent="-168275" algn="l" defTabSz="914400" rtl="0" eaLnBrk="1" latinLnBrk="0" hangingPunct="1">
              <a:lnSpc>
                <a:spcPct val="90000"/>
              </a:lnSpc>
              <a:spcBef>
                <a:spcPts val="200"/>
              </a:spcBef>
              <a:spcAft>
                <a:spcPts val="400"/>
              </a:spcAft>
              <a:buClrTx/>
              <a:buFont typeface="Symbol" panose="05050102010706020507" pitchFamily="18" charset="2"/>
              <a:buChar char=""/>
              <a:defRPr sz="2200" kern="1200">
                <a:solidFill>
                  <a:schemeClr val="tx1">
                    <a:lumMod val="75000"/>
                    <a:lumOff val="25000"/>
                  </a:schemeClr>
                </a:solidFill>
                <a:latin typeface="Arial" panose="020B0604020202020204" pitchFamily="34" charset="0"/>
                <a:ea typeface="+mn-ea"/>
                <a:cs typeface="Arial" panose="020B0604020202020204" pitchFamily="34" charset="0"/>
              </a:defRPr>
            </a:lvl3pPr>
            <a:lvl4pPr marL="566928" indent="0" algn="l" defTabSz="914400" rtl="0" eaLnBrk="1" latinLnBrk="0" hangingPunct="1">
              <a:lnSpc>
                <a:spcPct val="90000"/>
              </a:lnSpc>
              <a:spcBef>
                <a:spcPts val="200"/>
              </a:spcBef>
              <a:spcAft>
                <a:spcPts val="400"/>
              </a:spcAft>
              <a:buClr>
                <a:schemeClr val="accent1"/>
              </a:buClr>
              <a:buFont typeface="Calibri" pitchFamily="34" charset="0"/>
              <a:buNone/>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a:lstStyle>
          <a:p>
            <a:pPr lvl="1"/>
            <a:r>
              <a:rPr lang="vi-VN" sz="2000" dirty="0"/>
              <a:t>Dữ liệu ảo chỉ phản ánh các quy luật mà bạn giả định, nên:</a:t>
            </a:r>
          </a:p>
          <a:p>
            <a:pPr lvl="2"/>
            <a:r>
              <a:rPr lang="vi-VN" sz="1600" dirty="0"/>
              <a:t>Nếu quy luật sai → mô hình học sai.</a:t>
            </a:r>
          </a:p>
          <a:p>
            <a:pPr lvl="2"/>
            <a:r>
              <a:rPr lang="vi-VN" sz="1600" dirty="0"/>
              <a:t>Nếu quy luật quá đơn giản → mô hình overfit, không tổng quát được với dữ liệu thật.</a:t>
            </a:r>
          </a:p>
          <a:p>
            <a:pPr lvl="1"/>
            <a:r>
              <a:rPr lang="vi-VN" sz="2000" dirty="0"/>
              <a:t>Dữ liệu thật thường chứa:</a:t>
            </a:r>
          </a:p>
          <a:p>
            <a:pPr lvl="2"/>
            <a:r>
              <a:rPr lang="vi-VN" sz="1600" dirty="0"/>
              <a:t>Ngoại lệ, hiện tượng ngẫu nhiên, bias cá nhân rất phức tạp.</a:t>
            </a:r>
          </a:p>
          <a:p>
            <a:pPr lvl="2"/>
            <a:r>
              <a:rPr lang="vi-VN" sz="1600" dirty="0"/>
              <a:t>Mối quan hệ phi tuyến tính, tương tác không rõ ràng giữa nhiều đặc trưng.</a:t>
            </a:r>
          </a:p>
          <a:p>
            <a:pPr lvl="2"/>
            <a:r>
              <a:rPr lang="vi-VN" sz="1600" dirty="0"/>
              <a:t>Những điều này rất khó giả lập đầy đủ trong dữ liệu nhân tạo.</a:t>
            </a:r>
          </a:p>
          <a:p>
            <a:pPr lvl="1"/>
            <a:r>
              <a:rPr lang="vi-VN" sz="2000" dirty="0"/>
              <a:t>Mô hình train trên dữ liệu ảo có thể:</a:t>
            </a:r>
          </a:p>
          <a:p>
            <a:pPr lvl="2"/>
            <a:r>
              <a:rPr lang="vi-VN" sz="1600" dirty="0"/>
              <a:t>Hoạt động rất tốt trên tập synthetic.</a:t>
            </a:r>
          </a:p>
          <a:p>
            <a:pPr lvl="2"/>
            <a:r>
              <a:rPr lang="vi-VN" sz="1600" dirty="0"/>
              <a:t>Suy giảm nghiêm trọng khi test trên dữ liệu thật (domain shift).</a:t>
            </a:r>
          </a:p>
          <a:p>
            <a:pPr lvl="1"/>
            <a:r>
              <a:rPr lang="vi-VN" sz="2000" dirty="0"/>
              <a:t>Để tạo một tập synthetic chất lượng, bạn phải:</a:t>
            </a:r>
          </a:p>
          <a:p>
            <a:pPr lvl="2"/>
            <a:r>
              <a:rPr lang="vi-VN" sz="1600" dirty="0"/>
              <a:t>Xây dựng quy luật sát domain.</a:t>
            </a:r>
          </a:p>
          <a:p>
            <a:pPr lvl="2"/>
            <a:r>
              <a:rPr lang="vi-VN" sz="1600" dirty="0"/>
              <a:t>Tạo nhiễu có kiểm soát.</a:t>
            </a:r>
          </a:p>
          <a:p>
            <a:pPr lvl="2"/>
            <a:r>
              <a:rPr lang="vi-VN" sz="1600" dirty="0"/>
              <a:t>Tái hiện đúng các mối quan hệ giữa đặc trưng và nhãn.</a:t>
            </a:r>
          </a:p>
          <a:p>
            <a:pPr lvl="2"/>
            <a:r>
              <a:rPr lang="vi-VN" sz="1600" dirty="0"/>
              <a:t>Việc này đòi hỏi hiểu sâu về domain và nhiều công sức mô phỏng logic, không đơn giản như random hóa.</a:t>
            </a:r>
            <a:endParaRPr lang="en-US" sz="1600" dirty="0"/>
          </a:p>
        </p:txBody>
      </p:sp>
      <p:sp>
        <p:nvSpPr>
          <p:cNvPr id="7" name="Footer Placeholder 3">
            <a:extLst>
              <a:ext uri="{FF2B5EF4-FFF2-40B4-BE49-F238E27FC236}">
                <a16:creationId xmlns:a16="http://schemas.microsoft.com/office/drawing/2014/main" id="{A5E7A386-2C71-B5D3-1A7A-EC89976AD91A}"/>
              </a:ext>
            </a:extLst>
          </p:cNvPr>
          <p:cNvSpPr>
            <a:spLocks noGrp="1"/>
          </p:cNvSpPr>
          <p:nvPr>
            <p:ph type="ftr" sz="quarter" idx="11"/>
          </p:nvPr>
        </p:nvSpPr>
        <p:spPr>
          <a:xfrm>
            <a:off x="305334" y="6460500"/>
            <a:ext cx="9352721" cy="358460"/>
          </a:xfrm>
        </p:spPr>
        <p:txBody>
          <a:bodyPr/>
          <a:lstStyle/>
          <a:p>
            <a:r>
              <a:rPr lang="en-US" sz="1400" b="1">
                <a:effectLst/>
                <a:latin typeface="Times New Roman" panose="02020603050405020304" pitchFamily="18" charset="0"/>
                <a:ea typeface="Calibri" panose="020F0502020204030204" pitchFamily="34" charset="0"/>
              </a:rPr>
              <a:t>Phát triển hệ thống khuyến nghị sản phẩm dựa trên Collaborative Filtering</a:t>
            </a:r>
            <a:endParaRPr lang="en-US" sz="1400" b="1" dirty="0">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48998943"/>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Retrospect</Template>
  <TotalTime>592</TotalTime>
  <Words>2354</Words>
  <Application>Microsoft Office PowerPoint</Application>
  <PresentationFormat>Widescreen</PresentationFormat>
  <Paragraphs>197</Paragraphs>
  <Slides>21</Slides>
  <Notes>1</Notes>
  <HiddenSlides>0</HiddenSlides>
  <MMClips>1</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21</vt:i4>
      </vt:variant>
    </vt:vector>
  </HeadingPairs>
  <TitlesOfParts>
    <vt:vector size="26" baseType="lpstr">
      <vt:lpstr>Arial</vt:lpstr>
      <vt:lpstr>Calibri</vt:lpstr>
      <vt:lpstr>Symbol</vt:lpstr>
      <vt:lpstr>Times New Roman</vt:lpstr>
      <vt:lpstr>Retrospect</vt:lpstr>
      <vt:lpstr>PowerPoint Presentation</vt:lpstr>
      <vt:lpstr>Nội dung trình bài</vt:lpstr>
      <vt:lpstr>1. Giới thiệu đề tài</vt:lpstr>
      <vt:lpstr>2. Mô hình lý thuyết </vt:lpstr>
      <vt:lpstr>2. Mô hình lý thuyết </vt:lpstr>
      <vt:lpstr>2. Mô hình lý thuyết</vt:lpstr>
      <vt:lpstr>2. Mô hình lý thuyết</vt:lpstr>
      <vt:lpstr>3. Mô hình thực nghiệm</vt:lpstr>
      <vt:lpstr>3. Mô hình thực nghiệm</vt:lpstr>
      <vt:lpstr>3. Mô hình thực nghiệm</vt:lpstr>
      <vt:lpstr>3. Mô hình thực nghiệm</vt:lpstr>
      <vt:lpstr>3. Mô hình thực nghiệm</vt:lpstr>
      <vt:lpstr>3. Mô hình thực nghiệm</vt:lpstr>
      <vt:lpstr>3. Mô hình thực nghiệm</vt:lpstr>
      <vt:lpstr>3. Mô hình thực nghiệm</vt:lpstr>
      <vt:lpstr>3. Mô hình thực nghiệm</vt:lpstr>
      <vt:lpstr>4. kết luận, hướng phát triển</vt:lpstr>
      <vt:lpstr>4. Kết luận, hướng phát triển</vt:lpstr>
      <vt:lpstr>5. Video demo</vt:lpstr>
      <vt:lpstr>Liên kết ngoài</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Chi Vuong</dc:creator>
  <cp:lastModifiedBy>bao bao</cp:lastModifiedBy>
  <cp:revision>51</cp:revision>
  <dcterms:created xsi:type="dcterms:W3CDTF">2024-11-30T00:58:53Z</dcterms:created>
  <dcterms:modified xsi:type="dcterms:W3CDTF">2025-05-21T09:53:44Z</dcterms:modified>
</cp:coreProperties>
</file>