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9" r:id="rId3"/>
    <p:sldId id="264" r:id="rId4"/>
    <p:sldId id="262" r:id="rId5"/>
    <p:sldId id="266" r:id="rId6"/>
    <p:sldId id="268" r:id="rId7"/>
    <p:sldId id="270" r:id="rId8"/>
    <p:sldId id="267" r:id="rId9"/>
    <p:sldId id="271" r:id="rId10"/>
    <p:sldId id="276" r:id="rId11"/>
    <p:sldId id="277" r:id="rId12"/>
    <p:sldId id="269" r:id="rId13"/>
    <p:sldId id="272" r:id="rId14"/>
    <p:sldId id="274" r:id="rId15"/>
    <p:sldId id="275" r:id="rId16"/>
    <p:sldId id="278" r:id="rId17"/>
    <p:sldId id="273" r:id="rId18"/>
    <p:sldId id="279" r:id="rId19"/>
    <p:sldId id="280" r:id="rId20"/>
    <p:sldId id="28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24094A3-1D11-42D0-92AA-189B4EEA6A2A}">
          <p14:sldIdLst>
            <p14:sldId id="256"/>
            <p14:sldId id="259"/>
            <p14:sldId id="264"/>
            <p14:sldId id="262"/>
            <p14:sldId id="266"/>
            <p14:sldId id="268"/>
            <p14:sldId id="270"/>
            <p14:sldId id="267"/>
            <p14:sldId id="271"/>
            <p14:sldId id="276"/>
            <p14:sldId id="277"/>
            <p14:sldId id="269"/>
            <p14:sldId id="272"/>
            <p14:sldId id="274"/>
            <p14:sldId id="275"/>
            <p14:sldId id="278"/>
            <p14:sldId id="273"/>
            <p14:sldId id="279"/>
            <p14:sldId id="280"/>
            <p14:sldId id="28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81D6"/>
    <a:srgbClr val="1E3352"/>
    <a:srgbClr val="25A8D2"/>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94660"/>
  </p:normalViewPr>
  <p:slideViewPr>
    <p:cSldViewPr snapToGrid="0">
      <p:cViewPr varScale="1">
        <p:scale>
          <a:sx n="151" d="100"/>
          <a:sy n="151" d="100"/>
        </p:scale>
        <p:origin x="396" y="138"/>
      </p:cViewPr>
      <p:guideLst/>
    </p:cSldViewPr>
  </p:slideViewPr>
  <p:notesTextViewPr>
    <p:cViewPr>
      <p:scale>
        <a:sx n="1" d="1"/>
        <a:sy n="1" d="1"/>
      </p:scale>
      <p:origin x="0" y="0"/>
    </p:cViewPr>
  </p:notesTextViewPr>
  <p:notesViewPr>
    <p:cSldViewPr snapToGrid="0">
      <p:cViewPr varScale="1">
        <p:scale>
          <a:sx n="63" d="100"/>
          <a:sy n="63" d="100"/>
        </p:scale>
        <p:origin x="228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76AB69-CECF-C169-D666-9AF1C4157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599F9A-CCEF-E9F5-9963-E4032DA662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99063-EB23-4E7C-94EA-592226CD622A}" type="datetimeFigureOut">
              <a:rPr lang="en-US" smtClean="0"/>
              <a:t>5/9/2025</a:t>
            </a:fld>
            <a:endParaRPr lang="en-US"/>
          </a:p>
        </p:txBody>
      </p:sp>
      <p:sp>
        <p:nvSpPr>
          <p:cNvPr id="4" name="Footer Placeholder 3">
            <a:extLst>
              <a:ext uri="{FF2B5EF4-FFF2-40B4-BE49-F238E27FC236}">
                <a16:creationId xmlns:a16="http://schemas.microsoft.com/office/drawing/2014/main" id="{CDD02EE4-2C97-60EC-0425-3149E105CA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KHOA CÔNG NGHỆ THÔNG TIN</a:t>
            </a:r>
          </a:p>
        </p:txBody>
      </p:sp>
      <p:sp>
        <p:nvSpPr>
          <p:cNvPr id="5" name="Slide Number Placeholder 4">
            <a:extLst>
              <a:ext uri="{FF2B5EF4-FFF2-40B4-BE49-F238E27FC236}">
                <a16:creationId xmlns:a16="http://schemas.microsoft.com/office/drawing/2014/main" id="{402075CE-1402-2768-B38A-414E997129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476DA1-9799-4400-965F-867A009A23D9}" type="slidenum">
              <a:rPr lang="en-US" smtClean="0"/>
              <a:t>‹#›</a:t>
            </a:fld>
            <a:endParaRPr lang="en-US"/>
          </a:p>
        </p:txBody>
      </p:sp>
    </p:spTree>
    <p:extLst>
      <p:ext uri="{BB962C8B-B14F-4D97-AF65-F5344CB8AC3E}">
        <p14:creationId xmlns:p14="http://schemas.microsoft.com/office/powerpoint/2010/main" val="24503204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33B71-E97E-41B9-BBC9-091EC80374B8}"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KHOA CÔNG NGHỆ THÔNG TIN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BD8CD-DB48-47EC-9629-013A9E3EFF3E}" type="slidenum">
              <a:rPr lang="en-US" smtClean="0"/>
              <a:t>‹#›</a:t>
            </a:fld>
            <a:endParaRPr lang="en-US"/>
          </a:p>
        </p:txBody>
      </p:sp>
    </p:spTree>
    <p:extLst>
      <p:ext uri="{BB962C8B-B14F-4D97-AF65-F5344CB8AC3E}">
        <p14:creationId xmlns:p14="http://schemas.microsoft.com/office/powerpoint/2010/main" val="7239855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ABD8CD-DB48-47EC-9629-013A9E3EFF3E}" type="slidenum">
              <a:rPr lang="en-US" smtClean="0"/>
              <a:t>1</a:t>
            </a:fld>
            <a:endParaRPr lang="en-US"/>
          </a:p>
        </p:txBody>
      </p:sp>
      <p:sp>
        <p:nvSpPr>
          <p:cNvPr id="5" name="Footer Placeholder 4">
            <a:extLst>
              <a:ext uri="{FF2B5EF4-FFF2-40B4-BE49-F238E27FC236}">
                <a16:creationId xmlns:a16="http://schemas.microsoft.com/office/drawing/2014/main" id="{B70E3147-F1A8-4724-D1C1-E0A01DD32903}"/>
              </a:ext>
            </a:extLst>
          </p:cNvPr>
          <p:cNvSpPr>
            <a:spLocks noGrp="1"/>
          </p:cNvSpPr>
          <p:nvPr>
            <p:ph type="ftr" sz="quarter" idx="4"/>
          </p:nvPr>
        </p:nvSpPr>
        <p:spPr/>
        <p:txBody>
          <a:bodyPr/>
          <a:lstStyle/>
          <a:p>
            <a:r>
              <a:rPr lang="en-US"/>
              <a:t>KHOA CÔNG NGHỆ THÔNG TIN</a:t>
            </a:r>
          </a:p>
        </p:txBody>
      </p:sp>
    </p:spTree>
    <p:extLst>
      <p:ext uri="{BB962C8B-B14F-4D97-AF65-F5344CB8AC3E}">
        <p14:creationId xmlns:p14="http://schemas.microsoft.com/office/powerpoint/2010/main" val="4144645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CEE31-E72A-C3A6-9E37-138F082D67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 y="0"/>
            <a:ext cx="12207240" cy="6858000"/>
          </a:xfrm>
          <a:prstGeom prst="rect">
            <a:avLst/>
          </a:prstGeom>
        </p:spPr>
      </p:pic>
      <p:sp>
        <p:nvSpPr>
          <p:cNvPr id="21" name="Rectangle 20">
            <a:extLst>
              <a:ext uri="{FF2B5EF4-FFF2-40B4-BE49-F238E27FC236}">
                <a16:creationId xmlns:a16="http://schemas.microsoft.com/office/drawing/2014/main" id="{4DD80D6E-959D-D5AF-85EC-7F0B13ACD463}"/>
              </a:ext>
            </a:extLst>
          </p:cNvPr>
          <p:cNvSpPr/>
          <p:nvPr userDrawn="1"/>
        </p:nvSpPr>
        <p:spPr>
          <a:xfrm>
            <a:off x="-15240" y="-13449"/>
            <a:ext cx="12192000" cy="71407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3175" y="6400800"/>
            <a:ext cx="12188825" cy="457200"/>
          </a:xfrm>
          <a:prstGeom prst="rect">
            <a:avLst/>
          </a:prstGeom>
          <a:solidFill>
            <a:srgbClr val="25A8D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p:cNvCxnSpPr>
            <a:cxnSpLocks/>
          </p:cNvCxnSpPr>
          <p:nvPr/>
        </p:nvCxnSpPr>
        <p:spPr>
          <a:xfrm flipV="1">
            <a:off x="-15240" y="720000"/>
            <a:ext cx="12176760" cy="19389"/>
          </a:xfrm>
          <a:prstGeom prst="line">
            <a:avLst/>
          </a:prstGeom>
          <a:ln w="9525">
            <a:solidFill>
              <a:srgbClr val="002060"/>
            </a:solidFill>
          </a:ln>
        </p:spPr>
        <p:style>
          <a:lnRef idx="1">
            <a:schemeClr val="accent6"/>
          </a:lnRef>
          <a:fillRef idx="0">
            <a:schemeClr val="accent6"/>
          </a:fillRef>
          <a:effectRef idx="0">
            <a:schemeClr val="accent6"/>
          </a:effectRef>
          <a:fontRef idx="minor">
            <a:schemeClr val="tx1"/>
          </a:fontRef>
        </p:style>
      </p:cxnSp>
      <p:pic>
        <p:nvPicPr>
          <p:cNvPr id="10" name="Picture 9">
            <a:extLst>
              <a:ext uri="{FF2B5EF4-FFF2-40B4-BE49-F238E27FC236}">
                <a16:creationId xmlns:a16="http://schemas.microsoft.com/office/drawing/2014/main" id="{9FE26ED2-962F-DB64-506A-D3831798A163}"/>
              </a:ext>
            </a:extLst>
          </p:cNvPr>
          <p:cNvPicPr>
            <a:picLocks noChangeAspect="1"/>
          </p:cNvPicPr>
          <p:nvPr userDrawn="1"/>
        </p:nvPicPr>
        <p:blipFill>
          <a:blip r:embed="rId3"/>
          <a:stretch>
            <a:fillRect/>
          </a:stretch>
        </p:blipFill>
        <p:spPr>
          <a:xfrm>
            <a:off x="11212484" y="35522"/>
            <a:ext cx="711662" cy="650796"/>
          </a:xfrm>
          <a:prstGeom prst="rect">
            <a:avLst/>
          </a:prstGeom>
        </p:spPr>
      </p:pic>
      <p:pic>
        <p:nvPicPr>
          <p:cNvPr id="12" name="Picture 11">
            <a:extLst>
              <a:ext uri="{FF2B5EF4-FFF2-40B4-BE49-F238E27FC236}">
                <a16:creationId xmlns:a16="http://schemas.microsoft.com/office/drawing/2014/main" id="{4E1AE945-0AB7-C38F-5751-046295530FD2}"/>
              </a:ext>
            </a:extLst>
          </p:cNvPr>
          <p:cNvPicPr>
            <a:picLocks noChangeAspect="1"/>
          </p:cNvPicPr>
          <p:nvPr userDrawn="1"/>
        </p:nvPicPr>
        <p:blipFill>
          <a:blip r:embed="rId4"/>
          <a:stretch>
            <a:fillRect/>
          </a:stretch>
        </p:blipFill>
        <p:spPr>
          <a:xfrm>
            <a:off x="106259" y="55983"/>
            <a:ext cx="640499" cy="625249"/>
          </a:xfrm>
          <a:prstGeom prst="rect">
            <a:avLst/>
          </a:prstGeom>
        </p:spPr>
      </p:pic>
      <p:sp>
        <p:nvSpPr>
          <p:cNvPr id="3" name="Footer Placeholder 4">
            <a:extLst>
              <a:ext uri="{FF2B5EF4-FFF2-40B4-BE49-F238E27FC236}">
                <a16:creationId xmlns:a16="http://schemas.microsoft.com/office/drawing/2014/main" id="{21E96DBA-87E3-4331-981B-099305E6A52C}"/>
              </a:ext>
            </a:extLst>
          </p:cNvPr>
          <p:cNvSpPr>
            <a:spLocks noGrp="1"/>
          </p:cNvSpPr>
          <p:nvPr>
            <p:ph type="ftr" sz="quarter" idx="11"/>
          </p:nvPr>
        </p:nvSpPr>
        <p:spPr>
          <a:xfrm>
            <a:off x="360655" y="6492875"/>
            <a:ext cx="2511415" cy="365125"/>
          </a:xfrm>
          <a:prstGeom prst="rect">
            <a:avLst/>
          </a:prstGeom>
        </p:spPr>
        <p:txBody>
          <a:bodyPr/>
          <a:lstStyle>
            <a:lvl1pPr>
              <a:defRPr b="1">
                <a:solidFill>
                  <a:schemeClr val="bg1"/>
                </a:solidFill>
                <a:latin typeface="Arial" panose="020B0604020202020204" pitchFamily="34" charset="0"/>
                <a:cs typeface="Arial" panose="020B0604020202020204" pitchFamily="34" charset="0"/>
              </a:defRPr>
            </a:lvl1pPr>
          </a:lstStyle>
          <a:p>
            <a:r>
              <a:rPr lang="en-US"/>
              <a:t>Tên đề tài</a:t>
            </a:r>
            <a:endParaRPr lang="en-US" dirty="0"/>
          </a:p>
        </p:txBody>
      </p:sp>
      <p:sp>
        <p:nvSpPr>
          <p:cNvPr id="5" name="TextBox 4">
            <a:extLst>
              <a:ext uri="{FF2B5EF4-FFF2-40B4-BE49-F238E27FC236}">
                <a16:creationId xmlns:a16="http://schemas.microsoft.com/office/drawing/2014/main" id="{DF77E0D2-915B-23AB-7DB8-9D0C383C3ED8}"/>
              </a:ext>
            </a:extLst>
          </p:cNvPr>
          <p:cNvSpPr txBox="1"/>
          <p:nvPr userDrawn="1"/>
        </p:nvSpPr>
        <p:spPr>
          <a:xfrm>
            <a:off x="2064039" y="79325"/>
            <a:ext cx="8130258" cy="646331"/>
          </a:xfrm>
          <a:prstGeom prst="rect">
            <a:avLst/>
          </a:prstGeom>
          <a:noFill/>
        </p:spPr>
        <p:txBody>
          <a:bodyPr wrap="square">
            <a:spAutoFit/>
          </a:bodyPr>
          <a:lstStyle/>
          <a:p>
            <a:pPr algn="ctr"/>
            <a:r>
              <a:rPr lang="en-US" sz="1800" b="1" dirty="0">
                <a:solidFill>
                  <a:schemeClr val="bg1"/>
                </a:solidFill>
                <a:latin typeface="Arial" panose="020B0604020202020204" pitchFamily="34" charset="0"/>
                <a:cs typeface="Arial" panose="020B0604020202020204" pitchFamily="34" charset="0"/>
              </a:rPr>
              <a:t>TRƯỜNG ĐẠI HỌC NGUYỄN TẤT THÀNH</a:t>
            </a:r>
            <a:br>
              <a:rPr lang="en-US" sz="1800" b="1" dirty="0">
                <a:solidFill>
                  <a:schemeClr val="bg1"/>
                </a:solidFill>
                <a:latin typeface="Arial" panose="020B0604020202020204" pitchFamily="34" charset="0"/>
                <a:cs typeface="Arial" panose="020B0604020202020204" pitchFamily="34" charset="0"/>
              </a:rPr>
            </a:br>
            <a:r>
              <a:rPr lang="en-US" sz="1800" b="1" dirty="0">
                <a:solidFill>
                  <a:schemeClr val="bg1"/>
                </a:solidFill>
                <a:latin typeface="Arial" panose="020B0604020202020204" pitchFamily="34" charset="0"/>
                <a:cs typeface="Arial" panose="020B0604020202020204" pitchFamily="34" charset="0"/>
              </a:rPr>
              <a:t>KHOA CÔNG NGHỆ THÔNG TIN</a:t>
            </a:r>
          </a:p>
        </p:txBody>
      </p:sp>
      <p:sp>
        <p:nvSpPr>
          <p:cNvPr id="13" name="TextBox 12">
            <a:extLst>
              <a:ext uri="{FF2B5EF4-FFF2-40B4-BE49-F238E27FC236}">
                <a16:creationId xmlns:a16="http://schemas.microsoft.com/office/drawing/2014/main" id="{CC153FEA-5436-A573-C969-0C86362834EE}"/>
              </a:ext>
            </a:extLst>
          </p:cNvPr>
          <p:cNvSpPr txBox="1"/>
          <p:nvPr userDrawn="1"/>
        </p:nvSpPr>
        <p:spPr>
          <a:xfrm>
            <a:off x="5763602" y="3810109"/>
            <a:ext cx="4867452" cy="2949525"/>
          </a:xfrm>
          <a:prstGeom prst="rect">
            <a:avLst/>
          </a:prstGeom>
          <a:noFill/>
        </p:spPr>
        <p:txBody>
          <a:bodyPr wrap="square">
            <a:spAutoFit/>
          </a:bodyPr>
          <a:lstStyle/>
          <a:p>
            <a:pPr algn="l">
              <a:lnSpc>
                <a:spcPct val="150000"/>
              </a:lnSpc>
            </a:pPr>
            <a:r>
              <a:rPr lang="en-US" sz="1800" b="1">
                <a:solidFill>
                  <a:srgbClr val="C00000"/>
                </a:solidFill>
                <a:latin typeface="Arial" panose="020B0604020202020204" pitchFamily="34" charset="0"/>
                <a:cs typeface="Arial" panose="020B0604020202020204" pitchFamily="34" charset="0"/>
              </a:rPr>
              <a:t>HỌ TÊN SINH VIÊN</a:t>
            </a:r>
          </a:p>
          <a:p>
            <a:pPr algn="l">
              <a:lnSpc>
                <a:spcPct val="150000"/>
              </a:lnSpc>
            </a:pPr>
            <a:endParaRPr lang="en-US" sz="1800" b="1">
              <a:solidFill>
                <a:srgbClr val="C0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GIẢNG VIÊN HƯỚNG DẪN</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sz="1800" b="1">
              <a:solidFill>
                <a:srgbClr val="C0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NGÀNH: </a:t>
            </a: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KHÓA: </a:t>
            </a:r>
          </a:p>
          <a:p>
            <a:pPr algn="l">
              <a:lnSpc>
                <a:spcPct val="150000"/>
              </a:lnSpc>
            </a:pPr>
            <a:endParaRPr lang="en-US" sz="1800" b="1" dirty="0">
              <a:solidFill>
                <a:srgbClr val="C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67B0E15-F0E6-1FCB-FB67-4EDA52F14578}"/>
              </a:ext>
            </a:extLst>
          </p:cNvPr>
          <p:cNvSpPr txBox="1"/>
          <p:nvPr userDrawn="1"/>
        </p:nvSpPr>
        <p:spPr>
          <a:xfrm>
            <a:off x="-202386" y="1791361"/>
            <a:ext cx="12116703" cy="400110"/>
          </a:xfrm>
          <a:prstGeom prst="rect">
            <a:avLst/>
          </a:prstGeom>
          <a:noFill/>
        </p:spPr>
        <p:txBody>
          <a:bodyPr wrap="square">
            <a:spAutoFit/>
          </a:bodyPr>
          <a:lstStyle/>
          <a:p>
            <a:pPr algn="ctr"/>
            <a:r>
              <a:rPr lang="en-US" sz="2000" b="1" dirty="0">
                <a:solidFill>
                  <a:srgbClr val="002060"/>
                </a:solidFill>
                <a:latin typeface="Arial" panose="020B0604020202020204" pitchFamily="34" charset="0"/>
                <a:cs typeface="Arial" panose="020B0604020202020204" pitchFamily="34" charset="0"/>
              </a:rPr>
              <a:t>TÊN ĐỀ TÀI</a:t>
            </a:r>
          </a:p>
        </p:txBody>
      </p:sp>
    </p:spTree>
    <p:extLst>
      <p:ext uri="{BB962C8B-B14F-4D97-AF65-F5344CB8AC3E}">
        <p14:creationId xmlns:p14="http://schemas.microsoft.com/office/powerpoint/2010/main" val="7111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9518" y="6597137"/>
            <a:ext cx="1699028" cy="227773"/>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KHOA CÔNG NGHỆ THÔNG TIN</a:t>
            </a:r>
          </a:p>
        </p:txBody>
      </p:sp>
      <p:sp>
        <p:nvSpPr>
          <p:cNvPr id="6" name="Slide Number Placeholder 5"/>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8289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AFDC-C8FF-2A74-E8B5-684EB7982344}"/>
              </a:ext>
            </a:extLst>
          </p:cNvPr>
          <p:cNvSpPr>
            <a:spLocks noGrp="1"/>
          </p:cNvSpPr>
          <p:nvPr>
            <p:ph type="title" hasCustomPrompt="1"/>
          </p:nvPr>
        </p:nvSpPr>
        <p:spPr>
          <a:xfrm>
            <a:off x="1034473" y="55983"/>
            <a:ext cx="10946937" cy="625249"/>
          </a:xfrm>
        </p:spPr>
        <p:txBody>
          <a:bodyPr/>
          <a:lstStyle>
            <a:lvl1pPr>
              <a:defRPr/>
            </a:lvl1pPr>
          </a:lstStyle>
          <a:p>
            <a:r>
              <a:rPr lang="en-US"/>
              <a:t>NỘI DUNG</a:t>
            </a:r>
          </a:p>
        </p:txBody>
      </p:sp>
      <p:sp>
        <p:nvSpPr>
          <p:cNvPr id="3" name="Slide Number Placeholder 2">
            <a:extLst>
              <a:ext uri="{FF2B5EF4-FFF2-40B4-BE49-F238E27FC236}">
                <a16:creationId xmlns:a16="http://schemas.microsoft.com/office/drawing/2014/main" id="{D35C3CC2-71D2-AB2C-B637-D8670ACF8F32}"/>
              </a:ext>
            </a:extLst>
          </p:cNvPr>
          <p:cNvSpPr>
            <a:spLocks noGrp="1"/>
          </p:cNvSpPr>
          <p:nvPr>
            <p:ph type="sldNum" sz="quarter" idx="10"/>
          </p:nvPr>
        </p:nvSpPr>
        <p:spPr/>
        <p:txBody>
          <a:bodyPr/>
          <a:lstStyle/>
          <a:p>
            <a:fld id="{00807DC7-69B7-4A49-8817-D463E23890B6}" type="slidenum">
              <a:rPr lang="en-US" smtClean="0"/>
              <a:pPr/>
              <a:t>‹#›</a:t>
            </a:fld>
            <a:endParaRPr lang="en-US"/>
          </a:p>
        </p:txBody>
      </p:sp>
      <p:sp>
        <p:nvSpPr>
          <p:cNvPr id="4" name="Footer Placeholder 3">
            <a:extLst>
              <a:ext uri="{FF2B5EF4-FFF2-40B4-BE49-F238E27FC236}">
                <a16:creationId xmlns:a16="http://schemas.microsoft.com/office/drawing/2014/main" id="{478F97CC-A2F3-2B10-7C1B-CD30145F683C}"/>
              </a:ext>
            </a:extLst>
          </p:cNvPr>
          <p:cNvSpPr>
            <a:spLocks noGrp="1"/>
          </p:cNvSpPr>
          <p:nvPr>
            <p:ph type="ftr" sz="quarter" idx="11"/>
          </p:nvPr>
        </p:nvSpPr>
        <p:spPr>
          <a:xfrm>
            <a:off x="614721" y="6520234"/>
            <a:ext cx="3194906" cy="293771"/>
          </a:xfrm>
        </p:spPr>
        <p:txBody>
          <a:bodyPr/>
          <a:lstStyle/>
          <a:p>
            <a:r>
              <a:rPr lang="en-US"/>
              <a:t>Tên đề tài</a:t>
            </a:r>
            <a:endParaRPr lang="en-US" dirty="0"/>
          </a:p>
        </p:txBody>
      </p:sp>
      <p:pic>
        <p:nvPicPr>
          <p:cNvPr id="5" name="Picture 4">
            <a:extLst>
              <a:ext uri="{FF2B5EF4-FFF2-40B4-BE49-F238E27FC236}">
                <a16:creationId xmlns:a16="http://schemas.microsoft.com/office/drawing/2014/main" id="{6890133C-ACDF-B21D-893C-CED9B1971358}"/>
              </a:ext>
            </a:extLst>
          </p:cNvPr>
          <p:cNvPicPr>
            <a:picLocks noChangeAspect="1"/>
          </p:cNvPicPr>
          <p:nvPr userDrawn="1"/>
        </p:nvPicPr>
        <p:blipFill>
          <a:blip r:embed="rId2"/>
          <a:stretch>
            <a:fillRect/>
          </a:stretch>
        </p:blipFill>
        <p:spPr>
          <a:xfrm>
            <a:off x="11212484" y="35522"/>
            <a:ext cx="711662" cy="650796"/>
          </a:xfrm>
          <a:prstGeom prst="rect">
            <a:avLst/>
          </a:prstGeom>
        </p:spPr>
      </p:pic>
      <p:pic>
        <p:nvPicPr>
          <p:cNvPr id="6" name="Picture 5">
            <a:extLst>
              <a:ext uri="{FF2B5EF4-FFF2-40B4-BE49-F238E27FC236}">
                <a16:creationId xmlns:a16="http://schemas.microsoft.com/office/drawing/2014/main" id="{E173C8A1-6E3F-26FF-ED02-080009BA1EEB}"/>
              </a:ext>
            </a:extLst>
          </p:cNvPr>
          <p:cNvPicPr>
            <a:picLocks noChangeAspect="1"/>
          </p:cNvPicPr>
          <p:nvPr userDrawn="1"/>
        </p:nvPicPr>
        <p:blipFill>
          <a:blip r:embed="rId3"/>
          <a:stretch>
            <a:fillRect/>
          </a:stretch>
        </p:blipFill>
        <p:spPr>
          <a:xfrm>
            <a:off x="106259" y="55983"/>
            <a:ext cx="640499" cy="625249"/>
          </a:xfrm>
          <a:prstGeom prst="rect">
            <a:avLst/>
          </a:prstGeom>
        </p:spPr>
      </p:pic>
      <p:sp>
        <p:nvSpPr>
          <p:cNvPr id="7" name="Text Placeholder 2">
            <a:extLst>
              <a:ext uri="{FF2B5EF4-FFF2-40B4-BE49-F238E27FC236}">
                <a16:creationId xmlns:a16="http://schemas.microsoft.com/office/drawing/2014/main" id="{E8C97F58-72E8-3522-8002-E58013B90527}"/>
              </a:ext>
            </a:extLst>
          </p:cNvPr>
          <p:cNvSpPr>
            <a:spLocks noGrp="1"/>
          </p:cNvSpPr>
          <p:nvPr>
            <p:ph idx="1"/>
          </p:nvPr>
        </p:nvSpPr>
        <p:spPr>
          <a:xfrm>
            <a:off x="208722" y="904577"/>
            <a:ext cx="11867321" cy="5412358"/>
          </a:xfrm>
          <a:prstGeom prst="rect">
            <a:avLst/>
          </a:prstGeom>
        </p:spPr>
        <p:txBody>
          <a:bodyPr vert="horz" lIns="0" tIns="45720" rIns="0" bIns="45720" rtlCol="0">
            <a:normAutofit/>
          </a:bodyPr>
          <a:lstStyle>
            <a:lvl2pPr>
              <a:defRPr sz="2200"/>
            </a:lvl2pPr>
          </a:lstStyle>
          <a:p>
            <a:pPr lvl="0"/>
            <a:r>
              <a:rPr lang="en-US" dirty="0"/>
              <a:t>Click to edit Master text styles</a:t>
            </a:r>
          </a:p>
          <a:p>
            <a:pPr lvl="1"/>
            <a:r>
              <a:rPr lang="en-US"/>
              <a:t>Second </a:t>
            </a:r>
            <a:r>
              <a:rPr lang="en-US" dirty="0"/>
              <a:t>level</a:t>
            </a:r>
          </a:p>
          <a:p>
            <a:pPr lvl="2"/>
            <a:r>
              <a:rPr lang="en-US"/>
              <a:t>Third </a:t>
            </a:r>
            <a:r>
              <a:rPr lang="en-US" dirty="0"/>
              <a:t>level</a:t>
            </a:r>
          </a:p>
        </p:txBody>
      </p:sp>
    </p:spTree>
    <p:extLst>
      <p:ext uri="{BB962C8B-B14F-4D97-AF65-F5344CB8AC3E}">
        <p14:creationId xmlns:p14="http://schemas.microsoft.com/office/powerpoint/2010/main" val="23074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71384"/>
            <a:ext cx="11008580" cy="554781"/>
          </a:xfrm>
        </p:spPr>
        <p:txBody>
          <a:bodyPr>
            <a:normAutofit/>
          </a:bodyPr>
          <a:lstStyle>
            <a:lvl1pPr marL="0">
              <a:lnSpc>
                <a:spcPct val="100000"/>
              </a:lnSpc>
              <a:defRPr sz="2800"/>
            </a:lvl1pPr>
          </a:lstStyle>
          <a:p>
            <a:r>
              <a:rPr lang="en-US" dirty="0"/>
              <a:t>Click to edit Master title style</a:t>
            </a:r>
          </a:p>
        </p:txBody>
      </p:sp>
      <p:sp>
        <p:nvSpPr>
          <p:cNvPr id="3" name="Content Placeholder 2"/>
          <p:cNvSpPr>
            <a:spLocks noGrp="1"/>
          </p:cNvSpPr>
          <p:nvPr>
            <p:ph idx="1"/>
          </p:nvPr>
        </p:nvSpPr>
        <p:spPr>
          <a:xfrm>
            <a:off x="119269" y="974035"/>
            <a:ext cx="11986591" cy="5327374"/>
          </a:xfrm>
        </p:spPr>
        <p:txBody>
          <a:bodyPr/>
          <a:lstStyle>
            <a:lvl1pPr marL="228600" indent="-228600">
              <a:buFont typeface="Arial" panose="020B0604020202020204" pitchFamily="34" charset="0"/>
              <a:buChar char="•"/>
              <a:defRPr sz="2400" b="1"/>
            </a:lvl1pPr>
            <a:lvl2pPr marL="457200" indent="-257175">
              <a:buFont typeface="Symbol" panose="05050102010706020507" pitchFamily="18" charset="2"/>
              <a:buChar char=""/>
              <a:defRPr sz="2200"/>
            </a:lvl2pPr>
            <a:lvl3pPr marL="685800" indent="-168275">
              <a:buFont typeface="Symbol" panose="05050102010706020507" pitchFamily="18" charset="2"/>
              <a:buChar char=""/>
              <a:defRPr sz="2000"/>
            </a:lvl3pPr>
            <a:lvl4pPr marL="566928"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247766" y="6501758"/>
            <a:ext cx="1630730" cy="356242"/>
          </a:xfrm>
          <a:prstGeom prst="rect">
            <a:avLst/>
          </a:prstGeom>
        </p:spPr>
        <p:txBody>
          <a:bodyPr/>
          <a:lstStyle>
            <a:lvl1pPr>
              <a:defRPr sz="1600"/>
            </a:lvl1pPr>
          </a:lstStyle>
          <a:p>
            <a:endParaRPr lang="en-US" dirty="0"/>
          </a:p>
        </p:txBody>
      </p:sp>
      <p:sp>
        <p:nvSpPr>
          <p:cNvPr id="5" name="Footer Placeholder 4"/>
          <p:cNvSpPr>
            <a:spLocks noGrp="1"/>
          </p:cNvSpPr>
          <p:nvPr>
            <p:ph type="ftr" sz="quarter" idx="11"/>
          </p:nvPr>
        </p:nvSpPr>
        <p:spPr>
          <a:xfrm>
            <a:off x="1878495" y="6499540"/>
            <a:ext cx="9352721" cy="358460"/>
          </a:xfrm>
          <a:prstGeom prst="rect">
            <a:avLst/>
          </a:prstGeom>
        </p:spPr>
        <p:txBody>
          <a:bodyPr/>
          <a:lstStyle>
            <a:lvl1pPr>
              <a:defRPr sz="1600"/>
            </a:lvl1pPr>
          </a:lstStyle>
          <a:p>
            <a:r>
              <a:rPr lang="en-US" dirty="0" err="1"/>
              <a:t>Tên</a:t>
            </a:r>
            <a:r>
              <a:rPr lang="en-US" dirty="0"/>
              <a:t> </a:t>
            </a:r>
            <a:r>
              <a:rPr lang="en-US" dirty="0" err="1"/>
              <a:t>đề</a:t>
            </a:r>
            <a:r>
              <a:rPr lang="en-US" dirty="0"/>
              <a:t> </a:t>
            </a:r>
            <a:r>
              <a:rPr lang="en-US" dirty="0" err="1"/>
              <a:t>tài</a:t>
            </a:r>
            <a:endParaRPr lang="en-US" dirty="0"/>
          </a:p>
        </p:txBody>
      </p:sp>
      <p:sp>
        <p:nvSpPr>
          <p:cNvPr id="6" name="Slide Number Placeholder 5"/>
          <p:cNvSpPr>
            <a:spLocks noGrp="1"/>
          </p:cNvSpPr>
          <p:nvPr>
            <p:ph type="sldNum" sz="quarter" idx="12"/>
          </p:nvPr>
        </p:nvSpPr>
        <p:spPr/>
        <p:txBody>
          <a:bodyPr/>
          <a:lstStyle/>
          <a:p>
            <a:fld id="{00807DC7-69B7-4A49-8817-D463E23890B6}" type="slidenum">
              <a:rPr lang="en-US" smtClean="0"/>
              <a:t>‹#›</a:t>
            </a:fld>
            <a:endParaRPr lang="en-US" dirty="0"/>
          </a:p>
        </p:txBody>
      </p:sp>
    </p:spTree>
    <p:extLst>
      <p:ext uri="{BB962C8B-B14F-4D97-AF65-F5344CB8AC3E}">
        <p14:creationId xmlns:p14="http://schemas.microsoft.com/office/powerpoint/2010/main" val="377930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8F2B-B397-489E-60D2-C990781A1C9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C6890F0-6C57-D91A-03E2-E8CF8A2913F0}"/>
              </a:ext>
            </a:extLst>
          </p:cNvPr>
          <p:cNvSpPr>
            <a:spLocks noGrp="1"/>
          </p:cNvSpPr>
          <p:nvPr>
            <p:ph type="sldNum" sz="quarter" idx="10"/>
          </p:nvPr>
        </p:nvSpPr>
        <p:spPr/>
        <p:txBody>
          <a:bodyPr/>
          <a:lstStyle/>
          <a:p>
            <a:fld id="{00807DC7-69B7-4A49-8817-D463E23890B6}" type="slidenum">
              <a:rPr lang="en-US" smtClean="0"/>
              <a:pPr/>
              <a:t>‹#›</a:t>
            </a:fld>
            <a:endParaRPr lang="en-US"/>
          </a:p>
        </p:txBody>
      </p:sp>
      <p:sp>
        <p:nvSpPr>
          <p:cNvPr id="4" name="Footer Placeholder 3">
            <a:extLst>
              <a:ext uri="{FF2B5EF4-FFF2-40B4-BE49-F238E27FC236}">
                <a16:creationId xmlns:a16="http://schemas.microsoft.com/office/drawing/2014/main" id="{0A46B744-14B0-3A3C-8790-BFA506B08CEB}"/>
              </a:ext>
            </a:extLst>
          </p:cNvPr>
          <p:cNvSpPr>
            <a:spLocks noGrp="1"/>
          </p:cNvSpPr>
          <p:nvPr>
            <p:ph type="ftr" sz="quarter" idx="11"/>
          </p:nvPr>
        </p:nvSpPr>
        <p:spPr/>
        <p:txBody>
          <a:bodyPr/>
          <a:lstStyle/>
          <a:p>
            <a:r>
              <a:rPr lang="en-US"/>
              <a:t>Tên đề tài</a:t>
            </a:r>
            <a:endParaRPr lang="en-US" dirty="0"/>
          </a:p>
        </p:txBody>
      </p:sp>
    </p:spTree>
    <p:extLst>
      <p:ext uri="{BB962C8B-B14F-4D97-AF65-F5344CB8AC3E}">
        <p14:creationId xmlns:p14="http://schemas.microsoft.com/office/powerpoint/2010/main" val="24416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10590" y="6492845"/>
            <a:ext cx="1699028" cy="365155"/>
          </a:xfrm>
          <a:prstGeom prst="rect">
            <a:avLst/>
          </a:prstGeom>
        </p:spPr>
        <p:txBody>
          <a:bodyPr/>
          <a:lstStyle>
            <a:lvl1pPr>
              <a:defRPr sz="1600"/>
            </a:lvl1pPr>
          </a:lstStyle>
          <a:p>
            <a:endParaRPr lang="en-US" dirty="0"/>
          </a:p>
        </p:txBody>
      </p:sp>
      <p:sp>
        <p:nvSpPr>
          <p:cNvPr id="6" name="Footer Placeholder 5"/>
          <p:cNvSpPr>
            <a:spLocks noGrp="1"/>
          </p:cNvSpPr>
          <p:nvPr>
            <p:ph type="ftr" sz="quarter" idx="11"/>
          </p:nvPr>
        </p:nvSpPr>
        <p:spPr>
          <a:xfrm>
            <a:off x="2057400" y="6459785"/>
            <a:ext cx="6451589" cy="398215"/>
          </a:xfrm>
          <a:prstGeom prst="rect">
            <a:avLst/>
          </a:prstGeom>
        </p:spPr>
        <p:txBody>
          <a:bodyPr/>
          <a:lstStyle>
            <a:lvl1pPr>
              <a:defRPr sz="1600"/>
            </a:lvl1pPr>
          </a:lstStyle>
          <a:p>
            <a:r>
              <a:rPr lang="en-US"/>
              <a:t>Tên đề tài</a:t>
            </a:r>
            <a:endParaRPr lang="en-US" dirty="0"/>
          </a:p>
        </p:txBody>
      </p:sp>
      <p:sp>
        <p:nvSpPr>
          <p:cNvPr id="7" name="Slide Number Placeholder 6"/>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386311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41016" y="6448036"/>
            <a:ext cx="2254314" cy="326831"/>
          </a:xfrm>
          <a:prstGeom prst="rect">
            <a:avLst/>
          </a:prstGeom>
        </p:spPr>
        <p:txBody>
          <a:bodyPr/>
          <a:lstStyle>
            <a:lvl1pPr>
              <a:defRPr sz="1600"/>
            </a:lvl1pPr>
          </a:lstStyle>
          <a:p>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sz="1600"/>
            </a:lvl1pPr>
          </a:lstStyle>
          <a:p>
            <a:r>
              <a:rPr lang="en-US"/>
              <a:t>Tên đề tài</a:t>
            </a:r>
            <a:endParaRPr lang="en-US" dirty="0"/>
          </a:p>
        </p:txBody>
      </p:sp>
      <p:sp>
        <p:nvSpPr>
          <p:cNvPr id="9" name="Slide Number Placeholder 8"/>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263426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0807DC7-69B7-4A49-8817-D463E23890B6}" type="slidenum">
              <a:rPr lang="en-US" smtClean="0"/>
              <a:t>‹#›</a:t>
            </a:fld>
            <a:endParaRPr lang="en-US"/>
          </a:p>
        </p:txBody>
      </p:sp>
      <p:sp>
        <p:nvSpPr>
          <p:cNvPr id="6" name="Footer Placeholder 4">
            <a:extLst>
              <a:ext uri="{FF2B5EF4-FFF2-40B4-BE49-F238E27FC236}">
                <a16:creationId xmlns:a16="http://schemas.microsoft.com/office/drawing/2014/main" id="{0F1076E0-2992-12BF-ADA7-F8F0C5057C89}"/>
              </a:ext>
            </a:extLst>
          </p:cNvPr>
          <p:cNvSpPr>
            <a:spLocks noGrp="1"/>
          </p:cNvSpPr>
          <p:nvPr>
            <p:ph type="ftr" sz="quarter" idx="11"/>
          </p:nvPr>
        </p:nvSpPr>
        <p:spPr>
          <a:xfrm>
            <a:off x="1878495" y="6499540"/>
            <a:ext cx="9352721" cy="358460"/>
          </a:xfrm>
          <a:prstGeom prst="rect">
            <a:avLst/>
          </a:prstGeom>
        </p:spPr>
        <p:txBody>
          <a:bodyPr/>
          <a:lstStyle>
            <a:lvl1pPr>
              <a:defRPr sz="1600"/>
            </a:lvl1pPr>
          </a:lstStyle>
          <a:p>
            <a:r>
              <a:rPr lang="en-US" dirty="0" err="1"/>
              <a:t>Tên</a:t>
            </a:r>
            <a:r>
              <a:rPr lang="en-US" dirty="0"/>
              <a:t> </a:t>
            </a:r>
            <a:r>
              <a:rPr lang="en-US" dirty="0" err="1"/>
              <a:t>đề</a:t>
            </a:r>
            <a:r>
              <a:rPr lang="en-US" dirty="0"/>
              <a:t> </a:t>
            </a:r>
            <a:r>
              <a:rPr lang="en-US" dirty="0" err="1"/>
              <a:t>tài</a:t>
            </a:r>
            <a:endParaRPr lang="en-US" dirty="0"/>
          </a:p>
        </p:txBody>
      </p:sp>
    </p:spTree>
    <p:extLst>
      <p:ext uri="{BB962C8B-B14F-4D97-AF65-F5344CB8AC3E}">
        <p14:creationId xmlns:p14="http://schemas.microsoft.com/office/powerpoint/2010/main" val="60683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807DC7-69B7-4A49-8817-D463E23890B6}" type="slidenum">
              <a:rPr lang="en-US" smtClean="0"/>
              <a:t>‹#›</a:t>
            </a:fld>
            <a:endParaRPr lang="en-US"/>
          </a:p>
        </p:txBody>
      </p:sp>
    </p:spTree>
    <p:extLst>
      <p:ext uri="{BB962C8B-B14F-4D97-AF65-F5344CB8AC3E}">
        <p14:creationId xmlns:p14="http://schemas.microsoft.com/office/powerpoint/2010/main" val="130530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331D0F-AB6C-4D77-44E4-ACAAF5175248}"/>
              </a:ext>
            </a:extLst>
          </p:cNvPr>
          <p:cNvPicPr>
            <a:picLocks noChangeAspect="1"/>
          </p:cNvPicPr>
          <p:nvPr userDrawn="1"/>
        </p:nvPicPr>
        <p:blipFill>
          <a:blip r:embed="rId2">
            <a:extLst>
              <a:ext uri="{28A0092B-C50C-407E-A947-70E740481C1C}">
                <a14:useLocalDpi xmlns:a14="http://schemas.microsoft.com/office/drawing/2010/main" val="0"/>
              </a:ext>
            </a:extLst>
          </a:blip>
          <a:srcRect t="20850"/>
          <a:stretch/>
        </p:blipFill>
        <p:spPr>
          <a:xfrm>
            <a:off x="0" y="960122"/>
            <a:ext cx="12192000" cy="5897878"/>
          </a:xfrm>
          <a:prstGeom prst="rect">
            <a:avLst/>
          </a:prstGeom>
        </p:spPr>
      </p:pic>
      <p:sp>
        <p:nvSpPr>
          <p:cNvPr id="8" name="Rectangle 7"/>
          <p:cNvSpPr/>
          <p:nvPr userDrawn="1"/>
        </p:nvSpPr>
        <p:spPr>
          <a:xfrm>
            <a:off x="-1" y="-1"/>
            <a:ext cx="12188825" cy="96012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p:cNvSpPr>
            <a:spLocks noGrp="1"/>
          </p:cNvSpPr>
          <p:nvPr>
            <p:ph type="sldNum" sz="quarter" idx="12"/>
          </p:nvPr>
        </p:nvSpPr>
        <p:spPr/>
        <p:txBody>
          <a:bodyPr/>
          <a:lstStyle/>
          <a:p>
            <a:fld id="{00807DC7-69B7-4A49-8817-D463E23890B6}" type="slidenum">
              <a:rPr lang="en-US" smtClean="0"/>
              <a:t>‹#›</a:t>
            </a:fld>
            <a:endParaRPr lang="en-US"/>
          </a:p>
        </p:txBody>
      </p:sp>
      <p:pic>
        <p:nvPicPr>
          <p:cNvPr id="12" name="Picture 11">
            <a:extLst>
              <a:ext uri="{FF2B5EF4-FFF2-40B4-BE49-F238E27FC236}">
                <a16:creationId xmlns:a16="http://schemas.microsoft.com/office/drawing/2014/main" id="{0B21A6AE-F892-89BF-8A38-E3F51B596C66}"/>
              </a:ext>
            </a:extLst>
          </p:cNvPr>
          <p:cNvPicPr>
            <a:picLocks noChangeAspect="1"/>
          </p:cNvPicPr>
          <p:nvPr userDrawn="1"/>
        </p:nvPicPr>
        <p:blipFill>
          <a:blip r:embed="rId3"/>
          <a:stretch>
            <a:fillRect/>
          </a:stretch>
        </p:blipFill>
        <p:spPr>
          <a:xfrm>
            <a:off x="11212483" y="35522"/>
            <a:ext cx="749675" cy="685558"/>
          </a:xfrm>
          <a:prstGeom prst="rect">
            <a:avLst/>
          </a:prstGeom>
        </p:spPr>
      </p:pic>
      <p:pic>
        <p:nvPicPr>
          <p:cNvPr id="13" name="Picture 12">
            <a:extLst>
              <a:ext uri="{FF2B5EF4-FFF2-40B4-BE49-F238E27FC236}">
                <a16:creationId xmlns:a16="http://schemas.microsoft.com/office/drawing/2014/main" id="{92A663AB-E409-3101-B223-693FF43AD8E3}"/>
              </a:ext>
            </a:extLst>
          </p:cNvPr>
          <p:cNvPicPr>
            <a:picLocks noChangeAspect="1"/>
          </p:cNvPicPr>
          <p:nvPr userDrawn="1"/>
        </p:nvPicPr>
        <p:blipFill>
          <a:blip r:embed="rId4"/>
          <a:stretch>
            <a:fillRect/>
          </a:stretch>
        </p:blipFill>
        <p:spPr>
          <a:xfrm>
            <a:off x="106259" y="55983"/>
            <a:ext cx="660360" cy="644637"/>
          </a:xfrm>
          <a:prstGeom prst="rect">
            <a:avLst/>
          </a:prstGeom>
        </p:spPr>
      </p:pic>
    </p:spTree>
    <p:extLst>
      <p:ext uri="{BB962C8B-B14F-4D97-AF65-F5344CB8AC3E}">
        <p14:creationId xmlns:p14="http://schemas.microsoft.com/office/powerpoint/2010/main" val="360588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5240" y="-13449"/>
            <a:ext cx="12192000" cy="74836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17921" y="55983"/>
            <a:ext cx="11163489" cy="62524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78904" y="904577"/>
            <a:ext cx="11897139" cy="541235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0669385" y="6492845"/>
            <a:ext cx="1312025" cy="293771"/>
          </a:xfrm>
          <a:prstGeom prst="rect">
            <a:avLst/>
          </a:prstGeom>
        </p:spPr>
        <p:txBody>
          <a:bodyPr vert="horz" lIns="91440" tIns="45720" rIns="91440" bIns="45720" rtlCol="0" anchor="ctr"/>
          <a:lstStyle>
            <a:lvl1pPr algn="r">
              <a:defRPr sz="1800">
                <a:solidFill>
                  <a:srgbClr val="002060"/>
                </a:solidFill>
              </a:defRPr>
            </a:lvl1pPr>
          </a:lstStyle>
          <a:p>
            <a:fld id="{00807DC7-69B7-4A49-8817-D463E23890B6}" type="slidenum">
              <a:rPr lang="en-US" smtClean="0"/>
              <a:pPr/>
              <a:t>‹#›</a:t>
            </a:fld>
            <a:endParaRPr lang="en-US"/>
          </a:p>
        </p:txBody>
      </p:sp>
      <p:cxnSp>
        <p:nvCxnSpPr>
          <p:cNvPr id="12" name="Straight Connector 11">
            <a:extLst>
              <a:ext uri="{FF2B5EF4-FFF2-40B4-BE49-F238E27FC236}">
                <a16:creationId xmlns:a16="http://schemas.microsoft.com/office/drawing/2014/main" id="{AAF6140D-0DC3-4D9B-413B-8B7F8D04C220}"/>
              </a:ext>
            </a:extLst>
          </p:cNvPr>
          <p:cNvCxnSpPr>
            <a:cxnSpLocks/>
          </p:cNvCxnSpPr>
          <p:nvPr userDrawn="1"/>
        </p:nvCxnSpPr>
        <p:spPr>
          <a:xfrm flipV="1">
            <a:off x="0" y="810049"/>
            <a:ext cx="12176760" cy="19389"/>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5" name="Footer Placeholder 4">
            <a:extLst>
              <a:ext uri="{FF2B5EF4-FFF2-40B4-BE49-F238E27FC236}">
                <a16:creationId xmlns:a16="http://schemas.microsoft.com/office/drawing/2014/main" id="{CACBC10D-E0B0-D3DF-E7EE-E8E404E0E19E}"/>
              </a:ext>
            </a:extLst>
          </p:cNvPr>
          <p:cNvSpPr>
            <a:spLocks noGrp="1"/>
          </p:cNvSpPr>
          <p:nvPr>
            <p:ph type="ftr" sz="quarter" idx="3"/>
          </p:nvPr>
        </p:nvSpPr>
        <p:spPr>
          <a:xfrm>
            <a:off x="817921" y="6492844"/>
            <a:ext cx="3194906" cy="293771"/>
          </a:xfrm>
          <a:prstGeom prst="rect">
            <a:avLst/>
          </a:prstGeom>
        </p:spPr>
        <p:txBody>
          <a:bodyPr/>
          <a:lstStyle>
            <a:lvl1pPr>
              <a:defRPr sz="1400">
                <a:solidFill>
                  <a:srgbClr val="1E3352"/>
                </a:solidFill>
              </a:defRPr>
            </a:lvl1pPr>
          </a:lstStyle>
          <a:p>
            <a:r>
              <a:rPr lang="en-US"/>
              <a:t>Tên đề tài</a:t>
            </a:r>
            <a:endParaRPr lang="en-US" dirty="0"/>
          </a:p>
        </p:txBody>
      </p:sp>
      <p:pic>
        <p:nvPicPr>
          <p:cNvPr id="8" name="Picture 7">
            <a:extLst>
              <a:ext uri="{FF2B5EF4-FFF2-40B4-BE49-F238E27FC236}">
                <a16:creationId xmlns:a16="http://schemas.microsoft.com/office/drawing/2014/main" id="{CB013E53-DC8F-D336-422B-91CB0A1A2D13}"/>
              </a:ext>
            </a:extLst>
          </p:cNvPr>
          <p:cNvPicPr>
            <a:picLocks noChangeAspect="1"/>
          </p:cNvPicPr>
          <p:nvPr userDrawn="1"/>
        </p:nvPicPr>
        <p:blipFill>
          <a:blip r:embed="rId12"/>
          <a:stretch>
            <a:fillRect/>
          </a:stretch>
        </p:blipFill>
        <p:spPr>
          <a:xfrm>
            <a:off x="106259" y="55983"/>
            <a:ext cx="711662" cy="650796"/>
          </a:xfrm>
          <a:prstGeom prst="rect">
            <a:avLst/>
          </a:prstGeom>
        </p:spPr>
      </p:pic>
    </p:spTree>
    <p:extLst>
      <p:ext uri="{BB962C8B-B14F-4D97-AF65-F5344CB8AC3E}">
        <p14:creationId xmlns:p14="http://schemas.microsoft.com/office/powerpoint/2010/main" val="427305399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1" r:id="rId4"/>
    <p:sldLayoutId id="2147483664" r:id="rId5"/>
    <p:sldLayoutId id="2147483665" r:id="rId6"/>
    <p:sldLayoutId id="2147483666" r:id="rId7"/>
    <p:sldLayoutId id="2147483668" r:id="rId8"/>
    <p:sldLayoutId id="2147483669" r:id="rId9"/>
    <p:sldLayoutId id="2147483670" r:id="rId10"/>
  </p:sldLayoutIdLst>
  <p:hf hdr="0" dt="0"/>
  <p:txStyles>
    <p:titleStyle>
      <a:lvl1pPr algn="l" defTabSz="914400" rtl="0" eaLnBrk="1" latinLnBrk="0" hangingPunct="1">
        <a:lnSpc>
          <a:spcPct val="85000"/>
        </a:lnSpc>
        <a:spcBef>
          <a:spcPct val="0"/>
        </a:spcBef>
        <a:buNone/>
        <a:defRPr sz="2800" b="1" kern="1200" spc="-50" baseline="0">
          <a:solidFill>
            <a:schemeClr val="bg1"/>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4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544068" indent="-342900" algn="l" defTabSz="914400" rtl="0" eaLnBrk="1" latinLnBrk="0" hangingPunct="1">
        <a:lnSpc>
          <a:spcPct val="90000"/>
        </a:lnSpc>
        <a:spcBef>
          <a:spcPts val="200"/>
        </a:spcBef>
        <a:spcAft>
          <a:spcPts val="400"/>
        </a:spcAft>
        <a:buClrTx/>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726948" indent="-342900" algn="l" defTabSz="914400" rtl="0" eaLnBrk="1" latinLnBrk="0" hangingPunct="1">
        <a:lnSpc>
          <a:spcPct val="90000"/>
        </a:lnSpc>
        <a:spcBef>
          <a:spcPts val="200"/>
        </a:spcBef>
        <a:spcAft>
          <a:spcPts val="400"/>
        </a:spcAft>
        <a:buClrTx/>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ambrouse/CF_based_encode_tranformer_de_xuat_san_pham/blob/47ca45933f9bacc83ee257fe574d3dfdf3e07335/web/database/Untitled%20(1).png" TargetMode="External"/><Relationship Id="rId3" Type="http://schemas.openxmlformats.org/officeDocument/2006/relationships/hyperlink" Target="ambrouse/CF_based_encode_tranformer_de_xuat_san_pham" TargetMode="External"/><Relationship Id="rId7" Type="http://schemas.openxmlformats.org/officeDocument/2006/relationships/hyperlink" Target="https://github.com/ambrouse/CF_based_encode_tranformer_de_xuat_san_pham/blob/47ca45933f9bacc83ee257fe574d3dfdf3e07335/report/Mo_ta_api_trang_web.docx" TargetMode="External"/><Relationship Id="rId2" Type="http://schemas.openxmlformats.org/officeDocument/2006/relationships/hyperlink" Target="https://github.com/ambrouse/CF_based_encode_tranformer_de_xuat_san_pham" TargetMode="External"/><Relationship Id="rId1" Type="http://schemas.openxmlformats.org/officeDocument/2006/relationships/slideLayout" Target="../slideLayouts/slideLayout2.xml"/><Relationship Id="rId6" Type="http://schemas.openxmlformats.org/officeDocument/2006/relationships/hyperlink" Target="https://github.com/ambrouse/CF_based_encode_tranformer_de_xuat_san_pham/blob/47ca45933f9bacc83ee257fe574d3dfdf3e07335/report/M%C3%94%20T%E1%BA%A2%20DATABASE%20TRANG%20WEB.docx" TargetMode="External"/><Relationship Id="rId5" Type="http://schemas.openxmlformats.org/officeDocument/2006/relationships/hyperlink" Target="https://github.com/ambrouse/CF_based_encode_tranformer_de_xuat_san_pham/blob/47ca45933f9bacc83ee257fe574d3dfdf3e07335/report/M%C3%94%20T%E1%BA%A2%20GIAO%20DI%E1%BB%86N%2C%20CH%E1%BB%A8C%20N%C4%82NG%20CHO%20TRANG%20WEB.docx" TargetMode="External"/><Relationship Id="rId4" Type="http://schemas.openxmlformats.org/officeDocument/2006/relationships/hyperlink" Target="https://drive.google.com/drive/folders/1tCpUZLlx7v_UZVV9qhwSa8HD5du9DdsG?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AE63B4-4B3B-8E96-BFFA-83A7DB33359D}"/>
              </a:ext>
            </a:extLst>
          </p:cNvPr>
          <p:cNvSpPr txBox="1"/>
          <p:nvPr/>
        </p:nvSpPr>
        <p:spPr>
          <a:xfrm>
            <a:off x="5766558" y="5122714"/>
            <a:ext cx="6248460" cy="400110"/>
          </a:xfrm>
          <a:prstGeom prst="rect">
            <a:avLst/>
          </a:prstGeom>
          <a:noFill/>
        </p:spPr>
        <p:txBody>
          <a:bodyPr wrap="square">
            <a:spAutoFit/>
          </a:bodyPr>
          <a:lstStyle/>
          <a:p>
            <a:r>
              <a:rPr lang="en-US" sz="2000" b="1" dirty="0"/>
              <a:t>TH.S PHẠM ĐÌNH TÀI</a:t>
            </a:r>
          </a:p>
        </p:txBody>
      </p:sp>
      <p:sp>
        <p:nvSpPr>
          <p:cNvPr id="10" name="TextBox 9">
            <a:extLst>
              <a:ext uri="{FF2B5EF4-FFF2-40B4-BE49-F238E27FC236}">
                <a16:creationId xmlns:a16="http://schemas.microsoft.com/office/drawing/2014/main" id="{58428525-282B-A0FB-B371-3B61C5A0210A}"/>
              </a:ext>
            </a:extLst>
          </p:cNvPr>
          <p:cNvSpPr txBox="1"/>
          <p:nvPr/>
        </p:nvSpPr>
        <p:spPr>
          <a:xfrm>
            <a:off x="6754762" y="5431229"/>
            <a:ext cx="3779888" cy="496996"/>
          </a:xfrm>
          <a:prstGeom prst="rect">
            <a:avLst/>
          </a:prstGeom>
          <a:noFill/>
        </p:spPr>
        <p:txBody>
          <a:bodyPr wrap="square">
            <a:spAutoFit/>
          </a:bodyPr>
          <a:lstStyle/>
          <a:p>
            <a:pPr>
              <a:lnSpc>
                <a:spcPct val="150000"/>
              </a:lnSpc>
            </a:pPr>
            <a:r>
              <a:rPr lang="en-US" sz="2000" b="1" dirty="0">
                <a:solidFill>
                  <a:srgbClr val="002060"/>
                </a:solidFill>
                <a:latin typeface="Arial" panose="020B0604020202020204" pitchFamily="34" charset="0"/>
                <a:cs typeface="Arial" panose="020B0604020202020204" pitchFamily="34" charset="0"/>
              </a:rPr>
              <a:t>TRÍ TUỆ NHÂN TẠO</a:t>
            </a:r>
          </a:p>
        </p:txBody>
      </p:sp>
      <p:sp>
        <p:nvSpPr>
          <p:cNvPr id="6" name="Footer Placeholder 5">
            <a:extLst>
              <a:ext uri="{FF2B5EF4-FFF2-40B4-BE49-F238E27FC236}">
                <a16:creationId xmlns:a16="http://schemas.microsoft.com/office/drawing/2014/main" id="{0FC24F7A-CE2C-52FA-EB10-AE089D57EBDF}"/>
              </a:ext>
            </a:extLst>
          </p:cNvPr>
          <p:cNvSpPr>
            <a:spLocks noGrp="1"/>
          </p:cNvSpPr>
          <p:nvPr>
            <p:ph type="ftr" sz="quarter" idx="11"/>
          </p:nvPr>
        </p:nvSpPr>
        <p:spPr>
          <a:xfrm>
            <a:off x="3990435" y="6458591"/>
            <a:ext cx="4067040" cy="399409"/>
          </a:xfrm>
        </p:spPr>
        <p:txBody>
          <a:bodyPr/>
          <a:lstStyle/>
          <a:p>
            <a:r>
              <a:rPr lang="en-US" b="1" dirty="0">
                <a:latin typeface="Arial" panose="020B0604020202020204" pitchFamily="34" charset="0"/>
                <a:cs typeface="Arial" panose="020B0604020202020204" pitchFamily="34" charset="0"/>
              </a:rPr>
              <a:t>TP. HỒ CHÍ MÌNH, NGÀY .. THÁNG </a:t>
            </a:r>
            <a:r>
              <a:rPr lang="en-US" b="1">
                <a:latin typeface="Arial" panose="020B0604020202020204" pitchFamily="34" charset="0"/>
                <a:cs typeface="Arial" panose="020B0604020202020204" pitchFamily="34" charset="0"/>
              </a:rPr>
              <a:t>.. NĂM 20..</a:t>
            </a:r>
            <a:endParaRPr lang="en-US"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2ADC39B-8E6E-B0B5-34DB-7F054B2964BF}"/>
              </a:ext>
            </a:extLst>
          </p:cNvPr>
          <p:cNvSpPr txBox="1"/>
          <p:nvPr/>
        </p:nvSpPr>
        <p:spPr>
          <a:xfrm>
            <a:off x="75297" y="2436144"/>
            <a:ext cx="12116703" cy="1015663"/>
          </a:xfrm>
          <a:prstGeom prst="rect">
            <a:avLst/>
          </a:prstGeom>
          <a:noFill/>
        </p:spPr>
        <p:txBody>
          <a:bodyPr wrap="square">
            <a:spAutoFit/>
          </a:bodyPr>
          <a:lstStyle/>
          <a:p>
            <a:pPr algn="ctr"/>
            <a:r>
              <a:rPr lang="en-US" sz="3000" b="1" dirty="0" err="1">
                <a:solidFill>
                  <a:srgbClr val="FF0000"/>
                </a:solidFill>
                <a:effectLst/>
                <a:latin typeface="Times New Roman" panose="02020603050405020304" pitchFamily="18" charset="0"/>
                <a:ea typeface="Calibri" panose="020F0502020204030204" pitchFamily="34" charset="0"/>
              </a:rPr>
              <a:t>Phát</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triển</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hệ</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thống</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khuyến</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nghị</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sản</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phẩm</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dựa</a:t>
            </a:r>
            <a:r>
              <a:rPr lang="en-US" sz="3000" b="1" dirty="0">
                <a:solidFill>
                  <a:srgbClr val="FF0000"/>
                </a:solidFill>
                <a:effectLst/>
                <a:latin typeface="Times New Roman" panose="02020603050405020304" pitchFamily="18" charset="0"/>
                <a:ea typeface="Calibri" panose="020F0502020204030204" pitchFamily="34" charset="0"/>
              </a:rPr>
              <a:t> </a:t>
            </a:r>
            <a:r>
              <a:rPr lang="en-US" sz="3000" b="1" dirty="0" err="1">
                <a:solidFill>
                  <a:srgbClr val="FF0000"/>
                </a:solidFill>
                <a:effectLst/>
                <a:latin typeface="Times New Roman" panose="02020603050405020304" pitchFamily="18" charset="0"/>
                <a:ea typeface="Calibri" panose="020F0502020204030204" pitchFamily="34" charset="0"/>
              </a:rPr>
              <a:t>trên</a:t>
            </a:r>
            <a:r>
              <a:rPr lang="en-US" sz="3000" b="1" dirty="0">
                <a:solidFill>
                  <a:srgbClr val="FF0000"/>
                </a:solidFill>
                <a:effectLst/>
                <a:latin typeface="Times New Roman" panose="02020603050405020304" pitchFamily="18" charset="0"/>
                <a:ea typeface="Calibri" panose="020F0502020204030204" pitchFamily="34" charset="0"/>
              </a:rPr>
              <a:t> </a:t>
            </a:r>
          </a:p>
          <a:p>
            <a:pPr algn="ctr"/>
            <a:r>
              <a:rPr lang="en-US" sz="3000" b="1" dirty="0">
                <a:solidFill>
                  <a:srgbClr val="FF0000"/>
                </a:solidFill>
                <a:effectLst/>
                <a:latin typeface="Times New Roman" panose="02020603050405020304" pitchFamily="18" charset="0"/>
                <a:ea typeface="Calibri" panose="020F0502020204030204" pitchFamily="34" charset="0"/>
              </a:rPr>
              <a:t>Collaborative Filtering</a:t>
            </a:r>
            <a:endParaRPr lang="en-US" sz="3000" b="1"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26BACB-CBF1-50EB-51A5-646F67D30A99}"/>
              </a:ext>
            </a:extLst>
          </p:cNvPr>
          <p:cNvSpPr txBox="1"/>
          <p:nvPr/>
        </p:nvSpPr>
        <p:spPr>
          <a:xfrm>
            <a:off x="5766558" y="4220956"/>
            <a:ext cx="6169803" cy="496996"/>
          </a:xfrm>
          <a:prstGeom prst="rect">
            <a:avLst/>
          </a:prstGeom>
          <a:noFill/>
        </p:spPr>
        <p:txBody>
          <a:bodyPr wrap="square">
            <a:spAutoFit/>
          </a:bodyPr>
          <a:lstStyle/>
          <a:p>
            <a:pPr>
              <a:lnSpc>
                <a:spcPct val="150000"/>
              </a:lnSpc>
            </a:pPr>
            <a:r>
              <a:rPr lang="en-US" sz="2000" b="1" dirty="0">
                <a:solidFill>
                  <a:srgbClr val="002060"/>
                </a:solidFill>
                <a:latin typeface="Arial" panose="020B0604020202020204" pitchFamily="34" charset="0"/>
                <a:cs typeface="Arial" panose="020B0604020202020204" pitchFamily="34" charset="0"/>
              </a:rPr>
              <a:t>NGUYỄN LÊ QUỐC BẢO</a:t>
            </a:r>
          </a:p>
        </p:txBody>
      </p:sp>
      <p:sp>
        <p:nvSpPr>
          <p:cNvPr id="7" name="TextBox 6">
            <a:extLst>
              <a:ext uri="{FF2B5EF4-FFF2-40B4-BE49-F238E27FC236}">
                <a16:creationId xmlns:a16="http://schemas.microsoft.com/office/drawing/2014/main" id="{F1414EBC-100C-4055-17E0-A2A5B4778A30}"/>
              </a:ext>
            </a:extLst>
          </p:cNvPr>
          <p:cNvSpPr txBox="1"/>
          <p:nvPr/>
        </p:nvSpPr>
        <p:spPr>
          <a:xfrm>
            <a:off x="6754762" y="5835991"/>
            <a:ext cx="3018503" cy="496996"/>
          </a:xfrm>
          <a:prstGeom prst="rect">
            <a:avLst/>
          </a:prstGeom>
          <a:noFill/>
        </p:spPr>
        <p:txBody>
          <a:bodyPr wrap="square">
            <a:spAutoFit/>
          </a:bodyPr>
          <a:lstStyle/>
          <a:p>
            <a:pPr>
              <a:lnSpc>
                <a:spcPct val="150000"/>
              </a:lnSpc>
            </a:pPr>
            <a:r>
              <a:rPr lang="en-US" sz="2000" b="1">
                <a:solidFill>
                  <a:srgbClr val="002060"/>
                </a:solidFill>
                <a:latin typeface="Arial" panose="020B0604020202020204" pitchFamily="34" charset="0"/>
                <a:cs typeface="Arial" panose="020B0604020202020204" pitchFamily="34" charset="0"/>
              </a:rPr>
              <a:t>2023</a:t>
            </a:r>
            <a:endParaRPr lang="en-US" sz="2000" b="1" dirty="0">
              <a:solidFill>
                <a:srgbClr val="00206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CB6FC42-2887-3F8C-D689-B72D3807789B}"/>
              </a:ext>
            </a:extLst>
          </p:cNvPr>
          <p:cNvSpPr txBox="1"/>
          <p:nvPr/>
        </p:nvSpPr>
        <p:spPr>
          <a:xfrm>
            <a:off x="66338" y="794183"/>
            <a:ext cx="12125661" cy="954107"/>
          </a:xfrm>
          <a:prstGeom prst="rect">
            <a:avLst/>
          </a:prstGeom>
          <a:noFill/>
        </p:spPr>
        <p:txBody>
          <a:bodyPr wrap="square">
            <a:spAutoFit/>
          </a:bodyPr>
          <a:lstStyle/>
          <a:p>
            <a:pPr algn="ctr"/>
            <a: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BÁO CÁO TẠI HỘI ĐỒNG </a:t>
            </a:r>
            <a:b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ĐÁNH GIÁ KHÓA LUẬN TỐT NGHIỆP</a:t>
            </a:r>
          </a:p>
        </p:txBody>
      </p:sp>
    </p:spTree>
    <p:extLst>
      <p:ext uri="{BB962C8B-B14F-4D97-AF65-F5344CB8AC3E}">
        <p14:creationId xmlns:p14="http://schemas.microsoft.com/office/powerpoint/2010/main" val="106716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Mô</a:t>
            </a:r>
            <a:r>
              <a:rPr lang="en-US" dirty="0"/>
              <a:t> </a:t>
            </a:r>
            <a:r>
              <a:rPr lang="en-US" dirty="0" err="1"/>
              <a:t>hình</a:t>
            </a:r>
            <a:r>
              <a:rPr lang="en-US" dirty="0"/>
              <a:t> </a:t>
            </a:r>
            <a:r>
              <a:rPr lang="en-US" dirty="0" err="1"/>
              <a:t>ứng</a:t>
            </a:r>
            <a:r>
              <a:rPr lang="en-US" dirty="0"/>
              <a:t> </a:t>
            </a:r>
            <a:r>
              <a:rPr lang="en-US" dirty="0" err="1"/>
              <a:t>dụng</a:t>
            </a:r>
            <a:r>
              <a:rPr lang="en-US" dirty="0"/>
              <a:t> web</a:t>
            </a:r>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10</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1" y="904577"/>
            <a:ext cx="117083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Tổng</a:t>
            </a:r>
            <a:r>
              <a:rPr lang="en-US" sz="2400" dirty="0"/>
              <a:t> </a:t>
            </a:r>
            <a:r>
              <a:rPr lang="en-US" sz="2400" dirty="0" err="1"/>
              <a:t>quan</a:t>
            </a:r>
            <a:r>
              <a:rPr lang="en-US" sz="2400" dirty="0"/>
              <a:t> </a:t>
            </a:r>
            <a:r>
              <a:rPr lang="en-US" sz="2400" dirty="0" err="1"/>
              <a:t>kiến</a:t>
            </a:r>
            <a:r>
              <a:rPr lang="en-US" sz="2400" dirty="0"/>
              <a:t> </a:t>
            </a:r>
            <a:r>
              <a:rPr lang="en-US" sz="2400" dirty="0" err="1"/>
              <a:t>trúc</a:t>
            </a:r>
            <a:endParaRPr lang="en-US" sz="2400" dirty="0"/>
          </a:p>
          <a:p>
            <a:pPr lvl="1"/>
            <a:r>
              <a:rPr lang="en-US" sz="2000" dirty="0" err="1"/>
              <a:t>Mô</a:t>
            </a:r>
            <a:r>
              <a:rPr lang="en-US" sz="2000" dirty="0"/>
              <a:t> </a:t>
            </a:r>
            <a:r>
              <a:rPr lang="en-US" sz="2000" dirty="0" err="1"/>
              <a:t>tả</a:t>
            </a:r>
            <a:endParaRPr lang="en-US" sz="2000" dirty="0"/>
          </a:p>
          <a:p>
            <a:pPr lvl="2"/>
            <a:r>
              <a:rPr lang="en-US" sz="1600" dirty="0"/>
              <a:t>S</a:t>
            </a:r>
            <a:r>
              <a:rPr lang="vi-VN" sz="1600" dirty="0"/>
              <a:t>ử dụng kiến trúc microservice cho backend, một server React cho frontend và SQL Server làm cơ sở dữ liệu. Kiến trúc microservice cho phép hệ thống chia nhỏ các chức năng thành các dịch vụ độc lập, mỗi dịch vụ có thể được phát triển, triển khai và bảo trì riêng biệt, đồng thời đảm bảo khả năng mở rộng và linh hoạt của hệ thống.</a:t>
            </a:r>
          </a:p>
          <a:p>
            <a:pPr lvl="1"/>
            <a:r>
              <a:rPr lang="vi-VN" sz="2000" dirty="0"/>
              <a:t>Kiến trúc microservice của hệ thống được thiết kế gồm tổng cộng 9 server, chia thành hai nhóm chính: nhóm quản lý hạ tầng và nhóm các dịch vụ chức năng.</a:t>
            </a:r>
            <a:endParaRPr lang="en-US" sz="2000" dirty="0"/>
          </a:p>
          <a:p>
            <a:pPr lvl="2"/>
            <a:r>
              <a:rPr lang="vi-VN" sz="1600" dirty="0"/>
              <a:t>Config Server: quản lý và phân phối cấu hình cho các dịch vụ.</a:t>
            </a:r>
          </a:p>
          <a:p>
            <a:pPr lvl="2"/>
            <a:r>
              <a:rPr lang="vi-VN" sz="1600" dirty="0"/>
              <a:t>Eureka Server: đăng ký và phát hiện các dịch vụ (service discovery).</a:t>
            </a:r>
          </a:p>
          <a:p>
            <a:pPr lvl="2"/>
            <a:r>
              <a:rPr lang="vi-VN" sz="1600" dirty="0"/>
              <a:t>Gateway Server: điểm vào duy nhất, định tuyến và bảo mật request đến các service.</a:t>
            </a:r>
          </a:p>
          <a:p>
            <a:pPr lvl="2"/>
            <a:r>
              <a:rPr lang="vi-VN" sz="1600" dirty="0"/>
              <a:t>User Service: quản lý người dùng và lịch sử hoạt động.</a:t>
            </a:r>
          </a:p>
          <a:p>
            <a:pPr lvl="2"/>
            <a:r>
              <a:rPr lang="vi-VN" sz="1600" dirty="0"/>
              <a:t>Product Service: quản lý thông tin sản phẩm thời trang.</a:t>
            </a:r>
          </a:p>
          <a:p>
            <a:pPr lvl="2"/>
            <a:r>
              <a:rPr lang="vi-VN" sz="1600" dirty="0"/>
              <a:t>Cart Service: xử lý giỏ hàng người dùng.</a:t>
            </a:r>
          </a:p>
          <a:p>
            <a:pPr lvl="2"/>
            <a:r>
              <a:rPr lang="vi-VN" sz="1600" dirty="0"/>
              <a:t>Auth Server: xác thực, phân quyền và quản lý token.</a:t>
            </a:r>
          </a:p>
          <a:p>
            <a:pPr lvl="2"/>
            <a:r>
              <a:rPr lang="vi-VN" sz="1600" dirty="0"/>
              <a:t>Admin Service: quản trị hệ thống và giám sát các service, tích hợp giám sát AI.</a:t>
            </a:r>
          </a:p>
          <a:p>
            <a:pPr lvl="2"/>
            <a:r>
              <a:rPr lang="vi-VN" sz="1600" dirty="0"/>
              <a:t>Deep Service: xử lý mô hình AI đề xuất sản phẩm dựa trên hành vi người dùng.</a:t>
            </a:r>
          </a:p>
          <a:p>
            <a:pPr lvl="1"/>
            <a:endParaRPr lang="en-US" sz="1000" dirty="0"/>
          </a:p>
          <a:p>
            <a:pPr marL="0" indent="0">
              <a:buNone/>
            </a:pPr>
            <a:endParaRPr lang="en-US" sz="10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109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Kiến</a:t>
            </a:r>
            <a:r>
              <a:rPr lang="en-US" sz="2800" dirty="0"/>
              <a:t> </a:t>
            </a:r>
            <a:r>
              <a:rPr lang="en-US" sz="2800" dirty="0" err="1"/>
              <a:t>trúc</a:t>
            </a:r>
            <a:r>
              <a:rPr lang="en-US" sz="2800" dirty="0"/>
              <a:t> </a:t>
            </a:r>
            <a:r>
              <a:rPr lang="en-US" sz="2800" dirty="0" err="1"/>
              <a:t>ứng</a:t>
            </a:r>
            <a:r>
              <a:rPr lang="en-US" sz="2800" dirty="0"/>
              <a:t> </a:t>
            </a:r>
            <a:r>
              <a:rPr lang="en-US" sz="2800" dirty="0" err="1"/>
              <a:t>dụng</a:t>
            </a:r>
            <a:r>
              <a:rPr lang="en-US" sz="2800" dirty="0"/>
              <a:t> web</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11</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D8C6D3-9744-8718-E170-BE18FDFCB7FE}"/>
              </a:ext>
            </a:extLst>
          </p:cNvPr>
          <p:cNvPicPr>
            <a:picLocks noChangeAspect="1"/>
          </p:cNvPicPr>
          <p:nvPr/>
        </p:nvPicPr>
        <p:blipFill>
          <a:blip r:embed="rId2"/>
          <a:stretch>
            <a:fillRect/>
          </a:stretch>
        </p:blipFill>
        <p:spPr>
          <a:xfrm>
            <a:off x="367212" y="904577"/>
            <a:ext cx="2887100" cy="5006532"/>
          </a:xfrm>
          <a:prstGeom prst="rect">
            <a:avLst/>
          </a:prstGeom>
        </p:spPr>
      </p:pic>
    </p:spTree>
    <p:extLst>
      <p:ext uri="{BB962C8B-B14F-4D97-AF65-F5344CB8AC3E}">
        <p14:creationId xmlns:p14="http://schemas.microsoft.com/office/powerpoint/2010/main" val="10396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Chương</a:t>
            </a:r>
            <a:r>
              <a:rPr lang="en-US" dirty="0"/>
              <a:t> 3: </a:t>
            </a:r>
            <a:r>
              <a:rPr lang="en-US" dirty="0" err="1"/>
              <a:t>Mô</a:t>
            </a:r>
            <a:r>
              <a:rPr lang="en-US" dirty="0"/>
              <a:t> </a:t>
            </a:r>
            <a:r>
              <a:rPr lang="en-US" dirty="0" err="1"/>
              <a:t>hình</a:t>
            </a:r>
            <a:r>
              <a:rPr lang="en-US" dirty="0"/>
              <a:t> </a:t>
            </a:r>
            <a:r>
              <a:rPr lang="en-US" dirty="0" err="1"/>
              <a:t>thực</a:t>
            </a:r>
            <a:r>
              <a:rPr lang="en-US" dirty="0"/>
              <a:t> </a:t>
            </a:r>
            <a:r>
              <a:rPr lang="en-US" dirty="0" err="1"/>
              <a:t>nghiệm</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12</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Hàm</a:t>
            </a:r>
            <a:r>
              <a:rPr lang="en-US" sz="2400" dirty="0"/>
              <a:t> loss </a:t>
            </a:r>
            <a:r>
              <a:rPr lang="en-US" sz="2400" dirty="0" err="1"/>
              <a:t>và</a:t>
            </a:r>
            <a:r>
              <a:rPr lang="en-US" sz="2400" dirty="0"/>
              <a:t> </a:t>
            </a:r>
            <a:r>
              <a:rPr lang="en-US" sz="2400" dirty="0" err="1"/>
              <a:t>hàm</a:t>
            </a:r>
            <a:r>
              <a:rPr lang="en-US" sz="2400" dirty="0"/>
              <a:t> </a:t>
            </a:r>
            <a:r>
              <a:rPr lang="en-US" sz="2400" dirty="0" err="1"/>
              <a:t>đo</a:t>
            </a:r>
            <a:r>
              <a:rPr lang="en-US" sz="2400" dirty="0"/>
              <a:t> </a:t>
            </a:r>
            <a:r>
              <a:rPr lang="en-US" sz="2400" dirty="0" err="1"/>
              <a:t>độ</a:t>
            </a:r>
            <a:r>
              <a:rPr lang="en-US" sz="2400" dirty="0"/>
              <a:t> </a:t>
            </a:r>
            <a:r>
              <a:rPr lang="en-US" sz="2400" dirty="0" err="1"/>
              <a:t>chính</a:t>
            </a:r>
            <a:r>
              <a:rPr lang="en-US" sz="2400" dirty="0"/>
              <a:t> </a:t>
            </a:r>
            <a:r>
              <a:rPr lang="en-US" sz="2400" dirty="0" err="1"/>
              <a:t>xác</a:t>
            </a:r>
            <a:endParaRPr lang="en-US" sz="2400" dirty="0"/>
          </a:p>
          <a:p>
            <a:pPr lvl="1"/>
            <a:r>
              <a:rPr lang="en-US" sz="2400" dirty="0"/>
              <a:t>Binary acc</a:t>
            </a:r>
          </a:p>
          <a:p>
            <a:pPr lvl="1"/>
            <a:r>
              <a:rPr lang="en-US" sz="2400" dirty="0"/>
              <a:t>F1, </a:t>
            </a:r>
            <a:r>
              <a:rPr lang="en-US" sz="2400" dirty="0" err="1"/>
              <a:t>recal</a:t>
            </a:r>
            <a:r>
              <a:rPr lang="en-US" sz="2400" dirty="0"/>
              <a:t>, </a:t>
            </a:r>
            <a:r>
              <a:rPr lang="en-US" sz="2400" dirty="0" err="1"/>
              <a:t>precition</a:t>
            </a:r>
            <a:endParaRPr lang="en-US" sz="2400" dirty="0"/>
          </a:p>
          <a:p>
            <a:pPr lvl="1"/>
            <a:r>
              <a:rPr lang="en-US" sz="2400" dirty="0" err="1"/>
              <a:t>Bianary</a:t>
            </a:r>
            <a:r>
              <a:rPr lang="en-US" sz="2400" dirty="0"/>
              <a:t> </a:t>
            </a:r>
            <a:r>
              <a:rPr lang="en-US" sz="2400" dirty="0" err="1"/>
              <a:t>crossentropy</a:t>
            </a:r>
            <a:endParaRPr lang="en-US" sz="2400" dirty="0"/>
          </a:p>
          <a:p>
            <a:r>
              <a:rPr lang="en-US" sz="2400" dirty="0" err="1"/>
              <a:t>Các</a:t>
            </a:r>
            <a:r>
              <a:rPr lang="en-US" sz="2400" dirty="0"/>
              <a:t> </a:t>
            </a:r>
            <a:r>
              <a:rPr lang="en-US" sz="2400" dirty="0" err="1"/>
              <a:t>thuật</a:t>
            </a:r>
            <a:r>
              <a:rPr lang="en-US" sz="2400" dirty="0"/>
              <a:t> </a:t>
            </a:r>
            <a:r>
              <a:rPr lang="en-US" sz="2400" dirty="0" err="1"/>
              <a:t>toán</a:t>
            </a:r>
            <a:r>
              <a:rPr lang="en-US" sz="2400" dirty="0"/>
              <a:t> </a:t>
            </a:r>
            <a:r>
              <a:rPr lang="en-US" sz="2400" dirty="0" err="1"/>
              <a:t>tối</a:t>
            </a:r>
            <a:r>
              <a:rPr lang="en-US" sz="2400" dirty="0"/>
              <a:t> </a:t>
            </a:r>
            <a:r>
              <a:rPr lang="en-US" sz="2400" dirty="0" err="1"/>
              <a:t>ưu</a:t>
            </a:r>
            <a:endParaRPr lang="en-US" sz="2400" dirty="0"/>
          </a:p>
          <a:p>
            <a:pPr lvl="1"/>
            <a:r>
              <a:rPr lang="en-US" sz="2200" dirty="0"/>
              <a:t>Dropout</a:t>
            </a:r>
          </a:p>
          <a:p>
            <a:pPr lvl="1"/>
            <a:r>
              <a:rPr lang="en-US" sz="2200" dirty="0" err="1"/>
              <a:t>Regularizers</a:t>
            </a:r>
            <a:r>
              <a:rPr lang="en-US" sz="2200" dirty="0"/>
              <a:t>(L2)</a:t>
            </a:r>
          </a:p>
          <a:p>
            <a:pPr lvl="1"/>
            <a:r>
              <a:rPr lang="en-US" sz="2200" dirty="0"/>
              <a:t>Max norm</a:t>
            </a:r>
          </a:p>
          <a:p>
            <a:pPr lvl="1"/>
            <a:endParaRPr lang="en-US" sz="2200" dirty="0"/>
          </a:p>
          <a:p>
            <a:pPr lvl="1"/>
            <a:endParaRPr lang="en-US" sz="22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5589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Huấn</a:t>
            </a:r>
            <a:r>
              <a:rPr lang="en-US" sz="2800" dirty="0"/>
              <a:t> </a:t>
            </a:r>
            <a:r>
              <a:rPr lang="en-US" sz="2800" dirty="0" err="1"/>
              <a:t>luyện</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13</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err="1"/>
              <a:t>Biểu</a:t>
            </a:r>
            <a:r>
              <a:rPr lang="en-US" sz="2000" dirty="0"/>
              <a:t> </a:t>
            </a:r>
            <a:r>
              <a:rPr lang="en-US" sz="2000" dirty="0" err="1"/>
              <a:t>đồ</a:t>
            </a:r>
            <a:r>
              <a:rPr lang="en-US" sz="2000" dirty="0"/>
              <a:t> </a:t>
            </a:r>
            <a:r>
              <a:rPr lang="en-US" sz="2000" dirty="0" err="1"/>
              <a:t>hàm</a:t>
            </a:r>
            <a:r>
              <a:rPr lang="en-US" sz="2000" dirty="0"/>
              <a:t> loss </a:t>
            </a:r>
            <a:r>
              <a:rPr lang="en-US" sz="2000" dirty="0" err="1"/>
              <a:t>sau</a:t>
            </a:r>
            <a:r>
              <a:rPr lang="en-US" sz="2000" dirty="0"/>
              <a:t> 80 epochs</a:t>
            </a:r>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1B67E0B-E8A9-19D1-BD27-B019E627408D}"/>
              </a:ext>
            </a:extLst>
          </p:cNvPr>
          <p:cNvPicPr>
            <a:picLocks noChangeAspect="1"/>
          </p:cNvPicPr>
          <p:nvPr/>
        </p:nvPicPr>
        <p:blipFill>
          <a:blip r:embed="rId2"/>
          <a:stretch>
            <a:fillRect/>
          </a:stretch>
        </p:blipFill>
        <p:spPr>
          <a:xfrm>
            <a:off x="440728" y="1432579"/>
            <a:ext cx="4229100" cy="3195320"/>
          </a:xfrm>
          <a:prstGeom prst="rect">
            <a:avLst/>
          </a:prstGeom>
        </p:spPr>
      </p:pic>
    </p:spTree>
    <p:extLst>
      <p:ext uri="{BB962C8B-B14F-4D97-AF65-F5344CB8AC3E}">
        <p14:creationId xmlns:p14="http://schemas.microsoft.com/office/powerpoint/2010/main" val="4106353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Huấn</a:t>
            </a:r>
            <a:r>
              <a:rPr lang="en-US" sz="2800" dirty="0"/>
              <a:t> </a:t>
            </a:r>
            <a:r>
              <a:rPr lang="en-US" sz="2800" dirty="0" err="1"/>
              <a:t>luyện</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14</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err="1"/>
              <a:t>Biểu</a:t>
            </a:r>
            <a:r>
              <a:rPr lang="en-US" sz="2000" dirty="0"/>
              <a:t> </a:t>
            </a:r>
            <a:r>
              <a:rPr lang="en-US" sz="2000" dirty="0" err="1"/>
              <a:t>đồ</a:t>
            </a:r>
            <a:r>
              <a:rPr lang="en-US" sz="2000" dirty="0"/>
              <a:t> </a:t>
            </a:r>
            <a:r>
              <a:rPr lang="en-US" sz="2000" dirty="0" err="1"/>
              <a:t>hàm</a:t>
            </a:r>
            <a:r>
              <a:rPr lang="en-US" sz="2000" dirty="0"/>
              <a:t> </a:t>
            </a:r>
            <a:r>
              <a:rPr lang="en-US" sz="2000" dirty="0" err="1"/>
              <a:t>đo</a:t>
            </a:r>
            <a:r>
              <a:rPr lang="en-US" sz="2000" dirty="0"/>
              <a:t> </a:t>
            </a:r>
            <a:r>
              <a:rPr lang="en-US" sz="2000" dirty="0" err="1"/>
              <a:t>độ</a:t>
            </a:r>
            <a:r>
              <a:rPr lang="en-US" sz="2000" dirty="0"/>
              <a:t> </a:t>
            </a:r>
            <a:r>
              <a:rPr lang="en-US" sz="2000" dirty="0" err="1"/>
              <a:t>chính</a:t>
            </a:r>
            <a:r>
              <a:rPr lang="en-US" sz="2000" dirty="0"/>
              <a:t> </a:t>
            </a:r>
            <a:r>
              <a:rPr lang="en-US" sz="2000" dirty="0" err="1"/>
              <a:t>xác</a:t>
            </a:r>
            <a:r>
              <a:rPr lang="en-US" sz="2000" dirty="0"/>
              <a:t> </a:t>
            </a:r>
            <a:r>
              <a:rPr lang="en-US" sz="2000" dirty="0" err="1"/>
              <a:t>sau</a:t>
            </a:r>
            <a:r>
              <a:rPr lang="en-US" sz="2000" dirty="0"/>
              <a:t> 80 epochs</a:t>
            </a:r>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10C0918-1692-D882-FD87-C1AFC4680D52}"/>
              </a:ext>
            </a:extLst>
          </p:cNvPr>
          <p:cNvPicPr>
            <a:picLocks noChangeAspect="1"/>
          </p:cNvPicPr>
          <p:nvPr/>
        </p:nvPicPr>
        <p:blipFill>
          <a:blip r:embed="rId2"/>
          <a:stretch>
            <a:fillRect/>
          </a:stretch>
        </p:blipFill>
        <p:spPr>
          <a:xfrm>
            <a:off x="473439" y="1259968"/>
            <a:ext cx="6510519" cy="4198931"/>
          </a:xfrm>
          <a:prstGeom prst="rect">
            <a:avLst/>
          </a:prstGeom>
        </p:spPr>
      </p:pic>
    </p:spTree>
    <p:extLst>
      <p:ext uri="{BB962C8B-B14F-4D97-AF65-F5344CB8AC3E}">
        <p14:creationId xmlns:p14="http://schemas.microsoft.com/office/powerpoint/2010/main" val="4091693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Huấn</a:t>
            </a:r>
            <a:r>
              <a:rPr lang="en-US" sz="2800" dirty="0"/>
              <a:t> </a:t>
            </a:r>
            <a:r>
              <a:rPr lang="en-US" sz="2800" dirty="0" err="1"/>
              <a:t>luyện</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15</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000" dirty="0" err="1"/>
              <a:t>Biểu</a:t>
            </a:r>
            <a:r>
              <a:rPr lang="en-US" sz="2000" dirty="0"/>
              <a:t> </a:t>
            </a:r>
            <a:r>
              <a:rPr lang="en-US" sz="2000" dirty="0" err="1"/>
              <a:t>đồ</a:t>
            </a:r>
            <a:r>
              <a:rPr lang="en-US" sz="2000" dirty="0"/>
              <a:t> </a:t>
            </a:r>
            <a:r>
              <a:rPr lang="en-US" sz="2000" dirty="0" err="1"/>
              <a:t>phân</a:t>
            </a:r>
            <a:r>
              <a:rPr lang="en-US" sz="2000" dirty="0"/>
              <a:t> </a:t>
            </a:r>
            <a:r>
              <a:rPr lang="en-US" sz="2000" dirty="0" err="1"/>
              <a:t>bố</a:t>
            </a:r>
            <a:r>
              <a:rPr lang="en-US" sz="2000" dirty="0"/>
              <a:t> </a:t>
            </a:r>
            <a:r>
              <a:rPr lang="en-US" sz="2000" dirty="0" err="1"/>
              <a:t>đầu</a:t>
            </a:r>
            <a:r>
              <a:rPr lang="en-US" sz="2000" dirty="0"/>
              <a:t> </a:t>
            </a:r>
            <a:r>
              <a:rPr lang="en-US" sz="2000" dirty="0" err="1"/>
              <a:t>ra</a:t>
            </a:r>
            <a:r>
              <a:rPr lang="en-US" sz="2000" dirty="0"/>
              <a:t> </a:t>
            </a:r>
            <a:r>
              <a:rPr lang="en-US" sz="2000" dirty="0" err="1"/>
              <a:t>sau</a:t>
            </a:r>
            <a:r>
              <a:rPr lang="en-US" sz="2000" dirty="0"/>
              <a:t> 80 epochs</a:t>
            </a:r>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B945FC3-6194-11EF-E9ED-845CDF9FFCED}"/>
              </a:ext>
            </a:extLst>
          </p:cNvPr>
          <p:cNvPicPr>
            <a:picLocks noChangeAspect="1"/>
          </p:cNvPicPr>
          <p:nvPr/>
        </p:nvPicPr>
        <p:blipFill>
          <a:blip r:embed="rId2"/>
          <a:stretch>
            <a:fillRect/>
          </a:stretch>
        </p:blipFill>
        <p:spPr>
          <a:xfrm>
            <a:off x="441957" y="1343157"/>
            <a:ext cx="3291270" cy="2572581"/>
          </a:xfrm>
          <a:prstGeom prst="rect">
            <a:avLst/>
          </a:prstGeom>
        </p:spPr>
      </p:pic>
      <p:pic>
        <p:nvPicPr>
          <p:cNvPr id="8" name="Picture 7">
            <a:extLst>
              <a:ext uri="{FF2B5EF4-FFF2-40B4-BE49-F238E27FC236}">
                <a16:creationId xmlns:a16="http://schemas.microsoft.com/office/drawing/2014/main" id="{EB15892B-E28E-7C38-CFDD-731FCF6E13A1}"/>
              </a:ext>
            </a:extLst>
          </p:cNvPr>
          <p:cNvPicPr>
            <a:picLocks noChangeAspect="1"/>
          </p:cNvPicPr>
          <p:nvPr/>
        </p:nvPicPr>
        <p:blipFill>
          <a:blip r:embed="rId3"/>
          <a:stretch>
            <a:fillRect/>
          </a:stretch>
        </p:blipFill>
        <p:spPr>
          <a:xfrm>
            <a:off x="3877606" y="1343157"/>
            <a:ext cx="3018706" cy="2572580"/>
          </a:xfrm>
          <a:prstGeom prst="rect">
            <a:avLst/>
          </a:prstGeom>
        </p:spPr>
      </p:pic>
      <p:pic>
        <p:nvPicPr>
          <p:cNvPr id="9" name="Picture 8">
            <a:extLst>
              <a:ext uri="{FF2B5EF4-FFF2-40B4-BE49-F238E27FC236}">
                <a16:creationId xmlns:a16="http://schemas.microsoft.com/office/drawing/2014/main" id="{43B0013A-0A16-F6D7-69BC-50D6EEF48D6B}"/>
              </a:ext>
            </a:extLst>
          </p:cNvPr>
          <p:cNvPicPr>
            <a:picLocks noChangeAspect="1"/>
          </p:cNvPicPr>
          <p:nvPr/>
        </p:nvPicPr>
        <p:blipFill>
          <a:blip r:embed="rId4"/>
          <a:stretch>
            <a:fillRect/>
          </a:stretch>
        </p:blipFill>
        <p:spPr>
          <a:xfrm>
            <a:off x="2087592" y="4194149"/>
            <a:ext cx="3428774" cy="2113508"/>
          </a:xfrm>
          <a:prstGeom prst="rect">
            <a:avLst/>
          </a:prstGeom>
        </p:spPr>
      </p:pic>
    </p:spTree>
    <p:extLst>
      <p:ext uri="{BB962C8B-B14F-4D97-AF65-F5344CB8AC3E}">
        <p14:creationId xmlns:p14="http://schemas.microsoft.com/office/powerpoint/2010/main" val="1966519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Ứng</a:t>
            </a:r>
            <a:r>
              <a:rPr lang="en-US" sz="2800" dirty="0"/>
              <a:t> </a:t>
            </a:r>
            <a:r>
              <a:rPr lang="en-US" sz="2800" dirty="0" err="1"/>
              <a:t>dụng</a:t>
            </a:r>
            <a:r>
              <a:rPr lang="en-US" sz="2800" dirty="0"/>
              <a:t> web</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16</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7525" lvl="2" indent="0">
              <a:buNone/>
            </a:pP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
        <p:nvSpPr>
          <p:cNvPr id="8" name="Text Placeholder 2">
            <a:extLst>
              <a:ext uri="{FF2B5EF4-FFF2-40B4-BE49-F238E27FC236}">
                <a16:creationId xmlns:a16="http://schemas.microsoft.com/office/drawing/2014/main" id="{C9323164-5DA9-41C0-42C2-D69B4CC47D1A}"/>
              </a:ext>
            </a:extLst>
          </p:cNvPr>
          <p:cNvSpPr txBox="1">
            <a:spLocks/>
          </p:cNvSpPr>
          <p:nvPr/>
        </p:nvSpPr>
        <p:spPr>
          <a:xfrm>
            <a:off x="366361" y="10569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Backend</a:t>
            </a:r>
          </a:p>
          <a:p>
            <a:pPr lvl="1"/>
            <a:r>
              <a:rPr lang="en-US" sz="1800" dirty="0" err="1"/>
              <a:t>Các</a:t>
            </a:r>
            <a:r>
              <a:rPr lang="en-US" sz="1800" dirty="0"/>
              <a:t> server </a:t>
            </a:r>
            <a:r>
              <a:rPr lang="en-US" sz="1800" dirty="0" err="1"/>
              <a:t>cấu</a:t>
            </a:r>
            <a:r>
              <a:rPr lang="en-US" sz="1800" dirty="0"/>
              <a:t> </a:t>
            </a:r>
            <a:r>
              <a:rPr lang="en-US" sz="1800" dirty="0" err="1"/>
              <a:t>hình</a:t>
            </a:r>
            <a:r>
              <a:rPr lang="en-US" sz="1800" dirty="0"/>
              <a:t> </a:t>
            </a:r>
            <a:r>
              <a:rPr lang="en-US" sz="1800" dirty="0" err="1"/>
              <a:t>và</a:t>
            </a:r>
            <a:r>
              <a:rPr lang="en-US" sz="1800" dirty="0"/>
              <a:t> server service </a:t>
            </a:r>
            <a:r>
              <a:rPr lang="en-US" sz="1800" dirty="0" err="1"/>
              <a:t>được</a:t>
            </a:r>
            <a:r>
              <a:rPr lang="en-US" sz="1800" dirty="0"/>
              <a:t> </a:t>
            </a:r>
            <a:r>
              <a:rPr lang="en-US" sz="1800" dirty="0" err="1"/>
              <a:t>xây</a:t>
            </a:r>
            <a:r>
              <a:rPr lang="en-US" sz="1800" dirty="0"/>
              <a:t> </a:t>
            </a:r>
            <a:r>
              <a:rPr lang="en-US" sz="1800" dirty="0" err="1"/>
              <a:t>dựng</a:t>
            </a:r>
            <a:r>
              <a:rPr lang="en-US" sz="1800" dirty="0"/>
              <a:t> </a:t>
            </a:r>
            <a:r>
              <a:rPr lang="en-US" sz="1800" dirty="0" err="1"/>
              <a:t>bằng</a:t>
            </a:r>
            <a:r>
              <a:rPr lang="en-US" sz="1800" dirty="0"/>
              <a:t> spring boot </a:t>
            </a:r>
            <a:r>
              <a:rPr lang="en-US" sz="1800" dirty="0" err="1"/>
              <a:t>trừ</a:t>
            </a:r>
            <a:r>
              <a:rPr lang="en-US" sz="1800" dirty="0"/>
              <a:t> server deep-service </a:t>
            </a:r>
            <a:r>
              <a:rPr lang="en-US" sz="1800" dirty="0" err="1"/>
              <a:t>được</a:t>
            </a:r>
            <a:r>
              <a:rPr lang="en-US" sz="1800" dirty="0"/>
              <a:t> </a:t>
            </a:r>
            <a:r>
              <a:rPr lang="en-US" sz="1800" dirty="0" err="1"/>
              <a:t>xây</a:t>
            </a:r>
            <a:r>
              <a:rPr lang="en-US" sz="1800" dirty="0"/>
              <a:t> </a:t>
            </a:r>
            <a:r>
              <a:rPr lang="en-US" sz="1800" dirty="0" err="1"/>
              <a:t>dựng</a:t>
            </a:r>
            <a:r>
              <a:rPr lang="en-US" sz="1800" dirty="0"/>
              <a:t> </a:t>
            </a:r>
            <a:r>
              <a:rPr lang="en-US" sz="1800" dirty="0" err="1"/>
              <a:t>bằng</a:t>
            </a:r>
            <a:r>
              <a:rPr lang="en-US" sz="1800" dirty="0"/>
              <a:t> flask </a:t>
            </a:r>
            <a:r>
              <a:rPr lang="en-US" sz="1800" dirty="0" err="1"/>
              <a:t>để</a:t>
            </a:r>
            <a:r>
              <a:rPr lang="en-US" sz="1800" dirty="0"/>
              <a:t> </a:t>
            </a:r>
            <a:r>
              <a:rPr lang="en-US" sz="1800" dirty="0" err="1"/>
              <a:t>chạy</a:t>
            </a:r>
            <a:r>
              <a:rPr lang="en-US" sz="1800" dirty="0"/>
              <a:t> </a:t>
            </a:r>
            <a:r>
              <a:rPr lang="en-US" sz="1800" dirty="0" err="1"/>
              <a:t>mô</a:t>
            </a:r>
            <a:r>
              <a:rPr lang="en-US" sz="1800" dirty="0"/>
              <a:t> </a:t>
            </a:r>
            <a:r>
              <a:rPr lang="en-US" sz="1800" dirty="0" err="1"/>
              <a:t>hình</a:t>
            </a:r>
            <a:endParaRPr lang="en-US" sz="1800" dirty="0"/>
          </a:p>
          <a:p>
            <a:pPr lvl="1"/>
            <a:r>
              <a:rPr lang="en-US" sz="1800" dirty="0"/>
              <a:t>Database </a:t>
            </a:r>
            <a:r>
              <a:rPr lang="en-US" sz="1800" dirty="0" err="1"/>
              <a:t>được</a:t>
            </a:r>
            <a:r>
              <a:rPr lang="en-US" sz="1800" dirty="0"/>
              <a:t> </a:t>
            </a:r>
            <a:r>
              <a:rPr lang="en-US" sz="1800" dirty="0" err="1"/>
              <a:t>triển</a:t>
            </a:r>
            <a:r>
              <a:rPr lang="en-US" sz="1800" dirty="0"/>
              <a:t> </a:t>
            </a:r>
            <a:r>
              <a:rPr lang="en-US" sz="1800" dirty="0" err="1"/>
              <a:t>khai</a:t>
            </a:r>
            <a:r>
              <a:rPr lang="en-US" sz="1800" dirty="0"/>
              <a:t> </a:t>
            </a:r>
            <a:r>
              <a:rPr lang="en-US" sz="1800" dirty="0" err="1"/>
              <a:t>trên</a:t>
            </a:r>
            <a:r>
              <a:rPr lang="en-US" sz="1800" dirty="0"/>
              <a:t> </a:t>
            </a:r>
            <a:r>
              <a:rPr lang="en-US" sz="1800" dirty="0" err="1"/>
              <a:t>sql</a:t>
            </a:r>
            <a:r>
              <a:rPr lang="en-US" sz="1800" dirty="0"/>
              <a:t> server</a:t>
            </a:r>
          </a:p>
          <a:p>
            <a:r>
              <a:rPr lang="en-US" sz="2400" dirty="0" err="1"/>
              <a:t>Fontend</a:t>
            </a:r>
            <a:endParaRPr lang="en-US" sz="2400" dirty="0"/>
          </a:p>
          <a:p>
            <a:pPr lvl="1"/>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bằng</a:t>
            </a:r>
            <a:r>
              <a:rPr lang="en-US" sz="1600" dirty="0"/>
              <a:t> </a:t>
            </a:r>
            <a:r>
              <a:rPr lang="en-US" sz="1600" dirty="0" err="1"/>
              <a:t>reactjs</a:t>
            </a:r>
            <a:r>
              <a:rPr lang="en-US" sz="1600" dirty="0"/>
              <a:t> </a:t>
            </a:r>
            <a:r>
              <a:rPr lang="en-US" sz="1600" dirty="0" err="1"/>
              <a:t>với</a:t>
            </a:r>
            <a:r>
              <a:rPr lang="en-US" sz="1600" dirty="0"/>
              <a:t> 16 </a:t>
            </a:r>
            <a:r>
              <a:rPr lang="en-US" sz="1600" dirty="0" err="1"/>
              <a:t>trang</a:t>
            </a:r>
            <a:r>
              <a:rPr lang="en-US" sz="1600" dirty="0"/>
              <a:t> </a:t>
            </a:r>
            <a:r>
              <a:rPr lang="en-US" sz="1600" dirty="0" err="1"/>
              <a:t>khác</a:t>
            </a:r>
            <a:r>
              <a:rPr lang="en-US" sz="1600" dirty="0"/>
              <a:t> </a:t>
            </a:r>
            <a:r>
              <a:rPr lang="en-US" sz="1600" dirty="0" err="1"/>
              <a:t>nhau</a:t>
            </a:r>
            <a:endParaRPr lang="en-US" sz="1600" dirty="0"/>
          </a:p>
          <a:p>
            <a:pPr marL="517525" lvl="2" indent="0">
              <a:buNone/>
            </a:pPr>
            <a:endParaRPr lang="en-US" sz="2000" dirty="0"/>
          </a:p>
        </p:txBody>
      </p:sp>
    </p:spTree>
    <p:extLst>
      <p:ext uri="{BB962C8B-B14F-4D97-AF65-F5344CB8AC3E}">
        <p14:creationId xmlns:p14="http://schemas.microsoft.com/office/powerpoint/2010/main" val="373829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Chương</a:t>
            </a:r>
            <a:r>
              <a:rPr lang="en-US" dirty="0"/>
              <a:t> 5: </a:t>
            </a:r>
            <a:r>
              <a:rPr lang="en-US" dirty="0" err="1"/>
              <a:t>kết</a:t>
            </a:r>
            <a:r>
              <a:rPr lang="en-US" dirty="0"/>
              <a:t> </a:t>
            </a:r>
            <a:r>
              <a:rPr lang="en-US" dirty="0" err="1"/>
              <a:t>luận</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17</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2400" dirty="0"/>
              <a:t>Model</a:t>
            </a:r>
          </a:p>
          <a:p>
            <a:pPr lvl="1">
              <a:lnSpc>
                <a:spcPct val="120000"/>
              </a:lnSpc>
            </a:pPr>
            <a:r>
              <a:rPr lang="vi-VN" sz="2000" dirty="0"/>
              <a:t>Dù kết quả hiện tại rất tích cực, vẫn còn nhiều hướng đi để tiếp tục mở rộng và nâng cao hiệu quả hệ thống:</a:t>
            </a:r>
          </a:p>
          <a:p>
            <a:pPr lvl="1">
              <a:lnSpc>
                <a:spcPct val="120000"/>
              </a:lnSpc>
            </a:pPr>
            <a:r>
              <a:rPr lang="vi-VN" sz="2000" dirty="0"/>
              <a:t>Phân tích theo chuỗi thời gian (temporal behavior):</a:t>
            </a:r>
          </a:p>
          <a:p>
            <a:pPr lvl="2">
              <a:lnSpc>
                <a:spcPct val="120000"/>
              </a:lnSpc>
            </a:pPr>
            <a:r>
              <a:rPr lang="vi-VN" sz="1600" dirty="0"/>
              <a:t>Mở rộng kiến trúc để nắm bắt chuỗi hành vi theo thời gian, sử dụng các mô hình như Transformer thời gian, giúp hiểu sâu hơn các xu hướng dài hạn của người dùng</a:t>
            </a:r>
            <a:r>
              <a:rPr lang="vi-VN" sz="2100" dirty="0"/>
              <a:t>.</a:t>
            </a:r>
          </a:p>
          <a:p>
            <a:pPr lvl="1">
              <a:lnSpc>
                <a:spcPct val="120000"/>
              </a:lnSpc>
            </a:pPr>
            <a:r>
              <a:rPr lang="vi-VN" sz="2000" dirty="0"/>
              <a:t>Tối ưu hóa bằng kỹ thuật NLP:</a:t>
            </a:r>
          </a:p>
          <a:p>
            <a:pPr lvl="2">
              <a:lnSpc>
                <a:spcPct val="120000"/>
              </a:lnSpc>
            </a:pPr>
            <a:r>
              <a:rPr lang="vi-VN" sz="1600" dirty="0"/>
              <a:t>Nâng cao khả năng hiểu các truy vấn tìm kiếm và bình luận sản phẩm bằng cách sử dụng embedding chuyên biệt (BERT, RoBERTa) cho văn bản.</a:t>
            </a:r>
          </a:p>
          <a:p>
            <a:pPr lvl="1">
              <a:lnSpc>
                <a:spcPct val="120000"/>
              </a:lnSpc>
            </a:pPr>
            <a:r>
              <a:rPr lang="vi-VN" sz="2000" dirty="0"/>
              <a:t>Đánh giá online (A/B Testing):</a:t>
            </a:r>
          </a:p>
          <a:p>
            <a:pPr lvl="2">
              <a:lnSpc>
                <a:spcPct val="120000"/>
              </a:lnSpc>
            </a:pPr>
            <a:r>
              <a:rPr lang="vi-VN" sz="1600" dirty="0"/>
              <a:t>Triển khai mô hình vào môi trường thật và đánh giá hiệu quả bằng các chỉ số kinh doanh như CTR, CR, doanh thu, v.v.</a:t>
            </a:r>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709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Kết</a:t>
            </a:r>
            <a:r>
              <a:rPr lang="en-US" sz="2800" dirty="0"/>
              <a:t> </a:t>
            </a:r>
            <a:r>
              <a:rPr lang="en-US" sz="2800" dirty="0" err="1"/>
              <a:t>luận</a:t>
            </a:r>
            <a:r>
              <a:rPr lang="en-US" dirty="0"/>
              <a:t>, </a:t>
            </a:r>
            <a:r>
              <a:rPr lang="en-US" dirty="0" err="1"/>
              <a:t>hướng</a:t>
            </a:r>
            <a:r>
              <a:rPr lang="en-US" dirty="0"/>
              <a:t> </a:t>
            </a:r>
            <a:r>
              <a:rPr lang="en-US" dirty="0" err="1"/>
              <a:t>phát</a:t>
            </a:r>
            <a:r>
              <a:rPr lang="en-US" dirty="0"/>
              <a:t> </a:t>
            </a:r>
            <a:r>
              <a:rPr lang="en-US" dirty="0" err="1"/>
              <a:t>triển</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18</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Web</a:t>
            </a:r>
          </a:p>
          <a:p>
            <a:pPr lvl="1"/>
            <a:r>
              <a:rPr lang="en-US" sz="2000" dirty="0"/>
              <a:t>Backend</a:t>
            </a:r>
          </a:p>
          <a:p>
            <a:pPr lvl="2"/>
            <a:r>
              <a:rPr lang="vi-VN" sz="1600" dirty="0"/>
              <a:t>Mặc dù các server về cơ bản đã hoạt động ổn định, hệ thống vẫn chưa được tối ưu hoàn toàn</a:t>
            </a:r>
          </a:p>
          <a:p>
            <a:pPr lvl="2"/>
            <a:r>
              <a:rPr lang="vi-VN" sz="1600" dirty="0"/>
              <a:t>Một vấn đề đáng chú ý là server Flask, được sử dụng để triển khai mô hình AI, hiện đang gặp khó khăn về hiệu suất do mô hình AI chưa được tối ưu đầy đủ, dẫn đến việc xử lý chậm và tải nặng cho hệ thống</a:t>
            </a:r>
            <a:endParaRPr lang="en-US" sz="1600" dirty="0"/>
          </a:p>
          <a:p>
            <a:pPr lvl="1"/>
            <a:r>
              <a:rPr lang="en-US" sz="2000" dirty="0" err="1"/>
              <a:t>Fontend</a:t>
            </a:r>
            <a:endParaRPr lang="vi-VN" sz="2000" dirty="0"/>
          </a:p>
          <a:p>
            <a:pPr lvl="2"/>
            <a:r>
              <a:rPr lang="vi-VN" sz="1600" dirty="0"/>
              <a:t>Về mặt phát triển frontend, mặc dù 6 trong số 8 trang của giao diện người dùng đã hoàn thành, các trang còn lại cần tiếp tục phát triển để đảm bảo tính đầy đủ của giao diện người dùng. Phía admin, chưa có bất kỳ trang quản trị nào được phát triển, điều này ảnh hưởng đến khả năng giám sát và quản lý hệ thống từ phía người quản trị.</a:t>
            </a:r>
            <a:endParaRPr lang="en-US" sz="1600" dirty="0"/>
          </a:p>
          <a:p>
            <a:pPr marL="517525" lvl="2" indent="0">
              <a:buNone/>
            </a:pP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dirty="0" err="1">
                <a:latin typeface="Arial" panose="020B0604020202020204" pitchFamily="34" charset="0"/>
                <a:cs typeface="Arial" panose="020B0604020202020204" pitchFamily="34" charset="0"/>
              </a:rPr>
              <a:t>Tên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97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Video demo</a:t>
            </a:r>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19</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endParaRPr lang="vi-VN"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340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Mục</a:t>
            </a:r>
            <a:r>
              <a:rPr lang="en-US" dirty="0"/>
              <a:t> </a:t>
            </a:r>
            <a:r>
              <a:rPr lang="en-US" dirty="0" err="1"/>
              <a:t>Lục</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2</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Chương</a:t>
            </a:r>
            <a:r>
              <a:rPr lang="en-US" sz="2400" dirty="0"/>
              <a:t> 1: </a:t>
            </a:r>
            <a:r>
              <a:rPr lang="en-US" sz="2400" dirty="0" err="1"/>
              <a:t>Giới</a:t>
            </a:r>
            <a:r>
              <a:rPr lang="en-US" sz="2400" dirty="0"/>
              <a:t> </a:t>
            </a:r>
            <a:r>
              <a:rPr lang="en-US" sz="2400" dirty="0" err="1"/>
              <a:t>thiệu</a:t>
            </a:r>
            <a:r>
              <a:rPr lang="en-US" sz="2400" dirty="0"/>
              <a:t> </a:t>
            </a:r>
            <a:r>
              <a:rPr lang="en-US" sz="2400" dirty="0" err="1"/>
              <a:t>đề</a:t>
            </a:r>
            <a:r>
              <a:rPr lang="en-US" sz="2400" dirty="0"/>
              <a:t> </a:t>
            </a:r>
            <a:r>
              <a:rPr lang="en-US" sz="2400" dirty="0" err="1"/>
              <a:t>tài</a:t>
            </a:r>
            <a:endParaRPr lang="en-US" sz="2000" dirty="0"/>
          </a:p>
          <a:p>
            <a:r>
              <a:rPr lang="en-US" sz="2400" dirty="0" err="1"/>
              <a:t>Chương</a:t>
            </a:r>
            <a:r>
              <a:rPr lang="en-US" sz="2400" dirty="0"/>
              <a:t> 2: </a:t>
            </a:r>
            <a:r>
              <a:rPr lang="en-US" sz="2400" dirty="0" err="1"/>
              <a:t>Dữ</a:t>
            </a:r>
            <a:r>
              <a:rPr lang="en-US" sz="2400" dirty="0"/>
              <a:t> </a:t>
            </a:r>
            <a:r>
              <a:rPr lang="en-US" sz="2400" dirty="0" err="1"/>
              <a:t>liệu</a:t>
            </a:r>
            <a:endParaRPr lang="en-US" sz="2400" dirty="0"/>
          </a:p>
          <a:p>
            <a:r>
              <a:rPr lang="en-US" sz="2400" dirty="0" err="1"/>
              <a:t>Chương</a:t>
            </a:r>
            <a:r>
              <a:rPr lang="en-US" sz="2400" dirty="0"/>
              <a:t> 3: </a:t>
            </a:r>
            <a:r>
              <a:rPr lang="en-US" sz="2400" dirty="0" err="1"/>
              <a:t>Mô</a:t>
            </a:r>
            <a:r>
              <a:rPr lang="en-US" sz="2400" dirty="0"/>
              <a:t> </a:t>
            </a:r>
            <a:r>
              <a:rPr lang="en-US" sz="2400" dirty="0" err="1"/>
              <a:t>hình</a:t>
            </a:r>
            <a:r>
              <a:rPr lang="en-US" sz="2400" dirty="0"/>
              <a:t> </a:t>
            </a:r>
            <a:r>
              <a:rPr lang="en-US" sz="2400" dirty="0" err="1"/>
              <a:t>lý</a:t>
            </a:r>
            <a:r>
              <a:rPr lang="en-US" sz="2400" dirty="0"/>
              <a:t> </a:t>
            </a:r>
            <a:r>
              <a:rPr lang="en-US" sz="2400" dirty="0" err="1"/>
              <a:t>thuyết</a:t>
            </a:r>
            <a:endParaRPr lang="en-US" sz="2400" dirty="0"/>
          </a:p>
          <a:p>
            <a:r>
              <a:rPr lang="en-US" sz="2400" dirty="0" err="1"/>
              <a:t>Chương</a:t>
            </a:r>
            <a:r>
              <a:rPr lang="en-US" sz="2400" dirty="0"/>
              <a:t> 4: </a:t>
            </a:r>
            <a:r>
              <a:rPr lang="en-US" sz="2400" dirty="0" err="1"/>
              <a:t>Mô</a:t>
            </a:r>
            <a:r>
              <a:rPr lang="en-US" sz="2400" dirty="0"/>
              <a:t> </a:t>
            </a:r>
            <a:r>
              <a:rPr lang="en-US" sz="2400" dirty="0" err="1"/>
              <a:t>hình</a:t>
            </a:r>
            <a:r>
              <a:rPr lang="en-US" sz="2400" dirty="0"/>
              <a:t> </a:t>
            </a:r>
            <a:r>
              <a:rPr lang="en-US" sz="2400" dirty="0" err="1"/>
              <a:t>thực</a:t>
            </a:r>
            <a:r>
              <a:rPr lang="en-US" sz="2400" dirty="0"/>
              <a:t> </a:t>
            </a:r>
            <a:r>
              <a:rPr lang="en-US" sz="2400" dirty="0" err="1"/>
              <a:t>nghiệm</a:t>
            </a:r>
            <a:endParaRPr lang="en-US" sz="2400" dirty="0"/>
          </a:p>
          <a:p>
            <a:r>
              <a:rPr lang="en-US" sz="2400" dirty="0" err="1"/>
              <a:t>Chương</a:t>
            </a:r>
            <a:r>
              <a:rPr lang="en-US" sz="2400" dirty="0"/>
              <a:t> 5: </a:t>
            </a:r>
            <a:r>
              <a:rPr lang="en-US" sz="2400" dirty="0" err="1"/>
              <a:t>Kết</a:t>
            </a:r>
            <a:r>
              <a:rPr lang="en-US" sz="2400" dirty="0"/>
              <a:t> </a:t>
            </a:r>
            <a:r>
              <a:rPr lang="en-US" sz="2400" dirty="0" err="1"/>
              <a:t>luận</a:t>
            </a:r>
            <a:r>
              <a:rPr lang="en-US" sz="2400" dirty="0"/>
              <a:t>, </a:t>
            </a:r>
            <a:r>
              <a:rPr lang="en-US" sz="2400" dirty="0" err="1"/>
              <a:t>hướng</a:t>
            </a:r>
            <a:r>
              <a:rPr lang="en-US" sz="2400" dirty="0"/>
              <a:t> </a:t>
            </a:r>
            <a:r>
              <a:rPr lang="en-US" sz="2400" dirty="0" err="1"/>
              <a:t>phát</a:t>
            </a:r>
            <a:r>
              <a:rPr lang="en-US" sz="2400" dirty="0"/>
              <a:t> </a:t>
            </a:r>
            <a:r>
              <a:rPr lang="en-US" sz="2400" dirty="0" err="1"/>
              <a:t>triển</a:t>
            </a:r>
            <a:endParaRPr lang="en-US" sz="24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23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Liên </a:t>
            </a:r>
            <a:r>
              <a:rPr lang="en-US" dirty="0" err="1"/>
              <a:t>kết</a:t>
            </a:r>
            <a:r>
              <a:rPr lang="en-US" dirty="0"/>
              <a:t> </a:t>
            </a:r>
            <a:r>
              <a:rPr lang="en-US" dirty="0" err="1"/>
              <a:t>ngoài</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20</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endParaRPr lang="vi-VN"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
        <p:nvSpPr>
          <p:cNvPr id="2" name="Text Placeholder 2">
            <a:extLst>
              <a:ext uri="{FF2B5EF4-FFF2-40B4-BE49-F238E27FC236}">
                <a16:creationId xmlns:a16="http://schemas.microsoft.com/office/drawing/2014/main" id="{BB828839-656A-3E51-A4D0-D1D375B8FB67}"/>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ngoài</a:t>
            </a:r>
            <a:r>
              <a:rPr lang="en-US" sz="2400" dirty="0"/>
              <a:t>:</a:t>
            </a:r>
          </a:p>
          <a:p>
            <a:pPr lvl="1"/>
            <a:r>
              <a:rPr lang="vi-VN" sz="1400" dirty="0"/>
              <a:t>Nguồn lưu trữ dự án</a:t>
            </a:r>
          </a:p>
          <a:p>
            <a:pPr lvl="2"/>
            <a:r>
              <a:rPr lang="fr-FR" sz="1050" dirty="0" err="1">
                <a:hlinkClick r:id="rId2"/>
              </a:rPr>
              <a:t>ambrouse</a:t>
            </a:r>
            <a:r>
              <a:rPr lang="fr-FR" sz="1050" dirty="0">
                <a:hlinkClick r:id="rId2"/>
              </a:rPr>
              <a:t>/</a:t>
            </a:r>
            <a:r>
              <a:rPr lang="fr-FR" sz="1050" dirty="0" err="1">
                <a:hlinkClick r:id="rId2"/>
              </a:rPr>
              <a:t>CF_based_encode_tranformer_de_xuat_san_pham</a:t>
            </a:r>
            <a:r>
              <a:rPr lang="fr-FR" sz="1050" dirty="0"/>
              <a:t> </a:t>
            </a:r>
            <a:r>
              <a:rPr lang="en-US" sz="1200" dirty="0">
                <a:hlinkClick r:id="rId3" action="ppaction://hlinkfile"/>
              </a:rPr>
              <a:t> </a:t>
            </a:r>
            <a:endParaRPr lang="vi-VN" sz="1200" dirty="0"/>
          </a:p>
          <a:p>
            <a:pPr lvl="1"/>
            <a:r>
              <a:rPr lang="vi-VN" sz="1400" dirty="0"/>
              <a:t>Nguồn dữ liệu dự án</a:t>
            </a:r>
          </a:p>
          <a:p>
            <a:pPr lvl="2"/>
            <a:r>
              <a:rPr lang="vi-VN" sz="1200" dirty="0">
                <a:hlinkClick r:id="rId4"/>
              </a:rPr>
              <a:t>https://drive.google.com/drive/folders/1tCpUZLlx7v_UZVV9qhwSa8HD5du9DdsG?usp=sharing </a:t>
            </a:r>
            <a:r>
              <a:rPr lang="en-US" sz="1200" dirty="0">
                <a:hlinkClick r:id="rId4"/>
              </a:rPr>
              <a:t> </a:t>
            </a:r>
            <a:endParaRPr lang="vi-VN" sz="1200" dirty="0"/>
          </a:p>
          <a:p>
            <a:pPr lvl="1"/>
            <a:r>
              <a:rPr lang="vi-VN" sz="1400" dirty="0"/>
              <a:t>Tài liệu mô tả chức năng người dùng (FSD)</a:t>
            </a:r>
          </a:p>
          <a:p>
            <a:pPr lvl="2"/>
            <a:r>
              <a:rPr lang="vi-VN" sz="1200" dirty="0">
                <a:hlinkClick r:id="rId5"/>
              </a:rPr>
              <a:t>https://github.com/ambrouse/CF_based_encode_tranformer_de_xuat_san_pham/blob/47ca45933f9bacc83ee257fe574d3dfdf3e07335/report/M%C3%94%20T%E1%BA%A2%20GIAO%20DI%E1%BB%86N%2C%20CH%E1%BB%A8C%20N%C4%82NG%20CHO%20TRANG%20WEB.docx</a:t>
            </a:r>
            <a:r>
              <a:rPr lang="vi-VN" sz="1200" dirty="0"/>
              <a:t> </a:t>
            </a:r>
          </a:p>
          <a:p>
            <a:pPr lvl="1"/>
            <a:r>
              <a:rPr lang="vi-VN" sz="1400" dirty="0"/>
              <a:t>Tài liệu mô tả database (DDD)</a:t>
            </a:r>
          </a:p>
          <a:p>
            <a:pPr lvl="2"/>
            <a:r>
              <a:rPr lang="vi-VN" sz="1200" dirty="0">
                <a:hlinkClick r:id="rId6"/>
              </a:rPr>
              <a:t>https://github.com/ambrouse/CF_based_encode_tranformer_de_xuat_san_pham/blob/47ca45933f9bacc83ee257fe574d3dfdf3e07335/report/M%C3%94%20T%E1%BA%A2%20DATABASE%20TRANG%20WEB.docx </a:t>
            </a:r>
            <a:endParaRPr lang="vi-VN" sz="1200" dirty="0"/>
          </a:p>
          <a:p>
            <a:pPr lvl="1"/>
            <a:r>
              <a:rPr lang="vi-VN" sz="1400" dirty="0"/>
              <a:t>Tài liệu mô tả api (API Documentation)</a:t>
            </a:r>
          </a:p>
          <a:p>
            <a:pPr lvl="2"/>
            <a:r>
              <a:rPr lang="vi-VN" sz="1200" dirty="0">
                <a:hlinkClick r:id="rId7"/>
              </a:rPr>
              <a:t>https://github.com/ambrouse/CF_based_encode_tranformer_de_xuat_san_pham/blob/47ca45933f9bacc83ee257fe574d3dfdf3e07335/report/Mo_ta_api_trang_web.docx </a:t>
            </a:r>
            <a:endParaRPr lang="vi-VN" sz="1200" dirty="0"/>
          </a:p>
          <a:p>
            <a:pPr lvl="1"/>
            <a:r>
              <a:rPr lang="vi-VN" sz="1400" dirty="0"/>
              <a:t>Diagram database</a:t>
            </a:r>
          </a:p>
          <a:p>
            <a:pPr lvl="2"/>
            <a:r>
              <a:rPr lang="vi-VN" sz="1200" dirty="0">
                <a:hlinkClick r:id="rId8"/>
              </a:rPr>
              <a:t>https://github.com/ambrouse/CF_based_encode_tranformer_de_xuat_san_pham/blob/47ca45933f9bacc83ee257fe574d3dfdf3e07335/web/database/Untitled%20(1).png</a:t>
            </a:r>
            <a:endParaRPr lang="vi-VN" sz="1200" dirty="0"/>
          </a:p>
          <a:p>
            <a:endParaRPr lang="vi-VN" sz="1600" dirty="0"/>
          </a:p>
          <a:p>
            <a:endParaRPr lang="en-US" sz="1600" dirty="0"/>
          </a:p>
          <a:p>
            <a:pPr marL="517525" lvl="2" indent="0">
              <a:buNone/>
            </a:pPr>
            <a:endParaRPr lang="en-US" sz="2000" dirty="0"/>
          </a:p>
        </p:txBody>
      </p:sp>
    </p:spTree>
    <p:extLst>
      <p:ext uri="{BB962C8B-B14F-4D97-AF65-F5344CB8AC3E}">
        <p14:creationId xmlns:p14="http://schemas.microsoft.com/office/powerpoint/2010/main" val="352244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0E121-2E20-DF18-FEED-19A96D2648D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3CD2C42-2035-F483-EE81-E24F1B49815A}"/>
              </a:ext>
            </a:extLst>
          </p:cNvPr>
          <p:cNvSpPr>
            <a:spLocks noGrp="1"/>
          </p:cNvSpPr>
          <p:nvPr>
            <p:ph type="body" sz="half" idx="4294967295"/>
          </p:nvPr>
        </p:nvSpPr>
        <p:spPr>
          <a:xfrm>
            <a:off x="4191826" y="5203202"/>
            <a:ext cx="5019146" cy="501864"/>
          </a:xfrm>
        </p:spPr>
        <p:txBody>
          <a:bodyPr>
            <a:normAutofit fontScale="85000" lnSpcReduction="10000"/>
          </a:bodyPr>
          <a:lstStyle/>
          <a:p>
            <a:pPr marL="0" indent="0">
              <a:buNone/>
            </a:pPr>
            <a:r>
              <a:rPr lang="en-US" b="1" dirty="0">
                <a:solidFill>
                  <a:srgbClr val="002060"/>
                </a:solidFill>
                <a:latin typeface="Arial" panose="020B0604020202020204" pitchFamily="34" charset="0"/>
                <a:cs typeface="Arial" panose="020B0604020202020204" pitchFamily="34" charset="0"/>
              </a:rPr>
              <a:t>TP. HỒ CHÍ MINH, NGÀY .. THÁNG .. NĂM</a:t>
            </a:r>
          </a:p>
        </p:txBody>
      </p:sp>
      <p:sp>
        <p:nvSpPr>
          <p:cNvPr id="6" name="Text Placeholder 2">
            <a:extLst>
              <a:ext uri="{FF2B5EF4-FFF2-40B4-BE49-F238E27FC236}">
                <a16:creationId xmlns:a16="http://schemas.microsoft.com/office/drawing/2014/main" id="{705BF922-5E28-713F-3C2E-0EB04717F374}"/>
              </a:ext>
            </a:extLst>
          </p:cNvPr>
          <p:cNvSpPr txBox="1">
            <a:spLocks/>
          </p:cNvSpPr>
          <p:nvPr/>
        </p:nvSpPr>
        <p:spPr>
          <a:xfrm>
            <a:off x="1863310" y="1880939"/>
            <a:ext cx="9104670" cy="1908443"/>
          </a:xfrm>
          <a:prstGeom prst="rect">
            <a:avLst/>
          </a:prstGeom>
        </p:spPr>
        <p:txBody>
          <a:bodyPr vert="horz" lIns="91440" tIns="0" rIns="91440" bIns="0" rtlCol="0">
            <a:normAutofit/>
          </a:bodyPr>
          <a:lstStyle>
            <a:lvl1pPr marL="0" indent="0" algn="l" defTabSz="914400" rtl="0" eaLnBrk="1" latinLnBrk="0" hangingPunct="1">
              <a:lnSpc>
                <a:spcPct val="90000"/>
              </a:lnSpc>
              <a:spcBef>
                <a:spcPts val="0"/>
              </a:spcBef>
              <a:spcAft>
                <a:spcPts val="6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ctr">
              <a:lnSpc>
                <a:spcPct val="160000"/>
              </a:lnSpc>
            </a:pP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TRÂN TRỌNG CẢM ƠN </a:t>
            </a:r>
            <a:b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QUÝ THẦY CÔ HỘI ĐỒNG KHOA HỌC</a:t>
            </a:r>
          </a:p>
        </p:txBody>
      </p:sp>
      <p:sp>
        <p:nvSpPr>
          <p:cNvPr id="5" name="TextBox 4">
            <a:extLst>
              <a:ext uri="{FF2B5EF4-FFF2-40B4-BE49-F238E27FC236}">
                <a16:creationId xmlns:a16="http://schemas.microsoft.com/office/drawing/2014/main" id="{FE6CD6FE-8C0D-D90C-7BA3-9D222ACE84F2}"/>
              </a:ext>
            </a:extLst>
          </p:cNvPr>
          <p:cNvSpPr txBox="1"/>
          <p:nvPr/>
        </p:nvSpPr>
        <p:spPr>
          <a:xfrm>
            <a:off x="129502" y="259501"/>
            <a:ext cx="12059322" cy="523220"/>
          </a:xfrm>
          <a:prstGeom prst="rect">
            <a:avLst/>
          </a:prstGeom>
          <a:noFill/>
        </p:spPr>
        <p:txBody>
          <a:bodyPr wrap="square">
            <a:spAutoFit/>
          </a:bodyPr>
          <a:lstStyle/>
          <a:p>
            <a:pPr algn="ct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BÁO CÁO </a:t>
            </a:r>
            <a:r>
              <a:rPr lang="en-US" sz="2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KHÓA LUẬN </a:t>
            </a: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TỐT NGHIỆP</a:t>
            </a:r>
          </a:p>
        </p:txBody>
      </p:sp>
    </p:spTree>
    <p:extLst>
      <p:ext uri="{BB962C8B-B14F-4D97-AF65-F5344CB8AC3E}">
        <p14:creationId xmlns:p14="http://schemas.microsoft.com/office/powerpoint/2010/main" val="106263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Chương</a:t>
            </a:r>
            <a:r>
              <a:rPr lang="en-US" dirty="0"/>
              <a:t> 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3</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55592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Tổng</a:t>
            </a:r>
            <a:r>
              <a:rPr lang="en-US" sz="2400" dirty="0"/>
              <a:t> </a:t>
            </a:r>
            <a:r>
              <a:rPr lang="en-US" sz="2400" dirty="0" err="1"/>
              <a:t>quan</a:t>
            </a:r>
            <a:r>
              <a:rPr lang="en-US" sz="2400" dirty="0"/>
              <a:t> </a:t>
            </a:r>
          </a:p>
          <a:p>
            <a:pPr lvl="2">
              <a:buFont typeface="Symbol" panose="05050102010706020507" pitchFamily="18" charset="2"/>
              <a:buChar char="+"/>
            </a:pPr>
            <a:r>
              <a:rPr lang="vi-VN" sz="1600" dirty="0"/>
              <a:t>Trong bối cảnh thương mại điện tử phát triển mạnh, hệ thống đề xuất đóng vai trò quan trọng trong việc cá nhân hóa trải nghiệm, tăng chuyển đổi và giữ chân khách hàng. Mô hình Collaborative Filtering (CF) truyền thống tuy hiệu quả nhưng gặp hạn chế với dữ liệu phân tán hoặc khan hiếm.</a:t>
            </a:r>
            <a:endParaRPr lang="en-US" sz="1600" dirty="0"/>
          </a:p>
          <a:p>
            <a:pPr lvl="2">
              <a:buFont typeface="Symbol" panose="05050102010706020507" pitchFamily="18" charset="2"/>
              <a:buChar char="+"/>
            </a:pPr>
            <a:r>
              <a:rPr lang="vi-VN" sz="1600" dirty="0"/>
              <a:t>Gần đây, Transformer vốn nổi bật trong xử lý ngôn ngữ</a:t>
            </a:r>
            <a:r>
              <a:rPr lang="en-US" sz="1600" dirty="0"/>
              <a:t> </a:t>
            </a:r>
            <a:r>
              <a:rPr lang="vi-VN" sz="1600" dirty="0"/>
              <a:t>đã được ứng dụng vào recommendation nhờ khả năng học các mối quan hệ phức tạp. Việc kết hợp CF với Transformer mang đến một hướng tiếp cận hiện đại, cho phép mô hình hiểu sâu hơn về người dùng và sản phẩm thông qua cơ chế attention</a:t>
            </a:r>
            <a:endParaRPr lang="en-US" sz="1600" dirty="0"/>
          </a:p>
          <a:p>
            <a:r>
              <a:rPr lang="en-US" sz="2400" dirty="0" err="1"/>
              <a:t>Mô</a:t>
            </a:r>
            <a:r>
              <a:rPr lang="en-US" sz="2400" dirty="0"/>
              <a:t> </a:t>
            </a:r>
            <a:r>
              <a:rPr lang="en-US" sz="2400" dirty="0" err="1"/>
              <a:t>tả</a:t>
            </a:r>
            <a:r>
              <a:rPr lang="en-US" sz="2400" dirty="0"/>
              <a:t> </a:t>
            </a:r>
            <a:r>
              <a:rPr lang="en-US" sz="2400" dirty="0" err="1"/>
              <a:t>đề</a:t>
            </a:r>
            <a:r>
              <a:rPr lang="en-US" sz="2400" dirty="0"/>
              <a:t> </a:t>
            </a:r>
            <a:r>
              <a:rPr lang="en-US" sz="2400" dirty="0" err="1"/>
              <a:t>tài</a:t>
            </a:r>
            <a:endParaRPr lang="en-US" sz="2200" dirty="0"/>
          </a:p>
          <a:p>
            <a:pPr lvl="2"/>
            <a:r>
              <a:rPr lang="vi-VN" sz="1600" dirty="0"/>
              <a:t>Dự án này xây dựng hệ thống gợi ý sản phẩm cá nhân hóa, với mục tiêu dự đoán xác suất người dùng quan tâm hoặc </a:t>
            </a:r>
            <a:r>
              <a:rPr lang="en-US" sz="1600" dirty="0" err="1"/>
              <a:t>mua</a:t>
            </a:r>
            <a:r>
              <a:rPr lang="en-US" sz="1600" dirty="0"/>
              <a:t> </a:t>
            </a:r>
            <a:r>
              <a:rPr lang="en-US" sz="1600" dirty="0" err="1"/>
              <a:t>một</a:t>
            </a:r>
            <a:r>
              <a:rPr lang="en-US" sz="1600" dirty="0"/>
              <a:t> </a:t>
            </a:r>
            <a:r>
              <a:rPr lang="en-US" sz="1600" dirty="0" err="1"/>
              <a:t>sản</a:t>
            </a:r>
            <a:r>
              <a:rPr lang="en-US" sz="1600" dirty="0"/>
              <a:t> </a:t>
            </a:r>
            <a:r>
              <a:rPr lang="en-US" sz="1600" dirty="0" err="1"/>
              <a:t>phẩm</a:t>
            </a:r>
            <a:r>
              <a:rPr lang="vi-VN" sz="1600" dirty="0"/>
              <a:t>. Đây là bài toán supervised learning, đầu vào là các cặp người dùng – sản phẩm, mỗi cặp gồm 16 đặc trưng kết hợp giữa định danh, hành vi và nội dung. Đầu ra là nhãn nhị phân cho biết khả năng tương tác.</a:t>
            </a:r>
            <a:endParaRPr lang="en-US" sz="1600" dirty="0"/>
          </a:p>
          <a:p>
            <a:pPr lvl="2"/>
            <a:r>
              <a:rPr lang="vi-VN" sz="1600" dirty="0"/>
              <a:t>Đặc trưng đầu vào được ánh xạ qua các lớp embedding riêng, sau đó kết hợp và đưa vào mô hình học sâu. Cách thiết kế này giúp mô hình học được biểu diễn tiềm ẩn chất lượng cao, khai thác được ý nghĩa riêng của từng loại dữ liệu.</a:t>
            </a:r>
            <a:endParaRPr lang="en-US" sz="1600" dirty="0"/>
          </a:p>
          <a:p>
            <a:pPr lvl="2"/>
            <a:r>
              <a:rPr lang="vi-VN" sz="1600" dirty="0"/>
              <a:t>Khác với Collaborative Filtering truyền thống dựa vào ma trận tương tác, mô hình này tận dụng thêm thông tin phi cấu trúc, xử lý tốt hơn với dữ liệu thưa và vấn đề cold-start. Ngoài ra, dự án còn triển khai một hệ thống web giả lập môi trường thương mại điện tử để tích hợp và kiểm chứng mô hình trong thực tế.</a:t>
            </a:r>
            <a:endParaRPr lang="en-US" sz="1600" dirty="0"/>
          </a:p>
          <a:p>
            <a:r>
              <a:rPr lang="en-US" sz="2400" dirty="0" err="1"/>
              <a:t>Mục</a:t>
            </a:r>
            <a:r>
              <a:rPr lang="en-US" sz="2400" dirty="0"/>
              <a:t> </a:t>
            </a:r>
            <a:r>
              <a:rPr lang="en-US" sz="2400" dirty="0" err="1"/>
              <a:t>tiêu</a:t>
            </a:r>
            <a:r>
              <a:rPr lang="en-US" sz="2400" dirty="0"/>
              <a:t> </a:t>
            </a:r>
          </a:p>
          <a:p>
            <a:pPr lvl="2"/>
            <a:r>
              <a:rPr lang="en-US" sz="1600" dirty="0" err="1"/>
              <a:t>Kết</a:t>
            </a:r>
            <a:r>
              <a:rPr lang="en-US" sz="1600" dirty="0"/>
              <a:t> </a:t>
            </a:r>
            <a:r>
              <a:rPr lang="en-US" sz="1600" dirty="0" err="1"/>
              <a:t>quả</a:t>
            </a:r>
            <a:r>
              <a:rPr lang="en-US" sz="1600" dirty="0"/>
              <a:t> </a:t>
            </a:r>
            <a:r>
              <a:rPr lang="en-US" sz="1600" dirty="0" err="1"/>
              <a:t>kỳ</a:t>
            </a:r>
            <a:r>
              <a:rPr lang="en-US" sz="1600" dirty="0"/>
              <a:t> </a:t>
            </a:r>
            <a:r>
              <a:rPr lang="en-US" sz="1600" dirty="0" err="1"/>
              <a:t>vọng</a:t>
            </a:r>
            <a:r>
              <a:rPr lang="en-US" sz="1600" dirty="0"/>
              <a:t> </a:t>
            </a:r>
            <a:r>
              <a:rPr lang="en-US" sz="1600" dirty="0" err="1"/>
              <a:t>không</a:t>
            </a:r>
            <a:r>
              <a:rPr lang="en-US" sz="1600" dirty="0"/>
              <a:t> </a:t>
            </a:r>
            <a:r>
              <a:rPr lang="en-US" sz="1600" dirty="0" err="1"/>
              <a:t>chỉ</a:t>
            </a:r>
            <a:r>
              <a:rPr lang="en-US" sz="1600" dirty="0"/>
              <a:t> </a:t>
            </a:r>
            <a:r>
              <a:rPr lang="en-US" sz="1600" dirty="0" err="1"/>
              <a:t>là</a:t>
            </a:r>
            <a:r>
              <a:rPr lang="en-US" sz="1600" dirty="0"/>
              <a:t> </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cao</a:t>
            </a:r>
            <a:r>
              <a:rPr lang="en-US" sz="1600" dirty="0"/>
              <a:t> </a:t>
            </a:r>
            <a:r>
              <a:rPr lang="en-US" sz="1600" dirty="0" err="1"/>
              <a:t>trong</a:t>
            </a:r>
            <a:r>
              <a:rPr lang="en-US" sz="1600" dirty="0"/>
              <a:t> </a:t>
            </a:r>
            <a:r>
              <a:rPr lang="en-US" sz="1600" dirty="0" err="1"/>
              <a:t>gợi</a:t>
            </a:r>
            <a:r>
              <a:rPr lang="en-US" sz="1600" dirty="0"/>
              <a:t> ý, </a:t>
            </a:r>
            <a:r>
              <a:rPr lang="en-US" sz="1600" dirty="0" err="1"/>
              <a:t>mà</a:t>
            </a:r>
            <a:r>
              <a:rPr lang="en-US" sz="1600" dirty="0"/>
              <a:t> </a:t>
            </a:r>
            <a:r>
              <a:rPr lang="en-US" sz="1600" dirty="0" err="1"/>
              <a:t>còn</a:t>
            </a:r>
            <a:r>
              <a:rPr lang="en-US" sz="1600" dirty="0"/>
              <a:t> </a:t>
            </a:r>
            <a:r>
              <a:rPr lang="en-US" sz="1600" dirty="0" err="1"/>
              <a:t>là</a:t>
            </a:r>
            <a:r>
              <a:rPr lang="en-US" sz="1600" dirty="0"/>
              <a:t> </a:t>
            </a:r>
            <a:r>
              <a:rPr lang="en-US" sz="1600" dirty="0" err="1"/>
              <a:t>nền</a:t>
            </a:r>
            <a:r>
              <a:rPr lang="en-US" sz="1600" dirty="0"/>
              <a:t> </a:t>
            </a:r>
            <a:r>
              <a:rPr lang="en-US" sz="1600" dirty="0" err="1"/>
              <a:t>tảng</a:t>
            </a:r>
            <a:r>
              <a:rPr lang="en-US" sz="1600" dirty="0"/>
              <a:t> </a:t>
            </a:r>
            <a:r>
              <a:rPr lang="en-US" sz="1600" dirty="0" err="1"/>
              <a:t>thông</a:t>
            </a:r>
            <a:r>
              <a:rPr lang="en-US" sz="1600" dirty="0"/>
              <a:t> </a:t>
            </a:r>
            <a:r>
              <a:rPr lang="en-US" sz="1600" dirty="0" err="1"/>
              <a:t>minh</a:t>
            </a:r>
            <a:r>
              <a:rPr lang="en-US" sz="1600" dirty="0"/>
              <a:t>, </a:t>
            </a:r>
            <a:r>
              <a:rPr lang="en-US" sz="1600" dirty="0" err="1"/>
              <a:t>linh</a:t>
            </a:r>
            <a:r>
              <a:rPr lang="en-US" sz="1600" dirty="0"/>
              <a:t> </a:t>
            </a:r>
            <a:r>
              <a:rPr lang="en-US" sz="1600" dirty="0" err="1"/>
              <a:t>hoạt</a:t>
            </a:r>
            <a:r>
              <a:rPr lang="en-US" sz="1600" dirty="0"/>
              <a:t> </a:t>
            </a:r>
            <a:r>
              <a:rPr lang="en-US" sz="1600" dirty="0" err="1"/>
              <a:t>và</a:t>
            </a:r>
            <a:r>
              <a:rPr lang="en-US" sz="1600" dirty="0"/>
              <a:t> </a:t>
            </a:r>
            <a:r>
              <a:rPr lang="en-US" sz="1600" dirty="0" err="1"/>
              <a:t>có</a:t>
            </a:r>
            <a:r>
              <a:rPr lang="en-US" sz="1600" dirty="0"/>
              <a:t> </a:t>
            </a:r>
            <a:r>
              <a:rPr lang="en-US" sz="1600" dirty="0" err="1"/>
              <a:t>khả</a:t>
            </a:r>
            <a:r>
              <a:rPr lang="en-US" sz="1600" dirty="0"/>
              <a:t> </a:t>
            </a:r>
            <a:r>
              <a:rPr lang="en-US" sz="1600" dirty="0" err="1"/>
              <a:t>năng</a:t>
            </a:r>
            <a:r>
              <a:rPr lang="en-US" sz="1600" dirty="0"/>
              <a:t> </a:t>
            </a:r>
            <a:r>
              <a:rPr lang="en-US" sz="1600" dirty="0" err="1"/>
              <a:t>mở</a:t>
            </a:r>
            <a:r>
              <a:rPr lang="en-US" sz="1600" dirty="0"/>
              <a:t> </a:t>
            </a:r>
            <a:r>
              <a:rPr lang="en-US" sz="1600" dirty="0" err="1"/>
              <a:t>rộng</a:t>
            </a:r>
            <a:r>
              <a:rPr lang="en-US" sz="1600" dirty="0"/>
              <a:t>, </a:t>
            </a:r>
            <a:r>
              <a:rPr lang="en-US" sz="1600" dirty="0" err="1"/>
              <a:t>mang</a:t>
            </a:r>
            <a:r>
              <a:rPr lang="en-US" sz="1600" dirty="0"/>
              <a:t> </a:t>
            </a:r>
            <a:r>
              <a:rPr lang="en-US" sz="1600" dirty="0" err="1"/>
              <a:t>lại</a:t>
            </a:r>
            <a:r>
              <a:rPr lang="en-US" sz="1600" dirty="0"/>
              <a:t> </a:t>
            </a:r>
            <a:r>
              <a:rPr lang="en-US" sz="1600" dirty="0" err="1"/>
              <a:t>giá</a:t>
            </a:r>
            <a:r>
              <a:rPr lang="en-US" sz="1600" dirty="0"/>
              <a:t> </a:t>
            </a:r>
            <a:r>
              <a:rPr lang="en-US" sz="1600" dirty="0" err="1"/>
              <a:t>trị</a:t>
            </a:r>
            <a:r>
              <a:rPr lang="en-US" sz="1600" dirty="0"/>
              <a:t> </a:t>
            </a:r>
            <a:r>
              <a:rPr lang="en-US" sz="1600" dirty="0" err="1"/>
              <a:t>dài</a:t>
            </a:r>
            <a:r>
              <a:rPr lang="en-US" sz="1600" dirty="0"/>
              <a:t> </a:t>
            </a:r>
            <a:r>
              <a:rPr lang="en-US" sz="1600" dirty="0" err="1"/>
              <a:t>hạn</a:t>
            </a:r>
            <a:r>
              <a:rPr lang="en-US" sz="1600" dirty="0"/>
              <a:t> </a:t>
            </a:r>
            <a:r>
              <a:rPr lang="en-US" sz="1600" dirty="0" err="1"/>
              <a:t>cho</a:t>
            </a:r>
            <a:r>
              <a:rPr lang="en-US" sz="1600" dirty="0"/>
              <a:t> </a:t>
            </a:r>
            <a:r>
              <a:rPr lang="en-US" sz="1600" dirty="0" err="1"/>
              <a:t>kinh</a:t>
            </a:r>
            <a:r>
              <a:rPr lang="en-US" sz="1600" dirty="0"/>
              <a:t> </a:t>
            </a:r>
            <a:r>
              <a:rPr lang="en-US" sz="1600" dirty="0" err="1"/>
              <a:t>doanh</a:t>
            </a:r>
            <a:r>
              <a:rPr lang="en-US" sz="1600" dirty="0"/>
              <a:t>.</a:t>
            </a:r>
          </a:p>
          <a:p>
            <a:pPr lvl="1"/>
            <a:endParaRPr lang="en-US" sz="2100" dirty="0"/>
          </a:p>
          <a:p>
            <a:pPr lvl="1"/>
            <a:endParaRPr lang="en-US" sz="2000" dirty="0">
              <a:solidFill>
                <a:srgbClr val="000000"/>
              </a:solidFill>
              <a:effectLst/>
              <a:ea typeface="Calibri" panose="020F0502020204030204" pitchFamily="34" charset="0"/>
            </a:endParaRPr>
          </a:p>
          <a:p>
            <a:pPr lvl="2"/>
            <a:endParaRPr lang="en-US" sz="1600" dirty="0"/>
          </a:p>
          <a:p>
            <a:pPr marL="517525" lvl="2" indent="0">
              <a:buNone/>
            </a:pPr>
            <a:endParaRPr lang="en-US"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36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Chương</a:t>
            </a:r>
            <a:r>
              <a:rPr lang="en-US" sz="2800" dirty="0"/>
              <a:t> </a:t>
            </a:r>
            <a:r>
              <a:rPr lang="en-US" dirty="0"/>
              <a:t>2</a:t>
            </a:r>
            <a:r>
              <a:rPr lang="en-US" sz="2800" dirty="0"/>
              <a:t>: </a:t>
            </a:r>
            <a:r>
              <a:rPr lang="en-US" sz="2800" dirty="0" err="1"/>
              <a:t>Dữ</a:t>
            </a:r>
            <a:r>
              <a:rPr lang="en-US" sz="2800" dirty="0"/>
              <a:t> </a:t>
            </a:r>
            <a:r>
              <a:rPr lang="en-US" sz="2800" dirty="0" err="1"/>
              <a:t>liệu</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4</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Chuẩn</a:t>
            </a:r>
            <a:r>
              <a:rPr lang="en-US" sz="2400" dirty="0"/>
              <a:t> </a:t>
            </a:r>
            <a:r>
              <a:rPr lang="en-US" sz="2400" dirty="0" err="1"/>
              <a:t>bị</a:t>
            </a:r>
            <a:r>
              <a:rPr lang="en-US" sz="2400" dirty="0"/>
              <a:t> </a:t>
            </a:r>
            <a:r>
              <a:rPr lang="en-US" sz="2400" dirty="0" err="1"/>
              <a:t>dữ</a:t>
            </a:r>
            <a:r>
              <a:rPr lang="en-US" sz="2400" dirty="0"/>
              <a:t> </a:t>
            </a:r>
            <a:r>
              <a:rPr lang="en-US" sz="2400" dirty="0" err="1"/>
              <a:t>liệu</a:t>
            </a:r>
            <a:endParaRPr lang="en-US" sz="2400" dirty="0"/>
          </a:p>
          <a:p>
            <a:pPr lvl="1"/>
            <a:r>
              <a:rPr lang="en-US" sz="2200" dirty="0" err="1"/>
              <a:t>Vấn</a:t>
            </a:r>
            <a:r>
              <a:rPr lang="en-US" sz="2200" dirty="0"/>
              <a:t> </a:t>
            </a:r>
            <a:r>
              <a:rPr lang="en-US" sz="2200" dirty="0" err="1"/>
              <a:t>đề</a:t>
            </a:r>
            <a:r>
              <a:rPr lang="en-US" sz="2200" dirty="0"/>
              <a:t> </a:t>
            </a:r>
            <a:r>
              <a:rPr lang="en-US" sz="2200" dirty="0" err="1"/>
              <a:t>phát</a:t>
            </a:r>
            <a:r>
              <a:rPr lang="en-US" sz="2200" dirty="0"/>
              <a:t> </a:t>
            </a:r>
            <a:r>
              <a:rPr lang="en-US" sz="2200" dirty="0" err="1"/>
              <a:t>sinh</a:t>
            </a:r>
            <a:endParaRPr lang="en-US" sz="2200" dirty="0"/>
          </a:p>
          <a:p>
            <a:pPr lvl="2"/>
            <a:r>
              <a:rPr lang="vi-VN" sz="1600" dirty="0"/>
              <a:t>Dữ liệu hành vi người dùng thực tế thường được bảo mật nghiêm ngặt vì liên quan đến quyền riêng tư và tài sản chiến lược của doanh nghiệp.</a:t>
            </a:r>
          </a:p>
          <a:p>
            <a:pPr lvl="2"/>
            <a:r>
              <a:rPr lang="vi-VN" sz="1600" dirty="0"/>
              <a:t>Các bộ dữ liệu mở hiện có thường quá đơn giản, thiếu chiều sâu và không phản ánh được hành vi người dùng phức tạp theo mùa, xu hướng hay sự kiện.</a:t>
            </a:r>
          </a:p>
          <a:p>
            <a:pPr lvl="2"/>
            <a:r>
              <a:rPr lang="vi-VN" sz="1600" dirty="0"/>
              <a:t>Quy mô dataset công khai thường quá nhỏ, không đủ để huấn luyện hiệu quả các mô hình deep learning cần hàng trăm nghìn đến hàng triệu mẫu.</a:t>
            </a:r>
          </a:p>
          <a:p>
            <a:pPr lvl="2"/>
            <a:r>
              <a:rPr lang="vi-VN" sz="1600" dirty="0"/>
              <a:t>Dữ liệu thực tế rất nhiễu, mất cân bằng và nhiều missing data, là các đặc điểm quan trọng nhưng hiếm thấy trong dataset mẫu.</a:t>
            </a:r>
            <a:endParaRPr lang="en-US" sz="1600" dirty="0"/>
          </a:p>
          <a:p>
            <a:pPr lvl="1"/>
            <a:r>
              <a:rPr lang="en-US" sz="2000" dirty="0" err="1"/>
              <a:t>Phương</a:t>
            </a:r>
            <a:r>
              <a:rPr lang="en-US" sz="2000" dirty="0"/>
              <a:t> </a:t>
            </a:r>
            <a:r>
              <a:rPr lang="en-US" sz="2000" dirty="0" err="1"/>
              <a:t>pháp</a:t>
            </a:r>
            <a:r>
              <a:rPr lang="en-US" sz="2000" dirty="0"/>
              <a:t> </a:t>
            </a:r>
            <a:r>
              <a:rPr lang="en-US" sz="2000" dirty="0" err="1"/>
              <a:t>giải</a:t>
            </a:r>
            <a:r>
              <a:rPr lang="en-US" sz="2000" dirty="0"/>
              <a:t> </a:t>
            </a:r>
            <a:r>
              <a:rPr lang="en-US" sz="2000" dirty="0" err="1"/>
              <a:t>quyết</a:t>
            </a:r>
            <a:endParaRPr lang="en-US" sz="2000" dirty="0"/>
          </a:p>
          <a:p>
            <a:pPr lvl="2"/>
            <a:r>
              <a:rPr lang="en-US" sz="1600" dirty="0" err="1">
                <a:effectLst/>
                <a:latin typeface="Times New Roman" panose="02020603050405020304" pitchFamily="18" charset="0"/>
                <a:ea typeface="Calibri" panose="020F0502020204030204" pitchFamily="34" charset="0"/>
              </a:rPr>
              <a:t>Để</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đảm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bảo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rằng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huấn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luyện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trong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sát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tế</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nhất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xây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dựng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dữ</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liệu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phỏng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vừa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đảm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bảo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quy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lớn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vừa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soát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mức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phức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tạp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mong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muốn</a:t>
            </a:r>
            <a:endParaRPr lang="en-US" sz="16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020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Tạo</a:t>
            </a:r>
            <a:r>
              <a:rPr lang="en-US" sz="2800" dirty="0"/>
              <a:t> </a:t>
            </a:r>
            <a:r>
              <a:rPr lang="en-US" sz="2800" dirty="0" err="1"/>
              <a:t>dữ</a:t>
            </a:r>
            <a:r>
              <a:rPr lang="en-US" sz="2800" dirty="0"/>
              <a:t> </a:t>
            </a:r>
            <a:r>
              <a:rPr lang="en-US" sz="2800" dirty="0" err="1"/>
              <a:t>liệu</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5</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vi-VN" sz="2400" dirty="0"/>
              <a:t>Tiêu chí của bộ dữ liệu</a:t>
            </a:r>
          </a:p>
          <a:p>
            <a:pPr lvl="1"/>
            <a:r>
              <a:rPr lang="vi-VN" sz="2000" dirty="0"/>
              <a:t>Mô phỏng đúng quy luật hành vi thực tế</a:t>
            </a:r>
          </a:p>
          <a:p>
            <a:pPr lvl="2"/>
            <a:r>
              <a:rPr lang="vi-VN" sz="1600" dirty="0"/>
              <a:t>Dữ liệu không được random hoàn toàn mà phải có mối liên hệ xác suất rõ ràng giữa đặc trưng và nhãn.</a:t>
            </a:r>
          </a:p>
          <a:p>
            <a:pPr lvl="2"/>
            <a:r>
              <a:rPr lang="vi-VN" sz="1600" dirty="0"/>
              <a:t>Các quy luật phải dựa trên kiến thức ngành và tương tác đa biến (tuổi + mùa + giới tính...).</a:t>
            </a:r>
          </a:p>
          <a:p>
            <a:pPr lvl="2"/>
            <a:r>
              <a:rPr lang="vi-VN" sz="1600" dirty="0"/>
              <a:t>Cross-feature interaction là bắt buộc.</a:t>
            </a:r>
          </a:p>
          <a:p>
            <a:pPr lvl="1"/>
            <a:r>
              <a:rPr lang="vi-VN" sz="2000" dirty="0"/>
              <a:t>Giả lập tính ngẫu nhiên có kiểm soát</a:t>
            </a:r>
          </a:p>
          <a:p>
            <a:pPr lvl="2"/>
            <a:r>
              <a:rPr lang="vi-VN" sz="1600" dirty="0"/>
              <a:t>Thêm nhiễu ngẫu nhiên có kiểm soát (ví dụ: 10% mẫu gán nhãn ngẫu nhiên) để tránh overfit.</a:t>
            </a:r>
          </a:p>
          <a:p>
            <a:pPr lvl="2"/>
            <a:r>
              <a:rPr lang="vi-VN" sz="1600" dirty="0"/>
              <a:t>Duy trì phân phối xác suất hợp lý trong khoảng [0, 1] và đảm bảo nhãn không quá mất cân bằng</a:t>
            </a:r>
            <a:r>
              <a:rPr lang="vi-VN" sz="2000" dirty="0"/>
              <a:t>.</a:t>
            </a:r>
          </a:p>
          <a:p>
            <a:pPr lvl="1"/>
            <a:r>
              <a:rPr lang="vi-VN" sz="2000" dirty="0"/>
              <a:t>Đảm bảo tính đa dạng và phong phú đặc trưng</a:t>
            </a:r>
          </a:p>
          <a:p>
            <a:pPr lvl="2"/>
            <a:r>
              <a:rPr lang="vi-VN" sz="1600" dirty="0"/>
              <a:t>Kết hợp nhiều loại đặc trưng: rời rạc, liên tục, chuỗi, danh sách.</a:t>
            </a:r>
          </a:p>
          <a:p>
            <a:pPr lvl="2"/>
            <a:r>
              <a:rPr lang="vi-VN" sz="1600" dirty="0"/>
              <a:t>Tái hiện được các yếu tố như sở thích, lịch sử, số liệu thống kê.</a:t>
            </a:r>
          </a:p>
          <a:p>
            <a:pPr lvl="1"/>
            <a:r>
              <a:rPr lang="vi-VN" sz="2000" dirty="0"/>
              <a:t>Tái hiện yếu tố thời gian và hành vi tích lũy</a:t>
            </a:r>
          </a:p>
          <a:p>
            <a:pPr lvl="2"/>
            <a:r>
              <a:rPr lang="vi-VN" sz="1700" dirty="0"/>
              <a:t>Mô phỏng seasonality (hành vi thay đổi theo mùa, thời gian).</a:t>
            </a:r>
          </a:p>
          <a:p>
            <a:pPr lvl="2"/>
            <a:r>
              <a:rPr lang="vi-VN" sz="1700" dirty="0"/>
              <a:t>Có yếu tố tích lũy hành vi (mua nhiều thì khả năng mua tiếp tăng).</a:t>
            </a:r>
          </a:p>
          <a:p>
            <a:pPr lvl="2"/>
            <a:r>
              <a:rPr lang="vi-VN" sz="1700" dirty="0"/>
              <a:t>Đảm bảo scalability và personal bias (mỗi người có hành vi khác nhau).</a:t>
            </a:r>
            <a:endParaRPr lang="en-US" sz="17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4831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Sự</a:t>
            </a:r>
            <a:r>
              <a:rPr lang="en-US" sz="2800" dirty="0"/>
              <a:t> </a:t>
            </a:r>
            <a:r>
              <a:rPr lang="en-US" sz="2800" dirty="0" err="1"/>
              <a:t>không</a:t>
            </a:r>
            <a:r>
              <a:rPr lang="en-US" sz="2800" dirty="0"/>
              <a:t> </a:t>
            </a:r>
            <a:r>
              <a:rPr lang="en-US" sz="2800" dirty="0" err="1"/>
              <a:t>tối</a:t>
            </a:r>
            <a:r>
              <a:rPr lang="en-US" sz="2800" dirty="0"/>
              <a:t> </a:t>
            </a:r>
            <a:r>
              <a:rPr lang="en-US" sz="2800" dirty="0" err="1"/>
              <a:t>ưu</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6</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Nhược</a:t>
            </a:r>
            <a:r>
              <a:rPr lang="en-US" sz="2400" dirty="0"/>
              <a:t> </a:t>
            </a:r>
            <a:r>
              <a:rPr lang="en-US" sz="2400" dirty="0" err="1"/>
              <a:t>điểm</a:t>
            </a:r>
            <a:r>
              <a:rPr lang="en-US" sz="2400" dirty="0"/>
              <a:t> </a:t>
            </a:r>
            <a:r>
              <a:rPr lang="en-US" sz="2400" dirty="0" err="1"/>
              <a:t>khi</a:t>
            </a:r>
            <a:r>
              <a:rPr lang="en-US" sz="2400" dirty="0"/>
              <a:t> </a:t>
            </a:r>
            <a:r>
              <a:rPr lang="en-US" sz="2400" dirty="0" err="1"/>
              <a:t>tự</a:t>
            </a:r>
            <a:r>
              <a:rPr lang="en-US" sz="2400" dirty="0"/>
              <a:t> </a:t>
            </a:r>
            <a:r>
              <a:rPr lang="en-US" sz="2400" dirty="0" err="1"/>
              <a:t>tạo</a:t>
            </a:r>
            <a:r>
              <a:rPr lang="en-US" sz="2400" dirty="0"/>
              <a:t> </a:t>
            </a:r>
            <a:r>
              <a:rPr lang="en-US" sz="2400" dirty="0" err="1"/>
              <a:t>dữ</a:t>
            </a:r>
            <a:r>
              <a:rPr lang="en-US" sz="2400" dirty="0"/>
              <a:t> </a:t>
            </a:r>
            <a:r>
              <a:rPr lang="en-US" sz="2400" dirty="0" err="1"/>
              <a:t>liệu</a:t>
            </a:r>
            <a:endParaRPr lang="vi-VN" sz="2400" dirty="0"/>
          </a:p>
          <a:p>
            <a:pPr lvl="1"/>
            <a:r>
              <a:rPr lang="vi-VN" sz="2000" dirty="0"/>
              <a:t>Dữ liệu ảo chỉ phản ánh các quy luật mà bạn giả định, nên:</a:t>
            </a:r>
          </a:p>
          <a:p>
            <a:pPr lvl="2"/>
            <a:r>
              <a:rPr lang="vi-VN" sz="1600" dirty="0"/>
              <a:t>Nếu quy luật sai → mô hình học sai.</a:t>
            </a:r>
          </a:p>
          <a:p>
            <a:pPr lvl="2"/>
            <a:r>
              <a:rPr lang="vi-VN" sz="1600" dirty="0"/>
              <a:t>Nếu quy luật quá đơn giản → mô hình overfit, không tổng quát được với dữ liệu thật.</a:t>
            </a:r>
          </a:p>
          <a:p>
            <a:pPr lvl="1"/>
            <a:r>
              <a:rPr lang="vi-VN" sz="2000" dirty="0"/>
              <a:t>Dữ liệu thật thường chứa:</a:t>
            </a:r>
          </a:p>
          <a:p>
            <a:pPr lvl="2"/>
            <a:r>
              <a:rPr lang="vi-VN" sz="1600" dirty="0"/>
              <a:t>Ngoại lệ, hiện tượng ngẫu nhiên, bias cá nhân rất phức tạp.</a:t>
            </a:r>
          </a:p>
          <a:p>
            <a:pPr lvl="2"/>
            <a:r>
              <a:rPr lang="vi-VN" sz="1600" dirty="0"/>
              <a:t>Mối quan hệ phi tuyến tính, tương tác không rõ ràng giữa nhiều đặc trưng.</a:t>
            </a:r>
          </a:p>
          <a:p>
            <a:pPr lvl="2"/>
            <a:r>
              <a:rPr lang="vi-VN" sz="1600" dirty="0"/>
              <a:t>Những điều này rất khó giả lập đầy đủ trong dữ liệu nhân tạo.</a:t>
            </a:r>
          </a:p>
          <a:p>
            <a:pPr lvl="1"/>
            <a:r>
              <a:rPr lang="vi-VN" sz="2000" dirty="0"/>
              <a:t>Mô hình train trên dữ liệu ảo có thể:</a:t>
            </a:r>
          </a:p>
          <a:p>
            <a:pPr lvl="2"/>
            <a:r>
              <a:rPr lang="vi-VN" sz="1600" dirty="0"/>
              <a:t>Hoạt động rất tốt trên tập synthetic.</a:t>
            </a:r>
          </a:p>
          <a:p>
            <a:pPr lvl="2"/>
            <a:r>
              <a:rPr lang="vi-VN" sz="1600" dirty="0"/>
              <a:t>Suy giảm nghiêm trọng khi test trên dữ liệu thật (domain shift).</a:t>
            </a:r>
          </a:p>
          <a:p>
            <a:pPr lvl="2"/>
            <a:r>
              <a:rPr lang="vi-VN" sz="1600" dirty="0"/>
              <a:t>Vì vậy, dữ liệu ảo chỉ nên là bước đầu, không thay thế được dữ liệu thực</a:t>
            </a:r>
            <a:r>
              <a:rPr lang="vi-VN" sz="1700" dirty="0"/>
              <a:t>.</a:t>
            </a:r>
          </a:p>
          <a:p>
            <a:pPr lvl="1"/>
            <a:r>
              <a:rPr lang="vi-VN" sz="2000" dirty="0"/>
              <a:t>Để tạo một tập synthetic chất lượng, bạn phải:</a:t>
            </a:r>
          </a:p>
          <a:p>
            <a:pPr lvl="2"/>
            <a:r>
              <a:rPr lang="vi-VN" sz="1600" dirty="0"/>
              <a:t>Xây dựng quy luật sát domain.</a:t>
            </a:r>
          </a:p>
          <a:p>
            <a:pPr lvl="2"/>
            <a:r>
              <a:rPr lang="vi-VN" sz="1600" dirty="0"/>
              <a:t>Tạo nhiễu có kiểm soát.</a:t>
            </a:r>
          </a:p>
          <a:p>
            <a:pPr lvl="2"/>
            <a:r>
              <a:rPr lang="vi-VN" sz="1600" dirty="0"/>
              <a:t>Tái hiện đúng các mối quan hệ giữa đặc trưng và nhãn.</a:t>
            </a:r>
          </a:p>
          <a:p>
            <a:pPr lvl="2"/>
            <a:r>
              <a:rPr lang="vi-VN" sz="1600" dirty="0"/>
              <a:t>Việc này đòi hỏi hiểu sâu về domain và nhiều công sức mô phỏng logic, không đơn giản như random hóa.</a:t>
            </a:r>
            <a:endParaRPr lang="en-US" sz="16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99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vi-VN" sz="2800" dirty="0"/>
              <a:t>Mô tả phân bố dữ liệu</a:t>
            </a:r>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7</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891898"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Đánh</a:t>
            </a:r>
            <a:r>
              <a:rPr lang="en-US" sz="2400" dirty="0"/>
              <a:t> </a:t>
            </a:r>
            <a:r>
              <a:rPr lang="en-US" sz="2400" dirty="0" err="1"/>
              <a:t>giá</a:t>
            </a:r>
            <a:r>
              <a:rPr lang="en-US" sz="2400" dirty="0"/>
              <a:t> </a:t>
            </a:r>
            <a:r>
              <a:rPr lang="en-US" sz="2400" dirty="0" err="1"/>
              <a:t>sự</a:t>
            </a:r>
            <a:r>
              <a:rPr lang="en-US" sz="2400" dirty="0"/>
              <a:t> </a:t>
            </a:r>
            <a:r>
              <a:rPr lang="en-US" sz="2400" dirty="0" err="1"/>
              <a:t>phân</a:t>
            </a:r>
            <a:r>
              <a:rPr lang="en-US" sz="2400" dirty="0"/>
              <a:t> </a:t>
            </a:r>
            <a:r>
              <a:rPr lang="en-US" sz="2400" dirty="0" err="1"/>
              <a:t>bố</a:t>
            </a:r>
            <a:r>
              <a:rPr lang="en-US" sz="2400" dirty="0"/>
              <a:t> </a:t>
            </a:r>
            <a:r>
              <a:rPr lang="en-US" sz="2400" dirty="0" err="1"/>
              <a:t>dữ</a:t>
            </a:r>
            <a:r>
              <a:rPr lang="en-US" sz="2400" dirty="0"/>
              <a:t> </a:t>
            </a:r>
            <a:r>
              <a:rPr lang="en-US" sz="2400" dirty="0" err="1"/>
              <a:t>liệu</a:t>
            </a:r>
            <a:endParaRPr lang="vi-VN" sz="2400" dirty="0"/>
          </a:p>
          <a:p>
            <a:pPr lvl="1"/>
            <a:r>
              <a:rPr lang="vi-VN" sz="2000" dirty="0"/>
              <a:t>Bộ dữ liệu thể hiện sự mất cân bằng rõ rệt giữa hai nhãn, trong đó nhãn 0 chiếm tỷ lệ lớn hơn đáng kể so với nhãn 1. </a:t>
            </a:r>
          </a:p>
          <a:p>
            <a:pPr lvl="1"/>
            <a:r>
              <a:rPr lang="vi-VN" sz="2000" dirty="0"/>
              <a:t>Cụ thể, khoảng 63.2% số mẫu thuộc về nhãn 0, trong khi chỉ có 36.8% thuộc về nhãn 1. </a:t>
            </a:r>
          </a:p>
          <a:p>
            <a:pPr lvl="1"/>
            <a:r>
              <a:rPr lang="vi-VN" sz="2000" dirty="0"/>
              <a:t>Sự chênh lệch này cho thấy hành vi được gán cho nhãn 0 xảy ra phổ biến hơn gần gấp đôi so với nhãn còn lại. </a:t>
            </a: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4722794-2AED-A83B-BFA8-9F6A838891D1}"/>
              </a:ext>
            </a:extLst>
          </p:cNvPr>
          <p:cNvPicPr>
            <a:picLocks noChangeAspect="1"/>
          </p:cNvPicPr>
          <p:nvPr/>
        </p:nvPicPr>
        <p:blipFill>
          <a:blip r:embed="rId2"/>
          <a:stretch>
            <a:fillRect/>
          </a:stretch>
        </p:blipFill>
        <p:spPr>
          <a:xfrm>
            <a:off x="636563" y="2937492"/>
            <a:ext cx="5791835" cy="2797175"/>
          </a:xfrm>
          <a:prstGeom prst="rect">
            <a:avLst/>
          </a:prstGeom>
        </p:spPr>
      </p:pic>
    </p:spTree>
    <p:extLst>
      <p:ext uri="{BB962C8B-B14F-4D97-AF65-F5344CB8AC3E}">
        <p14:creationId xmlns:p14="http://schemas.microsoft.com/office/powerpoint/2010/main" val="1296234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Chương</a:t>
            </a:r>
            <a:r>
              <a:rPr lang="en-US" dirty="0"/>
              <a:t> 3: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8</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1" y="904577"/>
            <a:ext cx="11708349" cy="5412358"/>
          </a:xfrm>
          <a:prstGeom prst="rect">
            <a:avLst/>
          </a:prstGeom>
        </p:spPr>
        <p:txBody>
          <a:bodyPr vert="horz" lIns="0" tIns="45720" rIns="0" bIns="45720" rtlCol="0">
            <a:normAutofit lnSpcReduction="10000"/>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Tổng</a:t>
            </a:r>
            <a:r>
              <a:rPr lang="en-US" sz="2400" dirty="0"/>
              <a:t> </a:t>
            </a:r>
            <a:r>
              <a:rPr lang="en-US" sz="2400" dirty="0" err="1"/>
              <a:t>quan</a:t>
            </a:r>
            <a:r>
              <a:rPr lang="en-US" sz="2400" dirty="0"/>
              <a:t> </a:t>
            </a:r>
            <a:r>
              <a:rPr lang="en-US" sz="2400" dirty="0" err="1"/>
              <a:t>kiến</a:t>
            </a:r>
            <a:r>
              <a:rPr lang="en-US" sz="2400" dirty="0"/>
              <a:t> </a:t>
            </a:r>
            <a:r>
              <a:rPr lang="en-US" sz="2400" dirty="0" err="1"/>
              <a:t>trúc</a:t>
            </a:r>
            <a:endParaRPr lang="en-US" sz="2400" dirty="0"/>
          </a:p>
          <a:p>
            <a:pPr lvl="1"/>
            <a:r>
              <a:rPr lang="en-US" sz="2000" dirty="0" err="1"/>
              <a:t>Mô</a:t>
            </a:r>
            <a:r>
              <a:rPr lang="en-US" sz="2000" dirty="0"/>
              <a:t> </a:t>
            </a:r>
            <a:r>
              <a:rPr lang="en-US" sz="2000" dirty="0" err="1"/>
              <a:t>tả</a:t>
            </a:r>
            <a:endParaRPr lang="en-US" sz="2000" dirty="0"/>
          </a:p>
          <a:p>
            <a:pPr lvl="2"/>
            <a:r>
              <a:rPr lang="vi-VN" sz="1600" dirty="0"/>
              <a:t>Kiến trúc tổng thể được chia thành bốn khối chính: Embedding, Position Embedding, Encode (Transformer Encoder Block) và Fully Connected Output.</a:t>
            </a:r>
            <a:endParaRPr lang="en-US" sz="1600" dirty="0"/>
          </a:p>
          <a:p>
            <a:pPr lvl="1"/>
            <a:r>
              <a:rPr lang="en-US" sz="2000" dirty="0"/>
              <a:t>Chi </a:t>
            </a:r>
            <a:r>
              <a:rPr lang="en-US" sz="2000" dirty="0" err="1"/>
              <a:t>tiết</a:t>
            </a:r>
            <a:endParaRPr lang="en-US" sz="2000" dirty="0"/>
          </a:p>
          <a:p>
            <a:pPr lvl="2"/>
            <a:r>
              <a:rPr lang="vi-VN" sz="1600" dirty="0"/>
              <a:t>Mô hình được chia thành 4 khối chính: Embedding, Position Embedding, Transformer Encoder và Fully Connected Output.</a:t>
            </a:r>
          </a:p>
          <a:p>
            <a:pPr lvl="2"/>
            <a:r>
              <a:rPr lang="vi-VN" sz="1600" dirty="0"/>
              <a:t>Mỗi nhóm dữ liệu đầu vào sẽ qua một lớp Embedding riêng và đưa về cùng số chiều, sau đó ghép nối lại.</a:t>
            </a:r>
          </a:p>
          <a:p>
            <a:pPr lvl="2"/>
            <a:r>
              <a:rPr lang="vi-VN" sz="1600" dirty="0"/>
              <a:t>Tiếp theo, thêm Position Embedding để mô hình hiểu được vị trí tương đối của từng đặc trưng.</a:t>
            </a:r>
          </a:p>
          <a:p>
            <a:pPr lvl="2"/>
            <a:r>
              <a:rPr lang="vi-VN" sz="1600" dirty="0"/>
              <a:t>Tensor sau đó được đưa vào Transformer Encoder với Multi-Head Attention để học mối quan hệ giữa các đặc trưng.</a:t>
            </a:r>
            <a:br>
              <a:rPr lang="vi-VN" sz="1600" dirty="0"/>
            </a:br>
            <a:r>
              <a:rPr lang="vi-VN" sz="1600" dirty="0"/>
              <a:t>Residual Connection và Layer Normalization được dùng để ổn định huấn luyện.</a:t>
            </a:r>
          </a:p>
          <a:p>
            <a:pPr lvl="2"/>
            <a:r>
              <a:rPr lang="vi-VN" sz="1600" dirty="0"/>
              <a:t>Sau khối Encoder, tensor tiếp tục qua các lớp Dense với activation ReLU để trích xuất thêm đặc trưng sâu.</a:t>
            </a:r>
          </a:p>
          <a:p>
            <a:pPr lvl="2"/>
            <a:r>
              <a:rPr lang="vi-VN" sz="1600" dirty="0"/>
              <a:t>Cuối cùng, lớp Output dùng activation Sigmoid để dự đoán xác suất mua hàng.</a:t>
            </a:r>
          </a:p>
          <a:p>
            <a:pPr lvl="2"/>
            <a:r>
              <a:rPr lang="vi-VN" sz="1600" dirty="0"/>
              <a:t>Kiến trúc này giúp mô hình tận dụng tốt dữ liệu đa dạng và học được các mối quan hệ ngầm trong dữ liệu.</a:t>
            </a:r>
          </a:p>
          <a:p>
            <a:pPr lvl="1"/>
            <a:r>
              <a:rPr lang="en-US" sz="2000" dirty="0" err="1"/>
              <a:t>Đánh</a:t>
            </a:r>
            <a:r>
              <a:rPr lang="en-US" sz="2000" dirty="0"/>
              <a:t> </a:t>
            </a:r>
            <a:r>
              <a:rPr lang="en-US" sz="2000" dirty="0" err="1"/>
              <a:t>giá</a:t>
            </a:r>
            <a:endParaRPr lang="en-US" sz="2000" dirty="0"/>
          </a:p>
          <a:p>
            <a:pPr lvl="2"/>
            <a:r>
              <a:rPr lang="vi-VN" sz="1600" dirty="0"/>
              <a:t>Cách thiết kế này cho phép tôi xử lý dữ liệu đầu vào phong phú và phức tạp, đồng thời khai thác được những mối liên hệ ngầm giữa các yếu tố trong quá trình dự đoán hành vi người dùng. Kiến trúc này cũng có tính mở rộng cao, dễ dàng tinh chỉnh thêm các khối Attention hoặc Feed-Forward nếu cần thiết để phù hợp với các bài toán có độ phức tạp lớn hơn trong tương lai.</a:t>
            </a:r>
          </a:p>
          <a:p>
            <a:pPr lvl="1"/>
            <a:endParaRPr lang="en-US" sz="1000" dirty="0"/>
          </a:p>
          <a:p>
            <a:pPr marL="0" indent="0">
              <a:buNone/>
            </a:pPr>
            <a:endParaRPr lang="en-US" sz="10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17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err="1"/>
              <a:t>Kiến</a:t>
            </a:r>
            <a:r>
              <a:rPr lang="en-US" sz="2800" dirty="0"/>
              <a:t> </a:t>
            </a:r>
            <a:r>
              <a:rPr lang="en-US" sz="2800" dirty="0" err="1"/>
              <a:t>trúc</a:t>
            </a:r>
            <a:r>
              <a:rPr lang="en-US" sz="2800" dirty="0"/>
              <a:t> </a:t>
            </a:r>
            <a:r>
              <a:rPr lang="en-US" sz="2800" dirty="0" err="1"/>
              <a:t>mô</a:t>
            </a:r>
            <a:r>
              <a:rPr lang="en-US" sz="2800" dirty="0"/>
              <a:t> </a:t>
            </a:r>
            <a:r>
              <a:rPr lang="en-US" sz="2800" dirty="0" err="1"/>
              <a:t>hình</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9</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b="1">
                <a:latin typeface="Arial" panose="020B0604020202020204" pitchFamily="34" charset="0"/>
                <a:cs typeface="Arial" panose="020B0604020202020204" pitchFamily="34" charset="0"/>
              </a:rPr>
              <a:t>Tên đề tài</a:t>
            </a:r>
            <a:endParaRPr lang="en-US"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DE27610-CB2F-33A0-C7D2-0CDC2D6F955B}"/>
              </a:ext>
            </a:extLst>
          </p:cNvPr>
          <p:cNvPicPr>
            <a:picLocks noChangeAspect="1"/>
          </p:cNvPicPr>
          <p:nvPr/>
        </p:nvPicPr>
        <p:blipFill>
          <a:blip r:embed="rId2">
            <a:alphaModFix/>
          </a:blip>
          <a:stretch>
            <a:fillRect/>
          </a:stretch>
        </p:blipFill>
        <p:spPr>
          <a:xfrm>
            <a:off x="0" y="830942"/>
            <a:ext cx="5200650" cy="5662800"/>
          </a:xfrm>
          <a:prstGeom prst="rect">
            <a:avLst/>
          </a:prstGeom>
        </p:spPr>
      </p:pic>
      <p:pic>
        <p:nvPicPr>
          <p:cNvPr id="10" name="Picture 9">
            <a:extLst>
              <a:ext uri="{FF2B5EF4-FFF2-40B4-BE49-F238E27FC236}">
                <a16:creationId xmlns:a16="http://schemas.microsoft.com/office/drawing/2014/main" id="{B79620F0-592E-E6DC-FCD7-9AFBC9C83900}"/>
              </a:ext>
            </a:extLst>
          </p:cNvPr>
          <p:cNvPicPr>
            <a:picLocks noChangeAspect="1"/>
          </p:cNvPicPr>
          <p:nvPr/>
        </p:nvPicPr>
        <p:blipFill>
          <a:blip r:embed="rId3"/>
          <a:stretch>
            <a:fillRect/>
          </a:stretch>
        </p:blipFill>
        <p:spPr>
          <a:xfrm>
            <a:off x="4151143" y="830942"/>
            <a:ext cx="1049507" cy="2613479"/>
          </a:xfrm>
          <a:prstGeom prst="rect">
            <a:avLst/>
          </a:prstGeom>
        </p:spPr>
      </p:pic>
    </p:spTree>
    <p:extLst>
      <p:ext uri="{BB962C8B-B14F-4D97-AF65-F5344CB8AC3E}">
        <p14:creationId xmlns:p14="http://schemas.microsoft.com/office/powerpoint/2010/main" val="15732224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411</TotalTime>
  <Words>2585</Words>
  <Application>Microsoft Office PowerPoint</Application>
  <PresentationFormat>Widescreen</PresentationFormat>
  <Paragraphs>200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Symbol</vt:lpstr>
      <vt:lpstr>Times New Roman</vt:lpstr>
      <vt:lpstr>Retrospect</vt:lpstr>
      <vt:lpstr>PowerPoint Presentation</vt:lpstr>
      <vt:lpstr>Mục Lục</vt:lpstr>
      <vt:lpstr>Chương 1: Giới thiệu đề tài</vt:lpstr>
      <vt:lpstr>Chương 2: Dữ liệu</vt:lpstr>
      <vt:lpstr>Tạo dữ liệu</vt:lpstr>
      <vt:lpstr>Sự không tối ưu</vt:lpstr>
      <vt:lpstr>Mô tả phân bố dữ liệu</vt:lpstr>
      <vt:lpstr>Chương 3: Mô hình lý thuyết </vt:lpstr>
      <vt:lpstr>Kiến trúc mô hình</vt:lpstr>
      <vt:lpstr>Mô hình ứng dụng web</vt:lpstr>
      <vt:lpstr>Kiến trúc ứng dụng web</vt:lpstr>
      <vt:lpstr>Chương 3: Mô hình thực nghiệm</vt:lpstr>
      <vt:lpstr>Huấn luyện</vt:lpstr>
      <vt:lpstr>Huấn luyện</vt:lpstr>
      <vt:lpstr>Huấn luyện</vt:lpstr>
      <vt:lpstr>Ứng dụng web</vt:lpstr>
      <vt:lpstr>Chương 5: kết luận, hướng phát triển</vt:lpstr>
      <vt:lpstr>Kết luận, hướng phát triển</vt:lpstr>
      <vt:lpstr>Video demo</vt:lpstr>
      <vt:lpstr>Liên kết ngoài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 Vuong</dc:creator>
  <cp:lastModifiedBy>bao bao</cp:lastModifiedBy>
  <cp:revision>37</cp:revision>
  <dcterms:created xsi:type="dcterms:W3CDTF">2024-11-30T00:58:53Z</dcterms:created>
  <dcterms:modified xsi:type="dcterms:W3CDTF">2025-05-09T09:15:15Z</dcterms:modified>
</cp:coreProperties>
</file>