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A4AC-2350-0C6C-C83F-AFA718D23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376" y="607818"/>
            <a:ext cx="8825658" cy="2677648"/>
          </a:xfrm>
        </p:spPr>
        <p:txBody>
          <a:bodyPr/>
          <a:lstStyle/>
          <a:p>
            <a:r>
              <a:rPr lang="en-IN" dirty="0"/>
              <a:t>Chocolate Business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60C49-7DD9-3CBF-77F6-744E91803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611" y="4170947"/>
            <a:ext cx="8986002" cy="1467853"/>
          </a:xfrm>
        </p:spPr>
        <p:txBody>
          <a:bodyPr>
            <a:normAutofit/>
          </a:bodyPr>
          <a:lstStyle/>
          <a:p>
            <a:r>
              <a:rPr lang="en-US" sz="2400" dirty="0"/>
              <a:t>Sales Analysis Dashboard | Power BI | Trend &amp; Performance Overview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2374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B1C8-87DE-2473-548D-02DDCDCB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855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27D6-D23A-4D69-2F9D-C49C1931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Chocolate Business Sales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4755-4B10-5274-945A-404A3946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776" y="2330784"/>
            <a:ext cx="5566688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comprehensive overview of chocolate sales performance from Jan 2023 to Sep 2024. This dashboard captures key insights across trends, product performance, country contributions, and sales team effectiveness.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0BBAD-D6EA-2586-AFED-1FA20476A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464" y="3472821"/>
            <a:ext cx="5766139" cy="32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8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0952-826C-CDDE-16EC-A5C30515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Revenue &amp; Boxes Sold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082E9C-5072-38BE-9383-50D31BEAB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442" y="5251578"/>
            <a:ext cx="6558053" cy="1403118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567BD685-6A7F-E2CE-BDC0-862AC09F81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5221" y="2633689"/>
            <a:ext cx="603183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Revenue: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€27.92 million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Boxes Sold: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 million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Range: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February 1, 2023 – September 25, 2024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business has demonstrated consistent performance with seasonal revenue peaks.</a:t>
            </a:r>
          </a:p>
        </p:txBody>
      </p:sp>
    </p:spTree>
    <p:extLst>
      <p:ext uri="{BB962C8B-B14F-4D97-AF65-F5344CB8AC3E}">
        <p14:creationId xmlns:p14="http://schemas.microsoft.com/office/powerpoint/2010/main" val="415285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2D17-75F1-D64C-87D3-55D74A9E9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of Revenue by Month &amp; Year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A4200-967C-9197-12AC-16E025C36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189" y="4150631"/>
            <a:ext cx="6785811" cy="2682557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87D0DDE5-83D7-BF1A-AA31-E31B096EC8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305" y="2338505"/>
            <a:ext cx="656122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 Peaks: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July 2023 and March 2024 saw the highest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Points: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Notable dip in revenue during October 2023 and February 2024.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Revenue fluctuates monthly, indicating potential seasonality or promotional cycles.</a:t>
            </a:r>
          </a:p>
        </p:txBody>
      </p:sp>
    </p:spTree>
    <p:extLst>
      <p:ext uri="{BB962C8B-B14F-4D97-AF65-F5344CB8AC3E}">
        <p14:creationId xmlns:p14="http://schemas.microsoft.com/office/powerpoint/2010/main" val="30570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3C90-7EDB-4673-0CDE-4D7B4027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Top-Selling Chocolates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0797FC-D9D2-C8CE-C8A3-9A5A15BE84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8968" y="2551837"/>
            <a:ext cx="660934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Leading products: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Orange Choco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Drinking Coco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99% Dark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&amp; Pure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Peanut Butter Cubes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sold close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2M units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showing strong consumer preference.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retaining these products and exploring new variants based on their taste profiles.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CCBF6-29EE-3A84-82CC-B74747F48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371" y="4652211"/>
            <a:ext cx="6445629" cy="203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A33B-CDDA-6EA2-A77A-DEC67E62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Low-Selling Chocolates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172CA4-9A44-41BB-075A-03B8E88B97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3138" y="2360771"/>
            <a:ext cx="627246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Almond Choco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Milk Bars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Caramel Stuffed Bars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performed poorly (&lt;0.5M).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may need redesign, marketing boosts, or discontinuation.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reasons behind poor sales can help improve overall product portfolio performance.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C31346-C244-C71B-F9B5-8DD3D3135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085" y="4795236"/>
            <a:ext cx="5988286" cy="178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9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0053-8CEE-9152-8566-66664A74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Revenue by 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9AA8-D14D-DC60-432B-6A280F0DA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3" y="2342147"/>
            <a:ext cx="6561222" cy="2791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 Geographic Revenue Contribution</a:t>
            </a:r>
          </a:p>
          <a:p>
            <a:r>
              <a:rPr lang="en-US" b="1" dirty="0"/>
              <a:t>UK</a:t>
            </a:r>
            <a:r>
              <a:rPr lang="en-US" dirty="0"/>
              <a:t> leads with </a:t>
            </a:r>
            <a:r>
              <a:rPr lang="en-US" b="1" dirty="0"/>
              <a:t>€7.62M (27.29%)</a:t>
            </a:r>
            <a:r>
              <a:rPr lang="en-US" dirty="0"/>
              <a:t>, followed by </a:t>
            </a:r>
            <a:r>
              <a:rPr lang="en-US" b="1" dirty="0"/>
              <a:t>USA</a:t>
            </a:r>
            <a:r>
              <a:rPr lang="en-US" dirty="0"/>
              <a:t> and </a:t>
            </a:r>
            <a:r>
              <a:rPr lang="en-US" b="1" dirty="0"/>
              <a:t>India</a:t>
            </a:r>
            <a:r>
              <a:rPr lang="en-US" dirty="0"/>
              <a:t>.</a:t>
            </a:r>
          </a:p>
          <a:p>
            <a:r>
              <a:rPr lang="en-US" b="1" dirty="0"/>
              <a:t>Canada</a:t>
            </a:r>
            <a:r>
              <a:rPr lang="en-US" dirty="0"/>
              <a:t>, </a:t>
            </a:r>
            <a:r>
              <a:rPr lang="en-US" b="1" dirty="0"/>
              <a:t>Australia</a:t>
            </a:r>
            <a:r>
              <a:rPr lang="en-US" dirty="0"/>
              <a:t>, and </a:t>
            </a:r>
            <a:r>
              <a:rPr lang="en-US" b="1" dirty="0"/>
              <a:t>New Zealand</a:t>
            </a:r>
            <a:r>
              <a:rPr lang="en-US" dirty="0"/>
              <a:t> contribute equally (~11%).</a:t>
            </a:r>
            <a:br>
              <a:rPr lang="en-US" dirty="0"/>
            </a:br>
            <a:r>
              <a:rPr lang="en-US" dirty="0"/>
              <a:t>Growth potential exists in mid-tier markets through targeted campaigns and regional promotions.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57A4E-E17B-36E5-6910-6E9724710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751" y="3609474"/>
            <a:ext cx="4516103" cy="312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2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AA64-0C49-EC86-C293-AA5BAEC5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Salesperson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43BD3-3AEF-A2B9-7868-7D5964CB5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4" y="2342148"/>
            <a:ext cx="6737684" cy="36896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Top Sales Performers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Brien Boise</a:t>
            </a:r>
            <a:r>
              <a:rPr lang="en-US" dirty="0"/>
              <a:t> and </a:t>
            </a:r>
            <a:r>
              <a:rPr lang="en-US" b="1" dirty="0"/>
              <a:t>Madelene </a:t>
            </a:r>
            <a:r>
              <a:rPr lang="en-US" b="1" dirty="0" err="1"/>
              <a:t>Upcott</a:t>
            </a:r>
            <a:r>
              <a:rPr lang="en-US" dirty="0"/>
              <a:t> led with over </a:t>
            </a:r>
            <a:r>
              <a:rPr lang="en-US" b="1" dirty="0"/>
              <a:t>€2M</a:t>
            </a:r>
            <a:r>
              <a:rPr lang="en-US" dirty="0"/>
              <a:t> in sales.</a:t>
            </a:r>
          </a:p>
          <a:p>
            <a:r>
              <a:rPr lang="en-US" dirty="0"/>
              <a:t>Strong mid-tier performers present in the 1.5M–1.7M range.</a:t>
            </a:r>
            <a:br>
              <a:rPr lang="en-US" dirty="0"/>
            </a:br>
            <a:r>
              <a:rPr lang="en-US" dirty="0"/>
              <a:t>Use this data to design incentive programs and replicate high-performer strategies across the team</a:t>
            </a:r>
          </a:p>
          <a:p>
            <a:endParaRPr lang="en-US" dirty="0"/>
          </a:p>
          <a:p>
            <a:r>
              <a:rPr lang="en-US" b="1" dirty="0"/>
              <a:t>Observation:</a:t>
            </a:r>
            <a:r>
              <a:rPr lang="en-US" dirty="0"/>
              <a:t> Top 5 salespeople contribute a significant portion of overall sales—consider incentives or leadership roles.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9D37C-923B-0325-FB64-1D62F0D3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179" y="3411187"/>
            <a:ext cx="3820026" cy="319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7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8D89-DB2B-397A-802A-6A19D2AC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1679BB-7B80-B5EA-3407-787886EE95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3980" y="2552457"/>
            <a:ext cx="10668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Marketing Focus: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UK and India with top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seasonal promotions aligned with peak sales months.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Strategy: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 top 5 chocolate types via bundles or ads.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reducing focus on lower-performing items.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Strategy: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best-performing sales staff for mentorship/training.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Recognize and reward top sellers to maintain motivation.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892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110</TotalTime>
  <Words>407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Chocolate Business Report</vt:lpstr>
      <vt:lpstr>Chocolate Business Sales Dashboard</vt:lpstr>
      <vt:lpstr>Total Revenue &amp; Boxes Sold</vt:lpstr>
      <vt:lpstr>Trend of Revenue by Month &amp; Year</vt:lpstr>
      <vt:lpstr>Top-Selling Chocolates</vt:lpstr>
      <vt:lpstr>Low-Selling Chocolates</vt:lpstr>
      <vt:lpstr>Revenue by Country</vt:lpstr>
      <vt:lpstr>Salesperson Performance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Codi Dev</dc:creator>
  <cp:lastModifiedBy>Codi Dev</cp:lastModifiedBy>
  <cp:revision>1</cp:revision>
  <dcterms:created xsi:type="dcterms:W3CDTF">2025-06-30T09:05:24Z</dcterms:created>
  <dcterms:modified xsi:type="dcterms:W3CDTF">2025-06-30T10:55:59Z</dcterms:modified>
</cp:coreProperties>
</file>