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Lst>
  <p:notesMasterIdLst>
    <p:notesMasterId r:id="rId33"/>
  </p:notesMasterIdLst>
  <p:handoutMasterIdLst>
    <p:handoutMasterId r:id="rId34"/>
  </p:handoutMasterIdLst>
  <p:sldIdLst>
    <p:sldId id="791" r:id="rId7"/>
    <p:sldId id="923" r:id="rId8"/>
    <p:sldId id="924" r:id="rId9"/>
    <p:sldId id="925" r:id="rId10"/>
    <p:sldId id="928" r:id="rId11"/>
    <p:sldId id="926" r:id="rId12"/>
    <p:sldId id="908" r:id="rId13"/>
    <p:sldId id="909" r:id="rId14"/>
    <p:sldId id="910" r:id="rId15"/>
    <p:sldId id="911" r:id="rId16"/>
    <p:sldId id="912" r:id="rId17"/>
    <p:sldId id="913" r:id="rId18"/>
    <p:sldId id="881" r:id="rId19"/>
    <p:sldId id="914" r:id="rId20"/>
    <p:sldId id="882" r:id="rId21"/>
    <p:sldId id="915" r:id="rId22"/>
    <p:sldId id="918" r:id="rId23"/>
    <p:sldId id="917" r:id="rId24"/>
    <p:sldId id="916" r:id="rId25"/>
    <p:sldId id="919" r:id="rId26"/>
    <p:sldId id="920" r:id="rId27"/>
    <p:sldId id="887" r:id="rId28"/>
    <p:sldId id="929" r:id="rId29"/>
    <p:sldId id="906" r:id="rId30"/>
    <p:sldId id="922" r:id="rId31"/>
    <p:sldId id="930"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DD51ED-BDD6-42C7-8563-946BBD7C2C37}">
          <p14:sldIdLst>
            <p14:sldId id="791"/>
            <p14:sldId id="923"/>
            <p14:sldId id="924"/>
            <p14:sldId id="925"/>
            <p14:sldId id="928"/>
            <p14:sldId id="926"/>
            <p14:sldId id="908"/>
            <p14:sldId id="909"/>
            <p14:sldId id="910"/>
            <p14:sldId id="911"/>
            <p14:sldId id="912"/>
            <p14:sldId id="913"/>
            <p14:sldId id="881"/>
          </p14:sldIdLst>
        </p14:section>
        <p14:section name="Windows 8 Intro" id="{6F9E7455-171C-4E05-982E-312957FE9F77}">
          <p14:sldIdLst>
            <p14:sldId id="914"/>
            <p14:sldId id="882"/>
            <p14:sldId id="915"/>
            <p14:sldId id="918"/>
            <p14:sldId id="917"/>
            <p14:sldId id="916"/>
            <p14:sldId id="919"/>
            <p14:sldId id="920"/>
            <p14:sldId id="887"/>
            <p14:sldId id="929"/>
            <p14:sldId id="906"/>
            <p14:sldId id="922"/>
            <p14:sldId id="930"/>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00"/>
    <a:srgbClr val="6A9A00"/>
    <a:srgbClr val="C7C7C7"/>
    <a:srgbClr val="FFFFFF"/>
    <a:srgbClr val="000000"/>
    <a:srgbClr val="CDE0E9"/>
    <a:srgbClr val="57B1FB"/>
    <a:srgbClr val="99C1D3"/>
    <a:srgbClr val="8DB9CD"/>
    <a:srgbClr val="427D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64141" autoAdjust="0"/>
  </p:normalViewPr>
  <p:slideViewPr>
    <p:cSldViewPr snapToGrid="0" snapToObjects="1">
      <p:cViewPr varScale="1">
        <p:scale>
          <a:sx n="64" d="100"/>
          <a:sy n="64" d="100"/>
        </p:scale>
        <p:origin x="1430" y="67"/>
      </p:cViewPr>
      <p:guideLst>
        <p:guide orient="horz" pos="142"/>
        <p:guide orient="horz" pos="4176"/>
        <p:guide orient="horz" pos="739"/>
        <p:guide pos="329"/>
        <p:guide pos="7348"/>
        <p:guide pos="383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67" d="100"/>
          <a:sy n="67" d="100"/>
        </p:scale>
        <p:origin x="2093"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1/21/2017</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0</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1/21/2017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6:02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34786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3603593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2057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350129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one key point I want to make is that we don’t see Windows 8 as a slate OS or a tablet OS.</a:t>
            </a:r>
            <a:r>
              <a:rPr lang="en-GB" baseline="0" dirty="0"/>
              <a:t> We see it as a unifying OS. Spanning different kinds of devices and we’ve done a tonne of work to make that happen.</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2163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for the previous demos..  Mention Windows on ARM since you can’t show it..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1/21/2017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1933269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aseline="0" dirty="0"/>
              <a:t>Let’s just see it in action.. </a:t>
            </a:r>
          </a:p>
          <a:p>
            <a:r>
              <a:rPr lang="en-US" baseline="0" dirty="0"/>
              <a:t>--- </a:t>
            </a:r>
          </a:p>
          <a:p>
            <a:endParaRPr lang="en-US" baseline="0" dirty="0"/>
          </a:p>
          <a:p>
            <a:r>
              <a:rPr lang="en-US" baseline="0" dirty="0"/>
              <a:t>Demonstrate mostly the Windows Start Screen  </a:t>
            </a:r>
          </a:p>
          <a:p>
            <a:r>
              <a:rPr lang="en-US" baseline="0" dirty="0"/>
              <a:t>Show the desktop.. </a:t>
            </a:r>
            <a:r>
              <a:rPr lang="en-US" baseline="0" dirty="0" err="1"/>
              <a:t>Mentione</a:t>
            </a:r>
            <a:r>
              <a:rPr lang="en-US" baseline="0" dirty="0"/>
              <a:t> nothing changed. </a:t>
            </a:r>
          </a:p>
          <a:p>
            <a:endParaRPr lang="en-US" baseline="0" dirty="0"/>
          </a:p>
          <a:p>
            <a:r>
              <a:rPr lang="en-US" baseline="0" dirty="0"/>
              <a:t>Make sure you use touch …  Highlight the following points </a:t>
            </a:r>
          </a:p>
          <a:p>
            <a:endParaRPr lang="en-US" baseline="0" dirty="0"/>
          </a:p>
          <a:p>
            <a:pPr rtl="0" fontAlgn="base"/>
            <a:r>
              <a:rPr lang="en-US" sz="900" b="0" i="0" kern="1200" dirty="0">
                <a:solidFill>
                  <a:schemeClr val="tx1"/>
                </a:solidFill>
                <a:effectLst/>
                <a:latin typeface="Segoe UI" pitchFamily="34" charset="0"/>
                <a:ea typeface="+mn-ea"/>
                <a:cs typeface="+mn-cs"/>
              </a:rPr>
              <a:t>Windows 8 Experience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Full screen apps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Live tiles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Alive and in motion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Action: Drag &amp; rearrange tiles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Semantic  Zoom in Start Menu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Search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Personalize Windows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Swap across process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Pin an app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Charms  </a:t>
            </a:r>
          </a:p>
          <a:p>
            <a:pPr marL="107152" lvl="1" indent="0" rtl="0" fontAlgn="base">
              <a:buNone/>
            </a:pPr>
            <a:endParaRPr lang="en-US" sz="900" b="0" i="0" kern="1200" dirty="0">
              <a:solidFill>
                <a:schemeClr val="tx1"/>
              </a:solidFill>
              <a:effectLst/>
              <a:latin typeface="Segoe UI" pitchFamily="34" charset="0"/>
              <a:ea typeface="+mn-ea"/>
              <a:cs typeface="+mn-cs"/>
            </a:endParaRPr>
          </a:p>
          <a:p>
            <a:pPr marL="107152" lvl="1" indent="0" rtl="0" fontAlgn="base">
              <a:buNone/>
            </a:pPr>
            <a:r>
              <a:rPr lang="en-US" sz="900" b="0" i="0" kern="1200" dirty="0">
                <a:solidFill>
                  <a:schemeClr val="tx1"/>
                </a:solidFill>
                <a:effectLst/>
                <a:latin typeface="Segoe UI" pitchFamily="34" charset="0"/>
                <a:ea typeface="+mn-ea"/>
                <a:cs typeface="+mn-cs"/>
              </a:rPr>
              <a:t>Talking</a:t>
            </a:r>
            <a:r>
              <a:rPr lang="en-US" sz="900" b="0" i="0" kern="1200" baseline="0" dirty="0">
                <a:solidFill>
                  <a:schemeClr val="tx1"/>
                </a:solidFill>
                <a:effectLst/>
                <a:latin typeface="Segoe UI" pitchFamily="34" charset="0"/>
                <a:ea typeface="+mn-ea"/>
                <a:cs typeface="+mn-cs"/>
              </a:rPr>
              <a:t> points to summarize </a:t>
            </a:r>
          </a:p>
          <a:p>
            <a:pPr marL="107152" lvl="1" indent="0" rtl="0" fontAlgn="base">
              <a:buNone/>
            </a:pPr>
            <a:r>
              <a:rPr lang="en-US" sz="900" b="0" i="0" kern="1200" baseline="0" dirty="0">
                <a:solidFill>
                  <a:schemeClr val="tx1"/>
                </a:solidFill>
                <a:effectLst/>
                <a:latin typeface="Segoe UI" pitchFamily="34" charset="0"/>
                <a:ea typeface="+mn-ea"/>
                <a:cs typeface="+mn-cs"/>
              </a:rPr>
              <a:t>Apps are full screen (when not snapped).. </a:t>
            </a:r>
          </a:p>
          <a:p>
            <a:pPr marL="107152" lvl="1" indent="0" rtl="0" fontAlgn="base">
              <a:buNone/>
            </a:pPr>
            <a:r>
              <a:rPr lang="en-US" sz="900" b="0" i="0" kern="1200" baseline="0" dirty="0">
                <a:solidFill>
                  <a:schemeClr val="tx1"/>
                </a:solidFill>
                <a:effectLst/>
                <a:latin typeface="Segoe UI" pitchFamily="34" charset="0"/>
                <a:ea typeface="+mn-ea"/>
                <a:cs typeface="+mn-cs"/>
              </a:rPr>
              <a:t>Responsive. </a:t>
            </a:r>
          </a:p>
          <a:p>
            <a:pPr marL="107152" lvl="1" indent="0" rtl="0" fontAlgn="base">
              <a:buNone/>
            </a:pPr>
            <a:endParaRPr lang="en-US" sz="500" b="0" i="0" kern="1200" dirty="0">
              <a:solidFill>
                <a:schemeClr val="tx1"/>
              </a:solidFill>
              <a:effectLst/>
              <a:latin typeface="Segoe UI" pitchFamily="34" charset="0"/>
              <a:ea typeface="+mn-ea"/>
              <a:cs typeface="+mn-cs"/>
            </a:endParaRPr>
          </a:p>
          <a:p>
            <a:pPr rtl="0" fontAlgn="base"/>
            <a:r>
              <a:rPr lang="en-US" sz="900" b="0" i="0" kern="1200" dirty="0">
                <a:solidFill>
                  <a:schemeClr val="tx1"/>
                </a:solidFill>
                <a:effectLst/>
                <a:latin typeface="Segoe UI" pitchFamily="34" charset="0"/>
                <a:ea typeface="+mn-ea"/>
                <a:cs typeface="+mn-cs"/>
              </a:rPr>
              <a:t>  </a:t>
            </a:r>
            <a:endParaRPr lang="en-US" sz="500" b="0" i="0" kern="1200" dirty="0">
              <a:solidFill>
                <a:schemeClr val="tx1"/>
              </a:solidFill>
              <a:effectLst/>
              <a:latin typeface="Segoe UI" pitchFamily="34" charset="0"/>
              <a:ea typeface="+mn-ea"/>
              <a:cs typeface="+mn-cs"/>
            </a:endParaRP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1/21/2017 6:02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95486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for the previous demos..  Mention Windows on ARM since you can’t show it..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1/21/2017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16</a:t>
            </a:fld>
            <a:endParaRPr lang="en-US" dirty="0"/>
          </a:p>
        </p:txBody>
      </p:sp>
    </p:spTree>
    <p:extLst>
      <p:ext uri="{BB962C8B-B14F-4D97-AF65-F5344CB8AC3E}">
        <p14:creationId xmlns:p14="http://schemas.microsoft.com/office/powerpoint/2010/main" val="2660269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aseline="0" dirty="0"/>
              <a:t>Let’s just see it in action.. </a:t>
            </a:r>
          </a:p>
          <a:p>
            <a:r>
              <a:rPr lang="en-US" baseline="0" dirty="0"/>
              <a:t>--- </a:t>
            </a:r>
          </a:p>
          <a:p>
            <a:endParaRPr lang="en-US" baseline="0" dirty="0"/>
          </a:p>
          <a:p>
            <a:r>
              <a:rPr lang="en-US" baseline="0" dirty="0"/>
              <a:t>Demonstrate mostly the Windows Start Screen  </a:t>
            </a:r>
          </a:p>
          <a:p>
            <a:r>
              <a:rPr lang="en-US" baseline="0" dirty="0"/>
              <a:t>Show the desktop.. </a:t>
            </a:r>
            <a:r>
              <a:rPr lang="en-US" baseline="0" dirty="0" err="1"/>
              <a:t>Mentione</a:t>
            </a:r>
            <a:r>
              <a:rPr lang="en-US" baseline="0" dirty="0"/>
              <a:t> nothing changed. </a:t>
            </a:r>
          </a:p>
          <a:p>
            <a:endParaRPr lang="en-US" baseline="0" dirty="0"/>
          </a:p>
          <a:p>
            <a:r>
              <a:rPr lang="en-US" baseline="0" dirty="0"/>
              <a:t>Make sure you use touch …  Highlight the following points </a:t>
            </a:r>
          </a:p>
          <a:p>
            <a:endParaRPr lang="en-US" baseline="0" dirty="0"/>
          </a:p>
          <a:p>
            <a:pPr rtl="0" fontAlgn="base"/>
            <a:r>
              <a:rPr lang="en-US" sz="900" b="0" i="0" kern="1200" dirty="0">
                <a:solidFill>
                  <a:schemeClr val="tx1"/>
                </a:solidFill>
                <a:effectLst/>
                <a:latin typeface="Segoe UI" pitchFamily="34" charset="0"/>
                <a:ea typeface="+mn-ea"/>
                <a:cs typeface="+mn-cs"/>
              </a:rPr>
              <a:t>Windows 8 Experience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Full screen apps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Live tiles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Alive and in motion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Action: Drag &amp; rearrange tiles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Semantic  Zoom in Start Menu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Search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Personalize Windows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Swap across process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Pin an app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Charms  </a:t>
            </a:r>
          </a:p>
          <a:p>
            <a:pPr marL="107152" lvl="1" indent="0" rtl="0" fontAlgn="base">
              <a:buNone/>
            </a:pPr>
            <a:endParaRPr lang="en-US" sz="900" b="0" i="0" kern="1200" dirty="0">
              <a:solidFill>
                <a:schemeClr val="tx1"/>
              </a:solidFill>
              <a:effectLst/>
              <a:latin typeface="Segoe UI" pitchFamily="34" charset="0"/>
              <a:ea typeface="+mn-ea"/>
              <a:cs typeface="+mn-cs"/>
            </a:endParaRPr>
          </a:p>
          <a:p>
            <a:pPr marL="107152" lvl="1" indent="0" rtl="0" fontAlgn="base">
              <a:buNone/>
            </a:pPr>
            <a:r>
              <a:rPr lang="en-US" sz="900" b="0" i="0" kern="1200" dirty="0">
                <a:solidFill>
                  <a:schemeClr val="tx1"/>
                </a:solidFill>
                <a:effectLst/>
                <a:latin typeface="Segoe UI" pitchFamily="34" charset="0"/>
                <a:ea typeface="+mn-ea"/>
                <a:cs typeface="+mn-cs"/>
              </a:rPr>
              <a:t>Talking</a:t>
            </a:r>
            <a:r>
              <a:rPr lang="en-US" sz="900" b="0" i="0" kern="1200" baseline="0" dirty="0">
                <a:solidFill>
                  <a:schemeClr val="tx1"/>
                </a:solidFill>
                <a:effectLst/>
                <a:latin typeface="Segoe UI" pitchFamily="34" charset="0"/>
                <a:ea typeface="+mn-ea"/>
                <a:cs typeface="+mn-cs"/>
              </a:rPr>
              <a:t> points to summarize </a:t>
            </a:r>
          </a:p>
          <a:p>
            <a:pPr marL="107152" lvl="1" indent="0" rtl="0" fontAlgn="base">
              <a:buNone/>
            </a:pPr>
            <a:r>
              <a:rPr lang="en-US" sz="900" b="0" i="0" kern="1200" baseline="0" dirty="0">
                <a:solidFill>
                  <a:schemeClr val="tx1"/>
                </a:solidFill>
                <a:effectLst/>
                <a:latin typeface="Segoe UI" pitchFamily="34" charset="0"/>
                <a:ea typeface="+mn-ea"/>
                <a:cs typeface="+mn-cs"/>
              </a:rPr>
              <a:t>Apps are full screen (when not snapped).. </a:t>
            </a:r>
          </a:p>
          <a:p>
            <a:pPr marL="107152" lvl="1" indent="0" rtl="0" fontAlgn="base">
              <a:buNone/>
            </a:pPr>
            <a:r>
              <a:rPr lang="en-US" sz="900" b="0" i="0" kern="1200" baseline="0" dirty="0">
                <a:solidFill>
                  <a:schemeClr val="tx1"/>
                </a:solidFill>
                <a:effectLst/>
                <a:latin typeface="Segoe UI" pitchFamily="34" charset="0"/>
                <a:ea typeface="+mn-ea"/>
                <a:cs typeface="+mn-cs"/>
              </a:rPr>
              <a:t>Responsive. </a:t>
            </a:r>
          </a:p>
          <a:p>
            <a:pPr marL="107152" lvl="1" indent="0" rtl="0" fontAlgn="base">
              <a:buNone/>
            </a:pPr>
            <a:endParaRPr lang="en-US" sz="500" b="0" i="0" kern="1200" dirty="0">
              <a:solidFill>
                <a:schemeClr val="tx1"/>
              </a:solidFill>
              <a:effectLst/>
              <a:latin typeface="Segoe UI" pitchFamily="34" charset="0"/>
              <a:ea typeface="+mn-ea"/>
              <a:cs typeface="+mn-cs"/>
            </a:endParaRPr>
          </a:p>
          <a:p>
            <a:pPr rtl="0" fontAlgn="base"/>
            <a:r>
              <a:rPr lang="en-US" sz="900" b="0" i="0" kern="1200" dirty="0">
                <a:solidFill>
                  <a:schemeClr val="tx1"/>
                </a:solidFill>
                <a:effectLst/>
                <a:latin typeface="Segoe UI" pitchFamily="34" charset="0"/>
                <a:ea typeface="+mn-ea"/>
                <a:cs typeface="+mn-cs"/>
              </a:rPr>
              <a:t>  </a:t>
            </a:r>
            <a:endParaRPr lang="en-US" sz="500" b="0" i="0" kern="1200" dirty="0">
              <a:solidFill>
                <a:schemeClr val="tx1"/>
              </a:solidFill>
              <a:effectLst/>
              <a:latin typeface="Segoe UI" pitchFamily="34" charset="0"/>
              <a:ea typeface="+mn-ea"/>
              <a:cs typeface="+mn-cs"/>
            </a:endParaRP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1/21/2017 6:02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845069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for the previous demos..  Mention Windows on ARM since you can’t show it..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1/21/2017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237949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aseline="0" dirty="0"/>
              <a:t>Let’s just see it in action.. </a:t>
            </a:r>
          </a:p>
          <a:p>
            <a:r>
              <a:rPr lang="en-US" baseline="0" dirty="0"/>
              <a:t>--- </a:t>
            </a:r>
          </a:p>
          <a:p>
            <a:endParaRPr lang="en-US" baseline="0" dirty="0"/>
          </a:p>
          <a:p>
            <a:r>
              <a:rPr lang="en-US" baseline="0" dirty="0"/>
              <a:t>Demonstrate mostly the Windows Start Screen  </a:t>
            </a:r>
          </a:p>
          <a:p>
            <a:r>
              <a:rPr lang="en-US" baseline="0" dirty="0"/>
              <a:t>Show the desktop.. </a:t>
            </a:r>
            <a:r>
              <a:rPr lang="en-US" baseline="0" dirty="0" err="1"/>
              <a:t>Mentione</a:t>
            </a:r>
            <a:r>
              <a:rPr lang="en-US" baseline="0" dirty="0"/>
              <a:t> nothing changed. </a:t>
            </a:r>
          </a:p>
          <a:p>
            <a:endParaRPr lang="en-US" baseline="0" dirty="0"/>
          </a:p>
          <a:p>
            <a:r>
              <a:rPr lang="en-US" baseline="0" dirty="0"/>
              <a:t>Make sure you use touch …  Highlight the following points </a:t>
            </a:r>
          </a:p>
          <a:p>
            <a:endParaRPr lang="en-US" baseline="0" dirty="0"/>
          </a:p>
          <a:p>
            <a:pPr rtl="0" fontAlgn="base"/>
            <a:r>
              <a:rPr lang="en-US" sz="900" b="0" i="0" kern="1200" dirty="0">
                <a:solidFill>
                  <a:schemeClr val="tx1"/>
                </a:solidFill>
                <a:effectLst/>
                <a:latin typeface="Segoe UI" pitchFamily="34" charset="0"/>
                <a:ea typeface="+mn-ea"/>
                <a:cs typeface="+mn-cs"/>
              </a:rPr>
              <a:t>Windows 8 Experience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Full screen apps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Live tiles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Alive and in motion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Action: Drag &amp; rearrange tiles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Semantic  Zoom in Start Menu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Search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Personalize Windows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Swap across process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Pin an app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Charms  </a:t>
            </a:r>
          </a:p>
          <a:p>
            <a:pPr marL="107152" lvl="1" indent="0" rtl="0" fontAlgn="base">
              <a:buNone/>
            </a:pPr>
            <a:endParaRPr lang="en-US" sz="900" b="0" i="0" kern="1200" dirty="0">
              <a:solidFill>
                <a:schemeClr val="tx1"/>
              </a:solidFill>
              <a:effectLst/>
              <a:latin typeface="Segoe UI" pitchFamily="34" charset="0"/>
              <a:ea typeface="+mn-ea"/>
              <a:cs typeface="+mn-cs"/>
            </a:endParaRPr>
          </a:p>
          <a:p>
            <a:pPr marL="107152" lvl="1" indent="0" rtl="0" fontAlgn="base">
              <a:buNone/>
            </a:pPr>
            <a:r>
              <a:rPr lang="en-US" sz="900" b="0" i="0" kern="1200" dirty="0">
                <a:solidFill>
                  <a:schemeClr val="tx1"/>
                </a:solidFill>
                <a:effectLst/>
                <a:latin typeface="Segoe UI" pitchFamily="34" charset="0"/>
                <a:ea typeface="+mn-ea"/>
                <a:cs typeface="+mn-cs"/>
              </a:rPr>
              <a:t>Talking</a:t>
            </a:r>
            <a:r>
              <a:rPr lang="en-US" sz="900" b="0" i="0" kern="1200" baseline="0" dirty="0">
                <a:solidFill>
                  <a:schemeClr val="tx1"/>
                </a:solidFill>
                <a:effectLst/>
                <a:latin typeface="Segoe UI" pitchFamily="34" charset="0"/>
                <a:ea typeface="+mn-ea"/>
                <a:cs typeface="+mn-cs"/>
              </a:rPr>
              <a:t> points to summarize </a:t>
            </a:r>
          </a:p>
          <a:p>
            <a:pPr marL="107152" lvl="1" indent="0" rtl="0" fontAlgn="base">
              <a:buNone/>
            </a:pPr>
            <a:r>
              <a:rPr lang="en-US" sz="900" b="0" i="0" kern="1200" baseline="0" dirty="0">
                <a:solidFill>
                  <a:schemeClr val="tx1"/>
                </a:solidFill>
                <a:effectLst/>
                <a:latin typeface="Segoe UI" pitchFamily="34" charset="0"/>
                <a:ea typeface="+mn-ea"/>
                <a:cs typeface="+mn-cs"/>
              </a:rPr>
              <a:t>Apps are full screen (when not snapped).. </a:t>
            </a:r>
          </a:p>
          <a:p>
            <a:pPr marL="107152" lvl="1" indent="0" rtl="0" fontAlgn="base">
              <a:buNone/>
            </a:pPr>
            <a:r>
              <a:rPr lang="en-US" sz="900" b="0" i="0" kern="1200" baseline="0" dirty="0">
                <a:solidFill>
                  <a:schemeClr val="tx1"/>
                </a:solidFill>
                <a:effectLst/>
                <a:latin typeface="Segoe UI" pitchFamily="34" charset="0"/>
                <a:ea typeface="+mn-ea"/>
                <a:cs typeface="+mn-cs"/>
              </a:rPr>
              <a:t>Responsive. </a:t>
            </a:r>
          </a:p>
          <a:p>
            <a:pPr marL="107152" lvl="1" indent="0" rtl="0" fontAlgn="base">
              <a:buNone/>
            </a:pPr>
            <a:endParaRPr lang="en-US" sz="500" b="0" i="0" kern="1200" dirty="0">
              <a:solidFill>
                <a:schemeClr val="tx1"/>
              </a:solidFill>
              <a:effectLst/>
              <a:latin typeface="Segoe UI" pitchFamily="34" charset="0"/>
              <a:ea typeface="+mn-ea"/>
              <a:cs typeface="+mn-cs"/>
            </a:endParaRPr>
          </a:p>
          <a:p>
            <a:pPr rtl="0" fontAlgn="base"/>
            <a:r>
              <a:rPr lang="en-US" sz="900" b="0" i="0" kern="1200" dirty="0">
                <a:solidFill>
                  <a:schemeClr val="tx1"/>
                </a:solidFill>
                <a:effectLst/>
                <a:latin typeface="Segoe UI" pitchFamily="34" charset="0"/>
                <a:ea typeface="+mn-ea"/>
                <a:cs typeface="+mn-cs"/>
              </a:rPr>
              <a:t>  </a:t>
            </a:r>
            <a:endParaRPr lang="en-US" sz="500" b="0" i="0" kern="1200" dirty="0">
              <a:solidFill>
                <a:schemeClr val="tx1"/>
              </a:solidFill>
              <a:effectLst/>
              <a:latin typeface="Segoe UI" pitchFamily="34" charset="0"/>
              <a:ea typeface="+mn-ea"/>
              <a:cs typeface="+mn-cs"/>
            </a:endParaRP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1/21/2017 6:02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903143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3325292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for the previous demos..  Mention Windows on ARM since you can’t show it..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1/21/2017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3886487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aseline="0" dirty="0"/>
              <a:t>Let’s just see it in action.. </a:t>
            </a:r>
          </a:p>
          <a:p>
            <a:r>
              <a:rPr lang="en-US" baseline="0" dirty="0"/>
              <a:t>--- </a:t>
            </a:r>
          </a:p>
          <a:p>
            <a:endParaRPr lang="en-US" baseline="0" dirty="0"/>
          </a:p>
          <a:p>
            <a:r>
              <a:rPr lang="en-US" baseline="0" dirty="0"/>
              <a:t>Demonstrate mostly the Windows Start Screen  </a:t>
            </a:r>
          </a:p>
          <a:p>
            <a:r>
              <a:rPr lang="en-US" baseline="0" dirty="0"/>
              <a:t>Show the desktop.. </a:t>
            </a:r>
            <a:r>
              <a:rPr lang="en-US" baseline="0" dirty="0" err="1"/>
              <a:t>Mentione</a:t>
            </a:r>
            <a:r>
              <a:rPr lang="en-US" baseline="0" dirty="0"/>
              <a:t> nothing changed. </a:t>
            </a:r>
          </a:p>
          <a:p>
            <a:endParaRPr lang="en-US" baseline="0" dirty="0"/>
          </a:p>
          <a:p>
            <a:r>
              <a:rPr lang="en-US" baseline="0" dirty="0"/>
              <a:t>Make sure you use touch …  Highlight the following points </a:t>
            </a:r>
          </a:p>
          <a:p>
            <a:endParaRPr lang="en-US" baseline="0" dirty="0"/>
          </a:p>
          <a:p>
            <a:pPr rtl="0" fontAlgn="base"/>
            <a:r>
              <a:rPr lang="en-US" sz="900" b="0" i="0" kern="1200" dirty="0">
                <a:solidFill>
                  <a:schemeClr val="tx1"/>
                </a:solidFill>
                <a:effectLst/>
                <a:latin typeface="Segoe UI" pitchFamily="34" charset="0"/>
                <a:ea typeface="+mn-ea"/>
                <a:cs typeface="+mn-cs"/>
              </a:rPr>
              <a:t>Windows 8 Experience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Full screen apps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Live tiles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Alive and in motion  </a:t>
            </a:r>
            <a:endParaRPr lang="en-US" sz="500" b="0" i="0" kern="1200" dirty="0">
              <a:solidFill>
                <a:schemeClr val="tx1"/>
              </a:solidFill>
              <a:effectLst/>
              <a:latin typeface="Segoe UI" pitchFamily="34" charset="0"/>
              <a:ea typeface="+mn-ea"/>
              <a:cs typeface="+mn-cs"/>
            </a:endParaRPr>
          </a:p>
          <a:p>
            <a:pPr lvl="2" rtl="0" fontAlgn="base"/>
            <a:r>
              <a:rPr lang="en-US" sz="900" b="0" i="0" kern="1200" dirty="0">
                <a:solidFill>
                  <a:schemeClr val="tx1"/>
                </a:solidFill>
                <a:effectLst/>
                <a:latin typeface="Segoe UI" pitchFamily="34" charset="0"/>
                <a:ea typeface="+mn-ea"/>
                <a:cs typeface="+mn-cs"/>
              </a:rPr>
              <a:t>Action: Drag &amp; rearrange tiles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Semantic  Zoom in Start Menu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Search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Personalize Windows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Swap across process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Pin an app  </a:t>
            </a:r>
            <a:endParaRPr lang="en-US" sz="500" b="0" i="0" kern="1200" dirty="0">
              <a:solidFill>
                <a:schemeClr val="tx1"/>
              </a:solidFill>
              <a:effectLst/>
              <a:latin typeface="Segoe UI" pitchFamily="34" charset="0"/>
              <a:ea typeface="+mn-ea"/>
              <a:cs typeface="+mn-cs"/>
            </a:endParaRPr>
          </a:p>
          <a:p>
            <a:pPr lvl="1" rtl="0" fontAlgn="base"/>
            <a:r>
              <a:rPr lang="en-US" sz="900" b="0" i="0" kern="1200" dirty="0">
                <a:solidFill>
                  <a:schemeClr val="tx1"/>
                </a:solidFill>
                <a:effectLst/>
                <a:latin typeface="Segoe UI" pitchFamily="34" charset="0"/>
                <a:ea typeface="+mn-ea"/>
                <a:cs typeface="+mn-cs"/>
              </a:rPr>
              <a:t>Charms  </a:t>
            </a:r>
          </a:p>
          <a:p>
            <a:pPr marL="107152" lvl="1" indent="0" rtl="0" fontAlgn="base">
              <a:buNone/>
            </a:pPr>
            <a:endParaRPr lang="en-US" sz="900" b="0" i="0" kern="1200" dirty="0">
              <a:solidFill>
                <a:schemeClr val="tx1"/>
              </a:solidFill>
              <a:effectLst/>
              <a:latin typeface="Segoe UI" pitchFamily="34" charset="0"/>
              <a:ea typeface="+mn-ea"/>
              <a:cs typeface="+mn-cs"/>
            </a:endParaRPr>
          </a:p>
          <a:p>
            <a:pPr marL="107152" lvl="1" indent="0" rtl="0" fontAlgn="base">
              <a:buNone/>
            </a:pPr>
            <a:r>
              <a:rPr lang="en-US" sz="900" b="0" i="0" kern="1200" dirty="0">
                <a:solidFill>
                  <a:schemeClr val="tx1"/>
                </a:solidFill>
                <a:effectLst/>
                <a:latin typeface="Segoe UI" pitchFamily="34" charset="0"/>
                <a:ea typeface="+mn-ea"/>
                <a:cs typeface="+mn-cs"/>
              </a:rPr>
              <a:t>Talking</a:t>
            </a:r>
            <a:r>
              <a:rPr lang="en-US" sz="900" b="0" i="0" kern="1200" baseline="0" dirty="0">
                <a:solidFill>
                  <a:schemeClr val="tx1"/>
                </a:solidFill>
                <a:effectLst/>
                <a:latin typeface="Segoe UI" pitchFamily="34" charset="0"/>
                <a:ea typeface="+mn-ea"/>
                <a:cs typeface="+mn-cs"/>
              </a:rPr>
              <a:t> points to summarize </a:t>
            </a:r>
          </a:p>
          <a:p>
            <a:pPr marL="107152" lvl="1" indent="0" rtl="0" fontAlgn="base">
              <a:buNone/>
            </a:pPr>
            <a:r>
              <a:rPr lang="en-US" sz="900" b="0" i="0" kern="1200" baseline="0" dirty="0">
                <a:solidFill>
                  <a:schemeClr val="tx1"/>
                </a:solidFill>
                <a:effectLst/>
                <a:latin typeface="Segoe UI" pitchFamily="34" charset="0"/>
                <a:ea typeface="+mn-ea"/>
                <a:cs typeface="+mn-cs"/>
              </a:rPr>
              <a:t>Apps are full screen (when not snapped).. </a:t>
            </a:r>
          </a:p>
          <a:p>
            <a:pPr marL="107152" lvl="1" indent="0" rtl="0" fontAlgn="base">
              <a:buNone/>
            </a:pPr>
            <a:r>
              <a:rPr lang="en-US" sz="900" b="0" i="0" kern="1200" baseline="0" dirty="0">
                <a:solidFill>
                  <a:schemeClr val="tx1"/>
                </a:solidFill>
                <a:effectLst/>
                <a:latin typeface="Segoe UI" pitchFamily="34" charset="0"/>
                <a:ea typeface="+mn-ea"/>
                <a:cs typeface="+mn-cs"/>
              </a:rPr>
              <a:t>Responsive. </a:t>
            </a:r>
          </a:p>
          <a:p>
            <a:pPr marL="107152" lvl="1" indent="0" rtl="0" fontAlgn="base">
              <a:buNone/>
            </a:pPr>
            <a:endParaRPr lang="en-US" sz="500" b="0" i="0" kern="1200" dirty="0">
              <a:solidFill>
                <a:schemeClr val="tx1"/>
              </a:solidFill>
              <a:effectLst/>
              <a:latin typeface="Segoe UI" pitchFamily="34" charset="0"/>
              <a:ea typeface="+mn-ea"/>
              <a:cs typeface="+mn-cs"/>
            </a:endParaRPr>
          </a:p>
          <a:p>
            <a:pPr rtl="0" fontAlgn="base"/>
            <a:r>
              <a:rPr lang="en-US" sz="900" b="0" i="0" kern="1200" dirty="0">
                <a:solidFill>
                  <a:schemeClr val="tx1"/>
                </a:solidFill>
                <a:effectLst/>
                <a:latin typeface="Segoe UI" pitchFamily="34" charset="0"/>
                <a:ea typeface="+mn-ea"/>
                <a:cs typeface="+mn-cs"/>
              </a:rPr>
              <a:t>  </a:t>
            </a:r>
            <a:endParaRPr lang="en-US" sz="500" b="0" i="0" kern="1200" dirty="0">
              <a:solidFill>
                <a:schemeClr val="tx1"/>
              </a:solidFill>
              <a:effectLst/>
              <a:latin typeface="Segoe UI" pitchFamily="34" charset="0"/>
              <a:ea typeface="+mn-ea"/>
              <a:cs typeface="+mn-cs"/>
            </a:endParaRP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1/21/2017 6:02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864156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for the previous demos..  Mention Windows on ARM since you can’t show it..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1/21/2017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22</a:t>
            </a:fld>
            <a:endParaRPr lang="en-US" dirty="0"/>
          </a:p>
        </p:txBody>
      </p:sp>
    </p:spTree>
    <p:extLst>
      <p:ext uri="{BB962C8B-B14F-4D97-AF65-F5344CB8AC3E}">
        <p14:creationId xmlns:p14="http://schemas.microsoft.com/office/powerpoint/2010/main" val="282236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4243146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168298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29383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17004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908B35E-8CFA-415D-9D74-0001DF5C371A}" type="datetime1">
              <a:rPr lang="en-US" smtClean="0"/>
              <a:t>1/21/2017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90989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146713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362870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3856466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a:p>
        </p:txBody>
      </p:sp>
      <p:sp>
        <p:nvSpPr>
          <p:cNvPr id="4" name="Contenidor de capçalera 3"/>
          <p:cNvSpPr>
            <a:spLocks noGrp="1"/>
          </p:cNvSpPr>
          <p:nvPr>
            <p:ph type="hdr" sz="quarter" idx="10"/>
          </p:nvPr>
        </p:nvSpPr>
        <p:spPr/>
        <p:txBody>
          <a:bodyPr/>
          <a:lstStyle/>
          <a:p>
            <a:endParaRPr lang="en-US"/>
          </a:p>
        </p:txBody>
      </p:sp>
      <p:sp>
        <p:nvSpPr>
          <p:cNvPr id="5" name="Contenidor de peu de pàgina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Contenidor de data 5"/>
          <p:cNvSpPr>
            <a:spLocks noGrp="1"/>
          </p:cNvSpPr>
          <p:nvPr>
            <p:ph type="dt" idx="12"/>
          </p:nvPr>
        </p:nvSpPr>
        <p:spPr/>
        <p:txBody>
          <a:bodyPr/>
          <a:lstStyle/>
          <a:p>
            <a:fld id="{D51B1278-D92B-4AF3-A9C1-71DD298190CE}" type="datetimeFigureOut">
              <a:rPr lang="en-US" smtClean="0"/>
              <a:t>1/21/2017</a:t>
            </a:fld>
            <a:endParaRPr lang="en-US"/>
          </a:p>
        </p:txBody>
      </p:sp>
      <p:sp>
        <p:nvSpPr>
          <p:cNvPr id="7" name="Contenidor de número de diapositiva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165028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25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1/21/2017</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‹Nº›</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1478684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‹Nº›</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53928951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429276029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20591247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40082646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etsaimada end">
    <p:spTree>
      <p:nvGrpSpPr>
        <p:cNvPr id="1" name=""/>
        <p:cNvGrpSpPr/>
        <p:nvPr/>
      </p:nvGrpSpPr>
      <p:grpSpPr>
        <a:xfrm>
          <a:off x="0" y="0"/>
          <a:ext cx="0" cy="0"/>
          <a:chOff x="0" y="0"/>
          <a:chExt cx="0" cy="0"/>
        </a:xfrm>
      </p:grpSpPr>
      <p:sp>
        <p:nvSpPr>
          <p:cNvPr id="6" name="Rectangle 5"/>
          <p:cNvSpPr/>
          <p:nvPr userDrawn="1"/>
        </p:nvSpPr>
        <p:spPr bwMode="auto">
          <a:xfrm>
            <a:off x="718" y="-5901"/>
            <a:ext cx="12188825" cy="6858000"/>
          </a:xfrm>
          <a:prstGeom prst="rect">
            <a:avLst/>
          </a:prstGeom>
          <a:solidFill>
            <a:srgbClr val="FF5000"/>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s-ES" sz="2200" dirty="0">
              <a:solidFill>
                <a:schemeClr val="bg1"/>
              </a:solidFill>
            </a:endParaRPr>
          </a:p>
        </p:txBody>
      </p:sp>
      <p:sp>
        <p:nvSpPr>
          <p:cNvPr id="2" name="Title 1"/>
          <p:cNvSpPr>
            <a:spLocks noGrp="1"/>
          </p:cNvSpPr>
          <p:nvPr>
            <p:ph type="title" hasCustomPrompt="1"/>
          </p:nvPr>
        </p:nvSpPr>
        <p:spPr>
          <a:xfrm>
            <a:off x="4390913" y="2511040"/>
            <a:ext cx="7687206" cy="1166657"/>
          </a:xfrm>
        </p:spPr>
        <p:txBody>
          <a:bodyPr/>
          <a:lstStyle>
            <a:lvl1pPr>
              <a:defRPr sz="8800">
                <a:solidFill>
                  <a:schemeClr val="bg1">
                    <a:alpha val="98824"/>
                  </a:schemeClr>
                </a:solidFill>
              </a:defRPr>
            </a:lvl1pPr>
          </a:lstStyle>
          <a:p>
            <a:r>
              <a:rPr lang="en-US" dirty="0"/>
              <a:t>Netsaimada</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913" y="1524000"/>
            <a:ext cx="3810000" cy="3810000"/>
          </a:xfrm>
          <a:prstGeom prst="rect">
            <a:avLst/>
          </a:prstGeom>
        </p:spPr>
      </p:pic>
      <p:sp>
        <p:nvSpPr>
          <p:cNvPr id="8" name="Title 1"/>
          <p:cNvSpPr txBox="1">
            <a:spLocks/>
          </p:cNvSpPr>
          <p:nvPr userDrawn="1"/>
        </p:nvSpPr>
        <p:spPr>
          <a:xfrm>
            <a:off x="4432507" y="4203468"/>
            <a:ext cx="7687206" cy="767688"/>
          </a:xfrm>
          <a:prstGeom prst="rect">
            <a:avLst/>
          </a:prstGeom>
        </p:spPr>
        <p:txBody>
          <a:bodyPr vert="horz" wrap="square" lIns="0" tIns="0" rIns="0" bIns="0" rtlCol="0" anchor="b" anchorCtr="0">
            <a:noAutofit/>
          </a:bodyPr>
          <a:lstStyle>
            <a:lvl1pPr algn="l" defTabSz="914363" rtl="0" eaLnBrk="1" latinLnBrk="0" hangingPunct="1">
              <a:lnSpc>
                <a:spcPct val="90000"/>
              </a:lnSpc>
              <a:spcBef>
                <a:spcPct val="0"/>
              </a:spcBef>
              <a:buNone/>
              <a:defRPr lang="en-US" sz="4800" b="0" kern="1200" cap="none" spc="-200" baseline="0">
                <a:ln w="3175">
                  <a:noFill/>
                </a:ln>
                <a:solidFill>
                  <a:schemeClr val="bg1">
                    <a:alpha val="98824"/>
                  </a:schemeClr>
                </a:solidFill>
                <a:effectLst/>
                <a:latin typeface="+mn-lt"/>
                <a:ea typeface="+mn-ea"/>
                <a:cs typeface="Arial" charset="0"/>
              </a:defRPr>
            </a:lvl1pPr>
          </a:lstStyle>
          <a:p>
            <a:r>
              <a:rPr lang="es-ES" sz="3600" dirty="0"/>
              <a:t>http://netsaimada.azurewebsites.net/</a:t>
            </a:r>
          </a:p>
        </p:txBody>
      </p:sp>
      <p:sp>
        <p:nvSpPr>
          <p:cNvPr id="10" name="Text Placeholder 9"/>
          <p:cNvSpPr>
            <a:spLocks noGrp="1"/>
          </p:cNvSpPr>
          <p:nvPr>
            <p:ph type="body" sz="quarter" idx="10"/>
          </p:nvPr>
        </p:nvSpPr>
        <p:spPr>
          <a:xfrm>
            <a:off x="1457325" y="6108700"/>
            <a:ext cx="9898063" cy="332399"/>
          </a:xfrm>
        </p:spPr>
        <p:txBody>
          <a:bodyPr anchor="b" anchorCtr="1"/>
          <a:lstStyle>
            <a:lvl1pPr marL="0" indent="0">
              <a:buFontTx/>
              <a:buNone/>
              <a:defRPr>
                <a:solidFill>
                  <a:schemeClr val="bg1">
                    <a:alpha val="99000"/>
                  </a:schemeClr>
                </a:solidFill>
              </a:defRPr>
            </a:lvl1pPr>
          </a:lstStyle>
          <a:p>
            <a:pPr lvl="0"/>
            <a:r>
              <a:rPr lang="en-US" dirty="0"/>
              <a:t>Click to edit Master text styles</a:t>
            </a:r>
            <a:endParaRPr lang="es-ES" dirty="0"/>
          </a:p>
        </p:txBody>
      </p:sp>
    </p:spTree>
    <p:extLst>
      <p:ext uri="{BB962C8B-B14F-4D97-AF65-F5344CB8AC3E}">
        <p14:creationId xmlns:p14="http://schemas.microsoft.com/office/powerpoint/2010/main" val="345407612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158902649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titlePictureAsid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413" y="549276"/>
            <a:ext cx="6227812" cy="5759450"/>
          </a:xfrm>
        </p:spPr>
        <p:txBody>
          <a:bodyPr/>
          <a:lstStyle/>
          <a:p>
            <a:endParaRPr lang="es-ES" dirty="0"/>
          </a:p>
        </p:txBody>
      </p:sp>
      <p:sp>
        <p:nvSpPr>
          <p:cNvPr id="19" name="Text Placeholder 16"/>
          <p:cNvSpPr>
            <a:spLocks noGrp="1"/>
          </p:cNvSpPr>
          <p:nvPr>
            <p:ph type="body" sz="quarter" idx="19"/>
          </p:nvPr>
        </p:nvSpPr>
        <p:spPr>
          <a:xfrm>
            <a:off x="332031" y="2985803"/>
            <a:ext cx="5536206" cy="443198"/>
          </a:xfrm>
        </p:spPr>
        <p:txBody>
          <a:bodyPr anchor="b" anchorCtr="0"/>
          <a:lstStyle>
            <a:lvl1pPr marL="0" indent="0">
              <a:buFontTx/>
              <a:buNone/>
              <a:defRPr sz="3200">
                <a:solidFill>
                  <a:schemeClr val="bg1">
                    <a:lumMod val="50000"/>
                    <a:alpha val="99000"/>
                  </a:schemeClr>
                </a:solidFill>
              </a:defRPr>
            </a:lvl1pPr>
          </a:lstStyle>
          <a:p>
            <a:pPr lvl="0"/>
            <a:r>
              <a:rPr lang="en-US" dirty="0"/>
              <a:t>Click to edit Master text styles</a:t>
            </a:r>
            <a:endParaRPr lang="es-ES" dirty="0"/>
          </a:p>
        </p:txBody>
      </p:sp>
      <p:sp>
        <p:nvSpPr>
          <p:cNvPr id="25" name="Text Placeholder 16"/>
          <p:cNvSpPr>
            <a:spLocks noGrp="1"/>
          </p:cNvSpPr>
          <p:nvPr>
            <p:ph type="body" sz="quarter" idx="20"/>
          </p:nvPr>
        </p:nvSpPr>
        <p:spPr>
          <a:xfrm>
            <a:off x="332031" y="3423138"/>
            <a:ext cx="5536206" cy="641436"/>
          </a:xfrm>
        </p:spPr>
        <p:txBody>
          <a:bodyPr/>
          <a:lstStyle>
            <a:lvl1pPr marL="0" indent="0">
              <a:buFontTx/>
              <a:buNone/>
              <a:defRPr>
                <a:solidFill>
                  <a:schemeClr val="bg1">
                    <a:lumMod val="50000"/>
                    <a:alpha val="99000"/>
                  </a:schemeClr>
                </a:solidFill>
              </a:defRPr>
            </a:lvl1pPr>
          </a:lstStyle>
          <a:p>
            <a:pPr lvl="0"/>
            <a:r>
              <a:rPr lang="en-US" dirty="0"/>
              <a:t>Click to edit Master text styles</a:t>
            </a:r>
            <a:endParaRPr lang="es-ES" dirty="0"/>
          </a:p>
        </p:txBody>
      </p:sp>
    </p:spTree>
    <p:extLst>
      <p:ext uri="{BB962C8B-B14F-4D97-AF65-F5344CB8AC3E}">
        <p14:creationId xmlns:p14="http://schemas.microsoft.com/office/powerpoint/2010/main" val="4053203896"/>
      </p:ext>
    </p:extLst>
  </p:cSld>
  <p:clrMapOvr>
    <a:masterClrMapping/>
  </p:clrMapOvr>
  <p:transition>
    <p:fade/>
  </p:transition>
  <p:extLst>
    <p:ext uri="{DCECCB84-F9BA-43D5-87BE-67443E8EF086}">
      <p15:sldGuideLst xmlns:p15="http://schemas.microsoft.com/office/powerpoint/2012/main">
        <p15:guide id="1" orient="horz" pos="346" userDrawn="1">
          <p15:clr>
            <a:srgbClr val="FBAE40"/>
          </p15:clr>
        </p15:guide>
        <p15:guide id="2" orient="horz" pos="3974" userDrawn="1">
          <p15:clr>
            <a:srgbClr val="FBAE40"/>
          </p15:clr>
        </p15:guide>
        <p15:guide id="3" orient="horz" pos="2160" userDrawn="1">
          <p15:clr>
            <a:srgbClr val="FBAE40"/>
          </p15:clr>
        </p15:guide>
        <p15:guide id="4" pos="3839" userDrawn="1">
          <p15:clr>
            <a:srgbClr val="FBAE40"/>
          </p15:clr>
        </p15:guide>
        <p15:guide id="5" pos="193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etroPictu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2648473" y="456915"/>
            <a:ext cx="9252000" cy="5959761"/>
          </a:xfrm>
        </p:spPr>
        <p:txBody>
          <a:bodyPr/>
          <a:lstStyle/>
          <a:p>
            <a:endParaRPr lang="es-ES" dirty="0"/>
          </a:p>
        </p:txBody>
      </p:sp>
      <p:sp>
        <p:nvSpPr>
          <p:cNvPr id="13" name="Rectangle 12"/>
          <p:cNvSpPr/>
          <p:nvPr userDrawn="1"/>
        </p:nvSpPr>
        <p:spPr bwMode="auto">
          <a:xfrm>
            <a:off x="532565" y="456915"/>
            <a:ext cx="2024010" cy="1915270"/>
          </a:xfrm>
          <a:prstGeom prst="rect">
            <a:avLst/>
          </a:prstGeom>
          <a:solidFill>
            <a:schemeClr val="tx2">
              <a:lumMod val="60000"/>
              <a:lumOff val="40000"/>
            </a:schemeClr>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s-ES" sz="2200" dirty="0">
              <a:solidFill>
                <a:schemeClr val="bg1"/>
              </a:solidFill>
            </a:endParaRPr>
          </a:p>
        </p:txBody>
      </p:sp>
      <p:sp>
        <p:nvSpPr>
          <p:cNvPr id="17" name="Text Placeholder 16"/>
          <p:cNvSpPr>
            <a:spLocks noGrp="1"/>
          </p:cNvSpPr>
          <p:nvPr>
            <p:ph type="body" sz="quarter" idx="18"/>
          </p:nvPr>
        </p:nvSpPr>
        <p:spPr>
          <a:xfrm>
            <a:off x="744017" y="773113"/>
            <a:ext cx="1587500" cy="997196"/>
          </a:xfrm>
        </p:spPr>
        <p:txBody>
          <a:bodyPr/>
          <a:lstStyle>
            <a:lvl1pPr marL="0" indent="0">
              <a:buFontTx/>
              <a:buNone/>
              <a:defRPr>
                <a:solidFill>
                  <a:schemeClr val="bg1">
                    <a:alpha val="99000"/>
                  </a:schemeClr>
                </a:solidFill>
              </a:defRPr>
            </a:lvl1pPr>
          </a:lstStyle>
          <a:p>
            <a:pPr lvl="0"/>
            <a:r>
              <a:rPr lang="en-US" dirty="0"/>
              <a:t>Click to edit Master text styles</a:t>
            </a:r>
            <a:endParaRPr lang="es-ES" dirty="0"/>
          </a:p>
        </p:txBody>
      </p:sp>
      <p:sp>
        <p:nvSpPr>
          <p:cNvPr id="18" name="Rectangle 17"/>
          <p:cNvSpPr/>
          <p:nvPr userDrawn="1"/>
        </p:nvSpPr>
        <p:spPr bwMode="auto">
          <a:xfrm>
            <a:off x="532565" y="2471365"/>
            <a:ext cx="2024010" cy="1915270"/>
          </a:xfrm>
          <a:prstGeom prst="rect">
            <a:avLst/>
          </a:prstGeom>
          <a:solidFill>
            <a:schemeClr val="tx2">
              <a:lumMod val="60000"/>
              <a:lumOff val="40000"/>
            </a:schemeClr>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s-ES" sz="2200" dirty="0">
              <a:solidFill>
                <a:schemeClr val="bg1"/>
              </a:solidFill>
            </a:endParaRPr>
          </a:p>
        </p:txBody>
      </p:sp>
      <p:sp>
        <p:nvSpPr>
          <p:cNvPr id="19" name="Text Placeholder 16"/>
          <p:cNvSpPr>
            <a:spLocks noGrp="1"/>
          </p:cNvSpPr>
          <p:nvPr>
            <p:ph type="body" sz="quarter" idx="19"/>
          </p:nvPr>
        </p:nvSpPr>
        <p:spPr>
          <a:xfrm>
            <a:off x="744017" y="2787563"/>
            <a:ext cx="1587500" cy="997196"/>
          </a:xfrm>
        </p:spPr>
        <p:txBody>
          <a:bodyPr/>
          <a:lstStyle>
            <a:lvl1pPr marL="0" indent="0">
              <a:buFontTx/>
              <a:buNone/>
              <a:defRPr>
                <a:solidFill>
                  <a:schemeClr val="bg1">
                    <a:alpha val="99000"/>
                  </a:schemeClr>
                </a:solidFill>
              </a:defRPr>
            </a:lvl1pPr>
          </a:lstStyle>
          <a:p>
            <a:pPr lvl="0"/>
            <a:r>
              <a:rPr lang="en-US" dirty="0"/>
              <a:t>Click to edit Master text styles</a:t>
            </a:r>
            <a:endParaRPr lang="es-ES" dirty="0"/>
          </a:p>
        </p:txBody>
      </p:sp>
      <p:sp>
        <p:nvSpPr>
          <p:cNvPr id="20" name="Rectangle 19"/>
          <p:cNvSpPr/>
          <p:nvPr userDrawn="1"/>
        </p:nvSpPr>
        <p:spPr bwMode="auto">
          <a:xfrm>
            <a:off x="532565" y="4485819"/>
            <a:ext cx="2024010" cy="1915268"/>
          </a:xfrm>
          <a:prstGeom prst="rect">
            <a:avLst/>
          </a:prstGeom>
          <a:solidFill>
            <a:schemeClr val="tx2">
              <a:lumMod val="60000"/>
              <a:lumOff val="40000"/>
            </a:schemeClr>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s-ES" sz="2200" dirty="0">
              <a:solidFill>
                <a:schemeClr val="bg1"/>
              </a:solidFill>
            </a:endParaRPr>
          </a:p>
        </p:txBody>
      </p:sp>
      <p:sp>
        <p:nvSpPr>
          <p:cNvPr id="21" name="Text Placeholder 16"/>
          <p:cNvSpPr>
            <a:spLocks noGrp="1"/>
          </p:cNvSpPr>
          <p:nvPr>
            <p:ph type="body" sz="quarter" idx="20"/>
          </p:nvPr>
        </p:nvSpPr>
        <p:spPr>
          <a:xfrm>
            <a:off x="744017" y="4802016"/>
            <a:ext cx="1587500" cy="997196"/>
          </a:xfrm>
        </p:spPr>
        <p:txBody>
          <a:bodyPr/>
          <a:lstStyle>
            <a:lvl1pPr marL="0" indent="0">
              <a:buFontTx/>
              <a:buNone/>
              <a:defRPr>
                <a:solidFill>
                  <a:schemeClr val="bg1">
                    <a:alpha val="99000"/>
                  </a:schemeClr>
                </a:solidFill>
              </a:defRPr>
            </a:lvl1pPr>
          </a:lstStyle>
          <a:p>
            <a:pPr lvl="0"/>
            <a:r>
              <a:rPr lang="en-US" dirty="0"/>
              <a:t>Click to edit Master text styles</a:t>
            </a:r>
            <a:endParaRPr lang="es-ES" dirty="0"/>
          </a:p>
        </p:txBody>
      </p:sp>
    </p:spTree>
    <p:extLst>
      <p:ext uri="{BB962C8B-B14F-4D97-AF65-F5344CB8AC3E}">
        <p14:creationId xmlns:p14="http://schemas.microsoft.com/office/powerpoint/2010/main" val="727857516"/>
      </p:ext>
    </p:extLst>
  </p:cSld>
  <p:clrMapOvr>
    <a:masterClrMapping/>
  </p:clrMapOvr>
  <p:transition>
    <p:fade/>
  </p:transition>
  <p:extLst>
    <p:ext uri="{DCECCB84-F9BA-43D5-87BE-67443E8EF086}">
      <p15:sldGuideLst xmlns:p15="http://schemas.microsoft.com/office/powerpoint/2012/main">
        <p15:guide id="1" orient="horz" pos="278" userDrawn="1">
          <p15:clr>
            <a:srgbClr val="FBAE40"/>
          </p15:clr>
        </p15:guide>
        <p15:guide id="2" orient="horz" pos="4042" userDrawn="1">
          <p15:clr>
            <a:srgbClr val="FBAE40"/>
          </p15:clr>
        </p15:guide>
        <p15:guide id="3" orient="horz" pos="2160">
          <p15:clr>
            <a:srgbClr val="FBAE40"/>
          </p15:clr>
        </p15:guide>
        <p15:guide id="4" pos="3839">
          <p15:clr>
            <a:srgbClr val="FBAE40"/>
          </p15:clr>
        </p15:guide>
        <p15:guide id="5" pos="1662"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21053439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1/21/2017</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‹Nº›</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424775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144836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‹Nº›</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135718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7311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13682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127" r:id="rId15"/>
    <p:sldLayoutId id="2147484094" r:id="rId16"/>
    <p:sldLayoutId id="2147484095" r:id="rId17"/>
    <p:sldLayoutId id="2147484096" r:id="rId1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‹Nº›</a:t>
            </a:fld>
            <a:endParaRPr lang="en-US" dirty="0">
              <a:solidFill>
                <a:srgbClr val="292929">
                  <a:tint val="75000"/>
                </a:srgbClr>
              </a:solidFill>
            </a:endParaRPr>
          </a:p>
        </p:txBody>
      </p:sp>
    </p:spTree>
    <p:extLst>
      <p:ext uri="{BB962C8B-B14F-4D97-AF65-F5344CB8AC3E}">
        <p14:creationId xmlns:p14="http://schemas.microsoft.com/office/powerpoint/2010/main" val="2423203991"/>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8" r:id="rId7"/>
    <p:sldLayoutId id="2147484121" r:id="rId8"/>
    <p:sldLayoutId id="2147484122" r:id="rId9"/>
    <p:sldLayoutId id="2147484123" r:id="rId10"/>
    <p:sldLayoutId id="2147484124" r:id="rId11"/>
    <p:sldLayoutId id="2147484125" r:id="rId12"/>
    <p:sldLayoutId id="2147484126" r:id="rId13"/>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3" y="1005412"/>
            <a:ext cx="10237787" cy="1828193"/>
          </a:xfrm>
        </p:spPr>
        <p:txBody>
          <a:bodyPr/>
          <a:lstStyle/>
          <a:p>
            <a:r>
              <a:rPr lang="es-ES" dirty="0" err="1">
                <a:solidFill>
                  <a:srgbClr val="FFFFFF"/>
                </a:solidFill>
                <a:latin typeface="Segoe UI Light" charset="0"/>
              </a:rPr>
              <a:t>Webapps</a:t>
            </a:r>
            <a:r>
              <a:rPr lang="es-ES" dirty="0">
                <a:solidFill>
                  <a:srgbClr val="FFFFFF"/>
                </a:solidFill>
                <a:latin typeface="Segoe UI Light" charset="0"/>
              </a:rPr>
              <a:t> con JavaScript aplicando el patrón MVVM</a:t>
            </a:r>
            <a:endParaRPr lang="ca-ES" dirty="0">
              <a:solidFill>
                <a:srgbClr val="FFFFFF"/>
              </a:solidFill>
              <a:latin typeface="Segoe UI Light" charset="0"/>
            </a:endParaRPr>
          </a:p>
        </p:txBody>
      </p:sp>
      <p:sp>
        <p:nvSpPr>
          <p:cNvPr id="5" name="Text Placeholder 8"/>
          <p:cNvSpPr txBox="1">
            <a:spLocks/>
          </p:cNvSpPr>
          <p:nvPr/>
        </p:nvSpPr>
        <p:spPr>
          <a:xfrm>
            <a:off x="978694" y="3924423"/>
            <a:ext cx="10237787" cy="498598"/>
          </a:xfrm>
          <a:prstGeom prst="rect">
            <a:avLst/>
          </a:prstGeom>
        </p:spPr>
        <p:txBody>
          <a:bodyPr vert="horz" lIns="0" tIns="0" rIns="0" bIns="0" rtlCol="0" anchor="t">
            <a:noAutofit/>
          </a:bodyPr>
          <a:lstStyle>
            <a:lvl1pPr marL="0" marR="0" indent="0" algn="l" defTabSz="914363" rtl="0" eaLnBrk="1" fontAlgn="auto" latinLnBrk="0" hangingPunct="1">
              <a:lnSpc>
                <a:spcPct val="90000"/>
              </a:lnSpc>
              <a:spcBef>
                <a:spcPts val="0"/>
              </a:spcBef>
              <a:spcAft>
                <a:spcPts val="0"/>
              </a:spcAft>
              <a:buClrTx/>
              <a:buSzPct val="90000"/>
              <a:buFont typeface="Arial" pitchFamily="34" charset="0"/>
              <a:buNone/>
              <a:tabLst/>
              <a:defRPr sz="3600" kern="1200" spc="-70" baseline="0">
                <a:solidFill>
                  <a:schemeClr val="tx2">
                    <a:lumMod val="20000"/>
                    <a:lumOff val="80000"/>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DFF8FF">
                    <a:alpha val="99000"/>
                  </a:srgbClr>
                </a:solidFill>
              </a:rPr>
              <a:t>Adrià </a:t>
            </a:r>
            <a:r>
              <a:rPr lang="es-ES" dirty="0" err="1">
                <a:solidFill>
                  <a:srgbClr val="DFF8FF">
                    <a:alpha val="99000"/>
                  </a:srgbClr>
                </a:solidFill>
              </a:rPr>
              <a:t>Freixas</a:t>
            </a:r>
            <a:endParaRPr lang="ca-ES" dirty="0"/>
          </a:p>
          <a:p>
            <a:r>
              <a:rPr lang="es-ES" dirty="0"/>
              <a:t>Arquitecto de UX</a:t>
            </a:r>
          </a:p>
          <a:p>
            <a:r>
              <a:rPr lang="es-ES" dirty="0">
                <a:solidFill>
                  <a:srgbClr val="DFF8FF">
                    <a:alpha val="99000"/>
                  </a:srgbClr>
                </a:solidFill>
              </a:rPr>
              <a:t>Adrifre7@hotmail.com</a:t>
            </a:r>
            <a:endParaRPr lang="es-ES" dirty="0"/>
          </a:p>
          <a:p>
            <a:r>
              <a:rPr lang="es-ES" dirty="0"/>
              <a:t>@</a:t>
            </a:r>
            <a:r>
              <a:rPr lang="es-ES" dirty="0" err="1"/>
              <a:t>adriafreixas</a:t>
            </a:r>
            <a:endParaRPr lang="es-ES" dirty="0"/>
          </a:p>
        </p:txBody>
      </p:sp>
    </p:spTree>
    <p:extLst>
      <p:ext uri="{BB962C8B-B14F-4D97-AF65-F5344CB8AC3E}">
        <p14:creationId xmlns:p14="http://schemas.microsoft.com/office/powerpoint/2010/main" val="142018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a:xfrm>
            <a:off x="519112" y="2971952"/>
            <a:ext cx="11149013" cy="914096"/>
          </a:xfrm>
        </p:spPr>
        <p:txBody>
          <a:bodyPr/>
          <a:lstStyle/>
          <a:p>
            <a:r>
              <a:rPr lang="ca-ES" dirty="0">
                <a:solidFill>
                  <a:srgbClr val="FFFFFF">
                    <a:alpha val="99000"/>
                  </a:srgbClr>
                </a:solidFill>
              </a:rPr>
              <a:t>Patrones </a:t>
            </a:r>
            <a:r>
              <a:rPr lang="ca-ES">
                <a:solidFill>
                  <a:srgbClr val="FFFFFF">
                    <a:alpha val="99000"/>
                  </a:srgbClr>
                </a:solidFill>
              </a:rPr>
              <a:t>JavaScript</a:t>
            </a:r>
            <a:endParaRPr lang="ca-ES" dirty="0">
              <a:solidFill>
                <a:srgbClr val="FFFFFF">
                  <a:alpha val="99000"/>
                </a:srgbClr>
              </a:solidFill>
            </a:endParaRPr>
          </a:p>
        </p:txBody>
      </p:sp>
    </p:spTree>
    <p:extLst>
      <p:ext uri="{BB962C8B-B14F-4D97-AF65-F5344CB8AC3E}">
        <p14:creationId xmlns:p14="http://schemas.microsoft.com/office/powerpoint/2010/main" val="107651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a:xfrm>
            <a:off x="519112" y="228600"/>
            <a:ext cx="11149013" cy="747897"/>
          </a:xfrm>
        </p:spPr>
        <p:txBody>
          <a:bodyPr/>
          <a:lstStyle/>
          <a:p>
            <a:r>
              <a:rPr lang="ca-ES" err="1">
                <a:solidFill>
                  <a:srgbClr val="0072C6">
                    <a:alpha val="99000"/>
                  </a:srgbClr>
                </a:solidFill>
              </a:rPr>
              <a:t>JavaScript</a:t>
            </a:r>
            <a:r>
              <a:rPr lang="ca-ES" dirty="0">
                <a:solidFill>
                  <a:srgbClr val="0072C6">
                    <a:alpha val="99000"/>
                  </a:srgbClr>
                </a:solidFill>
              </a:rPr>
              <a:t> (Patrones)</a:t>
            </a:r>
            <a:endParaRPr lang="ca-ES" dirty="0">
              <a:solidFill>
                <a:srgbClr val="0072C6">
                  <a:alpha val="99000"/>
                </a:srgbClr>
              </a:solidFill>
              <a:latin typeface="Segoe UI Light"/>
            </a:endParaRPr>
          </a:p>
        </p:txBody>
      </p:sp>
      <p:sp>
        <p:nvSpPr>
          <p:cNvPr id="3" name="Contenidor de text 2"/>
          <p:cNvSpPr>
            <a:spLocks noGrp="1"/>
          </p:cNvSpPr>
          <p:nvPr>
            <p:ph type="body" sz="quarter" idx="10"/>
          </p:nvPr>
        </p:nvSpPr>
        <p:spPr/>
        <p:txBody>
          <a:bodyPr vert="horz" lIns="0" tIns="0" rIns="0" bIns="0" rtlCol="0" anchor="t">
            <a:noAutofit/>
          </a:bodyPr>
          <a:lstStyle/>
          <a:p>
            <a:r>
              <a:rPr lang="ca-ES" dirty="0" err="1">
                <a:solidFill>
                  <a:srgbClr val="404040"/>
                </a:solidFill>
              </a:rPr>
              <a:t>Mediator</a:t>
            </a:r>
            <a:r>
              <a:rPr lang="ca-ES" dirty="0">
                <a:solidFill>
                  <a:srgbClr val="404040"/>
                </a:solidFill>
              </a:rPr>
              <a:t> (</a:t>
            </a:r>
            <a:r>
              <a:rPr lang="ca-ES" dirty="0" err="1">
                <a:solidFill>
                  <a:srgbClr val="404040"/>
                </a:solidFill>
              </a:rPr>
              <a:t>new</a:t>
            </a:r>
            <a:r>
              <a:rPr lang="ca-ES" dirty="0">
                <a:solidFill>
                  <a:srgbClr val="404040"/>
                </a:solidFill>
              </a:rPr>
              <a:t>)</a:t>
            </a:r>
          </a:p>
          <a:p>
            <a:r>
              <a:rPr lang="ca-ES" dirty="0" err="1">
                <a:solidFill>
                  <a:srgbClr val="404040"/>
                </a:solidFill>
              </a:rPr>
              <a:t>Prototype</a:t>
            </a:r>
            <a:r>
              <a:rPr lang="ca-ES" dirty="0">
                <a:solidFill>
                  <a:srgbClr val="404040"/>
                </a:solidFill>
              </a:rPr>
              <a:t> </a:t>
            </a:r>
            <a:r>
              <a:rPr lang="ca-ES" dirty="0" err="1">
                <a:solidFill>
                  <a:srgbClr val="404040"/>
                </a:solidFill>
              </a:rPr>
              <a:t>pattern</a:t>
            </a:r>
            <a:endParaRPr lang="ca-ES" dirty="0">
              <a:solidFill>
                <a:srgbClr val="404040"/>
              </a:solidFill>
            </a:endParaRPr>
          </a:p>
          <a:p>
            <a:r>
              <a:rPr lang="ca-ES" dirty="0" err="1">
                <a:solidFill>
                  <a:srgbClr val="404040"/>
                </a:solidFill>
              </a:rPr>
              <a:t>Module</a:t>
            </a:r>
            <a:r>
              <a:rPr lang="ca-ES" dirty="0">
                <a:solidFill>
                  <a:srgbClr val="404040"/>
                </a:solidFill>
              </a:rPr>
              <a:t> </a:t>
            </a:r>
            <a:r>
              <a:rPr lang="ca-ES" dirty="0" err="1">
                <a:solidFill>
                  <a:srgbClr val="404040"/>
                </a:solidFill>
              </a:rPr>
              <a:t>Pattern</a:t>
            </a:r>
            <a:r>
              <a:rPr lang="ca-ES" dirty="0">
                <a:solidFill>
                  <a:srgbClr val="404040"/>
                </a:solidFill>
              </a:rPr>
              <a:t> </a:t>
            </a:r>
          </a:p>
          <a:p>
            <a:r>
              <a:rPr lang="ca-ES" dirty="0" err="1">
                <a:solidFill>
                  <a:srgbClr val="404040"/>
                </a:solidFill>
              </a:rPr>
              <a:t>Revealing</a:t>
            </a:r>
            <a:r>
              <a:rPr lang="ca-ES" dirty="0">
                <a:solidFill>
                  <a:srgbClr val="404040"/>
                </a:solidFill>
              </a:rPr>
              <a:t> </a:t>
            </a:r>
            <a:r>
              <a:rPr lang="ca-ES" dirty="0" err="1">
                <a:solidFill>
                  <a:srgbClr val="404040"/>
                </a:solidFill>
              </a:rPr>
              <a:t>Module</a:t>
            </a:r>
            <a:r>
              <a:rPr lang="ca-ES" dirty="0">
                <a:solidFill>
                  <a:srgbClr val="404040"/>
                </a:solidFill>
              </a:rPr>
              <a:t> </a:t>
            </a:r>
            <a:r>
              <a:rPr lang="ca-ES" dirty="0" err="1">
                <a:solidFill>
                  <a:srgbClr val="404040"/>
                </a:solidFill>
              </a:rPr>
              <a:t>Pattern</a:t>
            </a:r>
            <a:r>
              <a:rPr lang="ca-ES" dirty="0">
                <a:solidFill>
                  <a:srgbClr val="404040"/>
                </a:solidFill>
              </a:rPr>
              <a:t> (</a:t>
            </a:r>
            <a:r>
              <a:rPr lang="ca-ES" dirty="0" err="1">
                <a:solidFill>
                  <a:srgbClr val="404040"/>
                </a:solidFill>
              </a:rPr>
              <a:t>private</a:t>
            </a:r>
            <a:r>
              <a:rPr lang="ca-ES" dirty="0">
                <a:solidFill>
                  <a:srgbClr val="404040"/>
                </a:solidFill>
              </a:rPr>
              <a:t>/</a:t>
            </a:r>
            <a:r>
              <a:rPr lang="ca-ES" dirty="0" err="1">
                <a:solidFill>
                  <a:srgbClr val="404040"/>
                </a:solidFill>
              </a:rPr>
              <a:t>public</a:t>
            </a:r>
            <a:r>
              <a:rPr lang="ca-ES" dirty="0">
                <a:solidFill>
                  <a:srgbClr val="404040"/>
                </a:solidFill>
              </a:rPr>
              <a:t>)</a:t>
            </a:r>
          </a:p>
        </p:txBody>
      </p:sp>
    </p:spTree>
    <p:extLst>
      <p:ext uri="{BB962C8B-B14F-4D97-AF65-F5344CB8AC3E}">
        <p14:creationId xmlns:p14="http://schemas.microsoft.com/office/powerpoint/2010/main" val="175755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a:xfrm>
            <a:off x="519112" y="2971952"/>
            <a:ext cx="11149013" cy="914096"/>
          </a:xfrm>
        </p:spPr>
        <p:txBody>
          <a:bodyPr/>
          <a:lstStyle/>
          <a:p>
            <a:r>
              <a:rPr lang="ca-ES" sz="6600" dirty="0">
                <a:solidFill>
                  <a:srgbClr val="FFFFFF"/>
                </a:solidFill>
              </a:rPr>
              <a:t>Knockout</a:t>
            </a:r>
            <a:r>
              <a:rPr lang="ca-ES" dirty="0">
                <a:solidFill>
                  <a:srgbClr val="FFFFFF"/>
                </a:solidFill>
              </a:rPr>
              <a:t>.</a:t>
            </a:r>
            <a:r>
              <a:rPr lang="ca-ES" sz="6600" dirty="0">
                <a:solidFill>
                  <a:srgbClr val="FFFFFF"/>
                </a:solidFill>
              </a:rPr>
              <a:t>js</a:t>
            </a:r>
          </a:p>
        </p:txBody>
      </p:sp>
    </p:spTree>
    <p:extLst>
      <p:ext uri="{BB962C8B-B14F-4D97-AF65-F5344CB8AC3E}">
        <p14:creationId xmlns:p14="http://schemas.microsoft.com/office/powerpoint/2010/main" val="414006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1495794"/>
          </a:xfrm>
        </p:spPr>
        <p:txBody>
          <a:bodyPr vert="horz" wrap="square" lIns="0" tIns="0" rIns="0" bIns="0" rtlCol="0" anchor="t">
            <a:spAutoFit/>
          </a:bodyPr>
          <a:lstStyle/>
          <a:p>
            <a:r>
              <a:rPr lang="es-ES" dirty="0">
                <a:solidFill>
                  <a:srgbClr val="0072C6">
                    <a:alpha val="99000"/>
                  </a:srgbClr>
                </a:solidFill>
              </a:rPr>
              <a:t>Knockout.js una librería que nos permite usar MVVM en cliente</a:t>
            </a:r>
            <a:endParaRPr lang="ca-ES" dirty="0"/>
          </a:p>
        </p:txBody>
      </p:sp>
      <p:sp>
        <p:nvSpPr>
          <p:cNvPr id="11" name="Rectangle 10"/>
          <p:cNvSpPr/>
          <p:nvPr/>
        </p:nvSpPr>
        <p:spPr bwMode="auto">
          <a:xfrm>
            <a:off x="1135069" y="1768476"/>
            <a:ext cx="1876425" cy="188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1" defTabSz="913909" fontAlgn="base">
              <a:spcBef>
                <a:spcPct val="0"/>
              </a:spcBef>
              <a:spcAft>
                <a:spcPct val="0"/>
              </a:spcAft>
            </a:pPr>
            <a:r>
              <a:rPr lang="es-ES" sz="2400" spc="-100" dirty="0" err="1">
                <a:gradFill>
                  <a:gsLst>
                    <a:gs pos="0">
                      <a:srgbClr val="FFFFFF"/>
                    </a:gs>
                    <a:gs pos="100000">
                      <a:srgbClr val="FFFFFF"/>
                    </a:gs>
                  </a:gsLst>
                  <a:lin ang="5400000" scaled="0"/>
                </a:gradFill>
                <a:ea typeface="Segoe UI" pitchFamily="34" charset="0"/>
                <a:cs typeface="Segoe UI" pitchFamily="34" charset="0"/>
              </a:rPr>
              <a:t>Webapp</a:t>
            </a:r>
            <a:r>
              <a:rPr lang="es-ES" sz="2400" spc="-100" dirty="0">
                <a:gradFill>
                  <a:gsLst>
                    <a:gs pos="0">
                      <a:srgbClr val="FFFFFF"/>
                    </a:gs>
                    <a:gs pos="100000">
                      <a:srgbClr val="FFFFFF"/>
                    </a:gs>
                  </a:gsLst>
                  <a:lin ang="5400000" scaled="0"/>
                </a:gradFill>
                <a:ea typeface="Segoe UI" pitchFamily="34" charset="0"/>
                <a:cs typeface="Segoe UI" pitchFamily="34" charset="0"/>
              </a:rPr>
              <a:t>:</a:t>
            </a:r>
          </a:p>
          <a:p>
            <a:pPr marL="45711" defTabSz="913909" fontAlgn="base">
              <a:spcBef>
                <a:spcPct val="0"/>
              </a:spcBef>
              <a:spcAft>
                <a:spcPct val="0"/>
              </a:spcAft>
            </a:pPr>
            <a:r>
              <a:rPr lang="es-ES" sz="2400" spc="-100" dirty="0">
                <a:gradFill>
                  <a:gsLst>
                    <a:gs pos="0">
                      <a:srgbClr val="FFFFFF"/>
                    </a:gs>
                    <a:gs pos="100000">
                      <a:srgbClr val="FFFFFF"/>
                    </a:gs>
                  </a:gsLst>
                  <a:lin ang="5400000" scaled="0"/>
                </a:gradFill>
                <a:ea typeface="Segoe UI" pitchFamily="34" charset="0"/>
                <a:cs typeface="Segoe UI" pitchFamily="34" charset="0"/>
              </a:rPr>
              <a:t>Menos transacciones online</a:t>
            </a:r>
          </a:p>
        </p:txBody>
      </p:sp>
      <p:sp>
        <p:nvSpPr>
          <p:cNvPr id="12" name="Rectangle 11"/>
          <p:cNvSpPr/>
          <p:nvPr/>
        </p:nvSpPr>
        <p:spPr bwMode="auto">
          <a:xfrm>
            <a:off x="3119704" y="3770313"/>
            <a:ext cx="1877746" cy="1866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1" defTabSz="913909" fontAlgn="base">
              <a:spcBef>
                <a:spcPct val="0"/>
              </a:spcBef>
              <a:spcAft>
                <a:spcPct val="0"/>
              </a:spcAft>
            </a:pPr>
            <a:r>
              <a:rPr lang="es-ES" sz="2400" spc="-100" dirty="0">
                <a:gradFill>
                  <a:gsLst>
                    <a:gs pos="0">
                      <a:srgbClr val="FFFFFF"/>
                    </a:gs>
                    <a:gs pos="100000">
                      <a:srgbClr val="FFFFFF"/>
                    </a:gs>
                  </a:gsLst>
                  <a:lin ang="5400000" scaled="0"/>
                </a:gradFill>
                <a:ea typeface="Segoe UI" pitchFamily="34" charset="0"/>
                <a:cs typeface="Segoe UI" pitchFamily="34" charset="0"/>
              </a:rPr>
              <a:t>Ejecutado en cliente, respuesta inmediata</a:t>
            </a:r>
            <a:endParaRPr lang="ca-ES" sz="2400" spc="-1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3119704" y="1791261"/>
            <a:ext cx="1877746" cy="1866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defTabSz="913909" fontAlgn="base">
              <a:spcBef>
                <a:spcPct val="0"/>
              </a:spcBef>
              <a:spcAft>
                <a:spcPct val="0"/>
              </a:spcAft>
            </a:pPr>
            <a:r>
              <a:rPr lang="es-ES" sz="2400" spc="-100" dirty="0">
                <a:gradFill>
                  <a:gsLst>
                    <a:gs pos="0">
                      <a:srgbClr val="FFFFFF"/>
                    </a:gs>
                    <a:gs pos="100000">
                      <a:srgbClr val="FFFFFF"/>
                    </a:gs>
                  </a:gsLst>
                  <a:lin ang="5400000" scaled="0"/>
                </a:gradFill>
                <a:ea typeface="Segoe UI" pitchFamily="34" charset="0"/>
                <a:cs typeface="Segoe UI" pitchFamily="34" charset="0"/>
              </a:rPr>
              <a:t>Modelo:</a:t>
            </a:r>
            <a:endParaRPr lang="ca-ES" sz="2400" spc="-100" dirty="0">
              <a:gradFill>
                <a:gsLst>
                  <a:gs pos="0">
                    <a:srgbClr val="FFFFFF"/>
                  </a:gs>
                  <a:gs pos="100000">
                    <a:srgbClr val="FFFFFF"/>
                  </a:gs>
                </a:gsLst>
                <a:lin ang="5400000" scaled="0"/>
              </a:gradFill>
              <a:ea typeface="Segoe UI" pitchFamily="34" charset="0"/>
              <a:cs typeface="Segoe UI" pitchFamily="34" charset="0"/>
            </a:endParaRPr>
          </a:p>
          <a:p>
            <a:pPr defTabSz="913909" fontAlgn="base">
              <a:spcBef>
                <a:spcPct val="0"/>
              </a:spcBef>
              <a:spcAft>
                <a:spcPct val="0"/>
              </a:spcAft>
            </a:pPr>
            <a:r>
              <a:rPr lang="es-ES" sz="2400" spc="-100" dirty="0" err="1">
                <a:gradFill>
                  <a:gsLst>
                    <a:gs pos="0">
                      <a:srgbClr val="FFFFFF"/>
                    </a:gs>
                    <a:gs pos="100000">
                      <a:srgbClr val="FFFFFF"/>
                    </a:gs>
                  </a:gsLst>
                  <a:lin ang="5400000" scaled="0"/>
                </a:gradFill>
                <a:ea typeface="Segoe UI" pitchFamily="34" charset="0"/>
                <a:cs typeface="Segoe UI" pitchFamily="34" charset="0"/>
              </a:rPr>
              <a:t>GMail</a:t>
            </a:r>
            <a:r>
              <a:rPr lang="es-ES" sz="2400" spc="-100" dirty="0">
                <a:gradFill>
                  <a:gsLst>
                    <a:gs pos="0">
                      <a:srgbClr val="FFFFFF"/>
                    </a:gs>
                    <a:gs pos="100000">
                      <a:srgbClr val="FFFFFF"/>
                    </a:gs>
                  </a:gsLst>
                  <a:lin ang="5400000" scaled="0"/>
                </a:gradFill>
                <a:ea typeface="Segoe UI" pitchFamily="34" charset="0"/>
                <a:cs typeface="Segoe UI" pitchFamily="34" charset="0"/>
              </a:rPr>
              <a:t>,</a:t>
            </a:r>
          </a:p>
          <a:p>
            <a:pPr defTabSz="913909" fontAlgn="base">
              <a:spcBef>
                <a:spcPct val="0"/>
              </a:spcBef>
              <a:spcAft>
                <a:spcPct val="0"/>
              </a:spcAft>
            </a:pPr>
            <a:r>
              <a:rPr lang="es-ES" sz="2400" spc="-100" dirty="0">
                <a:gradFill>
                  <a:gsLst>
                    <a:gs pos="0">
                      <a:srgbClr val="FFFFFF"/>
                    </a:gs>
                    <a:gs pos="100000">
                      <a:srgbClr val="FFFFFF"/>
                    </a:gs>
                  </a:gsLst>
                  <a:lin ang="5400000" scaled="0"/>
                </a:gradFill>
                <a:ea typeface="Segoe UI" pitchFamily="34" charset="0"/>
                <a:cs typeface="Segoe UI" pitchFamily="34" charset="0"/>
              </a:rPr>
              <a:t>Office Online, etc. </a:t>
            </a:r>
          </a:p>
        </p:txBody>
      </p:sp>
      <p:sp>
        <p:nvSpPr>
          <p:cNvPr id="20" name="Rectangle 19"/>
          <p:cNvSpPr/>
          <p:nvPr/>
        </p:nvSpPr>
        <p:spPr bwMode="auto">
          <a:xfrm>
            <a:off x="1148689" y="3770313"/>
            <a:ext cx="1877746" cy="1866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1" defTabSz="913909" fontAlgn="base">
              <a:spcBef>
                <a:spcPct val="0"/>
              </a:spcBef>
              <a:spcAft>
                <a:spcPct val="0"/>
              </a:spcAft>
            </a:pPr>
            <a:r>
              <a:rPr lang="es-ES" sz="2400" spc="-100" dirty="0">
                <a:gradFill>
                  <a:gsLst>
                    <a:gs pos="0">
                      <a:srgbClr val="FFFFFF"/>
                    </a:gs>
                    <a:gs pos="100000">
                      <a:srgbClr val="FFFFFF"/>
                    </a:gs>
                  </a:gsLst>
                  <a:lin ang="5400000" scaled="0"/>
                </a:gradFill>
                <a:ea typeface="Segoe UI" pitchFamily="34" charset="0"/>
                <a:cs typeface="Segoe UI" pitchFamily="34" charset="0"/>
              </a:rPr>
              <a:t>Caché ideal para dispositivos móviles</a:t>
            </a:r>
            <a:endParaRPr lang="ca-ES" sz="2400" spc="-100" dirty="0">
              <a:gradFill>
                <a:gsLst>
                  <a:gs pos="0">
                    <a:srgbClr val="FFFFFF"/>
                  </a:gs>
                  <a:gs pos="100000">
                    <a:srgbClr val="FFFFFF"/>
                  </a:gs>
                </a:gsLst>
                <a:lin ang="5400000" scaled="0"/>
              </a:gradFill>
              <a:ea typeface="Segoe UI" pitchFamily="34" charset="0"/>
              <a:cs typeface="Segoe UI" pitchFamily="34" charset="0"/>
            </a:endParaRPr>
          </a:p>
        </p:txBody>
      </p:sp>
      <p:pic>
        <p:nvPicPr>
          <p:cNvPr id="5123" name="Picture 3" descr="knockoutjsLogo.jpg"/>
          <p:cNvPicPr>
            <a:picLocks noChangeAspect="1" noChangeArrowheads="1"/>
          </p:cNvPicPr>
          <p:nvPr/>
        </p:nvPicPr>
        <p:blipFill>
          <a:blip r:embed="rId3"/>
          <a:stretch>
            <a:fillRect/>
          </a:stretch>
        </p:blipFill>
        <p:spPr bwMode="auto">
          <a:xfrm>
            <a:off x="6538399" y="1879924"/>
            <a:ext cx="3602853" cy="360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45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s-ES" err="1">
                <a:solidFill>
                  <a:srgbClr val="0072C6">
                    <a:alpha val="99000"/>
                  </a:srgbClr>
                </a:solidFill>
              </a:rPr>
              <a:t>Binding</a:t>
            </a:r>
            <a:r>
              <a:rPr lang="es-ES">
                <a:solidFill>
                  <a:srgbClr val="0072C6">
                    <a:alpha val="99000"/>
                  </a:srgbClr>
                </a:solidFill>
              </a:rPr>
              <a:t> (</a:t>
            </a:r>
            <a:r>
              <a:rPr lang="es-ES" err="1">
                <a:solidFill>
                  <a:srgbClr val="0072C6">
                    <a:alpha val="99000"/>
                  </a:srgbClr>
                </a:solidFill>
              </a:rPr>
              <a:t>one</a:t>
            </a:r>
            <a:r>
              <a:rPr lang="es-ES">
                <a:solidFill>
                  <a:srgbClr val="0072C6">
                    <a:alpha val="99000"/>
                  </a:srgbClr>
                </a:solidFill>
              </a:rPr>
              <a:t> time)</a:t>
            </a:r>
            <a:endParaRPr lang="ca-ES" dirty="0"/>
          </a:p>
        </p:txBody>
      </p:sp>
      <p:sp>
        <p:nvSpPr>
          <p:cNvPr id="3" name="Text Placeholder 2"/>
          <p:cNvSpPr>
            <a:spLocks noGrp="1"/>
          </p:cNvSpPr>
          <p:nvPr>
            <p:ph type="body" sz="quarter" idx="10"/>
          </p:nvPr>
        </p:nvSpPr>
        <p:spPr>
          <a:xfrm>
            <a:off x="519112" y="1285566"/>
            <a:ext cx="11149013" cy="5181601"/>
          </a:xfrm>
        </p:spPr>
        <p:txBody>
          <a:bodyPr vert="horz" lIns="0" tIns="0" rIns="0" bIns="0" rtlCol="0" anchor="t">
            <a:noAutofit/>
          </a:bodyPr>
          <a:lstStyle/>
          <a:p>
            <a:r>
              <a:rPr lang="es-ES" sz="3600" dirty="0">
                <a:solidFill>
                  <a:srgbClr val="404040"/>
                </a:solidFill>
              </a:rPr>
              <a:t>El enlace de datos se produce solo al inicio</a:t>
            </a:r>
            <a:br>
              <a:rPr lang="es-ES" sz="3600" dirty="0">
                <a:solidFill>
                  <a:srgbClr val="404040"/>
                </a:solidFill>
              </a:rPr>
            </a:br>
            <a:r>
              <a:rPr lang="es-ES" sz="2000" dirty="0">
                <a:solidFill>
                  <a:srgbClr val="404040">
                    <a:alpha val="99000"/>
                  </a:srgbClr>
                </a:solidFill>
                <a:latin typeface="Segoe UI"/>
              </a:rPr>
              <a:t>Es lo que conocemos como un enlace clásico, no hay actualización.</a:t>
            </a:r>
            <a:endParaRPr lang="es-ES" sz="2000" dirty="0"/>
          </a:p>
          <a:p>
            <a:r>
              <a:rPr lang="es-ES" sz="3600" dirty="0">
                <a:solidFill>
                  <a:srgbClr val="404040">
                    <a:alpha val="99000"/>
                  </a:srgbClr>
                </a:solidFill>
              </a:rPr>
              <a:t>Estructura básica </a:t>
            </a:r>
            <a:br>
              <a:rPr lang="es-ES" sz="3600" dirty="0">
                <a:solidFill>
                  <a:srgbClr val="404040">
                    <a:alpha val="99000"/>
                  </a:srgbClr>
                </a:solidFill>
              </a:rPr>
            </a:br>
            <a:r>
              <a:rPr lang="es-ES" sz="2000" dirty="0">
                <a:solidFill>
                  <a:srgbClr val="404040">
                    <a:alpha val="99000"/>
                  </a:srgbClr>
                </a:solidFill>
                <a:latin typeface="Segoe UI"/>
              </a:rPr>
              <a:t>View, </a:t>
            </a:r>
            <a:r>
              <a:rPr lang="es-ES" sz="2000" dirty="0" err="1">
                <a:solidFill>
                  <a:srgbClr val="404040">
                    <a:alpha val="99000"/>
                  </a:srgbClr>
                </a:solidFill>
                <a:latin typeface="Segoe UI"/>
              </a:rPr>
              <a:t>Model</a:t>
            </a:r>
            <a:r>
              <a:rPr lang="es-ES" sz="2000" dirty="0">
                <a:solidFill>
                  <a:srgbClr val="404040">
                    <a:alpha val="99000"/>
                  </a:srgbClr>
                </a:solidFill>
                <a:latin typeface="Segoe UI"/>
              </a:rPr>
              <a:t>, View </a:t>
            </a:r>
            <a:r>
              <a:rPr lang="es-ES" sz="2000" dirty="0" err="1">
                <a:solidFill>
                  <a:srgbClr val="404040">
                    <a:alpha val="99000"/>
                  </a:srgbClr>
                </a:solidFill>
                <a:latin typeface="Segoe UI"/>
              </a:rPr>
              <a:t>Model</a:t>
            </a:r>
            <a:r>
              <a:rPr lang="es-ES" sz="2000" dirty="0">
                <a:solidFill>
                  <a:srgbClr val="404040">
                    <a:alpha val="99000"/>
                  </a:srgbClr>
                </a:solidFill>
                <a:latin typeface="Segoe UI"/>
              </a:rPr>
              <a:t>.</a:t>
            </a:r>
            <a:endParaRPr lang="es-ES" sz="2000" dirty="0"/>
          </a:p>
          <a:p>
            <a:r>
              <a:rPr lang="es-ES" sz="3600" dirty="0">
                <a:solidFill>
                  <a:srgbClr val="404040">
                    <a:alpha val="99000"/>
                  </a:srgbClr>
                </a:solidFill>
              </a:rPr>
              <a:t>Modelo </a:t>
            </a:r>
            <a:r>
              <a:rPr lang="es-ES" sz="3600" dirty="0"/>
              <a:t>de datos clásico</a:t>
            </a:r>
            <a:br>
              <a:rPr lang="es-ES" sz="3600" dirty="0"/>
            </a:br>
            <a:r>
              <a:rPr lang="es-ES" sz="2000" dirty="0">
                <a:solidFill>
                  <a:srgbClr val="404040">
                    <a:alpha val="99000"/>
                  </a:srgbClr>
                </a:solidFill>
                <a:latin typeface="Segoe UI"/>
              </a:rPr>
              <a:t>No contiene ningún atributo especial, es pasivo.</a:t>
            </a:r>
            <a:endParaRPr lang="es-ES" sz="2000" dirty="0"/>
          </a:p>
          <a:p>
            <a:r>
              <a:rPr lang="es-ES" sz="3600" dirty="0"/>
              <a:t>Un red de aplicaciones que trabajan juntas</a:t>
            </a:r>
            <a:br>
              <a:rPr lang="es-ES" sz="3600" dirty="0"/>
            </a:br>
            <a:r>
              <a:rPr lang="es-ES" sz="2000" dirty="0"/>
              <a:t>Las aplicaciones están conectadas unas con otras y con la nube</a:t>
            </a:r>
            <a:r>
              <a:rPr lang="es-ES" sz="2000"/>
              <a:t>.</a:t>
            </a:r>
            <a:endParaRPr lang="es-ES" sz="2000" dirty="0"/>
          </a:p>
        </p:txBody>
      </p:sp>
    </p:spTree>
    <p:extLst>
      <p:ext uri="{BB962C8B-B14F-4D97-AF65-F5344CB8AC3E}">
        <p14:creationId xmlns:p14="http://schemas.microsoft.com/office/powerpoint/2010/main" val="22801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0" tIns="0" rIns="0" bIns="0" rtlCol="0" anchor="t">
            <a:noAutofit/>
          </a:bodyPr>
          <a:lstStyle/>
          <a:p>
            <a:r>
              <a:rPr lang="en-US"/>
              <a:t>Knockout.js</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6" name="Text Placeholder 5"/>
          <p:cNvSpPr>
            <a:spLocks noGrp="1"/>
          </p:cNvSpPr>
          <p:nvPr>
            <p:ph type="body" sz="quarter" idx="11"/>
          </p:nvPr>
        </p:nvSpPr>
        <p:spPr/>
        <p:txBody>
          <a:bodyPr/>
          <a:lstStyle/>
          <a:p>
            <a:r>
              <a:rPr lang="en-US" dirty="0">
                <a:solidFill>
                  <a:srgbClr val="FFFFFF"/>
                </a:solidFill>
              </a:rPr>
              <a:t>One Time Binding</a:t>
            </a:r>
            <a:endParaRPr lang="ca-ES" dirty="0">
              <a:solidFill>
                <a:srgbClr val="FFFFFF"/>
              </a:solidFill>
            </a:endParaRPr>
          </a:p>
        </p:txBody>
      </p:sp>
    </p:spTree>
    <p:extLst>
      <p:ext uri="{BB962C8B-B14F-4D97-AF65-F5344CB8AC3E}">
        <p14:creationId xmlns:p14="http://schemas.microsoft.com/office/powerpoint/2010/main" val="200498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s-ES" err="1">
                <a:solidFill>
                  <a:srgbClr val="0072C6">
                    <a:alpha val="99000"/>
                  </a:srgbClr>
                </a:solidFill>
              </a:rPr>
              <a:t>Binding</a:t>
            </a:r>
            <a:r>
              <a:rPr lang="es-ES">
                <a:solidFill>
                  <a:srgbClr val="0072C6">
                    <a:alpha val="99000"/>
                  </a:srgbClr>
                </a:solidFill>
              </a:rPr>
              <a:t> (</a:t>
            </a:r>
            <a:r>
              <a:rPr lang="es-ES" err="1">
                <a:solidFill>
                  <a:srgbClr val="0072C6">
                    <a:alpha val="99000"/>
                  </a:srgbClr>
                </a:solidFill>
              </a:rPr>
              <a:t>one</a:t>
            </a:r>
            <a:r>
              <a:rPr lang="es-ES">
                <a:solidFill>
                  <a:srgbClr val="0072C6">
                    <a:alpha val="99000"/>
                  </a:srgbClr>
                </a:solidFill>
              </a:rPr>
              <a:t> </a:t>
            </a:r>
            <a:r>
              <a:rPr lang="es-ES" err="1">
                <a:solidFill>
                  <a:srgbClr val="0072C6">
                    <a:alpha val="99000"/>
                  </a:srgbClr>
                </a:solidFill>
              </a:rPr>
              <a:t>way</a:t>
            </a:r>
            <a:r>
              <a:rPr lang="es-ES">
                <a:solidFill>
                  <a:srgbClr val="0072C6">
                    <a:alpha val="99000"/>
                  </a:srgbClr>
                </a:solidFill>
              </a:rPr>
              <a:t>)</a:t>
            </a:r>
            <a:endParaRPr lang="ca-ES"/>
          </a:p>
        </p:txBody>
      </p:sp>
      <p:sp>
        <p:nvSpPr>
          <p:cNvPr id="3" name="Text Placeholder 2"/>
          <p:cNvSpPr>
            <a:spLocks noGrp="1"/>
          </p:cNvSpPr>
          <p:nvPr>
            <p:ph type="body" sz="quarter" idx="10"/>
          </p:nvPr>
        </p:nvSpPr>
        <p:spPr>
          <a:xfrm>
            <a:off x="519112" y="1285566"/>
            <a:ext cx="11149013" cy="5181601"/>
          </a:xfrm>
        </p:spPr>
        <p:txBody>
          <a:bodyPr vert="horz" lIns="0" tIns="0" rIns="0" bIns="0" rtlCol="0" anchor="t">
            <a:noAutofit/>
          </a:bodyPr>
          <a:lstStyle/>
          <a:p>
            <a:r>
              <a:rPr lang="es-ES" sz="3600" dirty="0">
                <a:solidFill>
                  <a:srgbClr val="404040"/>
                </a:solidFill>
              </a:rPr>
              <a:t>El enlace de datos se produce unidireccionalmente</a:t>
            </a:r>
            <a:br>
              <a:rPr lang="es-ES" sz="3600" dirty="0">
                <a:solidFill>
                  <a:srgbClr val="404040"/>
                </a:solidFill>
              </a:rPr>
            </a:br>
            <a:r>
              <a:rPr lang="es-ES" sz="2000" dirty="0">
                <a:solidFill>
                  <a:srgbClr val="404040"/>
                </a:solidFill>
                <a:latin typeface="Segoe UI"/>
              </a:rPr>
              <a:t>El </a:t>
            </a:r>
            <a:r>
              <a:rPr lang="es-ES" sz="2000" dirty="0" err="1">
                <a:solidFill>
                  <a:srgbClr val="404040"/>
                </a:solidFill>
                <a:latin typeface="Segoe UI"/>
              </a:rPr>
              <a:t>view</a:t>
            </a:r>
            <a:r>
              <a:rPr lang="es-ES" sz="2000" dirty="0">
                <a:solidFill>
                  <a:srgbClr val="404040"/>
                </a:solidFill>
                <a:latin typeface="Segoe UI"/>
              </a:rPr>
              <a:t> </a:t>
            </a:r>
            <a:r>
              <a:rPr lang="es-ES" sz="2000" dirty="0" err="1">
                <a:solidFill>
                  <a:srgbClr val="404040"/>
                </a:solidFill>
                <a:latin typeface="Segoe UI"/>
              </a:rPr>
              <a:t>model</a:t>
            </a:r>
            <a:r>
              <a:rPr lang="es-ES" sz="2000" dirty="0">
                <a:solidFill>
                  <a:srgbClr val="404040"/>
                </a:solidFill>
                <a:latin typeface="Segoe UI"/>
              </a:rPr>
              <a:t> hace </a:t>
            </a:r>
            <a:r>
              <a:rPr lang="es-ES" sz="2000" dirty="0" err="1">
                <a:solidFill>
                  <a:srgbClr val="404040"/>
                </a:solidFill>
                <a:latin typeface="Segoe UI"/>
              </a:rPr>
              <a:t>push</a:t>
            </a:r>
            <a:r>
              <a:rPr lang="es-ES" sz="2000" dirty="0">
                <a:solidFill>
                  <a:srgbClr val="404040"/>
                </a:solidFill>
                <a:latin typeface="Segoe UI"/>
              </a:rPr>
              <a:t> de datos hacia la vista</a:t>
            </a:r>
            <a:endParaRPr lang="es-ES" sz="2000" dirty="0">
              <a:solidFill>
                <a:srgbClr val="404040"/>
              </a:solidFill>
            </a:endParaRPr>
          </a:p>
          <a:p>
            <a:r>
              <a:rPr lang="es-ES" sz="3600" dirty="0">
                <a:solidFill>
                  <a:srgbClr val="404040">
                    <a:alpha val="99000"/>
                  </a:srgbClr>
                </a:solidFill>
              </a:rPr>
              <a:t>Estructura clásica </a:t>
            </a:r>
            <a:br>
              <a:rPr lang="es-ES" sz="3600" dirty="0">
                <a:solidFill>
                  <a:srgbClr val="404040">
                    <a:alpha val="99000"/>
                  </a:srgbClr>
                </a:solidFill>
              </a:rPr>
            </a:br>
            <a:r>
              <a:rPr lang="es-ES" sz="2000" dirty="0">
                <a:solidFill>
                  <a:srgbClr val="404040">
                    <a:alpha val="99000"/>
                  </a:srgbClr>
                </a:solidFill>
                <a:latin typeface="Segoe UI"/>
              </a:rPr>
              <a:t>El modelo se actualiza, y desde un comando lo empujamos a la vista (</a:t>
            </a:r>
            <a:r>
              <a:rPr lang="es-ES" sz="2000" dirty="0" err="1">
                <a:solidFill>
                  <a:srgbClr val="404040">
                    <a:alpha val="99000"/>
                  </a:srgbClr>
                </a:solidFill>
                <a:latin typeface="Segoe UI"/>
              </a:rPr>
              <a:t>value</a:t>
            </a:r>
            <a:r>
              <a:rPr lang="es-ES" sz="2000" dirty="0">
                <a:solidFill>
                  <a:srgbClr val="404040">
                    <a:alpha val="99000"/>
                  </a:srgbClr>
                </a:solidFill>
                <a:latin typeface="Segoe UI"/>
              </a:rPr>
              <a:t> es </a:t>
            </a:r>
            <a:r>
              <a:rPr lang="es-ES" sz="2000" dirty="0" err="1">
                <a:solidFill>
                  <a:srgbClr val="404040">
                    <a:alpha val="99000"/>
                  </a:srgbClr>
                </a:solidFill>
                <a:latin typeface="Segoe UI"/>
              </a:rPr>
              <a:t>read</a:t>
            </a:r>
            <a:r>
              <a:rPr lang="es-ES" sz="2000" dirty="0">
                <a:solidFill>
                  <a:srgbClr val="404040">
                    <a:alpha val="99000"/>
                  </a:srgbClr>
                </a:solidFill>
                <a:latin typeface="Segoe UI"/>
              </a:rPr>
              <a:t> </a:t>
            </a:r>
            <a:r>
              <a:rPr lang="es-ES" sz="2000" dirty="0" err="1">
                <a:solidFill>
                  <a:srgbClr val="404040">
                    <a:alpha val="99000"/>
                  </a:srgbClr>
                </a:solidFill>
                <a:latin typeface="Segoe UI"/>
              </a:rPr>
              <a:t>only</a:t>
            </a:r>
            <a:r>
              <a:rPr lang="es-ES" sz="2000" dirty="0">
                <a:solidFill>
                  <a:srgbClr val="404040">
                    <a:alpha val="99000"/>
                  </a:srgbClr>
                </a:solidFill>
                <a:latin typeface="Segoe UI"/>
              </a:rPr>
              <a:t>)</a:t>
            </a:r>
            <a:endParaRPr lang="es-ES" sz="2000" dirty="0"/>
          </a:p>
          <a:p>
            <a:r>
              <a:rPr lang="es-ES" sz="3600" dirty="0">
                <a:solidFill>
                  <a:srgbClr val="404040">
                    <a:alpha val="99000"/>
                  </a:srgbClr>
                </a:solidFill>
              </a:rPr>
              <a:t>Modelo </a:t>
            </a:r>
            <a:r>
              <a:rPr lang="es-ES" sz="3600" dirty="0"/>
              <a:t>de datos con propiedades observables</a:t>
            </a:r>
            <a:br>
              <a:rPr lang="es-ES" sz="3600" dirty="0"/>
            </a:br>
            <a:r>
              <a:rPr lang="es-ES" sz="2000" dirty="0">
                <a:solidFill>
                  <a:srgbClr val="404040">
                    <a:alpha val="99000"/>
                  </a:srgbClr>
                </a:solidFill>
                <a:latin typeface="Segoe UI"/>
              </a:rPr>
              <a:t>Vemos por primera vez el atributo observable de la librería Knockout.js</a:t>
            </a:r>
            <a:endParaRPr lang="es-ES" sz="2000" dirty="0"/>
          </a:p>
          <a:p>
            <a:r>
              <a:rPr lang="es-ES" sz="3600" dirty="0">
                <a:solidFill>
                  <a:srgbClr val="404040">
                    <a:alpha val="99000"/>
                  </a:srgbClr>
                </a:solidFill>
              </a:rPr>
              <a:t>Enlazamos el evento </a:t>
            </a:r>
            <a:r>
              <a:rPr lang="es-ES" sz="3600" dirty="0" err="1">
                <a:solidFill>
                  <a:srgbClr val="404040">
                    <a:alpha val="99000"/>
                  </a:srgbClr>
                </a:solidFill>
              </a:rPr>
              <a:t>click</a:t>
            </a:r>
            <a:br>
              <a:rPr lang="es-ES" sz="3600" dirty="0">
                <a:solidFill>
                  <a:srgbClr val="404040">
                    <a:alpha val="99000"/>
                  </a:srgbClr>
                </a:solidFill>
              </a:rPr>
            </a:br>
            <a:r>
              <a:rPr lang="es-ES" sz="2000" dirty="0">
                <a:solidFill>
                  <a:srgbClr val="404040">
                    <a:alpha val="99000"/>
                  </a:srgbClr>
                </a:solidFill>
                <a:latin typeface="Segoe UI"/>
              </a:rPr>
              <a:t>Disparamos un comando mediante el enlace de datos del evento </a:t>
            </a:r>
            <a:r>
              <a:rPr lang="es-ES" sz="2000" dirty="0" err="1">
                <a:solidFill>
                  <a:srgbClr val="404040">
                    <a:alpha val="99000"/>
                  </a:srgbClr>
                </a:solidFill>
                <a:latin typeface="Segoe UI"/>
              </a:rPr>
              <a:t>click</a:t>
            </a:r>
            <a:endParaRPr lang="es-ES" sz="2000" dirty="0"/>
          </a:p>
          <a:p>
            <a:r>
              <a:rPr lang="es-ES" sz="3600" dirty="0">
                <a:solidFill>
                  <a:srgbClr val="404040">
                    <a:alpha val="99000"/>
                  </a:srgbClr>
                </a:solidFill>
              </a:rPr>
              <a:t>$</a:t>
            </a:r>
            <a:r>
              <a:rPr lang="es-ES" sz="3600" dirty="0" err="1">
                <a:solidFill>
                  <a:srgbClr val="404040">
                    <a:alpha val="99000"/>
                  </a:srgbClr>
                </a:solidFill>
              </a:rPr>
              <a:t>parent</a:t>
            </a:r>
            <a:r>
              <a:rPr lang="es-ES" sz="3600" dirty="0">
                <a:solidFill>
                  <a:srgbClr val="404040">
                    <a:alpha val="99000"/>
                  </a:srgbClr>
                </a:solidFill>
              </a:rPr>
              <a:t> </a:t>
            </a:r>
            <a:endParaRPr lang="es-ES" sz="3600" dirty="0"/>
          </a:p>
        </p:txBody>
      </p:sp>
    </p:spTree>
    <p:extLst>
      <p:ext uri="{BB962C8B-B14F-4D97-AF65-F5344CB8AC3E}">
        <p14:creationId xmlns:p14="http://schemas.microsoft.com/office/powerpoint/2010/main" val="134105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0" tIns="0" rIns="0" bIns="0" rtlCol="0" anchor="t">
            <a:noAutofit/>
          </a:bodyPr>
          <a:lstStyle/>
          <a:p>
            <a:r>
              <a:rPr lang="en-US"/>
              <a:t>Knockout.js</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6" name="Text Placeholder 5"/>
          <p:cNvSpPr>
            <a:spLocks noGrp="1"/>
          </p:cNvSpPr>
          <p:nvPr>
            <p:ph type="body" sz="quarter" idx="11"/>
          </p:nvPr>
        </p:nvSpPr>
        <p:spPr/>
        <p:txBody>
          <a:bodyPr/>
          <a:lstStyle/>
          <a:p>
            <a:r>
              <a:rPr lang="en-US" dirty="0">
                <a:solidFill>
                  <a:srgbClr val="FFFFFF"/>
                </a:solidFill>
              </a:rPr>
              <a:t>One Way Binding</a:t>
            </a:r>
            <a:endParaRPr lang="ca-ES" dirty="0">
              <a:solidFill>
                <a:srgbClr val="FFFFFF"/>
              </a:solidFill>
            </a:endParaRPr>
          </a:p>
        </p:txBody>
      </p:sp>
    </p:spTree>
    <p:extLst>
      <p:ext uri="{BB962C8B-B14F-4D97-AF65-F5344CB8AC3E}">
        <p14:creationId xmlns:p14="http://schemas.microsoft.com/office/powerpoint/2010/main" val="12702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s-ES" err="1">
                <a:solidFill>
                  <a:srgbClr val="0072C6">
                    <a:alpha val="99000"/>
                  </a:srgbClr>
                </a:solidFill>
              </a:rPr>
              <a:t>Binding</a:t>
            </a:r>
            <a:r>
              <a:rPr lang="es-ES">
                <a:solidFill>
                  <a:srgbClr val="0072C6">
                    <a:alpha val="99000"/>
                  </a:srgbClr>
                </a:solidFill>
              </a:rPr>
              <a:t> (</a:t>
            </a:r>
            <a:r>
              <a:rPr lang="es-ES" err="1">
                <a:solidFill>
                  <a:srgbClr val="0072C6">
                    <a:alpha val="99000"/>
                  </a:srgbClr>
                </a:solidFill>
              </a:rPr>
              <a:t>two</a:t>
            </a:r>
            <a:r>
              <a:rPr lang="es-ES">
                <a:solidFill>
                  <a:srgbClr val="0072C6">
                    <a:alpha val="99000"/>
                  </a:srgbClr>
                </a:solidFill>
              </a:rPr>
              <a:t> way)</a:t>
            </a:r>
            <a:endParaRPr lang="ca-ES"/>
          </a:p>
        </p:txBody>
      </p:sp>
      <p:sp>
        <p:nvSpPr>
          <p:cNvPr id="3" name="Text Placeholder 2"/>
          <p:cNvSpPr>
            <a:spLocks noGrp="1"/>
          </p:cNvSpPr>
          <p:nvPr>
            <p:ph type="body" sz="quarter" idx="10"/>
          </p:nvPr>
        </p:nvSpPr>
        <p:spPr>
          <a:xfrm>
            <a:off x="519112" y="1285566"/>
            <a:ext cx="11149013" cy="5181601"/>
          </a:xfrm>
        </p:spPr>
        <p:txBody>
          <a:bodyPr vert="horz" lIns="0" tIns="0" rIns="0" bIns="0" rtlCol="0" anchor="t">
            <a:noAutofit/>
          </a:bodyPr>
          <a:lstStyle/>
          <a:p>
            <a:r>
              <a:rPr lang="es-ES" sz="3600" dirty="0">
                <a:solidFill>
                  <a:srgbClr val="404040"/>
                </a:solidFill>
              </a:rPr>
              <a:t>El enlace de datos se produce en ambas direcciones</a:t>
            </a:r>
            <a:br>
              <a:rPr lang="es-ES" sz="3600" dirty="0">
                <a:solidFill>
                  <a:srgbClr val="404040"/>
                </a:solidFill>
              </a:rPr>
            </a:br>
            <a:r>
              <a:rPr lang="es-ES" sz="2000" dirty="0">
                <a:solidFill>
                  <a:srgbClr val="404040"/>
                </a:solidFill>
                <a:latin typeface="Segoe UI"/>
              </a:rPr>
              <a:t>Vemos el poder del </a:t>
            </a:r>
            <a:r>
              <a:rPr lang="es-ES" sz="2000" dirty="0" err="1">
                <a:solidFill>
                  <a:srgbClr val="404040"/>
                </a:solidFill>
                <a:latin typeface="Segoe UI"/>
              </a:rPr>
              <a:t>binding</a:t>
            </a:r>
            <a:r>
              <a:rPr lang="es-ES" sz="2000" dirty="0">
                <a:solidFill>
                  <a:srgbClr val="404040"/>
                </a:solidFill>
                <a:latin typeface="Segoe UI"/>
              </a:rPr>
              <a:t> a pleno rendimiento</a:t>
            </a:r>
          </a:p>
          <a:p>
            <a:r>
              <a:rPr lang="es-ES" sz="3600" dirty="0">
                <a:solidFill>
                  <a:srgbClr val="404040">
                    <a:alpha val="99000"/>
                  </a:srgbClr>
                </a:solidFill>
              </a:rPr>
              <a:t>Estructura avanzada </a:t>
            </a:r>
            <a:br>
              <a:rPr lang="es-ES" sz="3600" dirty="0">
                <a:solidFill>
                  <a:srgbClr val="404040">
                    <a:alpha val="99000"/>
                  </a:srgbClr>
                </a:solidFill>
              </a:rPr>
            </a:br>
            <a:r>
              <a:rPr lang="es-ES" sz="2000" dirty="0">
                <a:solidFill>
                  <a:srgbClr val="404040">
                    <a:alpha val="99000"/>
                  </a:srgbClr>
                </a:solidFill>
                <a:latin typeface="Segoe UI"/>
              </a:rPr>
              <a:t>Ahora nos enlazamos a </a:t>
            </a:r>
            <a:r>
              <a:rPr lang="es-ES" sz="2000" dirty="0" err="1">
                <a:solidFill>
                  <a:srgbClr val="404040">
                    <a:alpha val="99000"/>
                  </a:srgbClr>
                </a:solidFill>
                <a:latin typeface="Segoe UI"/>
              </a:rPr>
              <a:t>textInput</a:t>
            </a:r>
            <a:r>
              <a:rPr lang="es-ES" sz="2000" dirty="0">
                <a:solidFill>
                  <a:srgbClr val="404040">
                    <a:alpha val="99000"/>
                  </a:srgbClr>
                </a:solidFill>
                <a:latin typeface="Segoe UI"/>
              </a:rPr>
              <a:t> en lugar de a value.</a:t>
            </a:r>
            <a:endParaRPr lang="es-ES" sz="2000" dirty="0"/>
          </a:p>
          <a:p>
            <a:r>
              <a:rPr lang="es-ES" sz="3600" dirty="0">
                <a:solidFill>
                  <a:srgbClr val="404040">
                    <a:alpha val="99000"/>
                  </a:srgbClr>
                </a:solidFill>
              </a:rPr>
              <a:t>Modelo </a:t>
            </a:r>
            <a:r>
              <a:rPr lang="es-ES" sz="3600" dirty="0"/>
              <a:t>de datos con propiedades observables</a:t>
            </a:r>
            <a:br>
              <a:rPr lang="es-ES" sz="3600" dirty="0"/>
            </a:br>
            <a:r>
              <a:rPr lang="es-ES" sz="2000" dirty="0">
                <a:solidFill>
                  <a:srgbClr val="404040">
                    <a:alpha val="99000"/>
                  </a:srgbClr>
                </a:solidFill>
                <a:latin typeface="Segoe UI"/>
              </a:rPr>
              <a:t>Ya conocemos el atributo observable de la librería Knockout.js</a:t>
            </a:r>
            <a:endParaRPr lang="es-ES" sz="2000" dirty="0"/>
          </a:p>
          <a:p>
            <a:r>
              <a:rPr lang="es-ES" sz="3600" dirty="0">
                <a:solidFill>
                  <a:srgbClr val="404040">
                    <a:alpha val="99000"/>
                  </a:srgbClr>
                </a:solidFill>
              </a:rPr>
              <a:t>Enlace automático ya no necesitamos eventos</a:t>
            </a:r>
            <a:br>
              <a:rPr lang="es-ES" sz="3600" dirty="0">
                <a:solidFill>
                  <a:srgbClr val="404040">
                    <a:alpha val="99000"/>
                  </a:srgbClr>
                </a:solidFill>
              </a:rPr>
            </a:br>
            <a:r>
              <a:rPr lang="es-ES" sz="3600" dirty="0">
                <a:solidFill>
                  <a:srgbClr val="404040"/>
                </a:solidFill>
                <a:latin typeface="Segoe UI"/>
              </a:rPr>
              <a:t> </a:t>
            </a:r>
          </a:p>
        </p:txBody>
      </p:sp>
    </p:spTree>
    <p:extLst>
      <p:ext uri="{BB962C8B-B14F-4D97-AF65-F5344CB8AC3E}">
        <p14:creationId xmlns:p14="http://schemas.microsoft.com/office/powerpoint/2010/main" val="149704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0" tIns="0" rIns="0" bIns="0" rtlCol="0" anchor="t">
            <a:noAutofit/>
          </a:bodyPr>
          <a:lstStyle/>
          <a:p>
            <a:r>
              <a:rPr lang="en-US"/>
              <a:t>Knockout.js</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6" name="Text Placeholder 5"/>
          <p:cNvSpPr>
            <a:spLocks noGrp="1"/>
          </p:cNvSpPr>
          <p:nvPr>
            <p:ph type="body" sz="quarter" idx="11"/>
          </p:nvPr>
        </p:nvSpPr>
        <p:spPr/>
        <p:txBody>
          <a:bodyPr/>
          <a:lstStyle/>
          <a:p>
            <a:r>
              <a:rPr lang="en-US" dirty="0">
                <a:solidFill>
                  <a:srgbClr val="FFFFFF"/>
                </a:solidFill>
              </a:rPr>
              <a:t>Two Way Binding</a:t>
            </a:r>
            <a:endParaRPr lang="ca-ES" dirty="0">
              <a:solidFill>
                <a:srgbClr val="FFFFFF"/>
              </a:solidFill>
            </a:endParaRPr>
          </a:p>
        </p:txBody>
      </p:sp>
    </p:spTree>
    <p:extLst>
      <p:ext uri="{BB962C8B-B14F-4D97-AF65-F5344CB8AC3E}">
        <p14:creationId xmlns:p14="http://schemas.microsoft.com/office/powerpoint/2010/main" val="14710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ol 1"/>
          <p:cNvSpPr>
            <a:spLocks noGrp="1"/>
          </p:cNvSpPr>
          <p:nvPr>
            <p:ph type="subTitle" idx="1"/>
          </p:nvPr>
        </p:nvSpPr>
        <p:spPr/>
        <p:txBody>
          <a:bodyPr vert="horz" lIns="0" tIns="0" rIns="0" bIns="0" rtlCol="0" anchor="t">
            <a:noAutofit/>
          </a:bodyPr>
          <a:lstStyle/>
          <a:p>
            <a:r>
              <a:rPr lang="CA-ES" dirty="0"/>
              <a:t>Si he </a:t>
            </a:r>
            <a:r>
              <a:rPr lang="CA-ES" dirty="0" err="1"/>
              <a:t>vividos</a:t>
            </a:r>
            <a:r>
              <a:rPr lang="CA-ES" dirty="0"/>
              <a:t> sin </a:t>
            </a:r>
            <a:r>
              <a:rPr lang="CA-ES" dirty="0" err="1"/>
              <a:t>ellos</a:t>
            </a:r>
            <a:r>
              <a:rPr lang="CA-ES" dirty="0"/>
              <a:t> </a:t>
            </a:r>
            <a:r>
              <a:rPr lang="CA-ES" dirty="0" err="1"/>
              <a:t>hasta</a:t>
            </a:r>
            <a:r>
              <a:rPr lang="CA-ES" dirty="0"/>
              <a:t> </a:t>
            </a:r>
            <a:r>
              <a:rPr lang="CA-ES" dirty="0" err="1"/>
              <a:t>ahora</a:t>
            </a:r>
            <a:endParaRPr lang="CA-ES" dirty="0"/>
          </a:p>
        </p:txBody>
      </p:sp>
      <p:sp>
        <p:nvSpPr>
          <p:cNvPr id="3" name="Contenidor de text 2"/>
          <p:cNvSpPr>
            <a:spLocks noGrp="1"/>
          </p:cNvSpPr>
          <p:nvPr>
            <p:ph type="body" sz="quarter" idx="10"/>
          </p:nvPr>
        </p:nvSpPr>
        <p:spPr/>
        <p:txBody>
          <a:bodyPr/>
          <a:lstStyle/>
          <a:p>
            <a:r>
              <a:rPr lang="ca-ES"/>
              <a:t>¿</a:t>
            </a:r>
            <a:r>
              <a:rPr lang="ca-ES" err="1"/>
              <a:t>Porque</a:t>
            </a:r>
            <a:r>
              <a:rPr lang="ca-ES"/>
              <a:t>?</a:t>
            </a:r>
            <a:endParaRPr lang="ca-ES" dirty="0"/>
          </a:p>
        </p:txBody>
      </p:sp>
      <p:sp>
        <p:nvSpPr>
          <p:cNvPr id="4" name="Contenidor de text 3"/>
          <p:cNvSpPr>
            <a:spLocks noGrp="1"/>
          </p:cNvSpPr>
          <p:nvPr>
            <p:ph type="body" sz="quarter" idx="11"/>
          </p:nvPr>
        </p:nvSpPr>
        <p:spPr/>
        <p:txBody>
          <a:bodyPr/>
          <a:lstStyle/>
          <a:p>
            <a:r>
              <a:rPr lang="ca-ES" dirty="0" err="1">
                <a:solidFill>
                  <a:srgbClr val="FFFFFF">
                    <a:alpha val="99000"/>
                  </a:srgbClr>
                </a:solidFill>
              </a:rPr>
              <a:t>Patones</a:t>
            </a:r>
            <a:endParaRPr lang="ca-ES" dirty="0">
              <a:solidFill>
                <a:srgbClr val="FFFFFF">
                  <a:alpha val="99000"/>
                </a:srgbClr>
              </a:solidFill>
            </a:endParaRPr>
          </a:p>
        </p:txBody>
      </p:sp>
    </p:spTree>
    <p:extLst>
      <p:ext uri="{BB962C8B-B14F-4D97-AF65-F5344CB8AC3E}">
        <p14:creationId xmlns:p14="http://schemas.microsoft.com/office/powerpoint/2010/main" val="342289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s-ES" err="1">
                <a:solidFill>
                  <a:srgbClr val="0072C6">
                    <a:alpha val="99000"/>
                  </a:srgbClr>
                </a:solidFill>
              </a:rPr>
              <a:t>Binding</a:t>
            </a:r>
            <a:r>
              <a:rPr lang="es-ES">
                <a:solidFill>
                  <a:srgbClr val="0072C6">
                    <a:alpha val="99000"/>
                  </a:srgbClr>
                </a:solidFill>
              </a:rPr>
              <a:t> (observable array )</a:t>
            </a:r>
            <a:endParaRPr lang="ca-ES"/>
          </a:p>
        </p:txBody>
      </p:sp>
      <p:sp>
        <p:nvSpPr>
          <p:cNvPr id="3" name="Text Placeholder 2"/>
          <p:cNvSpPr>
            <a:spLocks noGrp="1"/>
          </p:cNvSpPr>
          <p:nvPr>
            <p:ph type="body" sz="quarter" idx="10"/>
          </p:nvPr>
        </p:nvSpPr>
        <p:spPr>
          <a:xfrm>
            <a:off x="519112" y="1285566"/>
            <a:ext cx="11149013" cy="5181601"/>
          </a:xfrm>
        </p:spPr>
        <p:txBody>
          <a:bodyPr vert="horz" lIns="0" tIns="0" rIns="0" bIns="0" rtlCol="0" anchor="t">
            <a:noAutofit/>
          </a:bodyPr>
          <a:lstStyle/>
          <a:p>
            <a:r>
              <a:rPr lang="es-ES" sz="3600" dirty="0">
                <a:solidFill>
                  <a:srgbClr val="404040"/>
                </a:solidFill>
              </a:rPr>
              <a:t>El enlace de datos se produce en ambas direcciones</a:t>
            </a:r>
            <a:br>
              <a:rPr lang="es-ES" sz="3600" dirty="0">
                <a:solidFill>
                  <a:srgbClr val="404040"/>
                </a:solidFill>
              </a:rPr>
            </a:br>
            <a:r>
              <a:rPr lang="es-ES" sz="2000" dirty="0">
                <a:solidFill>
                  <a:srgbClr val="404040"/>
                </a:solidFill>
                <a:latin typeface="Segoe UI"/>
              </a:rPr>
              <a:t>Vemos el poder del </a:t>
            </a:r>
            <a:r>
              <a:rPr lang="es-ES" sz="2000" dirty="0" err="1">
                <a:solidFill>
                  <a:srgbClr val="404040"/>
                </a:solidFill>
                <a:latin typeface="Segoe UI"/>
              </a:rPr>
              <a:t>binding</a:t>
            </a:r>
            <a:r>
              <a:rPr lang="es-ES" sz="2000" dirty="0">
                <a:solidFill>
                  <a:srgbClr val="404040"/>
                </a:solidFill>
                <a:latin typeface="Segoe UI"/>
              </a:rPr>
              <a:t> a pleno rendimiento</a:t>
            </a:r>
          </a:p>
          <a:p>
            <a:r>
              <a:rPr lang="es-ES" sz="3600" dirty="0">
                <a:solidFill>
                  <a:srgbClr val="404040">
                    <a:alpha val="99000"/>
                  </a:srgbClr>
                </a:solidFill>
              </a:rPr>
              <a:t>Estructura avanzada </a:t>
            </a:r>
            <a:br>
              <a:rPr lang="es-ES" sz="3600" dirty="0">
                <a:solidFill>
                  <a:srgbClr val="404040">
                    <a:alpha val="99000"/>
                  </a:srgbClr>
                </a:solidFill>
              </a:rPr>
            </a:br>
            <a:r>
              <a:rPr lang="es-ES" sz="2000" dirty="0">
                <a:solidFill>
                  <a:srgbClr val="404040">
                    <a:alpha val="99000"/>
                  </a:srgbClr>
                </a:solidFill>
                <a:latin typeface="Segoe UI"/>
              </a:rPr>
              <a:t>Ahora nos enlazamos a </a:t>
            </a:r>
            <a:r>
              <a:rPr lang="es-ES" sz="2000" dirty="0" err="1">
                <a:solidFill>
                  <a:srgbClr val="404040">
                    <a:alpha val="99000"/>
                  </a:srgbClr>
                </a:solidFill>
                <a:latin typeface="Segoe UI"/>
              </a:rPr>
              <a:t>textInput</a:t>
            </a:r>
            <a:r>
              <a:rPr lang="es-ES" sz="2000" dirty="0">
                <a:solidFill>
                  <a:srgbClr val="404040">
                    <a:alpha val="99000"/>
                  </a:srgbClr>
                </a:solidFill>
                <a:latin typeface="Segoe UI"/>
              </a:rPr>
              <a:t> en lugar de a value.</a:t>
            </a:r>
            <a:endParaRPr lang="es-ES" sz="2000" dirty="0"/>
          </a:p>
          <a:p>
            <a:r>
              <a:rPr lang="es-ES" sz="3600" dirty="0">
                <a:solidFill>
                  <a:srgbClr val="404040">
                    <a:alpha val="99000"/>
                  </a:srgbClr>
                </a:solidFill>
              </a:rPr>
              <a:t>Modelo </a:t>
            </a:r>
            <a:r>
              <a:rPr lang="es-ES" sz="3600" dirty="0"/>
              <a:t>de datos con propiedades observables</a:t>
            </a:r>
            <a:br>
              <a:rPr lang="es-ES" sz="3600" dirty="0"/>
            </a:br>
            <a:r>
              <a:rPr lang="es-ES" sz="2000" dirty="0">
                <a:solidFill>
                  <a:srgbClr val="404040">
                    <a:alpha val="99000"/>
                  </a:srgbClr>
                </a:solidFill>
                <a:latin typeface="Segoe UI"/>
              </a:rPr>
              <a:t>Ya conocemos el atributo observable de la librería Knockout.js</a:t>
            </a:r>
            <a:endParaRPr lang="es-ES" sz="2000" dirty="0"/>
          </a:p>
          <a:p>
            <a:r>
              <a:rPr lang="es-ES" sz="3600" dirty="0">
                <a:solidFill>
                  <a:srgbClr val="404040">
                    <a:alpha val="99000"/>
                  </a:srgbClr>
                </a:solidFill>
              </a:rPr>
              <a:t>Enlace automático ya no necesitamos eventos</a:t>
            </a:r>
            <a:br>
              <a:rPr lang="es-ES" sz="3600" dirty="0">
                <a:solidFill>
                  <a:srgbClr val="404040">
                    <a:alpha val="99000"/>
                  </a:srgbClr>
                </a:solidFill>
              </a:rPr>
            </a:br>
            <a:r>
              <a:rPr lang="es-ES" sz="3600" dirty="0">
                <a:solidFill>
                  <a:srgbClr val="404040"/>
                </a:solidFill>
                <a:latin typeface="Segoe UI"/>
              </a:rPr>
              <a:t> </a:t>
            </a:r>
          </a:p>
        </p:txBody>
      </p:sp>
    </p:spTree>
    <p:extLst>
      <p:ext uri="{BB962C8B-B14F-4D97-AF65-F5344CB8AC3E}">
        <p14:creationId xmlns:p14="http://schemas.microsoft.com/office/powerpoint/2010/main" val="15372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0" tIns="0" rIns="0" bIns="0" rtlCol="0" anchor="t">
            <a:noAutofit/>
          </a:bodyPr>
          <a:lstStyle/>
          <a:p>
            <a:r>
              <a:rPr lang="en-US"/>
              <a:t>Knockout.js</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6" name="Text Placeholder 5"/>
          <p:cNvSpPr>
            <a:spLocks noGrp="1"/>
          </p:cNvSpPr>
          <p:nvPr>
            <p:ph type="body" sz="quarter" idx="11"/>
          </p:nvPr>
        </p:nvSpPr>
        <p:spPr/>
        <p:txBody>
          <a:bodyPr/>
          <a:lstStyle/>
          <a:p>
            <a:r>
              <a:rPr lang="en-US" dirty="0" err="1">
                <a:solidFill>
                  <a:srgbClr val="FFFFFF"/>
                </a:solidFill>
              </a:rPr>
              <a:t>ObservableArray</a:t>
            </a:r>
            <a:r>
              <a:rPr lang="en-US" dirty="0">
                <a:solidFill>
                  <a:srgbClr val="FFFFFF"/>
                </a:solidFill>
              </a:rPr>
              <a:t> Binding</a:t>
            </a:r>
            <a:endParaRPr lang="ca-ES" dirty="0">
              <a:solidFill>
                <a:srgbClr val="FFFFFF"/>
              </a:solidFill>
            </a:endParaRPr>
          </a:p>
        </p:txBody>
      </p:sp>
    </p:spTree>
    <p:extLst>
      <p:ext uri="{BB962C8B-B14F-4D97-AF65-F5344CB8AC3E}">
        <p14:creationId xmlns:p14="http://schemas.microsoft.com/office/powerpoint/2010/main" val="389916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s-ES" dirty="0" err="1">
                <a:solidFill>
                  <a:srgbClr val="0072C6">
                    <a:alpha val="99000"/>
                  </a:srgbClr>
                </a:solidFill>
              </a:rPr>
              <a:t>Template</a:t>
            </a:r>
            <a:r>
              <a:rPr lang="es-ES" dirty="0">
                <a:solidFill>
                  <a:srgbClr val="0072C6">
                    <a:alpha val="99000"/>
                  </a:srgbClr>
                </a:solidFill>
              </a:rPr>
              <a:t> Binding</a:t>
            </a:r>
            <a:endParaRPr lang="ca-ES" dirty="0"/>
          </a:p>
        </p:txBody>
      </p:sp>
      <p:sp>
        <p:nvSpPr>
          <p:cNvPr id="3" name="Text Placeholder 2"/>
          <p:cNvSpPr>
            <a:spLocks noGrp="1"/>
          </p:cNvSpPr>
          <p:nvPr>
            <p:ph type="body" sz="quarter" idx="10"/>
          </p:nvPr>
        </p:nvSpPr>
        <p:spPr>
          <a:xfrm>
            <a:off x="519112" y="1285566"/>
            <a:ext cx="11149013" cy="5181601"/>
          </a:xfrm>
        </p:spPr>
        <p:txBody>
          <a:bodyPr vert="horz" lIns="0" tIns="0" rIns="0" bIns="0" rtlCol="0" anchor="t">
            <a:noAutofit/>
          </a:bodyPr>
          <a:lstStyle/>
          <a:p>
            <a:r>
              <a:rPr lang="es-ES" sz="3600" dirty="0" err="1">
                <a:solidFill>
                  <a:srgbClr val="404040">
                    <a:alpha val="99000"/>
                  </a:srgbClr>
                </a:solidFill>
              </a:rPr>
              <a:t>Computed</a:t>
            </a:r>
            <a:br>
              <a:rPr lang="es-ES" sz="2000" dirty="0">
                <a:solidFill>
                  <a:srgbClr val="404040">
                    <a:alpha val="99000"/>
                  </a:srgbClr>
                </a:solidFill>
              </a:rPr>
            </a:br>
            <a:r>
              <a:rPr lang="es-ES" sz="2000" dirty="0">
                <a:solidFill>
                  <a:srgbClr val="404040"/>
                </a:solidFill>
                <a:latin typeface="Segoe UI"/>
              </a:rPr>
              <a:t>Vemos </a:t>
            </a:r>
            <a:r>
              <a:rPr lang="es-ES" sz="2000" dirty="0">
                <a:solidFill>
                  <a:srgbClr val="404040"/>
                </a:solidFill>
              </a:rPr>
              <a:t>una función </a:t>
            </a:r>
            <a:r>
              <a:rPr lang="es-ES" sz="2000" dirty="0" err="1">
                <a:solidFill>
                  <a:srgbClr val="404040"/>
                </a:solidFill>
              </a:rPr>
              <a:t>computed</a:t>
            </a:r>
            <a:r>
              <a:rPr lang="es-ES" sz="2000" dirty="0">
                <a:solidFill>
                  <a:srgbClr val="404040"/>
                </a:solidFill>
              </a:rPr>
              <a:t>: se suelen usar para juntar campos y dar un solo resultado</a:t>
            </a:r>
            <a:endParaRPr lang="ca-ES" sz="2000" dirty="0"/>
          </a:p>
          <a:p>
            <a:r>
              <a:rPr lang="es-ES" sz="3600" dirty="0">
                <a:solidFill>
                  <a:srgbClr val="404040"/>
                </a:solidFill>
              </a:rPr>
              <a:t>4 Modelos distintos</a:t>
            </a:r>
            <a:br>
              <a:rPr lang="es-ES" sz="3600" dirty="0">
                <a:solidFill>
                  <a:srgbClr val="404040"/>
                </a:solidFill>
              </a:rPr>
            </a:br>
            <a:r>
              <a:rPr lang="es-ES" sz="2000" dirty="0">
                <a:solidFill>
                  <a:srgbClr val="404040"/>
                </a:solidFill>
                <a:latin typeface="Segoe UI"/>
              </a:rPr>
              <a:t>Como la cosa se complica usamos 4 modelos distintos</a:t>
            </a:r>
            <a:endParaRPr lang="es-ES" sz="2000" dirty="0"/>
          </a:p>
          <a:p>
            <a:r>
              <a:rPr lang="es-ES" sz="3600" dirty="0">
                <a:solidFill>
                  <a:srgbClr val="404040"/>
                </a:solidFill>
              </a:rPr>
              <a:t>Plantilla de datos</a:t>
            </a:r>
            <a:br>
              <a:rPr lang="es-ES" sz="3600" dirty="0"/>
            </a:br>
            <a:r>
              <a:rPr lang="es-ES" sz="2000" dirty="0">
                <a:solidFill>
                  <a:srgbClr val="404040">
                    <a:alpha val="99000"/>
                  </a:srgbClr>
                </a:solidFill>
                <a:latin typeface="Segoe UI"/>
              </a:rPr>
              <a:t>Al inicio </a:t>
            </a:r>
            <a:r>
              <a:rPr lang="es-ES" sz="2000" dirty="0"/>
              <a:t>de la vista vemos el uso de un </a:t>
            </a:r>
            <a:r>
              <a:rPr lang="es-ES" sz="2000" dirty="0" err="1"/>
              <a:t>Template</a:t>
            </a:r>
            <a:r>
              <a:rPr lang="es-ES" sz="2000" dirty="0"/>
              <a:t> de datos que posteriormente usaremos para nuestro calendario de eventos</a:t>
            </a:r>
          </a:p>
          <a:p>
            <a:endParaRPr lang="es-ES" sz="3600" dirty="0"/>
          </a:p>
        </p:txBody>
      </p:sp>
    </p:spTree>
    <p:extLst>
      <p:ext uri="{BB962C8B-B14F-4D97-AF65-F5344CB8AC3E}">
        <p14:creationId xmlns:p14="http://schemas.microsoft.com/office/powerpoint/2010/main" val="5032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ol 1"/>
          <p:cNvSpPr>
            <a:spLocks noGrp="1"/>
          </p:cNvSpPr>
          <p:nvPr>
            <p:ph type="subTitle" idx="1"/>
          </p:nvPr>
        </p:nvSpPr>
        <p:spPr/>
        <p:txBody>
          <a:bodyPr vert="horz" lIns="0" tIns="0" rIns="0" bIns="0" rtlCol="0" anchor="t">
            <a:noAutofit/>
          </a:bodyPr>
          <a:lstStyle/>
          <a:p>
            <a:r>
              <a:rPr lang="ca-ES"/>
              <a:t>Knockout.js</a:t>
            </a:r>
            <a:endParaRPr lang="ca-ES" dirty="0"/>
          </a:p>
        </p:txBody>
      </p:sp>
      <p:sp>
        <p:nvSpPr>
          <p:cNvPr id="3" name="Contenidor de text 2"/>
          <p:cNvSpPr>
            <a:spLocks noGrp="1"/>
          </p:cNvSpPr>
          <p:nvPr>
            <p:ph type="body" sz="quarter" idx="10"/>
          </p:nvPr>
        </p:nvSpPr>
        <p:spPr/>
        <p:txBody>
          <a:bodyPr/>
          <a:lstStyle/>
          <a:p>
            <a:r>
              <a:rPr lang="ca-ES"/>
              <a:t>Demo</a:t>
            </a:r>
            <a:endParaRPr lang="ca-ES" dirty="0"/>
          </a:p>
        </p:txBody>
      </p:sp>
      <p:sp>
        <p:nvSpPr>
          <p:cNvPr id="4" name="Contenidor de text 3"/>
          <p:cNvSpPr>
            <a:spLocks noGrp="1"/>
          </p:cNvSpPr>
          <p:nvPr>
            <p:ph type="body" sz="quarter" idx="11"/>
          </p:nvPr>
        </p:nvSpPr>
        <p:spPr/>
        <p:txBody>
          <a:bodyPr/>
          <a:lstStyle/>
          <a:p>
            <a:r>
              <a:rPr lang="ca-ES" dirty="0" err="1">
                <a:solidFill>
                  <a:srgbClr val="FFFFFF">
                    <a:alpha val="99000"/>
                  </a:srgbClr>
                </a:solidFill>
              </a:rPr>
              <a:t>Template</a:t>
            </a:r>
            <a:r>
              <a:rPr lang="ca-ES" dirty="0">
                <a:solidFill>
                  <a:srgbClr val="FFFFFF">
                    <a:alpha val="99000"/>
                  </a:srgbClr>
                </a:solidFill>
              </a:rPr>
              <a:t> </a:t>
            </a:r>
            <a:r>
              <a:rPr lang="ca-ES" dirty="0" err="1">
                <a:solidFill>
                  <a:srgbClr val="FFFFFF">
                    <a:alpha val="99000"/>
                  </a:srgbClr>
                </a:solidFill>
              </a:rPr>
              <a:t>Binding</a:t>
            </a:r>
            <a:endParaRPr lang="ca-ES" dirty="0">
              <a:solidFill>
                <a:srgbClr val="FFFFFF">
                  <a:alpha val="99000"/>
                </a:srgbClr>
              </a:solidFill>
            </a:endParaRPr>
          </a:p>
        </p:txBody>
      </p:sp>
    </p:spTree>
    <p:extLst>
      <p:ext uri="{BB962C8B-B14F-4D97-AF65-F5344CB8AC3E}">
        <p14:creationId xmlns:p14="http://schemas.microsoft.com/office/powerpoint/2010/main" val="364587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en-US" dirty="0"/>
              <a:t>¿</a:t>
            </a:r>
            <a:r>
              <a:rPr lang="en-US" dirty="0" err="1"/>
              <a:t>Ruegos</a:t>
            </a:r>
            <a:r>
              <a:rPr lang="en-US" dirty="0"/>
              <a:t>, </a:t>
            </a:r>
            <a:r>
              <a:rPr lang="en-US" dirty="0" err="1"/>
              <a:t>preguntas</a:t>
            </a:r>
            <a:r>
              <a:rPr lang="en-US" dirty="0"/>
              <a:t>?</a:t>
            </a:r>
            <a:endParaRPr lang="ca-ES" dirty="0"/>
          </a:p>
        </p:txBody>
      </p:sp>
    </p:spTree>
    <p:extLst>
      <p:ext uri="{BB962C8B-B14F-4D97-AF65-F5344CB8AC3E}">
        <p14:creationId xmlns:p14="http://schemas.microsoft.com/office/powerpoint/2010/main" val="422347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ol 2"/>
          <p:cNvSpPr>
            <a:spLocks noGrp="1"/>
          </p:cNvSpPr>
          <p:nvPr>
            <p:ph type="title"/>
          </p:nvPr>
        </p:nvSpPr>
        <p:spPr/>
        <p:txBody>
          <a:bodyPr/>
          <a:lstStyle/>
          <a:p>
            <a:r>
              <a:rPr lang="ca-ES" dirty="0" err="1">
                <a:solidFill>
                  <a:srgbClr val="FFFFFF">
                    <a:alpha val="99000"/>
                  </a:srgbClr>
                </a:solidFill>
              </a:rPr>
              <a:t>Gracias</a:t>
            </a:r>
            <a:endParaRPr lang="ca-ES" dirty="0">
              <a:solidFill>
                <a:srgbClr val="FFFFFF">
                  <a:alpha val="99000"/>
                </a:srgbClr>
              </a:solidFill>
            </a:endParaRPr>
          </a:p>
        </p:txBody>
      </p:sp>
      <p:sp>
        <p:nvSpPr>
          <p:cNvPr id="4" name="Contenidor de text 3"/>
          <p:cNvSpPr>
            <a:spLocks noGrp="1"/>
          </p:cNvSpPr>
          <p:nvPr>
            <p:ph type="body" sz="quarter" idx="12"/>
          </p:nvPr>
        </p:nvSpPr>
        <p:spPr/>
        <p:txBody>
          <a:bodyPr vert="horz" lIns="0" tIns="0" rIns="0" bIns="0" rtlCol="0" anchor="t">
            <a:noAutofit/>
          </a:bodyPr>
          <a:lstStyle/>
          <a:p>
            <a:r>
              <a:rPr lang="ca-ES" dirty="0" err="1">
                <a:solidFill>
                  <a:srgbClr val="C0F1FF"/>
                </a:solidFill>
              </a:rPr>
              <a:t>Ahora</a:t>
            </a:r>
            <a:r>
              <a:rPr lang="ca-ES" dirty="0">
                <a:solidFill>
                  <a:srgbClr val="C0F1FF"/>
                </a:solidFill>
              </a:rPr>
              <a:t> </a:t>
            </a:r>
            <a:r>
              <a:rPr lang="ca-ES" dirty="0" err="1">
                <a:solidFill>
                  <a:srgbClr val="C0F1FF"/>
                </a:solidFill>
              </a:rPr>
              <a:t>corriendo</a:t>
            </a:r>
            <a:r>
              <a:rPr lang="ca-ES" dirty="0">
                <a:solidFill>
                  <a:srgbClr val="C0F1FF"/>
                </a:solidFill>
              </a:rPr>
              <a:t> a </a:t>
            </a:r>
            <a:r>
              <a:rPr lang="ca-ES" dirty="0" err="1">
                <a:solidFill>
                  <a:srgbClr val="C0F1FF"/>
                </a:solidFill>
              </a:rPr>
              <a:t>hacer</a:t>
            </a:r>
            <a:r>
              <a:rPr lang="ca-ES" dirty="0">
                <a:solidFill>
                  <a:srgbClr val="C0F1FF"/>
                </a:solidFill>
              </a:rPr>
              <a:t> </a:t>
            </a:r>
            <a:r>
              <a:rPr lang="ca-ES" dirty="0" err="1">
                <a:solidFill>
                  <a:srgbClr val="C0F1FF"/>
                </a:solidFill>
              </a:rPr>
              <a:t>Webapps</a:t>
            </a:r>
            <a:r>
              <a:rPr lang="ca-ES" dirty="0">
                <a:solidFill>
                  <a:srgbClr val="C0F1FF"/>
                </a:solidFill>
              </a:rPr>
              <a:t> </a:t>
            </a:r>
            <a:r>
              <a:rPr lang="ca-ES" dirty="0" err="1">
                <a:solidFill>
                  <a:srgbClr val="C0F1FF"/>
                </a:solidFill>
              </a:rPr>
              <a:t>responsive</a:t>
            </a:r>
            <a:r>
              <a:rPr lang="ca-ES" dirty="0">
                <a:solidFill>
                  <a:srgbClr val="C0F1FF"/>
                </a:solidFill>
              </a:rPr>
              <a:t> !</a:t>
            </a:r>
            <a:endParaRPr lang="ca-ES" dirty="0">
              <a:solidFill>
                <a:srgbClr val="C0F1FF"/>
              </a:solidFill>
              <a:latin typeface="Segoe UI Light"/>
            </a:endParaRPr>
          </a:p>
        </p:txBody>
      </p:sp>
    </p:spTree>
    <p:extLst>
      <p:ext uri="{BB962C8B-B14F-4D97-AF65-F5344CB8AC3E}">
        <p14:creationId xmlns:p14="http://schemas.microsoft.com/office/powerpoint/2010/main" val="127156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ES" dirty="0"/>
              <a:t>Netsaimada</a:t>
            </a:r>
          </a:p>
        </p:txBody>
      </p:sp>
      <p:sp>
        <p:nvSpPr>
          <p:cNvPr id="6" name="Text Placeholder 5"/>
          <p:cNvSpPr>
            <a:spLocks noGrp="1"/>
          </p:cNvSpPr>
          <p:nvPr>
            <p:ph type="body" sz="quarter" idx="10"/>
          </p:nvPr>
        </p:nvSpPr>
        <p:spPr/>
        <p:txBody>
          <a:bodyPr/>
          <a:lstStyle/>
          <a:p>
            <a:endParaRPr lang="es-ES"/>
          </a:p>
        </p:txBody>
      </p:sp>
    </p:spTree>
    <p:extLst>
      <p:ext uri="{BB962C8B-B14F-4D97-AF65-F5344CB8AC3E}">
        <p14:creationId xmlns:p14="http://schemas.microsoft.com/office/powerpoint/2010/main" val="4633002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tge 7" descr="Bella y Brelladurmiente jedi.jpg"/>
          <p:cNvPicPr>
            <a:picLocks noChangeAspect="1"/>
          </p:cNvPicPr>
          <p:nvPr/>
        </p:nvPicPr>
        <p:blipFill>
          <a:blip r:embed="rId3"/>
          <a:stretch>
            <a:fillRect/>
          </a:stretch>
        </p:blipFill>
        <p:spPr>
          <a:xfrm>
            <a:off x="6811198" y="219075"/>
            <a:ext cx="5171252" cy="6467306"/>
          </a:xfrm>
          <a:prstGeom prst="rect">
            <a:avLst/>
          </a:prstGeom>
        </p:spPr>
      </p:pic>
      <p:sp>
        <p:nvSpPr>
          <p:cNvPr id="4" name="Títol 4"/>
          <p:cNvSpPr>
            <a:spLocks noGrp="1"/>
          </p:cNvSpPr>
          <p:nvPr>
            <p:ph type="title" idx="4294967295"/>
          </p:nvPr>
        </p:nvSpPr>
        <p:spPr>
          <a:xfrm>
            <a:off x="533400" y="1929824"/>
            <a:ext cx="6037263" cy="1499176"/>
          </a:xfrm>
        </p:spPr>
        <p:txBody>
          <a:bodyPr/>
          <a:lstStyle/>
          <a:p>
            <a:r>
              <a:rPr lang="ca-ES" sz="5400" dirty="0">
                <a:solidFill>
                  <a:srgbClr val="5E5E5E"/>
                </a:solidFill>
              </a:rPr>
              <a:t>Porqué lo queremos todo</a:t>
            </a:r>
          </a:p>
        </p:txBody>
      </p:sp>
      <p:pic>
        <p:nvPicPr>
          <p:cNvPr id="7" name="Imatge 1" descr="Bella y Brelladurmiente jedi.jpg"/>
          <p:cNvPicPr>
            <a:picLocks noChangeAspect="1"/>
          </p:cNvPicPr>
          <p:nvPr/>
        </p:nvPicPr>
        <p:blipFill>
          <a:blip r:embed="rId3"/>
          <a:stretch>
            <a:fillRect/>
          </a:stretch>
        </p:blipFill>
        <p:spPr>
          <a:xfrm>
            <a:off x="6811198" y="219075"/>
            <a:ext cx="5171252" cy="6467306"/>
          </a:xfrm>
          <a:prstGeom prst="rect">
            <a:avLst/>
          </a:prstGeom>
        </p:spPr>
      </p:pic>
      <p:sp>
        <p:nvSpPr>
          <p:cNvPr id="3" name="QuadreDeText 2"/>
          <p:cNvSpPr txBox="1"/>
          <p:nvPr/>
        </p:nvSpPr>
        <p:spPr>
          <a:xfrm>
            <a:off x="533400" y="3455820"/>
            <a:ext cx="6200775" cy="553998"/>
          </a:xfrm>
          <a:prstGeom prst="rect">
            <a:avLst/>
          </a:prstGeom>
        </p:spPr>
        <p:txBody>
          <a:bodyPr wrap="square" lIns="0" tIns="0" rIns="0" bIns="0" rtlCol="0">
            <a:spAutoFit/>
          </a:bodyPr>
          <a:lstStyle/>
          <a:p>
            <a:r>
              <a:rPr lang="es-ES" dirty="0">
                <a:solidFill>
                  <a:srgbClr val="5E5E5E"/>
                </a:solidFill>
              </a:rPr>
              <a:t>Empezamos con algo simple que se torna en algo más y más complejo</a:t>
            </a:r>
          </a:p>
        </p:txBody>
      </p:sp>
    </p:spTree>
    <p:extLst>
      <p:ext uri="{BB962C8B-B14F-4D97-AF65-F5344CB8AC3E}">
        <p14:creationId xmlns:p14="http://schemas.microsoft.com/office/powerpoint/2010/main" val="18887357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tge 7" descr="Bella y Brelladurmiente jedi.jpg"/>
          <p:cNvPicPr>
            <a:picLocks noChangeAspect="1"/>
          </p:cNvPicPr>
          <p:nvPr/>
        </p:nvPicPr>
        <p:blipFill>
          <a:blip r:embed="rId3"/>
          <a:stretch>
            <a:fillRect/>
          </a:stretch>
        </p:blipFill>
        <p:spPr>
          <a:xfrm>
            <a:off x="6811963" y="902803"/>
            <a:ext cx="5170487" cy="4975710"/>
          </a:xfrm>
          <a:prstGeom prst="rect">
            <a:avLst/>
          </a:prstGeom>
        </p:spPr>
      </p:pic>
      <p:sp>
        <p:nvSpPr>
          <p:cNvPr id="4" name="Títol 4"/>
          <p:cNvSpPr>
            <a:spLocks noGrp="1"/>
          </p:cNvSpPr>
          <p:nvPr>
            <p:ph type="title" idx="4294967295"/>
          </p:nvPr>
        </p:nvSpPr>
        <p:spPr>
          <a:xfrm>
            <a:off x="533400" y="2273143"/>
            <a:ext cx="6037263" cy="935195"/>
          </a:xfrm>
        </p:spPr>
        <p:txBody>
          <a:bodyPr/>
          <a:lstStyle/>
          <a:p>
            <a:r>
              <a:rPr lang="ca-ES" sz="5400">
                <a:solidFill>
                  <a:srgbClr val="5E5E5E"/>
                </a:solidFill>
              </a:rPr>
              <a:t>¿</a:t>
            </a:r>
            <a:r>
              <a:rPr lang="ca-ES" sz="5400" err="1">
                <a:solidFill>
                  <a:srgbClr val="5E5E5E"/>
                </a:solidFill>
              </a:rPr>
              <a:t>Charals</a:t>
            </a:r>
            <a:r>
              <a:rPr lang="ca-ES" sz="5400">
                <a:solidFill>
                  <a:srgbClr val="5E5E5E"/>
                </a:solidFill>
              </a:rPr>
              <a:t> </a:t>
            </a:r>
            <a:r>
              <a:rPr lang="ca-ES" sz="5400" err="1">
                <a:solidFill>
                  <a:srgbClr val="5E5E5E"/>
                </a:solidFill>
              </a:rPr>
              <a:t>técnicas</a:t>
            </a:r>
            <a:r>
              <a:rPr lang="ca-ES" sz="5400">
                <a:solidFill>
                  <a:srgbClr val="5E5E5E"/>
                </a:solidFill>
              </a:rPr>
              <a:t>?</a:t>
            </a:r>
            <a:endParaRPr lang="ca-ES" sz="5400" dirty="0">
              <a:solidFill>
                <a:srgbClr val="5E5E5E"/>
              </a:solidFill>
            </a:endParaRPr>
          </a:p>
        </p:txBody>
      </p:sp>
      <p:pic>
        <p:nvPicPr>
          <p:cNvPr id="7" name="Imatge 1" descr="LEanMethodology.jpg"/>
          <p:cNvPicPr>
            <a:picLocks noChangeAspect="1"/>
          </p:cNvPicPr>
          <p:nvPr/>
        </p:nvPicPr>
        <p:blipFill>
          <a:blip r:embed="rId4"/>
          <a:stretch>
            <a:fillRect/>
          </a:stretch>
        </p:blipFill>
        <p:spPr>
          <a:xfrm>
            <a:off x="6811198" y="867102"/>
            <a:ext cx="5171252" cy="5171252"/>
          </a:xfrm>
          <a:prstGeom prst="rect">
            <a:avLst/>
          </a:prstGeom>
        </p:spPr>
      </p:pic>
      <p:sp>
        <p:nvSpPr>
          <p:cNvPr id="3" name="QuadreDeText 2"/>
          <p:cNvSpPr txBox="1"/>
          <p:nvPr/>
        </p:nvSpPr>
        <p:spPr>
          <a:xfrm>
            <a:off x="533400" y="3287713"/>
            <a:ext cx="6200775" cy="830997"/>
          </a:xfrm>
          <a:prstGeom prst="rect">
            <a:avLst/>
          </a:prstGeom>
        </p:spPr>
        <p:txBody>
          <a:bodyPr wrap="square" lIns="0" tIns="0" rIns="0" bIns="0" rtlCol="0">
            <a:spAutoFit/>
          </a:bodyPr>
          <a:lstStyle/>
          <a:p>
            <a:r>
              <a:rPr lang="es-ES" dirty="0">
                <a:solidFill>
                  <a:srgbClr val="5E5E5E"/>
                </a:solidFill>
              </a:rPr>
              <a:t>No lo  neguemos, venimos para ver a gente a la que no encuentras tiempo para ver y por si después caen unas cervezas mejor que mejor.</a:t>
            </a:r>
            <a:endParaRPr lang="ca-ES" dirty="0">
              <a:solidFill>
                <a:srgbClr val="5E5E5E"/>
              </a:solidFill>
            </a:endParaRPr>
          </a:p>
        </p:txBody>
      </p:sp>
    </p:spTree>
    <p:extLst>
      <p:ext uri="{BB962C8B-B14F-4D97-AF65-F5344CB8AC3E}">
        <p14:creationId xmlns:p14="http://schemas.microsoft.com/office/powerpoint/2010/main" val="14193917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067" b="7067"/>
          <a:stretch>
            <a:fillRect/>
          </a:stretch>
        </p:blipFill>
        <p:spPr/>
      </p:pic>
      <p:sp>
        <p:nvSpPr>
          <p:cNvPr id="4" name="Text Placeholder 3"/>
          <p:cNvSpPr>
            <a:spLocks noGrp="1"/>
          </p:cNvSpPr>
          <p:nvPr>
            <p:ph type="body" sz="quarter" idx="18"/>
          </p:nvPr>
        </p:nvSpPr>
        <p:spPr/>
        <p:txBody>
          <a:bodyPr/>
          <a:lstStyle/>
          <a:p>
            <a:r>
              <a:rPr lang="es-ES" dirty="0" err="1"/>
              <a:t>Webapp</a:t>
            </a:r>
            <a:endParaRPr lang="es-ES" dirty="0"/>
          </a:p>
        </p:txBody>
      </p:sp>
      <p:sp>
        <p:nvSpPr>
          <p:cNvPr id="3" name="Text Placeholder 2"/>
          <p:cNvSpPr>
            <a:spLocks noGrp="1"/>
          </p:cNvSpPr>
          <p:nvPr>
            <p:ph type="body" sz="quarter" idx="19"/>
          </p:nvPr>
        </p:nvSpPr>
        <p:spPr/>
        <p:txBody>
          <a:bodyPr/>
          <a:lstStyle/>
          <a:p>
            <a:r>
              <a:rPr lang="es-ES" dirty="0" err="1"/>
              <a:t>Responsive</a:t>
            </a:r>
            <a:endParaRPr lang="es-ES" dirty="0"/>
          </a:p>
        </p:txBody>
      </p:sp>
      <p:sp>
        <p:nvSpPr>
          <p:cNvPr id="5" name="Text Placeholder 4"/>
          <p:cNvSpPr>
            <a:spLocks noGrp="1"/>
          </p:cNvSpPr>
          <p:nvPr>
            <p:ph type="body" sz="quarter" idx="20"/>
          </p:nvPr>
        </p:nvSpPr>
        <p:spPr/>
        <p:txBody>
          <a:bodyPr/>
          <a:lstStyle/>
          <a:p>
            <a:r>
              <a:rPr lang="es-ES" dirty="0"/>
              <a:t>MVVM</a:t>
            </a:r>
          </a:p>
        </p:txBody>
      </p:sp>
    </p:spTree>
    <p:extLst>
      <p:ext uri="{BB962C8B-B14F-4D97-AF65-F5344CB8AC3E}">
        <p14:creationId xmlns:p14="http://schemas.microsoft.com/office/powerpoint/2010/main" val="9592899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ol 1"/>
          <p:cNvSpPr>
            <a:spLocks noGrp="1"/>
          </p:cNvSpPr>
          <p:nvPr>
            <p:ph type="subTitle" idx="1"/>
          </p:nvPr>
        </p:nvSpPr>
        <p:spPr>
          <a:xfrm>
            <a:off x="973138" y="4343400"/>
            <a:ext cx="10237787" cy="928229"/>
          </a:xfrm>
        </p:spPr>
        <p:txBody>
          <a:bodyPr vert="horz" lIns="0" tIns="0" rIns="0" bIns="0" rtlCol="0" anchor="t">
            <a:noAutofit/>
          </a:bodyPr>
          <a:lstStyle/>
          <a:p>
            <a:r>
              <a:rPr lang="ca-ES"/>
              <a:t>Si </a:t>
            </a:r>
            <a:r>
              <a:rPr lang="ca-ES" err="1"/>
              <a:t>hago</a:t>
            </a:r>
            <a:r>
              <a:rPr lang="ca-ES"/>
              <a:t> una </a:t>
            </a:r>
            <a:r>
              <a:rPr lang="ca-ES" err="1"/>
              <a:t>webapp</a:t>
            </a:r>
            <a:r>
              <a:rPr lang="ca-ES"/>
              <a:t> para saber </a:t>
            </a:r>
            <a:r>
              <a:rPr lang="ca-ES" err="1"/>
              <a:t>quien</a:t>
            </a:r>
            <a:r>
              <a:rPr lang="ca-ES"/>
              <a:t> va a lo </a:t>
            </a:r>
            <a:r>
              <a:rPr lang="ca-ES" err="1"/>
              <a:t>mejor</a:t>
            </a:r>
            <a:r>
              <a:rPr lang="ca-ES"/>
              <a:t> me animo y </a:t>
            </a:r>
            <a:r>
              <a:rPr lang="ca-ES" err="1"/>
              <a:t>voy</a:t>
            </a:r>
            <a:endParaRPr lang="ca-ES" dirty="0"/>
          </a:p>
        </p:txBody>
      </p:sp>
      <p:sp>
        <p:nvSpPr>
          <p:cNvPr id="3" name="Contenidor de text 2"/>
          <p:cNvSpPr>
            <a:spLocks noGrp="1"/>
          </p:cNvSpPr>
          <p:nvPr>
            <p:ph type="body" sz="quarter" idx="10"/>
          </p:nvPr>
        </p:nvSpPr>
        <p:spPr/>
        <p:txBody>
          <a:bodyPr/>
          <a:lstStyle/>
          <a:p>
            <a:r>
              <a:rPr lang="ca-ES" err="1"/>
              <a:t>NSTalkPal</a:t>
            </a:r>
            <a:r>
              <a:rPr lang="ca-ES"/>
              <a:t>  </a:t>
            </a:r>
            <a:r>
              <a:rPr lang="ca-ES" err="1"/>
              <a:t>Demo</a:t>
            </a:r>
            <a:endParaRPr lang="ca-ES" dirty="0"/>
          </a:p>
        </p:txBody>
      </p:sp>
      <p:sp>
        <p:nvSpPr>
          <p:cNvPr id="4" name="Contenidor de text 3"/>
          <p:cNvSpPr>
            <a:spLocks noGrp="1"/>
          </p:cNvSpPr>
          <p:nvPr>
            <p:ph type="body" sz="quarter" idx="11"/>
          </p:nvPr>
        </p:nvSpPr>
        <p:spPr/>
        <p:txBody>
          <a:bodyPr/>
          <a:lstStyle/>
          <a:p>
            <a:r>
              <a:rPr lang="ca-ES" dirty="0" err="1">
                <a:solidFill>
                  <a:srgbClr val="FFFFFF">
                    <a:alpha val="99000"/>
                  </a:srgbClr>
                </a:solidFill>
              </a:rPr>
              <a:t>Voy</a:t>
            </a:r>
            <a:r>
              <a:rPr lang="ca-ES" dirty="0">
                <a:solidFill>
                  <a:srgbClr val="FFFFFF">
                    <a:alpha val="99000"/>
                  </a:srgbClr>
                </a:solidFill>
              </a:rPr>
              <a:t> a </a:t>
            </a:r>
            <a:r>
              <a:rPr lang="ca-ES" dirty="0" err="1">
                <a:solidFill>
                  <a:srgbClr val="FFFFFF">
                    <a:alpha val="99000"/>
                  </a:srgbClr>
                </a:solidFill>
              </a:rPr>
              <a:t>hacer</a:t>
            </a:r>
            <a:r>
              <a:rPr lang="ca-ES" dirty="0">
                <a:solidFill>
                  <a:srgbClr val="FFFFFF">
                    <a:alpha val="99000"/>
                  </a:srgbClr>
                </a:solidFill>
              </a:rPr>
              <a:t> un </a:t>
            </a:r>
            <a:r>
              <a:rPr lang="ca-ES" dirty="0" err="1">
                <a:solidFill>
                  <a:srgbClr val="FFFFFF">
                    <a:alpha val="99000"/>
                  </a:srgbClr>
                </a:solidFill>
              </a:rPr>
              <a:t>facebook</a:t>
            </a:r>
            <a:endParaRPr lang="ca-ES" dirty="0">
              <a:solidFill>
                <a:srgbClr val="FFFFFF">
                  <a:alpha val="99000"/>
                </a:srgbClr>
              </a:solidFill>
            </a:endParaRPr>
          </a:p>
        </p:txBody>
      </p:sp>
    </p:spTree>
    <p:extLst>
      <p:ext uri="{BB962C8B-B14F-4D97-AF65-F5344CB8AC3E}">
        <p14:creationId xmlns:p14="http://schemas.microsoft.com/office/powerpoint/2010/main" val="29534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ol 1"/>
          <p:cNvSpPr>
            <a:spLocks noGrp="1"/>
          </p:cNvSpPr>
          <p:nvPr>
            <p:ph type="subTitle" idx="1"/>
          </p:nvPr>
        </p:nvSpPr>
        <p:spPr/>
        <p:txBody>
          <a:bodyPr vert="horz" lIns="0" tIns="0" rIns="0" bIns="0" rtlCol="0" anchor="t">
            <a:noAutofit/>
          </a:bodyPr>
          <a:lstStyle/>
          <a:p>
            <a:r>
              <a:rPr lang="ca-ES"/>
              <a:t>¿</a:t>
            </a:r>
            <a:r>
              <a:rPr lang="ca-ES" err="1"/>
              <a:t>Qué</a:t>
            </a:r>
            <a:r>
              <a:rPr lang="ca-ES" dirty="0"/>
              <a:t> son? ¿Para </a:t>
            </a:r>
            <a:r>
              <a:rPr lang="ca-ES" dirty="0" err="1"/>
              <a:t>qué</a:t>
            </a:r>
            <a:r>
              <a:rPr lang="ca-ES" dirty="0"/>
              <a:t> </a:t>
            </a:r>
            <a:r>
              <a:rPr lang="ca-ES" err="1"/>
              <a:t>sirven</a:t>
            </a:r>
            <a:r>
              <a:rPr lang="ca-ES"/>
              <a:t>?</a:t>
            </a:r>
            <a:endParaRPr lang="ca-ES">
              <a:solidFill>
                <a:srgbClr val="FFFFFF"/>
              </a:solidFill>
              <a:latin typeface="Segoe UI Light"/>
            </a:endParaRPr>
          </a:p>
        </p:txBody>
      </p:sp>
      <p:sp>
        <p:nvSpPr>
          <p:cNvPr id="3" name="Contenidor de text 2"/>
          <p:cNvSpPr>
            <a:spLocks noGrp="1"/>
          </p:cNvSpPr>
          <p:nvPr>
            <p:ph type="body" sz="quarter" idx="10"/>
          </p:nvPr>
        </p:nvSpPr>
        <p:spPr/>
        <p:txBody>
          <a:bodyPr/>
          <a:lstStyle/>
          <a:p>
            <a:r>
              <a:rPr lang="ca-ES"/>
              <a:t>Patrones</a:t>
            </a:r>
            <a:endParaRPr lang="ca-ES" dirty="0"/>
          </a:p>
        </p:txBody>
      </p:sp>
      <p:sp>
        <p:nvSpPr>
          <p:cNvPr id="4" name="Contenidor de text 3"/>
          <p:cNvSpPr>
            <a:spLocks noGrp="1"/>
          </p:cNvSpPr>
          <p:nvPr>
            <p:ph type="body" sz="quarter" idx="11"/>
          </p:nvPr>
        </p:nvSpPr>
        <p:spPr/>
        <p:txBody>
          <a:bodyPr/>
          <a:lstStyle/>
          <a:p>
            <a:r>
              <a:rPr lang="ca-ES" dirty="0">
                <a:solidFill>
                  <a:srgbClr val="FFFFFF">
                    <a:alpha val="99000"/>
                  </a:srgbClr>
                </a:solidFill>
              </a:rPr>
              <a:t>MVVM, MVC, MVP...</a:t>
            </a:r>
          </a:p>
        </p:txBody>
      </p:sp>
    </p:spTree>
    <p:extLst>
      <p:ext uri="{BB962C8B-B14F-4D97-AF65-F5344CB8AC3E}">
        <p14:creationId xmlns:p14="http://schemas.microsoft.com/office/powerpoint/2010/main" val="415870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a:xfrm>
            <a:off x="519112" y="228600"/>
            <a:ext cx="11149013" cy="747897"/>
          </a:xfrm>
        </p:spPr>
        <p:txBody>
          <a:bodyPr/>
          <a:lstStyle/>
          <a:p>
            <a:r>
              <a:rPr lang="ca-ES">
                <a:solidFill>
                  <a:srgbClr val="0072C6">
                    <a:alpha val="99000"/>
                  </a:srgbClr>
                </a:solidFill>
              </a:rPr>
              <a:t>MVVM</a:t>
            </a:r>
            <a:endParaRPr lang="ca-ES" dirty="0">
              <a:solidFill>
                <a:srgbClr val="0072C6">
                  <a:alpha val="99000"/>
                </a:srgbClr>
              </a:solidFill>
            </a:endParaRPr>
          </a:p>
        </p:txBody>
      </p:sp>
      <p:sp>
        <p:nvSpPr>
          <p:cNvPr id="3" name="Contenidor de text 2"/>
          <p:cNvSpPr>
            <a:spLocks noGrp="1"/>
          </p:cNvSpPr>
          <p:nvPr>
            <p:ph type="body" sz="quarter" idx="10"/>
          </p:nvPr>
        </p:nvSpPr>
        <p:spPr>
          <a:xfrm>
            <a:off x="519112" y="1137582"/>
            <a:ext cx="11149013" cy="5181601"/>
          </a:xfrm>
        </p:spPr>
        <p:txBody>
          <a:bodyPr vert="horz" lIns="0" tIns="0" rIns="0" bIns="0" rtlCol="0" anchor="t">
            <a:noAutofit/>
          </a:bodyPr>
          <a:lstStyle/>
          <a:p>
            <a:r>
              <a:rPr lang="ca-ES" dirty="0" err="1">
                <a:solidFill>
                  <a:srgbClr val="404040"/>
                </a:solidFill>
              </a:rPr>
              <a:t>Organización</a:t>
            </a:r>
            <a:endParaRPr lang="ca-ES" dirty="0">
              <a:solidFill>
                <a:srgbClr val="404040"/>
              </a:solidFill>
            </a:endParaRPr>
          </a:p>
          <a:p>
            <a:pPr lvl="1">
              <a:lnSpc>
                <a:spcPct val="150000"/>
              </a:lnSpc>
            </a:pPr>
            <a:r>
              <a:rPr lang="ca-ES" dirty="0">
                <a:solidFill>
                  <a:srgbClr val="404040"/>
                </a:solidFill>
              </a:rPr>
              <a:t>Vista (</a:t>
            </a:r>
            <a:r>
              <a:rPr lang="ca-ES" dirty="0" err="1">
                <a:solidFill>
                  <a:srgbClr val="404040"/>
                </a:solidFill>
              </a:rPr>
              <a:t>ligera</a:t>
            </a:r>
            <a:r>
              <a:rPr lang="ca-ES" dirty="0">
                <a:solidFill>
                  <a:srgbClr val="404040"/>
                </a:solidFill>
              </a:rPr>
              <a:t>)</a:t>
            </a:r>
          </a:p>
          <a:p>
            <a:pPr lvl="1">
              <a:lnSpc>
                <a:spcPct val="150000"/>
              </a:lnSpc>
            </a:pPr>
            <a:r>
              <a:rPr lang="ca-ES" dirty="0">
                <a:solidFill>
                  <a:srgbClr val="404040"/>
                </a:solidFill>
              </a:rPr>
              <a:t>Model (</a:t>
            </a:r>
            <a:r>
              <a:rPr lang="ca-ES" dirty="0" err="1">
                <a:solidFill>
                  <a:srgbClr val="404040"/>
                </a:solidFill>
              </a:rPr>
              <a:t>datos</a:t>
            </a:r>
            <a:r>
              <a:rPr lang="ca-ES" dirty="0">
                <a:solidFill>
                  <a:srgbClr val="404040"/>
                </a:solidFill>
              </a:rPr>
              <a:t>)</a:t>
            </a:r>
          </a:p>
          <a:p>
            <a:pPr lvl="1">
              <a:lnSpc>
                <a:spcPct val="150000"/>
              </a:lnSpc>
            </a:pPr>
            <a:r>
              <a:rPr lang="ca-ES" dirty="0" err="1">
                <a:solidFill>
                  <a:srgbClr val="404040"/>
                </a:solidFill>
              </a:rPr>
              <a:t>ViewModel</a:t>
            </a:r>
            <a:r>
              <a:rPr lang="ca-ES" dirty="0">
                <a:solidFill>
                  <a:srgbClr val="404040"/>
                </a:solidFill>
              </a:rPr>
              <a:t> (</a:t>
            </a:r>
            <a:r>
              <a:rPr lang="ca-ES" dirty="0" err="1">
                <a:solidFill>
                  <a:srgbClr val="404040"/>
                </a:solidFill>
              </a:rPr>
              <a:t>magia</a:t>
            </a:r>
            <a:r>
              <a:rPr lang="ca-ES" dirty="0">
                <a:solidFill>
                  <a:srgbClr val="404040"/>
                </a:solidFill>
              </a:rPr>
              <a:t>)</a:t>
            </a:r>
          </a:p>
          <a:p>
            <a:endParaRPr lang="ca-ES" dirty="0" err="1">
              <a:solidFill>
                <a:srgbClr val="404040"/>
              </a:solidFill>
            </a:endParaRPr>
          </a:p>
          <a:p>
            <a:r>
              <a:rPr lang="ca-ES" dirty="0" err="1">
                <a:solidFill>
                  <a:srgbClr val="404040"/>
                </a:solidFill>
              </a:rPr>
              <a:t>Notificiación</a:t>
            </a:r>
            <a:endParaRPr lang="ca-ES" dirty="0">
              <a:solidFill>
                <a:srgbClr val="404040"/>
              </a:solidFill>
            </a:endParaRPr>
          </a:p>
          <a:p>
            <a:pPr lvl="1">
              <a:lnSpc>
                <a:spcPct val="150000"/>
              </a:lnSpc>
            </a:pPr>
            <a:r>
              <a:rPr lang="ca-ES" dirty="0">
                <a:solidFill>
                  <a:srgbClr val="404040"/>
                </a:solidFill>
              </a:rPr>
              <a:t>Observable</a:t>
            </a:r>
          </a:p>
          <a:p>
            <a:pPr lvl="1">
              <a:lnSpc>
                <a:spcPct val="150000"/>
              </a:lnSpc>
            </a:pPr>
            <a:r>
              <a:rPr lang="ca-ES" dirty="0" err="1">
                <a:solidFill>
                  <a:srgbClr val="404040"/>
                </a:solidFill>
              </a:rPr>
              <a:t>Objetos</a:t>
            </a:r>
            <a:endParaRPr lang="ca-ES" dirty="0">
              <a:solidFill>
                <a:srgbClr val="404040"/>
              </a:solidFill>
            </a:endParaRPr>
          </a:p>
          <a:p>
            <a:pPr lvl="1">
              <a:lnSpc>
                <a:spcPct val="150000"/>
              </a:lnSpc>
            </a:pPr>
            <a:r>
              <a:rPr lang="ca-ES" dirty="0" err="1">
                <a:solidFill>
                  <a:srgbClr val="404040"/>
                </a:solidFill>
              </a:rPr>
              <a:t>Listas</a:t>
            </a:r>
            <a:endParaRPr lang="ca-ES" dirty="0">
              <a:solidFill>
                <a:srgbClr val="404040"/>
              </a:solidFill>
            </a:endParaRPr>
          </a:p>
          <a:p>
            <a:endParaRPr lang="ca-ES" dirty="0">
              <a:solidFill>
                <a:srgbClr val="404040"/>
              </a:solidFill>
            </a:endParaRPr>
          </a:p>
        </p:txBody>
      </p:sp>
    </p:spTree>
    <p:extLst>
      <p:ext uri="{BB962C8B-B14F-4D97-AF65-F5344CB8AC3E}">
        <p14:creationId xmlns:p14="http://schemas.microsoft.com/office/powerpoint/2010/main" val="51426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a:xfrm>
            <a:off x="519112" y="228600"/>
            <a:ext cx="11149013" cy="747897"/>
          </a:xfrm>
        </p:spPr>
        <p:txBody>
          <a:bodyPr/>
          <a:lstStyle/>
          <a:p>
            <a:r>
              <a:rPr lang="ca-ES">
                <a:solidFill>
                  <a:srgbClr val="0072C6">
                    <a:alpha val="99000"/>
                  </a:srgbClr>
                </a:solidFill>
              </a:rPr>
              <a:t>MVVM</a:t>
            </a:r>
            <a:endParaRPr lang="ca-ES" dirty="0">
              <a:solidFill>
                <a:srgbClr val="0072C6">
                  <a:alpha val="99000"/>
                </a:srgbClr>
              </a:solidFill>
            </a:endParaRPr>
          </a:p>
        </p:txBody>
      </p:sp>
      <p:sp>
        <p:nvSpPr>
          <p:cNvPr id="3" name="Contenidor de text 2"/>
          <p:cNvSpPr>
            <a:spLocks noGrp="1"/>
          </p:cNvSpPr>
          <p:nvPr>
            <p:ph type="body" sz="quarter" idx="10"/>
          </p:nvPr>
        </p:nvSpPr>
        <p:spPr/>
        <p:txBody>
          <a:bodyPr vert="horz" lIns="0" tIns="0" rIns="0" bIns="0" rtlCol="0" anchor="t">
            <a:noAutofit/>
          </a:bodyPr>
          <a:lstStyle/>
          <a:p>
            <a:r>
              <a:rPr lang="ca-ES" dirty="0" err="1">
                <a:solidFill>
                  <a:srgbClr val="404040"/>
                </a:solidFill>
              </a:rPr>
              <a:t>Binding</a:t>
            </a:r>
            <a:endParaRPr lang="es-ES" dirty="0">
              <a:solidFill>
                <a:srgbClr val="404040"/>
              </a:solidFill>
            </a:endParaRPr>
          </a:p>
          <a:p>
            <a:pPr lvl="1"/>
            <a:r>
              <a:rPr lang="ca-ES" dirty="0" err="1">
                <a:solidFill>
                  <a:srgbClr val="404040"/>
                </a:solidFill>
              </a:rPr>
              <a:t>OneTime</a:t>
            </a:r>
            <a:endParaRPr lang="ca-ES" dirty="0">
              <a:solidFill>
                <a:srgbClr val="404040"/>
              </a:solidFill>
            </a:endParaRPr>
          </a:p>
          <a:p>
            <a:pPr lvl="1"/>
            <a:r>
              <a:rPr lang="ca-ES" dirty="0" err="1">
                <a:solidFill>
                  <a:srgbClr val="404040"/>
                </a:solidFill>
              </a:rPr>
              <a:t>OneWay</a:t>
            </a:r>
            <a:endParaRPr lang="ca-ES" dirty="0">
              <a:solidFill>
                <a:srgbClr val="404040"/>
              </a:solidFill>
            </a:endParaRPr>
          </a:p>
          <a:p>
            <a:pPr lvl="1"/>
            <a:r>
              <a:rPr lang="ca-ES" dirty="0" err="1">
                <a:solidFill>
                  <a:srgbClr val="404040"/>
                </a:solidFill>
              </a:rPr>
              <a:t>TwoWay</a:t>
            </a:r>
            <a:endParaRPr lang="ca-ES" dirty="0">
              <a:solidFill>
                <a:srgbClr val="404040"/>
              </a:solidFill>
            </a:endParaRPr>
          </a:p>
          <a:p>
            <a:pPr lvl="1"/>
            <a:endParaRPr lang="ca-ES" dirty="0">
              <a:solidFill>
                <a:srgbClr val="404040"/>
              </a:solidFill>
            </a:endParaRPr>
          </a:p>
          <a:p>
            <a:r>
              <a:rPr lang="ca-ES" dirty="0" err="1">
                <a:solidFill>
                  <a:srgbClr val="404040"/>
                </a:solidFill>
              </a:rPr>
              <a:t>Command</a:t>
            </a:r>
            <a:endParaRPr lang="ca-ES" dirty="0">
              <a:solidFill>
                <a:srgbClr val="404040"/>
              </a:solidFill>
            </a:endParaRPr>
          </a:p>
          <a:p>
            <a:pPr lvl="1"/>
            <a:r>
              <a:rPr lang="ca-ES" dirty="0" err="1">
                <a:solidFill>
                  <a:srgbClr val="404040"/>
                </a:solidFill>
              </a:rPr>
              <a:t>Event</a:t>
            </a:r>
            <a:endParaRPr lang="ca-ES" dirty="0">
              <a:solidFill>
                <a:srgbClr val="404040"/>
              </a:solidFill>
            </a:endParaRPr>
          </a:p>
          <a:p>
            <a:pPr lvl="1"/>
            <a:endParaRPr lang="ca-ES" dirty="0">
              <a:solidFill>
                <a:srgbClr val="404040"/>
              </a:solidFill>
            </a:endParaRPr>
          </a:p>
          <a:p>
            <a:r>
              <a:rPr lang="ca-ES" dirty="0" err="1">
                <a:solidFill>
                  <a:srgbClr val="404040"/>
                </a:solidFill>
              </a:rPr>
              <a:t>Computed</a:t>
            </a:r>
            <a:r>
              <a:rPr lang="ca-ES" dirty="0">
                <a:solidFill>
                  <a:srgbClr val="404040"/>
                </a:solidFill>
              </a:rPr>
              <a:t> / Converter</a:t>
            </a:r>
          </a:p>
          <a:p>
            <a:endParaRPr lang="ca-ES" dirty="0">
              <a:solidFill>
                <a:srgbClr val="404040"/>
              </a:solidFill>
            </a:endParaRPr>
          </a:p>
        </p:txBody>
      </p:sp>
    </p:spTree>
    <p:extLst>
      <p:ext uri="{BB962C8B-B14F-4D97-AF65-F5344CB8AC3E}">
        <p14:creationId xmlns:p14="http://schemas.microsoft.com/office/powerpoint/2010/main" val="426351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DC140B1C41E54689C131E93BBB40D2" ma:contentTypeVersion="0" ma:contentTypeDescription="Create a new document." ma:contentTypeScope="" ma:versionID="332e7f3ac07c3f1e4b751e1c27f21dd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93F36C-7F34-4EB7-8988-35484E07E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4321</TotalTime>
  <Words>3232</Words>
  <Application>Microsoft Office PowerPoint</Application>
  <PresentationFormat>Personalizado</PresentationFormat>
  <Paragraphs>300</Paragraphs>
  <Slides>26</Slides>
  <Notes>25</Notes>
  <HiddenSlides>0</HiddenSlides>
  <MMClips>0</MMClips>
  <ScaleCrop>false</ScaleCrop>
  <HeadingPairs>
    <vt:vector size="4" baseType="variant">
      <vt:variant>
        <vt:lpstr>Tema</vt:lpstr>
      </vt:variant>
      <vt:variant>
        <vt:i4>3</vt:i4>
      </vt:variant>
      <vt:variant>
        <vt:lpstr>Títulos de diapositiva</vt:lpstr>
      </vt:variant>
      <vt:variant>
        <vt:i4>26</vt:i4>
      </vt:variant>
    </vt:vector>
  </HeadingPairs>
  <TitlesOfParts>
    <vt:vector size="29" baseType="lpstr">
      <vt:lpstr>Metro_TT_Blue_16x9_02-12</vt:lpstr>
      <vt:lpstr>1_16x9_New_Win_PPT_Template_4_compressed</vt:lpstr>
      <vt:lpstr>2_16x9_New_Win_PPT_Template_4_compressed</vt:lpstr>
      <vt:lpstr>Webapps con JavaScript aplicando el patrón MVVM</vt:lpstr>
      <vt:lpstr>Presentación de PowerPoint</vt:lpstr>
      <vt:lpstr>Porqué lo queremos todo</vt:lpstr>
      <vt:lpstr>¿Charals técnicas?</vt:lpstr>
      <vt:lpstr>Presentación de PowerPoint</vt:lpstr>
      <vt:lpstr>Presentación de PowerPoint</vt:lpstr>
      <vt:lpstr>Presentación de PowerPoint</vt:lpstr>
      <vt:lpstr>MVVM</vt:lpstr>
      <vt:lpstr>MVVM</vt:lpstr>
      <vt:lpstr>Patrones JavaScript</vt:lpstr>
      <vt:lpstr>JavaScript (Patrones)</vt:lpstr>
      <vt:lpstr>Knockout.js</vt:lpstr>
      <vt:lpstr>Knockout.js una librería que nos permite usar MVVM en cliente</vt:lpstr>
      <vt:lpstr>Binding (one time)</vt:lpstr>
      <vt:lpstr>Presentación de PowerPoint</vt:lpstr>
      <vt:lpstr>Binding (one way)</vt:lpstr>
      <vt:lpstr>Presentación de PowerPoint</vt:lpstr>
      <vt:lpstr>Binding (two way)</vt:lpstr>
      <vt:lpstr>Presentación de PowerPoint</vt:lpstr>
      <vt:lpstr>Binding (observable array )</vt:lpstr>
      <vt:lpstr>Presentación de PowerPoint</vt:lpstr>
      <vt:lpstr>Template Binding</vt:lpstr>
      <vt:lpstr>Presentación de PowerPoint</vt:lpstr>
      <vt:lpstr>¿Ruegos, preguntas?</vt:lpstr>
      <vt:lpstr>Gracias</vt:lpstr>
      <vt:lpstr>Netsaimada</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Adrià Freixas</cp:lastModifiedBy>
  <cp:revision>233</cp:revision>
  <dcterms:created xsi:type="dcterms:W3CDTF">2012-02-15T23:39:54Z</dcterms:created>
  <dcterms:modified xsi:type="dcterms:W3CDTF">2017-01-21T18:06:05Z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0x0101006BDC140B1C41E54689C131E93BBB40D2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