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6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BAE35-BC2F-4B1D-8331-E423720E0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A78EF-8276-4BC0-BA27-94410DE6B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578D8-2A8C-4928-8147-84DA385A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0825-6EFD-4EDD-9916-CFDC971F251E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422FB-64B1-4F0D-8FEE-918B6624F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C1AF5-E725-4DDC-B0B8-9A78F1BF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B3FA-58BA-4AC9-97AA-A91EDB68F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97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CB09-02FB-48F0-A356-60837CFB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68678-0430-4755-BF59-D43A795B3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4130A-C8C8-48D6-9B3C-3AF607BE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0825-6EFD-4EDD-9916-CFDC971F251E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DC89E-A7E4-44FA-A3A0-BBC8CED0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74A70-D660-48A7-A532-73C97B46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B3FA-58BA-4AC9-97AA-A91EDB68F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0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400789-DABA-4A0A-BBCF-60A5C3197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741C2-84DD-4AF0-A3D6-EE7D0E923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603DC-AF4E-4A94-8EA0-D01A42381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0825-6EFD-4EDD-9916-CFDC971F251E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25753-C6B3-4CC9-8AF8-7BC830D68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B18E6-80CE-4522-8D7F-F7B68A2FA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B3FA-58BA-4AC9-97AA-A91EDB68F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12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9D477-8BD6-42CA-A684-8ED4EEBFA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DA757-F69A-4834-8DD3-14F6676E5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87C84-EA92-43AD-9628-0DB1332B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0825-6EFD-4EDD-9916-CFDC971F251E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0B7E9-AE57-4B0C-A0E9-A7761C3D0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2A64-5CA0-4EA2-A168-3753AA2A2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B3FA-58BA-4AC9-97AA-A91EDB68F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56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885A4-24AE-4246-B8AD-76DC74353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67DFB-D769-44B6-9DF0-CA42A250A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E6938-C902-4229-82AC-D97F3C07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0825-6EFD-4EDD-9916-CFDC971F251E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0FCED-83B1-4726-865D-6B360221C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87A07-011E-4147-9A59-5BAD6C8F8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B3FA-58BA-4AC9-97AA-A91EDB68F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2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9AD7-11C8-4129-A437-62C95D3BA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2F202-2F63-447A-B495-602BC737E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D06DD-53F8-4447-ACCB-0733B456D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13343-EABB-4160-985B-EEDB92439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0825-6EFD-4EDD-9916-CFDC971F251E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AA0D2-3148-44CE-B8BD-73A61907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2FF3E-4C00-42F6-8971-60A97D7F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B3FA-58BA-4AC9-97AA-A91EDB68F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92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6D920-F506-46FD-8DE3-48531849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B74C8-AE4B-4A3A-A7CF-4B19564D1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1840B-2432-4D4E-8445-CA9919330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1722C8-3A8F-4599-8D8D-BE8B4229F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AC4A1-0EFA-499C-9F64-27D4648BF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84B8C-E76D-43D5-AC70-5C9CBD65E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0825-6EFD-4EDD-9916-CFDC971F251E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7C39BF-E8B0-4F96-9EEA-6CF112C0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2BD4C-5392-496B-8AA4-90C4A2DB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B3FA-58BA-4AC9-97AA-A91EDB68F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04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647EE-6E53-488C-B6E9-7013F171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B6C3D-89F7-46D9-A01C-FD6850F6A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0825-6EFD-4EDD-9916-CFDC971F251E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45F4D-7E39-443C-BB6A-6534E9694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08AF0-8B1F-4113-A197-B1B59FAA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B3FA-58BA-4AC9-97AA-A91EDB68F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26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1AAEA4-9431-4A13-A531-BAC80694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0825-6EFD-4EDD-9916-CFDC971F251E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95F95-F20E-49DE-8B8C-838E4F581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34D9D-BEE4-4909-9A84-64747E3C9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B3FA-58BA-4AC9-97AA-A91EDB68F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21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CC85-CB62-49BA-A61D-A7B8FC644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C1576-DB02-4E8B-85B1-6E12E86D0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C85A0-2FDE-4607-99D9-4B91D9270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F962E-D98B-4CF4-BC71-F74B21597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0825-6EFD-4EDD-9916-CFDC971F251E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94BA3-D462-4096-BBFF-5B22A58BC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F0E2E-883F-426C-ACA4-B0864282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B3FA-58BA-4AC9-97AA-A91EDB68F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28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D3FCB-8E90-401E-A573-4DDCE5DBC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0B45FB-953F-46D2-9E7A-351A4B609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1193A-3E8D-4879-90A0-3B584DEBA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9B4BB-95FC-4DEE-8C14-B1F796BF3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0825-6EFD-4EDD-9916-CFDC971F251E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D0C2A-7C76-481C-AA27-99715842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9E290-2395-4C0D-80B4-1DD9C73E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B3FA-58BA-4AC9-97AA-A91EDB68F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56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45D0F6-EFF4-4BE4-91C5-72F15869E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9A44A-6762-47F0-8321-3B80B03BE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5F8F4-E01B-420F-AC70-9CC5E555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20825-6EFD-4EDD-9916-CFDC971F251E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C0FA7-F5C4-47D2-AD55-0B8658BB2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5D27D-D04A-4CFE-ADAB-910F570D1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0B3FA-58BA-4AC9-97AA-A91EDB68F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8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BFAB6-EC79-4CCF-AF1D-85558D6EF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82762"/>
          </a:xfrm>
        </p:spPr>
        <p:txBody>
          <a:bodyPr>
            <a:normAutofit fontScale="90000"/>
          </a:bodyPr>
          <a:lstStyle/>
          <a:p>
            <a:pPr algn="l"/>
            <a:r>
              <a:rPr lang="en-IN" sz="4400" dirty="0"/>
              <a:t>TABA Assignment Report </a:t>
            </a:r>
            <a:br>
              <a:rPr lang="en-IN" sz="4400" dirty="0"/>
            </a:br>
            <a:br>
              <a:rPr lang="en-IN" sz="4400" dirty="0"/>
            </a:br>
            <a:r>
              <a:rPr lang="en-IN" sz="2400" dirty="0"/>
              <a:t>Client – Kia </a:t>
            </a:r>
            <a:r>
              <a:rPr lang="en-IN" sz="2400" dirty="0" err="1"/>
              <a:t>Seltos</a:t>
            </a:r>
            <a:br>
              <a:rPr lang="en-IN" sz="2400" dirty="0"/>
            </a:br>
            <a:r>
              <a:rPr lang="en-IN" sz="2400" dirty="0"/>
              <a:t>Source – User Reviews of Kia </a:t>
            </a:r>
            <a:r>
              <a:rPr lang="en-IN" sz="2400" dirty="0" err="1"/>
              <a:t>Seltos</a:t>
            </a:r>
            <a:r>
              <a:rPr lang="en-IN" sz="2400" dirty="0"/>
              <a:t>, Jeep Compass, MG Hector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81BCF-821A-4E64-B816-3F1EB6A498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+mj-lt"/>
              </a:rPr>
              <a:t>Team Members:</a:t>
            </a:r>
          </a:p>
          <a:p>
            <a:r>
              <a:rPr lang="en-IN" sz="2000" dirty="0">
                <a:latin typeface="+mj-lt"/>
              </a:rPr>
              <a:t>Balaji[], Harini[], </a:t>
            </a:r>
            <a:r>
              <a:rPr lang="en-IN" sz="2000" dirty="0" err="1">
                <a:latin typeface="+mj-lt"/>
              </a:rPr>
              <a:t>Jannavi</a:t>
            </a:r>
            <a:r>
              <a:rPr lang="en-IN" sz="2000" dirty="0">
                <a:latin typeface="+mj-lt"/>
              </a:rPr>
              <a:t>[], Pavan[], Ruma Mukherjee[11920073]</a:t>
            </a:r>
          </a:p>
        </p:txBody>
      </p:sp>
    </p:spTree>
    <p:extLst>
      <p:ext uri="{BB962C8B-B14F-4D97-AF65-F5344CB8AC3E}">
        <p14:creationId xmlns:p14="http://schemas.microsoft.com/office/powerpoint/2010/main" val="370205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5E72-3CDB-4E42-A3F6-994A54523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 via 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80C81-2ADB-4031-9330-140E86650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Data used:</a:t>
            </a:r>
          </a:p>
          <a:p>
            <a:pPr lvl="1"/>
            <a:r>
              <a:rPr lang="en-IN" dirty="0"/>
              <a:t>Sites: carwale.com, carsdekho.com</a:t>
            </a:r>
          </a:p>
          <a:p>
            <a:pPr lvl="1"/>
            <a:r>
              <a:rPr lang="en-IN" dirty="0"/>
              <a:t>Total dataset: 261[Kia </a:t>
            </a:r>
            <a:r>
              <a:rPr lang="en-IN" dirty="0" err="1"/>
              <a:t>Seltos</a:t>
            </a:r>
            <a:r>
              <a:rPr lang="en-IN" dirty="0"/>
              <a:t>], 228[Jeep Compass], MG Hector[304] </a:t>
            </a:r>
          </a:p>
          <a:p>
            <a:pPr marL="457200" lvl="1" indent="0">
              <a:buNone/>
            </a:pPr>
            <a:endParaRPr lang="en-IN" sz="1300" dirty="0"/>
          </a:p>
          <a:p>
            <a:r>
              <a:rPr lang="en-IN" dirty="0"/>
              <a:t>Files attached:</a:t>
            </a:r>
          </a:p>
          <a:p>
            <a:pPr lvl="1"/>
            <a:r>
              <a:rPr lang="en-IN" dirty="0"/>
              <a:t>Car-rating-Kia_total.csv,</a:t>
            </a:r>
          </a:p>
          <a:p>
            <a:pPr lvl="1"/>
            <a:r>
              <a:rPr lang="en-IN" dirty="0"/>
              <a:t>Car-rating-Jeep_total.csv</a:t>
            </a:r>
          </a:p>
          <a:p>
            <a:pPr lvl="1"/>
            <a:r>
              <a:rPr lang="en-IN" dirty="0"/>
              <a:t>Car-rating-MG_total.csv</a:t>
            </a:r>
          </a:p>
          <a:p>
            <a:pPr marL="457200" lvl="1" indent="0">
              <a:buNone/>
            </a:pPr>
            <a:endParaRPr lang="en-IN" sz="1400" dirty="0"/>
          </a:p>
          <a:p>
            <a:r>
              <a:rPr lang="en-IN" dirty="0"/>
              <a:t>Review parameters:</a:t>
            </a:r>
          </a:p>
          <a:p>
            <a:pPr lvl="1"/>
            <a:r>
              <a:rPr lang="en-IN" dirty="0"/>
              <a:t>'Review-Text’, </a:t>
            </a:r>
          </a:p>
          <a:p>
            <a:pPr lvl="1"/>
            <a:r>
              <a:rPr lang="en-IN" dirty="0"/>
              <a:t>'Review-Date’,</a:t>
            </a:r>
          </a:p>
          <a:p>
            <a:pPr lvl="1"/>
            <a:r>
              <a:rPr lang="en-IN" dirty="0"/>
              <a:t> 'Star-Rating’</a:t>
            </a:r>
          </a:p>
          <a:p>
            <a:r>
              <a:rPr lang="en-IN" sz="2900" dirty="0"/>
              <a:t>Technology: Selenium</a:t>
            </a:r>
          </a:p>
          <a:p>
            <a:pPr lvl="1"/>
            <a:r>
              <a:rPr lang="en-IN" sz="2500" dirty="0"/>
              <a:t>Car-Scrape-</a:t>
            </a:r>
            <a:r>
              <a:rPr lang="en-IN" sz="2500" dirty="0" err="1"/>
              <a:t>carwale</a:t>
            </a:r>
            <a:r>
              <a:rPr lang="en-IN" sz="2500" dirty="0"/>
              <a:t>-</a:t>
            </a:r>
            <a:r>
              <a:rPr lang="en-IN" sz="2500" dirty="0" err="1"/>
              <a:t>xxx.ipynb</a:t>
            </a:r>
            <a:endParaRPr lang="en-IN" sz="25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*</a:t>
            </a:r>
            <a:r>
              <a:rPr lang="en-IN" sz="2200" dirty="0"/>
              <a:t>All data available till date in carwale.com has been augmented with the negative rated data from carsdekho.com to get a better representation of all kinds(positive/negative) of reviews</a:t>
            </a:r>
          </a:p>
        </p:txBody>
      </p:sp>
    </p:spTree>
    <p:extLst>
      <p:ext uri="{BB962C8B-B14F-4D97-AF65-F5344CB8AC3E}">
        <p14:creationId xmlns:p14="http://schemas.microsoft.com/office/powerpoint/2010/main" val="132888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3823-3531-47AF-A6AB-EB0031E01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Customer View of Kia </a:t>
            </a:r>
            <a:r>
              <a:rPr lang="en-IN" dirty="0" err="1"/>
              <a:t>Seltos</a:t>
            </a:r>
            <a:r>
              <a:rPr lang="en-IN" dirty="0"/>
              <a:t> – a comparison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D5052-6720-463D-A211-2EC5091D3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intensity of positive emotions of Jeep Compass and MG Hector are almost similar and somewhat better than Kia </a:t>
            </a:r>
            <a:r>
              <a:rPr lang="en-US" dirty="0" err="1"/>
              <a:t>Seltos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negative emotions, however, are more intense for Jeep Compass and quite mild for MG Hector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Kia is very often compared with </a:t>
            </a:r>
            <a:r>
              <a:rPr lang="it-IT" dirty="0"/>
              <a:t> Creta,Hyundai, Tata,Hyundai. Superior quality of Creta as compared to Kia Seltos is a concern in the reviews.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0BE131-21C1-43E1-A118-7F09232E5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376666"/>
            <a:ext cx="6172200" cy="409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6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05E61-B241-4BB3-BB9E-ABDE016F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Strengths vs Weaknesses – Kia </a:t>
            </a:r>
            <a:r>
              <a:rPr lang="en-IN" dirty="0" err="1"/>
              <a:t>Seltos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9C3B1-0032-4650-B99B-B7E7CDD168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Holistic Experience: great look, good driving experience, customer care, comfort, price, good mileage</a:t>
            </a:r>
          </a:p>
          <a:p>
            <a:r>
              <a:rPr lang="en-US" sz="2000" dirty="0"/>
              <a:t>Features: back seats, head rests, boot space, </a:t>
            </a:r>
            <a:endParaRPr lang="en-IN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E6194-85D0-4F0B-8AE1-A631FF2953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Holistic Experience: Low design and built quality, cosmetic features, price vs premium features, fitment to India market, test drive</a:t>
            </a:r>
          </a:p>
          <a:p>
            <a:r>
              <a:rPr lang="en-US" sz="2000" dirty="0"/>
              <a:t>Features: Lacks of sun roof, beige interiors, brake assist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744729-1AB6-4156-A3F3-4B6D1E328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3171825"/>
            <a:ext cx="4838700" cy="26822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D87059-922B-4DFA-B5F2-82DDB44A8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3367088"/>
            <a:ext cx="48863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2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127BE-4BF2-4C6B-BB28-B992C8F07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Strengths and Weaknesses of Competitor</a:t>
            </a:r>
            <a:br>
              <a:rPr lang="en-IN" dirty="0"/>
            </a:br>
            <a:r>
              <a:rPr lang="en-IN" dirty="0"/>
              <a:t>- MG Hector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E8378B-5A2F-4B9C-AC9E-CF342CA184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9"/>
            <a:ext cx="5181600" cy="397823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AF63327-4EDA-4C3E-A5AA-49B69F68A0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52201"/>
            <a:ext cx="5181600" cy="397823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20C251-6295-428A-A880-DE43DACFE2AF}"/>
              </a:ext>
            </a:extLst>
          </p:cNvPr>
          <p:cNvSpPr txBox="1"/>
          <p:nvPr/>
        </p:nvSpPr>
        <p:spPr>
          <a:xfrm>
            <a:off x="1162975" y="5832629"/>
            <a:ext cx="931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 </a:t>
            </a:r>
            <a:r>
              <a:rPr lang="en-IN" sz="1400" dirty="0"/>
              <a:t>Left and Right sides are word cloud representations of the Strengths  and Weaknesses respectively of MG Hector</a:t>
            </a:r>
          </a:p>
        </p:txBody>
      </p:sp>
    </p:spTree>
    <p:extLst>
      <p:ext uri="{BB962C8B-B14F-4D97-AF65-F5344CB8AC3E}">
        <p14:creationId xmlns:p14="http://schemas.microsoft.com/office/powerpoint/2010/main" val="199873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CD4C3-030B-4634-A55F-0506A019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Strengths and Weaknesses of Competitor</a:t>
            </a:r>
            <a:br>
              <a:rPr lang="en-IN" dirty="0"/>
            </a:br>
            <a:r>
              <a:rPr lang="en-IN" dirty="0"/>
              <a:t>- Jeep Compass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6C4E2FC-7C5E-4881-86F2-7E22B43DF7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4"/>
            <a:ext cx="5181600" cy="4351337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E5BECF0-D741-401C-ABEB-8F9A3941D7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5181600" cy="435133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D2F1A6-F627-4068-BF94-B86F075D67B4}"/>
              </a:ext>
            </a:extLst>
          </p:cNvPr>
          <p:cNvSpPr txBox="1"/>
          <p:nvPr/>
        </p:nvSpPr>
        <p:spPr>
          <a:xfrm>
            <a:off x="1171853" y="5956921"/>
            <a:ext cx="931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 </a:t>
            </a:r>
            <a:r>
              <a:rPr lang="en-IN" sz="1400" dirty="0"/>
              <a:t>Left and Right sides are word cloud representations of the Strengths  and Weaknesses respectively of Jeep Compass</a:t>
            </a:r>
          </a:p>
        </p:txBody>
      </p:sp>
    </p:spTree>
    <p:extLst>
      <p:ext uri="{BB962C8B-B14F-4D97-AF65-F5344CB8AC3E}">
        <p14:creationId xmlns:p14="http://schemas.microsoft.com/office/powerpoint/2010/main" val="3018384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5E72-3CDB-4E42-A3F6-994A54523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Emotional Connect with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80C81-2ADB-4031-9330-140E86650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sz="2400" dirty="0"/>
              <a:t>Good look, good driving experience, comfort, price, good mileage, premium features, Quality, safety features</a:t>
            </a:r>
          </a:p>
          <a:p>
            <a:r>
              <a:rPr lang="en-US" sz="2400" dirty="0"/>
              <a:t>Customer care, Value for money and Fitment to Indian roads</a:t>
            </a:r>
          </a:p>
          <a:p>
            <a:r>
              <a:rPr lang="en-US" sz="2400" dirty="0"/>
              <a:t>Comparison of features as provided by the competitors in the same segment</a:t>
            </a:r>
          </a:p>
          <a:p>
            <a:r>
              <a:rPr lang="en-US" sz="2400" dirty="0"/>
              <a:t>Expectations set vs Actual feature qualities</a:t>
            </a:r>
          </a:p>
          <a:p>
            <a:endParaRPr lang="en-US" sz="2400" dirty="0"/>
          </a:p>
          <a:p>
            <a:endParaRPr lang="en-IN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2AA1F9-0D0A-40F4-B3C0-BB964E690D03}"/>
              </a:ext>
            </a:extLst>
          </p:cNvPr>
          <p:cNvSpPr/>
          <p:nvPr/>
        </p:nvSpPr>
        <p:spPr>
          <a:xfrm>
            <a:off x="5307226" y="3244334"/>
            <a:ext cx="1577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customer care,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252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5E72-3CDB-4E42-A3F6-994A54523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Positioning and Promotions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80C81-2ADB-4031-9330-140E86650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Promotions:</a:t>
            </a:r>
          </a:p>
          <a:p>
            <a:pPr lvl="1"/>
            <a:r>
              <a:rPr lang="en-US" sz="2000" dirty="0"/>
              <a:t>Focus on comfortable features – back seats, head rest, boot space </a:t>
            </a:r>
            <a:r>
              <a:rPr lang="en-US" sz="2000" dirty="0" err="1"/>
              <a:t>etc</a:t>
            </a:r>
            <a:endParaRPr lang="en-US" sz="2000" dirty="0"/>
          </a:p>
          <a:p>
            <a:pPr lvl="1"/>
            <a:r>
              <a:rPr lang="en-US" sz="2000" dirty="0"/>
              <a:t>Good looks </a:t>
            </a:r>
          </a:p>
          <a:p>
            <a:pPr lvl="1"/>
            <a:r>
              <a:rPr lang="en-US" sz="2000" dirty="0"/>
              <a:t>Good driving experience</a:t>
            </a:r>
          </a:p>
          <a:p>
            <a:pPr lvl="1"/>
            <a:r>
              <a:rPr lang="en-US" sz="2000" dirty="0"/>
              <a:t>Customer care</a:t>
            </a:r>
          </a:p>
          <a:p>
            <a:pPr marL="0" indent="0">
              <a:buNone/>
            </a:pPr>
            <a:r>
              <a:rPr lang="en-US" sz="2400" dirty="0"/>
              <a:t>Improvement Areas:</a:t>
            </a:r>
          </a:p>
          <a:p>
            <a:pPr lvl="1"/>
            <a:r>
              <a:rPr lang="en-US" sz="2000" dirty="0"/>
              <a:t>Premium features like sun roof </a:t>
            </a:r>
            <a:r>
              <a:rPr lang="en-US" sz="2000" dirty="0" err="1"/>
              <a:t>etc</a:t>
            </a:r>
            <a:endParaRPr lang="en-US" sz="2000" dirty="0"/>
          </a:p>
          <a:p>
            <a:pPr lvl="1"/>
            <a:r>
              <a:rPr lang="en-US" sz="2000" dirty="0"/>
              <a:t>Alternative to beige colored interiors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Of particular significance from market development point of view are phrases like '</a:t>
            </a:r>
            <a:r>
              <a:rPr lang="en-US" sz="2000" dirty="0" err="1"/>
              <a:t>india_market</a:t>
            </a:r>
            <a:r>
              <a:rPr lang="en-US" sz="2000" dirty="0"/>
              <a:t>', '</a:t>
            </a:r>
            <a:r>
              <a:rPr lang="en-US" sz="2000" dirty="0" err="1"/>
              <a:t>electric_variant</a:t>
            </a:r>
            <a:r>
              <a:rPr lang="en-US" sz="2000" dirty="0"/>
              <a:t>' which come out in the textual analysis we have done. These would be the actionable insights that require further marketing analysis.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IN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2AA1F9-0D0A-40F4-B3C0-BB964E690D03}"/>
              </a:ext>
            </a:extLst>
          </p:cNvPr>
          <p:cNvSpPr/>
          <p:nvPr/>
        </p:nvSpPr>
        <p:spPr>
          <a:xfrm>
            <a:off x="5307226" y="3244334"/>
            <a:ext cx="1577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customer care,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5772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C8C4-3B03-4893-867A-DECEFDAD2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2203450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09579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466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TABA Assignment Report   Client – Kia Seltos Source – User Reviews of Kia Seltos, Jeep Compass, MG Hector </vt:lpstr>
      <vt:lpstr>Data Collection via Web Scraping</vt:lpstr>
      <vt:lpstr>Customer View of Kia Seltos – a comparison</vt:lpstr>
      <vt:lpstr>Strengths vs Weaknesses – Kia Seltos</vt:lpstr>
      <vt:lpstr>Strengths and Weaknesses of Competitor - MG Hector</vt:lpstr>
      <vt:lpstr>Strengths and Weaknesses of Competitor - Jeep Compass</vt:lpstr>
      <vt:lpstr>Emotional Connect with Customers</vt:lpstr>
      <vt:lpstr>Positioning and Promotions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Analysis Assignment Report   Client – Kia Seltos Source – User Reviews of Kia Seltos, Jeep Compass, MG Hector </dc:title>
  <dc:creator>ruma</dc:creator>
  <cp:lastModifiedBy>ruma</cp:lastModifiedBy>
  <cp:revision>57</cp:revision>
  <dcterms:created xsi:type="dcterms:W3CDTF">2019-12-26T00:59:31Z</dcterms:created>
  <dcterms:modified xsi:type="dcterms:W3CDTF">2019-12-26T12:11:15Z</dcterms:modified>
</cp:coreProperties>
</file>