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96439"/>
          </a:xfrm>
          <a:prstGeom prst="rect"/>
          <a:noFill/>
        </p:spPr>
        <p:txBody>
          <a:bodyPr rtlCol="0" wrap="square">
            <a:spAutoFit/>
          </a:bodyPr>
          <a:p>
            <a:r>
              <a:rPr sz="2400" lang="en-US"/>
              <a:t>STUDENT NAME:</a:t>
            </a:r>
            <a:r>
              <a:rPr altLang="en-IN" sz="2400" lang="en-US"/>
              <a:t>V</a:t>
            </a:r>
            <a:r>
              <a:rPr altLang="en-IN" sz="2400" lang="en-US"/>
              <a:t>.</a:t>
            </a:r>
            <a:r>
              <a:rPr altLang="en-IN" sz="2400" lang="en-US"/>
              <a:t> </a:t>
            </a:r>
            <a:r>
              <a:rPr altLang="en-IN" sz="2400" lang="en-US"/>
              <a:t>A</a:t>
            </a:r>
            <a:r>
              <a:rPr altLang="en-IN" sz="2400" lang="en-US"/>
              <a:t>m</a:t>
            </a:r>
            <a:r>
              <a:rPr altLang="en-IN" sz="2400" lang="en-US"/>
              <a:t>b</a:t>
            </a:r>
            <a:r>
              <a:rPr altLang="en-IN" sz="2400" lang="en-US"/>
              <a:t>r</a:t>
            </a:r>
            <a:r>
              <a:rPr altLang="en-IN" sz="2400" lang="en-US"/>
              <a:t>o</a:t>
            </a:r>
            <a:r>
              <a:rPr altLang="en-IN" sz="2400" lang="en-US"/>
              <a:t>s</a:t>
            </a:r>
            <a:r>
              <a:rPr altLang="en-IN" sz="2400" lang="en-US"/>
              <a:t>s</a:t>
            </a:r>
            <a:endParaRPr dirty="0" sz="2400" lang="en-US"/>
          </a:p>
          <a:p>
            <a:r>
              <a:rPr dirty="0" sz="2400" lang="en-US"/>
              <a:t>REGISTER NO:</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0</a:t>
            </a:r>
            <a:r>
              <a:rPr altLang="en-IN" dirty="0" sz="2400" lang="en-US"/>
              <a:t>8</a:t>
            </a:r>
            <a:r>
              <a:rPr altLang="en-IN" dirty="0" sz="2400" lang="en-US"/>
              <a:t>5</a:t>
            </a:r>
            <a:r>
              <a:rPr altLang="en-IN" dirty="0" sz="2400" lang="en-US"/>
              <a:t>5</a:t>
            </a:r>
            <a:endParaRPr altLang="en-US" lang="zh-CN"/>
          </a:p>
          <a:p>
            <a:r>
              <a:rPr dirty="0" sz="2400" lang="en-US"/>
              <a:t>DEPARTMENT:</a:t>
            </a:r>
            <a:r>
              <a:rPr altLang="en-IN" dirty="0" sz="2400" lang="en-US"/>
              <a:t>B</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 </a:t>
            </a:r>
            <a:r>
              <a:rPr altLang="en-IN" dirty="0" sz="2400" lang="en-US"/>
              <a:t>c</a:t>
            </a:r>
            <a:r>
              <a:rPr altLang="en-IN" dirty="0" sz="2400" lang="en-US"/>
              <a:t>s</a:t>
            </a:r>
            <a:endParaRPr altLang="en-US" lang="zh-CN"/>
          </a:p>
          <a:p>
            <a:r>
              <a:rPr dirty="0" sz="2400" lang="en-US"/>
              <a:t>COLLEGE</a:t>
            </a:r>
            <a:r>
              <a:rPr altLang="en-IN" dirty="0" sz="2400" lang="en-US"/>
              <a:t>:</a:t>
            </a:r>
            <a:r>
              <a:rPr altLang="en-IN" dirty="0" sz="2400" lang="en-US"/>
              <a:t>A</a:t>
            </a:r>
            <a:r>
              <a:rPr altLang="en-IN" dirty="0" sz="2400" lang="en-US"/>
              <a:t>n</a:t>
            </a:r>
            <a:r>
              <a:rPr altLang="en-IN" dirty="0" sz="2400" lang="en-US"/>
              <a:t>n</a:t>
            </a:r>
            <a:r>
              <a:rPr altLang="en-IN" dirty="0" sz="2400" lang="en-US"/>
              <a:t>a</a:t>
            </a:r>
            <a:r>
              <a:rPr altLang="en-IN" dirty="0" sz="2400" lang="en-US"/>
              <a:t>i</a:t>
            </a:r>
            <a:r>
              <a:rPr altLang="en-IN" dirty="0" sz="2400" lang="en-US"/>
              <a:t> </a:t>
            </a:r>
            <a:r>
              <a:rPr altLang="en-IN" dirty="0" sz="2400" lang="en-US"/>
              <a:t>v</a:t>
            </a:r>
            <a:r>
              <a:rPr altLang="en-IN" dirty="0" sz="2400" lang="en-US"/>
              <a:t>i</a:t>
            </a:r>
            <a:r>
              <a:rPr altLang="en-IN" dirty="0" sz="2400" lang="en-US"/>
              <a:t>o</a:t>
            </a:r>
            <a:r>
              <a:rPr altLang="en-IN" dirty="0" sz="2400" lang="en-US"/>
              <a:t>l</a:t>
            </a:r>
            <a:r>
              <a:rPr altLang="en-IN" dirty="0" sz="2400" lang="en-US"/>
              <a:t>e</a:t>
            </a:r>
            <a:r>
              <a:rPr altLang="en-IN" dirty="0" sz="2400" lang="en-US"/>
              <a:t>t</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b</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
          <p:cNvSpPr txBox="1"/>
          <p:nvPr/>
        </p:nvSpPr>
        <p:spPr>
          <a:xfrm>
            <a:off x="739774" y="1091882"/>
            <a:ext cx="6623206" cy="4536439"/>
          </a:xfrm>
          <a:prstGeom prst="rect"/>
        </p:spPr>
        <p:txBody>
          <a:bodyPr rtlCol="0" wrap="square">
            <a:spAutoFit/>
          </a:bodyPr>
          <a:p>
            <a:r>
              <a:rPr sz="2800" lang="en-US">
                <a:solidFill>
                  <a:srgbClr val="000000"/>
                </a:solidFill>
              </a:rPr>
              <a:t>The modeling phase of turnover analysis involves using statistical techniques and machine learning algorithms to identify patterns, predict employee turnover, and determine the key factors driving turnover. The primary goal of turnover modeling is to create actionable insights that help organizations proactively retain employees.Here’s a structured approach to turnover analysis modeling:</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8007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2" name=""/>
          <p:cNvSpPr txBox="1"/>
          <p:nvPr/>
        </p:nvSpPr>
        <p:spPr>
          <a:xfrm>
            <a:off x="906461" y="1857375"/>
            <a:ext cx="6219879" cy="3202940"/>
          </a:xfrm>
          <a:prstGeom prst="rect"/>
        </p:spPr>
        <p:txBody>
          <a:bodyPr rtlCol="0" wrap="square">
            <a:spAutoFit/>
          </a:bodyPr>
          <a:p>
            <a:r>
              <a:rPr sz="2800" lang="en-US">
                <a:solidFill>
                  <a:srgbClr val="000000"/>
                </a:solidFill>
              </a:rPr>
              <a:t>The results of a comprehensive turnover analysis provide actionable insights into employee behavior, turnover trends, and the effectiveness of retention strategies. Below is an outline of the potential results derived from turnover analysis: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87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3" name=""/>
          <p:cNvSpPr txBox="1"/>
          <p:nvPr/>
        </p:nvSpPr>
        <p:spPr>
          <a:xfrm>
            <a:off x="755332" y="1432560"/>
            <a:ext cx="5447796" cy="4536440"/>
          </a:xfrm>
          <a:prstGeom prst="rect"/>
        </p:spPr>
        <p:txBody>
          <a:bodyPr rtlCol="0" wrap="square">
            <a:spAutoFit/>
          </a:bodyPr>
          <a:p>
            <a:r>
              <a:rPr sz="2800" lang="en-US">
                <a:solidFill>
                  <a:srgbClr val="000000"/>
                </a:solidFill>
              </a:rPr>
              <a:t>Employee turnover is a critical challenge for organizations, impacting both operational efficiency and financial performance. The turnover analysis conducted provides valuable insights into the key drivers of employee departures, high-risk areas, and potential solutions to reduce turnover.</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0"/>
          </a:xfrm>
          <a:prstGeom prst="rect"/>
          <a:noFill/>
        </p:spPr>
        <p:txBody>
          <a:bodyPr rtlCol="0" wrap="square">
            <a:spAutoFit/>
          </a:bodyPr>
          <a:p>
            <a:r>
              <a:rPr altLang="en-IN" b="1" dirty="0" sz="6600" lang="en-US">
                <a:solidFill>
                  <a:srgbClr val="0F0F0F"/>
                </a:solidFill>
                <a:latin typeface="Times New Roman" panose="02020603050405020304" pitchFamily="18" charset="0"/>
                <a:cs typeface="Times New Roman" panose="02020603050405020304" pitchFamily="18" charset="0"/>
              </a:rPr>
              <a:t>T</a:t>
            </a:r>
            <a:r>
              <a:rPr altLang="en-IN" b="1" dirty="0" sz="6600" lang="en-US">
                <a:solidFill>
                  <a:srgbClr val="0F0F0F"/>
                </a:solidFill>
                <a:latin typeface="Times New Roman" panose="02020603050405020304" pitchFamily="18" charset="0"/>
                <a:cs typeface="Times New Roman" panose="02020603050405020304" pitchFamily="18" charset="0"/>
              </a:rPr>
              <a:t>u</a:t>
            </a:r>
            <a:r>
              <a:rPr altLang="en-IN" b="1" dirty="0" sz="6600" lang="en-US">
                <a:solidFill>
                  <a:srgbClr val="0F0F0F"/>
                </a:solidFill>
                <a:latin typeface="Times New Roman" panose="02020603050405020304" pitchFamily="18" charset="0"/>
                <a:cs typeface="Times New Roman" panose="02020603050405020304" pitchFamily="18" charset="0"/>
              </a:rPr>
              <a:t>r</a:t>
            </a:r>
            <a:r>
              <a:rPr altLang="en-IN" b="1" dirty="0" sz="6600" lang="en-US">
                <a:solidFill>
                  <a:srgbClr val="0F0F0F"/>
                </a:solidFill>
                <a:latin typeface="Times New Roman" panose="02020603050405020304" pitchFamily="18" charset="0"/>
                <a:cs typeface="Times New Roman" panose="02020603050405020304" pitchFamily="18" charset="0"/>
              </a:rPr>
              <a:t>n</a:t>
            </a:r>
            <a:r>
              <a:rPr altLang="en-IN" b="1" dirty="0" sz="6600" lang="en-US">
                <a:solidFill>
                  <a:srgbClr val="0F0F0F"/>
                </a:solidFill>
                <a:latin typeface="Times New Roman" panose="02020603050405020304" pitchFamily="18" charset="0"/>
                <a:cs typeface="Times New Roman" panose="02020603050405020304" pitchFamily="18" charset="0"/>
              </a:rPr>
              <a:t>o</a:t>
            </a:r>
            <a:r>
              <a:rPr altLang="en-IN" b="1" dirty="0" sz="6600" lang="en-US">
                <a:solidFill>
                  <a:srgbClr val="0F0F0F"/>
                </a:solidFill>
                <a:latin typeface="Times New Roman" panose="02020603050405020304" pitchFamily="18" charset="0"/>
                <a:cs typeface="Times New Roman" panose="02020603050405020304" pitchFamily="18" charset="0"/>
              </a:rPr>
              <a:t>v</a:t>
            </a:r>
            <a:r>
              <a:rPr altLang="en-IN" b="1" dirty="0" sz="6600" lang="en-US">
                <a:solidFill>
                  <a:srgbClr val="0F0F0F"/>
                </a:solidFill>
                <a:latin typeface="Times New Roman" panose="02020603050405020304" pitchFamily="18" charset="0"/>
                <a:cs typeface="Times New Roman" panose="02020603050405020304" pitchFamily="18" charset="0"/>
              </a:rPr>
              <a:t>e</a:t>
            </a:r>
            <a:r>
              <a:rPr altLang="en-IN" b="1" dirty="0" sz="6600" lang="en-US">
                <a:solidFill>
                  <a:srgbClr val="0F0F0F"/>
                </a:solidFill>
                <a:latin typeface="Times New Roman" panose="02020603050405020304" pitchFamily="18" charset="0"/>
                <a:cs typeface="Times New Roman" panose="02020603050405020304" pitchFamily="18" charset="0"/>
              </a:rPr>
              <a:t>r</a:t>
            </a:r>
            <a:r>
              <a:rPr altLang="en-IN" b="1" dirty="0" sz="6600" lang="en-US">
                <a:solidFill>
                  <a:srgbClr val="0F0F0F"/>
                </a:solidFill>
                <a:latin typeface="Times New Roman" panose="02020603050405020304" pitchFamily="18" charset="0"/>
                <a:cs typeface="Times New Roman" panose="02020603050405020304" pitchFamily="18" charset="0"/>
              </a:rPr>
              <a:t> </a:t>
            </a:r>
            <a:r>
              <a:rPr altLang="en-IN" b="1" dirty="0" sz="6600" lang="en-US">
                <a:solidFill>
                  <a:srgbClr val="0F0F0F"/>
                </a:solidFill>
                <a:latin typeface="Times New Roman" panose="02020603050405020304" pitchFamily="18" charset="0"/>
                <a:cs typeface="Times New Roman" panose="02020603050405020304" pitchFamily="18" charset="0"/>
              </a:rPr>
              <a:t>a</a:t>
            </a:r>
            <a:r>
              <a:rPr altLang="en-IN" b="1" dirty="0" sz="6600" lang="en-US">
                <a:solidFill>
                  <a:srgbClr val="0F0F0F"/>
                </a:solidFill>
                <a:latin typeface="Times New Roman" panose="02020603050405020304" pitchFamily="18" charset="0"/>
                <a:cs typeface="Times New Roman" panose="02020603050405020304" pitchFamily="18" charset="0"/>
              </a:rPr>
              <a:t>n</a:t>
            </a:r>
            <a:r>
              <a:rPr altLang="en-IN" b="1" dirty="0" sz="6600" lang="en-US">
                <a:solidFill>
                  <a:srgbClr val="0F0F0F"/>
                </a:solidFill>
                <a:latin typeface="Times New Roman" panose="02020603050405020304" pitchFamily="18" charset="0"/>
                <a:cs typeface="Times New Roman" panose="02020603050405020304" pitchFamily="18" charset="0"/>
              </a:rPr>
              <a:t>a</a:t>
            </a:r>
            <a:r>
              <a:rPr altLang="en-IN" b="1" dirty="0" sz="6600" lang="en-US">
                <a:solidFill>
                  <a:srgbClr val="0F0F0F"/>
                </a:solidFill>
                <a:latin typeface="Times New Roman" panose="02020603050405020304" pitchFamily="18" charset="0"/>
                <a:cs typeface="Times New Roman" panose="02020603050405020304" pitchFamily="18" charset="0"/>
              </a:rPr>
              <a:t>l</a:t>
            </a:r>
            <a:r>
              <a:rPr altLang="en-IN" b="1" dirty="0" sz="6600" lang="en-US">
                <a:solidFill>
                  <a:srgbClr val="0F0F0F"/>
                </a:solidFill>
                <a:latin typeface="Times New Roman" panose="02020603050405020304" pitchFamily="18" charset="0"/>
                <a:cs typeface="Times New Roman" panose="02020603050405020304" pitchFamily="18" charset="0"/>
              </a:rPr>
              <a:t>y</a:t>
            </a:r>
            <a:r>
              <a:rPr altLang="en-IN" b="1" dirty="0" sz="6600" lang="en-US">
                <a:solidFill>
                  <a:srgbClr val="0F0F0F"/>
                </a:solidFill>
                <a:latin typeface="Times New Roman" panose="02020603050405020304" pitchFamily="18" charset="0"/>
                <a:cs typeface="Times New Roman" panose="02020603050405020304" pitchFamily="18" charset="0"/>
              </a:rPr>
              <a:t>sis</a:t>
            </a:r>
            <a:r>
              <a:rPr altLang="en-IN" b="1" dirty="0" sz="4400" lang="en-US">
                <a:solidFill>
                  <a:srgbClr val="0F0F0F"/>
                </a:solidFill>
                <a:latin typeface="Times New Roman" panose="02020603050405020304" pitchFamily="18" charset="0"/>
                <a:cs typeface="Times New Roman" panose="02020603050405020304" pitchFamily="18" charset="0"/>
              </a:rPr>
              <a:t>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4" y="378243"/>
            <a:ext cx="6419688" cy="7023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rot="154317">
            <a:off x="1249556" y="8827327"/>
            <a:ext cx="6796839" cy="17871440"/>
          </a:xfrm>
          <a:prstGeom prst="rect"/>
        </p:spPr>
        <p:txBody>
          <a:bodyPr rtlCol="0" wrap="square">
            <a:spAutoFit/>
          </a:bodyPr>
          <a:p>
            <a:r>
              <a:rPr sz="2800" lang="en-US">
                <a:solidFill>
                  <a:srgbClr val="000000"/>
                </a:solidFill>
              </a:rPr>
              <a:t>A **turnover analysis problem statement** typically identifies the issue of employee turnover within an organization, highlights its impact, and outlines the need for analysis. Here's an example problem statement:
---
**Problem Statement:**
"High employee turnover has become a critical issue in our organization, affecting operational efficiency, team morale, and increasing recruitment and training costs. Over the past year, the turnover rate has risen by 20%, significantly above the industry benchmark of 10%. This turnover has disproportionately impacted key departments, including Sales and IT, resulting in missed business opportunities and delays in project delivery.
The goal of this analysis is to understand the key drivers of employee turnover, identify trends in voluntary and involuntary exits, and recommend strategies to improve employee retention. The analysis will consider factors such as employee satisfaction, compensation, career development opportunities, management practices, and work-life balance, using both qualitative and quantitative data."
---
This type of problem statement sets the stage for a comprehensive turnover analysis aimed at diagnosing causes and proposing actionable solutions.</a:t>
            </a:r>
            <a:endParaRPr sz="2800" lang="en-US">
              <a:solidFill>
                <a:srgbClr val="000000"/>
              </a:solidFill>
            </a:endParaRPr>
          </a:p>
        </p:txBody>
      </p:sp>
      <p:sp>
        <p:nvSpPr>
          <p:cNvPr id="1048704" name=""/>
          <p:cNvSpPr txBox="1"/>
          <p:nvPr/>
        </p:nvSpPr>
        <p:spPr>
          <a:xfrm>
            <a:off x="676273" y="1118535"/>
            <a:ext cx="10550404" cy="13426438"/>
          </a:xfrm>
          <a:prstGeom prst="rect"/>
        </p:spPr>
        <p:txBody>
          <a:bodyPr rtlCol="0" wrap="square">
            <a:spAutoFit/>
          </a:bodyPr>
          <a:p>
            <a:r>
              <a:rPr sz="2800" lang="en-US">
                <a:solidFill>
                  <a:srgbClr val="000000"/>
                </a:solidFill>
              </a:rPr>
              <a:t>A **turnover analysis problem statement** typically identifies the issue of employee turnover within an organization, highlights its impact, and outlines the need for analysis. Here's an example problem statement:
---
**Problem Statement:**
"High employee turnover has become a critical issue in our organization, affecting operational efficiency, team morale, and increasing recruitment and training costs. Over the past year, the turnover rate has risen by 20%, significantly above the industry benchmark of 10%. This turnover has disproportionately impacted key departments, including Sales and IT, resulting in missed business opportunities and delays in project delivery.
The goal of this analysis is to understand the key drivers of employee turnover, identify trends in voluntary and involuntary exits, and recommend strategies to improve employee retention. The analysis will consider factors such as employee satisfaction, compensation, career development opportunities, management practices, and work-life balance, using both qualitative and quantitative data."
---
This type of problem statement sets the stage for a comprehensive turnover analysis aimed at diagnosing causes and proposing actionable solutions.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
          <p:cNvSpPr txBox="1"/>
          <p:nvPr/>
        </p:nvSpPr>
        <p:spPr>
          <a:xfrm>
            <a:off x="739775" y="1695450"/>
            <a:ext cx="4572000" cy="57876444"/>
          </a:xfrm>
          <a:prstGeom prst="rect"/>
        </p:spPr>
        <p:txBody>
          <a:bodyPr rtlCol="0" wrap="square">
            <a:spAutoFit/>
          </a:bodyPr>
          <a:p>
            <a:r>
              <a:rPr sz="2800" lang="en-US">
                <a:solidFill>
                  <a:srgbClr val="000000"/>
                </a:solidFill>
              </a:rPr>
              <a:t>A **turnover analysis project overview** outlines the goals, scope, methodology, and expected outcomes of a project aimed at understanding and addressing employee turnover. Here’s an example of how it could be structured:
---
### **Project Overview: Turnover Analysis**
**Objective:**
The main objective of this project is to analyze the key factors contributing to employee turnover within the organization and to provide actionable insights to reduce turnover rates, improve employee retention, and increase overall workforce stability.
**Scope:**
The analysis will cover the following areas:
- **Historical Turnover Data**: Reviewing turnover rates over the last 2-3 years, including both voluntary and involuntary exits.
- **Demographic Breakdown**: Analyzing turnover by department, role, tenure, location, age, and gender to identify any patterns.
- **Employee Satisfaction and Engagement**: Evaluating employee satisfaction survey results, exit interview data, and feedback on work conditions, career development, and management support.
- **External Factors**: Benchmarking turnover rates against industry standards and identifying external factors like labor market trends or economic conditions that may be influencing turnover.
- **Financial Impact**: Assessing the cost of turnover, including recruitment, training, lost productivity, and impact on customer service.
**Methodology:**
- **Data Collection**: Gathering quantitative data from HR systems (e.g., turnover rates, tenure, exit interviews) and qualitative data from employee surveys and interviews.
- **Data Analysis**: Using statistical tools to identify patterns, correlations, and key drivers of turnover. This could include regression analysis to link factors like job satisfaction, compensation, or career growth with turnover rates.
- **Benchmarking**: Comparing company turnover rates to industry norms and best practices.
- **Recommendations**: Based on findings, proposing targeted interventions such as improving onboarding, increasing engagement, revising compensation structures, or enhancing management training.
**Timeline:**
The project will be carried out in four phases:
1. **Data Gathering**: 2 weeks
2. **Analysis**: 4 weeks
3. **Reporting and Recommendations**: 2 weeks
4. **Implementation Support**: 1 month (if required)
**Expected Outcomes:**
- Identification of key drivers of turnover
- Actionable strategies to improve employee retention
- A reduction in turnover rates by X% within 6-12 months
- Enhanced understanding of employee satisfaction and engagement factors
- A cost-benefit analysis of turnover reduction initiatives
---
This overview provides a clear, structured plan for addressing turnover through a detailed analysis process.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619124" y="1695450"/>
            <a:ext cx="9486828" cy="11648440"/>
          </a:xfrm>
          <a:prstGeom prst="rect"/>
        </p:spPr>
        <p:txBody>
          <a:bodyPr rtlCol="0" wrap="square">
            <a:spAutoFit/>
          </a:bodyPr>
          <a:p>
            <a:r>
              <a:rPr sz="2800" lang="en-US">
                <a:solidFill>
                  <a:srgbClr val="000000"/>
                </a:solidFill>
              </a:rPr>
              <a:t>The **end users** of a turnover analysis are individuals or groups within the organization who will use the insights and recommendations from the analysis to make informed decisions. Here’s a list of key end users:
### 1. **HR Department**
   - **HR Managers and Recruiters**: Use the analysis to identify patterns in turnover, refine recruitment strategies, and design retention initiatives (e.g., improving onboarding or compensation structures).
   - **Employee Relations Specialists**: Leverage insights to address employee concerns, resolve conflicts, and foster a more positive work environment.
### 2. **Senior Management/Executives**
   - **CEO/COO/CFO**: Use the data to assess the financial and operational impacts of turnover, and ensure that strategic initiatives align with company goals and employee retention efforts.
   - **Department Heads**: Gain an understanding of department-specific turnover trends to implement tailored solutions, improve management practices, and address specific team challenges.
### 3. **Line Managers and Team Leaders**
   - Managers can use</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3153727" y="1695450"/>
            <a:ext cx="7210911" cy="10314941"/>
          </a:xfrm>
          <a:prstGeom prst="rect"/>
        </p:spPr>
        <p:txBody>
          <a:bodyPr rtlCol="0" wrap="square">
            <a:spAutoFit/>
          </a:bodyPr>
          <a:p>
            <a:r>
              <a:rPr sz="2800" lang="en-US">
                <a:solidFill>
                  <a:srgbClr val="000000"/>
                </a:solidFill>
              </a:rPr>
              <a:t>### **Our Solution: Turnover Analysis**
Our solution is a comprehensive **Turnover Analysis Platform** designed to identify, analyze, and address the root causes of employee turnover in your organization. By leveraging advanced data analytics, predictive modeling, and actionable insights, our solution empowers HR teams and business leaders to reduce turnover rates, enhance employee retention, and improve overall organizational performance.
---
### **Key Features:**
1. **Data Integration and Automation**  
   - Seamlessly integrates with your HR systems (e.g., HRIS, ATS, payroll) to pull data on employee tenure, performance, compensation, exit interviews, and more.
   - Automates data collection, reducing manual effort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87400"/>
          </a:xfrm>
        </p:spPr>
        <p:txBody>
          <a:bodyPr/>
          <a:p>
            <a:r>
              <a:rPr dirty="0" lang="en-IN"/>
              <a:t>Dataset Description</a:t>
            </a:r>
          </a:p>
        </p:txBody>
      </p:sp>
      <p:sp>
        <p:nvSpPr>
          <p:cNvPr id="1048708" name=""/>
          <p:cNvSpPr txBox="1"/>
          <p:nvPr/>
        </p:nvSpPr>
        <p:spPr>
          <a:xfrm>
            <a:off x="755332" y="1172844"/>
            <a:ext cx="10886948" cy="9870440"/>
          </a:xfrm>
          <a:prstGeom prst="rect"/>
        </p:spPr>
        <p:txBody>
          <a:bodyPr rtlCol="0" wrap="square">
            <a:spAutoFit/>
          </a:bodyPr>
          <a:p>
            <a:r>
              <a:rPr sz="2800" lang="en-US">
                <a:solidFill>
                  <a:srgbClr val="000000"/>
                </a:solidFill>
              </a:rPr>
              <a:t>### **Turnover Analysis: Data Description**
For effective turnover analysis, a variety of data sources must be collected to gain a comprehensive understanding of the factors driving employee turnover. Below is a description of the key data categories used in turnover analysis:
---
### **1. Employee Demographic Data:**
This data provides insights into who is leaving the organization based on individual characteristics.
   - **Employee ID**: Unique identifier for each employee.
   - **Age**: Can be used to analyze turnover rates across different age groups.
   - **Gender**: Helps identify whether turnover is higher in one gender compared to others.
   - **Ethnicity**: Useful for diversity and inclusion analysis related to turnover.
   - **Marital Status**: May impact retention, particularly for employees with families or dependents.
   - **Location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TextBox 8"/>
          <p:cNvSpPr txBox="1"/>
          <p:nvPr/>
        </p:nvSpPr>
        <p:spPr>
          <a:xfrm>
            <a:off x="2895600" y="2507103"/>
            <a:ext cx="8534018" cy="1869439"/>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Our Turnover Analysis Solution stands out because of its advanced features, innovative approach, and the tangible value it delivers. Here’s what sets it apart and gives it the "wow" factor:</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2024-09-28T05:58:38Z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4886ef45d2ef4462b0560df5b5aa2536</vt:lpwstr>
  </property>
</Properties>
</file>