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67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03905" y="1484452"/>
            <a:ext cx="6584188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04-Feb-20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04-Feb-20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49008" y="1831052"/>
            <a:ext cx="4089400" cy="399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52525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04-Feb-20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04-Feb-20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04-Feb-20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153155"/>
            <a:ext cx="762000" cy="606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437619" y="3153155"/>
            <a:ext cx="754379" cy="606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2958" y="779779"/>
            <a:ext cx="954608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6443" y="3198114"/>
            <a:ext cx="6119113" cy="2407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04-Feb-20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INSOF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046" y="833755"/>
            <a:ext cx="5875020" cy="27218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br>
              <a:rPr lang="en-US" sz="4400" dirty="0">
                <a:latin typeface="Arial"/>
                <a:cs typeface="Arial"/>
              </a:rPr>
            </a:br>
            <a:br>
              <a:rPr lang="en-US" sz="4400" dirty="0">
                <a:latin typeface="Arial"/>
                <a:cs typeface="Arial"/>
              </a:rPr>
            </a:br>
            <a:br>
              <a:rPr lang="en-US" sz="4400" dirty="0">
                <a:latin typeface="Arial"/>
                <a:cs typeface="Arial"/>
              </a:rPr>
            </a:br>
            <a:r>
              <a:rPr sz="4400" dirty="0">
                <a:latin typeface="Arial"/>
                <a:cs typeface="Arial"/>
              </a:rPr>
              <a:t>APRIORI</a:t>
            </a:r>
            <a:r>
              <a:rPr sz="4400" spc="-24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ALGORITHM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8728" y="691387"/>
            <a:ext cx="3034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LIMITATIONS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1566" y="1696593"/>
            <a:ext cx="8387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Apriori algorithm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can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slow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and the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bottleneck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candidate</a:t>
            </a:r>
            <a:r>
              <a:rPr sz="2000" spc="7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generation.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317" y="2885694"/>
            <a:ext cx="9272905" cy="2571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For example,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if the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transaction DB has </a:t>
            </a:r>
            <a:r>
              <a:rPr sz="2000" spc="10" dirty="0">
                <a:solidFill>
                  <a:srgbClr val="252525"/>
                </a:solidFill>
                <a:latin typeface="Carlito"/>
                <a:cs typeface="Carlito"/>
              </a:rPr>
              <a:t>10</a:t>
            </a:r>
            <a:r>
              <a:rPr sz="1950" spc="15" baseline="25641" dirty="0">
                <a:solidFill>
                  <a:srgbClr val="252525"/>
                </a:solidFill>
                <a:latin typeface="Carlito"/>
                <a:cs typeface="Carlito"/>
              </a:rPr>
              <a:t>4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frequent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1-itemsets, they will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generate</a:t>
            </a:r>
            <a:r>
              <a:rPr sz="2000" spc="-4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252525"/>
                </a:solidFill>
                <a:latin typeface="Carlito"/>
                <a:cs typeface="Carlito"/>
              </a:rPr>
              <a:t>10</a:t>
            </a:r>
            <a:r>
              <a:rPr sz="1950" spc="7" baseline="25641" dirty="0">
                <a:solidFill>
                  <a:srgbClr val="252525"/>
                </a:solidFill>
                <a:latin typeface="Carlito"/>
                <a:cs typeface="Carlito"/>
              </a:rPr>
              <a:t>7</a:t>
            </a:r>
            <a:endParaRPr sz="1950" baseline="25641" dirty="0">
              <a:latin typeface="Carlito"/>
              <a:cs typeface="Carlito"/>
            </a:endParaRPr>
          </a:p>
          <a:p>
            <a:pPr marR="6350" algn="ctr">
              <a:lnSpc>
                <a:spcPct val="100000"/>
              </a:lnSpc>
              <a:spcBef>
                <a:spcPts val="2275"/>
              </a:spcBef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candidate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2-itemsets even after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employing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downward</a:t>
            </a:r>
            <a:r>
              <a:rPr sz="2000" spc="4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closure.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 dirty="0">
              <a:latin typeface="Carlito"/>
              <a:cs typeface="Carlito"/>
            </a:endParaRPr>
          </a:p>
          <a:p>
            <a:pPr marL="610235" marR="45720" indent="-610235">
              <a:lnSpc>
                <a:spcPct val="150000"/>
              </a:lnSpc>
              <a:buClr>
                <a:srgbClr val="83992A"/>
              </a:buClr>
              <a:buSzPct val="115000"/>
              <a:buFont typeface="Arial"/>
              <a:buChar char="•"/>
              <a:tabLst>
                <a:tab pos="610235" algn="l"/>
                <a:tab pos="610870" algn="l"/>
              </a:tabLst>
            </a:pPr>
            <a:r>
              <a:rPr sz="2000" spc="-95" dirty="0">
                <a:solidFill>
                  <a:srgbClr val="252525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compute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those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with sup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more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than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min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sup, the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database need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scanned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at 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every level.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It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needs </a:t>
            </a:r>
            <a:r>
              <a:rPr sz="2000" spc="10" dirty="0">
                <a:solidFill>
                  <a:srgbClr val="252525"/>
                </a:solidFill>
                <a:latin typeface="Carlito"/>
                <a:cs typeface="Carlito"/>
              </a:rPr>
              <a:t>(</a:t>
            </a:r>
            <a:r>
              <a:rPr sz="2000" i="1" spc="10" dirty="0">
                <a:solidFill>
                  <a:srgbClr val="252525"/>
                </a:solidFill>
                <a:latin typeface="Carlito"/>
                <a:cs typeface="Carlito"/>
              </a:rPr>
              <a:t>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+</a:t>
            </a:r>
            <a:r>
              <a:rPr sz="2000" i="1" spc="-5" dirty="0">
                <a:solidFill>
                  <a:srgbClr val="252525"/>
                </a:solidFill>
                <a:latin typeface="Carlito"/>
                <a:cs typeface="Carlito"/>
              </a:rPr>
              <a:t>1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)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scans,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where </a:t>
            </a:r>
            <a:r>
              <a:rPr sz="2000" i="1" dirty="0">
                <a:solidFill>
                  <a:srgbClr val="252525"/>
                </a:solidFill>
                <a:latin typeface="Carlito"/>
                <a:cs typeface="Carlito"/>
              </a:rPr>
              <a:t>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is the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length of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longest</a:t>
            </a:r>
            <a:r>
              <a:rPr sz="2000" spc="4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pattern.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11156" y="38100"/>
            <a:ext cx="1793748" cy="53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715" y="745362"/>
            <a:ext cx="1059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5" dirty="0"/>
              <a:t>METHODS</a:t>
            </a:r>
            <a:r>
              <a:rPr spc="-650" dirty="0"/>
              <a:t> </a:t>
            </a:r>
            <a:r>
              <a:rPr spc="-75" dirty="0"/>
              <a:t>TO</a:t>
            </a:r>
            <a:r>
              <a:rPr spc="-380" dirty="0"/>
              <a:t> </a:t>
            </a:r>
            <a:r>
              <a:rPr spc="80" dirty="0"/>
              <a:t>IMPROVE</a:t>
            </a:r>
            <a:r>
              <a:rPr spc="-555" dirty="0"/>
              <a:t> </a:t>
            </a:r>
            <a:r>
              <a:rPr spc="15" dirty="0"/>
              <a:t>APRIORI’S</a:t>
            </a:r>
            <a:r>
              <a:rPr spc="-375" dirty="0"/>
              <a:t> </a:t>
            </a:r>
            <a:r>
              <a:rPr spc="-45" dirty="0"/>
              <a:t>EFFICIENCY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291" y="1517752"/>
            <a:ext cx="9369425" cy="453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30000"/>
              </a:lnSpc>
              <a:spcBef>
                <a:spcPts val="1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Hash-based itemset counting: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k-itemset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whose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corresponding hashing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bucket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count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is 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below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threshold cannot be</a:t>
            </a:r>
            <a:r>
              <a:rPr sz="2000" spc="-3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frequent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8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Transaction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reduction: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transaction that does not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contain any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frequent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k-itemset</a:t>
            </a:r>
            <a:r>
              <a:rPr sz="2000" spc="5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is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useless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subsequent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scans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Partitioning: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Any itemset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is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potentially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frequent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DB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must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frequent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at</a:t>
            </a:r>
            <a:r>
              <a:rPr sz="2000" spc="14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least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one of the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partitions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of</a:t>
            </a:r>
            <a:r>
              <a:rPr sz="2000" spc="-5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DB.</a:t>
            </a:r>
            <a:endParaRPr sz="2000">
              <a:latin typeface="Carlito"/>
              <a:cs typeface="Carlito"/>
            </a:endParaRPr>
          </a:p>
          <a:p>
            <a:pPr marL="299085" marR="527050" indent="-287020">
              <a:lnSpc>
                <a:spcPct val="130000"/>
              </a:lnSpc>
              <a:spcBef>
                <a:spcPts val="10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Sampling: mining on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subset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of given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data, lower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support threshold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+ a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method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to 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the</a:t>
            </a:r>
            <a:r>
              <a:rPr sz="2000" spc="1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completeness</a:t>
            </a:r>
            <a:endParaRPr sz="2000">
              <a:latin typeface="Carlito"/>
              <a:cs typeface="Carlito"/>
            </a:endParaRPr>
          </a:p>
          <a:p>
            <a:pPr marL="299085" marR="266065" indent="-287020">
              <a:lnSpc>
                <a:spcPct val="130100"/>
              </a:lnSpc>
              <a:spcBef>
                <a:spcPts val="10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Dynamic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itemset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counting: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add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new candidate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itemsets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when all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their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subsets 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are estimated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be</a:t>
            </a:r>
            <a:r>
              <a:rPr sz="2000" spc="5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frequent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11156" y="38100"/>
            <a:ext cx="1793748" cy="53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014" y="805942"/>
            <a:ext cx="9344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5" dirty="0"/>
              <a:t>APRIORI</a:t>
            </a:r>
            <a:r>
              <a:rPr spc="-590" dirty="0"/>
              <a:t> </a:t>
            </a:r>
            <a:r>
              <a:rPr spc="25" dirty="0"/>
              <a:t>ADVANTAGES/DISADVANTAGES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6061" y="1780158"/>
            <a:ext cx="6013450" cy="390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Advantages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2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Uses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large itemset</a:t>
            </a:r>
            <a:r>
              <a:rPr sz="2000" spc="4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property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2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Easily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parallelized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2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Easy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to</a:t>
            </a:r>
            <a:r>
              <a:rPr sz="2000" spc="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implement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22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Disadvantages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2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Assumes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transaction database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is memory</a:t>
            </a:r>
            <a:r>
              <a:rPr sz="2000" spc="1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resident.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27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Requires many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database</a:t>
            </a:r>
            <a:r>
              <a:rPr sz="2000" spc="1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scans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11156" y="38100"/>
            <a:ext cx="1793748" cy="53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036443" y="3198114"/>
            <a:ext cx="6119113" cy="6998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8185" marR="43180" indent="-1531620">
              <a:lnSpc>
                <a:spcPct val="110000"/>
              </a:lnSpc>
              <a:spcBef>
                <a:spcPts val="100"/>
              </a:spcBef>
            </a:pPr>
            <a:r>
              <a:rPr lang="en-US" sz="4400" spc="-65" dirty="0">
                <a:hlinkClick r:id="rId2"/>
              </a:rPr>
              <a:t>Thank you</a:t>
            </a:r>
            <a:endParaRPr sz="4400" spc="-65" dirty="0">
              <a:hlinkClick r:id="rId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1186" y="836498"/>
            <a:ext cx="2539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0733" y="1975561"/>
            <a:ext cx="4132579" cy="31743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252525"/>
                </a:solidFill>
                <a:latin typeface="Carlito"/>
                <a:cs typeface="Carlito"/>
              </a:rPr>
              <a:t>DEFNITION OF APRIORI</a:t>
            </a:r>
            <a:r>
              <a:rPr sz="2000" b="1" spc="-10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Carlito"/>
                <a:cs typeface="Carlito"/>
              </a:rPr>
              <a:t>ALGORITHM</a:t>
            </a:r>
            <a:endParaRPr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22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KEY </a:t>
            </a:r>
            <a:r>
              <a:rPr sz="2000" b="1" spc="-10" dirty="0">
                <a:solidFill>
                  <a:srgbClr val="252525"/>
                </a:solidFill>
                <a:latin typeface="Carlito"/>
                <a:cs typeface="Carlito"/>
              </a:rPr>
              <a:t>CONCEPTS</a:t>
            </a:r>
            <a:endParaRPr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22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solidFill>
                  <a:srgbClr val="252525"/>
                </a:solidFill>
                <a:latin typeface="Carlito"/>
                <a:cs typeface="Carlito"/>
              </a:rPr>
              <a:t>STEPS </a:t>
            </a:r>
            <a:r>
              <a:rPr sz="2000" b="1" spc="-25" dirty="0">
                <a:solidFill>
                  <a:srgbClr val="252525"/>
                </a:solidFill>
                <a:latin typeface="Carlito"/>
                <a:cs typeface="Carlito"/>
              </a:rPr>
              <a:t>TO </a:t>
            </a: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PERFORM</a:t>
            </a:r>
            <a:r>
              <a:rPr sz="2000" b="1" spc="-4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rlito"/>
                <a:cs typeface="Carlito"/>
              </a:rPr>
              <a:t>APRIORI</a:t>
            </a:r>
            <a:endParaRPr sz="2000" dirty="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solidFill>
                  <a:srgbClr val="252525"/>
                </a:solidFill>
                <a:latin typeface="Carlito"/>
                <a:cs typeface="Carlito"/>
              </a:rPr>
              <a:t>ALGORITHM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252525"/>
                </a:solidFill>
                <a:latin typeface="Carlito"/>
                <a:cs typeface="Carlito"/>
              </a:rPr>
              <a:t>APRIORI </a:t>
            </a: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ALGORITHM</a:t>
            </a:r>
            <a:r>
              <a:rPr sz="2000" b="1" spc="-6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252525"/>
                </a:solidFill>
                <a:latin typeface="Carlito"/>
                <a:cs typeface="Carlito"/>
              </a:rPr>
              <a:t>EXAMPLE</a:t>
            </a:r>
            <a:endParaRPr sz="20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22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252525"/>
                </a:solidFill>
                <a:latin typeface="Carlito"/>
                <a:cs typeface="Carlito"/>
              </a:rPr>
              <a:t>MARKET </a:t>
            </a:r>
            <a:r>
              <a:rPr sz="2000" b="1" spc="-5" dirty="0">
                <a:solidFill>
                  <a:srgbClr val="252525"/>
                </a:solidFill>
                <a:latin typeface="Carlito"/>
                <a:cs typeface="Carlito"/>
              </a:rPr>
              <a:t>BASKET</a:t>
            </a:r>
            <a:r>
              <a:rPr sz="2000" b="1" spc="-2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b="1" spc="-25" dirty="0">
                <a:solidFill>
                  <a:srgbClr val="252525"/>
                </a:solidFill>
                <a:latin typeface="Carlito"/>
                <a:cs typeface="Carlito"/>
              </a:rPr>
              <a:t>ANALYSIS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6549008" y="1831052"/>
            <a:ext cx="4089400" cy="2955296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/>
          </a:p>
          <a:p>
            <a:pPr marL="299085" indent="-28702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30" dirty="0"/>
              <a:t>LIMITATIONS</a:t>
            </a:r>
          </a:p>
          <a:p>
            <a:pPr marL="299085" indent="-287020">
              <a:lnSpc>
                <a:spcPct val="100000"/>
              </a:lnSpc>
              <a:spcBef>
                <a:spcPts val="2039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pc="-5" dirty="0"/>
              <a:t>METHODS </a:t>
            </a:r>
            <a:r>
              <a:rPr spc="-25" dirty="0"/>
              <a:t>TO </a:t>
            </a:r>
            <a:r>
              <a:rPr spc="-10" dirty="0"/>
              <a:t>IMPROVE</a:t>
            </a:r>
            <a:r>
              <a:rPr spc="-45" dirty="0"/>
              <a:t> </a:t>
            </a:r>
            <a:r>
              <a:rPr dirty="0"/>
              <a:t>APRIORI’S</a:t>
            </a:r>
          </a:p>
          <a:p>
            <a:pPr marL="299085">
              <a:lnSpc>
                <a:spcPct val="100000"/>
              </a:lnSpc>
              <a:spcBef>
                <a:spcPts val="965"/>
              </a:spcBef>
            </a:pPr>
            <a:r>
              <a:rPr spc="-5" dirty="0"/>
              <a:t>EFFICIENCY</a:t>
            </a:r>
          </a:p>
          <a:p>
            <a:pPr marL="299085" marR="466090" indent="-287020">
              <a:lnSpc>
                <a:spcPct val="140000"/>
              </a:lnSpc>
              <a:spcBef>
                <a:spcPts val="10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/>
              <a:t>APRIORI  A</a:t>
            </a:r>
            <a:r>
              <a:rPr spc="-30" dirty="0"/>
              <a:t>D</a:t>
            </a:r>
            <a:r>
              <a:rPr spc="-105" dirty="0"/>
              <a:t>V</a:t>
            </a:r>
            <a:r>
              <a:rPr dirty="0"/>
              <a:t>AN</a:t>
            </a:r>
            <a:r>
              <a:rPr spc="-155" dirty="0"/>
              <a:t>T</a:t>
            </a:r>
            <a:r>
              <a:rPr spc="-30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dirty="0"/>
              <a:t>S/DI</a:t>
            </a:r>
            <a:r>
              <a:rPr spc="-20" dirty="0"/>
              <a:t>S</a:t>
            </a:r>
            <a:r>
              <a:rPr dirty="0"/>
              <a:t>A</a:t>
            </a:r>
            <a:r>
              <a:rPr spc="-30" dirty="0"/>
              <a:t>D</a:t>
            </a:r>
            <a:r>
              <a:rPr spc="-105" dirty="0"/>
              <a:t>V</a:t>
            </a:r>
            <a:r>
              <a:rPr dirty="0"/>
              <a:t>AN</a:t>
            </a:r>
            <a:r>
              <a:rPr spc="-155" dirty="0"/>
              <a:t>T</a:t>
            </a:r>
            <a:r>
              <a:rPr spc="-30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dirty="0"/>
              <a:t>S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3992A"/>
              </a:buClr>
              <a:buFont typeface="Arial"/>
              <a:buChar char="•"/>
            </a:pPr>
            <a:endParaRPr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8863" y="955674"/>
            <a:ext cx="8399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0" dirty="0"/>
              <a:t>DEFINITION</a:t>
            </a:r>
            <a:r>
              <a:rPr spc="-525" dirty="0"/>
              <a:t> </a:t>
            </a:r>
            <a:r>
              <a:rPr spc="-70" dirty="0"/>
              <a:t>OF</a:t>
            </a:r>
            <a:r>
              <a:rPr spc="-555" dirty="0"/>
              <a:t> </a:t>
            </a:r>
            <a:r>
              <a:rPr spc="50" dirty="0"/>
              <a:t>APRIORI</a:t>
            </a:r>
            <a:r>
              <a:rPr spc="-560" dirty="0"/>
              <a:t> </a:t>
            </a:r>
            <a:r>
              <a:rPr spc="3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2702" y="2071921"/>
            <a:ext cx="9324975" cy="328739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The Apriori Algorithm </a:t>
            </a:r>
            <a:r>
              <a:rPr sz="2000" dirty="0">
                <a:latin typeface="Carlito"/>
                <a:cs typeface="Carlito"/>
              </a:rPr>
              <a:t>is an </a:t>
            </a:r>
            <a:r>
              <a:rPr sz="2000" spc="-5" dirty="0">
                <a:latin typeface="Carlito"/>
                <a:cs typeface="Carlito"/>
              </a:rPr>
              <a:t>influential algorithm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mining </a:t>
            </a:r>
            <a:r>
              <a:rPr sz="2000" spc="-10" dirty="0">
                <a:latin typeface="Carlito"/>
                <a:cs typeface="Carlito"/>
              </a:rPr>
              <a:t>frequent itemsets</a:t>
            </a:r>
            <a:r>
              <a:rPr sz="2000" spc="12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for</a:t>
            </a:r>
            <a:endParaRPr sz="2000">
              <a:latin typeface="Carlito"/>
              <a:cs typeface="Carlito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Carlito"/>
                <a:cs typeface="Carlito"/>
              </a:rPr>
              <a:t>boolean association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rules.</a:t>
            </a:r>
            <a:endParaRPr sz="2000">
              <a:latin typeface="Carlito"/>
              <a:cs typeface="Carlito"/>
            </a:endParaRPr>
          </a:p>
          <a:p>
            <a:pPr marL="299085" marR="5080" indent="-287020">
              <a:lnSpc>
                <a:spcPct val="140000"/>
              </a:lnSpc>
              <a:spcBef>
                <a:spcPts val="10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rlito"/>
                <a:cs typeface="Carlito"/>
              </a:rPr>
              <a:t>Apriori uses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"bottom </a:t>
            </a:r>
            <a:r>
              <a:rPr sz="2000" dirty="0">
                <a:latin typeface="Carlito"/>
                <a:cs typeface="Carlito"/>
              </a:rPr>
              <a:t>up" </a:t>
            </a:r>
            <a:r>
              <a:rPr sz="2000" spc="-5" dirty="0">
                <a:latin typeface="Carlito"/>
                <a:cs typeface="Carlito"/>
              </a:rPr>
              <a:t>approach, where </a:t>
            </a:r>
            <a:r>
              <a:rPr sz="2000" spc="-10" dirty="0">
                <a:latin typeface="Carlito"/>
                <a:cs typeface="Carlito"/>
              </a:rPr>
              <a:t>frequent </a:t>
            </a:r>
            <a:r>
              <a:rPr sz="2000" spc="-5" dirty="0">
                <a:latin typeface="Carlito"/>
                <a:cs typeface="Carlito"/>
              </a:rPr>
              <a:t>subsets </a:t>
            </a:r>
            <a:r>
              <a:rPr sz="2000" spc="-10" dirty="0">
                <a:latin typeface="Carlito"/>
                <a:cs typeface="Carlito"/>
              </a:rPr>
              <a:t>are extended </a:t>
            </a:r>
            <a:r>
              <a:rPr sz="2000" dirty="0">
                <a:latin typeface="Carlito"/>
                <a:cs typeface="Carlito"/>
              </a:rPr>
              <a:t>one </a:t>
            </a:r>
            <a:r>
              <a:rPr sz="2000" spc="-10" dirty="0">
                <a:latin typeface="Carlito"/>
                <a:cs typeface="Carlito"/>
              </a:rPr>
              <a:t>item </a:t>
            </a:r>
            <a:r>
              <a:rPr sz="2000" spc="-15" dirty="0">
                <a:latin typeface="Carlito"/>
                <a:cs typeface="Carlito"/>
              </a:rPr>
              <a:t>at 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time (a </a:t>
            </a:r>
            <a:r>
              <a:rPr sz="2000" spc="-15" dirty="0">
                <a:latin typeface="Carlito"/>
                <a:cs typeface="Carlito"/>
              </a:rPr>
              <a:t>step </a:t>
            </a:r>
            <a:r>
              <a:rPr sz="2000" dirty="0">
                <a:latin typeface="Carlito"/>
                <a:cs typeface="Carlito"/>
              </a:rPr>
              <a:t>known as </a:t>
            </a:r>
            <a:r>
              <a:rPr sz="2000" i="1" spc="-5" dirty="0">
                <a:latin typeface="Carlito"/>
                <a:cs typeface="Carlito"/>
              </a:rPr>
              <a:t>candidate generation</a:t>
            </a:r>
            <a:r>
              <a:rPr sz="2000" spc="-5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groups </a:t>
            </a:r>
            <a:r>
              <a:rPr sz="2000" spc="-5" dirty="0">
                <a:latin typeface="Carlito"/>
                <a:cs typeface="Carlito"/>
              </a:rPr>
              <a:t>of candidates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tested  </a:t>
            </a:r>
            <a:r>
              <a:rPr sz="2000" spc="-10" dirty="0">
                <a:latin typeface="Carlito"/>
                <a:cs typeface="Carlito"/>
              </a:rPr>
              <a:t>against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data.</a:t>
            </a:r>
            <a:endParaRPr sz="2000">
              <a:latin typeface="Carlito"/>
              <a:cs typeface="Carlito"/>
            </a:endParaRPr>
          </a:p>
          <a:p>
            <a:pPr marL="299085" marR="705485" indent="-287020">
              <a:lnSpc>
                <a:spcPct val="140000"/>
              </a:lnSpc>
              <a:spcBef>
                <a:spcPts val="10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000" dirty="0">
                <a:latin typeface="Carlito"/>
                <a:cs typeface="Carlito"/>
              </a:rPr>
              <a:t>Apriori is designed </a:t>
            </a:r>
            <a:r>
              <a:rPr sz="2000" spc="-15" dirty="0">
                <a:latin typeface="Carlito"/>
                <a:cs typeface="Carlito"/>
              </a:rPr>
              <a:t>to operate </a:t>
            </a:r>
            <a:r>
              <a:rPr sz="2000" spc="-5" dirty="0">
                <a:latin typeface="Carlito"/>
                <a:cs typeface="Carlito"/>
              </a:rPr>
              <a:t>on database containing transactions </a:t>
            </a:r>
            <a:r>
              <a:rPr sz="2000" spc="-10" dirty="0">
                <a:latin typeface="Carlito"/>
                <a:cs typeface="Carlito"/>
              </a:rPr>
              <a:t>(for example,  </a:t>
            </a:r>
            <a:r>
              <a:rPr sz="2000" spc="-5" dirty="0">
                <a:latin typeface="Carlito"/>
                <a:cs typeface="Carlito"/>
              </a:rPr>
              <a:t>collections of </a:t>
            </a:r>
            <a:r>
              <a:rPr sz="2000" spc="-10" dirty="0">
                <a:latin typeface="Carlito"/>
                <a:cs typeface="Carlito"/>
              </a:rPr>
              <a:t>items </a:t>
            </a:r>
            <a:r>
              <a:rPr sz="2000" spc="-5" dirty="0">
                <a:latin typeface="Carlito"/>
                <a:cs typeface="Carlito"/>
              </a:rPr>
              <a:t>bought by </a:t>
            </a:r>
            <a:r>
              <a:rPr sz="2000" spc="-10" dirty="0">
                <a:latin typeface="Carlito"/>
                <a:cs typeface="Carlito"/>
              </a:rPr>
              <a:t>customers,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details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website</a:t>
            </a:r>
            <a:r>
              <a:rPr sz="2000" spc="1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frequentation).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3915" y="901954"/>
            <a:ext cx="3555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0" dirty="0"/>
              <a:t>KEY</a:t>
            </a:r>
            <a:r>
              <a:rPr spc="-580" dirty="0"/>
              <a:t> </a:t>
            </a:r>
            <a:r>
              <a:rPr spc="30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5585" y="1995043"/>
            <a:ext cx="6833234" cy="870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785" indent="-287020">
              <a:lnSpc>
                <a:spcPct val="100000"/>
              </a:lnSpc>
              <a:spcBef>
                <a:spcPts val="10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311785" algn="l"/>
                <a:tab pos="312420" algn="l"/>
              </a:tabLst>
            </a:pPr>
            <a:r>
              <a:rPr sz="2000" spc="-5" dirty="0">
                <a:latin typeface="Carlito"/>
                <a:cs typeface="Carlito"/>
              </a:rPr>
              <a:t>Frequent Itemsets: </a:t>
            </a:r>
            <a:r>
              <a:rPr sz="2000" dirty="0">
                <a:latin typeface="Carlito"/>
                <a:cs typeface="Carlito"/>
              </a:rPr>
              <a:t>All the </a:t>
            </a:r>
            <a:r>
              <a:rPr sz="2000" spc="-5" dirty="0">
                <a:latin typeface="Carlito"/>
                <a:cs typeface="Carlito"/>
              </a:rPr>
              <a:t>sets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0" dirty="0">
                <a:latin typeface="Carlito"/>
                <a:cs typeface="Carlito"/>
              </a:rPr>
              <a:t>contain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item </a:t>
            </a:r>
            <a:r>
              <a:rPr sz="2000" spc="-5" dirty="0">
                <a:latin typeface="Carlito"/>
                <a:cs typeface="Carlito"/>
              </a:rPr>
              <a:t>with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endParaRPr sz="2000">
              <a:latin typeface="Carlito"/>
              <a:cs typeface="Carlito"/>
            </a:endParaRPr>
          </a:p>
          <a:p>
            <a:pPr marL="309880">
              <a:lnSpc>
                <a:spcPct val="100000"/>
              </a:lnSpc>
              <a:spcBef>
                <a:spcPts val="1850"/>
              </a:spcBef>
            </a:pPr>
            <a:r>
              <a:rPr sz="2000" spc="-5" dirty="0">
                <a:latin typeface="Carlito"/>
                <a:cs typeface="Carlito"/>
              </a:rPr>
              <a:t>minimum support (denoted by </a:t>
            </a:r>
            <a:r>
              <a:rPr sz="2000" spc="-145" dirty="0">
                <a:latin typeface="DejaVu Sans Condensed"/>
                <a:cs typeface="DejaVu Sans Condensed"/>
              </a:rPr>
              <a:t>𝐿</a:t>
            </a:r>
            <a:r>
              <a:rPr sz="2175" spc="-217" baseline="-15325" dirty="0">
                <a:latin typeface="DejaVu Sans Condensed"/>
                <a:cs typeface="DejaVu Sans Condensed"/>
              </a:rPr>
              <a:t>𝑖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50" dirty="0">
                <a:latin typeface="DejaVu Sans Condensed"/>
                <a:cs typeface="DejaVu Sans Condensed"/>
              </a:rPr>
              <a:t>𝑖</a:t>
            </a:r>
            <a:r>
              <a:rPr sz="2175" spc="-225" baseline="28735" dirty="0">
                <a:latin typeface="DejaVu Sans Condensed"/>
                <a:cs typeface="DejaVu Sans Condensed"/>
              </a:rPr>
              <a:t>𝑡ℎ</a:t>
            </a:r>
            <a:r>
              <a:rPr sz="2175" spc="-127" baseline="28735" dirty="0">
                <a:latin typeface="DejaVu Sans Condensed"/>
                <a:cs typeface="DejaVu Sans Condensed"/>
              </a:rPr>
              <a:t> </a:t>
            </a:r>
            <a:r>
              <a:rPr sz="2000" spc="-10" dirty="0">
                <a:latin typeface="Carlito"/>
                <a:cs typeface="Carlito"/>
              </a:rPr>
              <a:t>itemset).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8285" y="3603116"/>
            <a:ext cx="7269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rlito"/>
                <a:cs typeface="Carlito"/>
              </a:rPr>
              <a:t>Apriori </a:t>
            </a:r>
            <a:r>
              <a:rPr sz="2000" spc="-10" dirty="0">
                <a:latin typeface="Carlito"/>
                <a:cs typeface="Carlito"/>
              </a:rPr>
              <a:t>Property: Any subset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frequent itemset must </a:t>
            </a:r>
            <a:r>
              <a:rPr sz="2000" spc="-5" dirty="0">
                <a:latin typeface="Carlito"/>
                <a:cs typeface="Carlito"/>
              </a:rPr>
              <a:t>be</a:t>
            </a:r>
            <a:r>
              <a:rPr sz="2000" spc="1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frequent.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0185" y="4670297"/>
            <a:ext cx="964057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000" dirty="0">
                <a:latin typeface="Carlito"/>
                <a:cs typeface="Carlito"/>
              </a:rPr>
              <a:t>Join </a:t>
            </a:r>
            <a:r>
              <a:rPr sz="2000" spc="-10" dirty="0">
                <a:latin typeface="Carlito"/>
                <a:cs typeface="Carlito"/>
              </a:rPr>
              <a:t>Operation: </a:t>
            </a:r>
            <a:r>
              <a:rPr sz="2000" spc="-9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find </a:t>
            </a:r>
            <a:r>
              <a:rPr sz="2000" spc="65" dirty="0">
                <a:latin typeface="DejaVu Sans Condensed"/>
                <a:cs typeface="DejaVu Sans Condensed"/>
              </a:rPr>
              <a:t>𝐿</a:t>
            </a:r>
            <a:r>
              <a:rPr sz="2175" spc="97" baseline="-15325" dirty="0">
                <a:latin typeface="DejaVu Sans Condensed"/>
                <a:cs typeface="DejaVu Sans Condensed"/>
              </a:rPr>
              <a:t>𝑘</a:t>
            </a:r>
            <a:r>
              <a:rPr sz="2000" spc="65" dirty="0">
                <a:latin typeface="Carlito"/>
                <a:cs typeface="Carlito"/>
              </a:rPr>
              <a:t>,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set of candidate </a:t>
            </a:r>
            <a:r>
              <a:rPr sz="2000" spc="-10" dirty="0">
                <a:latin typeface="Carlito"/>
                <a:cs typeface="Carlito"/>
              </a:rPr>
              <a:t>k-itemsets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generated </a:t>
            </a:r>
            <a:r>
              <a:rPr sz="2000" spc="-5" dirty="0">
                <a:latin typeface="Carlito"/>
                <a:cs typeface="Carlito"/>
              </a:rPr>
              <a:t>by joining </a:t>
            </a:r>
            <a:r>
              <a:rPr sz="2000" spc="25" dirty="0">
                <a:latin typeface="DejaVu Sans Condensed"/>
                <a:cs typeface="DejaVu Sans Condensed"/>
              </a:rPr>
              <a:t>𝐿</a:t>
            </a:r>
            <a:r>
              <a:rPr sz="2175" spc="37" baseline="-15325" dirty="0">
                <a:latin typeface="DejaVu Sans Condensed"/>
                <a:cs typeface="DejaVu Sans Condensed"/>
              </a:rPr>
              <a:t>𝑘−1</a:t>
            </a:r>
            <a:r>
              <a:rPr sz="2175" spc="225" baseline="-15325" dirty="0">
                <a:latin typeface="DejaVu Sans Condensed"/>
                <a:cs typeface="DejaVu Sans Condensed"/>
              </a:rPr>
              <a:t> </a:t>
            </a:r>
            <a:r>
              <a:rPr sz="2000" spc="-5" dirty="0">
                <a:latin typeface="Carlito"/>
                <a:cs typeface="Carlito"/>
              </a:rPr>
              <a:t>with</a:t>
            </a:r>
            <a:endParaRPr sz="2000">
              <a:latin typeface="Carlito"/>
              <a:cs typeface="Carlito"/>
            </a:endParaRPr>
          </a:p>
          <a:p>
            <a:pPr marL="393700">
              <a:lnSpc>
                <a:spcPct val="100000"/>
              </a:lnSpc>
              <a:spcBef>
                <a:spcPts val="1800"/>
              </a:spcBef>
            </a:pPr>
            <a:r>
              <a:rPr sz="2000" spc="-20" dirty="0">
                <a:latin typeface="Carlito"/>
                <a:cs typeface="Carlito"/>
              </a:rPr>
              <a:t>itself.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STEPS</a:t>
            </a:r>
            <a:r>
              <a:rPr spc="-620" dirty="0"/>
              <a:t> </a:t>
            </a:r>
            <a:r>
              <a:rPr spc="-75" dirty="0"/>
              <a:t>TO</a:t>
            </a:r>
            <a:r>
              <a:rPr spc="-385" dirty="0"/>
              <a:t> </a:t>
            </a:r>
            <a:r>
              <a:rPr spc="50" dirty="0"/>
              <a:t>PERFORM</a:t>
            </a:r>
            <a:r>
              <a:rPr spc="-530" dirty="0"/>
              <a:t> </a:t>
            </a:r>
            <a:r>
              <a:rPr spc="50" dirty="0"/>
              <a:t>APRIORI</a:t>
            </a:r>
            <a:r>
              <a:rPr spc="-560" dirty="0"/>
              <a:t> </a:t>
            </a:r>
            <a:r>
              <a:rPr spc="3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072" y="1741932"/>
            <a:ext cx="4030979" cy="1005840"/>
          </a:xfrm>
          <a:prstGeom prst="rect">
            <a:avLst/>
          </a:prstGeom>
          <a:solidFill>
            <a:srgbClr val="FFFFFF"/>
          </a:solidFill>
          <a:ln w="76200">
            <a:solidFill>
              <a:srgbClr val="DEB34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80"/>
              </a:spcBef>
            </a:pPr>
            <a:r>
              <a:rPr sz="1400" b="1" spc="5" dirty="0">
                <a:latin typeface="Times New Roman"/>
                <a:cs typeface="Times New Roman"/>
              </a:rPr>
              <a:t>STEP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4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07950" marR="101600" indent="-2540" algn="ctr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latin typeface="Carlito"/>
                <a:cs typeface="Carlito"/>
              </a:rPr>
              <a:t>Scan the transaction </a:t>
            </a:r>
            <a:r>
              <a:rPr sz="1400" spc="-10" dirty="0">
                <a:latin typeface="Carlito"/>
                <a:cs typeface="Carlito"/>
              </a:rPr>
              <a:t>data </a:t>
            </a:r>
            <a:r>
              <a:rPr sz="1400" spc="-5" dirty="0">
                <a:latin typeface="Carlito"/>
                <a:cs typeface="Carlito"/>
              </a:rPr>
              <a:t>base </a:t>
            </a:r>
            <a:r>
              <a:rPr sz="1400" spc="-10" dirty="0">
                <a:latin typeface="Carlito"/>
                <a:cs typeface="Carlito"/>
              </a:rPr>
              <a:t>to get </a:t>
            </a:r>
            <a:r>
              <a:rPr sz="1400" spc="-5" dirty="0">
                <a:latin typeface="Carlito"/>
                <a:cs typeface="Carlito"/>
              </a:rPr>
              <a:t>the support of  </a:t>
            </a:r>
            <a:r>
              <a:rPr sz="1400" dirty="0">
                <a:latin typeface="Carlito"/>
                <a:cs typeface="Carlito"/>
              </a:rPr>
              <a:t>S </a:t>
            </a:r>
            <a:r>
              <a:rPr sz="1400" spc="-5" dirty="0">
                <a:latin typeface="Carlito"/>
                <a:cs typeface="Carlito"/>
              </a:rPr>
              <a:t>each 1-itemset, </a:t>
            </a:r>
            <a:r>
              <a:rPr sz="1400" spc="-10" dirty="0">
                <a:latin typeface="Carlito"/>
                <a:cs typeface="Carlito"/>
              </a:rPr>
              <a:t>compare </a:t>
            </a:r>
            <a:r>
              <a:rPr sz="1400" dirty="0">
                <a:latin typeface="Carlito"/>
                <a:cs typeface="Carlito"/>
              </a:rPr>
              <a:t>S with </a:t>
            </a:r>
            <a:r>
              <a:rPr sz="1400" spc="-5" dirty="0">
                <a:latin typeface="Carlito"/>
                <a:cs typeface="Carlito"/>
              </a:rPr>
              <a:t>min_sup, </a:t>
            </a:r>
            <a:r>
              <a:rPr sz="1400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get </a:t>
            </a:r>
            <a:r>
              <a:rPr sz="1400" dirty="0">
                <a:latin typeface="Carlito"/>
                <a:cs typeface="Carlito"/>
              </a:rPr>
              <a:t>a  </a:t>
            </a:r>
            <a:r>
              <a:rPr sz="1400" spc="-5" dirty="0">
                <a:latin typeface="Carlito"/>
                <a:cs typeface="Carlito"/>
              </a:rPr>
              <a:t>support of 1-itemsets, L1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819" y="3186683"/>
            <a:ext cx="3761740" cy="1091565"/>
          </a:xfrm>
          <a:prstGeom prst="rect">
            <a:avLst/>
          </a:prstGeom>
          <a:solidFill>
            <a:srgbClr val="FFFFFF"/>
          </a:solidFill>
          <a:ln w="76200">
            <a:solidFill>
              <a:srgbClr val="A13B33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sz="1400" b="1" spc="-5" dirty="0">
                <a:latin typeface="Carlito"/>
                <a:cs typeface="Carlito"/>
              </a:rPr>
              <a:t>STEP</a:t>
            </a:r>
            <a:r>
              <a:rPr sz="1400" b="1" spc="-1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2</a:t>
            </a:r>
            <a:endParaRPr sz="1400">
              <a:latin typeface="Carlito"/>
              <a:cs typeface="Carlito"/>
            </a:endParaRPr>
          </a:p>
          <a:p>
            <a:pPr marL="93980" marR="85725" indent="635" algn="ctr">
              <a:lnSpc>
                <a:spcPct val="99600"/>
              </a:lnSpc>
              <a:spcBef>
                <a:spcPts val="15"/>
              </a:spcBef>
            </a:pPr>
            <a:r>
              <a:rPr sz="1400" dirty="0">
                <a:latin typeface="Carlito"/>
                <a:cs typeface="Carlito"/>
              </a:rPr>
              <a:t>Use </a:t>
            </a:r>
            <a:r>
              <a:rPr sz="1400" spc="20" dirty="0">
                <a:latin typeface="DejaVu Sans Condensed"/>
                <a:cs typeface="DejaVu Sans Condensed"/>
              </a:rPr>
              <a:t>𝐿</a:t>
            </a:r>
            <a:r>
              <a:rPr sz="1500" spc="30" baseline="-16666" dirty="0">
                <a:latin typeface="DejaVu Sans Condensed"/>
                <a:cs typeface="DejaVu Sans Condensed"/>
              </a:rPr>
              <a:t>𝑘−1 </a:t>
            </a:r>
            <a:r>
              <a:rPr sz="1400" dirty="0">
                <a:latin typeface="Carlito"/>
                <a:cs typeface="Carlito"/>
              </a:rPr>
              <a:t>join </a:t>
            </a:r>
            <a:r>
              <a:rPr sz="1400" spc="20" dirty="0">
                <a:latin typeface="DejaVu Sans Condensed"/>
                <a:cs typeface="DejaVu Sans Condensed"/>
              </a:rPr>
              <a:t>𝐿</a:t>
            </a:r>
            <a:r>
              <a:rPr sz="1500" spc="30" baseline="-16666" dirty="0">
                <a:latin typeface="DejaVu Sans Condensed"/>
                <a:cs typeface="DejaVu Sans Condensed"/>
              </a:rPr>
              <a:t>𝑘−1 </a:t>
            </a:r>
            <a:r>
              <a:rPr sz="1400" spc="-10" dirty="0">
                <a:latin typeface="Carlito"/>
                <a:cs typeface="Carlito"/>
              </a:rPr>
              <a:t>to generate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set of </a:t>
            </a:r>
            <a:r>
              <a:rPr sz="1400" spc="-10" dirty="0">
                <a:latin typeface="Carlito"/>
                <a:cs typeface="Carlito"/>
              </a:rPr>
              <a:t>candidate  </a:t>
            </a:r>
            <a:r>
              <a:rPr sz="1400" spc="-5" dirty="0">
                <a:latin typeface="Carlito"/>
                <a:cs typeface="Carlito"/>
              </a:rPr>
              <a:t>k-itemsets. </a:t>
            </a:r>
            <a:r>
              <a:rPr sz="1400" dirty="0">
                <a:latin typeface="Carlito"/>
                <a:cs typeface="Carlito"/>
              </a:rPr>
              <a:t>And </a:t>
            </a:r>
            <a:r>
              <a:rPr sz="1400" spc="-5" dirty="0">
                <a:latin typeface="Carlito"/>
                <a:cs typeface="Carlito"/>
              </a:rPr>
              <a:t>use </a:t>
            </a:r>
            <a:r>
              <a:rPr sz="1400" dirty="0">
                <a:latin typeface="Carlito"/>
                <a:cs typeface="Carlito"/>
              </a:rPr>
              <a:t>Apriori </a:t>
            </a:r>
            <a:r>
              <a:rPr sz="1400" spc="-10" dirty="0">
                <a:latin typeface="Carlito"/>
                <a:cs typeface="Carlito"/>
              </a:rPr>
              <a:t>property to </a:t>
            </a:r>
            <a:r>
              <a:rPr sz="1400" spc="-5" dirty="0">
                <a:latin typeface="Carlito"/>
                <a:cs typeface="Carlito"/>
              </a:rPr>
              <a:t>prune the  </a:t>
            </a:r>
            <a:r>
              <a:rPr sz="1400" spc="-10" dirty="0">
                <a:latin typeface="Carlito"/>
                <a:cs typeface="Carlito"/>
              </a:rPr>
              <a:t>unfrequented </a:t>
            </a:r>
            <a:r>
              <a:rPr sz="1400" spc="-5" dirty="0">
                <a:latin typeface="Carlito"/>
                <a:cs typeface="Carlito"/>
              </a:rPr>
              <a:t>k-itemsets </a:t>
            </a: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spc="-5" dirty="0">
                <a:latin typeface="Carlito"/>
                <a:cs typeface="Carlito"/>
              </a:rPr>
              <a:t>this</a:t>
            </a:r>
            <a:r>
              <a:rPr sz="1400" spc="3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set.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7059" y="1874520"/>
            <a:ext cx="4160520" cy="966469"/>
          </a:xfrm>
          <a:prstGeom prst="rect">
            <a:avLst/>
          </a:prstGeom>
          <a:solidFill>
            <a:srgbClr val="FFFFFF"/>
          </a:solidFill>
          <a:ln w="76200">
            <a:solidFill>
              <a:srgbClr val="D531B7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55"/>
              </a:spcBef>
            </a:pPr>
            <a:r>
              <a:rPr sz="1400" b="1" spc="-5" dirty="0">
                <a:latin typeface="Carlito"/>
                <a:cs typeface="Carlito"/>
              </a:rPr>
              <a:t>STEP</a:t>
            </a:r>
            <a:r>
              <a:rPr sz="1400" b="1" spc="-1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3</a:t>
            </a:r>
            <a:endParaRPr sz="1400">
              <a:latin typeface="Carlito"/>
              <a:cs typeface="Carlito"/>
            </a:endParaRPr>
          </a:p>
          <a:p>
            <a:pPr marL="163195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Scan the transaction database </a:t>
            </a:r>
            <a:r>
              <a:rPr sz="1400" spc="-10" dirty="0">
                <a:latin typeface="Carlito"/>
                <a:cs typeface="Carlito"/>
              </a:rPr>
              <a:t>to get </a:t>
            </a:r>
            <a:r>
              <a:rPr sz="1400" spc="-5" dirty="0">
                <a:latin typeface="Carlito"/>
                <a:cs typeface="Carlito"/>
              </a:rPr>
              <a:t>the support </a:t>
            </a:r>
            <a:r>
              <a:rPr sz="1400" dirty="0">
                <a:latin typeface="Carlito"/>
                <a:cs typeface="Carlito"/>
              </a:rPr>
              <a:t>S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of</a:t>
            </a:r>
            <a:endParaRPr sz="1400">
              <a:latin typeface="Carlito"/>
              <a:cs typeface="Carlito"/>
            </a:endParaRPr>
          </a:p>
          <a:p>
            <a:pPr marL="231775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each </a:t>
            </a:r>
            <a:r>
              <a:rPr sz="1400" spc="-10" dirty="0">
                <a:latin typeface="Carlito"/>
                <a:cs typeface="Carlito"/>
              </a:rPr>
              <a:t>candidate </a:t>
            </a:r>
            <a:r>
              <a:rPr sz="1400" spc="-5" dirty="0">
                <a:latin typeface="Carlito"/>
                <a:cs typeface="Carlito"/>
              </a:rPr>
              <a:t>k-itemset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the find set, </a:t>
            </a:r>
            <a:r>
              <a:rPr sz="1400" spc="-10" dirty="0">
                <a:latin typeface="Carlito"/>
                <a:cs typeface="Carlito"/>
              </a:rPr>
              <a:t>compare</a:t>
            </a:r>
            <a:r>
              <a:rPr sz="1400" spc="6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</a:t>
            </a:r>
            <a:endParaRPr sz="1400">
              <a:latin typeface="Carlito"/>
              <a:cs typeface="Carlito"/>
            </a:endParaRPr>
          </a:p>
          <a:p>
            <a:pPr marL="14605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Carlito"/>
                <a:cs typeface="Carlito"/>
              </a:rPr>
              <a:t>with </a:t>
            </a:r>
            <a:r>
              <a:rPr sz="1400" spc="-5" dirty="0">
                <a:latin typeface="Carlito"/>
                <a:cs typeface="Carlito"/>
              </a:rPr>
              <a:t>min_sup, and </a:t>
            </a:r>
            <a:r>
              <a:rPr sz="1400" spc="-10" dirty="0">
                <a:latin typeface="Carlito"/>
                <a:cs typeface="Carlito"/>
              </a:rPr>
              <a:t>get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set of </a:t>
            </a:r>
            <a:r>
              <a:rPr sz="1400" spc="-10" dirty="0">
                <a:latin typeface="Carlito"/>
                <a:cs typeface="Carlito"/>
              </a:rPr>
              <a:t>frequent </a:t>
            </a:r>
            <a:r>
              <a:rPr sz="1400" spc="-5" dirty="0">
                <a:latin typeface="Carlito"/>
                <a:cs typeface="Carlito"/>
              </a:rPr>
              <a:t>k-itemsets</a:t>
            </a:r>
            <a:r>
              <a:rPr sz="1400" spc="60" dirty="0">
                <a:latin typeface="Carlito"/>
                <a:cs typeface="Carlito"/>
              </a:rPr>
              <a:t> </a:t>
            </a:r>
            <a:r>
              <a:rPr sz="1400" spc="30" dirty="0">
                <a:latin typeface="DejaVu Sans Condensed"/>
                <a:cs typeface="DejaVu Sans Condensed"/>
              </a:rPr>
              <a:t>𝐿</a:t>
            </a:r>
            <a:r>
              <a:rPr sz="1500" spc="44" baseline="-16666" dirty="0">
                <a:latin typeface="DejaVu Sans Condensed"/>
                <a:cs typeface="DejaVu Sans Condensed"/>
              </a:rPr>
              <a:t>𝑘</a:t>
            </a:r>
            <a:endParaRPr sz="1500" baseline="-16666">
              <a:latin typeface="DejaVu Sans Condensed"/>
              <a:cs typeface="DejaVu Sans Condensed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11311" y="3304032"/>
            <a:ext cx="1975485" cy="1554480"/>
            <a:chOff x="8211311" y="3304032"/>
            <a:chExt cx="1975485" cy="1554480"/>
          </a:xfrm>
        </p:grpSpPr>
        <p:sp>
          <p:nvSpPr>
            <p:cNvPr id="7" name="object 7"/>
            <p:cNvSpPr/>
            <p:nvPr/>
          </p:nvSpPr>
          <p:spPr>
            <a:xfrm>
              <a:off x="8249411" y="3342132"/>
              <a:ext cx="1899285" cy="1478280"/>
            </a:xfrm>
            <a:custGeom>
              <a:avLst/>
              <a:gdLst/>
              <a:ahLst/>
              <a:cxnLst/>
              <a:rect l="l" t="t" r="r" b="b"/>
              <a:pathLst>
                <a:path w="1899284" h="1478279">
                  <a:moveTo>
                    <a:pt x="949452" y="0"/>
                  </a:moveTo>
                  <a:lnTo>
                    <a:pt x="0" y="739139"/>
                  </a:lnTo>
                  <a:lnTo>
                    <a:pt x="949452" y="1478279"/>
                  </a:lnTo>
                  <a:lnTo>
                    <a:pt x="1898904" y="739139"/>
                  </a:lnTo>
                  <a:lnTo>
                    <a:pt x="949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49411" y="3342132"/>
              <a:ext cx="1899285" cy="1478280"/>
            </a:xfrm>
            <a:custGeom>
              <a:avLst/>
              <a:gdLst/>
              <a:ahLst/>
              <a:cxnLst/>
              <a:rect l="l" t="t" r="r" b="b"/>
              <a:pathLst>
                <a:path w="1899284" h="1478279">
                  <a:moveTo>
                    <a:pt x="0" y="739139"/>
                  </a:moveTo>
                  <a:lnTo>
                    <a:pt x="949452" y="0"/>
                  </a:lnTo>
                  <a:lnTo>
                    <a:pt x="1898904" y="739139"/>
                  </a:lnTo>
                  <a:lnTo>
                    <a:pt x="949452" y="1478279"/>
                  </a:lnTo>
                  <a:lnTo>
                    <a:pt x="0" y="739139"/>
                  </a:lnTo>
                  <a:close/>
                </a:path>
              </a:pathLst>
            </a:custGeom>
            <a:ln w="76200">
              <a:solidFill>
                <a:srgbClr val="2C70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831960" y="3629914"/>
            <a:ext cx="73469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STEP</a:t>
            </a:r>
            <a:r>
              <a:rPr sz="1400" b="1" spc="-3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4</a:t>
            </a:r>
            <a:endParaRPr sz="1400">
              <a:latin typeface="Carlito"/>
              <a:cs typeface="Carlito"/>
            </a:endParaRPr>
          </a:p>
          <a:p>
            <a:pPr marL="12700" marR="5080" indent="1270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rlito"/>
                <a:cs typeface="Carlito"/>
              </a:rPr>
              <a:t>The  </a:t>
            </a:r>
            <a:r>
              <a:rPr sz="1400" spc="-20" dirty="0">
                <a:latin typeface="Carlito"/>
                <a:cs typeface="Carlito"/>
              </a:rPr>
              <a:t>c</a:t>
            </a:r>
            <a:r>
              <a:rPr sz="1400" dirty="0">
                <a:latin typeface="Carlito"/>
                <a:cs typeface="Carlito"/>
              </a:rPr>
              <a:t>a</a:t>
            </a:r>
            <a:r>
              <a:rPr sz="1400" spc="-10" dirty="0">
                <a:latin typeface="Carlito"/>
                <a:cs typeface="Carlito"/>
              </a:rPr>
              <a:t>nd</a:t>
            </a:r>
            <a:r>
              <a:rPr sz="1400" dirty="0">
                <a:latin typeface="Carlito"/>
                <a:cs typeface="Carlito"/>
              </a:rPr>
              <a:t>id</a:t>
            </a:r>
            <a:r>
              <a:rPr sz="1400" spc="-20" dirty="0">
                <a:latin typeface="Carlito"/>
                <a:cs typeface="Carlito"/>
              </a:rPr>
              <a:t>a</a:t>
            </a:r>
            <a:r>
              <a:rPr sz="1400" spc="-15" dirty="0">
                <a:latin typeface="Carlito"/>
                <a:cs typeface="Carlito"/>
              </a:rPr>
              <a:t>t</a:t>
            </a:r>
            <a:r>
              <a:rPr sz="1400" dirty="0">
                <a:latin typeface="Carlito"/>
                <a:cs typeface="Carlito"/>
              </a:rPr>
              <a:t>e  </a:t>
            </a:r>
            <a:r>
              <a:rPr sz="1400" spc="-5" dirty="0">
                <a:latin typeface="Carlito"/>
                <a:cs typeface="Carlito"/>
              </a:rPr>
              <a:t>set </a:t>
            </a:r>
            <a:r>
              <a:rPr sz="1400" dirty="0">
                <a:latin typeface="Carlito"/>
                <a:cs typeface="Carlito"/>
              </a:rPr>
              <a:t>=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Null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9500" y="5190744"/>
            <a:ext cx="2834640" cy="832485"/>
          </a:xfrm>
          <a:prstGeom prst="rect">
            <a:avLst/>
          </a:prstGeom>
          <a:solidFill>
            <a:srgbClr val="FFFFFF"/>
          </a:solidFill>
          <a:ln w="76200">
            <a:solidFill>
              <a:srgbClr val="34C0B8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670"/>
              </a:spcBef>
            </a:pPr>
            <a:r>
              <a:rPr sz="1400" b="1" spc="-5" dirty="0">
                <a:latin typeface="Carlito"/>
                <a:cs typeface="Carlito"/>
              </a:rPr>
              <a:t>STEP</a:t>
            </a:r>
            <a:r>
              <a:rPr sz="1400" b="1" spc="-1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5</a:t>
            </a:r>
            <a:endParaRPr sz="1400">
              <a:latin typeface="Carlito"/>
              <a:cs typeface="Carlito"/>
            </a:endParaRPr>
          </a:p>
          <a:p>
            <a:pPr marL="149225" marR="140335" indent="1905" algn="ctr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each </a:t>
            </a:r>
            <a:r>
              <a:rPr sz="1400" spc="-10" dirty="0">
                <a:latin typeface="Carlito"/>
                <a:cs typeface="Carlito"/>
              </a:rPr>
              <a:t>frequent </a:t>
            </a:r>
            <a:r>
              <a:rPr sz="1400" spc="-5" dirty="0">
                <a:latin typeface="Carlito"/>
                <a:cs typeface="Carlito"/>
              </a:rPr>
              <a:t>itemset </a:t>
            </a:r>
            <a:r>
              <a:rPr sz="1400" dirty="0">
                <a:latin typeface="Carlito"/>
                <a:cs typeface="Carlito"/>
              </a:rPr>
              <a:t>1,  </a:t>
            </a:r>
            <a:r>
              <a:rPr sz="1400" spc="-10" dirty="0">
                <a:latin typeface="Carlito"/>
                <a:cs typeface="Carlito"/>
              </a:rPr>
              <a:t>generate </a:t>
            </a:r>
            <a:r>
              <a:rPr sz="1400" dirty="0">
                <a:latin typeface="Carlito"/>
                <a:cs typeface="Carlito"/>
              </a:rPr>
              <a:t>all </a:t>
            </a:r>
            <a:r>
              <a:rPr sz="1400" spc="-5" dirty="0">
                <a:latin typeface="Carlito"/>
                <a:cs typeface="Carlito"/>
              </a:rPr>
              <a:t>nonempty </a:t>
            </a:r>
            <a:r>
              <a:rPr sz="1400" spc="-10" dirty="0">
                <a:latin typeface="Carlito"/>
                <a:cs typeface="Carlito"/>
              </a:rPr>
              <a:t>subsets </a:t>
            </a:r>
            <a:r>
              <a:rPr sz="1400" spc="-5" dirty="0">
                <a:latin typeface="Carlito"/>
                <a:cs typeface="Carlito"/>
              </a:rPr>
              <a:t>of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4544" y="4698491"/>
            <a:ext cx="3336290" cy="1179830"/>
          </a:xfrm>
          <a:prstGeom prst="rect">
            <a:avLst/>
          </a:prstGeom>
          <a:solidFill>
            <a:srgbClr val="FFFFFF"/>
          </a:solidFill>
          <a:ln w="76200">
            <a:solidFill>
              <a:srgbClr val="6F2F9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60"/>
              </a:spcBef>
            </a:pPr>
            <a:r>
              <a:rPr sz="1400" b="1" spc="-5" dirty="0">
                <a:latin typeface="Carlito"/>
                <a:cs typeface="Carlito"/>
              </a:rPr>
              <a:t>STEP</a:t>
            </a:r>
            <a:r>
              <a:rPr sz="1400" b="1" spc="-1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6</a:t>
            </a:r>
            <a:endParaRPr sz="1400">
              <a:latin typeface="Carlito"/>
              <a:cs typeface="Carlito"/>
            </a:endParaRPr>
          </a:p>
          <a:p>
            <a:pPr marL="179070" marR="173990" algn="ctr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every nonempty </a:t>
            </a:r>
            <a:r>
              <a:rPr sz="1400" spc="-10" dirty="0">
                <a:latin typeface="Carlito"/>
                <a:cs typeface="Carlito"/>
              </a:rPr>
              <a:t>subset </a:t>
            </a:r>
            <a:r>
              <a:rPr sz="1400" dirty="0">
                <a:latin typeface="Carlito"/>
                <a:cs typeface="Carlito"/>
              </a:rPr>
              <a:t>s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dirty="0">
                <a:latin typeface="Carlito"/>
                <a:cs typeface="Carlito"/>
              </a:rPr>
              <a:t>1, </a:t>
            </a:r>
            <a:r>
              <a:rPr sz="1400" spc="-5" dirty="0">
                <a:latin typeface="Carlito"/>
                <a:cs typeface="Carlito"/>
              </a:rPr>
              <a:t>output  the rule </a:t>
            </a:r>
            <a:r>
              <a:rPr sz="1400" spc="-10" dirty="0">
                <a:latin typeface="Carlito"/>
                <a:cs typeface="Carlito"/>
              </a:rPr>
              <a:t>“s=&gt;(1-s)” </a:t>
            </a:r>
            <a:r>
              <a:rPr sz="1400" dirty="0">
                <a:latin typeface="Carlito"/>
                <a:cs typeface="Carlito"/>
              </a:rPr>
              <a:t>if </a:t>
            </a:r>
            <a:r>
              <a:rPr sz="1400" spc="-10" dirty="0">
                <a:latin typeface="Carlito"/>
                <a:cs typeface="Carlito"/>
              </a:rPr>
              <a:t>confidence </a:t>
            </a:r>
            <a:r>
              <a:rPr sz="1400" dirty="0">
                <a:latin typeface="Carlito"/>
                <a:cs typeface="Carlito"/>
              </a:rPr>
              <a:t>C </a:t>
            </a:r>
            <a:r>
              <a:rPr sz="1400" spc="-5" dirty="0">
                <a:latin typeface="Carlito"/>
                <a:cs typeface="Carlito"/>
              </a:rPr>
              <a:t>of the  </a:t>
            </a:r>
            <a:r>
              <a:rPr sz="1400" dirty="0">
                <a:latin typeface="Carlito"/>
                <a:cs typeface="Carlito"/>
              </a:rPr>
              <a:t>rule </a:t>
            </a:r>
            <a:r>
              <a:rPr sz="1400" spc="-10" dirty="0">
                <a:latin typeface="Carlito"/>
                <a:cs typeface="Carlito"/>
              </a:rPr>
              <a:t>“s=&gt;(1-s)” </a:t>
            </a:r>
            <a:r>
              <a:rPr sz="1400" spc="-5" dirty="0">
                <a:latin typeface="Carlito"/>
                <a:cs typeface="Carlito"/>
              </a:rPr>
              <a:t>(=support </a:t>
            </a:r>
            <a:r>
              <a:rPr sz="1400" dirty="0">
                <a:latin typeface="Carlito"/>
                <a:cs typeface="Carlito"/>
              </a:rPr>
              <a:t>s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1/support </a:t>
            </a:r>
            <a:r>
              <a:rPr sz="1400" dirty="0">
                <a:latin typeface="Carlito"/>
                <a:cs typeface="Carlito"/>
              </a:rPr>
              <a:t>S  </a:t>
            </a:r>
            <a:r>
              <a:rPr sz="1400" spc="-5" dirty="0">
                <a:latin typeface="Carlito"/>
                <a:cs typeface="Carlito"/>
              </a:rPr>
              <a:t>of s)’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min_conf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4348" y="2795777"/>
            <a:ext cx="86995" cy="297180"/>
          </a:xfrm>
          <a:custGeom>
            <a:avLst/>
            <a:gdLst/>
            <a:ahLst/>
            <a:cxnLst/>
            <a:rect l="l" t="t" r="r" b="b"/>
            <a:pathLst>
              <a:path w="86994" h="297180">
                <a:moveTo>
                  <a:pt x="28956" y="209804"/>
                </a:moveTo>
                <a:lnTo>
                  <a:pt x="0" y="209804"/>
                </a:lnTo>
                <a:lnTo>
                  <a:pt x="43433" y="296672"/>
                </a:lnTo>
                <a:lnTo>
                  <a:pt x="79629" y="224282"/>
                </a:lnTo>
                <a:lnTo>
                  <a:pt x="28956" y="224282"/>
                </a:lnTo>
                <a:lnTo>
                  <a:pt x="28956" y="209804"/>
                </a:lnTo>
                <a:close/>
              </a:path>
              <a:path w="86994" h="297180">
                <a:moveTo>
                  <a:pt x="57912" y="0"/>
                </a:moveTo>
                <a:lnTo>
                  <a:pt x="28956" y="0"/>
                </a:lnTo>
                <a:lnTo>
                  <a:pt x="28956" y="224282"/>
                </a:lnTo>
                <a:lnTo>
                  <a:pt x="57912" y="224282"/>
                </a:lnTo>
                <a:lnTo>
                  <a:pt x="57912" y="0"/>
                </a:lnTo>
                <a:close/>
              </a:path>
              <a:path w="86994" h="297180">
                <a:moveTo>
                  <a:pt x="86868" y="209804"/>
                </a:moveTo>
                <a:lnTo>
                  <a:pt x="57912" y="209804"/>
                </a:lnTo>
                <a:lnTo>
                  <a:pt x="57912" y="224282"/>
                </a:lnTo>
                <a:lnTo>
                  <a:pt x="79629" y="224282"/>
                </a:lnTo>
                <a:lnTo>
                  <a:pt x="86868" y="209804"/>
                </a:lnTo>
                <a:close/>
              </a:path>
            </a:pathLst>
          </a:custGeom>
          <a:solidFill>
            <a:srgbClr val="6173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9273" y="5424423"/>
            <a:ext cx="2241550" cy="86995"/>
          </a:xfrm>
          <a:custGeom>
            <a:avLst/>
            <a:gdLst/>
            <a:ahLst/>
            <a:cxnLst/>
            <a:rect l="l" t="t" r="r" b="b"/>
            <a:pathLst>
              <a:path w="2241550" h="86995">
                <a:moveTo>
                  <a:pt x="87122" y="0"/>
                </a:moveTo>
                <a:lnTo>
                  <a:pt x="0" y="42925"/>
                </a:lnTo>
                <a:lnTo>
                  <a:pt x="86613" y="86867"/>
                </a:lnTo>
                <a:lnTo>
                  <a:pt x="86783" y="57868"/>
                </a:lnTo>
                <a:lnTo>
                  <a:pt x="72262" y="57784"/>
                </a:lnTo>
                <a:lnTo>
                  <a:pt x="72516" y="28828"/>
                </a:lnTo>
                <a:lnTo>
                  <a:pt x="86953" y="28828"/>
                </a:lnTo>
                <a:lnTo>
                  <a:pt x="87122" y="0"/>
                </a:lnTo>
                <a:close/>
              </a:path>
              <a:path w="2241550" h="86995">
                <a:moveTo>
                  <a:pt x="86952" y="28911"/>
                </a:moveTo>
                <a:lnTo>
                  <a:pt x="86783" y="57868"/>
                </a:lnTo>
                <a:lnTo>
                  <a:pt x="2240787" y="70231"/>
                </a:lnTo>
                <a:lnTo>
                  <a:pt x="2241042" y="41275"/>
                </a:lnTo>
                <a:lnTo>
                  <a:pt x="86952" y="28911"/>
                </a:lnTo>
                <a:close/>
              </a:path>
              <a:path w="2241550" h="86995">
                <a:moveTo>
                  <a:pt x="72516" y="28828"/>
                </a:moveTo>
                <a:lnTo>
                  <a:pt x="72262" y="57784"/>
                </a:lnTo>
                <a:lnTo>
                  <a:pt x="86783" y="57868"/>
                </a:lnTo>
                <a:lnTo>
                  <a:pt x="86952" y="28911"/>
                </a:lnTo>
                <a:lnTo>
                  <a:pt x="72516" y="28828"/>
                </a:lnTo>
                <a:close/>
              </a:path>
              <a:path w="2241550" h="86995">
                <a:moveTo>
                  <a:pt x="86953" y="28828"/>
                </a:moveTo>
                <a:lnTo>
                  <a:pt x="72516" y="28828"/>
                </a:lnTo>
                <a:lnTo>
                  <a:pt x="86952" y="28911"/>
                </a:lnTo>
                <a:close/>
              </a:path>
            </a:pathLst>
          </a:custGeom>
          <a:solidFill>
            <a:srgbClr val="6173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56192" y="2975610"/>
            <a:ext cx="86867" cy="232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135117" y="2538983"/>
            <a:ext cx="2881630" cy="1788160"/>
            <a:chOff x="5135117" y="2538983"/>
            <a:chExt cx="2881630" cy="1788160"/>
          </a:xfrm>
        </p:grpSpPr>
        <p:sp>
          <p:nvSpPr>
            <p:cNvPr id="16" name="object 16"/>
            <p:cNvSpPr/>
            <p:nvPr/>
          </p:nvSpPr>
          <p:spPr>
            <a:xfrm>
              <a:off x="5135118" y="2538983"/>
              <a:ext cx="2881630" cy="1515745"/>
            </a:xfrm>
            <a:custGeom>
              <a:avLst/>
              <a:gdLst/>
              <a:ahLst/>
              <a:cxnLst/>
              <a:rect l="l" t="t" r="r" b="b"/>
              <a:pathLst>
                <a:path w="2881629" h="1515745">
                  <a:moveTo>
                    <a:pt x="1785366" y="43434"/>
                  </a:moveTo>
                  <a:lnTo>
                    <a:pt x="1756410" y="28956"/>
                  </a:lnTo>
                  <a:lnTo>
                    <a:pt x="1698498" y="0"/>
                  </a:lnTo>
                  <a:lnTo>
                    <a:pt x="1698498" y="28956"/>
                  </a:lnTo>
                  <a:lnTo>
                    <a:pt x="884682" y="28956"/>
                  </a:lnTo>
                  <a:lnTo>
                    <a:pt x="878205" y="35433"/>
                  </a:lnTo>
                  <a:lnTo>
                    <a:pt x="878205" y="1229614"/>
                  </a:lnTo>
                  <a:lnTo>
                    <a:pt x="0" y="1229614"/>
                  </a:lnTo>
                  <a:lnTo>
                    <a:pt x="0" y="1258570"/>
                  </a:lnTo>
                  <a:lnTo>
                    <a:pt x="900684" y="1258570"/>
                  </a:lnTo>
                  <a:lnTo>
                    <a:pt x="907161" y="1252093"/>
                  </a:lnTo>
                  <a:lnTo>
                    <a:pt x="907161" y="1244092"/>
                  </a:lnTo>
                  <a:lnTo>
                    <a:pt x="907161" y="1229614"/>
                  </a:lnTo>
                  <a:lnTo>
                    <a:pt x="907161" y="57912"/>
                  </a:lnTo>
                  <a:lnTo>
                    <a:pt x="1698498" y="57912"/>
                  </a:lnTo>
                  <a:lnTo>
                    <a:pt x="1698498" y="86868"/>
                  </a:lnTo>
                  <a:lnTo>
                    <a:pt x="1756397" y="57912"/>
                  </a:lnTo>
                  <a:lnTo>
                    <a:pt x="1785366" y="43434"/>
                  </a:lnTo>
                  <a:close/>
                </a:path>
                <a:path w="2881629" h="1515745">
                  <a:moveTo>
                    <a:pt x="2881630" y="1468755"/>
                  </a:moveTo>
                  <a:lnTo>
                    <a:pt x="173774" y="1457261"/>
                  </a:lnTo>
                  <a:lnTo>
                    <a:pt x="173863" y="1428369"/>
                  </a:lnTo>
                  <a:lnTo>
                    <a:pt x="86868" y="1471422"/>
                  </a:lnTo>
                  <a:lnTo>
                    <a:pt x="173609" y="1515237"/>
                  </a:lnTo>
                  <a:lnTo>
                    <a:pt x="173685" y="1486217"/>
                  </a:lnTo>
                  <a:lnTo>
                    <a:pt x="2881503" y="1497711"/>
                  </a:lnTo>
                  <a:lnTo>
                    <a:pt x="2881630" y="1468755"/>
                  </a:lnTo>
                  <a:close/>
                </a:path>
              </a:pathLst>
            </a:custGeom>
            <a:solidFill>
              <a:srgbClr val="6173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64173" y="3789425"/>
              <a:ext cx="1135380" cy="422275"/>
            </a:xfrm>
            <a:custGeom>
              <a:avLst/>
              <a:gdLst/>
              <a:ahLst/>
              <a:cxnLst/>
              <a:rect l="l" t="t" r="r" b="b"/>
              <a:pathLst>
                <a:path w="1135379" h="422275">
                  <a:moveTo>
                    <a:pt x="567690" y="0"/>
                  </a:moveTo>
                  <a:lnTo>
                    <a:pt x="501478" y="1419"/>
                  </a:lnTo>
                  <a:lnTo>
                    <a:pt x="437512" y="5573"/>
                  </a:lnTo>
                  <a:lnTo>
                    <a:pt x="376217" y="12303"/>
                  </a:lnTo>
                  <a:lnTo>
                    <a:pt x="318018" y="21451"/>
                  </a:lnTo>
                  <a:lnTo>
                    <a:pt x="263341" y="32858"/>
                  </a:lnTo>
                  <a:lnTo>
                    <a:pt x="212613" y="46366"/>
                  </a:lnTo>
                  <a:lnTo>
                    <a:pt x="166258" y="61817"/>
                  </a:lnTo>
                  <a:lnTo>
                    <a:pt x="124703" y="79052"/>
                  </a:lnTo>
                  <a:lnTo>
                    <a:pt x="88373" y="97913"/>
                  </a:lnTo>
                  <a:lnTo>
                    <a:pt x="33091" y="139882"/>
                  </a:lnTo>
                  <a:lnTo>
                    <a:pt x="3818" y="186455"/>
                  </a:lnTo>
                  <a:lnTo>
                    <a:pt x="0" y="211074"/>
                  </a:lnTo>
                  <a:lnTo>
                    <a:pt x="3818" y="235692"/>
                  </a:lnTo>
                  <a:lnTo>
                    <a:pt x="33091" y="282265"/>
                  </a:lnTo>
                  <a:lnTo>
                    <a:pt x="88373" y="324234"/>
                  </a:lnTo>
                  <a:lnTo>
                    <a:pt x="124703" y="343095"/>
                  </a:lnTo>
                  <a:lnTo>
                    <a:pt x="166258" y="360330"/>
                  </a:lnTo>
                  <a:lnTo>
                    <a:pt x="212613" y="375781"/>
                  </a:lnTo>
                  <a:lnTo>
                    <a:pt x="263341" y="389289"/>
                  </a:lnTo>
                  <a:lnTo>
                    <a:pt x="318018" y="400696"/>
                  </a:lnTo>
                  <a:lnTo>
                    <a:pt x="376217" y="409844"/>
                  </a:lnTo>
                  <a:lnTo>
                    <a:pt x="437512" y="416574"/>
                  </a:lnTo>
                  <a:lnTo>
                    <a:pt x="501478" y="420728"/>
                  </a:lnTo>
                  <a:lnTo>
                    <a:pt x="567690" y="422148"/>
                  </a:lnTo>
                  <a:lnTo>
                    <a:pt x="633901" y="420728"/>
                  </a:lnTo>
                  <a:lnTo>
                    <a:pt x="697867" y="416574"/>
                  </a:lnTo>
                  <a:lnTo>
                    <a:pt x="759162" y="409844"/>
                  </a:lnTo>
                  <a:lnTo>
                    <a:pt x="817361" y="400696"/>
                  </a:lnTo>
                  <a:lnTo>
                    <a:pt x="872038" y="389289"/>
                  </a:lnTo>
                  <a:lnTo>
                    <a:pt x="922766" y="375781"/>
                  </a:lnTo>
                  <a:lnTo>
                    <a:pt x="969121" y="360330"/>
                  </a:lnTo>
                  <a:lnTo>
                    <a:pt x="1010676" y="343095"/>
                  </a:lnTo>
                  <a:lnTo>
                    <a:pt x="1047006" y="324234"/>
                  </a:lnTo>
                  <a:lnTo>
                    <a:pt x="1102288" y="282265"/>
                  </a:lnTo>
                  <a:lnTo>
                    <a:pt x="1131561" y="235692"/>
                  </a:lnTo>
                  <a:lnTo>
                    <a:pt x="1135379" y="211074"/>
                  </a:lnTo>
                  <a:lnTo>
                    <a:pt x="1131561" y="186455"/>
                  </a:lnTo>
                  <a:lnTo>
                    <a:pt x="1102288" y="139882"/>
                  </a:lnTo>
                  <a:lnTo>
                    <a:pt x="1047006" y="97913"/>
                  </a:lnTo>
                  <a:lnTo>
                    <a:pt x="1010676" y="79052"/>
                  </a:lnTo>
                  <a:lnTo>
                    <a:pt x="969121" y="61817"/>
                  </a:lnTo>
                  <a:lnTo>
                    <a:pt x="922766" y="46366"/>
                  </a:lnTo>
                  <a:lnTo>
                    <a:pt x="872038" y="32858"/>
                  </a:lnTo>
                  <a:lnTo>
                    <a:pt x="817361" y="21451"/>
                  </a:lnTo>
                  <a:lnTo>
                    <a:pt x="759162" y="12303"/>
                  </a:lnTo>
                  <a:lnTo>
                    <a:pt x="697867" y="5573"/>
                  </a:lnTo>
                  <a:lnTo>
                    <a:pt x="633901" y="1419"/>
                  </a:lnTo>
                  <a:lnTo>
                    <a:pt x="567690" y="0"/>
                  </a:lnTo>
                  <a:close/>
                </a:path>
              </a:pathLst>
            </a:custGeom>
            <a:solidFill>
              <a:srgbClr val="E2AA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4173" y="3789425"/>
              <a:ext cx="1135380" cy="422275"/>
            </a:xfrm>
            <a:custGeom>
              <a:avLst/>
              <a:gdLst/>
              <a:ahLst/>
              <a:cxnLst/>
              <a:rect l="l" t="t" r="r" b="b"/>
              <a:pathLst>
                <a:path w="1135379" h="422275">
                  <a:moveTo>
                    <a:pt x="0" y="211074"/>
                  </a:moveTo>
                  <a:lnTo>
                    <a:pt x="14991" y="162672"/>
                  </a:lnTo>
                  <a:lnTo>
                    <a:pt x="57694" y="118243"/>
                  </a:lnTo>
                  <a:lnTo>
                    <a:pt x="124703" y="79052"/>
                  </a:lnTo>
                  <a:lnTo>
                    <a:pt x="166258" y="61817"/>
                  </a:lnTo>
                  <a:lnTo>
                    <a:pt x="212613" y="46366"/>
                  </a:lnTo>
                  <a:lnTo>
                    <a:pt x="263341" y="32858"/>
                  </a:lnTo>
                  <a:lnTo>
                    <a:pt x="318018" y="21451"/>
                  </a:lnTo>
                  <a:lnTo>
                    <a:pt x="376217" y="12303"/>
                  </a:lnTo>
                  <a:lnTo>
                    <a:pt x="437512" y="5573"/>
                  </a:lnTo>
                  <a:lnTo>
                    <a:pt x="501478" y="1419"/>
                  </a:lnTo>
                  <a:lnTo>
                    <a:pt x="567690" y="0"/>
                  </a:lnTo>
                  <a:lnTo>
                    <a:pt x="633901" y="1419"/>
                  </a:lnTo>
                  <a:lnTo>
                    <a:pt x="697867" y="5573"/>
                  </a:lnTo>
                  <a:lnTo>
                    <a:pt x="759162" y="12303"/>
                  </a:lnTo>
                  <a:lnTo>
                    <a:pt x="817361" y="21451"/>
                  </a:lnTo>
                  <a:lnTo>
                    <a:pt x="872038" y="32858"/>
                  </a:lnTo>
                  <a:lnTo>
                    <a:pt x="922766" y="46366"/>
                  </a:lnTo>
                  <a:lnTo>
                    <a:pt x="969121" y="61817"/>
                  </a:lnTo>
                  <a:lnTo>
                    <a:pt x="1010676" y="79052"/>
                  </a:lnTo>
                  <a:lnTo>
                    <a:pt x="1047006" y="97913"/>
                  </a:lnTo>
                  <a:lnTo>
                    <a:pt x="1102288" y="139882"/>
                  </a:lnTo>
                  <a:lnTo>
                    <a:pt x="1131561" y="186455"/>
                  </a:lnTo>
                  <a:lnTo>
                    <a:pt x="1135379" y="211074"/>
                  </a:lnTo>
                  <a:lnTo>
                    <a:pt x="1131561" y="235692"/>
                  </a:lnTo>
                  <a:lnTo>
                    <a:pt x="1102288" y="282265"/>
                  </a:lnTo>
                  <a:lnTo>
                    <a:pt x="1047006" y="324234"/>
                  </a:lnTo>
                  <a:lnTo>
                    <a:pt x="1010676" y="343095"/>
                  </a:lnTo>
                  <a:lnTo>
                    <a:pt x="969121" y="360330"/>
                  </a:lnTo>
                  <a:lnTo>
                    <a:pt x="922766" y="375781"/>
                  </a:lnTo>
                  <a:lnTo>
                    <a:pt x="872038" y="389289"/>
                  </a:lnTo>
                  <a:lnTo>
                    <a:pt x="817361" y="400696"/>
                  </a:lnTo>
                  <a:lnTo>
                    <a:pt x="759162" y="409844"/>
                  </a:lnTo>
                  <a:lnTo>
                    <a:pt x="697867" y="416574"/>
                  </a:lnTo>
                  <a:lnTo>
                    <a:pt x="633901" y="420728"/>
                  </a:lnTo>
                  <a:lnTo>
                    <a:pt x="567690" y="422148"/>
                  </a:lnTo>
                  <a:lnTo>
                    <a:pt x="501478" y="420728"/>
                  </a:lnTo>
                  <a:lnTo>
                    <a:pt x="437512" y="416574"/>
                  </a:lnTo>
                  <a:lnTo>
                    <a:pt x="376217" y="409844"/>
                  </a:lnTo>
                  <a:lnTo>
                    <a:pt x="318018" y="400696"/>
                  </a:lnTo>
                  <a:lnTo>
                    <a:pt x="263341" y="389289"/>
                  </a:lnTo>
                  <a:lnTo>
                    <a:pt x="212613" y="375781"/>
                  </a:lnTo>
                  <a:lnTo>
                    <a:pt x="166258" y="360330"/>
                  </a:lnTo>
                  <a:lnTo>
                    <a:pt x="124703" y="343095"/>
                  </a:lnTo>
                  <a:lnTo>
                    <a:pt x="88373" y="324234"/>
                  </a:lnTo>
                  <a:lnTo>
                    <a:pt x="33091" y="282265"/>
                  </a:lnTo>
                  <a:lnTo>
                    <a:pt x="3818" y="235692"/>
                  </a:lnTo>
                  <a:lnTo>
                    <a:pt x="0" y="211074"/>
                  </a:lnTo>
                  <a:close/>
                </a:path>
              </a:pathLst>
            </a:custGeom>
            <a:ln w="38100">
              <a:solidFill>
                <a:srgbClr val="1E4A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81343" y="3759708"/>
              <a:ext cx="708659" cy="5669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175497" y="3996690"/>
            <a:ext cx="2312670" cy="1180465"/>
            <a:chOff x="8175497" y="3996690"/>
            <a:chExt cx="2312670" cy="1180465"/>
          </a:xfrm>
        </p:grpSpPr>
        <p:sp>
          <p:nvSpPr>
            <p:cNvPr id="21" name="object 21"/>
            <p:cNvSpPr/>
            <p:nvPr/>
          </p:nvSpPr>
          <p:spPr>
            <a:xfrm>
              <a:off x="8175497" y="3996690"/>
              <a:ext cx="74295" cy="85090"/>
            </a:xfrm>
            <a:custGeom>
              <a:avLst/>
              <a:gdLst/>
              <a:ahLst/>
              <a:cxnLst/>
              <a:rect l="l" t="t" r="r" b="b"/>
              <a:pathLst>
                <a:path w="74295" h="85089">
                  <a:moveTo>
                    <a:pt x="63373" y="0"/>
                  </a:moveTo>
                  <a:lnTo>
                    <a:pt x="0" y="42291"/>
                  </a:lnTo>
                  <a:lnTo>
                    <a:pt x="73913" y="84582"/>
                  </a:lnTo>
                  <a:lnTo>
                    <a:pt x="63373" y="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56191" y="4851654"/>
              <a:ext cx="86995" cy="292100"/>
            </a:xfrm>
            <a:custGeom>
              <a:avLst/>
              <a:gdLst/>
              <a:ahLst/>
              <a:cxnLst/>
              <a:rect l="l" t="t" r="r" b="b"/>
              <a:pathLst>
                <a:path w="86995" h="292100">
                  <a:moveTo>
                    <a:pt x="28955" y="204978"/>
                  </a:moveTo>
                  <a:lnTo>
                    <a:pt x="0" y="204978"/>
                  </a:lnTo>
                  <a:lnTo>
                    <a:pt x="43433" y="291846"/>
                  </a:lnTo>
                  <a:lnTo>
                    <a:pt x="79628" y="219456"/>
                  </a:lnTo>
                  <a:lnTo>
                    <a:pt x="28955" y="219456"/>
                  </a:lnTo>
                  <a:lnTo>
                    <a:pt x="28955" y="204978"/>
                  </a:lnTo>
                  <a:close/>
                </a:path>
                <a:path w="86995" h="292100">
                  <a:moveTo>
                    <a:pt x="57911" y="0"/>
                  </a:moveTo>
                  <a:lnTo>
                    <a:pt x="28955" y="0"/>
                  </a:lnTo>
                  <a:lnTo>
                    <a:pt x="28955" y="219456"/>
                  </a:lnTo>
                  <a:lnTo>
                    <a:pt x="57911" y="219456"/>
                  </a:lnTo>
                  <a:lnTo>
                    <a:pt x="57911" y="0"/>
                  </a:lnTo>
                  <a:close/>
                </a:path>
                <a:path w="86995" h="292100">
                  <a:moveTo>
                    <a:pt x="86867" y="204978"/>
                  </a:moveTo>
                  <a:lnTo>
                    <a:pt x="57911" y="204978"/>
                  </a:lnTo>
                  <a:lnTo>
                    <a:pt x="57911" y="219456"/>
                  </a:lnTo>
                  <a:lnTo>
                    <a:pt x="79628" y="219456"/>
                  </a:lnTo>
                  <a:lnTo>
                    <a:pt x="86867" y="204978"/>
                  </a:lnTo>
                  <a:close/>
                </a:path>
              </a:pathLst>
            </a:custGeom>
            <a:solidFill>
              <a:srgbClr val="6173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17557" y="4638294"/>
              <a:ext cx="1051560" cy="426720"/>
            </a:xfrm>
            <a:custGeom>
              <a:avLst/>
              <a:gdLst/>
              <a:ahLst/>
              <a:cxnLst/>
              <a:rect l="l" t="t" r="r" b="b"/>
              <a:pathLst>
                <a:path w="1051559" h="426720">
                  <a:moveTo>
                    <a:pt x="525780" y="0"/>
                  </a:moveTo>
                  <a:lnTo>
                    <a:pt x="459838" y="1662"/>
                  </a:lnTo>
                  <a:lnTo>
                    <a:pt x="396338" y="6514"/>
                  </a:lnTo>
                  <a:lnTo>
                    <a:pt x="335772" y="14359"/>
                  </a:lnTo>
                  <a:lnTo>
                    <a:pt x="278633" y="24994"/>
                  </a:lnTo>
                  <a:lnTo>
                    <a:pt x="225416" y="38221"/>
                  </a:lnTo>
                  <a:lnTo>
                    <a:pt x="176611" y="53840"/>
                  </a:lnTo>
                  <a:lnTo>
                    <a:pt x="132714" y="71650"/>
                  </a:lnTo>
                  <a:lnTo>
                    <a:pt x="94218" y="91453"/>
                  </a:lnTo>
                  <a:lnTo>
                    <a:pt x="61614" y="113049"/>
                  </a:lnTo>
                  <a:lnTo>
                    <a:pt x="16061" y="160818"/>
                  </a:lnTo>
                  <a:lnTo>
                    <a:pt x="0" y="213359"/>
                  </a:lnTo>
                  <a:lnTo>
                    <a:pt x="4097" y="240127"/>
                  </a:lnTo>
                  <a:lnTo>
                    <a:pt x="35398" y="290482"/>
                  </a:lnTo>
                  <a:lnTo>
                    <a:pt x="94218" y="335266"/>
                  </a:lnTo>
                  <a:lnTo>
                    <a:pt x="132714" y="355069"/>
                  </a:lnTo>
                  <a:lnTo>
                    <a:pt x="176611" y="372879"/>
                  </a:lnTo>
                  <a:lnTo>
                    <a:pt x="225416" y="388498"/>
                  </a:lnTo>
                  <a:lnTo>
                    <a:pt x="278633" y="401725"/>
                  </a:lnTo>
                  <a:lnTo>
                    <a:pt x="335772" y="412360"/>
                  </a:lnTo>
                  <a:lnTo>
                    <a:pt x="396338" y="420205"/>
                  </a:lnTo>
                  <a:lnTo>
                    <a:pt x="459838" y="425057"/>
                  </a:lnTo>
                  <a:lnTo>
                    <a:pt x="525780" y="426719"/>
                  </a:lnTo>
                  <a:lnTo>
                    <a:pt x="591721" y="425057"/>
                  </a:lnTo>
                  <a:lnTo>
                    <a:pt x="655221" y="420205"/>
                  </a:lnTo>
                  <a:lnTo>
                    <a:pt x="715787" y="412360"/>
                  </a:lnTo>
                  <a:lnTo>
                    <a:pt x="772926" y="401725"/>
                  </a:lnTo>
                  <a:lnTo>
                    <a:pt x="826143" y="388498"/>
                  </a:lnTo>
                  <a:lnTo>
                    <a:pt x="874948" y="372879"/>
                  </a:lnTo>
                  <a:lnTo>
                    <a:pt x="918845" y="355069"/>
                  </a:lnTo>
                  <a:lnTo>
                    <a:pt x="957341" y="335266"/>
                  </a:lnTo>
                  <a:lnTo>
                    <a:pt x="989945" y="313670"/>
                  </a:lnTo>
                  <a:lnTo>
                    <a:pt x="1035498" y="265901"/>
                  </a:lnTo>
                  <a:lnTo>
                    <a:pt x="1051560" y="213359"/>
                  </a:lnTo>
                  <a:lnTo>
                    <a:pt x="1047462" y="186592"/>
                  </a:lnTo>
                  <a:lnTo>
                    <a:pt x="1016161" y="136237"/>
                  </a:lnTo>
                  <a:lnTo>
                    <a:pt x="957341" y="91453"/>
                  </a:lnTo>
                  <a:lnTo>
                    <a:pt x="918845" y="71650"/>
                  </a:lnTo>
                  <a:lnTo>
                    <a:pt x="874948" y="53840"/>
                  </a:lnTo>
                  <a:lnTo>
                    <a:pt x="826143" y="38221"/>
                  </a:lnTo>
                  <a:lnTo>
                    <a:pt x="772926" y="24994"/>
                  </a:lnTo>
                  <a:lnTo>
                    <a:pt x="715787" y="14359"/>
                  </a:lnTo>
                  <a:lnTo>
                    <a:pt x="655221" y="6514"/>
                  </a:lnTo>
                  <a:lnTo>
                    <a:pt x="591721" y="1662"/>
                  </a:lnTo>
                  <a:lnTo>
                    <a:pt x="525780" y="0"/>
                  </a:lnTo>
                  <a:close/>
                </a:path>
              </a:pathLst>
            </a:custGeom>
            <a:solidFill>
              <a:srgbClr val="E2AA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17557" y="4638294"/>
              <a:ext cx="1051560" cy="426720"/>
            </a:xfrm>
            <a:custGeom>
              <a:avLst/>
              <a:gdLst/>
              <a:ahLst/>
              <a:cxnLst/>
              <a:rect l="l" t="t" r="r" b="b"/>
              <a:pathLst>
                <a:path w="1051559" h="426720">
                  <a:moveTo>
                    <a:pt x="0" y="213359"/>
                  </a:moveTo>
                  <a:lnTo>
                    <a:pt x="16061" y="160818"/>
                  </a:lnTo>
                  <a:lnTo>
                    <a:pt x="61614" y="113049"/>
                  </a:lnTo>
                  <a:lnTo>
                    <a:pt x="94218" y="91453"/>
                  </a:lnTo>
                  <a:lnTo>
                    <a:pt x="132714" y="71650"/>
                  </a:lnTo>
                  <a:lnTo>
                    <a:pt x="176611" y="53840"/>
                  </a:lnTo>
                  <a:lnTo>
                    <a:pt x="225416" y="38221"/>
                  </a:lnTo>
                  <a:lnTo>
                    <a:pt x="278633" y="24994"/>
                  </a:lnTo>
                  <a:lnTo>
                    <a:pt x="335772" y="14359"/>
                  </a:lnTo>
                  <a:lnTo>
                    <a:pt x="396338" y="6514"/>
                  </a:lnTo>
                  <a:lnTo>
                    <a:pt x="459838" y="1662"/>
                  </a:lnTo>
                  <a:lnTo>
                    <a:pt x="525780" y="0"/>
                  </a:lnTo>
                  <a:lnTo>
                    <a:pt x="591721" y="1662"/>
                  </a:lnTo>
                  <a:lnTo>
                    <a:pt x="655221" y="6514"/>
                  </a:lnTo>
                  <a:lnTo>
                    <a:pt x="715787" y="14359"/>
                  </a:lnTo>
                  <a:lnTo>
                    <a:pt x="772926" y="24994"/>
                  </a:lnTo>
                  <a:lnTo>
                    <a:pt x="826143" y="38221"/>
                  </a:lnTo>
                  <a:lnTo>
                    <a:pt x="874948" y="53840"/>
                  </a:lnTo>
                  <a:lnTo>
                    <a:pt x="918845" y="71650"/>
                  </a:lnTo>
                  <a:lnTo>
                    <a:pt x="957341" y="91453"/>
                  </a:lnTo>
                  <a:lnTo>
                    <a:pt x="989945" y="113049"/>
                  </a:lnTo>
                  <a:lnTo>
                    <a:pt x="1035498" y="160818"/>
                  </a:lnTo>
                  <a:lnTo>
                    <a:pt x="1051560" y="213359"/>
                  </a:lnTo>
                  <a:lnTo>
                    <a:pt x="1047462" y="240127"/>
                  </a:lnTo>
                  <a:lnTo>
                    <a:pt x="1016161" y="290482"/>
                  </a:lnTo>
                  <a:lnTo>
                    <a:pt x="957341" y="335266"/>
                  </a:lnTo>
                  <a:lnTo>
                    <a:pt x="918845" y="355069"/>
                  </a:lnTo>
                  <a:lnTo>
                    <a:pt x="874948" y="372879"/>
                  </a:lnTo>
                  <a:lnTo>
                    <a:pt x="826143" y="388498"/>
                  </a:lnTo>
                  <a:lnTo>
                    <a:pt x="772926" y="401725"/>
                  </a:lnTo>
                  <a:lnTo>
                    <a:pt x="715787" y="412360"/>
                  </a:lnTo>
                  <a:lnTo>
                    <a:pt x="655221" y="420205"/>
                  </a:lnTo>
                  <a:lnTo>
                    <a:pt x="591721" y="425057"/>
                  </a:lnTo>
                  <a:lnTo>
                    <a:pt x="525780" y="426719"/>
                  </a:lnTo>
                  <a:lnTo>
                    <a:pt x="459838" y="425057"/>
                  </a:lnTo>
                  <a:lnTo>
                    <a:pt x="396338" y="420205"/>
                  </a:lnTo>
                  <a:lnTo>
                    <a:pt x="335772" y="412360"/>
                  </a:lnTo>
                  <a:lnTo>
                    <a:pt x="278633" y="401725"/>
                  </a:lnTo>
                  <a:lnTo>
                    <a:pt x="225416" y="388498"/>
                  </a:lnTo>
                  <a:lnTo>
                    <a:pt x="176611" y="372879"/>
                  </a:lnTo>
                  <a:lnTo>
                    <a:pt x="132714" y="355069"/>
                  </a:lnTo>
                  <a:lnTo>
                    <a:pt x="94218" y="335266"/>
                  </a:lnTo>
                  <a:lnTo>
                    <a:pt x="61614" y="313670"/>
                  </a:lnTo>
                  <a:lnTo>
                    <a:pt x="16061" y="265901"/>
                  </a:lnTo>
                  <a:lnTo>
                    <a:pt x="0" y="213359"/>
                  </a:lnTo>
                  <a:close/>
                </a:path>
              </a:pathLst>
            </a:custGeom>
            <a:ln w="38100">
              <a:solidFill>
                <a:srgbClr val="792C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50907" y="4610100"/>
              <a:ext cx="795527" cy="5669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333235" y="3814013"/>
            <a:ext cx="395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45" dirty="0">
                <a:latin typeface="Georgia"/>
                <a:cs typeface="Georgia"/>
              </a:rPr>
              <a:t>NO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02800" y="4665345"/>
            <a:ext cx="4832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latin typeface="Times New Roman"/>
                <a:cs typeface="Times New Roman"/>
              </a:rPr>
              <a:t>YES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6616" y="894334"/>
            <a:ext cx="7192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45" dirty="0">
                <a:solidFill>
                  <a:srgbClr val="252525"/>
                </a:solidFill>
                <a:latin typeface="Trebuchet MS"/>
                <a:cs typeface="Trebuchet MS"/>
              </a:rPr>
              <a:t>APRIORI</a:t>
            </a:r>
            <a:r>
              <a:rPr sz="4000" b="1" spc="-10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4000" b="1" spc="25" dirty="0">
                <a:solidFill>
                  <a:srgbClr val="252525"/>
                </a:solidFill>
                <a:latin typeface="Trebuchet MS"/>
                <a:cs typeface="Trebuchet MS"/>
              </a:rPr>
              <a:t>ALGORITHM </a:t>
            </a:r>
            <a:r>
              <a:rPr sz="4000" b="1" spc="75" dirty="0">
                <a:solidFill>
                  <a:srgbClr val="252525"/>
                </a:solidFill>
                <a:latin typeface="Trebuchet MS"/>
                <a:cs typeface="Trebuchet MS"/>
              </a:rPr>
              <a:t>EXAMPLE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3082" y="1634489"/>
            <a:ext cx="3091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25" dirty="0">
                <a:solidFill>
                  <a:srgbClr val="252525"/>
                </a:solidFill>
                <a:latin typeface="Times New Roman"/>
                <a:cs typeface="Times New Roman"/>
              </a:rPr>
              <a:t>Market</a:t>
            </a:r>
            <a:r>
              <a:rPr sz="4000" b="1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000" b="1" spc="-30" dirty="0">
                <a:solidFill>
                  <a:srgbClr val="252525"/>
                </a:solidFill>
                <a:latin typeface="Times New Roman"/>
                <a:cs typeface="Times New Roman"/>
              </a:rPr>
              <a:t>basket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6808" y="2612135"/>
            <a:ext cx="5443728" cy="3215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945" y="839165"/>
            <a:ext cx="6316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5" dirty="0"/>
              <a:t>MARKET </a:t>
            </a:r>
            <a:r>
              <a:rPr spc="50" dirty="0"/>
              <a:t>BASKET</a:t>
            </a:r>
            <a:r>
              <a:rPr spc="-1000" dirty="0"/>
              <a:t> </a:t>
            </a:r>
            <a:r>
              <a:rPr spc="4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0067" y="1780768"/>
            <a:ext cx="9335770" cy="370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40000"/>
              </a:lnSpc>
              <a:spcBef>
                <a:spcPts val="1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Provides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insight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which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products tend 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purchased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together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and which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are most 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amenable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to</a:t>
            </a:r>
            <a:r>
              <a:rPr sz="2000" spc="-1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promotion.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3992A"/>
              </a:buClr>
              <a:buFont typeface="Arial"/>
              <a:buChar char="•"/>
            </a:pPr>
            <a:endParaRPr sz="165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Actionable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 rules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2039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20" dirty="0">
                <a:solidFill>
                  <a:srgbClr val="252525"/>
                </a:solidFill>
                <a:latin typeface="Carlito"/>
                <a:cs typeface="Carlito"/>
              </a:rPr>
              <a:t>Trivial</a:t>
            </a:r>
            <a:r>
              <a:rPr sz="2000" spc="1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rules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039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People who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buy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chalk-piece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also buy</a:t>
            </a:r>
            <a:r>
              <a:rPr sz="2000" spc="-55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duster</a:t>
            </a:r>
            <a:endParaRPr sz="20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204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252525"/>
                </a:solidFill>
                <a:latin typeface="Carlito"/>
                <a:cs typeface="Carlito"/>
              </a:rPr>
              <a:t>Inexplicable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039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People who </a:t>
            </a:r>
            <a:r>
              <a:rPr sz="2000" dirty="0">
                <a:solidFill>
                  <a:srgbClr val="252525"/>
                </a:solidFill>
                <a:latin typeface="Carlito"/>
                <a:cs typeface="Carlito"/>
              </a:rPr>
              <a:t>buy mobile also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buy</a:t>
            </a:r>
            <a:r>
              <a:rPr sz="2000" spc="-50" dirty="0">
                <a:solidFill>
                  <a:srgbClr val="252525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Carlito"/>
                <a:cs typeface="Carlito"/>
              </a:rPr>
              <a:t>bag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11156" y="38100"/>
            <a:ext cx="1793748" cy="536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288" y="615137"/>
            <a:ext cx="7192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0" dirty="0"/>
              <a:t>APRIORI</a:t>
            </a:r>
            <a:r>
              <a:rPr spc="-590" dirty="0"/>
              <a:t> </a:t>
            </a:r>
            <a:r>
              <a:rPr spc="25" dirty="0"/>
              <a:t>ALGORITHM</a:t>
            </a:r>
            <a:r>
              <a:rPr spc="-425" dirty="0"/>
              <a:t> </a:t>
            </a:r>
            <a:r>
              <a:rPr spc="75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2287" y="1740381"/>
          <a:ext cx="1483360" cy="1179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114">
                <a:tc>
                  <a:txBody>
                    <a:bodyPr/>
                    <a:lstStyle/>
                    <a:p>
                      <a:pPr marL="38100">
                        <a:lnSpc>
                          <a:spcPts val="1710"/>
                        </a:lnSpc>
                        <a:spcBef>
                          <a:spcPts val="60"/>
                        </a:spcBef>
                      </a:pPr>
                      <a:r>
                        <a:rPr sz="1450" spc="270" dirty="0">
                          <a:latin typeface="Arial"/>
                          <a:cs typeface="Arial"/>
                        </a:rPr>
                        <a:t>TID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710"/>
                        </a:lnSpc>
                        <a:spcBef>
                          <a:spcPts val="60"/>
                        </a:spcBef>
                      </a:pPr>
                      <a:r>
                        <a:rPr sz="1450" spc="235" dirty="0">
                          <a:latin typeface="Arial"/>
                          <a:cs typeface="Arial"/>
                        </a:rPr>
                        <a:t>Items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67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265" dirty="0">
                          <a:latin typeface="Arial"/>
                          <a:cs typeface="Arial"/>
                        </a:rPr>
                        <a:t>100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50" spc="275" dirty="0">
                          <a:latin typeface="Arial"/>
                          <a:cs typeface="Arial"/>
                        </a:rPr>
                        <a:t>1 3</a:t>
                      </a:r>
                      <a:r>
                        <a:rPr sz="14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275" dirty="0">
                          <a:latin typeface="Arial"/>
                          <a:cs typeface="Arial"/>
                        </a:rPr>
                        <a:t>4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71">
                <a:tc>
                  <a:txBody>
                    <a:bodyPr/>
                    <a:lstStyle/>
                    <a:p>
                      <a:pPr marL="72390">
                        <a:lnSpc>
                          <a:spcPts val="1725"/>
                        </a:lnSpc>
                      </a:pPr>
                      <a:r>
                        <a:rPr sz="1450" spc="265" dirty="0">
                          <a:latin typeface="Arial"/>
                          <a:cs typeface="Arial"/>
                        </a:rPr>
                        <a:t>200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725"/>
                        </a:lnSpc>
                      </a:pPr>
                      <a:r>
                        <a:rPr sz="1450" spc="275" dirty="0">
                          <a:latin typeface="Arial"/>
                          <a:cs typeface="Arial"/>
                        </a:rPr>
                        <a:t>2 3</a:t>
                      </a:r>
                      <a:r>
                        <a:rPr sz="14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275" dirty="0">
                          <a:latin typeface="Arial"/>
                          <a:cs typeface="Arial"/>
                        </a:rPr>
                        <a:t>5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869">
                <a:tc>
                  <a:txBody>
                    <a:bodyPr/>
                    <a:lstStyle/>
                    <a:p>
                      <a:pPr marL="72390">
                        <a:lnSpc>
                          <a:spcPts val="1725"/>
                        </a:lnSpc>
                      </a:pPr>
                      <a:r>
                        <a:rPr sz="1450" spc="265" dirty="0">
                          <a:latin typeface="Arial"/>
                          <a:cs typeface="Arial"/>
                        </a:rPr>
                        <a:t>300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725"/>
                        </a:lnSpc>
                      </a:pPr>
                      <a:r>
                        <a:rPr sz="1450" spc="275" dirty="0">
                          <a:latin typeface="Arial"/>
                          <a:cs typeface="Arial"/>
                        </a:rPr>
                        <a:t>1 2 3</a:t>
                      </a:r>
                      <a:r>
                        <a:rPr sz="145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275" dirty="0">
                          <a:latin typeface="Arial"/>
                          <a:cs typeface="Arial"/>
                        </a:rPr>
                        <a:t>5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800">
                <a:tc>
                  <a:txBody>
                    <a:bodyPr/>
                    <a:lstStyle/>
                    <a:p>
                      <a:pPr marL="72390">
                        <a:lnSpc>
                          <a:spcPts val="1695"/>
                        </a:lnSpc>
                      </a:pPr>
                      <a:r>
                        <a:rPr sz="1450" spc="265" dirty="0">
                          <a:latin typeface="Arial"/>
                          <a:cs typeface="Arial"/>
                        </a:rPr>
                        <a:t>400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695"/>
                        </a:lnSpc>
                      </a:pPr>
                      <a:r>
                        <a:rPr sz="1450" spc="27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450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50" spc="275" dirty="0">
                          <a:latin typeface="Arial"/>
                          <a:cs typeface="Arial"/>
                        </a:rPr>
                        <a:t>5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37157" y="1106246"/>
            <a:ext cx="10934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Times New Roman"/>
                <a:cs typeface="Times New Roman"/>
              </a:rPr>
              <a:t>Database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40" dirty="0">
                <a:latin typeface="Times New Roman"/>
                <a:cs typeface="Times New Roman"/>
              </a:rPr>
              <a:t>Minsup </a:t>
            </a:r>
            <a:r>
              <a:rPr sz="1600" spc="160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5" dirty="0">
                <a:latin typeface="Times New Roman"/>
                <a:cs typeface="Times New Roman"/>
              </a:rPr>
              <a:t>0.5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82311" y="1444737"/>
          <a:ext cx="1492884" cy="1419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252">
                <a:tc>
                  <a:txBody>
                    <a:bodyPr/>
                    <a:lstStyle/>
                    <a:p>
                      <a:pPr marL="8255" algn="ctr">
                        <a:lnSpc>
                          <a:spcPts val="1760"/>
                        </a:lnSpc>
                        <a:spcBef>
                          <a:spcPts val="15"/>
                        </a:spcBef>
                      </a:pPr>
                      <a:r>
                        <a:rPr sz="1500" spc="250" dirty="0">
                          <a:latin typeface="Arial"/>
                          <a:cs typeface="Arial"/>
                        </a:rPr>
                        <a:t>itemset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760"/>
                        </a:lnSpc>
                        <a:spcBef>
                          <a:spcPts val="15"/>
                        </a:spcBef>
                      </a:pPr>
                      <a:r>
                        <a:rPr sz="1500" spc="245" dirty="0">
                          <a:latin typeface="Arial"/>
                          <a:cs typeface="Arial"/>
                        </a:rPr>
                        <a:t>sup.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500" spc="215" dirty="0">
                          <a:latin typeface="Arial"/>
                          <a:cs typeface="Arial"/>
                        </a:rPr>
                        <a:t>{1}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84">
                <a:tc>
                  <a:txBody>
                    <a:bodyPr/>
                    <a:lstStyle/>
                    <a:p>
                      <a:pPr algn="ctr">
                        <a:lnSpc>
                          <a:spcPts val="1745"/>
                        </a:lnSpc>
                      </a:pPr>
                      <a:r>
                        <a:rPr sz="1500" spc="215" dirty="0">
                          <a:latin typeface="Arial"/>
                          <a:cs typeface="Arial"/>
                        </a:rPr>
                        <a:t>{2}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74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930">
                <a:tc>
                  <a:txBody>
                    <a:bodyPr/>
                    <a:lstStyle/>
                    <a:p>
                      <a:pPr algn="ctr">
                        <a:lnSpc>
                          <a:spcPts val="1705"/>
                        </a:lnSpc>
                      </a:pPr>
                      <a:r>
                        <a:rPr sz="1500" spc="215" dirty="0">
                          <a:latin typeface="Arial"/>
                          <a:cs typeface="Arial"/>
                        </a:rPr>
                        <a:t>{3}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70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99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500" spc="215" dirty="0">
                          <a:latin typeface="Arial"/>
                          <a:cs typeface="Arial"/>
                        </a:rPr>
                        <a:t>{4}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7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00"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  <a:spcBef>
                          <a:spcPts val="40"/>
                        </a:spcBef>
                      </a:pPr>
                      <a:r>
                        <a:rPr sz="1500" spc="215" dirty="0">
                          <a:latin typeface="Arial"/>
                          <a:cs typeface="Arial"/>
                        </a:rPr>
                        <a:t>{5}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760"/>
                        </a:lnSpc>
                        <a:spcBef>
                          <a:spcPts val="4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161019" y="1487395"/>
          <a:ext cx="1705609" cy="1233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058">
                <a:tc>
                  <a:txBody>
                    <a:bodyPr/>
                    <a:lstStyle/>
                    <a:p>
                      <a:pPr marL="9525" algn="ctr">
                        <a:lnSpc>
                          <a:spcPts val="1825"/>
                        </a:lnSpc>
                        <a:spcBef>
                          <a:spcPts val="25"/>
                        </a:spcBef>
                      </a:pPr>
                      <a:r>
                        <a:rPr sz="1550" spc="365" dirty="0">
                          <a:latin typeface="Arial"/>
                          <a:cs typeface="Arial"/>
                        </a:rPr>
                        <a:t>itemset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25"/>
                        </a:lnSpc>
                        <a:spcBef>
                          <a:spcPts val="25"/>
                        </a:spcBef>
                      </a:pPr>
                      <a:r>
                        <a:rPr sz="1550" spc="360" dirty="0">
                          <a:latin typeface="Arial"/>
                          <a:cs typeface="Arial"/>
                        </a:rPr>
                        <a:t>sup.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spc="310" dirty="0">
                          <a:latin typeface="Arial"/>
                          <a:cs typeface="Arial"/>
                        </a:rPr>
                        <a:t>{1}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2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66">
                <a:tc>
                  <a:txBody>
                    <a:bodyPr/>
                    <a:lstStyle/>
                    <a:p>
                      <a:pPr algn="ctr">
                        <a:lnSpc>
                          <a:spcPts val="1810"/>
                        </a:lnSpc>
                      </a:pPr>
                      <a:r>
                        <a:rPr sz="1550" spc="310" dirty="0">
                          <a:latin typeface="Arial"/>
                          <a:cs typeface="Arial"/>
                        </a:rPr>
                        <a:t>{2}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1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63">
                <a:tc>
                  <a:txBody>
                    <a:bodyPr/>
                    <a:lstStyle/>
                    <a:p>
                      <a:pPr algn="ctr">
                        <a:lnSpc>
                          <a:spcPts val="1810"/>
                        </a:lnSpc>
                      </a:pPr>
                      <a:r>
                        <a:rPr sz="1550" spc="310" dirty="0">
                          <a:latin typeface="Arial"/>
                          <a:cs typeface="Arial"/>
                        </a:rPr>
                        <a:t>{3}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10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314">
                <a:tc>
                  <a:txBody>
                    <a:bodyPr/>
                    <a:lstStyle/>
                    <a:p>
                      <a:pPr algn="ctr">
                        <a:lnSpc>
                          <a:spcPts val="1775"/>
                        </a:lnSpc>
                      </a:pPr>
                      <a:r>
                        <a:rPr sz="1550" spc="310" dirty="0">
                          <a:latin typeface="Arial"/>
                          <a:cs typeface="Arial"/>
                        </a:rPr>
                        <a:t>{5}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775"/>
                        </a:lnSpc>
                      </a:pPr>
                      <a:r>
                        <a:rPr sz="1550" dirty="0">
                          <a:latin typeface="Arial"/>
                          <a:cs typeface="Arial"/>
                        </a:rPr>
                        <a:t>3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368166" y="2235149"/>
            <a:ext cx="600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latin typeface="Times New Roman"/>
                <a:cs typeface="Times New Roman"/>
              </a:rPr>
              <a:t>Scan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75" dirty="0">
                <a:latin typeface="Times New Roman"/>
                <a:cs typeface="Times New Roman"/>
              </a:rPr>
              <a:t>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5744" y="2482595"/>
            <a:ext cx="935990" cy="76200"/>
          </a:xfrm>
          <a:custGeom>
            <a:avLst/>
            <a:gdLst/>
            <a:ahLst/>
            <a:cxnLst/>
            <a:rect l="l" t="t" r="r" b="b"/>
            <a:pathLst>
              <a:path w="935989" h="76200">
                <a:moveTo>
                  <a:pt x="859535" y="0"/>
                </a:moveTo>
                <a:lnTo>
                  <a:pt x="859535" y="76200"/>
                </a:lnTo>
                <a:lnTo>
                  <a:pt x="923035" y="44450"/>
                </a:lnTo>
                <a:lnTo>
                  <a:pt x="872235" y="44450"/>
                </a:lnTo>
                <a:lnTo>
                  <a:pt x="872235" y="31750"/>
                </a:lnTo>
                <a:lnTo>
                  <a:pt x="923035" y="31750"/>
                </a:lnTo>
                <a:lnTo>
                  <a:pt x="859535" y="0"/>
                </a:lnTo>
                <a:close/>
              </a:path>
              <a:path w="935989" h="76200">
                <a:moveTo>
                  <a:pt x="85953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9535" y="44450"/>
                </a:lnTo>
                <a:lnTo>
                  <a:pt x="859535" y="31750"/>
                </a:lnTo>
                <a:close/>
              </a:path>
              <a:path w="935989" h="76200">
                <a:moveTo>
                  <a:pt x="923035" y="31750"/>
                </a:moveTo>
                <a:lnTo>
                  <a:pt x="872235" y="31750"/>
                </a:lnTo>
                <a:lnTo>
                  <a:pt x="872235" y="44450"/>
                </a:lnTo>
                <a:lnTo>
                  <a:pt x="923035" y="44450"/>
                </a:lnTo>
                <a:lnTo>
                  <a:pt x="935735" y="38100"/>
                </a:lnTo>
                <a:lnTo>
                  <a:pt x="92303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37914" y="1449451"/>
            <a:ext cx="29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5" dirty="0">
                <a:latin typeface="Georgia"/>
                <a:cs typeface="Georgia"/>
              </a:rPr>
              <a:t>C</a:t>
            </a:r>
            <a:r>
              <a:rPr sz="1800" i="1" spc="7" baseline="-20833" dirty="0">
                <a:latin typeface="Georgia"/>
                <a:cs typeface="Georgia"/>
              </a:rPr>
              <a:t>1</a:t>
            </a:r>
            <a:endParaRPr sz="1800" baseline="-20833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3891" y="1361008"/>
            <a:ext cx="293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latin typeface="Georgia"/>
                <a:cs typeface="Georgia"/>
              </a:rPr>
              <a:t>L</a:t>
            </a:r>
            <a:r>
              <a:rPr sz="1800" i="1" spc="75" baseline="-20833" dirty="0">
                <a:latin typeface="Georgia"/>
                <a:cs typeface="Georgia"/>
              </a:rPr>
              <a:t>1</a:t>
            </a:r>
            <a:endParaRPr sz="1800" baseline="-20833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70035" y="3196099"/>
            <a:ext cx="1067435" cy="1979295"/>
            <a:chOff x="8670035" y="3196099"/>
            <a:chExt cx="1067435" cy="1979295"/>
          </a:xfrm>
        </p:grpSpPr>
        <p:sp>
          <p:nvSpPr>
            <p:cNvPr id="12" name="object 12"/>
            <p:cNvSpPr/>
            <p:nvPr/>
          </p:nvSpPr>
          <p:spPr>
            <a:xfrm>
              <a:off x="8675115" y="3201179"/>
              <a:ext cx="1057275" cy="0"/>
            </a:xfrm>
            <a:custGeom>
              <a:avLst/>
              <a:gdLst/>
              <a:ahLst/>
              <a:cxnLst/>
              <a:rect l="l" t="t" r="r" b="b"/>
              <a:pathLst>
                <a:path w="1057275">
                  <a:moveTo>
                    <a:pt x="0" y="0"/>
                  </a:moveTo>
                  <a:lnTo>
                    <a:pt x="1056663" y="0"/>
                  </a:lnTo>
                </a:path>
              </a:pathLst>
            </a:custGeom>
            <a:ln w="7733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70035" y="3197285"/>
              <a:ext cx="1067435" cy="8255"/>
            </a:xfrm>
            <a:custGeom>
              <a:avLst/>
              <a:gdLst/>
              <a:ahLst/>
              <a:cxnLst/>
              <a:rect l="l" t="t" r="r" b="b"/>
              <a:pathLst>
                <a:path w="1067434" h="8255">
                  <a:moveTo>
                    <a:pt x="1066825" y="0"/>
                  </a:moveTo>
                  <a:lnTo>
                    <a:pt x="0" y="0"/>
                  </a:lnTo>
                  <a:lnTo>
                    <a:pt x="0" y="7721"/>
                  </a:lnTo>
                  <a:lnTo>
                    <a:pt x="1066825" y="7721"/>
                  </a:lnTo>
                  <a:lnTo>
                    <a:pt x="106682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75115" y="3201179"/>
              <a:ext cx="0" cy="1969135"/>
            </a:xfrm>
            <a:custGeom>
              <a:avLst/>
              <a:gdLst/>
              <a:ahLst/>
              <a:cxnLst/>
              <a:rect l="l" t="t" r="r" b="b"/>
              <a:pathLst>
                <a:path h="1969135">
                  <a:moveTo>
                    <a:pt x="0" y="0"/>
                  </a:moveTo>
                  <a:lnTo>
                    <a:pt x="0" y="1968940"/>
                  </a:lnTo>
                </a:path>
              </a:pathLst>
            </a:custGeom>
            <a:ln w="10160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70035" y="3197352"/>
              <a:ext cx="10160" cy="1976755"/>
            </a:xfrm>
            <a:custGeom>
              <a:avLst/>
              <a:gdLst/>
              <a:ahLst/>
              <a:cxnLst/>
              <a:rect l="l" t="t" r="r" b="b"/>
              <a:pathLst>
                <a:path w="10159" h="1976754">
                  <a:moveTo>
                    <a:pt x="10160" y="0"/>
                  </a:moveTo>
                  <a:lnTo>
                    <a:pt x="0" y="0"/>
                  </a:lnTo>
                  <a:lnTo>
                    <a:pt x="0" y="1976627"/>
                  </a:lnTo>
                  <a:lnTo>
                    <a:pt x="10160" y="1976627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80196" y="3205046"/>
            <a:ext cx="1036319" cy="2717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54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20"/>
              </a:spcBef>
            </a:pPr>
            <a:r>
              <a:rPr sz="1750" spc="285" dirty="0">
                <a:latin typeface="Arial"/>
                <a:cs typeface="Arial"/>
              </a:rPr>
              <a:t>itemset</a:t>
            </a:r>
            <a:endParaRPr sz="1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80196" y="3492051"/>
            <a:ext cx="1036319" cy="166687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40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20"/>
              </a:spcBef>
            </a:pPr>
            <a:r>
              <a:rPr sz="1750" spc="265" dirty="0">
                <a:latin typeface="Arial"/>
                <a:cs typeface="Arial"/>
              </a:rPr>
              <a:t>{1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spc="254" dirty="0">
                <a:latin typeface="Arial"/>
                <a:cs typeface="Arial"/>
              </a:rPr>
              <a:t>2}</a:t>
            </a:r>
            <a:endParaRPr sz="1750">
              <a:latin typeface="Arial"/>
              <a:cs typeface="Arial"/>
            </a:endParaRPr>
          </a:p>
          <a:p>
            <a:pPr marL="215265">
              <a:lnSpc>
                <a:spcPct val="100000"/>
              </a:lnSpc>
              <a:spcBef>
                <a:spcPts val="95"/>
              </a:spcBef>
            </a:pPr>
            <a:r>
              <a:rPr sz="1750" spc="265" dirty="0">
                <a:latin typeface="Arial"/>
                <a:cs typeface="Arial"/>
              </a:rPr>
              <a:t>{1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spc="254" dirty="0">
                <a:latin typeface="Arial"/>
                <a:cs typeface="Arial"/>
              </a:rPr>
              <a:t>3}</a:t>
            </a:r>
            <a:endParaRPr sz="1750">
              <a:latin typeface="Arial"/>
              <a:cs typeface="Arial"/>
            </a:endParaRPr>
          </a:p>
          <a:p>
            <a:pPr marL="215265">
              <a:lnSpc>
                <a:spcPct val="100000"/>
              </a:lnSpc>
              <a:spcBef>
                <a:spcPts val="95"/>
              </a:spcBef>
            </a:pPr>
            <a:r>
              <a:rPr sz="1750" spc="265" dirty="0">
                <a:latin typeface="Arial"/>
                <a:cs typeface="Arial"/>
              </a:rPr>
              <a:t>{1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spc="254" dirty="0">
                <a:latin typeface="Arial"/>
                <a:cs typeface="Arial"/>
              </a:rPr>
              <a:t>5}</a:t>
            </a:r>
            <a:endParaRPr sz="1750">
              <a:latin typeface="Arial"/>
              <a:cs typeface="Arial"/>
            </a:endParaRPr>
          </a:p>
          <a:p>
            <a:pPr marL="215265">
              <a:lnSpc>
                <a:spcPct val="100000"/>
              </a:lnSpc>
              <a:spcBef>
                <a:spcPts val="100"/>
              </a:spcBef>
            </a:pPr>
            <a:r>
              <a:rPr sz="1750" spc="265" dirty="0">
                <a:latin typeface="Arial"/>
                <a:cs typeface="Arial"/>
              </a:rPr>
              <a:t>{2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spc="254" dirty="0">
                <a:latin typeface="Arial"/>
                <a:cs typeface="Arial"/>
              </a:rPr>
              <a:t>3}</a:t>
            </a:r>
            <a:endParaRPr sz="1750">
              <a:latin typeface="Arial"/>
              <a:cs typeface="Arial"/>
            </a:endParaRPr>
          </a:p>
          <a:p>
            <a:pPr marL="215265">
              <a:lnSpc>
                <a:spcPct val="100000"/>
              </a:lnSpc>
              <a:spcBef>
                <a:spcPts val="95"/>
              </a:spcBef>
            </a:pPr>
            <a:r>
              <a:rPr sz="1750" spc="265" dirty="0">
                <a:latin typeface="Arial"/>
                <a:cs typeface="Arial"/>
              </a:rPr>
              <a:t>{2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spc="254" dirty="0">
                <a:latin typeface="Arial"/>
                <a:cs typeface="Arial"/>
              </a:rPr>
              <a:t>5}</a:t>
            </a:r>
            <a:endParaRPr sz="1750">
              <a:latin typeface="Arial"/>
              <a:cs typeface="Arial"/>
            </a:endParaRPr>
          </a:p>
          <a:p>
            <a:pPr marL="215265">
              <a:lnSpc>
                <a:spcPct val="100000"/>
              </a:lnSpc>
              <a:spcBef>
                <a:spcPts val="100"/>
              </a:spcBef>
            </a:pPr>
            <a:r>
              <a:rPr sz="1750" spc="265" dirty="0">
                <a:latin typeface="Arial"/>
                <a:cs typeface="Arial"/>
              </a:rPr>
              <a:t>{3</a:t>
            </a:r>
            <a:r>
              <a:rPr sz="1750" spc="70" dirty="0">
                <a:latin typeface="Arial"/>
                <a:cs typeface="Arial"/>
              </a:rPr>
              <a:t> </a:t>
            </a:r>
            <a:r>
              <a:rPr sz="1750" spc="254" dirty="0">
                <a:latin typeface="Arial"/>
                <a:cs typeface="Arial"/>
              </a:rPr>
              <a:t>5}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670034" y="3197312"/>
            <a:ext cx="1067435" cy="1976755"/>
            <a:chOff x="8670034" y="3197312"/>
            <a:chExt cx="1067435" cy="1976755"/>
          </a:xfrm>
        </p:grpSpPr>
        <p:sp>
          <p:nvSpPr>
            <p:cNvPr id="19" name="object 19"/>
            <p:cNvSpPr/>
            <p:nvPr/>
          </p:nvSpPr>
          <p:spPr>
            <a:xfrm>
              <a:off x="8675115" y="320117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733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80195" y="3197351"/>
              <a:ext cx="1057275" cy="8255"/>
            </a:xfrm>
            <a:custGeom>
              <a:avLst/>
              <a:gdLst/>
              <a:ahLst/>
              <a:cxnLst/>
              <a:rect l="l" t="t" r="r" b="b"/>
              <a:pathLst>
                <a:path w="1057275" h="8255">
                  <a:moveTo>
                    <a:pt x="0" y="7654"/>
                  </a:moveTo>
                  <a:lnTo>
                    <a:pt x="1056660" y="7654"/>
                  </a:lnTo>
                  <a:lnTo>
                    <a:pt x="1056660" y="0"/>
                  </a:lnTo>
                  <a:lnTo>
                    <a:pt x="0" y="0"/>
                  </a:lnTo>
                  <a:lnTo>
                    <a:pt x="0" y="7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31778" y="320117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7733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70023" y="3197351"/>
              <a:ext cx="1067435" cy="1976755"/>
            </a:xfrm>
            <a:custGeom>
              <a:avLst/>
              <a:gdLst/>
              <a:ahLst/>
              <a:cxnLst/>
              <a:rect l="l" t="t" r="r" b="b"/>
              <a:pathLst>
                <a:path w="1067434" h="1976754">
                  <a:moveTo>
                    <a:pt x="1066838" y="7658"/>
                  </a:moveTo>
                  <a:lnTo>
                    <a:pt x="1046175" y="7658"/>
                  </a:lnTo>
                  <a:lnTo>
                    <a:pt x="1046175" y="279006"/>
                  </a:lnTo>
                  <a:lnTo>
                    <a:pt x="10160" y="279006"/>
                  </a:lnTo>
                  <a:lnTo>
                    <a:pt x="10160" y="0"/>
                  </a:lnTo>
                  <a:lnTo>
                    <a:pt x="0" y="0"/>
                  </a:lnTo>
                  <a:lnTo>
                    <a:pt x="0" y="1976628"/>
                  </a:lnTo>
                  <a:lnTo>
                    <a:pt x="10172" y="1976628"/>
                  </a:lnTo>
                  <a:lnTo>
                    <a:pt x="10160" y="294703"/>
                  </a:lnTo>
                  <a:lnTo>
                    <a:pt x="1046175" y="294703"/>
                  </a:lnTo>
                  <a:lnTo>
                    <a:pt x="1046175" y="1961197"/>
                  </a:lnTo>
                  <a:lnTo>
                    <a:pt x="10172" y="1961197"/>
                  </a:lnTo>
                  <a:lnTo>
                    <a:pt x="10172" y="1976628"/>
                  </a:lnTo>
                  <a:lnTo>
                    <a:pt x="1046175" y="1976640"/>
                  </a:lnTo>
                  <a:lnTo>
                    <a:pt x="1066825" y="1976640"/>
                  </a:lnTo>
                  <a:lnTo>
                    <a:pt x="1066838" y="76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934711" y="3383252"/>
          <a:ext cx="1309369" cy="1509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47">
                <a:tc>
                  <a:txBody>
                    <a:bodyPr/>
                    <a:lstStyle/>
                    <a:p>
                      <a:pPr marL="12065" algn="ctr">
                        <a:lnSpc>
                          <a:spcPts val="1580"/>
                        </a:lnSpc>
                        <a:spcBef>
                          <a:spcPts val="30"/>
                        </a:spcBef>
                      </a:pPr>
                      <a:r>
                        <a:rPr sz="1350" spc="225" dirty="0">
                          <a:latin typeface="Arial"/>
                          <a:cs typeface="Arial"/>
                        </a:rPr>
                        <a:t>itemset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1580"/>
                        </a:lnSpc>
                        <a:spcBef>
                          <a:spcPts val="30"/>
                        </a:spcBef>
                      </a:pPr>
                      <a:r>
                        <a:rPr sz="1350" spc="254" dirty="0">
                          <a:latin typeface="Arial"/>
                          <a:cs typeface="Arial"/>
                        </a:rPr>
                        <a:t>sup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6"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  <a:spcBef>
                          <a:spcPts val="55"/>
                        </a:spcBef>
                      </a:pPr>
                      <a:r>
                        <a:rPr sz="1350" spc="210" dirty="0">
                          <a:latin typeface="Arial"/>
                          <a:cs typeface="Arial"/>
                        </a:rPr>
                        <a:t>{1</a:t>
                      </a:r>
                      <a:r>
                        <a:rPr sz="13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204" dirty="0">
                          <a:latin typeface="Arial"/>
                          <a:cs typeface="Arial"/>
                        </a:rPr>
                        <a:t>2}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30"/>
                        </a:lnSpc>
                        <a:spcBef>
                          <a:spcPts val="5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253"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  <a:spcBef>
                          <a:spcPts val="55"/>
                        </a:spcBef>
                      </a:pPr>
                      <a:r>
                        <a:rPr sz="1350" spc="210" dirty="0">
                          <a:latin typeface="Arial"/>
                          <a:cs typeface="Arial"/>
                        </a:rPr>
                        <a:t>{1</a:t>
                      </a:r>
                      <a:r>
                        <a:rPr sz="13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204" dirty="0">
                          <a:latin typeface="Arial"/>
                          <a:cs typeface="Arial"/>
                        </a:rPr>
                        <a:t>3}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30"/>
                        </a:lnSpc>
                        <a:spcBef>
                          <a:spcPts val="5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238">
                <a:tc>
                  <a:txBody>
                    <a:bodyPr/>
                    <a:lstStyle/>
                    <a:p>
                      <a:pPr marL="1270" algn="ctr">
                        <a:lnSpc>
                          <a:spcPts val="1530"/>
                        </a:lnSpc>
                        <a:spcBef>
                          <a:spcPts val="55"/>
                        </a:spcBef>
                      </a:pPr>
                      <a:r>
                        <a:rPr sz="1350" spc="210" dirty="0">
                          <a:latin typeface="Arial"/>
                          <a:cs typeface="Arial"/>
                        </a:rPr>
                        <a:t>{1</a:t>
                      </a:r>
                      <a:r>
                        <a:rPr sz="13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204" dirty="0">
                          <a:latin typeface="Arial"/>
                          <a:cs typeface="Arial"/>
                        </a:rPr>
                        <a:t>5}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30"/>
                        </a:lnSpc>
                        <a:spcBef>
                          <a:spcPts val="5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88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50" spc="210" dirty="0">
                          <a:latin typeface="Arial"/>
                          <a:cs typeface="Arial"/>
                        </a:rPr>
                        <a:t>{2</a:t>
                      </a:r>
                      <a:r>
                        <a:rPr sz="13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204" dirty="0">
                          <a:latin typeface="Arial"/>
                          <a:cs typeface="Arial"/>
                        </a:rPr>
                        <a:t>3}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244">
                <a:tc>
                  <a:txBody>
                    <a:bodyPr/>
                    <a:lstStyle/>
                    <a:p>
                      <a:pPr marL="1270" algn="ctr">
                        <a:lnSpc>
                          <a:spcPts val="1585"/>
                        </a:lnSpc>
                      </a:pPr>
                      <a:r>
                        <a:rPr sz="1350" spc="210" dirty="0">
                          <a:latin typeface="Arial"/>
                          <a:cs typeface="Arial"/>
                        </a:rPr>
                        <a:t>{2</a:t>
                      </a:r>
                      <a:r>
                        <a:rPr sz="13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204" dirty="0">
                          <a:latin typeface="Arial"/>
                          <a:cs typeface="Arial"/>
                        </a:rPr>
                        <a:t>5}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85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734">
                <a:tc>
                  <a:txBody>
                    <a:bodyPr/>
                    <a:lstStyle/>
                    <a:p>
                      <a:pPr marL="1270" algn="ctr">
                        <a:lnSpc>
                          <a:spcPts val="1545"/>
                        </a:lnSpc>
                      </a:pPr>
                      <a:r>
                        <a:rPr sz="1350" spc="210" dirty="0">
                          <a:latin typeface="Arial"/>
                          <a:cs typeface="Arial"/>
                        </a:rPr>
                        <a:t>{3</a:t>
                      </a:r>
                      <a:r>
                        <a:rPr sz="135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204" dirty="0">
                          <a:latin typeface="Arial"/>
                          <a:cs typeface="Arial"/>
                        </a:rPr>
                        <a:t>5}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45"/>
                        </a:lnSpc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661159" y="3492942"/>
          <a:ext cx="1638299" cy="15297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646">
                <a:tc>
                  <a:txBody>
                    <a:bodyPr/>
                    <a:lstStyle/>
                    <a:p>
                      <a:pPr marL="14604" algn="ctr">
                        <a:lnSpc>
                          <a:spcPts val="2265"/>
                        </a:lnSpc>
                        <a:spcBef>
                          <a:spcPts val="55"/>
                        </a:spcBef>
                      </a:pPr>
                      <a:r>
                        <a:rPr sz="1900" spc="185" dirty="0">
                          <a:latin typeface="Arial"/>
                          <a:cs typeface="Arial"/>
                        </a:rPr>
                        <a:t>itemset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265"/>
                        </a:lnSpc>
                        <a:spcBef>
                          <a:spcPts val="55"/>
                        </a:spcBef>
                      </a:pPr>
                      <a:r>
                        <a:rPr sz="1900" spc="204" dirty="0">
                          <a:latin typeface="Arial"/>
                          <a:cs typeface="Arial"/>
                        </a:rPr>
                        <a:t>sup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65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spc="175" dirty="0">
                          <a:latin typeface="Arial"/>
                          <a:cs typeface="Arial"/>
                        </a:rPr>
                        <a:t>{1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155" dirty="0">
                          <a:latin typeface="Arial"/>
                          <a:cs typeface="Arial"/>
                        </a:rPr>
                        <a:t>3}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39">
                <a:tc>
                  <a:txBody>
                    <a:bodyPr/>
                    <a:lstStyle/>
                    <a:p>
                      <a:pPr marL="1270" algn="ctr">
                        <a:lnSpc>
                          <a:spcPts val="2245"/>
                        </a:lnSpc>
                      </a:pPr>
                      <a:r>
                        <a:rPr sz="1900" spc="175" dirty="0">
                          <a:latin typeface="Arial"/>
                          <a:cs typeface="Arial"/>
                        </a:rPr>
                        <a:t>{2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155" dirty="0">
                          <a:latin typeface="Arial"/>
                          <a:cs typeface="Arial"/>
                        </a:rPr>
                        <a:t>3}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224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37">
                <a:tc>
                  <a:txBody>
                    <a:bodyPr/>
                    <a:lstStyle/>
                    <a:p>
                      <a:pPr marL="1270" algn="ctr">
                        <a:lnSpc>
                          <a:spcPts val="2245"/>
                        </a:lnSpc>
                      </a:pPr>
                      <a:r>
                        <a:rPr sz="1900" spc="175" dirty="0">
                          <a:latin typeface="Arial"/>
                          <a:cs typeface="Arial"/>
                        </a:rPr>
                        <a:t>{2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155" dirty="0">
                          <a:latin typeface="Arial"/>
                          <a:cs typeface="Arial"/>
                        </a:rPr>
                        <a:t>5}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224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562">
                <a:tc>
                  <a:txBody>
                    <a:bodyPr/>
                    <a:lstStyle/>
                    <a:p>
                      <a:pPr marL="1270" algn="ctr">
                        <a:lnSpc>
                          <a:spcPts val="2225"/>
                        </a:lnSpc>
                      </a:pPr>
                      <a:r>
                        <a:rPr sz="1900" spc="175" dirty="0">
                          <a:latin typeface="Arial"/>
                          <a:cs typeface="Arial"/>
                        </a:rPr>
                        <a:t>{3</a:t>
                      </a:r>
                      <a:r>
                        <a:rPr sz="19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155" dirty="0">
                          <a:latin typeface="Arial"/>
                          <a:cs typeface="Arial"/>
                        </a:rPr>
                        <a:t>5}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2225"/>
                        </a:lnSpc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141780" y="3416934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30" dirty="0">
                <a:latin typeface="Georgia"/>
                <a:cs typeface="Georgia"/>
              </a:rPr>
              <a:t>L</a:t>
            </a:r>
            <a:r>
              <a:rPr sz="1800" i="1" spc="-44" baseline="-20833" dirty="0">
                <a:latin typeface="Georgia"/>
                <a:cs typeface="Georgia"/>
              </a:rPr>
              <a:t>2</a:t>
            </a:r>
            <a:endParaRPr sz="1800" baseline="-20833">
              <a:latin typeface="Georgia"/>
              <a:cs typeface="Georg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21759" y="3363214"/>
            <a:ext cx="29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70" dirty="0">
                <a:latin typeface="Georgia"/>
                <a:cs typeface="Georgia"/>
              </a:rPr>
              <a:t>C</a:t>
            </a:r>
            <a:r>
              <a:rPr sz="1800" i="1" spc="-104" baseline="-20833" dirty="0">
                <a:latin typeface="Georgia"/>
                <a:cs typeface="Georgia"/>
              </a:rPr>
              <a:t>2</a:t>
            </a:r>
            <a:endParaRPr sz="1800" baseline="-20833">
              <a:latin typeface="Georgia"/>
              <a:cs typeface="Georg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00973" y="3370910"/>
            <a:ext cx="291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70" dirty="0">
                <a:latin typeface="Georgia"/>
                <a:cs typeface="Georgia"/>
              </a:rPr>
              <a:t>C</a:t>
            </a:r>
            <a:r>
              <a:rPr sz="1800" i="1" spc="-104" baseline="-20833" dirty="0">
                <a:latin typeface="Georgia"/>
                <a:cs typeface="Georgia"/>
              </a:rPr>
              <a:t>2</a:t>
            </a:r>
            <a:endParaRPr sz="1800" baseline="-20833">
              <a:latin typeface="Georgia"/>
              <a:cs typeface="Georg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00671" y="4149852"/>
            <a:ext cx="1260475" cy="76200"/>
          </a:xfrm>
          <a:custGeom>
            <a:avLst/>
            <a:gdLst/>
            <a:ahLst/>
            <a:cxnLst/>
            <a:rect l="l" t="t" r="r" b="b"/>
            <a:pathLst>
              <a:path w="12604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26047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260475" h="76200">
                <a:moveTo>
                  <a:pt x="126034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260348" y="44450"/>
                </a:lnTo>
                <a:lnTo>
                  <a:pt x="126034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18350" y="3833825"/>
            <a:ext cx="673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Scan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401300" y="2795016"/>
            <a:ext cx="715010" cy="377825"/>
            <a:chOff x="10401300" y="2795016"/>
            <a:chExt cx="715010" cy="377825"/>
          </a:xfrm>
        </p:grpSpPr>
        <p:sp>
          <p:nvSpPr>
            <p:cNvPr id="31" name="object 31"/>
            <p:cNvSpPr/>
            <p:nvPr/>
          </p:nvSpPr>
          <p:spPr>
            <a:xfrm>
              <a:off x="10405872" y="2963672"/>
              <a:ext cx="706120" cy="204470"/>
            </a:xfrm>
            <a:custGeom>
              <a:avLst/>
              <a:gdLst/>
              <a:ahLst/>
              <a:cxnLst/>
              <a:rect l="l" t="t" r="r" b="b"/>
              <a:pathLst>
                <a:path w="706120" h="204469">
                  <a:moveTo>
                    <a:pt x="631951" y="0"/>
                  </a:moveTo>
                  <a:lnTo>
                    <a:pt x="561986" y="18217"/>
                  </a:lnTo>
                  <a:lnTo>
                    <a:pt x="519849" y="26355"/>
                  </a:lnTo>
                  <a:lnTo>
                    <a:pt x="473403" y="33790"/>
                  </a:lnTo>
                  <a:lnTo>
                    <a:pt x="422989" y="40481"/>
                  </a:lnTo>
                  <a:lnTo>
                    <a:pt x="368952" y="46387"/>
                  </a:lnTo>
                  <a:lnTo>
                    <a:pt x="311635" y="51467"/>
                  </a:lnTo>
                  <a:lnTo>
                    <a:pt x="251382" y="55680"/>
                  </a:lnTo>
                  <a:lnTo>
                    <a:pt x="188537" y="58985"/>
                  </a:lnTo>
                  <a:lnTo>
                    <a:pt x="123444" y="61340"/>
                  </a:lnTo>
                  <a:lnTo>
                    <a:pt x="123444" y="19303"/>
                  </a:lnTo>
                  <a:lnTo>
                    <a:pt x="0" y="113664"/>
                  </a:lnTo>
                  <a:lnTo>
                    <a:pt x="123444" y="204469"/>
                  </a:lnTo>
                  <a:lnTo>
                    <a:pt x="123444" y="162432"/>
                  </a:lnTo>
                  <a:lnTo>
                    <a:pt x="172656" y="160722"/>
                  </a:lnTo>
                  <a:lnTo>
                    <a:pt x="220916" y="158464"/>
                  </a:lnTo>
                  <a:lnTo>
                    <a:pt x="268033" y="155682"/>
                  </a:lnTo>
                  <a:lnTo>
                    <a:pt x="313817" y="152400"/>
                  </a:lnTo>
                  <a:lnTo>
                    <a:pt x="385424" y="145815"/>
                  </a:lnTo>
                  <a:lnTo>
                    <a:pt x="450464" y="138113"/>
                  </a:lnTo>
                  <a:lnTo>
                    <a:pt x="508699" y="129406"/>
                  </a:lnTo>
                  <a:lnTo>
                    <a:pt x="559889" y="119809"/>
                  </a:lnTo>
                  <a:lnTo>
                    <a:pt x="603797" y="109436"/>
                  </a:lnTo>
                  <a:lnTo>
                    <a:pt x="668813" y="86820"/>
                  </a:lnTo>
                  <a:lnTo>
                    <a:pt x="701841" y="62469"/>
                  </a:lnTo>
                  <a:lnTo>
                    <a:pt x="705763" y="49929"/>
                  </a:lnTo>
                  <a:lnTo>
                    <a:pt x="700974" y="37298"/>
                  </a:lnTo>
                  <a:lnTo>
                    <a:pt x="687234" y="24690"/>
                  </a:lnTo>
                  <a:lnTo>
                    <a:pt x="664306" y="12219"/>
                  </a:lnTo>
                  <a:lnTo>
                    <a:pt x="6319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05872" y="2799588"/>
              <a:ext cx="706120" cy="214629"/>
            </a:xfrm>
            <a:custGeom>
              <a:avLst/>
              <a:gdLst/>
              <a:ahLst/>
              <a:cxnLst/>
              <a:rect l="l" t="t" r="r" b="b"/>
              <a:pathLst>
                <a:path w="706120" h="214630">
                  <a:moveTo>
                    <a:pt x="0" y="0"/>
                  </a:moveTo>
                  <a:lnTo>
                    <a:pt x="0" y="101091"/>
                  </a:lnTo>
                  <a:lnTo>
                    <a:pt x="76873" y="101757"/>
                  </a:lnTo>
                  <a:lnTo>
                    <a:pt x="151351" y="103709"/>
                  </a:lnTo>
                  <a:lnTo>
                    <a:pt x="223003" y="106877"/>
                  </a:lnTo>
                  <a:lnTo>
                    <a:pt x="291399" y="111192"/>
                  </a:lnTo>
                  <a:lnTo>
                    <a:pt x="356107" y="116586"/>
                  </a:lnTo>
                  <a:lnTo>
                    <a:pt x="416698" y="122988"/>
                  </a:lnTo>
                  <a:lnTo>
                    <a:pt x="472739" y="130331"/>
                  </a:lnTo>
                  <a:lnTo>
                    <a:pt x="523800" y="138545"/>
                  </a:lnTo>
                  <a:lnTo>
                    <a:pt x="569451" y="147561"/>
                  </a:lnTo>
                  <a:lnTo>
                    <a:pt x="609261" y="157310"/>
                  </a:lnTo>
                  <a:lnTo>
                    <a:pt x="669633" y="178730"/>
                  </a:lnTo>
                  <a:lnTo>
                    <a:pt x="701470" y="202253"/>
                  </a:lnTo>
                  <a:lnTo>
                    <a:pt x="705611" y="214629"/>
                  </a:lnTo>
                  <a:lnTo>
                    <a:pt x="705611" y="113664"/>
                  </a:lnTo>
                  <a:lnTo>
                    <a:pt x="669633" y="77752"/>
                  </a:lnTo>
                  <a:lnTo>
                    <a:pt x="609261" y="56312"/>
                  </a:lnTo>
                  <a:lnTo>
                    <a:pt x="569451" y="46552"/>
                  </a:lnTo>
                  <a:lnTo>
                    <a:pt x="523800" y="37523"/>
                  </a:lnTo>
                  <a:lnTo>
                    <a:pt x="472739" y="29296"/>
                  </a:lnTo>
                  <a:lnTo>
                    <a:pt x="416698" y="21941"/>
                  </a:lnTo>
                  <a:lnTo>
                    <a:pt x="356107" y="15526"/>
                  </a:lnTo>
                  <a:lnTo>
                    <a:pt x="291399" y="10122"/>
                  </a:lnTo>
                  <a:lnTo>
                    <a:pt x="223003" y="5798"/>
                  </a:lnTo>
                  <a:lnTo>
                    <a:pt x="151351" y="2623"/>
                  </a:lnTo>
                  <a:lnTo>
                    <a:pt x="76873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405872" y="2799588"/>
              <a:ext cx="706120" cy="368935"/>
            </a:xfrm>
            <a:custGeom>
              <a:avLst/>
              <a:gdLst/>
              <a:ahLst/>
              <a:cxnLst/>
              <a:rect l="l" t="t" r="r" b="b"/>
              <a:pathLst>
                <a:path w="706120" h="368935">
                  <a:moveTo>
                    <a:pt x="705611" y="214629"/>
                  </a:moveTo>
                  <a:lnTo>
                    <a:pt x="669633" y="178730"/>
                  </a:lnTo>
                  <a:lnTo>
                    <a:pt x="609261" y="157310"/>
                  </a:lnTo>
                  <a:lnTo>
                    <a:pt x="569451" y="147561"/>
                  </a:lnTo>
                  <a:lnTo>
                    <a:pt x="523800" y="138545"/>
                  </a:lnTo>
                  <a:lnTo>
                    <a:pt x="472739" y="130331"/>
                  </a:lnTo>
                  <a:lnTo>
                    <a:pt x="416698" y="122988"/>
                  </a:lnTo>
                  <a:lnTo>
                    <a:pt x="356107" y="116586"/>
                  </a:lnTo>
                  <a:lnTo>
                    <a:pt x="291399" y="111192"/>
                  </a:lnTo>
                  <a:lnTo>
                    <a:pt x="223003" y="106877"/>
                  </a:lnTo>
                  <a:lnTo>
                    <a:pt x="151351" y="103709"/>
                  </a:lnTo>
                  <a:lnTo>
                    <a:pt x="76873" y="101757"/>
                  </a:lnTo>
                  <a:lnTo>
                    <a:pt x="0" y="101091"/>
                  </a:lnTo>
                  <a:lnTo>
                    <a:pt x="0" y="0"/>
                  </a:lnTo>
                  <a:lnTo>
                    <a:pt x="76873" y="667"/>
                  </a:lnTo>
                  <a:lnTo>
                    <a:pt x="151351" y="2623"/>
                  </a:lnTo>
                  <a:lnTo>
                    <a:pt x="223003" y="5798"/>
                  </a:lnTo>
                  <a:lnTo>
                    <a:pt x="291399" y="10122"/>
                  </a:lnTo>
                  <a:lnTo>
                    <a:pt x="356107" y="15526"/>
                  </a:lnTo>
                  <a:lnTo>
                    <a:pt x="416698" y="21941"/>
                  </a:lnTo>
                  <a:lnTo>
                    <a:pt x="472739" y="29296"/>
                  </a:lnTo>
                  <a:lnTo>
                    <a:pt x="523800" y="37523"/>
                  </a:lnTo>
                  <a:lnTo>
                    <a:pt x="569451" y="46552"/>
                  </a:lnTo>
                  <a:lnTo>
                    <a:pt x="609261" y="56312"/>
                  </a:lnTo>
                  <a:lnTo>
                    <a:pt x="669633" y="77752"/>
                  </a:lnTo>
                  <a:lnTo>
                    <a:pt x="701470" y="101286"/>
                  </a:lnTo>
                  <a:lnTo>
                    <a:pt x="705611" y="113664"/>
                  </a:lnTo>
                  <a:lnTo>
                    <a:pt x="705611" y="214629"/>
                  </a:lnTo>
                  <a:lnTo>
                    <a:pt x="668303" y="251148"/>
                  </a:lnTo>
                  <a:lnTo>
                    <a:pt x="605480" y="273000"/>
                  </a:lnTo>
                  <a:lnTo>
                    <a:pt x="563944" y="282937"/>
                  </a:lnTo>
                  <a:lnTo>
                    <a:pt x="516219" y="292107"/>
                  </a:lnTo>
                  <a:lnTo>
                    <a:pt x="462726" y="300429"/>
                  </a:lnTo>
                  <a:lnTo>
                    <a:pt x="403884" y="307824"/>
                  </a:lnTo>
                  <a:lnTo>
                    <a:pt x="340115" y="314211"/>
                  </a:lnTo>
                  <a:lnTo>
                    <a:pt x="271838" y="319509"/>
                  </a:lnTo>
                  <a:lnTo>
                    <a:pt x="199474" y="323637"/>
                  </a:lnTo>
                  <a:lnTo>
                    <a:pt x="123444" y="326516"/>
                  </a:lnTo>
                  <a:lnTo>
                    <a:pt x="123444" y="368553"/>
                  </a:lnTo>
                  <a:lnTo>
                    <a:pt x="0" y="277749"/>
                  </a:lnTo>
                  <a:lnTo>
                    <a:pt x="123444" y="183387"/>
                  </a:lnTo>
                  <a:lnTo>
                    <a:pt x="123444" y="225425"/>
                  </a:lnTo>
                  <a:lnTo>
                    <a:pt x="188537" y="223069"/>
                  </a:lnTo>
                  <a:lnTo>
                    <a:pt x="251382" y="219764"/>
                  </a:lnTo>
                  <a:lnTo>
                    <a:pt x="311635" y="215551"/>
                  </a:lnTo>
                  <a:lnTo>
                    <a:pt x="368952" y="210471"/>
                  </a:lnTo>
                  <a:lnTo>
                    <a:pt x="422989" y="204565"/>
                  </a:lnTo>
                  <a:lnTo>
                    <a:pt x="473403" y="197874"/>
                  </a:lnTo>
                  <a:lnTo>
                    <a:pt x="519849" y="190439"/>
                  </a:lnTo>
                  <a:lnTo>
                    <a:pt x="561986" y="182301"/>
                  </a:lnTo>
                  <a:lnTo>
                    <a:pt x="599468" y="173503"/>
                  </a:lnTo>
                  <a:lnTo>
                    <a:pt x="631951" y="1640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4283964" y="5655564"/>
            <a:ext cx="1903730" cy="76200"/>
          </a:xfrm>
          <a:custGeom>
            <a:avLst/>
            <a:gdLst/>
            <a:ahLst/>
            <a:cxnLst/>
            <a:rect l="l" t="t" r="r" b="b"/>
            <a:pathLst>
              <a:path w="1903729" h="76200">
                <a:moveTo>
                  <a:pt x="1827276" y="0"/>
                </a:moveTo>
                <a:lnTo>
                  <a:pt x="1827276" y="76200"/>
                </a:lnTo>
                <a:lnTo>
                  <a:pt x="1890776" y="44450"/>
                </a:lnTo>
                <a:lnTo>
                  <a:pt x="1839976" y="44450"/>
                </a:lnTo>
                <a:lnTo>
                  <a:pt x="1839976" y="31750"/>
                </a:lnTo>
                <a:lnTo>
                  <a:pt x="1890776" y="31750"/>
                </a:lnTo>
                <a:lnTo>
                  <a:pt x="1827276" y="0"/>
                </a:lnTo>
                <a:close/>
              </a:path>
              <a:path w="1903729" h="76200">
                <a:moveTo>
                  <a:pt x="182727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827276" y="44450"/>
                </a:lnTo>
                <a:lnTo>
                  <a:pt x="1827276" y="31750"/>
                </a:lnTo>
                <a:close/>
              </a:path>
              <a:path w="1903729" h="76200">
                <a:moveTo>
                  <a:pt x="1890776" y="31750"/>
                </a:moveTo>
                <a:lnTo>
                  <a:pt x="1839976" y="31750"/>
                </a:lnTo>
                <a:lnTo>
                  <a:pt x="1839976" y="44450"/>
                </a:lnTo>
                <a:lnTo>
                  <a:pt x="1890776" y="44450"/>
                </a:lnTo>
                <a:lnTo>
                  <a:pt x="1903476" y="38100"/>
                </a:lnTo>
                <a:lnTo>
                  <a:pt x="189077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293747" y="530999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5" dirty="0">
                <a:latin typeface="Georgia"/>
                <a:cs typeface="Georgia"/>
              </a:rPr>
              <a:t>C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37002" y="5442610"/>
            <a:ext cx="97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0" dirty="0">
                <a:latin typeface="Georgia"/>
                <a:cs typeface="Georgia"/>
              </a:rPr>
              <a:t>3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91909" y="5146675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25" dirty="0">
                <a:latin typeface="Georgia"/>
                <a:cs typeface="Georgia"/>
              </a:rPr>
              <a:t>L</a:t>
            </a:r>
            <a:r>
              <a:rPr sz="1800" i="1" spc="-37" baseline="-20833" dirty="0">
                <a:latin typeface="Georgia"/>
                <a:cs typeface="Georgia"/>
              </a:rPr>
              <a:t>3</a:t>
            </a:r>
            <a:endParaRPr sz="1800" baseline="-20833">
              <a:latin typeface="Georgia"/>
              <a:cs typeface="Georg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70094" y="5331333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Times New Roman"/>
                <a:cs typeface="Times New Roman"/>
              </a:rPr>
              <a:t>Scan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124711" y="4920996"/>
            <a:ext cx="193675" cy="371475"/>
            <a:chOff x="1124711" y="4920996"/>
            <a:chExt cx="193675" cy="371475"/>
          </a:xfrm>
        </p:grpSpPr>
        <p:sp>
          <p:nvSpPr>
            <p:cNvPr id="40" name="object 40"/>
            <p:cNvSpPr/>
            <p:nvPr/>
          </p:nvSpPr>
          <p:spPr>
            <a:xfrm>
              <a:off x="1129283" y="4925568"/>
              <a:ext cx="184403" cy="3623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29283" y="4925568"/>
              <a:ext cx="184785" cy="362585"/>
            </a:xfrm>
            <a:custGeom>
              <a:avLst/>
              <a:gdLst/>
              <a:ahLst/>
              <a:cxnLst/>
              <a:rect l="l" t="t" r="r" b="b"/>
              <a:pathLst>
                <a:path w="184784" h="362585">
                  <a:moveTo>
                    <a:pt x="0" y="112140"/>
                  </a:moveTo>
                  <a:lnTo>
                    <a:pt x="8848" y="146548"/>
                  </a:lnTo>
                  <a:lnTo>
                    <a:pt x="33840" y="176990"/>
                  </a:lnTo>
                  <a:lnTo>
                    <a:pt x="72646" y="201455"/>
                  </a:lnTo>
                  <a:lnTo>
                    <a:pt x="122935" y="217931"/>
                  </a:lnTo>
                  <a:lnTo>
                    <a:pt x="122935" y="177926"/>
                  </a:lnTo>
                  <a:lnTo>
                    <a:pt x="184403" y="276605"/>
                  </a:lnTo>
                  <a:lnTo>
                    <a:pt x="122935" y="362330"/>
                  </a:lnTo>
                  <a:lnTo>
                    <a:pt x="122935" y="322452"/>
                  </a:lnTo>
                  <a:lnTo>
                    <a:pt x="72646" y="305905"/>
                  </a:lnTo>
                  <a:lnTo>
                    <a:pt x="33840" y="281416"/>
                  </a:lnTo>
                  <a:lnTo>
                    <a:pt x="8848" y="250997"/>
                  </a:lnTo>
                  <a:lnTo>
                    <a:pt x="0" y="216661"/>
                  </a:lnTo>
                  <a:lnTo>
                    <a:pt x="0" y="112140"/>
                  </a:lnTo>
                  <a:lnTo>
                    <a:pt x="35579" y="45948"/>
                  </a:lnTo>
                  <a:lnTo>
                    <a:pt x="75498" y="21661"/>
                  </a:lnTo>
                  <a:lnTo>
                    <a:pt x="126118" y="5725"/>
                  </a:lnTo>
                  <a:lnTo>
                    <a:pt x="184403" y="0"/>
                  </a:lnTo>
                  <a:lnTo>
                    <a:pt x="184403" y="104393"/>
                  </a:lnTo>
                  <a:lnTo>
                    <a:pt x="134481" y="108583"/>
                  </a:lnTo>
                  <a:lnTo>
                    <a:pt x="89052" y="120570"/>
                  </a:lnTo>
                  <a:lnTo>
                    <a:pt x="50490" y="139487"/>
                  </a:lnTo>
                  <a:lnTo>
                    <a:pt x="21170" y="16446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6937247" y="2296667"/>
            <a:ext cx="593090" cy="76200"/>
          </a:xfrm>
          <a:custGeom>
            <a:avLst/>
            <a:gdLst/>
            <a:ahLst/>
            <a:cxnLst/>
            <a:rect l="l" t="t" r="r" b="b"/>
            <a:pathLst>
              <a:path w="593090" h="76200">
                <a:moveTo>
                  <a:pt x="516635" y="0"/>
                </a:moveTo>
                <a:lnTo>
                  <a:pt x="516635" y="76200"/>
                </a:lnTo>
                <a:lnTo>
                  <a:pt x="580135" y="44450"/>
                </a:lnTo>
                <a:lnTo>
                  <a:pt x="529335" y="44450"/>
                </a:lnTo>
                <a:lnTo>
                  <a:pt x="529335" y="31750"/>
                </a:lnTo>
                <a:lnTo>
                  <a:pt x="580135" y="31750"/>
                </a:lnTo>
                <a:lnTo>
                  <a:pt x="516635" y="0"/>
                </a:lnTo>
                <a:close/>
              </a:path>
              <a:path w="593090" h="76200">
                <a:moveTo>
                  <a:pt x="51663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16635" y="44450"/>
                </a:lnTo>
                <a:lnTo>
                  <a:pt x="516635" y="31750"/>
                </a:lnTo>
                <a:close/>
              </a:path>
              <a:path w="593090" h="76200">
                <a:moveTo>
                  <a:pt x="580135" y="31750"/>
                </a:moveTo>
                <a:lnTo>
                  <a:pt x="529335" y="31750"/>
                </a:lnTo>
                <a:lnTo>
                  <a:pt x="529335" y="44450"/>
                </a:lnTo>
                <a:lnTo>
                  <a:pt x="580135" y="44450"/>
                </a:lnTo>
                <a:lnTo>
                  <a:pt x="592835" y="38100"/>
                </a:lnTo>
                <a:lnTo>
                  <a:pt x="58013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50791" y="4172711"/>
            <a:ext cx="428625" cy="76200"/>
          </a:xfrm>
          <a:custGeom>
            <a:avLst/>
            <a:gdLst/>
            <a:ahLst/>
            <a:cxnLst/>
            <a:rect l="l" t="t" r="r" b="b"/>
            <a:pathLst>
              <a:path w="4286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286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28625" h="76200">
                <a:moveTo>
                  <a:pt x="42824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28244" y="44450"/>
                </a:lnTo>
                <a:lnTo>
                  <a:pt x="42824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2608779" y="5323700"/>
            <a:ext cx="1136015" cy="699135"/>
            <a:chOff x="2608779" y="5323700"/>
            <a:chExt cx="1136015" cy="699135"/>
          </a:xfrm>
        </p:grpSpPr>
        <p:sp>
          <p:nvSpPr>
            <p:cNvPr id="45" name="object 45"/>
            <p:cNvSpPr/>
            <p:nvPr/>
          </p:nvSpPr>
          <p:spPr>
            <a:xfrm>
              <a:off x="2614494" y="5329415"/>
              <a:ext cx="1124585" cy="0"/>
            </a:xfrm>
            <a:custGeom>
              <a:avLst/>
              <a:gdLst/>
              <a:ahLst/>
              <a:cxnLst/>
              <a:rect l="l" t="t" r="r" b="b"/>
              <a:pathLst>
                <a:path w="1124585">
                  <a:moveTo>
                    <a:pt x="0" y="0"/>
                  </a:moveTo>
                  <a:lnTo>
                    <a:pt x="1124589" y="0"/>
                  </a:lnTo>
                </a:path>
              </a:pathLst>
            </a:custGeom>
            <a:ln w="917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09087" y="5324830"/>
              <a:ext cx="1136015" cy="9525"/>
            </a:xfrm>
            <a:custGeom>
              <a:avLst/>
              <a:gdLst/>
              <a:ahLst/>
              <a:cxnLst/>
              <a:rect l="l" t="t" r="r" b="b"/>
              <a:pathLst>
                <a:path w="1136014" h="9525">
                  <a:moveTo>
                    <a:pt x="1135405" y="0"/>
                  </a:moveTo>
                  <a:lnTo>
                    <a:pt x="0" y="0"/>
                  </a:lnTo>
                  <a:lnTo>
                    <a:pt x="0" y="9164"/>
                  </a:lnTo>
                  <a:lnTo>
                    <a:pt x="1135405" y="9164"/>
                  </a:lnTo>
                  <a:lnTo>
                    <a:pt x="113540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14494" y="5329415"/>
              <a:ext cx="0" cy="687705"/>
            </a:xfrm>
            <a:custGeom>
              <a:avLst/>
              <a:gdLst/>
              <a:ahLst/>
              <a:cxnLst/>
              <a:rect l="l" t="t" r="r" b="b"/>
              <a:pathLst>
                <a:path h="687704">
                  <a:moveTo>
                    <a:pt x="0" y="0"/>
                  </a:moveTo>
                  <a:lnTo>
                    <a:pt x="0" y="687326"/>
                  </a:lnTo>
                </a:path>
              </a:pathLst>
            </a:custGeom>
            <a:ln w="10813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09087" y="5324824"/>
              <a:ext cx="11430" cy="696595"/>
            </a:xfrm>
            <a:custGeom>
              <a:avLst/>
              <a:gdLst/>
              <a:ahLst/>
              <a:cxnLst/>
              <a:rect l="l" t="t" r="r" b="b"/>
              <a:pathLst>
                <a:path w="11430" h="696595">
                  <a:moveTo>
                    <a:pt x="10813" y="0"/>
                  </a:moveTo>
                  <a:lnTo>
                    <a:pt x="0" y="0"/>
                  </a:lnTo>
                  <a:lnTo>
                    <a:pt x="0" y="696499"/>
                  </a:lnTo>
                  <a:lnTo>
                    <a:pt x="10813" y="696499"/>
                  </a:lnTo>
                  <a:lnTo>
                    <a:pt x="1081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619901" y="5334005"/>
            <a:ext cx="1102995" cy="3251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54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20"/>
              </a:spcBef>
            </a:pPr>
            <a:r>
              <a:rPr sz="2100" spc="195" dirty="0">
                <a:latin typeface="Arial"/>
                <a:cs typeface="Arial"/>
              </a:rPr>
              <a:t>itemset</a:t>
            </a:r>
            <a:endParaRPr sz="2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19901" y="5677659"/>
            <a:ext cx="1102995" cy="32512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254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20"/>
              </a:spcBef>
            </a:pPr>
            <a:r>
              <a:rPr sz="2100" spc="185" dirty="0">
                <a:latin typeface="Arial"/>
                <a:cs typeface="Arial"/>
              </a:rPr>
              <a:t>{2 </a:t>
            </a:r>
            <a:r>
              <a:rPr sz="2100" spc="220" dirty="0">
                <a:latin typeface="Arial"/>
                <a:cs typeface="Arial"/>
              </a:rPr>
              <a:t>3</a:t>
            </a:r>
            <a:r>
              <a:rPr sz="2100" spc="-70" dirty="0">
                <a:latin typeface="Arial"/>
                <a:cs typeface="Arial"/>
              </a:rPr>
              <a:t> </a:t>
            </a:r>
            <a:r>
              <a:rPr sz="2100" spc="170" dirty="0">
                <a:latin typeface="Arial"/>
                <a:cs typeface="Arial"/>
              </a:rPr>
              <a:t>5}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609087" y="5324824"/>
            <a:ext cx="1136015" cy="696595"/>
            <a:chOff x="2609087" y="5324824"/>
            <a:chExt cx="1136015" cy="696595"/>
          </a:xfrm>
        </p:grpSpPr>
        <p:sp>
          <p:nvSpPr>
            <p:cNvPr id="52" name="object 52"/>
            <p:cNvSpPr/>
            <p:nvPr/>
          </p:nvSpPr>
          <p:spPr>
            <a:xfrm>
              <a:off x="2614494" y="532941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7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19901" y="5324824"/>
              <a:ext cx="1124585" cy="9525"/>
            </a:xfrm>
            <a:custGeom>
              <a:avLst/>
              <a:gdLst/>
              <a:ahLst/>
              <a:cxnLst/>
              <a:rect l="l" t="t" r="r" b="b"/>
              <a:pathLst>
                <a:path w="1124585" h="9525">
                  <a:moveTo>
                    <a:pt x="0" y="9171"/>
                  </a:moveTo>
                  <a:lnTo>
                    <a:pt x="1124586" y="9171"/>
                  </a:lnTo>
                  <a:lnTo>
                    <a:pt x="1124586" y="0"/>
                  </a:lnTo>
                  <a:lnTo>
                    <a:pt x="0" y="0"/>
                  </a:lnTo>
                  <a:lnTo>
                    <a:pt x="0" y="91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39083" y="532941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178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609075" y="5324830"/>
              <a:ext cx="1136015" cy="696595"/>
            </a:xfrm>
            <a:custGeom>
              <a:avLst/>
              <a:gdLst/>
              <a:ahLst/>
              <a:cxnLst/>
              <a:rect l="l" t="t" r="r" b="b"/>
              <a:pathLst>
                <a:path w="1136014" h="696595">
                  <a:moveTo>
                    <a:pt x="1135418" y="9169"/>
                  </a:moveTo>
                  <a:lnTo>
                    <a:pt x="1113421" y="9169"/>
                  </a:lnTo>
                  <a:lnTo>
                    <a:pt x="1113421" y="334200"/>
                  </a:lnTo>
                  <a:lnTo>
                    <a:pt x="1113421" y="352831"/>
                  </a:lnTo>
                  <a:lnTo>
                    <a:pt x="1113421" y="677862"/>
                  </a:lnTo>
                  <a:lnTo>
                    <a:pt x="10820" y="677862"/>
                  </a:lnTo>
                  <a:lnTo>
                    <a:pt x="10820" y="352831"/>
                  </a:lnTo>
                  <a:lnTo>
                    <a:pt x="1113421" y="352831"/>
                  </a:lnTo>
                  <a:lnTo>
                    <a:pt x="1113421" y="334200"/>
                  </a:lnTo>
                  <a:lnTo>
                    <a:pt x="10820" y="334200"/>
                  </a:lnTo>
                  <a:lnTo>
                    <a:pt x="10820" y="0"/>
                  </a:lnTo>
                  <a:lnTo>
                    <a:pt x="0" y="0"/>
                  </a:lnTo>
                  <a:lnTo>
                    <a:pt x="0" y="696493"/>
                  </a:lnTo>
                  <a:lnTo>
                    <a:pt x="10820" y="696493"/>
                  </a:lnTo>
                  <a:lnTo>
                    <a:pt x="1113421" y="696506"/>
                  </a:lnTo>
                  <a:lnTo>
                    <a:pt x="1135405" y="696506"/>
                  </a:lnTo>
                  <a:lnTo>
                    <a:pt x="1135418" y="91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6726935" y="5280638"/>
          <a:ext cx="1591944" cy="646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942">
                <a:tc>
                  <a:txBody>
                    <a:bodyPr/>
                    <a:lstStyle/>
                    <a:p>
                      <a:pPr marL="10160" algn="ctr">
                        <a:lnSpc>
                          <a:spcPts val="2355"/>
                        </a:lnSpc>
                        <a:spcBef>
                          <a:spcPts val="70"/>
                        </a:spcBef>
                      </a:pPr>
                      <a:r>
                        <a:rPr sz="2000" spc="110" dirty="0">
                          <a:latin typeface="Arial"/>
                          <a:cs typeface="Arial"/>
                        </a:rPr>
                        <a:t>itemset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2355"/>
                        </a:lnSpc>
                        <a:spcBef>
                          <a:spcPts val="70"/>
                        </a:spcBef>
                      </a:pPr>
                      <a:r>
                        <a:rPr sz="2000" spc="120" dirty="0">
                          <a:latin typeface="Arial"/>
                          <a:cs typeface="Arial"/>
                        </a:rPr>
                        <a:t>sup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11">
                <a:tc>
                  <a:txBody>
                    <a:bodyPr/>
                    <a:lstStyle/>
                    <a:p>
                      <a:pPr algn="ctr">
                        <a:lnSpc>
                          <a:spcPts val="2395"/>
                        </a:lnSpc>
                        <a:spcBef>
                          <a:spcPts val="70"/>
                        </a:spcBef>
                      </a:pPr>
                      <a:r>
                        <a:rPr sz="2000" spc="105" dirty="0">
                          <a:latin typeface="Arial"/>
                          <a:cs typeface="Arial"/>
                        </a:rPr>
                        <a:t>{2 </a:t>
                      </a:r>
                      <a:r>
                        <a:rPr sz="2000" spc="12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90" dirty="0">
                          <a:latin typeface="Arial"/>
                          <a:cs typeface="Arial"/>
                        </a:rPr>
                        <a:t>5}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2395"/>
                        </a:lnSpc>
                        <a:spcBef>
                          <a:spcPts val="7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" name="object 63"/>
          <p:cNvSpPr/>
          <p:nvPr/>
        </p:nvSpPr>
        <p:spPr>
          <a:xfrm>
            <a:off x="10213847" y="27432"/>
            <a:ext cx="1795272" cy="536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2ABA5-48CB-4E33-A600-30F446B94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2590800"/>
            <a:ext cx="8088757" cy="2462213"/>
          </a:xfrm>
        </p:spPr>
        <p:txBody>
          <a:bodyPr/>
          <a:lstStyle/>
          <a:p>
            <a:r>
              <a:rPr lang="en-US" sz="3200" dirty="0"/>
              <a:t>Support=Freq(A,B)/N</a:t>
            </a:r>
          </a:p>
          <a:p>
            <a:endParaRPr lang="en-US" sz="3200" dirty="0"/>
          </a:p>
          <a:p>
            <a:r>
              <a:rPr lang="en-US" sz="3200" dirty="0"/>
              <a:t>Confidence= Freq(A,B)/Freq(B)</a:t>
            </a:r>
          </a:p>
          <a:p>
            <a:endParaRPr lang="en-US" sz="3200" dirty="0"/>
          </a:p>
          <a:p>
            <a:r>
              <a:rPr lang="en-US" sz="3200" dirty="0"/>
              <a:t>Lift= Support/Random(A)*Random(B)</a:t>
            </a:r>
          </a:p>
        </p:txBody>
      </p:sp>
    </p:spTree>
    <p:extLst>
      <p:ext uri="{BB962C8B-B14F-4D97-AF65-F5344CB8AC3E}">
        <p14:creationId xmlns:p14="http://schemas.microsoft.com/office/powerpoint/2010/main" val="374732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773</Words>
  <Application>Microsoft Office PowerPoint</Application>
  <PresentationFormat>Widescreen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Carlito</vt:lpstr>
      <vt:lpstr>DejaVu Sans Condensed</vt:lpstr>
      <vt:lpstr>Georgia</vt:lpstr>
      <vt:lpstr>Times New Roman</vt:lpstr>
      <vt:lpstr>Trebuchet MS</vt:lpstr>
      <vt:lpstr>Office Theme</vt:lpstr>
      <vt:lpstr>   APRIORI ALGORITHM</vt:lpstr>
      <vt:lpstr>OVERVIEW</vt:lpstr>
      <vt:lpstr>DEFINITION OF APRIORI ALGORITHM</vt:lpstr>
      <vt:lpstr>KEY CONCEPTS</vt:lpstr>
      <vt:lpstr>STEPS TO PERFORM APRIORI ALGORITHM</vt:lpstr>
      <vt:lpstr>PowerPoint Presentation</vt:lpstr>
      <vt:lpstr>MARKET BASKET ANALYSIS</vt:lpstr>
      <vt:lpstr>APRIORI ALGORITHM EXAMPLE</vt:lpstr>
      <vt:lpstr>PowerPoint Presentation</vt:lpstr>
      <vt:lpstr>LIMITATIONS</vt:lpstr>
      <vt:lpstr>METHODS TO IMPROVE APRIORI’S EFFICIENCY</vt:lpstr>
      <vt:lpstr>APRIORI ADVANTAGES/DISADVANTAGES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APRIORI ALGORITHM</dc:title>
  <cp:lastModifiedBy>lenovo</cp:lastModifiedBy>
  <cp:revision>4</cp:revision>
  <dcterms:created xsi:type="dcterms:W3CDTF">2020-02-04T09:04:41Z</dcterms:created>
  <dcterms:modified xsi:type="dcterms:W3CDTF">2020-02-04T10:34:55Z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2020-02-04T00:00:00Z</vt:filetime>
  </property>
</Properties>
</file>