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88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9D06B-9C0C-438E-837A-8DF89154D6F0}" type="datetimeFigureOut">
              <a:rPr lang="en-IN" smtClean="0"/>
              <a:t>11-09-2019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23A6-B411-4D77-BCCE-A0E0610B49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359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9D06B-9C0C-438E-837A-8DF89154D6F0}" type="datetimeFigureOut">
              <a:rPr lang="en-IN" smtClean="0"/>
              <a:t>11-09-2019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23A6-B411-4D77-BCCE-A0E0610B49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139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9D06B-9C0C-438E-837A-8DF89154D6F0}" type="datetimeFigureOut">
              <a:rPr lang="en-IN" smtClean="0"/>
              <a:t>11-09-2019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23A6-B411-4D77-BCCE-A0E0610B49E2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6211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9D06B-9C0C-438E-837A-8DF89154D6F0}" type="datetimeFigureOut">
              <a:rPr lang="en-IN" smtClean="0"/>
              <a:t>11-09-2019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23A6-B411-4D77-BCCE-A0E0610B49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494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9D06B-9C0C-438E-837A-8DF89154D6F0}" type="datetimeFigureOut">
              <a:rPr lang="en-IN" smtClean="0"/>
              <a:t>11-09-2019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23A6-B411-4D77-BCCE-A0E0610B49E2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86815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9D06B-9C0C-438E-837A-8DF89154D6F0}" type="datetimeFigureOut">
              <a:rPr lang="en-IN" smtClean="0"/>
              <a:t>11-09-2019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23A6-B411-4D77-BCCE-A0E0610B49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980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9D06B-9C0C-438E-837A-8DF89154D6F0}" type="datetimeFigureOut">
              <a:rPr lang="en-IN" smtClean="0"/>
              <a:t>11-09-2019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23A6-B411-4D77-BCCE-A0E0610B49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762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9D06B-9C0C-438E-837A-8DF89154D6F0}" type="datetimeFigureOut">
              <a:rPr lang="en-IN" smtClean="0"/>
              <a:t>11-09-2019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23A6-B411-4D77-BCCE-A0E0610B49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685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9D06B-9C0C-438E-837A-8DF89154D6F0}" type="datetimeFigureOut">
              <a:rPr lang="en-IN" smtClean="0"/>
              <a:t>11-09-2019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23A6-B411-4D77-BCCE-A0E0610B49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4221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9D06B-9C0C-438E-837A-8DF89154D6F0}" type="datetimeFigureOut">
              <a:rPr lang="en-IN" smtClean="0"/>
              <a:t>11-09-2019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23A6-B411-4D77-BCCE-A0E0610B49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0349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9D06B-9C0C-438E-837A-8DF89154D6F0}" type="datetimeFigureOut">
              <a:rPr lang="en-IN" smtClean="0"/>
              <a:t>11-09-2019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23A6-B411-4D77-BCCE-A0E0610B49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707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9D06B-9C0C-438E-837A-8DF89154D6F0}" type="datetimeFigureOut">
              <a:rPr lang="en-IN" smtClean="0"/>
              <a:t>11-09-2019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23A6-B411-4D77-BCCE-A0E0610B49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4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9D06B-9C0C-438E-837A-8DF89154D6F0}" type="datetimeFigureOut">
              <a:rPr lang="en-IN" smtClean="0"/>
              <a:t>11-09-2019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23A6-B411-4D77-BCCE-A0E0610B49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69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9D06B-9C0C-438E-837A-8DF89154D6F0}" type="datetimeFigureOut">
              <a:rPr lang="en-IN" smtClean="0"/>
              <a:t>11-09-2019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23A6-B411-4D77-BCCE-A0E0610B49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76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9D06B-9C0C-438E-837A-8DF89154D6F0}" type="datetimeFigureOut">
              <a:rPr lang="en-IN" smtClean="0"/>
              <a:t>11-09-2019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23A6-B411-4D77-BCCE-A0E0610B49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0147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9D06B-9C0C-438E-837A-8DF89154D6F0}" type="datetimeFigureOut">
              <a:rPr lang="en-IN" smtClean="0"/>
              <a:t>11-09-2019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23A6-B411-4D77-BCCE-A0E0610B49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285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9D06B-9C0C-438E-837A-8DF89154D6F0}" type="datetimeFigureOut">
              <a:rPr lang="en-IN" smtClean="0"/>
              <a:t>11-09-2019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5F023A6-B411-4D77-BCCE-A0E0610B49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044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towardsdatascience.com/" TargetMode="External"/><Relationship Id="rId3" Type="http://schemas.openxmlformats.org/officeDocument/2006/relationships/hyperlink" Target="https://github.com/topics/time-series-forecasting" TargetMode="External"/><Relationship Id="rId7" Type="http://schemas.openxmlformats.org/officeDocument/2006/relationships/hyperlink" Target="https://machinelearningmastery.com/" TargetMode="External"/><Relationship Id="rId2" Type="http://schemas.openxmlformats.org/officeDocument/2006/relationships/hyperlink" Target="https://robjhyndman.com/papers/ijf25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" TargetMode="External"/><Relationship Id="rId5" Type="http://schemas.openxmlformats.org/officeDocument/2006/relationships/hyperlink" Target="https://stackoverflow.com/" TargetMode="External"/><Relationship Id="rId4" Type="http://schemas.openxmlformats.org/officeDocument/2006/relationships/hyperlink" Target="https://github.com/mborysiak/Time-Series-Forecasting-with-ARIMA-and-LST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D2E65-9768-4E5C-A0D2-1BBEE0402C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710268"/>
            <a:ext cx="7766936" cy="880532"/>
          </a:xfrm>
        </p:spPr>
        <p:txBody>
          <a:bodyPr/>
          <a:lstStyle/>
          <a:p>
            <a:pPr algn="l"/>
            <a:r>
              <a:rPr lang="en-IN" dirty="0">
                <a:solidFill>
                  <a:schemeClr val="tx1"/>
                </a:solidFill>
                <a:latin typeface="Algerian" panose="04020705040A02060702" pitchFamily="82" charset="0"/>
              </a:rPr>
              <a:t>MULTIVARIATE TIME SERIES FORECASTING 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46BD60-828E-448F-82A1-45613E58CE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267201"/>
            <a:ext cx="2607733" cy="2192866"/>
          </a:xfrm>
        </p:spPr>
        <p:txBody>
          <a:bodyPr>
            <a:normAutofit/>
          </a:bodyPr>
          <a:lstStyle/>
          <a:p>
            <a:pPr algn="l"/>
            <a:r>
              <a:rPr lang="en-IN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           </a:t>
            </a:r>
          </a:p>
          <a:p>
            <a:pPr algn="l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Ambuj Kumar</a:t>
            </a:r>
          </a:p>
          <a:p>
            <a:pPr algn="l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No. 171230011)</a:t>
            </a:r>
          </a:p>
          <a:p>
            <a:pPr algn="l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Electrical and Electronics </a:t>
            </a:r>
          </a:p>
          <a:p>
            <a:pPr algn="l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Engineering NIT Delhi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146AAF-CBDD-44C6-917C-17A1632B4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067" y="2879258"/>
            <a:ext cx="1171575" cy="1171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F276C1-3E6F-4A6C-9F85-745074A42E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0" y="2879258"/>
            <a:ext cx="1447800" cy="11620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BB8146-0227-4DC1-BB19-92F179F7EE85}"/>
              </a:ext>
            </a:extLst>
          </p:cNvPr>
          <p:cNvSpPr txBox="1"/>
          <p:nvPr/>
        </p:nvSpPr>
        <p:spPr>
          <a:xfrm>
            <a:off x="6197600" y="4267200"/>
            <a:ext cx="3132000" cy="21596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BY:</a:t>
            </a:r>
          </a:p>
          <a:p>
            <a:endParaRPr lang="en-IN" sz="3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Varun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Dutt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 Professor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P.I. ACS LAB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Computing and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Electrical Engineering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Humanities and Social Science IIT Mandi</a:t>
            </a:r>
          </a:p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81653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040FF-5432-45EF-BF0D-04D5D48C9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914" y="0"/>
            <a:ext cx="8596668" cy="207038"/>
          </a:xfrm>
        </p:spPr>
        <p:txBody>
          <a:bodyPr>
            <a:noAutofit/>
          </a:bodyPr>
          <a:lstStyle/>
          <a:p>
            <a:r>
              <a:rPr lang="en-I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Continue ………………………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913E9-ECDA-413F-887C-B69849227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354" y="369889"/>
            <a:ext cx="8596668" cy="3880773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Medicine B CNN-LSTM Result 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ADF9FB-74EB-4A83-9842-C768AD4BDEA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92712" y="1263650"/>
            <a:ext cx="6645910" cy="2501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98D1A9-0FB8-4202-9EED-55CC91F5A8A4}"/>
              </a:ext>
            </a:extLst>
          </p:cNvPr>
          <p:cNvSpPr txBox="1"/>
          <p:nvPr/>
        </p:nvSpPr>
        <p:spPr>
          <a:xfrm>
            <a:off x="1492712" y="4202111"/>
            <a:ext cx="6645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: Here Series1                is True Values</a:t>
            </a:r>
          </a:p>
          <a:p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and Series 2                   is Predicted Value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4BB80A-830A-4983-AE4B-A32DB48A5FF8}"/>
              </a:ext>
            </a:extLst>
          </p:cNvPr>
          <p:cNvSpPr/>
          <p:nvPr/>
        </p:nvSpPr>
        <p:spPr>
          <a:xfrm>
            <a:off x="3476625" y="4390839"/>
            <a:ext cx="781050" cy="4571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103324-3EDF-4E05-930D-C4E945E5B67B}"/>
              </a:ext>
            </a:extLst>
          </p:cNvPr>
          <p:cNvSpPr/>
          <p:nvPr/>
        </p:nvSpPr>
        <p:spPr>
          <a:xfrm>
            <a:off x="3476625" y="4972050"/>
            <a:ext cx="781050" cy="457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8942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C346E-9113-4C0D-BAE7-4E1E16CB5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4400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1205C-E27E-41C3-BF8E-AB975394D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we can see that how the deep learning models can performed much better than the statistical models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a days Deep Learning models are frequently use to solve the problem of time series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have ability to offer a lot of promise for time series forecasting</a:t>
            </a:r>
          </a:p>
        </p:txBody>
      </p:sp>
    </p:spTree>
    <p:extLst>
      <p:ext uri="{BB962C8B-B14F-4D97-AF65-F5344CB8AC3E}">
        <p14:creationId xmlns:p14="http://schemas.microsoft.com/office/powerpoint/2010/main" val="1485127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694C1-FDBA-4846-9D57-E8FE88A04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BIBLIOGRAPHY</a:t>
            </a:r>
            <a:endParaRPr lang="en-I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2F612-B552-4F54-924B-4BE5D73F7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0175"/>
            <a:ext cx="8596668" cy="4641187"/>
          </a:xfrm>
        </p:spPr>
        <p:txBody>
          <a:bodyPr>
            <a:normAutofit lnSpcReduction="10000"/>
          </a:bodyPr>
          <a:lstStyle/>
          <a:p>
            <a:r>
              <a:rPr lang="en-IN" sz="24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https://robjhyndman.com/papers/ijf25.pdf</a:t>
            </a:r>
            <a:endParaRPr lang="en-IN" sz="2400" i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i="1" u="sng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https://github.com/topics/time-series-forecasting</a:t>
            </a:r>
            <a:endParaRPr lang="en-IN" sz="2400" i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i="1" u="sng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https://github.com/mborysiak/Time-Series-Forecasting-with-ARIMA-and-LSTM</a:t>
            </a:r>
            <a:endParaRPr lang="en-IN" sz="2400" i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i="1" u="sng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https://stackoverflow.com/</a:t>
            </a:r>
            <a:endParaRPr lang="en-IN" sz="2400" i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i="1" u="sng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</a:t>
            </a:r>
            <a:endParaRPr lang="en-IN" sz="2400" i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i="1" u="sng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https://machinelearningmastery.com/</a:t>
            </a:r>
            <a:endParaRPr lang="en-IN" sz="2400" i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i="1" u="sng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</a:t>
            </a:r>
            <a:endParaRPr lang="en-IN" sz="2400" i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https://www.youtube.com/watch?v=e8Yw4alG16Q</a:t>
            </a:r>
          </a:p>
          <a:p>
            <a:r>
              <a:rPr lang="en-IN" sz="2400" i="1" dirty="0">
                <a:solidFill>
                  <a:srgbClr val="7030A0"/>
                </a:solidFill>
                <a:effectLst>
                  <a:outerShdw blurRad="69850" dist="43180" dir="5400000" sx="0" sy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https://www.youtube.com/watch?v=Aw77aMLj9uM</a:t>
            </a:r>
            <a:endParaRPr lang="en-IN" sz="2400" i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9296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27C57-00B7-4A35-9921-713F532E5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56976"/>
            <a:ext cx="8596668" cy="97155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br>
              <a:rPr lang="en-IN" b="1" dirty="0">
                <a:solidFill>
                  <a:schemeClr val="tx1"/>
                </a:solidFill>
              </a:rPr>
            </a:b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D0C60-2D27-4538-AFD8-25FB89807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5901"/>
            <a:ext cx="8596668" cy="4555462"/>
          </a:xfrm>
        </p:spPr>
        <p:txBody>
          <a:bodyPr>
            <a:normAutofit fontScale="92500" lnSpcReduction="10000"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of Time Series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Series Data to Supervised Data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Deep Learning ? 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of  Models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Observations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Bibliography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1573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438F8-B84C-48DE-8DCB-CAB31B897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821D3-69A9-428B-9BC6-771B6FD4F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series forecasting is a technique for the prediction of events though a sequence of time. 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technique predict future events by analysing the trends of the past, on the assumption that future trends will hold almost similar to historical trends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important because there are so many prediction problems that involve a time component</a:t>
            </a:r>
          </a:p>
        </p:txBody>
      </p:sp>
    </p:spTree>
    <p:extLst>
      <p:ext uri="{BB962C8B-B14F-4D97-AF65-F5344CB8AC3E}">
        <p14:creationId xmlns:p14="http://schemas.microsoft.com/office/powerpoint/2010/main" val="896896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875C0-00C0-4D65-800E-70F067020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</a:t>
            </a:r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OF TIME SERIES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6B435-C460-494E-B009-675E34DB5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6084" y="1930400"/>
            <a:ext cx="6885516" cy="4318000"/>
          </a:xfrm>
        </p:spPr>
        <p:txBody>
          <a:bodyPr>
            <a:normAutofit lnSpcReduction="10000"/>
          </a:bodyPr>
          <a:lstStyle/>
          <a:p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Univariate Prediction</a:t>
            </a:r>
          </a:p>
          <a:p>
            <a:pPr lvl="2"/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Step Prediction</a:t>
            </a:r>
          </a:p>
          <a:p>
            <a:pPr lvl="2"/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 Step Prediction</a:t>
            </a:r>
          </a:p>
          <a:p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Multivariate Prediction</a:t>
            </a:r>
          </a:p>
          <a:p>
            <a:pPr lvl="2"/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Step Prediction</a:t>
            </a:r>
          </a:p>
          <a:p>
            <a:pPr lvl="2"/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 Step Prediction</a:t>
            </a:r>
          </a:p>
          <a:p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 Headed Prediction</a:t>
            </a:r>
          </a:p>
          <a:p>
            <a:pPr lvl="2"/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Step Prediction</a:t>
            </a:r>
          </a:p>
          <a:p>
            <a:pPr lvl="2"/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 Step Prediction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2928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77958-2E90-48AB-9DF0-AB9ED8EA7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SERIES TO SUPERVISED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BFAFF-615D-43B6-AD70-69DE3FCD1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8760"/>
            <a:ext cx="8596668" cy="3880773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Before machine learning can be used, time series forecasting problems must be re-framed as supervised learning problems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EFCCEA-9B23-4B3A-B797-8EA5B1374230}"/>
              </a:ext>
            </a:extLst>
          </p:cNvPr>
          <p:cNvSpPr txBox="1"/>
          <p:nvPr/>
        </p:nvSpPr>
        <p:spPr>
          <a:xfrm>
            <a:off x="1474203" y="2562523"/>
            <a:ext cx="8296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Series Data :   [ 1 , 2 , 3, 4, 5, 6, 7, 8, 9, 10, 11, 12 ]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3A96C9-8E4F-44DA-9FDB-A22E38EB0AEC}"/>
              </a:ext>
            </a:extLst>
          </p:cNvPr>
          <p:cNvSpPr txBox="1"/>
          <p:nvPr/>
        </p:nvSpPr>
        <p:spPr>
          <a:xfrm>
            <a:off x="1974182" y="3116173"/>
            <a:ext cx="68396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Data :      X1       X2        Y 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1		2		3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2		3		4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3		4		5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4		5		6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5		6		7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6		7		8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7		8		9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8		9		10 </a:t>
            </a:r>
          </a:p>
        </p:txBody>
      </p:sp>
    </p:spTree>
    <p:extLst>
      <p:ext uri="{BB962C8B-B14F-4D97-AF65-F5344CB8AC3E}">
        <p14:creationId xmlns:p14="http://schemas.microsoft.com/office/powerpoint/2010/main" val="295372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90087-CFCC-4C70-8F0A-B5FA8EB34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79714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DEEP LEARNING ?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A3CA6-CF4C-44BA-8F5D-1C243459B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9314"/>
            <a:ext cx="8596668" cy="4659086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methods offer a lot of promise for time series forecasting because of the following reasons.</a:t>
            </a:r>
          </a:p>
          <a:p>
            <a:pPr lvl="1"/>
            <a:endParaRPr lang="en-IN" dirty="0">
              <a:solidFill>
                <a:schemeClr val="tx1"/>
              </a:solidFill>
            </a:endParaRPr>
          </a:p>
          <a:p>
            <a:pPr lvl="2"/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learn arbitrary complex mappings from inputs to outputs</a:t>
            </a:r>
          </a:p>
          <a:p>
            <a:pPr lvl="2"/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 multiple inputs and outputs</a:t>
            </a:r>
          </a:p>
          <a:p>
            <a:pPr lvl="2"/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Automatic learning of temporal dependence</a:t>
            </a:r>
          </a:p>
          <a:p>
            <a:pPr lvl="2"/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Automatic identification, extraction and distillation of salient features</a:t>
            </a:r>
          </a:p>
          <a:p>
            <a:pPr lvl="2"/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Native Support for Sequences</a:t>
            </a:r>
          </a:p>
          <a:p>
            <a:pPr lvl="2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0823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14479-8965-4BDD-B8E6-974DB9FF2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82" y="657606"/>
            <a:ext cx="8596668" cy="1523680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OF MODELS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CF242-F89A-4DFA-89C3-CF06E28CF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82" y="1700463"/>
            <a:ext cx="3220898" cy="4340900"/>
          </a:xfrm>
        </p:spPr>
        <p:txBody>
          <a:bodyPr/>
          <a:lstStyle/>
          <a:p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Multivariate model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3F1511-736D-4CEE-8F7F-A5E5DFE71984}"/>
              </a:ext>
            </a:extLst>
          </p:cNvPr>
          <p:cNvSpPr/>
          <p:nvPr/>
        </p:nvSpPr>
        <p:spPr>
          <a:xfrm>
            <a:off x="2117558" y="3128211"/>
            <a:ext cx="866274" cy="214964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984E3E-5DF5-4E26-B522-824D230FBE8F}"/>
              </a:ext>
            </a:extLst>
          </p:cNvPr>
          <p:cNvSpPr txBox="1"/>
          <p:nvPr/>
        </p:nvSpPr>
        <p:spPr>
          <a:xfrm rot="16200000">
            <a:off x="1914941" y="3972199"/>
            <a:ext cx="1207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C784E73-1F1C-4026-823D-07742C85F3DE}"/>
              </a:ext>
            </a:extLst>
          </p:cNvPr>
          <p:cNvCxnSpPr/>
          <p:nvPr/>
        </p:nvCxnSpPr>
        <p:spPr>
          <a:xfrm>
            <a:off x="1626500" y="3611388"/>
            <a:ext cx="513347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0F91F06-03CF-483F-984F-A532BB3AFB6F}"/>
              </a:ext>
            </a:extLst>
          </p:cNvPr>
          <p:cNvSpPr txBox="1"/>
          <p:nvPr/>
        </p:nvSpPr>
        <p:spPr>
          <a:xfrm>
            <a:off x="1155031" y="3128212"/>
            <a:ext cx="7281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IN" dirty="0"/>
              <a:t>X1</a:t>
            </a:r>
          </a:p>
          <a:p>
            <a:r>
              <a:rPr lang="en-IN" dirty="0"/>
              <a:t>X2</a:t>
            </a:r>
          </a:p>
          <a:p>
            <a:r>
              <a:rPr lang="en-IN" dirty="0"/>
              <a:t>X3</a:t>
            </a:r>
          </a:p>
          <a:p>
            <a:r>
              <a:rPr lang="en-IN" dirty="0"/>
              <a:t>.</a:t>
            </a:r>
          </a:p>
          <a:p>
            <a:r>
              <a:rPr lang="en-IN" dirty="0"/>
              <a:t>.</a:t>
            </a:r>
          </a:p>
          <a:p>
            <a:r>
              <a:rPr lang="en-IN" dirty="0"/>
              <a:t>.</a:t>
            </a:r>
          </a:p>
          <a:p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24E9EF7-155A-493E-A0AA-03C0E6F86C62}"/>
              </a:ext>
            </a:extLst>
          </p:cNvPr>
          <p:cNvCxnSpPr/>
          <p:nvPr/>
        </p:nvCxnSpPr>
        <p:spPr>
          <a:xfrm>
            <a:off x="1626500" y="3599356"/>
            <a:ext cx="513347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E6D9552-5A81-4563-B94D-282B0FDE28BD}"/>
              </a:ext>
            </a:extLst>
          </p:cNvPr>
          <p:cNvCxnSpPr/>
          <p:nvPr/>
        </p:nvCxnSpPr>
        <p:spPr>
          <a:xfrm>
            <a:off x="1637645" y="3898231"/>
            <a:ext cx="491058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A9244A5-05B2-4848-A66D-BF16E2B72908}"/>
              </a:ext>
            </a:extLst>
          </p:cNvPr>
          <p:cNvCxnSpPr/>
          <p:nvPr/>
        </p:nvCxnSpPr>
        <p:spPr>
          <a:xfrm>
            <a:off x="1626500" y="4154905"/>
            <a:ext cx="5133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B327059-2E52-45BC-BFB4-4B5A7ECB828B}"/>
              </a:ext>
            </a:extLst>
          </p:cNvPr>
          <p:cNvCxnSpPr/>
          <p:nvPr/>
        </p:nvCxnSpPr>
        <p:spPr>
          <a:xfrm>
            <a:off x="2983832" y="4010526"/>
            <a:ext cx="68981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94B00E5-4F10-44D3-B94F-FE2DE5B85B39}"/>
              </a:ext>
            </a:extLst>
          </p:cNvPr>
          <p:cNvSpPr txBox="1"/>
          <p:nvPr/>
        </p:nvSpPr>
        <p:spPr>
          <a:xfrm>
            <a:off x="3423208" y="3579303"/>
            <a:ext cx="455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30DEB0-B35B-47F3-ACBB-A4311839ACDB}"/>
              </a:ext>
            </a:extLst>
          </p:cNvPr>
          <p:cNvSpPr txBox="1"/>
          <p:nvPr/>
        </p:nvSpPr>
        <p:spPr>
          <a:xfrm>
            <a:off x="4507832" y="1700463"/>
            <a:ext cx="476617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Multi-headed Model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r>
              <a:rPr lang="en-IN" dirty="0"/>
              <a:t>   X1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r>
              <a:rPr lang="en-IN" dirty="0"/>
              <a:t>    X2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r>
              <a:rPr lang="en-IN" dirty="0"/>
              <a:t>    X3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endParaRPr lang="en-IN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56387-D665-4352-8BC0-80B0524E64E1}"/>
              </a:ext>
            </a:extLst>
          </p:cNvPr>
          <p:cNvSpPr/>
          <p:nvPr/>
        </p:nvSpPr>
        <p:spPr>
          <a:xfrm>
            <a:off x="5659298" y="2726756"/>
            <a:ext cx="1809193" cy="46485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0B5A72D-48C1-4EEC-A187-A6AC4912D39E}"/>
              </a:ext>
            </a:extLst>
          </p:cNvPr>
          <p:cNvSpPr txBox="1"/>
          <p:nvPr/>
        </p:nvSpPr>
        <p:spPr>
          <a:xfrm>
            <a:off x="5976518" y="2810251"/>
            <a:ext cx="91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4C61FDA-066E-4726-8DB2-6C03E7725EA6}"/>
              </a:ext>
            </a:extLst>
          </p:cNvPr>
          <p:cNvCxnSpPr>
            <a:cxnSpLocks/>
          </p:cNvCxnSpPr>
          <p:nvPr/>
        </p:nvCxnSpPr>
        <p:spPr>
          <a:xfrm flipV="1">
            <a:off x="5254680" y="2959186"/>
            <a:ext cx="392141" cy="166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68EE07F-EC83-4269-9F54-3E6D011CDE7D}"/>
              </a:ext>
            </a:extLst>
          </p:cNvPr>
          <p:cNvSpPr/>
          <p:nvPr/>
        </p:nvSpPr>
        <p:spPr>
          <a:xfrm>
            <a:off x="5659298" y="3599356"/>
            <a:ext cx="1809193" cy="46485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6234BE5-68DB-45E0-A239-29690BA32F49}"/>
              </a:ext>
            </a:extLst>
          </p:cNvPr>
          <p:cNvCxnSpPr/>
          <p:nvPr/>
        </p:nvCxnSpPr>
        <p:spPr>
          <a:xfrm>
            <a:off x="5254680" y="3847601"/>
            <a:ext cx="433137" cy="80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8092CC5-8C6C-4D17-A462-C5D12AE042A5}"/>
              </a:ext>
            </a:extLst>
          </p:cNvPr>
          <p:cNvSpPr txBox="1"/>
          <p:nvPr/>
        </p:nvSpPr>
        <p:spPr>
          <a:xfrm>
            <a:off x="5989855" y="3654369"/>
            <a:ext cx="1542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CF6803F-773D-4A76-8EB6-1226ABA4EA11}"/>
              </a:ext>
            </a:extLst>
          </p:cNvPr>
          <p:cNvSpPr/>
          <p:nvPr/>
        </p:nvSpPr>
        <p:spPr>
          <a:xfrm>
            <a:off x="5646821" y="4427621"/>
            <a:ext cx="1821670" cy="4648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322AAD4-FA8E-42A3-A9FA-96811B775452}"/>
              </a:ext>
            </a:extLst>
          </p:cNvPr>
          <p:cNvSpPr txBox="1"/>
          <p:nvPr/>
        </p:nvSpPr>
        <p:spPr>
          <a:xfrm>
            <a:off x="6021895" y="4458331"/>
            <a:ext cx="1446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ABF5298-16D7-430F-B408-C7F1957F5A5E}"/>
              </a:ext>
            </a:extLst>
          </p:cNvPr>
          <p:cNvCxnSpPr/>
          <p:nvPr/>
        </p:nvCxnSpPr>
        <p:spPr>
          <a:xfrm>
            <a:off x="5254680" y="4601625"/>
            <a:ext cx="39214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59F905F-C731-4EC8-A429-99DF6C9AA8C4}"/>
              </a:ext>
            </a:extLst>
          </p:cNvPr>
          <p:cNvSpPr txBox="1"/>
          <p:nvPr/>
        </p:nvSpPr>
        <p:spPr>
          <a:xfrm rot="5400000">
            <a:off x="5662935" y="5644614"/>
            <a:ext cx="1748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…………….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E3EBC13-3CEC-479F-B25D-7B39FE71DA90}"/>
              </a:ext>
            </a:extLst>
          </p:cNvPr>
          <p:cNvSpPr/>
          <p:nvPr/>
        </p:nvSpPr>
        <p:spPr>
          <a:xfrm rot="16200000">
            <a:off x="7347372" y="3588172"/>
            <a:ext cx="1925053" cy="620117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D113D29-017D-4F74-A9E0-A85D4DAEF328}"/>
              </a:ext>
            </a:extLst>
          </p:cNvPr>
          <p:cNvSpPr txBox="1"/>
          <p:nvPr/>
        </p:nvSpPr>
        <p:spPr>
          <a:xfrm rot="16200000">
            <a:off x="7476685" y="3347760"/>
            <a:ext cx="1611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MERGE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7FCE8CC-A2BC-4237-86B6-B3E5D447403B}"/>
              </a:ext>
            </a:extLst>
          </p:cNvPr>
          <p:cNvCxnSpPr>
            <a:stCxn id="22" idx="3"/>
          </p:cNvCxnSpPr>
          <p:nvPr/>
        </p:nvCxnSpPr>
        <p:spPr>
          <a:xfrm>
            <a:off x="7468491" y="2959185"/>
            <a:ext cx="531349" cy="6522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B503BA4-AA20-4485-86A6-1382EB4F58F8}"/>
              </a:ext>
            </a:extLst>
          </p:cNvPr>
          <p:cNvCxnSpPr/>
          <p:nvPr/>
        </p:nvCxnSpPr>
        <p:spPr>
          <a:xfrm flipV="1">
            <a:off x="7468491" y="4154905"/>
            <a:ext cx="531349" cy="5051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A634E5D-BD84-4C31-AE69-EC72B6047D85}"/>
              </a:ext>
            </a:extLst>
          </p:cNvPr>
          <p:cNvCxnSpPr>
            <a:stCxn id="35" idx="3"/>
          </p:cNvCxnSpPr>
          <p:nvPr/>
        </p:nvCxnSpPr>
        <p:spPr>
          <a:xfrm>
            <a:off x="7532571" y="3839035"/>
            <a:ext cx="412182" cy="85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E0B6CD7-F542-46E7-BC77-DD9E0CF242D9}"/>
              </a:ext>
            </a:extLst>
          </p:cNvPr>
          <p:cNvCxnSpPr/>
          <p:nvPr/>
        </p:nvCxnSpPr>
        <p:spPr>
          <a:xfrm flipV="1">
            <a:off x="7521015" y="4601625"/>
            <a:ext cx="423738" cy="6762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0B457CF-7161-4C1E-8DBE-AF2D071C0BF4}"/>
              </a:ext>
            </a:extLst>
          </p:cNvPr>
          <p:cNvCxnSpPr/>
          <p:nvPr/>
        </p:nvCxnSpPr>
        <p:spPr>
          <a:xfrm>
            <a:off x="8654183" y="3948635"/>
            <a:ext cx="5235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9938019-C293-4E1A-A97F-9BDA59EDE68F}"/>
              </a:ext>
            </a:extLst>
          </p:cNvPr>
          <p:cNvSpPr txBox="1"/>
          <p:nvPr/>
        </p:nvSpPr>
        <p:spPr>
          <a:xfrm>
            <a:off x="8942520" y="3532426"/>
            <a:ext cx="30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435420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74841-5195-4CA1-9D92-4FA688738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AA240-A326-46C7-BE8C-EE53D4177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001445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implementing various model I found that</a:t>
            </a:r>
          </a:p>
          <a:p>
            <a:pPr marL="0" indent="0">
              <a:buNone/>
            </a:pP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LSTM Model performed very well if the data does not have temporal dependency</a:t>
            </a:r>
          </a:p>
          <a:p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CNN-LSTM Model performed  very well if the data have temporal dependency    </a:t>
            </a:r>
          </a:p>
        </p:txBody>
      </p:sp>
    </p:spTree>
    <p:extLst>
      <p:ext uri="{BB962C8B-B14F-4D97-AF65-F5344CB8AC3E}">
        <p14:creationId xmlns:p14="http://schemas.microsoft.com/office/powerpoint/2010/main" val="457275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ACB6-3114-4BF2-8BE1-0AA78D6EB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78CB4-ECAB-4B04-83B8-BE779C44F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5588000"/>
          </a:xfrm>
        </p:spPr>
        <p:txBody>
          <a:bodyPr>
            <a:normAutofit fontScale="92500" lnSpcReduction="20000"/>
          </a:bodyPr>
          <a:lstStyle/>
          <a:p>
            <a:r>
              <a:rPr lang="en-IN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Lets have a look the results which I got</a:t>
            </a:r>
          </a:p>
          <a:p>
            <a:pPr lvl="1"/>
            <a:r>
              <a:rPr lang="en-IN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Medicine A LSTM Result 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IN" sz="2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 : Here series1               is Predicted value </a:t>
            </a:r>
          </a:p>
          <a:p>
            <a:pPr marL="0" indent="0">
              <a:buNone/>
            </a:pPr>
            <a:r>
              <a:rPr lang="en-IN" sz="2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and  series2                is True value   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8B818A-7971-447E-A464-DB1763DF422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74938" y="2279826"/>
            <a:ext cx="5904689" cy="25040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4BF622C-757F-4592-BC2F-653AF3275E40}"/>
              </a:ext>
            </a:extLst>
          </p:cNvPr>
          <p:cNvSpPr/>
          <p:nvPr/>
        </p:nvSpPr>
        <p:spPr>
          <a:xfrm>
            <a:off x="3171880" y="6478906"/>
            <a:ext cx="396240" cy="45719"/>
          </a:xfrm>
          <a:prstGeom prst="rect">
            <a:avLst/>
          </a:prstGeom>
          <a:solidFill>
            <a:srgbClr val="7030A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83605E-72C6-4747-83FC-A7EB57E46265}"/>
              </a:ext>
            </a:extLst>
          </p:cNvPr>
          <p:cNvSpPr/>
          <p:nvPr/>
        </p:nvSpPr>
        <p:spPr>
          <a:xfrm>
            <a:off x="3950681" y="6078856"/>
            <a:ext cx="396240" cy="4571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450394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203</TotalTime>
  <Words>508</Words>
  <Application>Microsoft Office PowerPoint</Application>
  <PresentationFormat>Widescreen</PresentationFormat>
  <Paragraphs>155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Algerian</vt:lpstr>
      <vt:lpstr>Arial</vt:lpstr>
      <vt:lpstr>Times New Roman</vt:lpstr>
      <vt:lpstr>Trebuchet MS</vt:lpstr>
      <vt:lpstr>Wingdings</vt:lpstr>
      <vt:lpstr>Wingdings 3</vt:lpstr>
      <vt:lpstr>Facet</vt:lpstr>
      <vt:lpstr>MULTIVARIATE TIME SERIES FORECASTING   </vt:lpstr>
      <vt:lpstr>TABLE OF CONTENTS </vt:lpstr>
      <vt:lpstr>INTRODUCTION</vt:lpstr>
      <vt:lpstr>  TYPE OF TIME SERIES </vt:lpstr>
      <vt:lpstr>TIME SERIES TO SUPERVISED DATA</vt:lpstr>
      <vt:lpstr>WHY DEEP LEARNING ?  </vt:lpstr>
      <vt:lpstr>TYPE OF MODELS </vt:lpstr>
      <vt:lpstr>OBSERVATIONS</vt:lpstr>
      <vt:lpstr>RESULTS</vt:lpstr>
      <vt:lpstr>Result Continue ………………………</vt:lpstr>
      <vt:lpstr>CONCLUSION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Ambuj Mishra</dc:creator>
  <cp:lastModifiedBy>Ambuj Mishra</cp:lastModifiedBy>
  <cp:revision>55</cp:revision>
  <dcterms:created xsi:type="dcterms:W3CDTF">2019-09-11T12:43:42Z</dcterms:created>
  <dcterms:modified xsi:type="dcterms:W3CDTF">2019-09-11T17:18:17Z</dcterms:modified>
</cp:coreProperties>
</file>