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F39ED30-3E25-4ABA-B5A0-2FA6AA9284FB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86F6A18-D0F7-4D60-8AB4-36DBC81ABD5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7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D30-3E25-4ABA-B5A0-2FA6AA9284FB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6A18-D0F7-4D60-8AB4-36DBC81AB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2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D30-3E25-4ABA-B5A0-2FA6AA9284FB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6A18-D0F7-4D60-8AB4-36DBC81ABD5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63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D30-3E25-4ABA-B5A0-2FA6AA9284FB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6A18-D0F7-4D60-8AB4-36DBC81ABD5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73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D30-3E25-4ABA-B5A0-2FA6AA9284FB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6A18-D0F7-4D60-8AB4-36DBC81AB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569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D30-3E25-4ABA-B5A0-2FA6AA9284FB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6A18-D0F7-4D60-8AB4-36DBC81ABD5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68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D30-3E25-4ABA-B5A0-2FA6AA9284FB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6A18-D0F7-4D60-8AB4-36DBC81ABD5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867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D30-3E25-4ABA-B5A0-2FA6AA9284FB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6A18-D0F7-4D60-8AB4-36DBC81ABD5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32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D30-3E25-4ABA-B5A0-2FA6AA9284FB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6A18-D0F7-4D60-8AB4-36DBC81ABD5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7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D30-3E25-4ABA-B5A0-2FA6AA9284FB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6A18-D0F7-4D60-8AB4-36DBC81AB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44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D30-3E25-4ABA-B5A0-2FA6AA9284FB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6A18-D0F7-4D60-8AB4-36DBC81ABD5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74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D30-3E25-4ABA-B5A0-2FA6AA9284FB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6A18-D0F7-4D60-8AB4-36DBC81AB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D30-3E25-4ABA-B5A0-2FA6AA9284FB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6A18-D0F7-4D60-8AB4-36DBC81ABD5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13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D30-3E25-4ABA-B5A0-2FA6AA9284FB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6A18-D0F7-4D60-8AB4-36DBC81ABD5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D30-3E25-4ABA-B5A0-2FA6AA9284FB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6A18-D0F7-4D60-8AB4-36DBC81AB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57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D30-3E25-4ABA-B5A0-2FA6AA9284FB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6A18-D0F7-4D60-8AB4-36DBC81ABD5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31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D30-3E25-4ABA-B5A0-2FA6AA9284FB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6A18-D0F7-4D60-8AB4-36DBC81AB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1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39ED30-3E25-4ABA-B5A0-2FA6AA9284FB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6F6A18-D0F7-4D60-8AB4-36DBC81AB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10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BA776-32E4-4B5B-869E-854BB135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 Forecasting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DDE82D-F070-4F1F-B53B-3DC37F748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829800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forecasting is a technique for the prediction of events though a sequence of time.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collected at regular interval of time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predict future events by analysing the trends of the past, on the assumption that future trends will hold almost similar to historical trends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99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71588B-7AAF-4CCD-A44B-B9C2E592A726}"/>
              </a:ext>
            </a:extLst>
          </p:cNvPr>
          <p:cNvSpPr txBox="1"/>
          <p:nvPr/>
        </p:nvSpPr>
        <p:spPr>
          <a:xfrm>
            <a:off x="3887372" y="1997839"/>
            <a:ext cx="56833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0" b="1" dirty="0">
                <a:latin typeface="AR HERMANN" panose="020000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0793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47A1-6DE6-487E-8A2F-4114DF2741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508" y="898256"/>
            <a:ext cx="9601200" cy="1303337"/>
          </a:xfrm>
        </p:spPr>
        <p:txBody>
          <a:bodyPr/>
          <a:lstStyle/>
          <a:p>
            <a:r>
              <a:rPr lang="en-IN" dirty="0"/>
              <a:t>                  </a:t>
            </a:r>
            <a:r>
              <a:rPr lang="en-IN" dirty="0">
                <a:latin typeface="AR DARLING" panose="02000000000000000000" pitchFamily="2" charset="0"/>
              </a:rPr>
              <a:t>Type of Forecasting  </a:t>
            </a:r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107416ED-9550-4446-85D5-FA95A3476BA1}"/>
              </a:ext>
            </a:extLst>
          </p:cNvPr>
          <p:cNvSpPr/>
          <p:nvPr/>
        </p:nvSpPr>
        <p:spPr>
          <a:xfrm>
            <a:off x="1972992" y="2489199"/>
            <a:ext cx="7737231" cy="30948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895D503-59CF-4B18-A876-52DD6051615C}"/>
              </a:ext>
            </a:extLst>
          </p:cNvPr>
          <p:cNvSpPr/>
          <p:nvPr/>
        </p:nvSpPr>
        <p:spPr>
          <a:xfrm>
            <a:off x="2962420" y="2620997"/>
            <a:ext cx="126610" cy="422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99CEA21-D879-4CD6-8237-74132BBB8355}"/>
              </a:ext>
            </a:extLst>
          </p:cNvPr>
          <p:cNvSpPr/>
          <p:nvPr/>
        </p:nvSpPr>
        <p:spPr>
          <a:xfrm>
            <a:off x="8611772" y="2612791"/>
            <a:ext cx="126610" cy="422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8002E-87E4-4B0B-82B9-79F91E699332}"/>
              </a:ext>
            </a:extLst>
          </p:cNvPr>
          <p:cNvSpPr txBox="1"/>
          <p:nvPr/>
        </p:nvSpPr>
        <p:spPr>
          <a:xfrm>
            <a:off x="1927274" y="3145915"/>
            <a:ext cx="340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Univariate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52548-4232-4370-B7AA-497BFA32CCC3}"/>
              </a:ext>
            </a:extLst>
          </p:cNvPr>
          <p:cNvSpPr txBox="1"/>
          <p:nvPr/>
        </p:nvSpPr>
        <p:spPr>
          <a:xfrm>
            <a:off x="7010400" y="3145914"/>
            <a:ext cx="340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Multivariate Prediction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CCEDC3-54E5-4076-990E-E2D55BE5A09B}"/>
              </a:ext>
            </a:extLst>
          </p:cNvPr>
          <p:cNvSpPr/>
          <p:nvPr/>
        </p:nvSpPr>
        <p:spPr>
          <a:xfrm flipH="1">
            <a:off x="5795889" y="1913206"/>
            <a:ext cx="45719" cy="731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35A32-602D-4755-A983-EDDA78A15099}"/>
              </a:ext>
            </a:extLst>
          </p:cNvPr>
          <p:cNvSpPr/>
          <p:nvPr/>
        </p:nvSpPr>
        <p:spPr>
          <a:xfrm flipH="1">
            <a:off x="3085513" y="3588266"/>
            <a:ext cx="45720" cy="39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5DD0E2-49AA-44C5-BEAB-BA17507739A6}"/>
              </a:ext>
            </a:extLst>
          </p:cNvPr>
          <p:cNvSpPr/>
          <p:nvPr/>
        </p:nvSpPr>
        <p:spPr>
          <a:xfrm flipH="1">
            <a:off x="8777066" y="3581232"/>
            <a:ext cx="4572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6C7B9113-9B76-49A5-A682-181301CCD532}"/>
              </a:ext>
            </a:extLst>
          </p:cNvPr>
          <p:cNvSpPr/>
          <p:nvPr/>
        </p:nvSpPr>
        <p:spPr>
          <a:xfrm>
            <a:off x="851097" y="3884465"/>
            <a:ext cx="4480559" cy="30948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A3DF8DC0-2AE8-4145-8B98-069182FD0151}"/>
              </a:ext>
            </a:extLst>
          </p:cNvPr>
          <p:cNvSpPr/>
          <p:nvPr/>
        </p:nvSpPr>
        <p:spPr>
          <a:xfrm>
            <a:off x="6371492" y="3884464"/>
            <a:ext cx="4480559" cy="30948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AD544DD-7284-4F04-83F9-3AD88B0A2B11}"/>
              </a:ext>
            </a:extLst>
          </p:cNvPr>
          <p:cNvSpPr/>
          <p:nvPr/>
        </p:nvSpPr>
        <p:spPr>
          <a:xfrm>
            <a:off x="1339949" y="3995777"/>
            <a:ext cx="126610" cy="422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BA21066-E51A-47D5-BDBC-7281EAA130CC}"/>
              </a:ext>
            </a:extLst>
          </p:cNvPr>
          <p:cNvSpPr/>
          <p:nvPr/>
        </p:nvSpPr>
        <p:spPr>
          <a:xfrm>
            <a:off x="4668128" y="3995777"/>
            <a:ext cx="126610" cy="422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A31AE75-A25D-451A-B568-6B775B2D3C15}"/>
              </a:ext>
            </a:extLst>
          </p:cNvPr>
          <p:cNvSpPr/>
          <p:nvPr/>
        </p:nvSpPr>
        <p:spPr>
          <a:xfrm>
            <a:off x="6871479" y="3997839"/>
            <a:ext cx="126610" cy="422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D464F25-93B3-4078-8682-86EAE601B162}"/>
              </a:ext>
            </a:extLst>
          </p:cNvPr>
          <p:cNvSpPr/>
          <p:nvPr/>
        </p:nvSpPr>
        <p:spPr>
          <a:xfrm>
            <a:off x="10175043" y="3995776"/>
            <a:ext cx="126610" cy="422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FF200-0E8E-4CA0-B11A-6D3EF95E1F87}"/>
              </a:ext>
            </a:extLst>
          </p:cNvPr>
          <p:cNvSpPr txBox="1"/>
          <p:nvPr/>
        </p:nvSpPr>
        <p:spPr>
          <a:xfrm>
            <a:off x="755846" y="4417807"/>
            <a:ext cx="106803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Single Step Prediction      Multi Step Prediction     Single Step Prediction      Multi Step Prediction</a:t>
            </a:r>
            <a:r>
              <a:rPr lang="en-IN" dirty="0"/>
              <a:t> 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432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D2FF-2EB8-40E9-A287-2EBAD012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of Data in Forecasting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A3A77BF-C411-4363-8540-685B48483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42551"/>
              </p:ext>
            </p:extLst>
          </p:nvPr>
        </p:nvGraphicFramePr>
        <p:xfrm>
          <a:off x="1933526" y="2075293"/>
          <a:ext cx="8128000" cy="3987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193184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1328681"/>
                    </a:ext>
                  </a:extLst>
                </a:gridCol>
              </a:tblGrid>
              <a:tr h="83225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Univariate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Multivariate Data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97865"/>
                  </a:ext>
                </a:extLst>
              </a:tr>
              <a:tr h="3155628"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type of data consists of </a:t>
                      </a:r>
                      <a:r>
                        <a:rPr lang="en-US" sz="2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one variable 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a time.</a:t>
                      </a:r>
                    </a:p>
                    <a:p>
                      <a:pPr algn="l"/>
                      <a:r>
                        <a:rPr lang="en-IN" sz="2200" dirty="0"/>
                        <a:t>Ex :  </a:t>
                      </a:r>
                    </a:p>
                    <a:p>
                      <a:pPr algn="l"/>
                      <a:endParaRPr lang="en-IN" sz="2200" dirty="0"/>
                    </a:p>
                    <a:p>
                      <a:pPr algn="l"/>
                      <a:endParaRPr lang="en-IN" sz="2200" dirty="0"/>
                    </a:p>
                    <a:p>
                      <a:pPr algn="l"/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since the information deals with only one quantity that changes. It does not deal with causes or relationships 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type of data consists of</a:t>
                      </a:r>
                      <a:r>
                        <a:rPr lang="en-US" sz="2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more than two variable 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a time.</a:t>
                      </a:r>
                    </a:p>
                    <a:p>
                      <a:pPr algn="l"/>
                      <a:r>
                        <a:rPr lang="en-IN" sz="2200" dirty="0"/>
                        <a:t>Ex: </a:t>
                      </a:r>
                    </a:p>
                    <a:p>
                      <a:pPr algn="l"/>
                      <a:endParaRPr lang="en-IN" sz="2200" dirty="0"/>
                    </a:p>
                    <a:p>
                      <a:pPr algn="l"/>
                      <a:endParaRPr lang="en-IN" sz="2200" dirty="0"/>
                    </a:p>
                    <a:p>
                      <a:pPr algn="l"/>
                      <a:endParaRPr lang="en-IN" sz="2200" dirty="0"/>
                    </a:p>
                    <a:p>
                      <a:pPr algn="l"/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deals with causes or relationships </a:t>
                      </a:r>
                      <a:endParaRPr lang="en-IN" sz="2200" dirty="0"/>
                    </a:p>
                    <a:p>
                      <a:pPr algn="l"/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760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1AD33B5-E15B-44C2-8C66-8BC341A4D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444" y="3760486"/>
            <a:ext cx="2150233" cy="926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D78CE-B134-4736-8C14-455B78E51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065" y="3760485"/>
            <a:ext cx="3299387" cy="92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BA776-32E4-4B5B-869E-854BB13551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3550" y="377752"/>
            <a:ext cx="9601200" cy="1303337"/>
          </a:xfrm>
        </p:spPr>
        <p:txBody>
          <a:bodyPr/>
          <a:lstStyle/>
          <a:p>
            <a:r>
              <a:rPr lang="en-IN" dirty="0"/>
              <a:t>Time Series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DDE82D-F070-4F1F-B53B-3DC37F7481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1681089"/>
            <a:ext cx="9601200" cy="382905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Trend: 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trend shows the general tendency of the data to increase or decrease during a long period of time. A trend is a smooth, general, long-term, average tendency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Cyclic Pattern : 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cyclic pattern exists when data exhibit rises and falls that are not of fixed period.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46544-CC11-43B5-8DF7-FE4172DA6E8B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11270-667C-4CB6-9C06-B7E67AD57F6A}"/>
              </a:ext>
            </a:extLst>
          </p:cNvPr>
          <p:cNvSpPr txBox="1"/>
          <p:nvPr/>
        </p:nvSpPr>
        <p:spPr>
          <a:xfrm>
            <a:off x="6096000" y="5510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716DC-0B00-4A0E-BC14-923EAA415BB7}"/>
              </a:ext>
            </a:extLst>
          </p:cNvPr>
          <p:cNvSpPr txBox="1"/>
          <p:nvPr/>
        </p:nvSpPr>
        <p:spPr>
          <a:xfrm>
            <a:off x="5641144" y="51769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32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BA776-32E4-4B5B-869E-854BB13551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3550" y="377752"/>
            <a:ext cx="9601200" cy="1303337"/>
          </a:xfrm>
        </p:spPr>
        <p:txBody>
          <a:bodyPr/>
          <a:lstStyle/>
          <a:p>
            <a:r>
              <a:rPr lang="en-IN" dirty="0"/>
              <a:t>Time Series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DDE82D-F070-4F1F-B53B-3DC37F7481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1053758"/>
            <a:ext cx="9601200" cy="3829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Pattern or Seasonality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seasonal pattern exists when a series is influenced by seasonal factors (e.g., the quarter of the year, the month, or day of the week). Seasonality is always of a fixed and known period. Hence, seasonal time series are sometimes called periodic time series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46544-CC11-43B5-8DF7-FE4172DA6E8B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11270-667C-4CB6-9C06-B7E67AD57F6A}"/>
              </a:ext>
            </a:extLst>
          </p:cNvPr>
          <p:cNvSpPr txBox="1"/>
          <p:nvPr/>
        </p:nvSpPr>
        <p:spPr>
          <a:xfrm>
            <a:off x="6096000" y="5510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716DC-0B00-4A0E-BC14-923EAA415BB7}"/>
              </a:ext>
            </a:extLst>
          </p:cNvPr>
          <p:cNvSpPr txBox="1"/>
          <p:nvPr/>
        </p:nvSpPr>
        <p:spPr>
          <a:xfrm>
            <a:off x="5641144" y="51769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CE0660-3ADE-41C4-9B80-949E11011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79" y="3787433"/>
            <a:ext cx="53911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5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BA776-32E4-4B5B-869E-854BB13551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3550" y="377752"/>
            <a:ext cx="9601200" cy="1303337"/>
          </a:xfrm>
        </p:spPr>
        <p:txBody>
          <a:bodyPr/>
          <a:lstStyle/>
          <a:p>
            <a:r>
              <a:rPr lang="en-IN" dirty="0"/>
              <a:t>Time Series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DDE82D-F070-4F1F-B53B-3DC37F7481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94362" y="1990579"/>
            <a:ext cx="9601200" cy="3829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46544-CC11-43B5-8DF7-FE4172DA6E8B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11270-667C-4CB6-9C06-B7E67AD57F6A}"/>
              </a:ext>
            </a:extLst>
          </p:cNvPr>
          <p:cNvSpPr txBox="1"/>
          <p:nvPr/>
        </p:nvSpPr>
        <p:spPr>
          <a:xfrm>
            <a:off x="6096000" y="5510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716DC-0B00-4A0E-BC14-923EAA415BB7}"/>
              </a:ext>
            </a:extLst>
          </p:cNvPr>
          <p:cNvSpPr txBox="1"/>
          <p:nvPr/>
        </p:nvSpPr>
        <p:spPr>
          <a:xfrm>
            <a:off x="5641144" y="51769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026" name="Picture 2" descr="Time Series for Business: A general introduction | by Youssef Fenjiro |  Medium">
            <a:extLst>
              <a:ext uri="{FF2B5EF4-FFF2-40B4-BE49-F238E27FC236}">
                <a16:creationId xmlns:a16="http://schemas.microsoft.com/office/drawing/2014/main" id="{4A26D0F8-00A4-4DE0-9B6A-FEF1AF115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5" y="1476303"/>
            <a:ext cx="1008697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25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BA776-32E4-4B5B-869E-854BB13551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3550" y="377752"/>
            <a:ext cx="9601200" cy="1303337"/>
          </a:xfrm>
        </p:spPr>
        <p:txBody>
          <a:bodyPr/>
          <a:lstStyle/>
          <a:p>
            <a:r>
              <a:rPr lang="en-IN" dirty="0"/>
              <a:t>Statistical Methods of Forecasting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DDE82D-F070-4F1F-B53B-3DC37F7481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1681089"/>
            <a:ext cx="9601200" cy="4480560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works only and only on univariate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Method :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 mean or median of whole data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 (MA) :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 mean or median of last few data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Smoothing(ES) : 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ES can’t handle trend and seasonality , Double ES handle trends while Triple ES can handle both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Regression Moving Average (ARMA) :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polynomials, one for the autoregression (AR) and the second for the moving average (MA)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Regression Integration Moving Average (ARIMA) :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trend but not seasonality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Auto Regression  Integration Moving Average (SARIMA) :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trend and seasonality</a:t>
            </a:r>
          </a:p>
          <a:p>
            <a:pPr marL="1371600" lvl="3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46544-CC11-43B5-8DF7-FE4172DA6E8B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11270-667C-4CB6-9C06-B7E67AD57F6A}"/>
              </a:ext>
            </a:extLst>
          </p:cNvPr>
          <p:cNvSpPr txBox="1"/>
          <p:nvPr/>
        </p:nvSpPr>
        <p:spPr>
          <a:xfrm>
            <a:off x="6096000" y="5510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716DC-0B00-4A0E-BC14-923EAA415BB7}"/>
              </a:ext>
            </a:extLst>
          </p:cNvPr>
          <p:cNvSpPr txBox="1"/>
          <p:nvPr/>
        </p:nvSpPr>
        <p:spPr>
          <a:xfrm>
            <a:off x="5641144" y="51769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10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BA776-32E4-4B5B-869E-854BB13551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3550" y="377752"/>
            <a:ext cx="9601200" cy="1303337"/>
          </a:xfrm>
        </p:spPr>
        <p:txBody>
          <a:bodyPr/>
          <a:lstStyle/>
          <a:p>
            <a:r>
              <a:rPr lang="en-IN" dirty="0"/>
              <a:t>Machine Learning Methods of Forecasting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DDE82D-F070-4F1F-B53B-3DC37F7481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1681089"/>
            <a:ext cx="9601200" cy="382905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works on both type of data (i.e. Univariate and multivariate)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problem is Regression type problem . Once Time-series data is converted into Supervised Data ,we can use all supervised techniques like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Layer Perceptron Model (MLP), Convolutional Neural Network (CNN), Support Vector Machine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based Deep learning methods like LSTM (i.e. Long Sort Term Memory )and GRU (i.e. Gated Recurrent Unit) offer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lot of promise for time series forecasting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46544-CC11-43B5-8DF7-FE4172DA6E8B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11270-667C-4CB6-9C06-B7E67AD57F6A}"/>
              </a:ext>
            </a:extLst>
          </p:cNvPr>
          <p:cNvSpPr txBox="1"/>
          <p:nvPr/>
        </p:nvSpPr>
        <p:spPr>
          <a:xfrm>
            <a:off x="6096000" y="5510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716DC-0B00-4A0E-BC14-923EAA415BB7}"/>
              </a:ext>
            </a:extLst>
          </p:cNvPr>
          <p:cNvSpPr txBox="1"/>
          <p:nvPr/>
        </p:nvSpPr>
        <p:spPr>
          <a:xfrm>
            <a:off x="5641144" y="51769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27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BA776-32E4-4B5B-869E-854BB135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Conversion of Time Series Data into Supervised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DDE82D-F070-4F1F-B53B-3DC37F748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8298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applying the machine learning on  time series forecasting problems dataset must be re-framed as supervised learning problems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Data :   [ 1 , 2 , 3, 4, 5, 6, 7, 8, 9, 10, 11, 12 ]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EE2881-176F-4C00-9E7B-66F50B678BAE}"/>
              </a:ext>
            </a:extLst>
          </p:cNvPr>
          <p:cNvSpPr txBox="1"/>
          <p:nvPr/>
        </p:nvSpPr>
        <p:spPr>
          <a:xfrm>
            <a:off x="1702190" y="3980009"/>
            <a:ext cx="62112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Data :      X1       X2        Y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1		2		3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2		3		4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3		4		5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4		5		6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5		6		7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460467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186</TotalTime>
  <Words>621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 DARLING</vt:lpstr>
      <vt:lpstr>AR HERMANN</vt:lpstr>
      <vt:lpstr>Arial</vt:lpstr>
      <vt:lpstr>Garamond</vt:lpstr>
      <vt:lpstr>Times New Roman</vt:lpstr>
      <vt:lpstr>Wingdings</vt:lpstr>
      <vt:lpstr>Organic</vt:lpstr>
      <vt:lpstr>Time Series Forecasting</vt:lpstr>
      <vt:lpstr>                  Type of Forecasting  </vt:lpstr>
      <vt:lpstr>Type of Data in Forecasting</vt:lpstr>
      <vt:lpstr>Time Series Components</vt:lpstr>
      <vt:lpstr>Time Series Components</vt:lpstr>
      <vt:lpstr>Time Series Components</vt:lpstr>
      <vt:lpstr>Statistical Methods of Forecasting</vt:lpstr>
      <vt:lpstr>Machine Learning Methods of Forecasting</vt:lpstr>
      <vt:lpstr>Conversion of Time Series Data into Supervised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</dc:title>
  <dc:creator>Ambuj Mishra</dc:creator>
  <cp:lastModifiedBy>Ambuj Mishra</cp:lastModifiedBy>
  <cp:revision>21</cp:revision>
  <dcterms:created xsi:type="dcterms:W3CDTF">2021-01-24T04:59:11Z</dcterms:created>
  <dcterms:modified xsi:type="dcterms:W3CDTF">2021-01-24T08:05:29Z</dcterms:modified>
</cp:coreProperties>
</file>