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4" r:id="rId6"/>
    <p:sldId id="265" r:id="rId7"/>
    <p:sldId id="267" r:id="rId8"/>
    <p:sldId id="268" r:id="rId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Title Text"/>
          <p:cNvSpPr>
            <a:spLocks noGrp="1"/>
          </p:cNvSpPr>
          <p:nvPr>
            <p:ph type="title"/>
          </p:nvPr>
        </p:nvSpPr>
        <p:spPr>
          <a:xfrm>
            <a:off x="311699" y="1106125"/>
            <a:ext cx="8520602" cy="1963500"/>
          </a:xfrm>
          <a:prstGeom prst="rect">
            <a:avLst/>
          </a:prstGeom>
        </p:spPr>
        <p:txBody>
          <a:bodyPr anchor="b"/>
          <a:lstStyle>
            <a:lvl1pPr algn="ctr">
              <a:defRPr sz="12000"/>
            </a:lvl1pPr>
          </a:lstStyle>
          <a:p>
            <a:r>
              <a:t>Title Text</a:t>
            </a:r>
          </a:p>
        </p:txBody>
      </p:sp>
      <p:sp>
        <p:nvSpPr>
          <p:cNvPr id="92" name="Body Level One…"/>
          <p:cNvSpPr>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a:spLocks noGrp="1"/>
          </p:cNvSpPr>
          <p:nvPr>
            <p:ph type="title"/>
          </p:nvPr>
        </p:nvSpPr>
        <p:spPr>
          <a:prstGeom prst="rect">
            <a:avLst/>
          </a:prstGeom>
        </p:spPr>
        <p:txBody>
          <a:bodyPr/>
          <a:lstStyle/>
          <a:p>
            <a:r>
              <a:t>Title Text</a:t>
            </a:r>
          </a:p>
        </p:txBody>
      </p:sp>
      <p:sp>
        <p:nvSpPr>
          <p:cNvPr id="29"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a:spLocks noGrp="1"/>
          </p:cNvSpPr>
          <p:nvPr>
            <p:ph type="title"/>
          </p:nvPr>
        </p:nvSpPr>
        <p:spPr>
          <a:prstGeom prst="rect">
            <a:avLst/>
          </a:prstGeom>
        </p:spPr>
        <p:txBody>
          <a:bodyPr/>
          <a:lstStyle/>
          <a:p>
            <a:r>
              <a:t>Title Text</a:t>
            </a:r>
          </a:p>
        </p:txBody>
      </p:sp>
      <p:sp>
        <p:nvSpPr>
          <p:cNvPr id="38" name="Body Level One…"/>
          <p:cNvSpPr>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Shape 23"/>
          <p:cNvSpPr>
            <a:spLocks noGrp="1"/>
          </p:cNvSpPr>
          <p:nvPr>
            <p:ph type="body" sz="half" idx="13"/>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a:spLocks noGrp="1"/>
          </p:cNvSpPr>
          <p:nvPr>
            <p:ph type="title"/>
          </p:nvPr>
        </p:nvSpPr>
        <p:spPr>
          <a:prstGeom prst="rect">
            <a:avLst/>
          </a:prstGeom>
        </p:spPr>
        <p:txBody>
          <a:bodyPr/>
          <a:lstStyle/>
          <a:p>
            <a:r>
              <a:t>Title Text</a:t>
            </a:r>
          </a:p>
        </p:txBody>
      </p:sp>
      <p:sp>
        <p:nvSpPr>
          <p:cNvPr id="48"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Shape 36"/>
          <p:cNvSpPr/>
          <p:nvPr/>
        </p:nvSpPr>
        <p:spPr>
          <a:xfrm>
            <a:off x="4572000" y="-125"/>
            <a:ext cx="4572000" cy="5143501"/>
          </a:xfrm>
          <a:prstGeom prst="rect">
            <a:avLst/>
          </a:prstGeom>
          <a:solidFill>
            <a:srgbClr val="EEEEEE"/>
          </a:solidFill>
          <a:ln w="12700">
            <a:miter lim="400000"/>
          </a:ln>
        </p:spPr>
        <p:txBody>
          <a:bodyPr lIns="45719" rIns="45719" anchor="ctr"/>
          <a:lstStyle/>
          <a:p>
            <a:endParaRPr/>
          </a:p>
        </p:txBody>
      </p:sp>
      <p:sp>
        <p:nvSpPr>
          <p:cNvPr id="73" name="Title Text"/>
          <p:cNvSpPr>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Shape 39"/>
          <p:cNvSpPr>
            <a:spLocks noGrp="1"/>
          </p:cNvSpPr>
          <p:nvPr>
            <p:ph type="body" sz="half" idx="13"/>
          </p:nvPr>
        </p:nvSpPr>
        <p:spPr>
          <a:xfrm>
            <a:off x="4939500" y="724074"/>
            <a:ext cx="3837000" cy="3695102"/>
          </a:xfrm>
          <a:prstGeom prst="rect">
            <a:avLst/>
          </a:prstGeom>
        </p:spPr>
        <p:txBody>
          <a:bodyPr anchor="ctr"/>
          <a:lstStyle/>
          <a:p>
            <a:endParaRPr/>
          </a:p>
        </p:txBody>
      </p:sp>
      <p:sp>
        <p:nvSpPr>
          <p:cNvPr id="76"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Title Text</a:t>
            </a:r>
          </a:p>
        </p:txBody>
      </p:sp>
      <p:sp>
        <p:nvSpPr>
          <p:cNvPr id="3" name="Body Level One…"/>
          <p:cNvSpPr>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ln>
            <a:noFill/>
          </a:ln>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ln>
            <a:noFill/>
          </a:ln>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54"/>
          <p:cNvSpPr/>
          <p:nvPr/>
        </p:nvSpPr>
        <p:spPr>
          <a:xfrm rot="10800000" flipH="1">
            <a:off x="-1" y="0"/>
            <a:ext cx="9163201" cy="5148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a:gradFill>
          <a:ln w="12700">
            <a:miter lim="400000"/>
          </a:ln>
        </p:spPr>
        <p:txBody>
          <a:bodyPr lIns="45719" rIns="45719" anchor="ctr"/>
          <a:lstStyle/>
          <a:p>
            <a:endParaRPr/>
          </a:p>
        </p:txBody>
      </p:sp>
      <p:sp>
        <p:nvSpPr>
          <p:cNvPr id="110" name="Shape 55"/>
          <p:cNvSpPr/>
          <p:nvPr/>
        </p:nvSpPr>
        <p:spPr>
          <a:xfrm>
            <a:off x="537899" y="1895175"/>
            <a:ext cx="3953102" cy="13766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3500">
                <a:solidFill>
                  <a:srgbClr val="FFFFFF"/>
                </a:solidFill>
                <a:latin typeface="Open Sans Extrabold"/>
                <a:ea typeface="Open Sans Extrabold"/>
                <a:cs typeface="Open Sans Extrabold"/>
                <a:sym typeface="Open Sans Extrabold"/>
              </a:defRPr>
            </a:lvl1pPr>
          </a:lstStyle>
          <a:p>
            <a:r>
              <a:t>Sprocket Central Pty Ltd</a:t>
            </a:r>
          </a:p>
        </p:txBody>
      </p:sp>
      <p:sp>
        <p:nvSpPr>
          <p:cNvPr id="111" name="Shape 56"/>
          <p:cNvSpPr/>
          <p:nvPr/>
        </p:nvSpPr>
        <p:spPr>
          <a:xfrm>
            <a:off x="537900" y="3315475"/>
            <a:ext cx="5550600" cy="525751"/>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a:solidFill>
                  <a:srgbClr val="FFFFFF"/>
                </a:solidFill>
                <a:latin typeface="Open Sans Light"/>
                <a:ea typeface="Open Sans Light"/>
                <a:cs typeface="Open Sans Light"/>
                <a:sym typeface="Open Sans Light"/>
              </a:defRPr>
            </a:lvl1pPr>
          </a:lstStyle>
          <a:p>
            <a:r>
              <a:t>Data analytics approach</a:t>
            </a:r>
          </a:p>
        </p:txBody>
      </p:sp>
      <p:pic>
        <p:nvPicPr>
          <p:cNvPr id="112" name="Shape 57" descr="Shape 57"/>
          <p:cNvPicPr>
            <a:picLocks noChangeAspect="1"/>
          </p:cNvPicPr>
          <p:nvPr/>
        </p:nvPicPr>
        <p:blipFill>
          <a:blip r:embed="rId2"/>
          <a:stretch>
            <a:fillRect/>
          </a:stretch>
        </p:blipFill>
        <p:spPr>
          <a:xfrm>
            <a:off x="614100" y="1275524"/>
            <a:ext cx="1982300" cy="238701"/>
          </a:xfrm>
          <a:prstGeom prst="rect">
            <a:avLst/>
          </a:prstGeom>
          <a:ln w="12700">
            <a:miter lim="400000"/>
          </a:ln>
        </p:spPr>
      </p:pic>
      <p:sp>
        <p:nvSpPr>
          <p:cNvPr id="113" name="Shape 58"/>
          <p:cNvSpPr/>
          <p:nvPr/>
        </p:nvSpPr>
        <p:spPr>
          <a:xfrm>
            <a:off x="537900" y="3666599"/>
            <a:ext cx="6249600" cy="369300"/>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1200">
                <a:solidFill>
                  <a:srgbClr val="FFFFFF"/>
                </a:solidFill>
                <a:latin typeface="Open Sans Light"/>
                <a:ea typeface="Open Sans Light"/>
                <a:cs typeface="Open Sans Light"/>
                <a:sym typeface="Open Sans Light"/>
              </a:defRPr>
            </a:lvl1pPr>
          </a:lstStyle>
          <a:p>
            <a:r>
              <a:rPr lang="en-IN" dirty="0"/>
              <a:t>Data Analyst</a:t>
            </a:r>
            <a:r>
              <a:rPr dirty="0"/>
              <a:t>- </a:t>
            </a:r>
            <a:r>
              <a:rPr lang="en-IN" dirty="0"/>
              <a:t>Ambuj Garg</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Shape 63"/>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17" name="Shape 64"/>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Agenda</a:t>
            </a:r>
          </a:p>
        </p:txBody>
      </p:sp>
      <p:sp>
        <p:nvSpPr>
          <p:cNvPr id="118" name="Shape 65"/>
          <p:cNvSpPr/>
          <p:nvPr/>
        </p:nvSpPr>
        <p:spPr>
          <a:xfrm>
            <a:off x="343874" y="1211200"/>
            <a:ext cx="5459402" cy="1708756"/>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Introduction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Data Exploration</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Model Development</a:t>
            </a:r>
          </a:p>
          <a:p>
            <a:pPr marL="457200" indent="-355600">
              <a:lnSpc>
                <a:spcPct val="115000"/>
              </a:lnSpc>
              <a:buClr>
                <a:srgbClr val="000000"/>
              </a:buClr>
              <a:buSzPts val="2000"/>
              <a:buAutoNum type="arabicPeriod"/>
              <a:defRPr sz="2000">
                <a:latin typeface="Open Sans"/>
                <a:ea typeface="Open Sans"/>
                <a:cs typeface="Open Sans"/>
                <a:sym typeface="Open Sans"/>
              </a:defRPr>
            </a:pPr>
            <a:r>
              <a:rPr dirty="0"/>
              <a:t>Interpretation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70"/>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22" name="Shape 71"/>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Introduction</a:t>
            </a:r>
          </a:p>
        </p:txBody>
      </p:sp>
      <p:sp>
        <p:nvSpPr>
          <p:cNvPr id="123" name="Shape 72"/>
          <p:cNvSpPr/>
          <p:nvPr/>
        </p:nvSpPr>
        <p:spPr>
          <a:xfrm>
            <a:off x="205025" y="1083299"/>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Basic Information of the data</a:t>
            </a:r>
            <a:r>
              <a:rPr dirty="0"/>
              <a:t>.</a:t>
            </a:r>
          </a:p>
        </p:txBody>
      </p:sp>
      <p:sp>
        <p:nvSpPr>
          <p:cNvPr id="124" name="Shape 73"/>
          <p:cNvSpPr/>
          <p:nvPr/>
        </p:nvSpPr>
        <p:spPr>
          <a:xfrm>
            <a:off x="205024" y="2164723"/>
            <a:ext cx="8653225" cy="2291557"/>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endParaRPr lang="en-US" dirty="0"/>
          </a:p>
          <a:p>
            <a:pPr algn="just"/>
            <a:r>
              <a:rPr lang="en-US" dirty="0"/>
              <a:t>In our data analysis of Sprocket Central Pty Ltd, we will be merging three tables to consolidate the data. This merged dataset will provide us with comprehensive information for further analysis. The merged dataset will encompass a total of 30 columns, allowing us to explore various aspects of the business. Among these columns, some key variables for analysis include Profit, Brand, Product Class, and Product Line. By examining these variables, we can gain insights into the company's financial performance, brand portfolio, and product categorization, which will contribute to making informed business decisions.</a:t>
            </a:r>
            <a:endParaRPr lang="en-IN"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3" name="Shape 82"/>
          <p:cNvSpPr/>
          <p:nvPr/>
        </p:nvSpPr>
        <p:spPr>
          <a:xfrm>
            <a:off x="112831" y="2057054"/>
            <a:ext cx="4134600" cy="282247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r>
              <a:rPr lang="en-US" dirty="0"/>
              <a:t>In Sprocket Central Pty Ltd, there are a total of six brands. When analyzing the profit for each brand, we observe that WeareA2B has the highest profit, while Norco Bicycles has the least profit. The remaining four brands show average profits, which are calculated by taking their respective averages. This analysis helps us understand the varying levels of profitability across different brands within the company.</a:t>
            </a:r>
            <a:endParaRPr dirty="0"/>
          </a:p>
        </p:txBody>
      </p:sp>
      <p:pic>
        <p:nvPicPr>
          <p:cNvPr id="1028" name="Picture 4">
            <a:extLst>
              <a:ext uri="{FF2B5EF4-FFF2-40B4-BE49-F238E27FC236}">
                <a16:creationId xmlns:a16="http://schemas.microsoft.com/office/drawing/2014/main" id="{904B2E31-8A03-9753-BE90-B882BFF7AE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7431" y="1600906"/>
            <a:ext cx="4605819" cy="1557336"/>
          </a:xfrm>
          <a:prstGeom prst="rect">
            <a:avLst/>
          </a:prstGeom>
          <a:noFill/>
          <a:extLst>
            <a:ext uri="{909E8E84-426E-40DD-AFC4-6F175D3DCCD1}">
              <a14:hiddenFill xmlns:a14="http://schemas.microsoft.com/office/drawing/2010/main">
                <a:solidFill>
                  <a:srgbClr val="FFFFFF"/>
                </a:solidFill>
              </a14:hiddenFill>
            </a:ext>
          </a:extLst>
        </p:spPr>
      </p:pic>
      <p:sp>
        <p:nvSpPr>
          <p:cNvPr id="2" name="Shape 90">
            <a:extLst>
              <a:ext uri="{FF2B5EF4-FFF2-40B4-BE49-F238E27FC236}">
                <a16:creationId xmlns:a16="http://schemas.microsoft.com/office/drawing/2014/main" id="{D0B4B172-29F6-5DD0-840C-806901AE5A1B}"/>
              </a:ext>
            </a:extLst>
          </p:cNvPr>
          <p:cNvSpPr/>
          <p:nvPr/>
        </p:nvSpPr>
        <p:spPr>
          <a:xfrm>
            <a:off x="112831" y="952552"/>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Brand Analysis</a:t>
            </a:r>
            <a:endParaRPr dirty="0"/>
          </a:p>
        </p:txBody>
      </p:sp>
      <p:pic>
        <p:nvPicPr>
          <p:cNvPr id="1030" name="Picture 6">
            <a:extLst>
              <a:ext uri="{FF2B5EF4-FFF2-40B4-BE49-F238E27FC236}">
                <a16:creationId xmlns:a16="http://schemas.microsoft.com/office/drawing/2014/main" id="{52854CBF-7471-1AC1-3387-1CBE3707E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7431" y="3158242"/>
            <a:ext cx="4605819" cy="1619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3" name="Shape 82"/>
          <p:cNvSpPr/>
          <p:nvPr/>
        </p:nvSpPr>
        <p:spPr>
          <a:xfrm>
            <a:off x="112831" y="1714154"/>
            <a:ext cx="4134600" cy="3087929"/>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1500">
                <a:latin typeface="Open Sans"/>
                <a:ea typeface="Open Sans"/>
                <a:cs typeface="Open Sans"/>
                <a:sym typeface="Open Sans"/>
              </a:defRPr>
            </a:lvl1pPr>
          </a:lstStyle>
          <a:p>
            <a:pPr algn="just"/>
            <a:r>
              <a:rPr lang="en-US" dirty="0"/>
              <a:t>The box plot and bar plot illustrate the product class distribution of the bicycles. It is evident that the medium product class yields the highest profit, while the low product class generates an average profit. Conversely, the high product class exhibits the lowest profitability. This analysis sheds light on the relationship between product class and profit, highlighting the importance of the medium product class in driving higher profits for the company.</a:t>
            </a:r>
            <a:endParaRPr dirty="0"/>
          </a:p>
        </p:txBody>
      </p:sp>
      <p:sp>
        <p:nvSpPr>
          <p:cNvPr id="2" name="Shape 90">
            <a:extLst>
              <a:ext uri="{FF2B5EF4-FFF2-40B4-BE49-F238E27FC236}">
                <a16:creationId xmlns:a16="http://schemas.microsoft.com/office/drawing/2014/main" id="{D0B4B172-29F6-5DD0-840C-806901AE5A1B}"/>
              </a:ext>
            </a:extLst>
          </p:cNvPr>
          <p:cNvSpPr/>
          <p:nvPr/>
        </p:nvSpPr>
        <p:spPr>
          <a:xfrm>
            <a:off x="112831" y="952552"/>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Product Class</a:t>
            </a:r>
            <a:endParaRPr dirty="0"/>
          </a:p>
        </p:txBody>
      </p:sp>
      <p:pic>
        <p:nvPicPr>
          <p:cNvPr id="3074" name="Picture 2">
            <a:extLst>
              <a:ext uri="{FF2B5EF4-FFF2-40B4-BE49-F238E27FC236}">
                <a16:creationId xmlns:a16="http://schemas.microsoft.com/office/drawing/2014/main" id="{AC3D2463-BA9D-F2D8-B4EB-5C76D6042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0513" y="1468880"/>
            <a:ext cx="4829175" cy="16029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3CBEDFD-5571-7AD4-F20A-903E73C2EA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7188" y="3158679"/>
            <a:ext cx="4762500" cy="2064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11084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15501" y="-19475"/>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466642"/>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t>Data Exploration</a:t>
            </a:r>
          </a:p>
        </p:txBody>
      </p:sp>
      <p:sp>
        <p:nvSpPr>
          <p:cNvPr id="133" name="Shape 82"/>
          <p:cNvSpPr/>
          <p:nvPr/>
        </p:nvSpPr>
        <p:spPr>
          <a:xfrm>
            <a:off x="112831" y="1600906"/>
            <a:ext cx="4037688" cy="3391024"/>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1300" dirty="0"/>
              <a:t>The box plot and bar plot illustrate the distribution of product lines for bicycles. It is evident that the Touring product line yields the highest profit, with the majority of profits generated from this category. The second-highest profit comes from the Standard product line, which also boasts a high price range similar to Touring. In terms of profit, the Road product line ranks third. Notably, the Mountain product line demonstrates the least profitability and exhibits some outliers. This analysis provides insights into the profit distribution across different product lines, highlighting the dominance of Touring and the relatively lower profitability of Mountain.</a:t>
            </a:r>
            <a:endParaRPr sz="1300" dirty="0"/>
          </a:p>
        </p:txBody>
      </p:sp>
      <p:sp>
        <p:nvSpPr>
          <p:cNvPr id="2" name="Shape 90">
            <a:extLst>
              <a:ext uri="{FF2B5EF4-FFF2-40B4-BE49-F238E27FC236}">
                <a16:creationId xmlns:a16="http://schemas.microsoft.com/office/drawing/2014/main" id="{D0B4B172-29F6-5DD0-840C-806901AE5A1B}"/>
              </a:ext>
            </a:extLst>
          </p:cNvPr>
          <p:cNvSpPr/>
          <p:nvPr/>
        </p:nvSpPr>
        <p:spPr>
          <a:xfrm>
            <a:off x="112831" y="952552"/>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r>
              <a:rPr lang="en-IN" dirty="0"/>
              <a:t>Product Line</a:t>
            </a:r>
            <a:endParaRPr dirty="0"/>
          </a:p>
        </p:txBody>
      </p:sp>
      <p:pic>
        <p:nvPicPr>
          <p:cNvPr id="4100" name="Picture 4">
            <a:extLst>
              <a:ext uri="{FF2B5EF4-FFF2-40B4-BE49-F238E27FC236}">
                <a16:creationId xmlns:a16="http://schemas.microsoft.com/office/drawing/2014/main" id="{104936AA-A166-BEFE-C0A5-44AA0AD4D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7431" y="1319213"/>
            <a:ext cx="4829175" cy="178413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E3324929-5FE5-CB62-4831-1E9636FA79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7431" y="3193256"/>
            <a:ext cx="4829175" cy="1854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73873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0" y="-635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80018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Model Development</a:t>
            </a:r>
          </a:p>
          <a:p>
            <a:endParaRPr dirty="0"/>
          </a:p>
        </p:txBody>
      </p:sp>
      <p:sp>
        <p:nvSpPr>
          <p:cNvPr id="133" name="Shape 82"/>
          <p:cNvSpPr/>
          <p:nvPr/>
        </p:nvSpPr>
        <p:spPr>
          <a:xfrm>
            <a:off x="112830" y="1600906"/>
            <a:ext cx="8859719" cy="2700835"/>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1300" dirty="0"/>
              <a:t>Before proceeding with the model development, certain steps need to be taken. Firstly, necessary encodings are required due to the presence of multiple categorical variables. Categorical variables cannot be directly used in model development, so we will apply one-hot encoding, target encoding, and label encoding. Additionally, we will explore potential feature engineering opportunities to extract valuable information from the data.</a:t>
            </a:r>
          </a:p>
          <a:p>
            <a:pPr algn="just"/>
            <a:endParaRPr lang="en-US" sz="1300" dirty="0"/>
          </a:p>
          <a:p>
            <a:pPr algn="just"/>
            <a:r>
              <a:rPr lang="en-US" sz="1300" dirty="0"/>
              <a:t>After performing the encoding and feature engineering, we will apply statistical techniques to validate the columns. Furthermore, we will assess the need for any transformations or scaling of the data.</a:t>
            </a:r>
          </a:p>
          <a:p>
            <a:pPr algn="just"/>
            <a:endParaRPr lang="en-US" sz="1300" dirty="0"/>
          </a:p>
          <a:p>
            <a:pPr algn="just"/>
            <a:r>
              <a:rPr lang="en-US" sz="1300" dirty="0"/>
              <a:t>Once the above processes are completed, the data will be split into train and test sets. The base model will be built and its performance will be evaluated. Additionally, advanced AI models can be developed for enhanced performance and predictive accuracy.</a:t>
            </a:r>
            <a:endParaRPr sz="1300" dirty="0"/>
          </a:p>
        </p:txBody>
      </p:sp>
      <p:sp>
        <p:nvSpPr>
          <p:cNvPr id="2" name="Shape 90">
            <a:extLst>
              <a:ext uri="{FF2B5EF4-FFF2-40B4-BE49-F238E27FC236}">
                <a16:creationId xmlns:a16="http://schemas.microsoft.com/office/drawing/2014/main" id="{D0B4B172-29F6-5DD0-840C-806901AE5A1B}"/>
              </a:ext>
            </a:extLst>
          </p:cNvPr>
          <p:cNvSpPr/>
          <p:nvPr/>
        </p:nvSpPr>
        <p:spPr>
          <a:xfrm>
            <a:off x="112831" y="952552"/>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Tree>
    <p:extLst>
      <p:ext uri="{BB962C8B-B14F-4D97-AF65-F5344CB8AC3E}">
        <p14:creationId xmlns:p14="http://schemas.microsoft.com/office/powerpoint/2010/main" val="280666909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Shape 79"/>
          <p:cNvSpPr/>
          <p:nvPr/>
        </p:nvSpPr>
        <p:spPr>
          <a:xfrm>
            <a:off x="0" y="-6350"/>
            <a:ext cx="9191402" cy="840000"/>
          </a:xfrm>
          <a:prstGeom prst="rect">
            <a:avLst/>
          </a:prstGeom>
          <a:gradFill>
            <a:gsLst>
              <a:gs pos="0">
                <a:srgbClr val="1077D2"/>
              </a:gs>
              <a:gs pos="100000">
                <a:srgbClr val="093153"/>
              </a:gs>
            </a:gsLst>
            <a:lin ang="12000143"/>
          </a:gradFill>
          <a:ln w="12700">
            <a:miter lim="400000"/>
          </a:ln>
        </p:spPr>
        <p:txBody>
          <a:bodyPr lIns="45719" rIns="45719" anchor="ctr"/>
          <a:lstStyle/>
          <a:p>
            <a:endParaRPr/>
          </a:p>
        </p:txBody>
      </p:sp>
      <p:sp>
        <p:nvSpPr>
          <p:cNvPr id="131" name="Shape 80"/>
          <p:cNvSpPr/>
          <p:nvPr/>
        </p:nvSpPr>
        <p:spPr>
          <a:xfrm>
            <a:off x="205025" y="263974"/>
            <a:ext cx="8565600" cy="1107963"/>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defRPr sz="2000" b="1">
                <a:solidFill>
                  <a:srgbClr val="FFFFFF"/>
                </a:solidFill>
              </a:defRPr>
            </a:lvl1pPr>
          </a:lstStyle>
          <a:p>
            <a:r>
              <a:rPr lang="en-IN" dirty="0"/>
              <a:t>Interpretation</a:t>
            </a:r>
          </a:p>
          <a:p>
            <a:endParaRPr lang="en-IN" dirty="0"/>
          </a:p>
          <a:p>
            <a:endParaRPr dirty="0"/>
          </a:p>
        </p:txBody>
      </p:sp>
      <p:sp>
        <p:nvSpPr>
          <p:cNvPr id="133" name="Shape 82"/>
          <p:cNvSpPr/>
          <p:nvPr/>
        </p:nvSpPr>
        <p:spPr>
          <a:xfrm>
            <a:off x="112830" y="1600906"/>
            <a:ext cx="8859719" cy="3160961"/>
          </a:xfrm>
          <a:prstGeom prst="rect">
            <a:avLst/>
          </a:prstGeom>
          <a:ln w="12700">
            <a:miter lim="400000"/>
          </a:ln>
          <a:extLst>
            <a:ext uri="{C572A759-6A51-4108-AA02-DFA0A04FC94B}">
              <ma14:wrappingTextBoxFlag xmlns:ma14="http://schemas.microsoft.com/office/mac/drawingml/2011/main" xmlns="" val="1"/>
            </a:ext>
          </a:extLst>
        </p:spPr>
        <p:txBody>
          <a:bodyPr wrap="square" lIns="91424" tIns="91424" rIns="91424" bIns="91424">
            <a:spAutoFit/>
          </a:bodyPr>
          <a:lstStyle>
            <a:lvl1pPr>
              <a:lnSpc>
                <a:spcPct val="115000"/>
              </a:lnSpc>
              <a:defRPr sz="1500">
                <a:latin typeface="Open Sans"/>
                <a:ea typeface="Open Sans"/>
                <a:cs typeface="Open Sans"/>
                <a:sym typeface="Open Sans"/>
              </a:defRPr>
            </a:lvl1pPr>
          </a:lstStyle>
          <a:p>
            <a:pPr algn="just"/>
            <a:r>
              <a:rPr lang="en-US" sz="1300" dirty="0"/>
              <a:t>From the data provided by Sprocket Central Pty Ltd, we have extracted various insights as elaborated in the above slides. Based on our analysis, we recommend targeting the top thousands customers who have contributed the most to our business, determined by their profit contribution. Additionally, focusing on younger customers may also be a viable strategy as they represent a potential target market.</a:t>
            </a:r>
          </a:p>
          <a:p>
            <a:pPr algn="just"/>
            <a:endParaRPr lang="en-US" sz="1300" dirty="0"/>
          </a:p>
          <a:p>
            <a:pPr algn="just"/>
            <a:r>
              <a:rPr lang="en-US" sz="1300" dirty="0"/>
              <a:t>Another approach is to identify the customers with the highest number of transactions by grouping them based on customer ID. Selecting the top 1000 customers with the highest transaction count can provide valuable targets for the company.</a:t>
            </a:r>
          </a:p>
          <a:p>
            <a:pPr algn="just"/>
            <a:endParaRPr lang="en-US" sz="1300" dirty="0"/>
          </a:p>
          <a:p>
            <a:pPr algn="just"/>
            <a:r>
              <a:rPr lang="en-US" sz="1300" dirty="0"/>
              <a:t>We suggest that the company records customer footfalls and tracks their purchasing behavior to identify potential target customers. Additionally, creating a database of customers who did not make a purchase and investigating the main reasons behind their decision can provide insights for improving the company's offerings and sales strategies.</a:t>
            </a:r>
            <a:endParaRPr sz="1300" dirty="0"/>
          </a:p>
        </p:txBody>
      </p:sp>
      <p:sp>
        <p:nvSpPr>
          <p:cNvPr id="2" name="Shape 90">
            <a:extLst>
              <a:ext uri="{FF2B5EF4-FFF2-40B4-BE49-F238E27FC236}">
                <a16:creationId xmlns:a16="http://schemas.microsoft.com/office/drawing/2014/main" id="{D0B4B172-29F6-5DD0-840C-806901AE5A1B}"/>
              </a:ext>
            </a:extLst>
          </p:cNvPr>
          <p:cNvSpPr/>
          <p:nvPr/>
        </p:nvSpPr>
        <p:spPr>
          <a:xfrm>
            <a:off x="112831" y="952552"/>
            <a:ext cx="8565600" cy="516327"/>
          </a:xfrm>
          <a:prstGeom prst="rect">
            <a:avLst/>
          </a:prstGeom>
          <a:ln w="12700">
            <a:miter lim="400000"/>
          </a:ln>
          <a:extLst>
            <a:ext uri="{C572A759-6A51-4108-AA02-DFA0A04FC94B}">
              <ma14:wrappingTextBoxFlag xmlns:ma14="http://schemas.microsoft.com/office/mac/drawingml/2011/main" xmlns="" val="1"/>
            </a:ext>
          </a:extLst>
        </p:spPr>
        <p:txBody>
          <a:bodyPr lIns="91424" tIns="91424" rIns="91424" bIns="91424">
            <a:spAutoFit/>
          </a:bodyPr>
          <a:lstStyle>
            <a:lvl1pPr>
              <a:lnSpc>
                <a:spcPct val="115000"/>
              </a:lnSpc>
              <a:defRPr sz="2000" b="1">
                <a:latin typeface="Open Sans"/>
                <a:ea typeface="Open Sans"/>
                <a:cs typeface="Open Sans"/>
                <a:sym typeface="Open Sans"/>
              </a:defRPr>
            </a:lvl1pPr>
          </a:lstStyle>
          <a:p>
            <a:endParaRPr dirty="0"/>
          </a:p>
        </p:txBody>
      </p:sp>
    </p:spTree>
    <p:extLst>
      <p:ext uri="{BB962C8B-B14F-4D97-AF65-F5344CB8AC3E}">
        <p14:creationId xmlns:p14="http://schemas.microsoft.com/office/powerpoint/2010/main" val="2083209921"/>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721</Words>
  <Application>Microsoft Office PowerPoint</Application>
  <PresentationFormat>On-screen Show (16:9)</PresentationFormat>
  <Paragraphs>33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Open Sans</vt:lpstr>
      <vt:lpstr>Open Sans Extrabold</vt:lpstr>
      <vt:lpstr>Open Sans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Khyati Aggrawal</dc:creator>
  <cp:lastModifiedBy>Khyati Aggrawal</cp:lastModifiedBy>
  <cp:revision>1</cp:revision>
  <dcterms:modified xsi:type="dcterms:W3CDTF">2023-05-27T17:28:15Z</dcterms:modified>
</cp:coreProperties>
</file>