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9" r:id="rId4"/>
    <p:sldId id="262" r:id="rId5"/>
    <p:sldId id="272" r:id="rId6"/>
    <p:sldId id="263" r:id="rId7"/>
    <p:sldId id="273" r:id="rId8"/>
    <p:sldId id="265" r:id="rId9"/>
    <p:sldId id="274" r:id="rId10"/>
    <p:sldId id="266" r:id="rId11"/>
    <p:sldId id="276" r:id="rId12"/>
    <p:sldId id="267" r:id="rId13"/>
    <p:sldId id="277" r:id="rId14"/>
    <p:sldId id="268" r:id="rId15"/>
    <p:sldId id="278" r:id="rId16"/>
    <p:sldId id="279" r:id="rId17"/>
    <p:sldId id="280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117"/>
    <a:srgbClr val="4288C7"/>
    <a:srgbClr val="3F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40" y="9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8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8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9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12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64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6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22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1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9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5D73-E2F5-4580-9E59-11A052F1FAA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270A-8DF7-4E9A-966A-797D1E2113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70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ambulcao/" TargetMode="External"/><Relationship Id="rId5" Type="http://schemas.openxmlformats.org/officeDocument/2006/relationships/hyperlink" Target="https://github.com/ambulcao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F9099A-94CE-9EC9-2F20-827872B8531D}"/>
              </a:ext>
            </a:extLst>
          </p:cNvPr>
          <p:cNvGrpSpPr/>
          <p:nvPr/>
        </p:nvGrpSpPr>
        <p:grpSpPr>
          <a:xfrm>
            <a:off x="0" y="0"/>
            <a:ext cx="9601200" cy="12801600"/>
            <a:chOff x="0" y="0"/>
            <a:chExt cx="9601200" cy="128016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C3F8923-02EF-92F0-E93A-97AA90000D66}"/>
                </a:ext>
              </a:extLst>
            </p:cNvPr>
            <p:cNvSpPr/>
            <p:nvPr/>
          </p:nvSpPr>
          <p:spPr>
            <a:xfrm>
              <a:off x="0" y="0"/>
              <a:ext cx="9601200" cy="12801600"/>
            </a:xfrm>
            <a:prstGeom prst="rect">
              <a:avLst/>
            </a:prstGeom>
            <a:solidFill>
              <a:srgbClr val="0C111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PHP JEDI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B8D2FB6-3C3C-57C2-4627-3BB60F7B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67554"/>
              <a:ext cx="9601200" cy="72009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E349F74-1B6D-E667-BFC8-58BF310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ement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400" y="8082404"/>
              <a:ext cx="2462570" cy="130410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9DE49BC-2DB1-9668-F084-9F89B17469A5}"/>
                </a:ext>
              </a:extLst>
            </p:cNvPr>
            <p:cNvSpPr txBox="1"/>
            <p:nvPr/>
          </p:nvSpPr>
          <p:spPr>
            <a:xfrm>
              <a:off x="1" y="313512"/>
              <a:ext cx="960119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3800" dirty="0">
                  <a:solidFill>
                    <a:schemeClr val="bg1">
                      <a:lumMod val="95000"/>
                    </a:schemeClr>
                  </a:solidFill>
                  <a:effectLst>
                    <a:glow rad="292100">
                      <a:srgbClr val="3F70AE"/>
                    </a:glow>
                  </a:effectLst>
                  <a:latin typeface="Impact" panose="020B0806030902050204" pitchFamily="34" charset="0"/>
                </a:rPr>
                <a:t>PHP JEDI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04F3E29-99D4-2CE1-7F68-EDC46B6118DC}"/>
                </a:ext>
              </a:extLst>
            </p:cNvPr>
            <p:cNvSpPr/>
            <p:nvPr/>
          </p:nvSpPr>
          <p:spPr>
            <a:xfrm>
              <a:off x="0" y="2847706"/>
              <a:ext cx="9601200" cy="765906"/>
            </a:xfrm>
            <a:prstGeom prst="rect">
              <a:avLst/>
            </a:prstGeom>
            <a:solidFill>
              <a:srgbClr val="4288C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5C3F685-219E-A23B-BBD7-A5521949FA4F}"/>
                </a:ext>
              </a:extLst>
            </p:cNvPr>
            <p:cNvSpPr txBox="1"/>
            <p:nvPr/>
          </p:nvSpPr>
          <p:spPr>
            <a:xfrm>
              <a:off x="0" y="2938791"/>
              <a:ext cx="9601200" cy="584775"/>
            </a:xfrm>
            <a:prstGeom prst="rect">
              <a:avLst/>
            </a:prstGeom>
            <a:solidFill>
              <a:srgbClr val="4288C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200" b="0" i="0" dirty="0">
                  <a:solidFill>
                    <a:schemeClr val="bg1"/>
                  </a:solidFill>
                  <a:effectLst/>
                  <a:latin typeface="Impact" panose="020B0806030902050204" pitchFamily="34" charset="0"/>
                </a:rPr>
                <a:t>A ASCENSÃO DOS CODERS NA ÚLTIMA FRONTEIRA DIGITAL</a:t>
              </a:r>
              <a:endParaRPr lang="pt-PT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C3D6DEB-0BD9-F547-1FE3-73A7F55C7510}"/>
                </a:ext>
              </a:extLst>
            </p:cNvPr>
            <p:cNvSpPr/>
            <p:nvPr/>
          </p:nvSpPr>
          <p:spPr>
            <a:xfrm>
              <a:off x="2983958" y="11811843"/>
              <a:ext cx="3633282" cy="765906"/>
            </a:xfrm>
            <a:prstGeom prst="rect">
              <a:avLst/>
            </a:prstGeom>
            <a:solidFill>
              <a:srgbClr val="4288C7">
                <a:alpha val="6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BD9C41-62D6-03F0-F7CB-852CF3731122}"/>
                </a:ext>
              </a:extLst>
            </p:cNvPr>
            <p:cNvSpPr txBox="1"/>
            <p:nvPr/>
          </p:nvSpPr>
          <p:spPr>
            <a:xfrm>
              <a:off x="2983958" y="11901889"/>
              <a:ext cx="3633281" cy="584775"/>
            </a:xfrm>
            <a:prstGeom prst="rect">
              <a:avLst/>
            </a:prstGeom>
            <a:solidFill>
              <a:srgbClr val="0C1117">
                <a:alpha val="6117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3200" b="0" i="0" dirty="0">
                  <a:solidFill>
                    <a:srgbClr val="ECECEC"/>
                  </a:solidFill>
                  <a:effectLst/>
                  <a:highlight>
                    <a:srgbClr val="212121"/>
                  </a:highlight>
                  <a:latin typeface="Impact" panose="020B0806030902050204" pitchFamily="34" charset="0"/>
                </a:rPr>
                <a:t>ALEXANDRE BULCÃO</a:t>
              </a:r>
              <a:endParaRPr lang="pt-PT" sz="3200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26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5876427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ARRAYS</a:t>
            </a:r>
            <a:endParaRPr lang="pt-PT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2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ARRAYS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ARRAYS SÃO ESTRUTURAS DE DADOS QUE ARMAZENAM MÚLTIPLOS VALORES EM UMA ÚNICA VARIÁVEL.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CE060E-1908-72D5-74CF-FC0DAB68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5" y="5389960"/>
            <a:ext cx="8130330" cy="3170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ADD30A-CEB0-F38A-D646-704E30B8B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2103B5-3120-41CA-6204-1854613FE3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6127432"/>
            <a:ext cx="960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MANIPULAÇÃO DE STRINGS</a:t>
            </a:r>
            <a:endParaRPr lang="pt-PT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07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MANIPULAÇÃO DE STRINGS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PHP OFERECE DIVERSAS FUNÇÕES PARA MANIPULAR STRINGS, COMO CONCATENAÇÃO E BUSCA DE SUBSTRINGS.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AC9A41-BE56-AFBC-D0E7-7899DCFD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4" y="5811321"/>
            <a:ext cx="7711919" cy="2846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9EE68F-C675-DB9E-0AC9-0DCE8429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C77B74-AB53-F74E-FA4B-288245B1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5489601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SELETORES DE ARRAY, OBJETOS E BANCO DE DADOS</a:t>
            </a:r>
            <a:endParaRPr lang="pt-PT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94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SELETORES DE ARRAY, OBJETOS E BANCO DE DADOS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OS SELETORES SÃO CRUCIAIS PARA ACESSAR E MANIPULAR DADOS EM ARRAYS, OBJETOS E RESULTADOS DE BANCO DE DADOS.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548026-AD8A-958C-8028-0604110E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" y="5444484"/>
            <a:ext cx="8004362" cy="57478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148FA8-B2F9-E1BD-3DBD-F5E8E4AF1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A3B6D0-457B-2AC6-DC54-0A383B99DC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3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E2E2-554E-B0FA-4D92-73910449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3CFBB6-66BB-31B5-654A-EC98DDEA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E230E0-8AF5-00E8-6ACB-D428F2FCA4A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58C6F2-EF96-3C00-140C-2E12F26D61CE}"/>
              </a:ext>
            </a:extLst>
          </p:cNvPr>
          <p:cNvSpPr txBox="1"/>
          <p:nvPr/>
        </p:nvSpPr>
        <p:spPr>
          <a:xfrm>
            <a:off x="486384" y="5059635"/>
            <a:ext cx="865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>
                <a:solidFill>
                  <a:srgbClr val="ECECEC"/>
                </a:solidFill>
                <a:highlight>
                  <a:srgbClr val="212121"/>
                </a:highlight>
                <a:latin typeface="Impact" panose="020B0806030902050204" pitchFamily="34" charset="0"/>
              </a:rPr>
              <a:t>AGRADECIMENTOS</a:t>
            </a:r>
            <a:endParaRPr lang="pt-PT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10EDFA-A597-B656-4FE4-8F7CF407A4CE}"/>
              </a:ext>
            </a:extLst>
          </p:cNvPr>
          <p:cNvSpPr/>
          <p:nvPr/>
        </p:nvSpPr>
        <p:spPr>
          <a:xfrm>
            <a:off x="1061712" y="6624541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106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184701B-C2B8-25D7-E970-9E04E0A0147E}"/>
              </a:ext>
            </a:extLst>
          </p:cNvPr>
          <p:cNvSpPr txBox="1"/>
          <p:nvPr/>
        </p:nvSpPr>
        <p:spPr>
          <a:xfrm>
            <a:off x="357936" y="3235915"/>
            <a:ext cx="8885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0" i="0" dirty="0">
                <a:effectLst/>
                <a:latin typeface="Impact" panose="020B0806030902050204" pitchFamily="34" charset="0"/>
              </a:rPr>
              <a:t>COMPREENDER E APLICAR ESSES PRINCÍPIOS E SELETORES DO PHP ABRIRÁ UM MUNDO DE POSSIBILIDADES NO DESENVOLVIMENTO WEB. CONTINUE PRATICANDO E EXPLORANDO PARA APRIMORAR SUAS HABILIDADES E CONSTRUIR APLICAÇÕES WEB ROBUSTAS E DINÂMICAS.</a:t>
            </a:r>
            <a:endParaRPr lang="pt-PT" sz="2800" dirty="0">
              <a:latin typeface="Impact" panose="020B080603090205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E25C99-3825-57AE-EE67-20602612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8388" y="932976"/>
            <a:ext cx="5244424" cy="25875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2DB401-663D-3661-B750-F873B9DD9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76094" y="10674421"/>
            <a:ext cx="5244424" cy="25875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0F477E-A8BB-AF52-4238-292CEA36CC26}"/>
              </a:ext>
            </a:extLst>
          </p:cNvPr>
          <p:cNvSpPr txBox="1"/>
          <p:nvPr/>
        </p:nvSpPr>
        <p:spPr>
          <a:xfrm>
            <a:off x="1439694" y="894505"/>
            <a:ext cx="644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0" i="0" dirty="0">
                <a:effectLst/>
                <a:latin typeface="Impact" panose="020B0806030902050204" pitchFamily="34" charset="0"/>
              </a:rPr>
              <a:t>OBRIGADO POR LER ATÉ AQUI</a:t>
            </a:r>
            <a:endParaRPr lang="pt-PT" sz="4000" dirty="0">
              <a:latin typeface="Impact" panose="020B080603090205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025D4B-0EE5-9F82-142C-F6C4299A2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15" y="5348508"/>
            <a:ext cx="2602169" cy="260216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D1D8749-CA64-746D-354B-8E23F359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5" y="7950677"/>
            <a:ext cx="8814849" cy="2723744"/>
          </a:xfrm>
          <a:prstGeom prst="rect">
            <a:avLst/>
          </a:prstGeom>
        </p:spPr>
      </p:pic>
      <p:sp>
        <p:nvSpPr>
          <p:cNvPr id="18" name="CaixaDeTexto 17">
            <a:hlinkClick r:id="rId5"/>
            <a:extLst>
              <a:ext uri="{FF2B5EF4-FFF2-40B4-BE49-F238E27FC236}">
                <a16:creationId xmlns:a16="http://schemas.microsoft.com/office/drawing/2014/main" id="{8EC9DE41-6748-CB62-91CC-7665C36044F4}"/>
              </a:ext>
            </a:extLst>
          </p:cNvPr>
          <p:cNvSpPr txBox="1"/>
          <p:nvPr/>
        </p:nvSpPr>
        <p:spPr>
          <a:xfrm>
            <a:off x="2476095" y="8756559"/>
            <a:ext cx="62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https://github.com/ambulcao</a:t>
            </a:r>
            <a:endParaRPr lang="pt-PT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9CD492-597A-5670-4704-3EB2A71B8A74}"/>
              </a:ext>
            </a:extLst>
          </p:cNvPr>
          <p:cNvSpPr txBox="1"/>
          <p:nvPr/>
        </p:nvSpPr>
        <p:spPr>
          <a:xfrm>
            <a:off x="2476095" y="9895450"/>
            <a:ext cx="62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Impact" panose="020B0806030902050204" pitchFamily="34" charset="0"/>
              </a:rPr>
              <a:t>Fullstack Software </a:t>
            </a:r>
            <a:r>
              <a:rPr lang="pt-PT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Developer</a:t>
            </a:r>
            <a:endParaRPr lang="pt-PT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CaixaDeTexto 19">
            <a:hlinkClick r:id="rId6"/>
            <a:extLst>
              <a:ext uri="{FF2B5EF4-FFF2-40B4-BE49-F238E27FC236}">
                <a16:creationId xmlns:a16="http://schemas.microsoft.com/office/drawing/2014/main" id="{54241621-BBC3-BF1D-AB4B-E8E81342A5C7}"/>
              </a:ext>
            </a:extLst>
          </p:cNvPr>
          <p:cNvSpPr txBox="1"/>
          <p:nvPr/>
        </p:nvSpPr>
        <p:spPr>
          <a:xfrm>
            <a:off x="2476094" y="9345319"/>
            <a:ext cx="62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https://www.linkedin.com/in/ambulcao/</a:t>
            </a:r>
            <a:endParaRPr lang="pt-PT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8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5876427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SINTAXE BÁSICA</a:t>
            </a:r>
            <a:endParaRPr lang="pt-PT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47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SINTAXE BÁSICA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A SINTAXE BÁSICA DO PHP É SIMPLES E FAMILIAR PARA PROGRAMADORES DE OUTRAS LINGUAGENS. 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5FE965-23CF-43BF-E065-19B5A3A1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16" y="6090737"/>
            <a:ext cx="6313662" cy="28876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A5AE2B-4473-5A0F-AA6A-B2FA1FC44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BF6FD9-8527-1CC0-361B-97ABCAE46BD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595576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VARIÁVEIS E CONSTANTES</a:t>
            </a:r>
            <a:endParaRPr lang="pt-PT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4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VARIÁVEIS E CONSTANTES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VARIÁVEIS SÃO USADAS PARA ARMAZENAR DADOS MUTÁVEIS, ENQUANTO CONSTANTES PARA VALORES IMUTÁVEIS.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0EA67-7E4B-BEE8-9BA9-7462BB81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5656906"/>
            <a:ext cx="6366713" cy="34092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757526-F86E-A772-6C49-B62B2C9A3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0A3411B-1DD2-3FB2-7A8A-3659C622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2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6127432"/>
            <a:ext cx="960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ESTRUTURAS DE CONTROLE</a:t>
            </a:r>
            <a:endParaRPr lang="pt-PT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73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ESTRUTURAS DE CONTROLE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AS ESTRUTURAS DE CONTROLE DO PHP PERMITEM GERENCIAR O FLUXO DE EXECUÇÃO DO CÓDIGO COM CONDICIONAIS E LOOPS.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775B3E-D62B-4292-98F7-32BF294A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34" y="5590060"/>
            <a:ext cx="6370045" cy="54883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826096-B746-2FF0-1443-212D97581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44364B-F4DF-756B-8414-A8229E9C11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EE8381-79FA-BD3F-64D0-6D8E8D098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C4E5F-C7CE-9BE0-CF67-F3E5F1A0D700}"/>
              </a:ext>
            </a:extLst>
          </p:cNvPr>
          <p:cNvSpPr txBox="1"/>
          <p:nvPr/>
        </p:nvSpPr>
        <p:spPr>
          <a:xfrm>
            <a:off x="0" y="5876427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Impact" panose="020B0806030902050204" pitchFamily="34" charset="0"/>
              </a:rPr>
              <a:t>FUNÇÕES</a:t>
            </a:r>
            <a:endParaRPr lang="pt-PT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9A2B8-CC60-0BB7-64A4-ADB349196C3F}"/>
              </a:ext>
            </a:extLst>
          </p:cNvPr>
          <p:cNvSpPr txBox="1"/>
          <p:nvPr/>
        </p:nvSpPr>
        <p:spPr>
          <a:xfrm>
            <a:off x="0" y="490337"/>
            <a:ext cx="9601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4400" dirty="0">
                <a:ln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F6A119-B135-7205-F568-0527E75CD171}"/>
              </a:ext>
            </a:extLst>
          </p:cNvPr>
          <p:cNvSpPr/>
          <p:nvPr/>
        </p:nvSpPr>
        <p:spPr>
          <a:xfrm>
            <a:off x="1031131" y="7235428"/>
            <a:ext cx="7879405" cy="1750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30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6CD971-74AE-2734-ACF5-F28D10B9D147}"/>
              </a:ext>
            </a:extLst>
          </p:cNvPr>
          <p:cNvSpPr txBox="1"/>
          <p:nvPr/>
        </p:nvSpPr>
        <p:spPr>
          <a:xfrm>
            <a:off x="1282836" y="891225"/>
            <a:ext cx="764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i="0" dirty="0">
                <a:effectLst/>
                <a:latin typeface="Impact" panose="020B0806030902050204" pitchFamily="34" charset="0"/>
              </a:rPr>
              <a:t>FUNÇÕES</a:t>
            </a:r>
            <a:endParaRPr lang="pt-PT" sz="32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4C36CD-AD57-3AB8-BE5A-0DBC128A2117}"/>
              </a:ext>
            </a:extLst>
          </p:cNvPr>
          <p:cNvSpPr txBox="1"/>
          <p:nvPr/>
        </p:nvSpPr>
        <p:spPr>
          <a:xfrm>
            <a:off x="1228835" y="3656112"/>
            <a:ext cx="785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0" i="0" dirty="0">
                <a:effectLst/>
                <a:latin typeface="Impact" panose="020B0806030902050204" pitchFamily="34" charset="0"/>
              </a:rPr>
              <a:t>FUNÇÕES PERMITEM AGRUPAR BLOCOS DE CÓDIGO PARA REUTILIZAÇÃO E MODULARIDADE.</a:t>
            </a:r>
            <a:endParaRPr lang="pt-PT" sz="28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C45E5F-A16E-5558-28C0-F777CBBD83BC}"/>
              </a:ext>
            </a:extLst>
          </p:cNvPr>
          <p:cNvSpPr/>
          <p:nvPr/>
        </p:nvSpPr>
        <p:spPr>
          <a:xfrm>
            <a:off x="1174835" y="0"/>
            <a:ext cx="108000" cy="147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9E4834-7717-16E0-277A-C6FC9F68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84" y="5840828"/>
            <a:ext cx="6294032" cy="38090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BFF183-3086-C3F9-938F-1F8580F4A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7354" y="1272278"/>
            <a:ext cx="5244424" cy="25875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7A43B5E-84E6-2EFF-E98F-F2A7600A4E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315" y="11258323"/>
            <a:ext cx="2462570" cy="1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48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2978</TotalTime>
  <Words>235</Words>
  <Application>Microsoft Office PowerPoint</Application>
  <PresentationFormat>Papel A3 (297x420 mm)</PresentationFormat>
  <Paragraphs>38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Bulcao</dc:creator>
  <cp:lastModifiedBy>Alexandre Bulcao</cp:lastModifiedBy>
  <cp:revision>2</cp:revision>
  <dcterms:created xsi:type="dcterms:W3CDTF">2024-05-15T13:40:23Z</dcterms:created>
  <dcterms:modified xsi:type="dcterms:W3CDTF">2024-05-17T15:44:22Z</dcterms:modified>
</cp:coreProperties>
</file>